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63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1867898-7E5F-46C4-A3E2-FA26660FEE44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6A64E8F-5CF9-49AA-B22D-C794A058E3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64E8F-5CF9-49AA-B22D-C794A058E3B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73D4-1140-451D-8140-158CE09E621D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272D-5027-4810-8A74-CE3DA1E52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73D4-1140-451D-8140-158CE09E621D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272D-5027-4810-8A74-CE3DA1E52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73D4-1140-451D-8140-158CE09E621D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272D-5027-4810-8A74-CE3DA1E52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73D4-1140-451D-8140-158CE09E621D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272D-5027-4810-8A74-CE3DA1E52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73D4-1140-451D-8140-158CE09E621D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272D-5027-4810-8A74-CE3DA1E52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73D4-1140-451D-8140-158CE09E621D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272D-5027-4810-8A74-CE3DA1E52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73D4-1140-451D-8140-158CE09E621D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272D-5027-4810-8A74-CE3DA1E52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73D4-1140-451D-8140-158CE09E621D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272D-5027-4810-8A74-CE3DA1E52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73D4-1140-451D-8140-158CE09E621D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272D-5027-4810-8A74-CE3DA1E52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73D4-1140-451D-8140-158CE09E621D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272D-5027-4810-8A74-CE3DA1E52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73D4-1140-451D-8140-158CE09E621D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8272D-5027-4810-8A74-CE3DA1E52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573D4-1140-451D-8140-158CE09E621D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8272D-5027-4810-8A74-CE3DA1E524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mailto:ieeesgwie@gmail.com" TargetMode="External"/><Relationship Id="rId4" Type="http://schemas.openxmlformats.org/officeDocument/2006/relationships/hyperlink" Target="https://docs.google.com/forms/d/14dp38_m_pFe_7CeQRKLxLNNzr7XljQHMjA0ncKH6u64/viewform?pli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304800"/>
            <a:ext cx="7162800" cy="76944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IEEE Singapore Section</a:t>
            </a:r>
          </a:p>
          <a:p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Women in 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Engineering </a:t>
            </a: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Affinity Group</a:t>
            </a:r>
          </a:p>
        </p:txBody>
      </p:sp>
      <p:pic>
        <p:nvPicPr>
          <p:cNvPr id="1027" name="Picture 2" descr="IEEE Singapore Section logo_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341513"/>
            <a:ext cx="1524000" cy="63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eee_wie_purple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524000" cy="11882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" y="1143000"/>
            <a:ext cx="6705600" cy="6617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600" b="1" i="1" cap="none" spc="0" dirty="0" smtClean="0">
                <a:ln/>
                <a:solidFill>
                  <a:schemeClr val="accent3"/>
                </a:solidFill>
                <a:effectLst/>
              </a:rPr>
              <a:t>Proudly presents </a:t>
            </a:r>
            <a:endParaRPr lang="en-US" sz="16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en-US" sz="2100" b="1" dirty="0" smtClean="0">
                <a:ln/>
                <a:solidFill>
                  <a:schemeClr val="accent3"/>
                </a:solidFill>
              </a:rPr>
              <a:t>Getting Started with Mobile Apps Development</a:t>
            </a:r>
            <a:endParaRPr lang="en-US" sz="21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1981200"/>
            <a:ext cx="73152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sz="2000" b="1" dirty="0" smtClean="0">
                <a:solidFill>
                  <a:srgbClr val="FFFF00"/>
                </a:solidFill>
                <a:latin typeface="Garamond" pitchFamily="18" charset="0"/>
              </a:rPr>
              <a:t>Special Training  Sessions on </a:t>
            </a:r>
          </a:p>
          <a:p>
            <a:pPr marL="457200" indent="-457200" fontAlgn="b">
              <a:buAutoNum type="arabicParenBoth"/>
            </a:pPr>
            <a:r>
              <a:rPr lang="en-US" sz="2000" b="1" dirty="0" err="1" smtClean="0">
                <a:solidFill>
                  <a:srgbClr val="FFFF00"/>
                </a:solidFill>
                <a:latin typeface="Garamond" pitchFamily="18" charset="0"/>
              </a:rPr>
              <a:t>iOS</a:t>
            </a:r>
            <a:r>
              <a:rPr lang="en-US" sz="2000" b="1" dirty="0" smtClean="0">
                <a:solidFill>
                  <a:srgbClr val="FFFF00"/>
                </a:solidFill>
                <a:latin typeface="Garamond" pitchFamily="18" charset="0"/>
              </a:rPr>
              <a:t> Programming         [Saturday, 29 June 2013]</a:t>
            </a:r>
            <a:endParaRPr lang="en-US" sz="2000" b="1" dirty="0">
              <a:solidFill>
                <a:srgbClr val="FFFF00"/>
              </a:solidFill>
              <a:latin typeface="Garamond" pitchFamily="18" charset="0"/>
            </a:endParaRPr>
          </a:p>
          <a:p>
            <a:pPr marL="457200" indent="-457200" fontAlgn="b">
              <a:buAutoNum type="arabicParenBoth"/>
            </a:pPr>
            <a:r>
              <a:rPr lang="en-US" sz="2000" b="1" dirty="0" smtClean="0">
                <a:solidFill>
                  <a:srgbClr val="FFFF00"/>
                </a:solidFill>
                <a:latin typeface="Garamond" pitchFamily="18" charset="0"/>
              </a:rPr>
              <a:t>Android Programming [Saturday, 06 Jul y 2013]</a:t>
            </a:r>
          </a:p>
          <a:p>
            <a:pPr fontAlgn="b"/>
            <a:endParaRPr lang="en-US" sz="800" i="1" dirty="0">
              <a:solidFill>
                <a:schemeClr val="bg1"/>
              </a:solidFill>
              <a:latin typeface="Garamond" pitchFamily="18" charset="0"/>
            </a:endParaRPr>
          </a:p>
          <a:p>
            <a:pPr fontAlgn="b"/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b</a:t>
            </a:r>
            <a:r>
              <a:rPr lang="en-US" b="1" smtClean="0">
                <a:solidFill>
                  <a:schemeClr val="bg1"/>
                </a:solidFill>
                <a:latin typeface="Garamond" pitchFamily="18" charset="0"/>
              </a:rPr>
              <a:t>y </a:t>
            </a:r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IT Expert : Ms Thai Ngoc Thuy Huong Helen</a:t>
            </a:r>
          </a:p>
          <a:p>
            <a:pPr fontAlgn="b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Garamond" pitchFamily="18" charset="0"/>
              </a:rPr>
              <a:t>Time : 9:00 a.m. to 12:00 p.m. </a:t>
            </a:r>
            <a:endParaRPr lang="en-US" b="1" dirty="0">
              <a:solidFill>
                <a:schemeClr val="bg1">
                  <a:lumMod val="85000"/>
                </a:schemeClr>
              </a:solidFill>
              <a:latin typeface="Garamond" pitchFamily="18" charset="0"/>
            </a:endParaRPr>
          </a:p>
          <a:p>
            <a:pPr fontAlgn="b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Garamond" pitchFamily="18" charset="0"/>
              </a:rPr>
              <a:t>Venue: Franklin, Level 11, </a:t>
            </a:r>
            <a:r>
              <a:rPr lang="en-US" b="1" dirty="0" err="1" smtClean="0">
                <a:solidFill>
                  <a:schemeClr val="bg1">
                    <a:lumMod val="85000"/>
                  </a:schemeClr>
                </a:solidFill>
                <a:latin typeface="Garamond" pitchFamily="18" charset="0"/>
              </a:rPr>
              <a:t>Connexis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Garamond" pitchFamily="18" charset="0"/>
              </a:rPr>
              <a:t> (South Tower), </a:t>
            </a:r>
            <a:r>
              <a:rPr lang="en-US" b="1" dirty="0" err="1" smtClean="0">
                <a:solidFill>
                  <a:schemeClr val="bg1">
                    <a:lumMod val="85000"/>
                  </a:schemeClr>
                </a:solidFill>
                <a:latin typeface="Garamond" pitchFamily="18" charset="0"/>
              </a:rPr>
              <a:t>Fusionopolis</a:t>
            </a:r>
            <a:endParaRPr lang="en-US" b="1" dirty="0" smtClean="0">
              <a:solidFill>
                <a:schemeClr val="bg1">
                  <a:lumMod val="85000"/>
                </a:schemeClr>
              </a:solidFill>
              <a:latin typeface="Garamond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133600" y="1981200"/>
            <a:ext cx="4114800" cy="0"/>
          </a:xfrm>
          <a:prstGeom prst="line">
            <a:avLst/>
          </a:prstGeom>
          <a:ln w="34925" cmpd="dbl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14400" y="5934670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sz="1200" i="1" u="sng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Note:</a:t>
            </a:r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	1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. </a:t>
            </a:r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Attendees to 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bring own </a:t>
            </a:r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Mac/Laptop </a:t>
            </a:r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</a:p>
          <a:p>
            <a:pPr fontAlgn="b"/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	2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. </a:t>
            </a:r>
            <a:r>
              <a:rPr lang="en-US" sz="1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You’re </a:t>
            </a:r>
            <a:r>
              <a:rPr lang="en-US" sz="1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required to exchange for a visitor’s pass with the </a:t>
            </a:r>
            <a:r>
              <a:rPr lang="en-US" sz="1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South Tower </a:t>
            </a:r>
            <a:r>
              <a:rPr lang="en-US" sz="1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security on </a:t>
            </a:r>
            <a:r>
              <a:rPr lang="en-US" sz="1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level 1.</a:t>
            </a:r>
          </a:p>
          <a:p>
            <a:pPr fontAlgn="b"/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	</a:t>
            </a:r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3. Payment </a:t>
            </a:r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by </a:t>
            </a:r>
            <a:r>
              <a:rPr lang="en-US" sz="1200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cheque</a:t>
            </a:r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and cash only.  Please register early and pay in advance to secure a </a:t>
            </a:r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seat</a:t>
            </a:r>
            <a:r>
              <a:rPr lang="en-US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!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" y="4038600"/>
            <a:ext cx="8763000" cy="1785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rgbClr val="C563B7"/>
                </a:solidFill>
              </a:rPr>
              <a:t>Registration Fee (per Session): </a:t>
            </a:r>
            <a:r>
              <a:rPr lang="en-US" sz="1000" i="1" dirty="0" smtClean="0">
                <a:solidFill>
                  <a:srgbClr val="C563B7"/>
                </a:solidFill>
              </a:rPr>
              <a:t>** Goodie bag and light refreshments would be provided **</a:t>
            </a:r>
          </a:p>
          <a:p>
            <a:r>
              <a:rPr lang="en-US" sz="1200" b="1" dirty="0" smtClean="0">
                <a:solidFill>
                  <a:schemeClr val="accent4">
                    <a:lumMod val="75000"/>
                  </a:schemeClr>
                </a:solidFill>
              </a:rPr>
              <a:t>S$10.00 (Student)* | S$20.00 (Public)* | FOC (IEEE SG WIE Member)</a:t>
            </a:r>
          </a:p>
          <a:p>
            <a:endParaRPr lang="en-US" sz="800" dirty="0" smtClean="0">
              <a:solidFill>
                <a:srgbClr val="C563B7"/>
              </a:solidFill>
            </a:endParaRPr>
          </a:p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000" b="1" i="1" u="sng" dirty="0" smtClean="0">
                <a:solidFill>
                  <a:schemeClr val="accent4">
                    <a:lumMod val="75000"/>
                  </a:schemeClr>
                </a:solidFill>
              </a:rPr>
              <a:t>*Group Registration: </a:t>
            </a:r>
            <a:r>
              <a:rPr lang="en-US" sz="1000" b="1" i="1" dirty="0" smtClean="0">
                <a:solidFill>
                  <a:schemeClr val="accent4">
                    <a:lumMod val="75000"/>
                  </a:schemeClr>
                </a:solidFill>
              </a:rPr>
              <a:t> For &lt;5 </a:t>
            </a:r>
            <a:r>
              <a:rPr lang="en-US" sz="1000" b="1" i="1" dirty="0" err="1" smtClean="0">
                <a:solidFill>
                  <a:schemeClr val="accent4">
                    <a:lumMod val="75000"/>
                  </a:schemeClr>
                </a:solidFill>
              </a:rPr>
              <a:t>pax</a:t>
            </a:r>
            <a:r>
              <a:rPr lang="en-US" sz="1000" b="1" i="1" dirty="0" smtClean="0">
                <a:solidFill>
                  <a:schemeClr val="accent4">
                    <a:lumMod val="75000"/>
                  </a:schemeClr>
                </a:solidFill>
              </a:rPr>
              <a:t>:                          10% (Student)  &amp;   5%  (Public) discount</a:t>
            </a:r>
          </a:p>
          <a:p>
            <a:r>
              <a:rPr lang="en-US" sz="1000" b="1" i="1" dirty="0" smtClean="0">
                <a:solidFill>
                  <a:schemeClr val="accent4">
                    <a:lumMod val="75000"/>
                  </a:schemeClr>
                </a:solidFill>
              </a:rPr>
              <a:t>	                  For 5 or more </a:t>
            </a:r>
            <a:r>
              <a:rPr lang="en-US" sz="1000" b="1" i="1" dirty="0" err="1" smtClean="0">
                <a:solidFill>
                  <a:schemeClr val="accent4">
                    <a:lumMod val="75000"/>
                  </a:schemeClr>
                </a:solidFill>
              </a:rPr>
              <a:t>pax</a:t>
            </a:r>
            <a:r>
              <a:rPr lang="en-US" sz="1000" b="1" i="1" dirty="0" smtClean="0">
                <a:solidFill>
                  <a:schemeClr val="accent4">
                    <a:lumMod val="75000"/>
                  </a:schemeClr>
                </a:solidFill>
              </a:rPr>
              <a:t>:           20% (Student) &amp;  10% (Public) discount</a:t>
            </a:r>
          </a:p>
          <a:p>
            <a:endParaRPr lang="en-US" sz="800" b="1" i="1" dirty="0" smtClean="0">
              <a:solidFill>
                <a:srgbClr val="C563B7"/>
              </a:solidFill>
            </a:endParaRPr>
          </a:p>
          <a:p>
            <a:r>
              <a:rPr lang="en-US" sz="1200" dirty="0" smtClean="0">
                <a:solidFill>
                  <a:srgbClr val="C563B7"/>
                </a:solidFill>
              </a:rPr>
              <a:t>Registration closes 3 days before the event. Please register at:</a:t>
            </a:r>
            <a:endParaRPr lang="en-US" sz="1200" dirty="0">
              <a:solidFill>
                <a:srgbClr val="C563B7"/>
              </a:solidFill>
            </a:endParaRPr>
          </a:p>
          <a:p>
            <a:r>
              <a:rPr lang="en-US" sz="1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hlinkClick r:id="rId4"/>
              </a:rPr>
              <a:t>https://docs.google.com/forms/d/14dp38_m_pFe_7CeQRKLxLNNzr7XljQHMjA0ncKH6u64/viewform?pli=1</a:t>
            </a:r>
            <a:endParaRPr lang="en-US" sz="12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en-US" sz="800" b="1" dirty="0" smtClean="0">
              <a:solidFill>
                <a:srgbClr val="C563B7"/>
              </a:solidFill>
            </a:endParaRPr>
          </a:p>
          <a:p>
            <a:r>
              <a:rPr lang="en-US" sz="1000" b="1" dirty="0" smtClean="0">
                <a:solidFill>
                  <a:srgbClr val="C563B7"/>
                </a:solidFill>
              </a:rPr>
              <a:t>For further enquiry, please email : </a:t>
            </a:r>
            <a:r>
              <a:rPr lang="en-US" sz="1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hlinkClick r:id="rId5"/>
              </a:rPr>
              <a:t>ieeesgwie@gmail.com</a:t>
            </a:r>
            <a:endParaRPr lang="en-US" sz="1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Picture 11" descr="mobile-application-vector-8134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3113" y="2237931"/>
            <a:ext cx="1447800" cy="1524000"/>
          </a:xfrm>
          <a:prstGeom prst="rect">
            <a:avLst/>
          </a:prstGeom>
        </p:spPr>
      </p:pic>
      <p:sp>
        <p:nvSpPr>
          <p:cNvPr id="14" name="7-Point Star 13"/>
          <p:cNvSpPr/>
          <p:nvPr/>
        </p:nvSpPr>
        <p:spPr>
          <a:xfrm>
            <a:off x="6248400" y="4038600"/>
            <a:ext cx="2514600" cy="1143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781800" y="4191000"/>
            <a:ext cx="1600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  <a:t>Priority for Student Registrations !  </a:t>
            </a:r>
          </a:p>
          <a:p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  <a:t>2 </a:t>
            </a:r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  <a:t>more sessions </a:t>
            </a:r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  <a:t>for IEEE </a:t>
            </a:r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  <a:t>members  are coming </a:t>
            </a:r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  <a:t>up  soon</a:t>
            </a:r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  <a:t>!!</a:t>
            </a:r>
            <a:endParaRPr lang="en-US" sz="10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1000" y="381000"/>
            <a:ext cx="81534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About the Trainer: </a:t>
            </a:r>
            <a:r>
              <a:rPr lang="en-SG" b="1" u="sng" dirty="0" smtClean="0"/>
              <a:t>Ms </a:t>
            </a:r>
            <a:r>
              <a:rPr lang="en-SG" b="1" u="sng" dirty="0"/>
              <a:t>Thai Ngoc Thuy Huong Helen </a:t>
            </a:r>
            <a:endParaRPr lang="en-US" b="1" u="sng" dirty="0"/>
          </a:p>
          <a:p>
            <a:r>
              <a:rPr lang="en-SG" sz="1000" dirty="0"/>
              <a:t> </a:t>
            </a:r>
            <a:endParaRPr lang="en-US" sz="1000" dirty="0"/>
          </a:p>
          <a:p>
            <a:pPr algn="just"/>
            <a:r>
              <a:rPr lang="en-SG" sz="1200" dirty="0" smtClean="0"/>
              <a:t>		</a:t>
            </a:r>
            <a:r>
              <a:rPr lang="en-SG" sz="1300" dirty="0" smtClean="0"/>
              <a:t>Ms </a:t>
            </a:r>
            <a:r>
              <a:rPr lang="en-SG" sz="1300" dirty="0"/>
              <a:t>Thai Ngoc Thuy Huong Helen is currently a Research </a:t>
            </a:r>
            <a:r>
              <a:rPr lang="en-SG" sz="1300" dirty="0" smtClean="0"/>
              <a:t>Engineer.</a:t>
            </a:r>
            <a:r>
              <a:rPr lang="en-SG" sz="1300" dirty="0"/>
              <a:t>  She is an </a:t>
            </a:r>
            <a:r>
              <a:rPr lang="en-SG" sz="1300" dirty="0" smtClean="0"/>
              <a:t>		experienced programmer</a:t>
            </a:r>
            <a:r>
              <a:rPr lang="en-SG" sz="1300" dirty="0"/>
              <a:t>, </a:t>
            </a:r>
            <a:r>
              <a:rPr lang="en-SG" sz="1300" dirty="0" smtClean="0"/>
              <a:t>especially </a:t>
            </a:r>
            <a:r>
              <a:rPr lang="en-SG" sz="1300" dirty="0"/>
              <a:t>in Android and </a:t>
            </a:r>
            <a:r>
              <a:rPr lang="en-SG" sz="1300" dirty="0" err="1"/>
              <a:t>iOS</a:t>
            </a:r>
            <a:r>
              <a:rPr lang="en-SG" sz="1300" dirty="0"/>
              <a:t> </a:t>
            </a:r>
            <a:r>
              <a:rPr lang="en-SG" sz="1300" dirty="0" smtClean="0"/>
              <a:t>programming.</a:t>
            </a:r>
            <a:r>
              <a:rPr lang="en-US" sz="1300" dirty="0" smtClean="0"/>
              <a:t> </a:t>
            </a:r>
            <a:r>
              <a:rPr lang="en-SG" sz="1300" dirty="0" smtClean="0"/>
              <a:t>Helen </a:t>
            </a:r>
            <a:r>
              <a:rPr lang="en-SG" sz="1300" dirty="0"/>
              <a:t>is </a:t>
            </a:r>
            <a:r>
              <a:rPr lang="en-SG" sz="1300" dirty="0" smtClean="0"/>
              <a:t>		from Vietnam</a:t>
            </a:r>
            <a:r>
              <a:rPr lang="en-SG" sz="1300" dirty="0"/>
              <a:t>, and she </a:t>
            </a:r>
            <a:r>
              <a:rPr lang="en-SG" sz="1300" dirty="0" smtClean="0"/>
              <a:t>studied </a:t>
            </a:r>
            <a:r>
              <a:rPr lang="en-SG" sz="1300" dirty="0"/>
              <a:t>in the mathematical </a:t>
            </a:r>
            <a:r>
              <a:rPr lang="en-SG" sz="1300" dirty="0" smtClean="0"/>
              <a:t>class </a:t>
            </a:r>
            <a:r>
              <a:rPr lang="en-SG" sz="1300" dirty="0"/>
              <a:t>at a Gifted School of her </a:t>
            </a:r>
            <a:r>
              <a:rPr lang="en-SG" sz="1300" dirty="0" smtClean="0"/>
              <a:t>		Province during </a:t>
            </a:r>
            <a:r>
              <a:rPr lang="en-SG" sz="1300" dirty="0"/>
              <a:t>her high school </a:t>
            </a:r>
            <a:r>
              <a:rPr lang="en-SG" sz="1300" dirty="0" smtClean="0"/>
              <a:t>time</a:t>
            </a:r>
            <a:r>
              <a:rPr lang="en-SG" sz="1300" dirty="0"/>
              <a:t>. She participated in the Olympic </a:t>
            </a:r>
            <a:r>
              <a:rPr lang="en-SG" sz="1300" dirty="0" smtClean="0"/>
              <a:t>Contest for  		mathematical </a:t>
            </a:r>
            <a:r>
              <a:rPr lang="en-SG" sz="1300" dirty="0"/>
              <a:t>high school students in </a:t>
            </a:r>
            <a:r>
              <a:rPr lang="en-SG" sz="1300" dirty="0" smtClean="0"/>
              <a:t>South </a:t>
            </a:r>
            <a:r>
              <a:rPr lang="en-SG" sz="1300" dirty="0"/>
              <a:t>of Vietnam and won the Silver Medal. </a:t>
            </a:r>
            <a:r>
              <a:rPr lang="en-SG" sz="1300" dirty="0" smtClean="0"/>
              <a:t>		She is good </a:t>
            </a:r>
            <a:r>
              <a:rPr lang="en-SG" sz="1300" dirty="0"/>
              <a:t>at </a:t>
            </a:r>
            <a:r>
              <a:rPr lang="en-SG" sz="1300" dirty="0" smtClean="0"/>
              <a:t>Mathematics. Helen </a:t>
            </a:r>
            <a:r>
              <a:rPr lang="en-SG" sz="1300" dirty="0"/>
              <a:t>received </a:t>
            </a:r>
            <a:r>
              <a:rPr lang="en-SG" sz="1300" dirty="0" smtClean="0"/>
              <a:t>her </a:t>
            </a:r>
            <a:r>
              <a:rPr lang="en-SG" sz="1300" dirty="0"/>
              <a:t>Bachelor of Computer Science </a:t>
            </a:r>
            <a:r>
              <a:rPr lang="en-SG" sz="1300" dirty="0" smtClean="0"/>
              <a:t>		degree </a:t>
            </a:r>
            <a:r>
              <a:rPr lang="en-SG" sz="1300" dirty="0"/>
              <a:t>from the National </a:t>
            </a:r>
            <a:r>
              <a:rPr lang="en-SG" sz="1300" dirty="0" smtClean="0"/>
              <a:t>University </a:t>
            </a:r>
            <a:r>
              <a:rPr lang="en-SG" sz="1300" dirty="0"/>
              <a:t>of Singapore. She </a:t>
            </a:r>
            <a:r>
              <a:rPr lang="en-SG" sz="1300" dirty="0" smtClean="0"/>
              <a:t>was </a:t>
            </a:r>
            <a:r>
              <a:rPr lang="en-SG" sz="1300" dirty="0"/>
              <a:t>a Teaching Assistant for </a:t>
            </a:r>
            <a:r>
              <a:rPr lang="en-SG" sz="1300" dirty="0" smtClean="0"/>
              <a:t>		course </a:t>
            </a:r>
            <a:r>
              <a:rPr lang="en-SG" sz="1300" dirty="0"/>
              <a:t>CS2100 Computer Organization. She was </a:t>
            </a:r>
            <a:r>
              <a:rPr lang="en-SG" sz="1300" dirty="0" smtClean="0"/>
              <a:t>named </a:t>
            </a:r>
            <a:r>
              <a:rPr lang="en-SG" sz="1300" dirty="0"/>
              <a:t>in the </a:t>
            </a:r>
            <a:r>
              <a:rPr lang="en-SG" sz="1300" dirty="0" smtClean="0"/>
              <a:t>Dean </a:t>
            </a:r>
            <a:r>
              <a:rPr lang="en-SG" sz="1300" dirty="0"/>
              <a:t>List of School </a:t>
            </a:r>
            <a:r>
              <a:rPr lang="en-SG" sz="1300" dirty="0" smtClean="0"/>
              <a:t>		of Computing</a:t>
            </a:r>
            <a:r>
              <a:rPr lang="en-SG" sz="1300" dirty="0"/>
              <a:t>, NUS. At her leisure, she enjoys </a:t>
            </a:r>
            <a:r>
              <a:rPr lang="en-SG" sz="1300" dirty="0" err="1"/>
              <a:t>manga</a:t>
            </a:r>
            <a:r>
              <a:rPr lang="en-SG" sz="1300" dirty="0"/>
              <a:t> and anime</a:t>
            </a:r>
            <a:endParaRPr lang="en-US" sz="13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2743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Making Payment :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57200" y="3124200"/>
          <a:ext cx="8229601" cy="548555"/>
        </p:xfrm>
        <a:graphic>
          <a:graphicData uri="http://schemas.openxmlformats.org/drawingml/2006/table">
            <a:tbl>
              <a:tblPr/>
              <a:tblGrid>
                <a:gridCol w="1249136"/>
                <a:gridCol w="3624705"/>
                <a:gridCol w="3355760"/>
              </a:tblGrid>
              <a:tr h="1296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Payee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2C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Details to be written on reverse of </a:t>
                      </a:r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latin typeface="Arial"/>
                        </a:rPr>
                        <a:t>cheque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2C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Remarks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2C2A"/>
                    </a:solidFill>
                  </a:tcPr>
                </a:tc>
              </a:tr>
              <a:tr h="32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Goh Wang Ling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Name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,  Contact number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List names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of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participants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for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latin typeface="Cambria"/>
                        </a:rPr>
                        <a:t> group payment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38200" y="3733800"/>
            <a:ext cx="7471917" cy="120032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Note: </a:t>
            </a:r>
          </a:p>
          <a:p>
            <a:pPr marL="228600" indent="-228600">
              <a:buAutoNum type="arabicPeriod"/>
            </a:pPr>
            <a:r>
              <a:rPr lang="en-US" sz="1200" dirty="0" smtClean="0"/>
              <a:t>Please pay </a:t>
            </a:r>
            <a:r>
              <a:rPr lang="en-US" sz="1200" dirty="0" smtClean="0"/>
              <a:t>prior </a:t>
            </a:r>
            <a:r>
              <a:rPr lang="en-US" sz="1200" dirty="0" smtClean="0"/>
              <a:t>to  commencement of </a:t>
            </a:r>
            <a:r>
              <a:rPr lang="en-US" sz="1200" dirty="0" smtClean="0"/>
              <a:t>event, or on the day of the event.</a:t>
            </a:r>
            <a:endParaRPr lang="en-US" sz="1200" dirty="0" smtClean="0"/>
          </a:p>
          <a:p>
            <a:pPr marL="228600" indent="-228600">
              <a:buAutoNum type="arabicPeriod"/>
            </a:pPr>
            <a:r>
              <a:rPr lang="en-US" sz="1200" dirty="0" smtClean="0"/>
              <a:t>You </a:t>
            </a:r>
            <a:r>
              <a:rPr lang="en-US" sz="1200" dirty="0" smtClean="0"/>
              <a:t>may </a:t>
            </a:r>
            <a:r>
              <a:rPr lang="en-US" sz="1200" dirty="0" smtClean="0"/>
              <a:t>mail your </a:t>
            </a:r>
            <a:r>
              <a:rPr lang="en-US" sz="1200" dirty="0" err="1" smtClean="0"/>
              <a:t>cheque</a:t>
            </a:r>
            <a:r>
              <a:rPr lang="en-US" sz="1200" dirty="0" smtClean="0"/>
              <a:t> to</a:t>
            </a:r>
            <a:r>
              <a:rPr lang="en-US" sz="1200" dirty="0" smtClean="0"/>
              <a:t>:    IEEE SG WIE AG</a:t>
            </a:r>
          </a:p>
          <a:p>
            <a:pPr marL="228600" indent="-228600"/>
            <a:r>
              <a:rPr lang="en-US" sz="1200" dirty="0" smtClean="0"/>
              <a:t>                                                        c/o    </a:t>
            </a:r>
            <a:r>
              <a:rPr lang="en-US" sz="1200" dirty="0" smtClean="0"/>
              <a:t>1 </a:t>
            </a:r>
            <a:r>
              <a:rPr lang="en-US" sz="1200" dirty="0" err="1" smtClean="0"/>
              <a:t>Fusionopolis</a:t>
            </a:r>
            <a:r>
              <a:rPr lang="en-US" sz="1200" dirty="0" smtClean="0"/>
              <a:t> Way, #21-01 </a:t>
            </a:r>
            <a:r>
              <a:rPr lang="en-US" sz="1200" dirty="0" err="1" smtClean="0"/>
              <a:t>Connexis</a:t>
            </a:r>
            <a:r>
              <a:rPr lang="en-US" sz="1200" dirty="0" smtClean="0"/>
              <a:t> (South Tower), Singapore </a:t>
            </a:r>
            <a:r>
              <a:rPr lang="en-US" sz="1200" dirty="0" smtClean="0"/>
              <a:t>138632</a:t>
            </a:r>
          </a:p>
          <a:p>
            <a:pPr marL="228600" indent="-228600"/>
            <a:r>
              <a:rPr lang="en-US" sz="1200" dirty="0" smtClean="0"/>
              <a:t>3. Do </a:t>
            </a:r>
            <a:r>
              <a:rPr lang="en-US" sz="1200" dirty="0" smtClean="0"/>
              <a:t>not send post-dated </a:t>
            </a:r>
            <a:r>
              <a:rPr lang="en-US" sz="1200" dirty="0" err="1" smtClean="0"/>
              <a:t>cheque</a:t>
            </a:r>
            <a:r>
              <a:rPr lang="en-US" sz="1200" dirty="0" smtClean="0"/>
              <a:t>.</a:t>
            </a:r>
          </a:p>
          <a:p>
            <a:pPr marL="228600" indent="-228600"/>
            <a:r>
              <a:rPr lang="en-US" sz="1200" dirty="0" smtClean="0"/>
              <a:t>4. </a:t>
            </a:r>
            <a:r>
              <a:rPr lang="en-US" sz="1200" dirty="0" smtClean="0"/>
              <a:t>No refund for absentee</a:t>
            </a:r>
            <a:r>
              <a:rPr lang="en-US" sz="1200" dirty="0" smtClean="0"/>
              <a:t>.</a:t>
            </a:r>
            <a:r>
              <a:rPr lang="en-US" sz="1200" dirty="0" smtClean="0"/>
              <a:t> </a:t>
            </a:r>
            <a:endParaRPr lang="en-US" sz="12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81000" y="5257800"/>
            <a:ext cx="84582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How to Get There:</a:t>
            </a:r>
            <a:endParaRPr lang="en-US" sz="800" b="1" u="sng" dirty="0" smtClean="0"/>
          </a:p>
          <a:p>
            <a:r>
              <a:rPr lang="en-SG" sz="800" dirty="0" smtClean="0"/>
              <a:t> </a:t>
            </a:r>
            <a:endParaRPr lang="en-US" sz="800" dirty="0" smtClean="0"/>
          </a:p>
          <a:p>
            <a:pPr algn="just"/>
            <a:r>
              <a:rPr lang="en-SG" sz="1400" dirty="0" smtClean="0"/>
              <a:t>You can reach </a:t>
            </a:r>
            <a:r>
              <a:rPr lang="en-SG" sz="1400" dirty="0" err="1" smtClean="0"/>
              <a:t>Fusionopolis</a:t>
            </a:r>
            <a:r>
              <a:rPr lang="en-SG" sz="1400" dirty="0" smtClean="0"/>
              <a:t> by taking train to the One-North MRT Station. Upon arrival at the station on B2, please take lift to Level 1. You are required to exchange for a visitor pass at the </a:t>
            </a:r>
            <a:r>
              <a:rPr lang="en-SG" sz="1400" dirty="0" err="1" smtClean="0"/>
              <a:t>Connexis</a:t>
            </a:r>
            <a:r>
              <a:rPr lang="en-SG" sz="1400" dirty="0" smtClean="0"/>
              <a:t> (South Tower) security on level 1 before taking the passenger lift to Level 11. Look out for directional signage on Level 11  to go to the Franklin Room.</a:t>
            </a:r>
            <a:endParaRPr lang="en-US" sz="1400" b="1" dirty="0" smtClean="0"/>
          </a:p>
        </p:txBody>
      </p:sp>
      <p:pic>
        <p:nvPicPr>
          <p:cNvPr id="18" name="Picture 17" descr="Hel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066800"/>
            <a:ext cx="1109003" cy="1360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246</Words>
  <Application>Microsoft Office PowerPoint</Application>
  <PresentationFormat>On-screen Show (4:3)</PresentationFormat>
  <Paragraphs>46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I2R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SLSEE</dc:creator>
  <cp:lastModifiedBy>SLSEE</cp:lastModifiedBy>
  <cp:revision>49</cp:revision>
  <dcterms:created xsi:type="dcterms:W3CDTF">2013-06-18T08:41:26Z</dcterms:created>
  <dcterms:modified xsi:type="dcterms:W3CDTF">2013-06-20T09:46:28Z</dcterms:modified>
</cp:coreProperties>
</file>