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36"/>
  </p:notesMasterIdLst>
  <p:handoutMasterIdLst>
    <p:handoutMasterId r:id="rId37"/>
  </p:handoutMasterIdLst>
  <p:sldIdLst>
    <p:sldId id="1019" r:id="rId2"/>
    <p:sldId id="1150" r:id="rId3"/>
    <p:sldId id="1193" r:id="rId4"/>
    <p:sldId id="1237" r:id="rId5"/>
    <p:sldId id="1194" r:id="rId6"/>
    <p:sldId id="1257" r:id="rId7"/>
    <p:sldId id="1271" r:id="rId8"/>
    <p:sldId id="1218" r:id="rId9"/>
    <p:sldId id="1205" r:id="rId10"/>
    <p:sldId id="1206" r:id="rId11"/>
    <p:sldId id="1207" r:id="rId12"/>
    <p:sldId id="1279" r:id="rId13"/>
    <p:sldId id="1208" r:id="rId14"/>
    <p:sldId id="1278" r:id="rId15"/>
    <p:sldId id="1280" r:id="rId16"/>
    <p:sldId id="1209" r:id="rId17"/>
    <p:sldId id="1281" r:id="rId18"/>
    <p:sldId id="1282" r:id="rId19"/>
    <p:sldId id="1283" r:id="rId20"/>
    <p:sldId id="1212" r:id="rId21"/>
    <p:sldId id="1201" r:id="rId22"/>
    <p:sldId id="1202" r:id="rId23"/>
    <p:sldId id="1203" r:id="rId24"/>
    <p:sldId id="1057" r:id="rId25"/>
    <p:sldId id="1149" r:id="rId26"/>
    <p:sldId id="1286" r:id="rId27"/>
    <p:sldId id="1217" r:id="rId28"/>
    <p:sldId id="1284" r:id="rId29"/>
    <p:sldId id="1296" r:id="rId30"/>
    <p:sldId id="1288" r:id="rId31"/>
    <p:sldId id="1292" r:id="rId32"/>
    <p:sldId id="1232" r:id="rId33"/>
    <p:sldId id="1276" r:id="rId34"/>
    <p:sldId id="1287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CC"/>
    <a:srgbClr val="66FF66"/>
    <a:srgbClr val="A50021"/>
    <a:srgbClr val="CC0000"/>
    <a:srgbClr val="800000"/>
    <a:srgbClr val="FF3399"/>
    <a:srgbClr val="00FF00"/>
    <a:srgbClr val="339933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13" autoAdjust="0"/>
    <p:restoredTop sz="99824" autoAdjust="0"/>
  </p:normalViewPr>
  <p:slideViewPr>
    <p:cSldViewPr snapToGrid="0">
      <p:cViewPr>
        <p:scale>
          <a:sx n="71" d="100"/>
          <a:sy n="71" d="100"/>
        </p:scale>
        <p:origin x="-198" y="-72"/>
      </p:cViewPr>
      <p:guideLst>
        <p:guide orient="horz" pos="2160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884" y="-90"/>
      </p:cViewPr>
      <p:guideLst>
        <p:guide orient="horz" pos="3023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478" cy="4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7021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724" y="0"/>
            <a:ext cx="3169477" cy="4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7021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551"/>
            <a:ext cx="3169478" cy="4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7021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724" y="9121551"/>
            <a:ext cx="3169477" cy="4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7021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fld id="{C4106FE3-0991-42A5-A43E-8DE1BDBB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40" cy="473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063" y="0"/>
            <a:ext cx="3187740" cy="473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7775" y="709613"/>
            <a:ext cx="4837113" cy="362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6322" y="4573095"/>
            <a:ext cx="5419159" cy="43365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6190"/>
            <a:ext cx="3187740" cy="473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063" y="9146190"/>
            <a:ext cx="3187740" cy="473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7C8B5C2-130C-4052-8B44-797DB5F76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54"/>
            <a:fld id="{69C1EECD-B733-4DAC-A8AB-DC4350154FE9}" type="slidenum">
              <a:rPr lang="en-US" smtClean="0"/>
              <a:pPr defTabSz="950154"/>
              <a:t>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76749-3A6C-4601-8251-961C26C21D1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D3C70-D4DE-4CFE-970D-EE627DAA393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>
              <a:latin typeface="AdLib B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A5F14-62BA-483C-8A4A-0E2E9074DA19}" type="slidenum">
              <a:rPr lang="en-US"/>
              <a:pPr/>
              <a:t>28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9613"/>
            <a:ext cx="4837112" cy="3627437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83" y="4573095"/>
            <a:ext cx="5417498" cy="43381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E9D3-BBEE-4E0A-A8ED-94799F51F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B8F2-B46E-48A3-8B69-50B7B7FE6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1F7D2-955D-447C-A3E6-E5227404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32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3DB8-E73D-41D2-95D8-CB527C7A69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AF0E0-04D1-4BA7-A148-06322F6B5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66771-B79E-48B0-B945-9BB4531899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5F930-9037-4EFC-B1D7-E80ED2367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 i="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4B080-D883-4E31-936B-06231E7EA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7A409-D563-47A1-90CB-14BD63BF7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CCFD2-C145-4DF7-8E39-03C85DB78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5D7E3A4-7BA7-4B66-A3BC-EBB6F85194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70A8B-EDE3-4CC6-8EE0-A78CEF418F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6.wmf"/><Relationship Id="rId7" Type="http://schemas.openxmlformats.org/officeDocument/2006/relationships/image" Target="../media/image7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Mydocuments\research\Crosslayer\tx_rx_joint_noadc\presentation_icc03\AWGN1_d_icc02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hyperlink" Target="http://images.google.com/imgres?imgurl=http://www.global-b2b-network.com/direct/dbimage/50034985/Cordless_Phone.jpg&amp;imgrefurl=http://www.global-b2b-network.com/b2b/88/91/1340/142858/sell_cordless_phone.html&amp;usg=__TluNDZte-8crotKkl_0eyHpG-wQ=&amp;h=360&amp;w=360&amp;sz=29&amp;hl=en&amp;start=5&amp;um=1&amp;tbnid=6dGyszhYJVZHbM:&amp;tbnh=121&amp;tbnw=121&amp;prev=/images?q=cordless+phone&amp;um=1&amp;hl=en&amp;rls=com.microsoft:*:IE-SearchBox&amp;rlz=1I7SUNA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wmf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0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hyperlink" Target="http://images.google.com/imgres?imgurl=http://www.craphound.com/images/il_fullxfull.17876279.jpg&amp;imgrefurl=http://ilove-boing-boing.blogspot.com/2008_03_01_archive.html&amp;usg=__qQ9cJSDj3mgl4gSWP1U-M-pydtE=&amp;h=420&amp;w=420&amp;sz=30&amp;hl=en&amp;start=4&amp;um=1&amp;tbnid=e8pI-fpA5kcuNM:&amp;tbnh=125&amp;tbnw=125&amp;prev=/images?q=mechanical+insect&amp;um=1&amp;hl=en&amp;rls=com.microsoft:*:IE-SearchBox&amp;rlz=1I7SUNA" TargetMode="External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hyperlink" Target="http://www.sciencedaily.com/images/2009/07/090714203442-large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mptoday.com/wp-content/uploads/2007/06/80211n-router-belkin.JPG&amp;imgrefurl=http://www.pmptoday.com/2007/06/15/faster-80211n-wifi-coming-brace-yourselves/&amp;usg=__BjRsRVe8TKS4NE0c1hhzZXF51Lk=&amp;h=383&amp;w=413&amp;sz=16&amp;hl=en&amp;start=29&amp;um=1&amp;tbnid=G9HSEIGDC5JC0M:&amp;tbnh=116&amp;tbnw=125&amp;prev=/images?q=802.11n&amp;start=20&amp;ndsp=20&amp;um=1&amp;hl=en&amp;rls=com.microsoft:*:IE-SearchBox&amp;rlz=1I7SUNA&amp;sa=N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/imgres?imgurl=http://i16.photobucket.com/albums/b12/al_oasis1/sharpwirelesshdtv.jpg&amp;imgrefurl=http://blogs.inquirer.net/m-ph/2008/05/06/wireless-hdtv-now-a-reality/&amp;usg=__3kGORapDoUUn6VhY3Kgy2Xr7JUE=&amp;h=302&amp;w=435&amp;sz=43&amp;hl=en&amp;start=4&amp;um=1&amp;tbnid=7yQSBqpCacE_oM:&amp;tbnh=87&amp;tbnw=126&amp;prev=/images?q=wireless+hdtv&amp;um=1&amp;hl=en&amp;rls=com.microsoft:*:IE-SearchBox&amp;rlz=1I7SUNA&amp;sa=N" TargetMode="Externa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69988" y="2078775"/>
            <a:ext cx="8610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>
                <a:effectLst/>
              </a:rPr>
              <a:t>The road ahead for wireless technology:</a:t>
            </a:r>
            <a:br>
              <a:rPr lang="en-US" sz="4400" dirty="0" smtClean="0">
                <a:effectLst/>
              </a:rPr>
            </a:br>
            <a:r>
              <a:rPr lang="en-US" sz="4400" i="1" dirty="0" smtClean="0">
                <a:effectLst/>
              </a:rPr>
              <a:t>Dreams and Challenges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400" i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848486" y="3009418"/>
            <a:ext cx="7223125" cy="204604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sz="4300" dirty="0" smtClean="0">
                <a:latin typeface="+mj-lt"/>
              </a:rPr>
              <a:t>Andrea Goldsmith</a:t>
            </a:r>
          </a:p>
          <a:p>
            <a:pPr algn="ctr">
              <a:lnSpc>
                <a:spcPct val="10000"/>
              </a:lnSpc>
            </a:pPr>
            <a:endParaRPr lang="en-US" sz="3600" i="1" dirty="0" smtClean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500" b="1" i="1" dirty="0" smtClean="0">
                <a:solidFill>
                  <a:srgbClr val="A50021"/>
                </a:solidFill>
              </a:rPr>
              <a:t>Wireless Systems Laboratory</a:t>
            </a:r>
          </a:p>
          <a:p>
            <a:pPr algn="ctr"/>
            <a:r>
              <a:rPr lang="en-US" sz="3500" b="1" i="1" dirty="0" smtClean="0">
                <a:solidFill>
                  <a:srgbClr val="A50021"/>
                </a:solidFill>
              </a:rPr>
              <a:t>Stanford University</a:t>
            </a:r>
          </a:p>
        </p:txBody>
      </p:sp>
      <p:pic>
        <p:nvPicPr>
          <p:cNvPr id="5125" name="Picture 2054" descr="stanfor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795" y="5264290"/>
            <a:ext cx="13065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54964" y="5373130"/>
            <a:ext cx="1336962" cy="1232728"/>
            <a:chOff x="3631913" y="3124200"/>
            <a:chExt cx="1336962" cy="1232728"/>
          </a:xfrm>
        </p:grpSpPr>
        <p:grpSp>
          <p:nvGrpSpPr>
            <p:cNvPr id="12" name="Group 129"/>
            <p:cNvGrpSpPr>
              <a:grpSpLocks/>
            </p:cNvGrpSpPr>
            <p:nvPr/>
          </p:nvGrpSpPr>
          <p:grpSpPr bwMode="auto">
            <a:xfrm>
              <a:off x="4094163" y="3676650"/>
              <a:ext cx="609600" cy="609600"/>
              <a:chOff x="6629400" y="28956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629400" y="2895600"/>
                <a:ext cx="457200" cy="457200"/>
              </a:xfrm>
              <a:prstGeom prst="ellipse">
                <a:avLst/>
              </a:prstGeom>
              <a:solidFill>
                <a:srgbClr val="63CB68"/>
              </a:solidFill>
              <a:ln w="38100">
                <a:solidFill>
                  <a:srgbClr val="75D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705600" y="2971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32"/>
            <p:cNvGrpSpPr>
              <a:grpSpLocks/>
            </p:cNvGrpSpPr>
            <p:nvPr/>
          </p:nvGrpSpPr>
          <p:grpSpPr bwMode="auto">
            <a:xfrm>
              <a:off x="4359275" y="3214688"/>
              <a:ext cx="609600" cy="609600"/>
              <a:chOff x="6629400" y="2895600"/>
              <a:chExt cx="457200" cy="457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629400" y="2895600"/>
                <a:ext cx="457200" cy="457200"/>
              </a:xfrm>
              <a:prstGeom prst="ellipse">
                <a:avLst/>
              </a:prstGeom>
              <a:solidFill>
                <a:srgbClr val="6161FF"/>
              </a:solidFill>
              <a:ln w="38100">
                <a:solidFill>
                  <a:srgbClr val="898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705600" y="2971800"/>
                <a:ext cx="304800" cy="304800"/>
              </a:xfrm>
              <a:prstGeom prst="ellipse">
                <a:avLst/>
              </a:prstGeom>
              <a:solidFill>
                <a:srgbClr val="3B3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700463" y="3194050"/>
              <a:ext cx="685800" cy="685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835400" y="3290888"/>
              <a:ext cx="457200" cy="457200"/>
            </a:xfrm>
            <a:prstGeom prst="ellipse">
              <a:avLst/>
            </a:prstGeom>
            <a:solidFill>
              <a:srgbClr val="DB6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142733" y="3433598"/>
              <a:ext cx="550151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31913" y="3124200"/>
              <a:ext cx="864339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W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71309" y="3124200"/>
              <a:ext cx="58381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L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26504" y="5741894"/>
            <a:ext cx="2180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Xi Dian University</a:t>
            </a:r>
          </a:p>
          <a:p>
            <a:pPr algn="ctr"/>
            <a:r>
              <a:rPr lang="en-US" sz="1800" dirty="0" smtClean="0">
                <a:latin typeface="+mn-lt"/>
              </a:rPr>
              <a:t>Xi’an, China</a:t>
            </a:r>
          </a:p>
          <a:p>
            <a:pPr algn="ctr"/>
            <a:r>
              <a:rPr lang="en-US" sz="1800" dirty="0" smtClean="0">
                <a:latin typeface="+mn-lt"/>
              </a:rPr>
              <a:t>August 19, 2011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52395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Interference: </a:t>
            </a:r>
            <a:r>
              <a:rPr lang="en-US" i="1" dirty="0" smtClean="0"/>
              <a:t>Friend or Foe?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49263" y="1735138"/>
            <a:ext cx="83899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If treated as noise: </a:t>
            </a:r>
            <a:r>
              <a:rPr lang="en-US" dirty="0" smtClean="0">
                <a:solidFill>
                  <a:srgbClr val="FF0000"/>
                </a:solidFill>
              </a:rPr>
              <a:t>Foe</a:t>
            </a:r>
          </a:p>
          <a:p>
            <a:pPr lvl="3"/>
            <a:endParaRPr lang="en-US" sz="1600" dirty="0" smtClean="0"/>
          </a:p>
          <a:p>
            <a:pPr lvl="1"/>
            <a:endParaRPr lang="en-US" sz="2400" dirty="0" smtClean="0"/>
          </a:p>
          <a:p>
            <a:pPr lvl="1">
              <a:buFont typeface="Wingdings" pitchFamily="2" charset="2"/>
              <a:buNone/>
            </a:pPr>
            <a:r>
              <a:rPr lang="en-US" sz="2400" dirty="0" smtClean="0"/>
              <a:t>		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4"/>
            <a:endParaRPr lang="en-US" sz="1600" dirty="0" smtClean="0"/>
          </a:p>
          <a:p>
            <a:r>
              <a:rPr lang="en-US" dirty="0" smtClean="0"/>
              <a:t>If decodable: </a:t>
            </a:r>
            <a:r>
              <a:rPr lang="en-US" dirty="0" smtClean="0">
                <a:solidFill>
                  <a:srgbClr val="FF0000"/>
                </a:solidFill>
              </a:rPr>
              <a:t>Neither friend nor foe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6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40100" y="2319338"/>
          <a:ext cx="2287588" cy="1073150"/>
        </p:xfrm>
        <a:graphic>
          <a:graphicData uri="http://schemas.openxmlformats.org/presentationml/2006/ole">
            <p:oleObj spid="_x0000_s136194" name="Equation" r:id="rId3" imgW="838080" imgH="39348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85938" y="3497263"/>
            <a:ext cx="58912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33CC33"/>
                </a:solidFill>
                <a:latin typeface="+mn-lt"/>
              </a:rPr>
              <a:t>Increases BER, reduces capacity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721510" y="5271257"/>
            <a:ext cx="562133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CC"/>
                </a:solidFill>
                <a:latin typeface="+mn-lt"/>
              </a:rPr>
              <a:t>Multiuser detection can </a:t>
            </a:r>
          </a:p>
          <a:p>
            <a:pPr algn="ctr">
              <a:defRPr/>
            </a:pPr>
            <a:r>
              <a:rPr lang="en-US" i="1" dirty="0">
                <a:solidFill>
                  <a:srgbClr val="0000CC"/>
                </a:solidFill>
                <a:latin typeface="+mn-lt"/>
              </a:rPr>
              <a:t>completely remove interference</a:t>
            </a: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5232400" y="2908300"/>
            <a:ext cx="406400" cy="584200"/>
          </a:xfrm>
          <a:prstGeom prst="ellipse">
            <a:avLst/>
          </a:prstGeom>
          <a:noFill/>
          <a:ln w="19050" algn="ctr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61" grpId="0"/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1"/>
          <p:cNvSpPr>
            <a:spLocks noGrp="1" noChangeArrowheads="1"/>
          </p:cNvSpPr>
          <p:nvPr>
            <p:ph type="title"/>
          </p:nvPr>
        </p:nvSpPr>
        <p:spPr>
          <a:xfrm>
            <a:off x="429064" y="464937"/>
            <a:ext cx="8305800" cy="1143000"/>
          </a:xfrm>
        </p:spPr>
        <p:txBody>
          <a:bodyPr/>
          <a:lstStyle/>
          <a:p>
            <a:r>
              <a:rPr lang="en-US" smtClean="0"/>
              <a:t>Ideal Multiuser Detection</a:t>
            </a:r>
          </a:p>
        </p:txBody>
      </p:sp>
      <p:sp>
        <p:nvSpPr>
          <p:cNvPr id="12291" name="Rectangle 4"/>
          <p:cNvSpPr>
            <a:spLocks/>
          </p:cNvSpPr>
          <p:nvPr/>
        </p:nvSpPr>
        <p:spPr bwMode="auto">
          <a:xfrm>
            <a:off x="4256527" y="2484999"/>
            <a:ext cx="1874837" cy="803275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1 </a:t>
            </a:r>
          </a:p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Demod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042214" y="2573899"/>
            <a:ext cx="0" cy="1768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8"/>
          <p:cNvSpPr txBox="1">
            <a:spLocks/>
          </p:cNvSpPr>
          <p:nvPr/>
        </p:nvSpPr>
        <p:spPr bwMode="auto">
          <a:xfrm>
            <a:off x="5729727" y="3405749"/>
            <a:ext cx="9064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algn="ctr" defTabSz="642938" eaLnBrk="1" hangingPunct="1"/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Iterative</a:t>
            </a:r>
          </a:p>
          <a:p>
            <a:pPr algn="ctr" defTabSz="642938" eaLnBrk="1" hangingPunct="1">
              <a:lnSpc>
                <a:spcPct val="80000"/>
              </a:lnSpc>
            </a:pPr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Multiuser</a:t>
            </a:r>
          </a:p>
          <a:p>
            <a:pPr algn="ctr" defTabSz="642938" eaLnBrk="1" hangingPunct="1">
              <a:lnSpc>
                <a:spcPct val="90000"/>
              </a:lnSpc>
            </a:pPr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Detection</a:t>
            </a:r>
          </a:p>
        </p:txBody>
      </p:sp>
      <p:sp>
        <p:nvSpPr>
          <p:cNvPr id="12294" name="Rectangle 9"/>
          <p:cNvSpPr>
            <a:spLocks/>
          </p:cNvSpPr>
          <p:nvPr/>
        </p:nvSpPr>
        <p:spPr bwMode="auto">
          <a:xfrm>
            <a:off x="4256527" y="4277287"/>
            <a:ext cx="1874837" cy="804862"/>
          </a:xfrm>
          <a:prstGeom prst="rect">
            <a:avLst/>
          </a:prstGeom>
          <a:solidFill>
            <a:srgbClr val="33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2</a:t>
            </a:r>
          </a:p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Demod</a:t>
            </a: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6131364" y="2913624"/>
            <a:ext cx="1233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6131364" y="4705912"/>
            <a:ext cx="1233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4042214" y="4361424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3569139" y="2561199"/>
            <a:ext cx="696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Rectangle 16"/>
          <p:cNvSpPr>
            <a:spLocks/>
          </p:cNvSpPr>
          <p:nvPr/>
        </p:nvSpPr>
        <p:spPr bwMode="auto">
          <a:xfrm>
            <a:off x="1051364" y="2416737"/>
            <a:ext cx="160338" cy="5365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7"/>
          <p:cNvSpPr>
            <a:spLocks/>
          </p:cNvSpPr>
          <p:nvPr/>
        </p:nvSpPr>
        <p:spPr bwMode="auto">
          <a:xfrm>
            <a:off x="1211702" y="2256399"/>
            <a:ext cx="161925" cy="6969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8"/>
          <p:cNvSpPr>
            <a:spLocks/>
          </p:cNvSpPr>
          <p:nvPr/>
        </p:nvSpPr>
        <p:spPr bwMode="auto">
          <a:xfrm>
            <a:off x="1533964" y="2532624"/>
            <a:ext cx="150813" cy="420688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9"/>
          <p:cNvSpPr>
            <a:spLocks/>
          </p:cNvSpPr>
          <p:nvPr/>
        </p:nvSpPr>
        <p:spPr bwMode="auto">
          <a:xfrm>
            <a:off x="1373627" y="2362762"/>
            <a:ext cx="160337" cy="5905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20"/>
          <p:cNvSpPr>
            <a:spLocks/>
          </p:cNvSpPr>
          <p:nvPr/>
        </p:nvSpPr>
        <p:spPr bwMode="auto">
          <a:xfrm>
            <a:off x="1694302" y="2416737"/>
            <a:ext cx="160337" cy="5365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21"/>
          <p:cNvSpPr>
            <a:spLocks/>
          </p:cNvSpPr>
          <p:nvPr/>
        </p:nvSpPr>
        <p:spPr bwMode="auto">
          <a:xfrm>
            <a:off x="1854639" y="2308787"/>
            <a:ext cx="161925" cy="64452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22"/>
          <p:cNvSpPr>
            <a:spLocks/>
          </p:cNvSpPr>
          <p:nvPr/>
        </p:nvSpPr>
        <p:spPr bwMode="auto">
          <a:xfrm>
            <a:off x="2176902" y="2631049"/>
            <a:ext cx="160337" cy="3222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23"/>
          <p:cNvSpPr>
            <a:spLocks/>
          </p:cNvSpPr>
          <p:nvPr/>
        </p:nvSpPr>
        <p:spPr bwMode="auto">
          <a:xfrm>
            <a:off x="2016564" y="2202424"/>
            <a:ext cx="160338" cy="750888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28"/>
          <p:cNvSpPr>
            <a:spLocks noChangeShapeType="1"/>
          </p:cNvSpPr>
          <p:nvPr/>
        </p:nvSpPr>
        <p:spPr bwMode="auto">
          <a:xfrm>
            <a:off x="3832664" y="2221474"/>
            <a:ext cx="1135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Rectangle 29"/>
          <p:cNvSpPr>
            <a:spLocks/>
          </p:cNvSpPr>
          <p:nvPr/>
        </p:nvSpPr>
        <p:spPr bwMode="auto">
          <a:xfrm>
            <a:off x="3973952" y="1799199"/>
            <a:ext cx="106362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30"/>
          <p:cNvSpPr>
            <a:spLocks/>
          </p:cNvSpPr>
          <p:nvPr/>
        </p:nvSpPr>
        <p:spPr bwMode="auto">
          <a:xfrm>
            <a:off x="4080314" y="1672199"/>
            <a:ext cx="106363" cy="549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31"/>
          <p:cNvSpPr>
            <a:spLocks/>
          </p:cNvSpPr>
          <p:nvPr/>
        </p:nvSpPr>
        <p:spPr bwMode="auto">
          <a:xfrm>
            <a:off x="4293039" y="1588062"/>
            <a:ext cx="107950" cy="633412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32"/>
          <p:cNvSpPr>
            <a:spLocks/>
          </p:cNvSpPr>
          <p:nvPr/>
        </p:nvSpPr>
        <p:spPr bwMode="auto">
          <a:xfrm>
            <a:off x="4186677" y="1756337"/>
            <a:ext cx="106362" cy="465137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33"/>
          <p:cNvSpPr>
            <a:spLocks/>
          </p:cNvSpPr>
          <p:nvPr/>
        </p:nvSpPr>
        <p:spPr bwMode="auto">
          <a:xfrm>
            <a:off x="4400989" y="1799199"/>
            <a:ext cx="106363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34"/>
          <p:cNvSpPr>
            <a:spLocks/>
          </p:cNvSpPr>
          <p:nvPr/>
        </p:nvSpPr>
        <p:spPr bwMode="auto">
          <a:xfrm>
            <a:off x="4507352" y="1715062"/>
            <a:ext cx="106362" cy="506412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35"/>
          <p:cNvSpPr>
            <a:spLocks/>
          </p:cNvSpPr>
          <p:nvPr/>
        </p:nvSpPr>
        <p:spPr bwMode="auto">
          <a:xfrm>
            <a:off x="4720077" y="1967474"/>
            <a:ext cx="106362" cy="2540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36"/>
          <p:cNvSpPr>
            <a:spLocks/>
          </p:cNvSpPr>
          <p:nvPr/>
        </p:nvSpPr>
        <p:spPr bwMode="auto">
          <a:xfrm>
            <a:off x="4613714" y="1630924"/>
            <a:ext cx="106363" cy="59055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42"/>
          <p:cNvSpPr>
            <a:spLocks noChangeShapeType="1"/>
          </p:cNvSpPr>
          <p:nvPr/>
        </p:nvSpPr>
        <p:spPr bwMode="auto">
          <a:xfrm>
            <a:off x="6663177" y="2221474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Rectangle 43"/>
          <p:cNvSpPr>
            <a:spLocks/>
          </p:cNvSpPr>
          <p:nvPr/>
        </p:nvSpPr>
        <p:spPr bwMode="auto">
          <a:xfrm>
            <a:off x="6806052" y="1799199"/>
            <a:ext cx="106362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44"/>
          <p:cNvSpPr>
            <a:spLocks/>
          </p:cNvSpPr>
          <p:nvPr/>
        </p:nvSpPr>
        <p:spPr bwMode="auto">
          <a:xfrm>
            <a:off x="6912414" y="1672199"/>
            <a:ext cx="106363" cy="549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5"/>
          <p:cNvSpPr>
            <a:spLocks/>
          </p:cNvSpPr>
          <p:nvPr/>
        </p:nvSpPr>
        <p:spPr bwMode="auto">
          <a:xfrm>
            <a:off x="7125139" y="1894449"/>
            <a:ext cx="120650" cy="32702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46"/>
          <p:cNvSpPr>
            <a:spLocks/>
          </p:cNvSpPr>
          <p:nvPr/>
        </p:nvSpPr>
        <p:spPr bwMode="auto">
          <a:xfrm>
            <a:off x="7018777" y="1756337"/>
            <a:ext cx="106362" cy="4651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47"/>
          <p:cNvSpPr>
            <a:spLocks/>
          </p:cNvSpPr>
          <p:nvPr/>
        </p:nvSpPr>
        <p:spPr bwMode="auto">
          <a:xfrm>
            <a:off x="7231502" y="1799199"/>
            <a:ext cx="106362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48"/>
          <p:cNvSpPr>
            <a:spLocks/>
          </p:cNvSpPr>
          <p:nvPr/>
        </p:nvSpPr>
        <p:spPr bwMode="auto">
          <a:xfrm>
            <a:off x="7337864" y="1715062"/>
            <a:ext cx="106363" cy="5064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49"/>
          <p:cNvSpPr>
            <a:spLocks/>
          </p:cNvSpPr>
          <p:nvPr/>
        </p:nvSpPr>
        <p:spPr bwMode="auto">
          <a:xfrm>
            <a:off x="7550589" y="1969062"/>
            <a:ext cx="106363" cy="2524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Rectangle 50"/>
          <p:cNvSpPr>
            <a:spLocks/>
          </p:cNvSpPr>
          <p:nvPr/>
        </p:nvSpPr>
        <p:spPr bwMode="auto">
          <a:xfrm>
            <a:off x="7444227" y="1629337"/>
            <a:ext cx="106362" cy="5921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Text Box 51"/>
          <p:cNvSpPr txBox="1">
            <a:spLocks/>
          </p:cNvSpPr>
          <p:nvPr/>
        </p:nvSpPr>
        <p:spPr bwMode="auto">
          <a:xfrm>
            <a:off x="4997889" y="1769037"/>
            <a:ext cx="2333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-</a:t>
            </a:r>
          </a:p>
        </p:txBody>
      </p:sp>
      <p:sp>
        <p:nvSpPr>
          <p:cNvPr id="12326" name="Text Box 52"/>
          <p:cNvSpPr txBox="1">
            <a:spLocks/>
          </p:cNvSpPr>
          <p:nvPr/>
        </p:nvSpPr>
        <p:spPr bwMode="auto">
          <a:xfrm>
            <a:off x="6401239" y="1788087"/>
            <a:ext cx="31273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=</a:t>
            </a:r>
          </a:p>
        </p:txBody>
      </p:sp>
      <p:sp>
        <p:nvSpPr>
          <p:cNvPr id="12327" name="Text Box 54"/>
          <p:cNvSpPr txBox="1">
            <a:spLocks/>
          </p:cNvSpPr>
          <p:nvPr/>
        </p:nvSpPr>
        <p:spPr bwMode="auto">
          <a:xfrm>
            <a:off x="1165664" y="1780149"/>
            <a:ext cx="78898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1</a:t>
            </a:r>
          </a:p>
        </p:txBody>
      </p:sp>
      <p:sp>
        <p:nvSpPr>
          <p:cNvPr id="12328" name="Line 57"/>
          <p:cNvSpPr>
            <a:spLocks noChangeShapeType="1"/>
          </p:cNvSpPr>
          <p:nvPr/>
        </p:nvSpPr>
        <p:spPr bwMode="auto">
          <a:xfrm>
            <a:off x="3643752" y="6094586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Rectangle 58"/>
          <p:cNvSpPr>
            <a:spLocks/>
          </p:cNvSpPr>
          <p:nvPr/>
        </p:nvSpPr>
        <p:spPr bwMode="auto">
          <a:xfrm>
            <a:off x="3785039" y="5575862"/>
            <a:ext cx="106363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Rectangle 59"/>
          <p:cNvSpPr>
            <a:spLocks/>
          </p:cNvSpPr>
          <p:nvPr/>
        </p:nvSpPr>
        <p:spPr bwMode="auto">
          <a:xfrm>
            <a:off x="3891402" y="5448862"/>
            <a:ext cx="106362" cy="549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Rectangle 60"/>
          <p:cNvSpPr>
            <a:spLocks/>
          </p:cNvSpPr>
          <p:nvPr/>
        </p:nvSpPr>
        <p:spPr bwMode="auto">
          <a:xfrm>
            <a:off x="4104127" y="5364724"/>
            <a:ext cx="107950" cy="6334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Rectangle 61"/>
          <p:cNvSpPr>
            <a:spLocks/>
          </p:cNvSpPr>
          <p:nvPr/>
        </p:nvSpPr>
        <p:spPr bwMode="auto">
          <a:xfrm>
            <a:off x="3997764" y="5532999"/>
            <a:ext cx="106363" cy="465138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Rectangle 62"/>
          <p:cNvSpPr>
            <a:spLocks/>
          </p:cNvSpPr>
          <p:nvPr/>
        </p:nvSpPr>
        <p:spPr bwMode="auto">
          <a:xfrm>
            <a:off x="4212077" y="5575862"/>
            <a:ext cx="106362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Rectangle 63"/>
          <p:cNvSpPr>
            <a:spLocks/>
          </p:cNvSpPr>
          <p:nvPr/>
        </p:nvSpPr>
        <p:spPr bwMode="auto">
          <a:xfrm>
            <a:off x="4318439" y="5491724"/>
            <a:ext cx="106363" cy="5064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Rectangle 64"/>
          <p:cNvSpPr>
            <a:spLocks/>
          </p:cNvSpPr>
          <p:nvPr/>
        </p:nvSpPr>
        <p:spPr bwMode="auto">
          <a:xfrm>
            <a:off x="4531164" y="5744137"/>
            <a:ext cx="106363" cy="2540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Rectangle 65"/>
          <p:cNvSpPr>
            <a:spLocks/>
          </p:cNvSpPr>
          <p:nvPr/>
        </p:nvSpPr>
        <p:spPr bwMode="auto">
          <a:xfrm>
            <a:off x="4424802" y="5407587"/>
            <a:ext cx="106362" cy="59055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68"/>
          <p:cNvSpPr>
            <a:spLocks noChangeShapeType="1"/>
          </p:cNvSpPr>
          <p:nvPr/>
        </p:nvSpPr>
        <p:spPr bwMode="auto">
          <a:xfrm>
            <a:off x="5037577" y="6094586"/>
            <a:ext cx="11334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Rectangle 70"/>
          <p:cNvSpPr>
            <a:spLocks/>
          </p:cNvSpPr>
          <p:nvPr/>
        </p:nvSpPr>
        <p:spPr bwMode="auto">
          <a:xfrm>
            <a:off x="5188389" y="5585387"/>
            <a:ext cx="104775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Rectangle 71"/>
          <p:cNvSpPr>
            <a:spLocks/>
          </p:cNvSpPr>
          <p:nvPr/>
        </p:nvSpPr>
        <p:spPr bwMode="auto">
          <a:xfrm>
            <a:off x="5293164" y="5458387"/>
            <a:ext cx="107950" cy="549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72"/>
          <p:cNvSpPr>
            <a:spLocks/>
          </p:cNvSpPr>
          <p:nvPr/>
        </p:nvSpPr>
        <p:spPr bwMode="auto">
          <a:xfrm>
            <a:off x="5507477" y="5653649"/>
            <a:ext cx="168275" cy="3540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Rectangle 73"/>
          <p:cNvSpPr>
            <a:spLocks/>
          </p:cNvSpPr>
          <p:nvPr/>
        </p:nvSpPr>
        <p:spPr bwMode="auto">
          <a:xfrm>
            <a:off x="5401114" y="5542524"/>
            <a:ext cx="106363" cy="465138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Rectangle 74"/>
          <p:cNvSpPr>
            <a:spLocks/>
          </p:cNvSpPr>
          <p:nvPr/>
        </p:nvSpPr>
        <p:spPr bwMode="auto">
          <a:xfrm>
            <a:off x="5613839" y="5585387"/>
            <a:ext cx="104775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Rectangle 75"/>
          <p:cNvSpPr>
            <a:spLocks/>
          </p:cNvSpPr>
          <p:nvPr/>
        </p:nvSpPr>
        <p:spPr bwMode="auto">
          <a:xfrm>
            <a:off x="5718614" y="5501249"/>
            <a:ext cx="107950" cy="5064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Rectangle 76"/>
          <p:cNvSpPr>
            <a:spLocks/>
          </p:cNvSpPr>
          <p:nvPr/>
        </p:nvSpPr>
        <p:spPr bwMode="auto">
          <a:xfrm>
            <a:off x="5932927" y="5755249"/>
            <a:ext cx="106362" cy="2524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Rectangle 77"/>
          <p:cNvSpPr>
            <a:spLocks/>
          </p:cNvSpPr>
          <p:nvPr/>
        </p:nvSpPr>
        <p:spPr bwMode="auto">
          <a:xfrm>
            <a:off x="5826564" y="5417112"/>
            <a:ext cx="106363" cy="5905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Text Box 78"/>
          <p:cNvSpPr txBox="1">
            <a:spLocks/>
          </p:cNvSpPr>
          <p:nvPr/>
        </p:nvSpPr>
        <p:spPr bwMode="auto">
          <a:xfrm>
            <a:off x="4808977" y="5547287"/>
            <a:ext cx="23336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-</a:t>
            </a:r>
          </a:p>
        </p:txBody>
      </p:sp>
      <p:sp>
        <p:nvSpPr>
          <p:cNvPr id="12347" name="Text Box 79"/>
          <p:cNvSpPr txBox="1">
            <a:spLocks/>
          </p:cNvSpPr>
          <p:nvPr/>
        </p:nvSpPr>
        <p:spPr bwMode="auto">
          <a:xfrm>
            <a:off x="6212327" y="5564749"/>
            <a:ext cx="312737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=</a:t>
            </a:r>
          </a:p>
        </p:txBody>
      </p:sp>
      <p:sp>
        <p:nvSpPr>
          <p:cNvPr id="12348" name="Line 83"/>
          <p:cNvSpPr>
            <a:spLocks noChangeShapeType="1"/>
          </p:cNvSpPr>
          <p:nvPr/>
        </p:nvSpPr>
        <p:spPr bwMode="auto">
          <a:xfrm>
            <a:off x="884677" y="5409174"/>
            <a:ext cx="171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Rectangle 84"/>
          <p:cNvSpPr>
            <a:spLocks/>
          </p:cNvSpPr>
          <p:nvPr/>
        </p:nvSpPr>
        <p:spPr bwMode="auto">
          <a:xfrm>
            <a:off x="1068827" y="4872599"/>
            <a:ext cx="160337" cy="5365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85"/>
          <p:cNvSpPr>
            <a:spLocks/>
          </p:cNvSpPr>
          <p:nvPr/>
        </p:nvSpPr>
        <p:spPr bwMode="auto">
          <a:xfrm>
            <a:off x="1229164" y="4712262"/>
            <a:ext cx="161925" cy="6969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Rectangle 86"/>
          <p:cNvSpPr>
            <a:spLocks/>
          </p:cNvSpPr>
          <p:nvPr/>
        </p:nvSpPr>
        <p:spPr bwMode="auto">
          <a:xfrm>
            <a:off x="1551427" y="4604312"/>
            <a:ext cx="160337" cy="8048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Rectangle 87"/>
          <p:cNvSpPr>
            <a:spLocks/>
          </p:cNvSpPr>
          <p:nvPr/>
        </p:nvSpPr>
        <p:spPr bwMode="auto">
          <a:xfrm>
            <a:off x="1391089" y="4818624"/>
            <a:ext cx="160338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88"/>
          <p:cNvSpPr>
            <a:spLocks/>
          </p:cNvSpPr>
          <p:nvPr/>
        </p:nvSpPr>
        <p:spPr bwMode="auto">
          <a:xfrm>
            <a:off x="1711764" y="4872599"/>
            <a:ext cx="160338" cy="5365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Rectangle 89"/>
          <p:cNvSpPr>
            <a:spLocks/>
          </p:cNvSpPr>
          <p:nvPr/>
        </p:nvSpPr>
        <p:spPr bwMode="auto">
          <a:xfrm>
            <a:off x="1872102" y="4764649"/>
            <a:ext cx="161925" cy="6445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Rectangle 90"/>
          <p:cNvSpPr>
            <a:spLocks/>
          </p:cNvSpPr>
          <p:nvPr/>
        </p:nvSpPr>
        <p:spPr bwMode="auto">
          <a:xfrm>
            <a:off x="2194364" y="5086912"/>
            <a:ext cx="160338" cy="3222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Rectangle 91"/>
          <p:cNvSpPr>
            <a:spLocks/>
          </p:cNvSpPr>
          <p:nvPr/>
        </p:nvSpPr>
        <p:spPr bwMode="auto">
          <a:xfrm>
            <a:off x="2034027" y="4658287"/>
            <a:ext cx="160337" cy="750887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Text Box 92"/>
          <p:cNvSpPr txBox="1">
            <a:spLocks/>
          </p:cNvSpPr>
          <p:nvPr/>
        </p:nvSpPr>
        <p:spPr bwMode="auto">
          <a:xfrm>
            <a:off x="1246627" y="4236012"/>
            <a:ext cx="788987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2</a:t>
            </a:r>
          </a:p>
        </p:txBody>
      </p:sp>
      <p:sp>
        <p:nvSpPr>
          <p:cNvPr id="12358" name="Line 101"/>
          <p:cNvSpPr>
            <a:spLocks noChangeShapeType="1"/>
          </p:cNvSpPr>
          <p:nvPr/>
        </p:nvSpPr>
        <p:spPr bwMode="auto">
          <a:xfrm flipV="1">
            <a:off x="3558027" y="2215124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Freeform 103"/>
          <p:cNvSpPr>
            <a:spLocks/>
          </p:cNvSpPr>
          <p:nvPr/>
        </p:nvSpPr>
        <p:spPr bwMode="auto">
          <a:xfrm>
            <a:off x="3488177" y="2126224"/>
            <a:ext cx="138112" cy="88900"/>
          </a:xfrm>
          <a:custGeom>
            <a:avLst/>
            <a:gdLst>
              <a:gd name="T0" fmla="*/ 50 w 99"/>
              <a:gd name="T1" fmla="*/ 49 h 49"/>
              <a:gd name="T2" fmla="*/ 0 w 99"/>
              <a:gd name="T3" fmla="*/ 0 h 49"/>
              <a:gd name="T4" fmla="*/ 99 w 99"/>
              <a:gd name="T5" fmla="*/ 0 h 49"/>
              <a:gd name="T6" fmla="*/ 50 w 99"/>
              <a:gd name="T7" fmla="*/ 49 h 4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49"/>
              <a:gd name="T14" fmla="*/ 99 w 9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49">
                <a:moveTo>
                  <a:pt x="50" y="49"/>
                </a:moveTo>
                <a:lnTo>
                  <a:pt x="0" y="0"/>
                </a:lnTo>
                <a:lnTo>
                  <a:pt x="99" y="0"/>
                </a:lnTo>
                <a:lnTo>
                  <a:pt x="50" y="49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AutoShape 305"/>
          <p:cNvSpPr>
            <a:spLocks/>
          </p:cNvSpPr>
          <p:nvPr/>
        </p:nvSpPr>
        <p:spPr bwMode="auto">
          <a:xfrm rot="1556939">
            <a:off x="4728014" y="3299387"/>
            <a:ext cx="977900" cy="966787"/>
          </a:xfrm>
          <a:custGeom>
            <a:avLst/>
            <a:gdLst>
              <a:gd name="T0" fmla="*/ 936837 w 21600"/>
              <a:gd name="T1" fmla="*/ 289499 h 21600"/>
              <a:gd name="T2" fmla="*/ 78096 w 21600"/>
              <a:gd name="T3" fmla="*/ 483394 h 21600"/>
              <a:gd name="T4" fmla="*/ 793729 w 21600"/>
              <a:gd name="T5" fmla="*/ 351445 h 21600"/>
              <a:gd name="T6" fmla="*/ 74339 w 21600"/>
              <a:gd name="T7" fmla="*/ 927355 h 21600"/>
              <a:gd name="T8" fmla="*/ 62975 w 21600"/>
              <a:gd name="T9" fmla="*/ 647479 h 21600"/>
              <a:gd name="T10" fmla="*/ 346158 w 21600"/>
              <a:gd name="T11" fmla="*/ 6362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815" y="16199"/>
                </a:moveTo>
                <a:cubicBezTo>
                  <a:pt x="7172" y="17453"/>
                  <a:pt x="8952" y="18149"/>
                  <a:pt x="10800" y="18149"/>
                </a:cubicBezTo>
                <a:cubicBezTo>
                  <a:pt x="14858" y="18149"/>
                  <a:pt x="18149" y="14858"/>
                  <a:pt x="18149" y="10800"/>
                </a:cubicBezTo>
                <a:cubicBezTo>
                  <a:pt x="18149" y="6741"/>
                  <a:pt x="14858" y="3451"/>
                  <a:pt x="10800" y="3451"/>
                </a:cubicBezTo>
                <a:cubicBezTo>
                  <a:pt x="6741" y="3451"/>
                  <a:pt x="3451" y="6741"/>
                  <a:pt x="345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084" y="21600"/>
                  <a:pt x="5469" y="20577"/>
                  <a:pt x="3474" y="18735"/>
                </a:cubicBezTo>
                <a:lnTo>
                  <a:pt x="1642" y="20719"/>
                </a:lnTo>
                <a:lnTo>
                  <a:pt x="1391" y="14466"/>
                </a:lnTo>
                <a:lnTo>
                  <a:pt x="7646" y="14215"/>
                </a:lnTo>
                <a:lnTo>
                  <a:pt x="5815" y="16199"/>
                </a:lnTo>
                <a:close/>
              </a:path>
            </a:pathLst>
          </a:custGeom>
          <a:gradFill rotWithShape="0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Line 308"/>
          <p:cNvSpPr>
            <a:spLocks noChangeShapeType="1"/>
          </p:cNvSpPr>
          <p:nvPr/>
        </p:nvSpPr>
        <p:spPr bwMode="auto">
          <a:xfrm>
            <a:off x="5247127" y="2213537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Rectangle 309"/>
          <p:cNvSpPr>
            <a:spLocks/>
          </p:cNvSpPr>
          <p:nvPr/>
        </p:nvSpPr>
        <p:spPr bwMode="auto">
          <a:xfrm>
            <a:off x="5388414" y="1791262"/>
            <a:ext cx="106363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Rectangle 310"/>
          <p:cNvSpPr>
            <a:spLocks/>
          </p:cNvSpPr>
          <p:nvPr/>
        </p:nvSpPr>
        <p:spPr bwMode="auto">
          <a:xfrm>
            <a:off x="5494777" y="1664262"/>
            <a:ext cx="106362" cy="549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Rectangle 311"/>
          <p:cNvSpPr>
            <a:spLocks/>
          </p:cNvSpPr>
          <p:nvPr/>
        </p:nvSpPr>
        <p:spPr bwMode="auto">
          <a:xfrm>
            <a:off x="5707502" y="1580124"/>
            <a:ext cx="107950" cy="633413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Rectangle 312"/>
          <p:cNvSpPr>
            <a:spLocks/>
          </p:cNvSpPr>
          <p:nvPr/>
        </p:nvSpPr>
        <p:spPr bwMode="auto">
          <a:xfrm>
            <a:off x="5601139" y="1748399"/>
            <a:ext cx="106363" cy="465138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Rectangle 313"/>
          <p:cNvSpPr>
            <a:spLocks/>
          </p:cNvSpPr>
          <p:nvPr/>
        </p:nvSpPr>
        <p:spPr bwMode="auto">
          <a:xfrm>
            <a:off x="5815452" y="1791262"/>
            <a:ext cx="106362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Rectangle 314"/>
          <p:cNvSpPr>
            <a:spLocks/>
          </p:cNvSpPr>
          <p:nvPr/>
        </p:nvSpPr>
        <p:spPr bwMode="auto">
          <a:xfrm>
            <a:off x="5921814" y="1707124"/>
            <a:ext cx="106363" cy="506413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Rectangle 315"/>
          <p:cNvSpPr>
            <a:spLocks/>
          </p:cNvSpPr>
          <p:nvPr/>
        </p:nvSpPr>
        <p:spPr bwMode="auto">
          <a:xfrm>
            <a:off x="6134539" y="1959537"/>
            <a:ext cx="106363" cy="2540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Rectangle 316"/>
          <p:cNvSpPr>
            <a:spLocks/>
          </p:cNvSpPr>
          <p:nvPr/>
        </p:nvSpPr>
        <p:spPr bwMode="auto">
          <a:xfrm>
            <a:off x="6028177" y="1622987"/>
            <a:ext cx="106362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317"/>
          <p:cNvSpPr>
            <a:spLocks noChangeShapeType="1"/>
          </p:cNvSpPr>
          <p:nvPr/>
        </p:nvSpPr>
        <p:spPr bwMode="auto">
          <a:xfrm>
            <a:off x="6537764" y="6094586"/>
            <a:ext cx="1135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Rectangle 318"/>
          <p:cNvSpPr>
            <a:spLocks/>
          </p:cNvSpPr>
          <p:nvPr/>
        </p:nvSpPr>
        <p:spPr bwMode="auto">
          <a:xfrm>
            <a:off x="6679052" y="5545699"/>
            <a:ext cx="106362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Rectangle 319"/>
          <p:cNvSpPr>
            <a:spLocks/>
          </p:cNvSpPr>
          <p:nvPr/>
        </p:nvSpPr>
        <p:spPr bwMode="auto">
          <a:xfrm>
            <a:off x="6785414" y="5418699"/>
            <a:ext cx="106363" cy="549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Rectangle 320"/>
          <p:cNvSpPr>
            <a:spLocks/>
          </p:cNvSpPr>
          <p:nvPr/>
        </p:nvSpPr>
        <p:spPr bwMode="auto">
          <a:xfrm>
            <a:off x="6998139" y="5334562"/>
            <a:ext cx="107950" cy="633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Rectangle 321"/>
          <p:cNvSpPr>
            <a:spLocks/>
          </p:cNvSpPr>
          <p:nvPr/>
        </p:nvSpPr>
        <p:spPr bwMode="auto">
          <a:xfrm>
            <a:off x="6891777" y="5502837"/>
            <a:ext cx="106362" cy="465137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Rectangle 322"/>
          <p:cNvSpPr>
            <a:spLocks/>
          </p:cNvSpPr>
          <p:nvPr/>
        </p:nvSpPr>
        <p:spPr bwMode="auto">
          <a:xfrm>
            <a:off x="7106089" y="5545699"/>
            <a:ext cx="106363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Rectangle 323"/>
          <p:cNvSpPr>
            <a:spLocks/>
          </p:cNvSpPr>
          <p:nvPr/>
        </p:nvSpPr>
        <p:spPr bwMode="auto">
          <a:xfrm>
            <a:off x="7212452" y="5461562"/>
            <a:ext cx="106362" cy="506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Rectangle 324"/>
          <p:cNvSpPr>
            <a:spLocks/>
          </p:cNvSpPr>
          <p:nvPr/>
        </p:nvSpPr>
        <p:spPr bwMode="auto">
          <a:xfrm>
            <a:off x="7425177" y="5713974"/>
            <a:ext cx="106362" cy="2540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Rectangle 325"/>
          <p:cNvSpPr>
            <a:spLocks/>
          </p:cNvSpPr>
          <p:nvPr/>
        </p:nvSpPr>
        <p:spPr bwMode="auto">
          <a:xfrm>
            <a:off x="7318814" y="5377424"/>
            <a:ext cx="106363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Line 327"/>
          <p:cNvSpPr>
            <a:spLocks noChangeShapeType="1"/>
          </p:cNvSpPr>
          <p:nvPr/>
        </p:nvSpPr>
        <p:spPr bwMode="auto">
          <a:xfrm flipH="1">
            <a:off x="3843777" y="2794562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Line 328"/>
          <p:cNvSpPr>
            <a:spLocks noChangeShapeType="1"/>
          </p:cNvSpPr>
          <p:nvPr/>
        </p:nvSpPr>
        <p:spPr bwMode="auto">
          <a:xfrm>
            <a:off x="3853302" y="4505887"/>
            <a:ext cx="404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Line 329"/>
          <p:cNvSpPr>
            <a:spLocks noChangeShapeType="1"/>
          </p:cNvSpPr>
          <p:nvPr/>
        </p:nvSpPr>
        <p:spPr bwMode="auto">
          <a:xfrm>
            <a:off x="3399277" y="2791387"/>
            <a:ext cx="868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2" name="Line 330"/>
          <p:cNvSpPr>
            <a:spLocks noChangeShapeType="1"/>
          </p:cNvSpPr>
          <p:nvPr/>
        </p:nvSpPr>
        <p:spPr bwMode="auto">
          <a:xfrm flipV="1">
            <a:off x="3416739" y="2454837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3346889" y="2365937"/>
            <a:ext cx="138113" cy="88900"/>
            <a:chOff x="1797" y="1726"/>
            <a:chExt cx="87" cy="56"/>
          </a:xfrm>
        </p:grpSpPr>
        <p:sp>
          <p:nvSpPr>
            <p:cNvPr id="12399" name="Freeform 331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332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4" name="Line 333"/>
          <p:cNvSpPr>
            <a:spLocks noChangeShapeType="1"/>
          </p:cNvSpPr>
          <p:nvPr/>
        </p:nvSpPr>
        <p:spPr bwMode="auto">
          <a:xfrm>
            <a:off x="3683439" y="3005699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5" name="Line 334"/>
          <p:cNvSpPr>
            <a:spLocks noChangeShapeType="1"/>
          </p:cNvSpPr>
          <p:nvPr/>
        </p:nvSpPr>
        <p:spPr bwMode="auto">
          <a:xfrm>
            <a:off x="3683439" y="4717024"/>
            <a:ext cx="595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6" name="Line 335"/>
          <p:cNvSpPr>
            <a:spLocks noChangeShapeType="1"/>
          </p:cNvSpPr>
          <p:nvPr/>
        </p:nvSpPr>
        <p:spPr bwMode="auto">
          <a:xfrm>
            <a:off x="3238939" y="3012049"/>
            <a:ext cx="1020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7" name="Line 336"/>
          <p:cNvSpPr>
            <a:spLocks noChangeShapeType="1"/>
          </p:cNvSpPr>
          <p:nvPr/>
        </p:nvSpPr>
        <p:spPr bwMode="auto">
          <a:xfrm flipV="1">
            <a:off x="3227827" y="2656449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41"/>
          <p:cNvGrpSpPr>
            <a:grpSpLocks/>
          </p:cNvGrpSpPr>
          <p:nvPr/>
        </p:nvGrpSpPr>
        <p:grpSpPr bwMode="auto">
          <a:xfrm>
            <a:off x="3167502" y="2558024"/>
            <a:ext cx="138112" cy="88900"/>
            <a:chOff x="1797" y="1726"/>
            <a:chExt cx="87" cy="56"/>
          </a:xfrm>
        </p:grpSpPr>
        <p:sp>
          <p:nvSpPr>
            <p:cNvPr id="12397" name="Freeform 342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343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9" name="Line 344"/>
          <p:cNvSpPr>
            <a:spLocks noChangeShapeType="1"/>
          </p:cNvSpPr>
          <p:nvPr/>
        </p:nvSpPr>
        <p:spPr bwMode="auto">
          <a:xfrm>
            <a:off x="3532627" y="3216837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" name="Line 345"/>
          <p:cNvSpPr>
            <a:spLocks noChangeShapeType="1"/>
          </p:cNvSpPr>
          <p:nvPr/>
        </p:nvSpPr>
        <p:spPr bwMode="auto">
          <a:xfrm>
            <a:off x="3532627" y="4928162"/>
            <a:ext cx="7286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" name="Line 346"/>
          <p:cNvSpPr>
            <a:spLocks noChangeShapeType="1"/>
          </p:cNvSpPr>
          <p:nvPr/>
        </p:nvSpPr>
        <p:spPr bwMode="auto">
          <a:xfrm flipV="1">
            <a:off x="3088127" y="3223187"/>
            <a:ext cx="1154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" name="Line 347"/>
          <p:cNvSpPr>
            <a:spLocks noChangeShapeType="1"/>
          </p:cNvSpPr>
          <p:nvPr/>
        </p:nvSpPr>
        <p:spPr bwMode="auto">
          <a:xfrm flipV="1">
            <a:off x="3077014" y="2867587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48"/>
          <p:cNvGrpSpPr>
            <a:grpSpLocks/>
          </p:cNvGrpSpPr>
          <p:nvPr/>
        </p:nvGrpSpPr>
        <p:grpSpPr bwMode="auto">
          <a:xfrm>
            <a:off x="3016689" y="2769162"/>
            <a:ext cx="138113" cy="88900"/>
            <a:chOff x="1797" y="1726"/>
            <a:chExt cx="87" cy="56"/>
          </a:xfrm>
        </p:grpSpPr>
        <p:sp>
          <p:nvSpPr>
            <p:cNvPr id="12395" name="Freeform 349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350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4" name="Line 15"/>
          <p:cNvSpPr>
            <a:spLocks noChangeShapeType="1"/>
          </p:cNvSpPr>
          <p:nvPr/>
        </p:nvSpPr>
        <p:spPr bwMode="auto">
          <a:xfrm>
            <a:off x="822764" y="2951724"/>
            <a:ext cx="1714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18978" y="6094586"/>
            <a:ext cx="442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Why Not Ubiquitous Today? </a:t>
            </a:r>
            <a:endParaRPr lang="en-US" sz="280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9144" y="6094586"/>
            <a:ext cx="3973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Power and A/D Precision 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308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Reduced-Dimension MUD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16" y="1488577"/>
            <a:ext cx="8504744" cy="47182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Exploits that number of active users G is random and much smaller than total users (ala compressed sensing)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Using compressed sensing ideas, can correlate with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M~log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(G) waveforms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Reduced complexity, size, and power consumption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413775" y="4007710"/>
            <a:ext cx="4659012" cy="2320668"/>
            <a:chOff x="3048530" y="2641187"/>
            <a:chExt cx="3126845" cy="1672052"/>
          </a:xfrm>
        </p:grpSpPr>
        <p:grpSp>
          <p:nvGrpSpPr>
            <p:cNvPr id="5" name="Group 325"/>
            <p:cNvGrpSpPr>
              <a:grpSpLocks/>
            </p:cNvGrpSpPr>
            <p:nvPr/>
          </p:nvGrpSpPr>
          <p:grpSpPr bwMode="auto">
            <a:xfrm>
              <a:off x="3048531" y="2641107"/>
              <a:ext cx="3126846" cy="1672001"/>
              <a:chOff x="3327930" y="2591048"/>
              <a:chExt cx="3126846" cy="1671390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H="1">
                <a:off x="3615743" y="3515189"/>
                <a:ext cx="183341" cy="2714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4" name="Object 9"/>
              <p:cNvGraphicFramePr>
                <a:graphicFrameLocks noChangeAspect="1"/>
              </p:cNvGraphicFramePr>
              <p:nvPr/>
            </p:nvGraphicFramePr>
            <p:xfrm>
              <a:off x="3327930" y="3205051"/>
              <a:ext cx="282575" cy="522081"/>
            </p:xfrm>
            <a:graphic>
              <a:graphicData uri="http://schemas.openxmlformats.org/presentationml/2006/ole">
                <p:oleObj spid="_x0000_s212994" name="Equation" r:id="rId3" imgW="495300" imgH="876300" progId="Equation.3">
                  <p:embed/>
                </p:oleObj>
              </a:graphicData>
            </a:graphic>
          </p:graphicFrame>
          <p:graphicFrame>
            <p:nvGraphicFramePr>
              <p:cNvPr id="15" name="Object 10"/>
              <p:cNvGraphicFramePr>
                <a:graphicFrameLocks noChangeAspect="1"/>
              </p:cNvGraphicFramePr>
              <p:nvPr/>
            </p:nvGraphicFramePr>
            <p:xfrm>
              <a:off x="3970338" y="3016250"/>
              <a:ext cx="225425" cy="138113"/>
            </p:xfrm>
            <a:graphic>
              <a:graphicData uri="http://schemas.openxmlformats.org/presentationml/2006/ole">
                <p:oleObj spid="_x0000_s212995" name="Equation" r:id="rId4" imgW="317500" imgH="177800" progId="Equation.3">
                  <p:embed/>
                </p:oleObj>
              </a:graphicData>
            </a:graphic>
          </p:graphicFrame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3777844" y="2794480"/>
                <a:ext cx="222898" cy="6977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>
                <a:off x="3779985" y="3323718"/>
                <a:ext cx="222898" cy="6977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H="1">
                <a:off x="3796968" y="3895216"/>
                <a:ext cx="222898" cy="6977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H="1" flipV="1">
                <a:off x="3780366" y="2794002"/>
                <a:ext cx="17375" cy="1098579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none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Group 120"/>
              <p:cNvGrpSpPr>
                <a:grpSpLocks/>
              </p:cNvGrpSpPr>
              <p:nvPr/>
            </p:nvGrpSpPr>
            <p:grpSpPr bwMode="auto">
              <a:xfrm>
                <a:off x="4006003" y="2719071"/>
                <a:ext cx="146897" cy="157480"/>
                <a:chOff x="723053" y="2192021"/>
                <a:chExt cx="146897" cy="15748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23053" y="2192021"/>
                  <a:ext cx="146897" cy="15748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cxnSp>
              <p:nvCxnSpPr>
                <p:cNvPr id="66" name="Straight Connector 6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42566" y="2218757"/>
                  <a:ext cx="109522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7" name="Straight Connector 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42566" y="2218757"/>
                  <a:ext cx="109522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H="1">
                <a:off x="4076700" y="2870678"/>
                <a:ext cx="242" cy="139222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0" name="Group 154"/>
              <p:cNvGrpSpPr>
                <a:grpSpLocks/>
              </p:cNvGrpSpPr>
              <p:nvPr/>
            </p:nvGrpSpPr>
            <p:grpSpPr bwMode="auto">
              <a:xfrm>
                <a:off x="4297363" y="2657713"/>
                <a:ext cx="274958" cy="295231"/>
                <a:chOff x="1128713" y="1933813"/>
                <a:chExt cx="274958" cy="295231"/>
              </a:xfrm>
            </p:grpSpPr>
            <p:sp>
              <p:nvSpPr>
                <p:cNvPr id="63" name="Isosceles Triangle 62"/>
                <p:cNvSpPr>
                  <a:spLocks noChangeArrowheads="1"/>
                </p:cNvSpPr>
                <p:nvPr/>
              </p:nvSpPr>
              <p:spPr bwMode="auto">
                <a:xfrm rot="5400000">
                  <a:off x="1121140" y="1946514"/>
                  <a:ext cx="295231" cy="26983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FE0E4"/>
                    </a:gs>
                    <a:gs pos="20000">
                      <a:srgbClr val="AFDEE2"/>
                    </a:gs>
                    <a:gs pos="100000">
                      <a:srgbClr val="85AAAD"/>
                    </a:gs>
                  </a:gsLst>
                  <a:lin ang="5400000"/>
                </a:gradFill>
                <a:ln w="9525">
                  <a:solidFill>
                    <a:srgbClr val="B6DCDF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graphicFrame>
              <p:nvGraphicFramePr>
                <p:cNvPr id="64" name="Object 11"/>
                <p:cNvGraphicFramePr>
                  <a:graphicFrameLocks noChangeAspect="1"/>
                </p:cNvGraphicFramePr>
                <p:nvPr/>
              </p:nvGraphicFramePr>
              <p:xfrm>
                <a:off x="1128713" y="1992314"/>
                <a:ext cx="223837" cy="191153"/>
              </p:xfrm>
              <a:graphic>
                <a:graphicData uri="http://schemas.openxmlformats.org/presentationml/2006/ole">
                  <p:oleObj spid="_x0000_s212996" name="Equation" r:id="rId5" imgW="508000" imgH="393700" progId="Equation.3">
                    <p:embed/>
                  </p:oleObj>
                </a:graphicData>
              </a:graphic>
            </p:graphicFrame>
          </p:grp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flipH="1">
                <a:off x="4144433" y="2800351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4578349" y="2796117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2" name="Group 120"/>
              <p:cNvGrpSpPr>
                <a:grpSpLocks/>
              </p:cNvGrpSpPr>
              <p:nvPr/>
            </p:nvGrpSpPr>
            <p:grpSpPr bwMode="auto">
              <a:xfrm>
                <a:off x="4009178" y="3249296"/>
                <a:ext cx="146897" cy="157480"/>
                <a:chOff x="723053" y="2192021"/>
                <a:chExt cx="146897" cy="15748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23053" y="2192021"/>
                  <a:ext cx="146897" cy="15748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cxnSp>
              <p:nvCxnSpPr>
                <p:cNvPr id="61" name="Straight Connector 6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40980" y="2218678"/>
                  <a:ext cx="112696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2" name="Straight Connector 6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40980" y="2218678"/>
                  <a:ext cx="112696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H="1">
                <a:off x="4079875" y="3400903"/>
                <a:ext cx="242" cy="139222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5" name="Group 154"/>
              <p:cNvGrpSpPr>
                <a:grpSpLocks/>
              </p:cNvGrpSpPr>
              <p:nvPr/>
            </p:nvGrpSpPr>
            <p:grpSpPr bwMode="auto">
              <a:xfrm>
                <a:off x="4300538" y="3187859"/>
                <a:ext cx="274957" cy="295231"/>
                <a:chOff x="1128713" y="1933734"/>
                <a:chExt cx="274957" cy="295231"/>
              </a:xfrm>
            </p:grpSpPr>
            <p:sp>
              <p:nvSpPr>
                <p:cNvPr id="58" name="Isosceles Triangle 57"/>
                <p:cNvSpPr>
                  <a:spLocks noChangeArrowheads="1"/>
                </p:cNvSpPr>
                <p:nvPr/>
              </p:nvSpPr>
              <p:spPr bwMode="auto">
                <a:xfrm rot="5400000">
                  <a:off x="1121139" y="1946435"/>
                  <a:ext cx="295231" cy="26983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FE0E4"/>
                    </a:gs>
                    <a:gs pos="20000">
                      <a:srgbClr val="AFDEE2"/>
                    </a:gs>
                    <a:gs pos="100000">
                      <a:srgbClr val="85AAAD"/>
                    </a:gs>
                  </a:gsLst>
                  <a:lin ang="5400000"/>
                </a:gradFill>
                <a:ln w="9525">
                  <a:solidFill>
                    <a:srgbClr val="B6DCDF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graphicFrame>
              <p:nvGraphicFramePr>
                <p:cNvPr id="59" name="Object 12"/>
                <p:cNvGraphicFramePr>
                  <a:graphicFrameLocks noChangeAspect="1"/>
                </p:cNvGraphicFramePr>
                <p:nvPr/>
              </p:nvGraphicFramePr>
              <p:xfrm>
                <a:off x="1128713" y="1992314"/>
                <a:ext cx="223837" cy="191153"/>
              </p:xfrm>
              <a:graphic>
                <a:graphicData uri="http://schemas.openxmlformats.org/presentationml/2006/ole">
                  <p:oleObj spid="_x0000_s212997" name="Equation" r:id="rId6" imgW="508000" imgH="393700" progId="Equation.3">
                    <p:embed/>
                  </p:oleObj>
                </a:graphicData>
              </a:graphic>
            </p:graphicFrame>
          </p:grp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H="1">
                <a:off x="4147608" y="3330576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H="1">
                <a:off x="4581524" y="3326342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7" name="Group 120"/>
              <p:cNvGrpSpPr>
                <a:grpSpLocks/>
              </p:cNvGrpSpPr>
              <p:nvPr/>
            </p:nvGrpSpPr>
            <p:grpSpPr bwMode="auto">
              <a:xfrm>
                <a:off x="4015528" y="3817621"/>
                <a:ext cx="146897" cy="157480"/>
                <a:chOff x="723053" y="2192021"/>
                <a:chExt cx="146897" cy="15748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723053" y="2192021"/>
                  <a:ext cx="146897" cy="15748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cxnSp>
              <p:nvCxnSpPr>
                <p:cNvPr id="56" name="Straight Connector 5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40979" y="2218594"/>
                  <a:ext cx="112696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40979" y="2218594"/>
                  <a:ext cx="112696" cy="104757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flipH="1">
                <a:off x="4086225" y="3969228"/>
                <a:ext cx="242" cy="139222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0" name="Group 154"/>
              <p:cNvGrpSpPr>
                <a:grpSpLocks/>
              </p:cNvGrpSpPr>
              <p:nvPr/>
            </p:nvGrpSpPr>
            <p:grpSpPr bwMode="auto">
              <a:xfrm>
                <a:off x="4306888" y="3756100"/>
                <a:ext cx="274956" cy="295231"/>
                <a:chOff x="1128713" y="1933650"/>
                <a:chExt cx="274956" cy="295231"/>
              </a:xfrm>
            </p:grpSpPr>
            <p:sp>
              <p:nvSpPr>
                <p:cNvPr id="53" name="Isosceles Triangle 52"/>
                <p:cNvSpPr>
                  <a:spLocks noChangeArrowheads="1"/>
                </p:cNvSpPr>
                <p:nvPr/>
              </p:nvSpPr>
              <p:spPr bwMode="auto">
                <a:xfrm rot="5400000">
                  <a:off x="1121138" y="1946351"/>
                  <a:ext cx="295231" cy="26983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FE0E4"/>
                    </a:gs>
                    <a:gs pos="20000">
                      <a:srgbClr val="AFDEE2"/>
                    </a:gs>
                    <a:gs pos="100000">
                      <a:srgbClr val="85AAAD"/>
                    </a:gs>
                  </a:gsLst>
                  <a:lin ang="5400000"/>
                </a:gradFill>
                <a:ln w="9525">
                  <a:solidFill>
                    <a:srgbClr val="B6DCDF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graphicFrame>
              <p:nvGraphicFramePr>
                <p:cNvPr id="54" name="Object 13"/>
                <p:cNvGraphicFramePr>
                  <a:graphicFrameLocks noChangeAspect="1"/>
                </p:cNvGraphicFramePr>
                <p:nvPr/>
              </p:nvGraphicFramePr>
              <p:xfrm>
                <a:off x="1128713" y="1992314"/>
                <a:ext cx="223837" cy="191153"/>
              </p:xfrm>
              <a:graphic>
                <a:graphicData uri="http://schemas.openxmlformats.org/presentationml/2006/ole">
                  <p:oleObj spid="_x0000_s212998" name="Equation" r:id="rId7" imgW="508000" imgH="393700" progId="Equation.3">
                    <p:embed/>
                  </p:oleObj>
                </a:graphicData>
              </a:graphic>
            </p:graphicFrame>
          </p:grp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 flipH="1">
                <a:off x="4153958" y="3898901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 flipH="1">
                <a:off x="4587874" y="3894667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35" name="Object 14"/>
              <p:cNvGraphicFramePr>
                <a:graphicFrameLocks noChangeAspect="1"/>
              </p:cNvGraphicFramePr>
              <p:nvPr/>
            </p:nvGraphicFramePr>
            <p:xfrm>
              <a:off x="3970338" y="3556000"/>
              <a:ext cx="233362" cy="138113"/>
            </p:xfrm>
            <a:graphic>
              <a:graphicData uri="http://schemas.openxmlformats.org/presentationml/2006/ole">
                <p:oleObj spid="_x0000_s212999" name="Equation" r:id="rId8" imgW="330200" imgH="177800" progId="Equation.3">
                  <p:embed/>
                </p:oleObj>
              </a:graphicData>
            </a:graphic>
          </p:graphicFrame>
          <p:graphicFrame>
            <p:nvGraphicFramePr>
              <p:cNvPr id="36" name="Object 15"/>
              <p:cNvGraphicFramePr>
                <a:graphicFrameLocks noChangeAspect="1"/>
              </p:cNvGraphicFramePr>
              <p:nvPr/>
            </p:nvGraphicFramePr>
            <p:xfrm>
              <a:off x="3960813" y="4124325"/>
              <a:ext cx="268287" cy="138113"/>
            </p:xfrm>
            <a:graphic>
              <a:graphicData uri="http://schemas.openxmlformats.org/presentationml/2006/ole">
                <p:oleObj spid="_x0000_s213000" name="Equation" r:id="rId9" imgW="381000" imgH="177800" progId="Equation.3">
                  <p:embed/>
                </p:oleObj>
              </a:graphicData>
            </a:graphic>
          </p:graphicFrame>
          <p:sp>
            <p:nvSpPr>
              <p:cNvPr id="37" name="Rectangle 36"/>
              <p:cNvSpPr/>
              <p:nvPr/>
            </p:nvSpPr>
            <p:spPr bwMode="auto">
              <a:xfrm>
                <a:off x="5770458" y="2688696"/>
                <a:ext cx="668443" cy="2037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sz="1000" b="1" dirty="0">
                    <a:solidFill>
                      <a:srgbClr val="000000"/>
                    </a:solidFill>
                    <a:cs typeface="Arial" charset="0"/>
                  </a:rPr>
                  <a:t>Decision</a:t>
                </a:r>
              </a:p>
            </p:txBody>
          </p:sp>
          <p:grpSp>
            <p:nvGrpSpPr>
              <p:cNvPr id="236544" name="Group 320"/>
              <p:cNvGrpSpPr>
                <a:grpSpLocks/>
              </p:cNvGrpSpPr>
              <p:nvPr/>
            </p:nvGrpSpPr>
            <p:grpSpPr bwMode="auto">
              <a:xfrm>
                <a:off x="4746915" y="2676760"/>
                <a:ext cx="444209" cy="1227432"/>
                <a:chOff x="5251740" y="2673585"/>
                <a:chExt cx="444209" cy="1227432"/>
              </a:xfrm>
            </p:grpSpPr>
            <p:sp>
              <p:nvSpPr>
                <p:cNvPr id="4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5407024" y="2800350"/>
                  <a:ext cx="279400" cy="2117"/>
                </a:xfrm>
                <a:prstGeom prst="line">
                  <a:avLst/>
                </a:prstGeom>
                <a:noFill/>
                <a:ln w="22225">
                  <a:solidFill>
                    <a:srgbClr val="000090"/>
                  </a:solidFill>
                  <a:round/>
                  <a:headEnd type="stealth" w="lg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48" name="Straight Connector 47"/>
                <p:cNvCxnSpPr>
                  <a:cxnSpLocks noChangeShapeType="1"/>
                  <a:stCxn id="47" idx="1"/>
                </p:cNvCxnSpPr>
                <p:nvPr/>
              </p:nvCxnSpPr>
              <p:spPr bwMode="auto">
                <a:xfrm rot="5400000" flipH="1">
                  <a:off x="5266024" y="2659301"/>
                  <a:ext cx="126981" cy="155549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4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5410199" y="3330575"/>
                  <a:ext cx="279400" cy="2117"/>
                </a:xfrm>
                <a:prstGeom prst="line">
                  <a:avLst/>
                </a:prstGeom>
                <a:noFill/>
                <a:ln w="22225">
                  <a:solidFill>
                    <a:srgbClr val="000090"/>
                  </a:solidFill>
                  <a:round/>
                  <a:headEnd type="stealth" w="lg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0" name="Straight Connector 49"/>
                <p:cNvCxnSpPr>
                  <a:cxnSpLocks noChangeShapeType="1"/>
                  <a:stCxn id="49" idx="1"/>
                </p:cNvCxnSpPr>
                <p:nvPr/>
              </p:nvCxnSpPr>
              <p:spPr bwMode="auto">
                <a:xfrm rot="5400000" flipH="1">
                  <a:off x="5269199" y="3189447"/>
                  <a:ext cx="126981" cy="155549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51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5416549" y="3898900"/>
                  <a:ext cx="279400" cy="2117"/>
                </a:xfrm>
                <a:prstGeom prst="line">
                  <a:avLst/>
                </a:prstGeom>
                <a:noFill/>
                <a:ln w="22225">
                  <a:solidFill>
                    <a:srgbClr val="000090"/>
                  </a:solidFill>
                  <a:round/>
                  <a:headEnd type="stealth" w="lg" len="med"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2" name="Straight Connector 51"/>
                <p:cNvCxnSpPr>
                  <a:cxnSpLocks noChangeShapeType="1"/>
                  <a:stCxn id="51" idx="1"/>
                </p:cNvCxnSpPr>
                <p:nvPr/>
              </p:nvCxnSpPr>
              <p:spPr bwMode="auto">
                <a:xfrm rot="5400000" flipH="1">
                  <a:off x="5275547" y="3757688"/>
                  <a:ext cx="126981" cy="155549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39" name="Rectangle 38"/>
              <p:cNvSpPr/>
              <p:nvPr/>
            </p:nvSpPr>
            <p:spPr bwMode="auto">
              <a:xfrm>
                <a:off x="5783158" y="3212571"/>
                <a:ext cx="668443" cy="2037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sz="1000" b="1" dirty="0">
                    <a:solidFill>
                      <a:srgbClr val="000000"/>
                    </a:solidFill>
                    <a:cs typeface="Arial" charset="0"/>
                  </a:rPr>
                  <a:t>Decision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786333" y="3790421"/>
                <a:ext cx="668443" cy="2037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sz="1000" b="1" dirty="0">
                    <a:solidFill>
                      <a:srgbClr val="000000"/>
                    </a:solidFill>
                    <a:cs typeface="Arial" charset="0"/>
                  </a:rPr>
                  <a:t>Decision</a:t>
                </a:r>
              </a:p>
            </p:txBody>
          </p:sp>
          <p:grpSp>
            <p:nvGrpSpPr>
              <p:cNvPr id="236545" name="Group 321"/>
              <p:cNvGrpSpPr>
                <a:grpSpLocks/>
              </p:cNvGrpSpPr>
              <p:nvPr/>
            </p:nvGrpSpPr>
            <p:grpSpPr bwMode="auto">
              <a:xfrm>
                <a:off x="5179694" y="2591048"/>
                <a:ext cx="425240" cy="1489958"/>
                <a:chOff x="4751069" y="2600573"/>
                <a:chExt cx="425240" cy="1489958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751069" y="2600573"/>
                  <a:ext cx="425240" cy="1489958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/>
                <a:lstStyle/>
                <a:p>
                  <a:pPr>
                    <a:defRPr/>
                  </a:pPr>
                  <a:r>
                    <a:rPr lang="en-US" sz="1050" b="1" dirty="0">
                      <a:solidFill>
                        <a:srgbClr val="000000"/>
                      </a:solidFill>
                      <a:cs typeface="Arial" charset="0"/>
                    </a:rPr>
                    <a:t>Linear</a:t>
                  </a:r>
                  <a:r>
                    <a:rPr lang="en-US" sz="800" b="1" dirty="0">
                      <a:solidFill>
                        <a:srgbClr val="000000"/>
                      </a:solidFill>
                      <a:cs typeface="Arial" charset="0"/>
                    </a:rPr>
                    <a:t> </a:t>
                  </a:r>
                </a:p>
                <a:p>
                  <a:pPr>
                    <a:defRPr/>
                  </a:pPr>
                  <a:r>
                    <a:rPr lang="en-US" sz="1050" b="1" dirty="0">
                      <a:solidFill>
                        <a:srgbClr val="000000"/>
                      </a:solidFill>
                      <a:cs typeface="Arial" charset="0"/>
                    </a:rPr>
                    <a:t>Transformation</a:t>
                  </a:r>
                  <a:r>
                    <a:rPr lang="en-US" sz="800" b="1" dirty="0">
                      <a:solidFill>
                        <a:srgbClr val="000000"/>
                      </a:solidFill>
                      <a:cs typeface="Arial" charset="0"/>
                    </a:rPr>
                    <a:t> </a:t>
                  </a:r>
                </a:p>
              </p:txBody>
            </p:sp>
            <p:graphicFrame>
              <p:nvGraphicFramePr>
                <p:cNvPr id="46" name="Object 16"/>
                <p:cNvGraphicFramePr>
                  <a:graphicFrameLocks noChangeAspect="1"/>
                </p:cNvGraphicFramePr>
                <p:nvPr/>
              </p:nvGraphicFramePr>
              <p:xfrm>
                <a:off x="4810126" y="3454724"/>
                <a:ext cx="319088" cy="520494"/>
              </p:xfrm>
              <a:graphic>
                <a:graphicData uri="http://schemas.openxmlformats.org/presentationml/2006/ole">
                  <p:oleObj spid="_x0000_s213001" name="Equation" r:id="rId10" imgW="469900" imgH="698500" progId="Equation.3">
                    <p:embed/>
                  </p:oleObj>
                </a:graphicData>
              </a:graphic>
            </p:graphicFrame>
          </p:grp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 flipH="1">
                <a:off x="5617633" y="2803526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 flipH="1">
                <a:off x="5623983" y="3330576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5620808" y="3892551"/>
                <a:ext cx="171450" cy="6350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 type="stealth" w="lg" len="med"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6546" name="Group 180"/>
            <p:cNvGrpSpPr>
              <a:grpSpLocks/>
            </p:cNvGrpSpPr>
            <p:nvPr/>
          </p:nvGrpSpPr>
          <p:grpSpPr bwMode="auto">
            <a:xfrm>
              <a:off x="4649788" y="2888721"/>
              <a:ext cx="141287" cy="1256242"/>
              <a:chOff x="1915055" y="2312988"/>
              <a:chExt cx="141287" cy="1256242"/>
            </a:xfrm>
          </p:grpSpPr>
          <p:graphicFrame>
            <p:nvGraphicFramePr>
              <p:cNvPr id="10" name="Object 8"/>
              <p:cNvGraphicFramePr>
                <a:graphicFrameLocks noChangeAspect="1"/>
              </p:cNvGraphicFramePr>
              <p:nvPr/>
            </p:nvGraphicFramePr>
            <p:xfrm>
              <a:off x="1947863" y="2312988"/>
              <a:ext cx="88900" cy="138112"/>
            </p:xfrm>
            <a:graphic>
              <a:graphicData uri="http://schemas.openxmlformats.org/presentationml/2006/ole">
                <p:oleObj spid="_x0000_s213002" name="Equation" r:id="rId11" imgW="127000" imgH="177800" progId="Equation.3">
                  <p:embed/>
                </p:oleObj>
              </a:graphicData>
            </a:graphic>
          </p:graphicFrame>
          <p:graphicFrame>
            <p:nvGraphicFramePr>
              <p:cNvPr id="11" name="Object 9"/>
              <p:cNvGraphicFramePr>
                <a:graphicFrameLocks noChangeAspect="1"/>
              </p:cNvGraphicFramePr>
              <p:nvPr/>
            </p:nvGraphicFramePr>
            <p:xfrm>
              <a:off x="1922463" y="2846388"/>
              <a:ext cx="106362" cy="138112"/>
            </p:xfrm>
            <a:graphic>
              <a:graphicData uri="http://schemas.openxmlformats.org/presentationml/2006/ole">
                <p:oleObj spid="_x0000_s213003" name="Equation" r:id="rId12" imgW="152400" imgH="177800" progId="Equation.3">
                  <p:embed/>
                </p:oleObj>
              </a:graphicData>
            </a:graphic>
          </p:graphicFrame>
          <p:graphicFrame>
            <p:nvGraphicFramePr>
              <p:cNvPr id="12" name="Object 10"/>
              <p:cNvGraphicFramePr>
                <a:graphicFrameLocks noChangeAspect="1"/>
              </p:cNvGraphicFramePr>
              <p:nvPr/>
            </p:nvGraphicFramePr>
            <p:xfrm>
              <a:off x="1915055" y="3431117"/>
              <a:ext cx="141287" cy="138113"/>
            </p:xfrm>
            <a:graphic>
              <a:graphicData uri="http://schemas.openxmlformats.org/presentationml/2006/ole">
                <p:oleObj spid="_x0000_s213004" name="Equation" r:id="rId13" imgW="203200" imgH="177800" progId="Equation.3">
                  <p:embed/>
                </p:oleObj>
              </a:graphicData>
            </a:graphic>
          </p:graphicFrame>
        </p:grp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5376863" y="2887663"/>
            <a:ext cx="88900" cy="157162"/>
          </p:xfrm>
          <a:graphic>
            <a:graphicData uri="http://schemas.openxmlformats.org/presentationml/2006/ole">
              <p:oleObj spid="_x0000_s213005" name="Equation" r:id="rId14" imgW="127000" imgH="20320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5351463" y="3411538"/>
            <a:ext cx="126470" cy="168627"/>
          </p:xfrm>
          <a:graphic>
            <a:graphicData uri="http://schemas.openxmlformats.org/presentationml/2006/ole">
              <p:oleObj spid="_x0000_s213006" name="Equation" r:id="rId15" imgW="152400" imgH="203200" progId="Equation.3">
                <p:embed/>
              </p:oleObj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5338763" y="3970338"/>
            <a:ext cx="156038" cy="178329"/>
          </p:xfrm>
          <a:graphic>
            <a:graphicData uri="http://schemas.openxmlformats.org/presentationml/2006/ole">
              <p:oleObj spid="_x0000_s213007" name="Equation" r:id="rId16" imgW="177800" imgH="203200" progId="Equation.3">
                <p:embed/>
              </p:oleObj>
            </a:graphicData>
          </a:graphic>
        </p:graphicFrame>
      </p:grpSp>
      <p:pic>
        <p:nvPicPr>
          <p:cNvPr id="23656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06813" y="3927567"/>
            <a:ext cx="3484322" cy="26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630091" y="3614058"/>
            <a:ext cx="2783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10% Performance Degradation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565" y="2126175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If exploited via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cooperation and cognition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19565" y="369938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Friend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0788" y="327074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Interference: </a:t>
            </a:r>
            <a:r>
              <a:rPr lang="en-US" sz="48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Friend or Foe?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30665" y="5059875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800" i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Especially in a network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077" y="294595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Rethinking “Cells” in Cellular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30" y="4465321"/>
            <a:ext cx="8943975" cy="259733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500" dirty="0" smtClean="0"/>
              <a:t>Traditional cellular design “interference-limited”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MIMO/multiuser detection can remove interference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Cooperating BSs form a MIMO array: what is a cell?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Relays change cell shape and boundaries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Distributed antennas move BS towards cell boundary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err="1" smtClean="0"/>
              <a:t>Femtocells</a:t>
            </a:r>
            <a:r>
              <a:rPr lang="en-US" sz="3000" dirty="0" smtClean="0"/>
              <a:t> create a cell within a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Mobile cooperation via relaying, virtual MIMO, analog network coding.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2644125" y="1763966"/>
            <a:ext cx="230706" cy="286916"/>
            <a:chOff x="4131511" y="2844436"/>
            <a:chExt cx="200025" cy="24166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66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64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62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61" name="Freeform 4"/>
          <p:cNvSpPr>
            <a:spLocks/>
          </p:cNvSpPr>
          <p:nvPr/>
        </p:nvSpPr>
        <p:spPr bwMode="auto">
          <a:xfrm>
            <a:off x="1978626" y="1419666"/>
            <a:ext cx="1583886" cy="975517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3165433" y="1904237"/>
            <a:ext cx="1586104" cy="981894"/>
          </a:xfrm>
          <a:custGeom>
            <a:avLst/>
            <a:gdLst>
              <a:gd name="T0" fmla="*/ 2147483647 w 614"/>
              <a:gd name="T1" fmla="*/ 2147483647 h 532"/>
              <a:gd name="T2" fmla="*/ 0 w 614"/>
              <a:gd name="T3" fmla="*/ 2147483647 h 532"/>
              <a:gd name="T4" fmla="*/ 2147483647 w 614"/>
              <a:gd name="T5" fmla="*/ 0 h 532"/>
              <a:gd name="T6" fmla="*/ 2147483647 w 614"/>
              <a:gd name="T7" fmla="*/ 0 h 532"/>
              <a:gd name="T8" fmla="*/ 2147483647 w 614"/>
              <a:gd name="T9" fmla="*/ 2147483647 h 532"/>
              <a:gd name="T10" fmla="*/ 2147483647 w 614"/>
              <a:gd name="T11" fmla="*/ 2147483647 h 532"/>
              <a:gd name="T12" fmla="*/ 2147483647 w 61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2"/>
              <a:gd name="T23" fmla="*/ 614 w 61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reeform 6"/>
          <p:cNvSpPr>
            <a:spLocks/>
          </p:cNvSpPr>
          <p:nvPr/>
        </p:nvSpPr>
        <p:spPr bwMode="auto">
          <a:xfrm>
            <a:off x="3165433" y="2886131"/>
            <a:ext cx="1586104" cy="973393"/>
          </a:xfrm>
          <a:custGeom>
            <a:avLst/>
            <a:gdLst>
              <a:gd name="T0" fmla="*/ 2147483647 w 614"/>
              <a:gd name="T1" fmla="*/ 2147483647 h 531"/>
              <a:gd name="T2" fmla="*/ 0 w 614"/>
              <a:gd name="T3" fmla="*/ 2147483647 h 531"/>
              <a:gd name="T4" fmla="*/ 2147483647 w 614"/>
              <a:gd name="T5" fmla="*/ 0 h 531"/>
              <a:gd name="T6" fmla="*/ 2147483647 w 614"/>
              <a:gd name="T7" fmla="*/ 0 h 531"/>
              <a:gd name="T8" fmla="*/ 2147483647 w 614"/>
              <a:gd name="T9" fmla="*/ 2147483647 h 531"/>
              <a:gd name="T10" fmla="*/ 2147483647 w 614"/>
              <a:gd name="T11" fmla="*/ 2147483647 h 531"/>
              <a:gd name="T12" fmla="*/ 2147483647 w 614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1"/>
              <a:gd name="T23" fmla="*/ 614 w 614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Freeform 7"/>
          <p:cNvSpPr>
            <a:spLocks/>
          </p:cNvSpPr>
          <p:nvPr/>
        </p:nvSpPr>
        <p:spPr bwMode="auto">
          <a:xfrm>
            <a:off x="796258" y="1904237"/>
            <a:ext cx="1579450" cy="981894"/>
          </a:xfrm>
          <a:custGeom>
            <a:avLst/>
            <a:gdLst>
              <a:gd name="T0" fmla="*/ 2147483647 w 613"/>
              <a:gd name="T1" fmla="*/ 2147483647 h 532"/>
              <a:gd name="T2" fmla="*/ 0 w 613"/>
              <a:gd name="T3" fmla="*/ 2147483647 h 532"/>
              <a:gd name="T4" fmla="*/ 2147483647 w 613"/>
              <a:gd name="T5" fmla="*/ 0 h 532"/>
              <a:gd name="T6" fmla="*/ 2147483647 w 613"/>
              <a:gd name="T7" fmla="*/ 0 h 532"/>
              <a:gd name="T8" fmla="*/ 2147483647 w 613"/>
              <a:gd name="T9" fmla="*/ 2147483647 h 532"/>
              <a:gd name="T10" fmla="*/ 2147483647 w 613"/>
              <a:gd name="T11" fmla="*/ 2147483647 h 532"/>
              <a:gd name="T12" fmla="*/ 2147483647 w 613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2"/>
              <a:gd name="T23" fmla="*/ 613 w 613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Freeform 8"/>
          <p:cNvSpPr>
            <a:spLocks/>
          </p:cNvSpPr>
          <p:nvPr/>
        </p:nvSpPr>
        <p:spPr bwMode="auto">
          <a:xfrm>
            <a:off x="796258" y="2886131"/>
            <a:ext cx="1579450" cy="97339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9"/>
          <p:cNvSpPr>
            <a:spLocks/>
          </p:cNvSpPr>
          <p:nvPr/>
        </p:nvSpPr>
        <p:spPr bwMode="auto">
          <a:xfrm>
            <a:off x="1978626" y="3366451"/>
            <a:ext cx="1583886" cy="981894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10"/>
          <p:cNvSpPr>
            <a:spLocks/>
          </p:cNvSpPr>
          <p:nvPr/>
        </p:nvSpPr>
        <p:spPr bwMode="auto">
          <a:xfrm>
            <a:off x="1978626" y="2395183"/>
            <a:ext cx="1583886" cy="97764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11"/>
          <p:cNvSpPr>
            <a:spLocks/>
          </p:cNvSpPr>
          <p:nvPr/>
        </p:nvSpPr>
        <p:spPr bwMode="auto">
          <a:xfrm>
            <a:off x="3419572" y="3228305"/>
            <a:ext cx="422449" cy="428794"/>
          </a:xfrm>
          <a:custGeom>
            <a:avLst/>
            <a:gdLst>
              <a:gd name="T0" fmla="*/ 2147483647 w 246"/>
              <a:gd name="T1" fmla="*/ 2147483647 h 295"/>
              <a:gd name="T2" fmla="*/ 2147483647 w 246"/>
              <a:gd name="T3" fmla="*/ 2147483647 h 295"/>
              <a:gd name="T4" fmla="*/ 2147483647 w 246"/>
              <a:gd name="T5" fmla="*/ 2147483647 h 295"/>
              <a:gd name="T6" fmla="*/ 2147483647 w 246"/>
              <a:gd name="T7" fmla="*/ 2147483647 h 295"/>
              <a:gd name="T8" fmla="*/ 2147483647 w 246"/>
              <a:gd name="T9" fmla="*/ 2147483647 h 295"/>
              <a:gd name="T10" fmla="*/ 2147483647 w 246"/>
              <a:gd name="T11" fmla="*/ 0 h 295"/>
              <a:gd name="T12" fmla="*/ 0 w 246"/>
              <a:gd name="T13" fmla="*/ 2147483647 h 295"/>
              <a:gd name="T14" fmla="*/ 2147483647 w 246"/>
              <a:gd name="T15" fmla="*/ 2147483647 h 295"/>
              <a:gd name="T16" fmla="*/ 2147483647 w 246"/>
              <a:gd name="T17" fmla="*/ 2147483647 h 295"/>
              <a:gd name="T18" fmla="*/ 2147483647 w 246"/>
              <a:gd name="T19" fmla="*/ 2147483647 h 295"/>
              <a:gd name="T20" fmla="*/ 2147483647 w 246"/>
              <a:gd name="T21" fmla="*/ 2147483647 h 295"/>
              <a:gd name="T22" fmla="*/ 2147483647 w 246"/>
              <a:gd name="T23" fmla="*/ 2147483647 h 295"/>
              <a:gd name="T24" fmla="*/ 2147483647 w 246"/>
              <a:gd name="T25" fmla="*/ 2147483647 h 295"/>
              <a:gd name="T26" fmla="*/ 2147483647 w 246"/>
              <a:gd name="T27" fmla="*/ 2147483647 h 295"/>
              <a:gd name="T28" fmla="*/ 2147483647 w 246"/>
              <a:gd name="T29" fmla="*/ 2147483647 h 295"/>
              <a:gd name="T30" fmla="*/ 2147483647 w 246"/>
              <a:gd name="T31" fmla="*/ 2147483647 h 295"/>
              <a:gd name="T32" fmla="*/ 2147483647 w 246"/>
              <a:gd name="T33" fmla="*/ 2147483647 h 295"/>
              <a:gd name="T34" fmla="*/ 2147483647 w 246"/>
              <a:gd name="T35" fmla="*/ 2147483647 h 295"/>
              <a:gd name="T36" fmla="*/ 2147483647 w 246"/>
              <a:gd name="T37" fmla="*/ 2147483647 h 295"/>
              <a:gd name="T38" fmla="*/ 2147483647 w 246"/>
              <a:gd name="T39" fmla="*/ 2147483647 h 295"/>
              <a:gd name="T40" fmla="*/ 2147483647 w 246"/>
              <a:gd name="T41" fmla="*/ 2147483647 h 295"/>
              <a:gd name="T42" fmla="*/ 2147483647 w 246"/>
              <a:gd name="T43" fmla="*/ 2147483647 h 295"/>
              <a:gd name="T44" fmla="*/ 2147483647 w 246"/>
              <a:gd name="T45" fmla="*/ 2147483647 h 295"/>
              <a:gd name="T46" fmla="*/ 2147483647 w 246"/>
              <a:gd name="T47" fmla="*/ 2147483647 h 295"/>
              <a:gd name="T48" fmla="*/ 2147483647 w 246"/>
              <a:gd name="T49" fmla="*/ 2147483647 h 295"/>
              <a:gd name="T50" fmla="*/ 2147483647 w 246"/>
              <a:gd name="T51" fmla="*/ 2147483647 h 295"/>
              <a:gd name="T52" fmla="*/ 2147483647 w 246"/>
              <a:gd name="T53" fmla="*/ 2147483647 h 295"/>
              <a:gd name="T54" fmla="*/ 2147483647 w 246"/>
              <a:gd name="T55" fmla="*/ 2147483647 h 295"/>
              <a:gd name="T56" fmla="*/ 2147483647 w 246"/>
              <a:gd name="T57" fmla="*/ 2147483647 h 295"/>
              <a:gd name="T58" fmla="*/ 2147483647 w 246"/>
              <a:gd name="T59" fmla="*/ 2147483647 h 295"/>
              <a:gd name="T60" fmla="*/ 2147483647 w 246"/>
              <a:gd name="T61" fmla="*/ 2147483647 h 295"/>
              <a:gd name="T62" fmla="*/ 2147483647 w 246"/>
              <a:gd name="T63" fmla="*/ 2147483647 h 295"/>
              <a:gd name="T64" fmla="*/ 2147483647 w 246"/>
              <a:gd name="T65" fmla="*/ 2147483647 h 295"/>
              <a:gd name="T66" fmla="*/ 2147483647 w 246"/>
              <a:gd name="T67" fmla="*/ 2147483647 h 295"/>
              <a:gd name="T68" fmla="*/ 2147483647 w 246"/>
              <a:gd name="T69" fmla="*/ 2147483647 h 295"/>
              <a:gd name="T70" fmla="*/ 2147483647 w 246"/>
              <a:gd name="T71" fmla="*/ 2147483647 h 295"/>
              <a:gd name="T72" fmla="*/ 2147483647 w 246"/>
              <a:gd name="T73" fmla="*/ 2147483647 h 295"/>
              <a:gd name="T74" fmla="*/ 2147483647 w 246"/>
              <a:gd name="T75" fmla="*/ 2147483647 h 295"/>
              <a:gd name="T76" fmla="*/ 2147483647 w 246"/>
              <a:gd name="T77" fmla="*/ 2147483647 h 295"/>
              <a:gd name="T78" fmla="*/ 2147483647 w 246"/>
              <a:gd name="T79" fmla="*/ 2147483647 h 295"/>
              <a:gd name="T80" fmla="*/ 2147483647 w 246"/>
              <a:gd name="T81" fmla="*/ 2147483647 h 2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"/>
              <a:gd name="T124" fmla="*/ 0 h 295"/>
              <a:gd name="T125" fmla="*/ 246 w 246"/>
              <a:gd name="T126" fmla="*/ 295 h 2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" h="295">
                <a:moveTo>
                  <a:pt x="140" y="125"/>
                </a:moveTo>
                <a:lnTo>
                  <a:pt x="155" y="114"/>
                </a:lnTo>
                <a:lnTo>
                  <a:pt x="140" y="50"/>
                </a:lnTo>
                <a:lnTo>
                  <a:pt x="144" y="51"/>
                </a:lnTo>
                <a:lnTo>
                  <a:pt x="132" y="2"/>
                </a:lnTo>
                <a:lnTo>
                  <a:pt x="119" y="0"/>
                </a:lnTo>
                <a:lnTo>
                  <a:pt x="0" y="83"/>
                </a:lnTo>
                <a:lnTo>
                  <a:pt x="27" y="193"/>
                </a:lnTo>
                <a:lnTo>
                  <a:pt x="36" y="197"/>
                </a:lnTo>
                <a:lnTo>
                  <a:pt x="33" y="200"/>
                </a:lnTo>
                <a:lnTo>
                  <a:pt x="33" y="216"/>
                </a:lnTo>
                <a:lnTo>
                  <a:pt x="31" y="217"/>
                </a:lnTo>
                <a:lnTo>
                  <a:pt x="30" y="217"/>
                </a:lnTo>
                <a:lnTo>
                  <a:pt x="30" y="219"/>
                </a:lnTo>
                <a:lnTo>
                  <a:pt x="29" y="222"/>
                </a:lnTo>
                <a:lnTo>
                  <a:pt x="30" y="227"/>
                </a:lnTo>
                <a:lnTo>
                  <a:pt x="32" y="232"/>
                </a:lnTo>
                <a:lnTo>
                  <a:pt x="35" y="235"/>
                </a:lnTo>
                <a:lnTo>
                  <a:pt x="38" y="235"/>
                </a:lnTo>
                <a:lnTo>
                  <a:pt x="39" y="236"/>
                </a:lnTo>
                <a:lnTo>
                  <a:pt x="40" y="235"/>
                </a:lnTo>
                <a:lnTo>
                  <a:pt x="44" y="233"/>
                </a:lnTo>
                <a:lnTo>
                  <a:pt x="44" y="237"/>
                </a:lnTo>
                <a:lnTo>
                  <a:pt x="126" y="294"/>
                </a:lnTo>
                <a:lnTo>
                  <a:pt x="245" y="210"/>
                </a:lnTo>
                <a:lnTo>
                  <a:pt x="245" y="200"/>
                </a:lnTo>
                <a:lnTo>
                  <a:pt x="210" y="176"/>
                </a:lnTo>
                <a:lnTo>
                  <a:pt x="210" y="171"/>
                </a:lnTo>
                <a:lnTo>
                  <a:pt x="164" y="138"/>
                </a:lnTo>
                <a:lnTo>
                  <a:pt x="158" y="143"/>
                </a:lnTo>
                <a:lnTo>
                  <a:pt x="158" y="137"/>
                </a:lnTo>
                <a:lnTo>
                  <a:pt x="157" y="136"/>
                </a:lnTo>
                <a:lnTo>
                  <a:pt x="157" y="133"/>
                </a:lnTo>
                <a:lnTo>
                  <a:pt x="157" y="131"/>
                </a:lnTo>
                <a:lnTo>
                  <a:pt x="156" y="130"/>
                </a:lnTo>
                <a:lnTo>
                  <a:pt x="155" y="129"/>
                </a:lnTo>
                <a:lnTo>
                  <a:pt x="154" y="129"/>
                </a:lnTo>
                <a:lnTo>
                  <a:pt x="150" y="131"/>
                </a:lnTo>
                <a:lnTo>
                  <a:pt x="140" y="1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12"/>
          <p:cNvSpPr>
            <a:spLocks/>
          </p:cNvSpPr>
          <p:nvPr/>
        </p:nvSpPr>
        <p:spPr bwMode="auto">
          <a:xfrm>
            <a:off x="3593569" y="3253809"/>
            <a:ext cx="323876" cy="44632"/>
          </a:xfrm>
          <a:custGeom>
            <a:avLst/>
            <a:gdLst>
              <a:gd name="T0" fmla="*/ 2147483647 w 126"/>
              <a:gd name="T1" fmla="*/ 2147483647 h 26"/>
              <a:gd name="T2" fmla="*/ 2147483647 w 126"/>
              <a:gd name="T3" fmla="*/ 2147483647 h 26"/>
              <a:gd name="T4" fmla="*/ 2147483647 w 126"/>
              <a:gd name="T5" fmla="*/ 2147483647 h 26"/>
              <a:gd name="T6" fmla="*/ 2147483647 w 126"/>
              <a:gd name="T7" fmla="*/ 2147483647 h 26"/>
              <a:gd name="T8" fmla="*/ 2147483647 w 126"/>
              <a:gd name="T9" fmla="*/ 2147483647 h 26"/>
              <a:gd name="T10" fmla="*/ 0 w 126"/>
              <a:gd name="T11" fmla="*/ 0 h 26"/>
              <a:gd name="T12" fmla="*/ 2147483647 w 126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26"/>
              <a:gd name="T23" fmla="*/ 126 w 1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26">
                <a:moveTo>
                  <a:pt x="125" y="25"/>
                </a:moveTo>
                <a:lnTo>
                  <a:pt x="84" y="24"/>
                </a:lnTo>
                <a:lnTo>
                  <a:pt x="98" y="11"/>
                </a:lnTo>
                <a:lnTo>
                  <a:pt x="45" y="10"/>
                </a:lnTo>
                <a:lnTo>
                  <a:pt x="54" y="1"/>
                </a:lnTo>
                <a:lnTo>
                  <a:pt x="0" y="0"/>
                </a:lnTo>
                <a:lnTo>
                  <a:pt x="125" y="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73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689" y="2514200"/>
            <a:ext cx="525743" cy="2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Line 42"/>
          <p:cNvSpPr>
            <a:spLocks noChangeShapeType="1"/>
          </p:cNvSpPr>
          <p:nvPr/>
        </p:nvSpPr>
        <p:spPr bwMode="auto">
          <a:xfrm flipH="1">
            <a:off x="2191586" y="2458942"/>
            <a:ext cx="2219" cy="8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1499467" y="3153920"/>
            <a:ext cx="230706" cy="286916"/>
            <a:chOff x="4131511" y="2844436"/>
            <a:chExt cx="200025" cy="241664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5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5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4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697365" y="3715002"/>
            <a:ext cx="230706" cy="286916"/>
            <a:chOff x="4131511" y="2844436"/>
            <a:chExt cx="200025" cy="241664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4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4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3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868642" y="3230431"/>
            <a:ext cx="230706" cy="286916"/>
            <a:chOff x="4131511" y="2844436"/>
            <a:chExt cx="200025" cy="241664"/>
          </a:xfrm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3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3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2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868642" y="2286793"/>
            <a:ext cx="230706" cy="286916"/>
            <a:chOff x="4131511" y="2844436"/>
            <a:chExt cx="200025" cy="241664"/>
          </a:xfrm>
        </p:grpSpPr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2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2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1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1379678" y="2299545"/>
            <a:ext cx="230706" cy="286916"/>
            <a:chOff x="4131511" y="2844436"/>
            <a:chExt cx="200025" cy="241664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1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1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50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187"/>
          <p:cNvGrpSpPr>
            <a:grpSpLocks/>
          </p:cNvGrpSpPr>
          <p:nvPr/>
        </p:nvGrpSpPr>
        <p:grpSpPr bwMode="auto">
          <a:xfrm>
            <a:off x="2659654" y="2760737"/>
            <a:ext cx="230706" cy="284792"/>
            <a:chOff x="4131511" y="2844436"/>
            <a:chExt cx="200025" cy="241664"/>
          </a:xfrm>
        </p:grpSpPr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19503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1950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1949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143051" y="2972482"/>
              <a:ext cx="171175" cy="113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147"/>
          <p:cNvGrpSpPr/>
          <p:nvPr/>
        </p:nvGrpSpPr>
        <p:grpSpPr>
          <a:xfrm>
            <a:off x="3071499" y="3189187"/>
            <a:ext cx="527962" cy="337924"/>
            <a:chOff x="4220080" y="3422125"/>
            <a:chExt cx="527962" cy="337924"/>
          </a:xfrm>
        </p:grpSpPr>
        <p:pic>
          <p:nvPicPr>
            <p:cNvPr id="1947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3" name="Line 42"/>
          <p:cNvSpPr>
            <a:spLocks noChangeShapeType="1"/>
          </p:cNvSpPr>
          <p:nvPr/>
        </p:nvSpPr>
        <p:spPr bwMode="auto">
          <a:xfrm flipH="1">
            <a:off x="2120599" y="2458942"/>
            <a:ext cx="2219" cy="8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9485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88" y="3158170"/>
            <a:ext cx="525743" cy="2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Line 15"/>
          <p:cNvSpPr>
            <a:spLocks noChangeShapeType="1"/>
          </p:cNvSpPr>
          <p:nvPr/>
        </p:nvSpPr>
        <p:spPr bwMode="auto">
          <a:xfrm flipH="1">
            <a:off x="2686274" y="3090161"/>
            <a:ext cx="2218" cy="85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15"/>
          <p:cNvGrpSpPr/>
          <p:nvPr/>
        </p:nvGrpSpPr>
        <p:grpSpPr>
          <a:xfrm>
            <a:off x="4070797" y="1982859"/>
            <a:ext cx="1376612" cy="677541"/>
            <a:chOff x="1720640" y="2349688"/>
            <a:chExt cx="985146" cy="506094"/>
          </a:xfrm>
        </p:grpSpPr>
        <p:grpSp>
          <p:nvGrpSpPr>
            <p:cNvPr id="32" name="Group 113"/>
            <p:cNvGrpSpPr/>
            <p:nvPr/>
          </p:nvGrpSpPr>
          <p:grpSpPr>
            <a:xfrm>
              <a:off x="1720640" y="2384705"/>
              <a:ext cx="441403" cy="471077"/>
              <a:chOff x="396797" y="4446346"/>
              <a:chExt cx="441403" cy="471077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96797" y="4446346"/>
                <a:ext cx="441403" cy="471077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568323" y="4648200"/>
                <a:ext cx="117475" cy="103974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5400000">
                <a:off x="566928" y="4618195"/>
                <a:ext cx="110122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2188555" y="2349688"/>
              <a:ext cx="517231" cy="252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990000"/>
                  </a:solidFill>
                  <a:latin typeface="+mj-lt"/>
                </a:rPr>
                <a:t>Femto</a:t>
              </a:r>
              <a:endParaRPr lang="en-US" sz="1600" b="1" dirty="0" smtClean="0">
                <a:solidFill>
                  <a:srgbClr val="990000"/>
                </a:solidFill>
                <a:latin typeface="+mj-lt"/>
              </a:endParaRPr>
            </a:p>
          </p:txBody>
        </p:sp>
      </p:grpSp>
      <p:grpSp>
        <p:nvGrpSpPr>
          <p:cNvPr id="33" name="Group 136"/>
          <p:cNvGrpSpPr/>
          <p:nvPr/>
        </p:nvGrpSpPr>
        <p:grpSpPr>
          <a:xfrm>
            <a:off x="3265482" y="2243412"/>
            <a:ext cx="821002" cy="597735"/>
            <a:chOff x="3375186" y="2321860"/>
            <a:chExt cx="587533" cy="446478"/>
          </a:xfrm>
        </p:grpSpPr>
        <p:grpSp>
          <p:nvGrpSpPr>
            <p:cNvPr id="34" name="Group 132"/>
            <p:cNvGrpSpPr/>
            <p:nvPr/>
          </p:nvGrpSpPr>
          <p:grpSpPr>
            <a:xfrm>
              <a:off x="3375186" y="2321860"/>
              <a:ext cx="587533" cy="446478"/>
              <a:chOff x="3397131" y="2321860"/>
              <a:chExt cx="587533" cy="446478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557847" y="2434538"/>
                <a:ext cx="103078" cy="6482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5" name="Group 131"/>
              <p:cNvGrpSpPr/>
              <p:nvPr/>
            </p:nvGrpSpPr>
            <p:grpSpPr>
              <a:xfrm>
                <a:off x="3397131" y="2321860"/>
                <a:ext cx="587533" cy="446478"/>
                <a:chOff x="3397131" y="2321860"/>
                <a:chExt cx="587533" cy="446478"/>
              </a:xfrm>
            </p:grpSpPr>
            <p:grpSp>
              <p:nvGrpSpPr>
                <p:cNvPr id="36" name="Group 31"/>
                <p:cNvGrpSpPr>
                  <a:grpSpLocks/>
                </p:cNvGrpSpPr>
                <p:nvPr/>
              </p:nvGrpSpPr>
              <p:grpSpPr bwMode="auto">
                <a:xfrm>
                  <a:off x="3579888" y="2321860"/>
                  <a:ext cx="55023" cy="106995"/>
                  <a:chOff x="5127" y="3283"/>
                  <a:chExt cx="54" cy="85"/>
                </a:xfrm>
                <a:solidFill>
                  <a:srgbClr val="7030A0"/>
                </a:solidFill>
              </p:grpSpPr>
              <p:sp>
                <p:nvSpPr>
                  <p:cNvPr id="126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3" y="3323"/>
                    <a:ext cx="2" cy="45"/>
                  </a:xfrm>
                  <a:prstGeom prst="line">
                    <a:avLst/>
                  </a:prstGeom>
                  <a:grpFill/>
                  <a:ln w="12700">
                    <a:solidFill>
                      <a:srgbClr val="7030A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AutoShape 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127" y="3283"/>
                    <a:ext cx="54" cy="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12700">
                    <a:solidFill>
                      <a:srgbClr val="7030A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3397131" y="2460561"/>
                  <a:ext cx="5875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7030A0"/>
                      </a:solidFill>
                      <a:latin typeface="+mj-lt"/>
                    </a:rPr>
                    <a:t>Relay</a:t>
                  </a:r>
                  <a:endParaRPr lang="en-US" sz="14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136" name="Straight Connector 135"/>
            <p:cNvCxnSpPr>
              <a:stCxn id="128" idx="4"/>
              <a:endCxn id="19524" idx="2"/>
            </p:cNvCxnSpPr>
            <p:nvPr/>
          </p:nvCxnSpPr>
          <p:spPr>
            <a:xfrm rot="16200000" flipH="1">
              <a:off x="3698898" y="2235928"/>
              <a:ext cx="21054" cy="192919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61"/>
          <p:cNvGrpSpPr/>
          <p:nvPr/>
        </p:nvGrpSpPr>
        <p:grpSpPr>
          <a:xfrm>
            <a:off x="3493721" y="3022613"/>
            <a:ext cx="1212537" cy="769648"/>
            <a:chOff x="4499565" y="3218558"/>
            <a:chExt cx="1212537" cy="769648"/>
          </a:xfrm>
        </p:grpSpPr>
        <p:grpSp>
          <p:nvGrpSpPr>
            <p:cNvPr id="38" name="Group 141"/>
            <p:cNvGrpSpPr/>
            <p:nvPr/>
          </p:nvGrpSpPr>
          <p:grpSpPr>
            <a:xfrm>
              <a:off x="5235687" y="3218558"/>
              <a:ext cx="144038" cy="237685"/>
              <a:chOff x="6989724" y="2896505"/>
              <a:chExt cx="144038" cy="237685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7020922" y="2896505"/>
                <a:ext cx="76892" cy="143241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5223891" y="3467560"/>
              <a:ext cx="488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CC00"/>
                  </a:solidFill>
                  <a:latin typeface="+mj-lt"/>
                </a:rPr>
                <a:t>DAS</a:t>
              </a:r>
              <a:endParaRPr lang="en-US" sz="1400" dirty="0">
                <a:solidFill>
                  <a:srgbClr val="00CC00"/>
                </a:solidFill>
                <a:latin typeface="+mj-lt"/>
              </a:endParaRPr>
            </a:p>
          </p:txBody>
        </p:sp>
        <p:grpSp>
          <p:nvGrpSpPr>
            <p:cNvPr id="40" name="Group 142"/>
            <p:cNvGrpSpPr/>
            <p:nvPr/>
          </p:nvGrpSpPr>
          <p:grpSpPr>
            <a:xfrm>
              <a:off x="5175302" y="3750521"/>
              <a:ext cx="144038" cy="237685"/>
              <a:chOff x="6989724" y="2896505"/>
              <a:chExt cx="144038" cy="237685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Group 148"/>
            <p:cNvGrpSpPr/>
            <p:nvPr/>
          </p:nvGrpSpPr>
          <p:grpSpPr>
            <a:xfrm>
              <a:off x="4499565" y="3488853"/>
              <a:ext cx="144038" cy="237685"/>
              <a:chOff x="6989724" y="2896505"/>
              <a:chExt cx="144038" cy="237685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5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>
            <a:xfrm>
              <a:off x="5096372" y="3456317"/>
              <a:ext cx="205998" cy="162280"/>
            </a:xfrm>
            <a:custGeom>
              <a:avLst/>
              <a:gdLst>
                <a:gd name="connsiteX0" fmla="*/ 228121 w 228121"/>
                <a:gd name="connsiteY0" fmla="*/ 0 h 168694"/>
                <a:gd name="connsiteX1" fmla="*/ 136106 w 228121"/>
                <a:gd name="connsiteY1" fmla="*/ 51758 h 168694"/>
                <a:gd name="connsiteX2" fmla="*/ 136106 w 228121"/>
                <a:gd name="connsiteY2" fmla="*/ 51758 h 168694"/>
                <a:gd name="connsiteX3" fmla="*/ 101600 w 228121"/>
                <a:gd name="connsiteY3" fmla="*/ 115019 h 168694"/>
                <a:gd name="connsiteX4" fmla="*/ 15336 w 228121"/>
                <a:gd name="connsiteY4" fmla="*/ 161026 h 168694"/>
                <a:gd name="connsiteX5" fmla="*/ 9585 w 228121"/>
                <a:gd name="connsiteY5" fmla="*/ 161026 h 1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1" h="168694">
                  <a:moveTo>
                    <a:pt x="228121" y="0"/>
                  </a:moveTo>
                  <a:lnTo>
                    <a:pt x="136106" y="51758"/>
                  </a:lnTo>
                  <a:lnTo>
                    <a:pt x="136106" y="51758"/>
                  </a:lnTo>
                  <a:cubicBezTo>
                    <a:pt x="130355" y="62302"/>
                    <a:pt x="121728" y="96808"/>
                    <a:pt x="101600" y="115019"/>
                  </a:cubicBezTo>
                  <a:cubicBezTo>
                    <a:pt x="81472" y="133230"/>
                    <a:pt x="30672" y="153358"/>
                    <a:pt x="15336" y="161026"/>
                  </a:cubicBezTo>
                  <a:cubicBezTo>
                    <a:pt x="0" y="168694"/>
                    <a:pt x="4792" y="164860"/>
                    <a:pt x="9585" y="161026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992364" y="3726938"/>
              <a:ext cx="169012" cy="203682"/>
            </a:xfrm>
            <a:custGeom>
              <a:avLst/>
              <a:gdLst>
                <a:gd name="connsiteX0" fmla="*/ 0 w 169012"/>
                <a:gd name="connsiteY0" fmla="*/ 0 h 203682"/>
                <a:gd name="connsiteX1" fmla="*/ 69338 w 169012"/>
                <a:gd name="connsiteY1" fmla="*/ 34670 h 203682"/>
                <a:gd name="connsiteX2" fmla="*/ 95340 w 169012"/>
                <a:gd name="connsiteY2" fmla="*/ 125676 h 203682"/>
                <a:gd name="connsiteX3" fmla="*/ 169012 w 169012"/>
                <a:gd name="connsiteY3" fmla="*/ 203682 h 2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2" h="203682">
                  <a:moveTo>
                    <a:pt x="0" y="0"/>
                  </a:moveTo>
                  <a:cubicBezTo>
                    <a:pt x="26724" y="6862"/>
                    <a:pt x="53448" y="13724"/>
                    <a:pt x="69338" y="34670"/>
                  </a:cubicBezTo>
                  <a:cubicBezTo>
                    <a:pt x="85228" y="55616"/>
                    <a:pt x="78728" y="97507"/>
                    <a:pt x="95340" y="125676"/>
                  </a:cubicBezTo>
                  <a:cubicBezTo>
                    <a:pt x="111952" y="153845"/>
                    <a:pt x="140482" y="178763"/>
                    <a:pt x="169012" y="20368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54339" y="3626542"/>
              <a:ext cx="225350" cy="65727"/>
            </a:xfrm>
            <a:custGeom>
              <a:avLst/>
              <a:gdLst>
                <a:gd name="connsiteX0" fmla="*/ 0 w 225350"/>
                <a:gd name="connsiteY0" fmla="*/ 65727 h 65727"/>
                <a:gd name="connsiteX1" fmla="*/ 69339 w 225350"/>
                <a:gd name="connsiteY1" fmla="*/ 5056 h 65727"/>
                <a:gd name="connsiteX2" fmla="*/ 225350 w 225350"/>
                <a:gd name="connsiteY2" fmla="*/ 35392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350" h="65727">
                  <a:moveTo>
                    <a:pt x="0" y="65727"/>
                  </a:moveTo>
                  <a:cubicBezTo>
                    <a:pt x="15890" y="37919"/>
                    <a:pt x="31781" y="10112"/>
                    <a:pt x="69339" y="5056"/>
                  </a:cubicBezTo>
                  <a:cubicBezTo>
                    <a:pt x="106897" y="0"/>
                    <a:pt x="166123" y="17696"/>
                    <a:pt x="225350" y="3539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173"/>
          <p:cNvGrpSpPr/>
          <p:nvPr/>
        </p:nvGrpSpPr>
        <p:grpSpPr>
          <a:xfrm>
            <a:off x="1102387" y="1809398"/>
            <a:ext cx="2174182" cy="1923406"/>
            <a:chOff x="2108231" y="2027921"/>
            <a:chExt cx="2174182" cy="1923406"/>
          </a:xfrm>
        </p:grpSpPr>
        <p:grpSp>
          <p:nvGrpSpPr>
            <p:cNvPr id="45" name="Group 156"/>
            <p:cNvGrpSpPr>
              <a:grpSpLocks/>
            </p:cNvGrpSpPr>
            <p:nvPr/>
          </p:nvGrpSpPr>
          <p:grpSpPr bwMode="auto">
            <a:xfrm>
              <a:off x="2600700" y="2034296"/>
              <a:ext cx="1118037" cy="1275187"/>
              <a:chOff x="3495880" y="2020056"/>
              <a:chExt cx="800100" cy="951744"/>
            </a:xfrm>
          </p:grpSpPr>
          <p:sp>
            <p:nvSpPr>
              <p:cNvPr id="19555" name="Line 43"/>
              <p:cNvSpPr>
                <a:spLocks noChangeShapeType="1"/>
              </p:cNvSpPr>
              <p:nvPr/>
            </p:nvSpPr>
            <p:spPr bwMode="auto">
              <a:xfrm>
                <a:off x="3495880" y="2391531"/>
                <a:ext cx="390525" cy="10160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44"/>
              <p:cNvSpPr>
                <a:spLocks noChangeShapeType="1"/>
              </p:cNvSpPr>
              <p:nvPr/>
            </p:nvSpPr>
            <p:spPr bwMode="auto">
              <a:xfrm flipV="1">
                <a:off x="3946730" y="2020056"/>
                <a:ext cx="349250" cy="45085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Line 45"/>
              <p:cNvSpPr>
                <a:spLocks noChangeShapeType="1"/>
              </p:cNvSpPr>
              <p:nvPr/>
            </p:nvSpPr>
            <p:spPr bwMode="auto">
              <a:xfrm flipH="1">
                <a:off x="3558747" y="2509006"/>
                <a:ext cx="392746" cy="462794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67"/>
            <p:cNvGrpSpPr/>
            <p:nvPr/>
          </p:nvGrpSpPr>
          <p:grpSpPr>
            <a:xfrm>
              <a:off x="2108231" y="2027921"/>
              <a:ext cx="2174182" cy="1923406"/>
              <a:chOff x="2108231" y="2027921"/>
              <a:chExt cx="2174182" cy="1923406"/>
            </a:xfrm>
          </p:grpSpPr>
          <p:grpSp>
            <p:nvGrpSpPr>
              <p:cNvPr id="47" name="Group 127"/>
              <p:cNvGrpSpPr>
                <a:grpSpLocks/>
              </p:cNvGrpSpPr>
              <p:nvPr/>
            </p:nvGrpSpPr>
            <p:grpSpPr bwMode="auto">
              <a:xfrm>
                <a:off x="2108231" y="2027921"/>
                <a:ext cx="1992059" cy="1923406"/>
                <a:chOff x="3186288" y="1771861"/>
                <a:chExt cx="1425575" cy="1436028"/>
              </a:xfrm>
            </p:grpSpPr>
            <p:sp>
              <p:nvSpPr>
                <p:cNvPr id="19493" name="Oval 47"/>
                <p:cNvSpPr>
                  <a:spLocks noChangeArrowheads="1"/>
                </p:cNvSpPr>
                <p:nvPr/>
              </p:nvSpPr>
              <p:spPr bwMode="auto">
                <a:xfrm rot="-1262261">
                  <a:off x="3186288" y="1771861"/>
                  <a:ext cx="1425575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Oval 47"/>
                <p:cNvSpPr>
                  <a:spLocks noChangeArrowheads="1"/>
                </p:cNvSpPr>
                <p:nvPr/>
              </p:nvSpPr>
              <p:spPr bwMode="auto">
                <a:xfrm rot="-6403564">
                  <a:off x="2905231" y="2428158"/>
                  <a:ext cx="1204832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3544711" y="2231151"/>
                <a:ext cx="737702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 smtClean="0">
                    <a:solidFill>
                      <a:srgbClr val="0033CC"/>
                    </a:solidFill>
                    <a:latin typeface="Calibri" pitchFamily="34" charset="0"/>
                    <a:cs typeface="Calibri" pitchFamily="34" charset="0"/>
                  </a:rPr>
                  <a:t>Coop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 smtClean="0">
                    <a:solidFill>
                      <a:srgbClr val="0033CC"/>
                    </a:solidFill>
                    <a:latin typeface="Calibri" pitchFamily="34" charset="0"/>
                    <a:cs typeface="Calibri" pitchFamily="34" charset="0"/>
                  </a:rPr>
                  <a:t>MIMO</a:t>
                </a:r>
                <a:endParaRPr lang="en-US" sz="1600" dirty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8" name="Group 174"/>
          <p:cNvGrpSpPr/>
          <p:nvPr/>
        </p:nvGrpSpPr>
        <p:grpSpPr>
          <a:xfrm>
            <a:off x="3176854" y="1839453"/>
            <a:ext cx="527962" cy="337924"/>
            <a:chOff x="4220080" y="3422125"/>
            <a:chExt cx="527962" cy="337924"/>
          </a:xfrm>
        </p:grpSpPr>
        <p:pic>
          <p:nvPicPr>
            <p:cNvPr id="176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79"/>
          <p:cNvGrpSpPr/>
          <p:nvPr/>
        </p:nvGrpSpPr>
        <p:grpSpPr>
          <a:xfrm>
            <a:off x="3021141" y="3731201"/>
            <a:ext cx="527962" cy="337924"/>
            <a:chOff x="4220080" y="3422125"/>
            <a:chExt cx="527962" cy="337924"/>
          </a:xfrm>
        </p:grpSpPr>
        <p:pic>
          <p:nvPicPr>
            <p:cNvPr id="18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83"/>
          <p:cNvGrpSpPr/>
          <p:nvPr/>
        </p:nvGrpSpPr>
        <p:grpSpPr>
          <a:xfrm>
            <a:off x="1931150" y="3595366"/>
            <a:ext cx="527962" cy="337924"/>
            <a:chOff x="4220080" y="3422125"/>
            <a:chExt cx="527962" cy="337924"/>
          </a:xfrm>
        </p:grpSpPr>
        <p:pic>
          <p:nvPicPr>
            <p:cNvPr id="185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187"/>
          <p:cNvGrpSpPr/>
          <p:nvPr/>
        </p:nvGrpSpPr>
        <p:grpSpPr>
          <a:xfrm>
            <a:off x="847784" y="3158044"/>
            <a:ext cx="527962" cy="337924"/>
            <a:chOff x="4220080" y="3422125"/>
            <a:chExt cx="527962" cy="337924"/>
          </a:xfrm>
        </p:grpSpPr>
        <p:pic>
          <p:nvPicPr>
            <p:cNvPr id="189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5521280" y="1628639"/>
            <a:ext cx="338746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How should cellular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systems be designed?</a:t>
            </a:r>
            <a:endParaRPr lang="en-US" sz="2800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5259365" y="2747758"/>
            <a:ext cx="372788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Will gains in practice be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big or incremental; in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capacity  or coverage?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347278" y="2883038"/>
            <a:ext cx="1228725" cy="565150"/>
            <a:chOff x="2560638" y="2593478"/>
            <a:chExt cx="1228725" cy="565150"/>
          </a:xfrm>
        </p:grpSpPr>
        <p:grpSp>
          <p:nvGrpSpPr>
            <p:cNvPr id="169" name="Group 153"/>
            <p:cNvGrpSpPr>
              <a:grpSpLocks/>
            </p:cNvGrpSpPr>
            <p:nvPr/>
          </p:nvGrpSpPr>
          <p:grpSpPr bwMode="auto">
            <a:xfrm>
              <a:off x="2919413" y="2593478"/>
              <a:ext cx="671512" cy="312737"/>
              <a:chOff x="4235670" y="2751894"/>
              <a:chExt cx="671497" cy="312582"/>
            </a:xfrm>
          </p:grpSpPr>
          <p:sp>
            <p:nvSpPr>
              <p:cNvPr id="170" name="Line 37"/>
              <p:cNvSpPr>
                <a:spLocks noChangeShapeType="1"/>
              </p:cNvSpPr>
              <p:nvPr/>
            </p:nvSpPr>
            <p:spPr bwMode="auto">
              <a:xfrm>
                <a:off x="4389654" y="2751894"/>
                <a:ext cx="517513" cy="30464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Line 37"/>
              <p:cNvSpPr>
                <a:spLocks noChangeShapeType="1"/>
              </p:cNvSpPr>
              <p:nvPr/>
            </p:nvSpPr>
            <p:spPr bwMode="auto">
              <a:xfrm flipH="1">
                <a:off x="4235670" y="2799495"/>
                <a:ext cx="33336" cy="19516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Line 37"/>
              <p:cNvSpPr>
                <a:spLocks noChangeShapeType="1"/>
              </p:cNvSpPr>
              <p:nvPr/>
            </p:nvSpPr>
            <p:spPr bwMode="auto">
              <a:xfrm>
                <a:off x="4270594" y="2947059"/>
                <a:ext cx="560374" cy="1174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3" name="Oval 172"/>
            <p:cNvSpPr/>
            <p:nvPr/>
          </p:nvSpPr>
          <p:spPr bwMode="auto">
            <a:xfrm>
              <a:off x="2560638" y="2817315"/>
              <a:ext cx="1228725" cy="34131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3" y="3548743"/>
            <a:ext cx="4049810" cy="30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48" y="3048000"/>
            <a:ext cx="4570010" cy="28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6" y="194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Gains from Distributed Antennas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8" y="1386841"/>
            <a:ext cx="8656322" cy="794657"/>
          </a:xfrm>
        </p:spPr>
        <p:txBody>
          <a:bodyPr>
            <a:noAutofit/>
          </a:bodyPr>
          <a:lstStyle/>
          <a:p>
            <a:r>
              <a:rPr lang="en-US" sz="2800" dirty="0" smtClean="0"/>
              <a:t>10x power efficiency gain with 3 distributed antennas</a:t>
            </a:r>
          </a:p>
          <a:p>
            <a:r>
              <a:rPr lang="en-US" sz="2800" dirty="0" smtClean="0"/>
              <a:t>3-4x gain in area spectral efficiency</a:t>
            </a:r>
          </a:p>
          <a:p>
            <a:pPr lvl="1"/>
            <a:r>
              <a:rPr lang="en-US" sz="2800" dirty="0" smtClean="0"/>
              <a:t>Small cells yield another 3-4x gain</a:t>
            </a:r>
          </a:p>
        </p:txBody>
      </p:sp>
      <p:sp>
        <p:nvSpPr>
          <p:cNvPr id="8" name="Arc 7"/>
          <p:cNvSpPr/>
          <p:nvPr/>
        </p:nvSpPr>
        <p:spPr>
          <a:xfrm rot="10460089">
            <a:off x="5267151" y="4462385"/>
            <a:ext cx="2290592" cy="176404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07129" y="3874546"/>
            <a:ext cx="1592131" cy="53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75946" y="3872241"/>
            <a:ext cx="1778051" cy="646331"/>
            <a:chOff x="3982634" y="2310589"/>
            <a:chExt cx="1778051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3982634" y="2310589"/>
              <a:ext cx="177805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----   Optimal Placement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----   Random Placement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----   Central Placement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0243" y="2441218"/>
              <a:ext cx="57588" cy="575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35710" y="2626306"/>
              <a:ext cx="65682" cy="59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6"/>
          <p:cNvSpPr>
            <a:spLocks/>
          </p:cNvSpPr>
          <p:nvPr/>
        </p:nvSpPr>
        <p:spPr bwMode="auto">
          <a:xfrm>
            <a:off x="6527197" y="2038966"/>
            <a:ext cx="1586104" cy="973393"/>
          </a:xfrm>
          <a:custGeom>
            <a:avLst/>
            <a:gdLst>
              <a:gd name="T0" fmla="*/ 2147483647 w 614"/>
              <a:gd name="T1" fmla="*/ 2147483647 h 531"/>
              <a:gd name="T2" fmla="*/ 0 w 614"/>
              <a:gd name="T3" fmla="*/ 2147483647 h 531"/>
              <a:gd name="T4" fmla="*/ 2147483647 w 614"/>
              <a:gd name="T5" fmla="*/ 0 h 531"/>
              <a:gd name="T6" fmla="*/ 2147483647 w 614"/>
              <a:gd name="T7" fmla="*/ 0 h 531"/>
              <a:gd name="T8" fmla="*/ 2147483647 w 614"/>
              <a:gd name="T9" fmla="*/ 2147483647 h 531"/>
              <a:gd name="T10" fmla="*/ 2147483647 w 614"/>
              <a:gd name="T11" fmla="*/ 2147483647 h 531"/>
              <a:gd name="T12" fmla="*/ 2147483647 w 614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1"/>
              <a:gd name="T23" fmla="*/ 614 w 614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6781336" y="2381140"/>
            <a:ext cx="422449" cy="428794"/>
          </a:xfrm>
          <a:custGeom>
            <a:avLst/>
            <a:gdLst>
              <a:gd name="T0" fmla="*/ 2147483647 w 246"/>
              <a:gd name="T1" fmla="*/ 2147483647 h 295"/>
              <a:gd name="T2" fmla="*/ 2147483647 w 246"/>
              <a:gd name="T3" fmla="*/ 2147483647 h 295"/>
              <a:gd name="T4" fmla="*/ 2147483647 w 246"/>
              <a:gd name="T5" fmla="*/ 2147483647 h 295"/>
              <a:gd name="T6" fmla="*/ 2147483647 w 246"/>
              <a:gd name="T7" fmla="*/ 2147483647 h 295"/>
              <a:gd name="T8" fmla="*/ 2147483647 w 246"/>
              <a:gd name="T9" fmla="*/ 2147483647 h 295"/>
              <a:gd name="T10" fmla="*/ 2147483647 w 246"/>
              <a:gd name="T11" fmla="*/ 0 h 295"/>
              <a:gd name="T12" fmla="*/ 0 w 246"/>
              <a:gd name="T13" fmla="*/ 2147483647 h 295"/>
              <a:gd name="T14" fmla="*/ 2147483647 w 246"/>
              <a:gd name="T15" fmla="*/ 2147483647 h 295"/>
              <a:gd name="T16" fmla="*/ 2147483647 w 246"/>
              <a:gd name="T17" fmla="*/ 2147483647 h 295"/>
              <a:gd name="T18" fmla="*/ 2147483647 w 246"/>
              <a:gd name="T19" fmla="*/ 2147483647 h 295"/>
              <a:gd name="T20" fmla="*/ 2147483647 w 246"/>
              <a:gd name="T21" fmla="*/ 2147483647 h 295"/>
              <a:gd name="T22" fmla="*/ 2147483647 w 246"/>
              <a:gd name="T23" fmla="*/ 2147483647 h 295"/>
              <a:gd name="T24" fmla="*/ 2147483647 w 246"/>
              <a:gd name="T25" fmla="*/ 2147483647 h 295"/>
              <a:gd name="T26" fmla="*/ 2147483647 w 246"/>
              <a:gd name="T27" fmla="*/ 2147483647 h 295"/>
              <a:gd name="T28" fmla="*/ 2147483647 w 246"/>
              <a:gd name="T29" fmla="*/ 2147483647 h 295"/>
              <a:gd name="T30" fmla="*/ 2147483647 w 246"/>
              <a:gd name="T31" fmla="*/ 2147483647 h 295"/>
              <a:gd name="T32" fmla="*/ 2147483647 w 246"/>
              <a:gd name="T33" fmla="*/ 2147483647 h 295"/>
              <a:gd name="T34" fmla="*/ 2147483647 w 246"/>
              <a:gd name="T35" fmla="*/ 2147483647 h 295"/>
              <a:gd name="T36" fmla="*/ 2147483647 w 246"/>
              <a:gd name="T37" fmla="*/ 2147483647 h 295"/>
              <a:gd name="T38" fmla="*/ 2147483647 w 246"/>
              <a:gd name="T39" fmla="*/ 2147483647 h 295"/>
              <a:gd name="T40" fmla="*/ 2147483647 w 246"/>
              <a:gd name="T41" fmla="*/ 2147483647 h 295"/>
              <a:gd name="T42" fmla="*/ 2147483647 w 246"/>
              <a:gd name="T43" fmla="*/ 2147483647 h 295"/>
              <a:gd name="T44" fmla="*/ 2147483647 w 246"/>
              <a:gd name="T45" fmla="*/ 2147483647 h 295"/>
              <a:gd name="T46" fmla="*/ 2147483647 w 246"/>
              <a:gd name="T47" fmla="*/ 2147483647 h 295"/>
              <a:gd name="T48" fmla="*/ 2147483647 w 246"/>
              <a:gd name="T49" fmla="*/ 2147483647 h 295"/>
              <a:gd name="T50" fmla="*/ 2147483647 w 246"/>
              <a:gd name="T51" fmla="*/ 2147483647 h 295"/>
              <a:gd name="T52" fmla="*/ 2147483647 w 246"/>
              <a:gd name="T53" fmla="*/ 2147483647 h 295"/>
              <a:gd name="T54" fmla="*/ 2147483647 w 246"/>
              <a:gd name="T55" fmla="*/ 2147483647 h 295"/>
              <a:gd name="T56" fmla="*/ 2147483647 w 246"/>
              <a:gd name="T57" fmla="*/ 2147483647 h 295"/>
              <a:gd name="T58" fmla="*/ 2147483647 w 246"/>
              <a:gd name="T59" fmla="*/ 2147483647 h 295"/>
              <a:gd name="T60" fmla="*/ 2147483647 w 246"/>
              <a:gd name="T61" fmla="*/ 2147483647 h 295"/>
              <a:gd name="T62" fmla="*/ 2147483647 w 246"/>
              <a:gd name="T63" fmla="*/ 2147483647 h 295"/>
              <a:gd name="T64" fmla="*/ 2147483647 w 246"/>
              <a:gd name="T65" fmla="*/ 2147483647 h 295"/>
              <a:gd name="T66" fmla="*/ 2147483647 w 246"/>
              <a:gd name="T67" fmla="*/ 2147483647 h 295"/>
              <a:gd name="T68" fmla="*/ 2147483647 w 246"/>
              <a:gd name="T69" fmla="*/ 2147483647 h 295"/>
              <a:gd name="T70" fmla="*/ 2147483647 w 246"/>
              <a:gd name="T71" fmla="*/ 2147483647 h 295"/>
              <a:gd name="T72" fmla="*/ 2147483647 w 246"/>
              <a:gd name="T73" fmla="*/ 2147483647 h 295"/>
              <a:gd name="T74" fmla="*/ 2147483647 w 246"/>
              <a:gd name="T75" fmla="*/ 2147483647 h 295"/>
              <a:gd name="T76" fmla="*/ 2147483647 w 246"/>
              <a:gd name="T77" fmla="*/ 2147483647 h 295"/>
              <a:gd name="T78" fmla="*/ 2147483647 w 246"/>
              <a:gd name="T79" fmla="*/ 2147483647 h 295"/>
              <a:gd name="T80" fmla="*/ 2147483647 w 246"/>
              <a:gd name="T81" fmla="*/ 2147483647 h 2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"/>
              <a:gd name="T124" fmla="*/ 0 h 295"/>
              <a:gd name="T125" fmla="*/ 246 w 246"/>
              <a:gd name="T126" fmla="*/ 295 h 2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" h="295">
                <a:moveTo>
                  <a:pt x="140" y="125"/>
                </a:moveTo>
                <a:lnTo>
                  <a:pt x="155" y="114"/>
                </a:lnTo>
                <a:lnTo>
                  <a:pt x="140" y="50"/>
                </a:lnTo>
                <a:lnTo>
                  <a:pt x="144" y="51"/>
                </a:lnTo>
                <a:lnTo>
                  <a:pt x="132" y="2"/>
                </a:lnTo>
                <a:lnTo>
                  <a:pt x="119" y="0"/>
                </a:lnTo>
                <a:lnTo>
                  <a:pt x="0" y="83"/>
                </a:lnTo>
                <a:lnTo>
                  <a:pt x="27" y="193"/>
                </a:lnTo>
                <a:lnTo>
                  <a:pt x="36" y="197"/>
                </a:lnTo>
                <a:lnTo>
                  <a:pt x="33" y="200"/>
                </a:lnTo>
                <a:lnTo>
                  <a:pt x="33" y="216"/>
                </a:lnTo>
                <a:lnTo>
                  <a:pt x="31" y="217"/>
                </a:lnTo>
                <a:lnTo>
                  <a:pt x="30" y="217"/>
                </a:lnTo>
                <a:lnTo>
                  <a:pt x="30" y="219"/>
                </a:lnTo>
                <a:lnTo>
                  <a:pt x="29" y="222"/>
                </a:lnTo>
                <a:lnTo>
                  <a:pt x="30" y="227"/>
                </a:lnTo>
                <a:lnTo>
                  <a:pt x="32" y="232"/>
                </a:lnTo>
                <a:lnTo>
                  <a:pt x="35" y="235"/>
                </a:lnTo>
                <a:lnTo>
                  <a:pt x="38" y="235"/>
                </a:lnTo>
                <a:lnTo>
                  <a:pt x="39" y="236"/>
                </a:lnTo>
                <a:lnTo>
                  <a:pt x="40" y="235"/>
                </a:lnTo>
                <a:lnTo>
                  <a:pt x="44" y="233"/>
                </a:lnTo>
                <a:lnTo>
                  <a:pt x="44" y="237"/>
                </a:lnTo>
                <a:lnTo>
                  <a:pt x="126" y="294"/>
                </a:lnTo>
                <a:lnTo>
                  <a:pt x="245" y="210"/>
                </a:lnTo>
                <a:lnTo>
                  <a:pt x="245" y="200"/>
                </a:lnTo>
                <a:lnTo>
                  <a:pt x="210" y="176"/>
                </a:lnTo>
                <a:lnTo>
                  <a:pt x="210" y="171"/>
                </a:lnTo>
                <a:lnTo>
                  <a:pt x="164" y="138"/>
                </a:lnTo>
                <a:lnTo>
                  <a:pt x="158" y="143"/>
                </a:lnTo>
                <a:lnTo>
                  <a:pt x="158" y="137"/>
                </a:lnTo>
                <a:lnTo>
                  <a:pt x="157" y="136"/>
                </a:lnTo>
                <a:lnTo>
                  <a:pt x="157" y="133"/>
                </a:lnTo>
                <a:lnTo>
                  <a:pt x="157" y="131"/>
                </a:lnTo>
                <a:lnTo>
                  <a:pt x="156" y="130"/>
                </a:lnTo>
                <a:lnTo>
                  <a:pt x="155" y="129"/>
                </a:lnTo>
                <a:lnTo>
                  <a:pt x="154" y="129"/>
                </a:lnTo>
                <a:lnTo>
                  <a:pt x="150" y="131"/>
                </a:lnTo>
                <a:lnTo>
                  <a:pt x="140" y="1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955333" y="2406644"/>
            <a:ext cx="323876" cy="44632"/>
          </a:xfrm>
          <a:custGeom>
            <a:avLst/>
            <a:gdLst>
              <a:gd name="T0" fmla="*/ 2147483647 w 126"/>
              <a:gd name="T1" fmla="*/ 2147483647 h 26"/>
              <a:gd name="T2" fmla="*/ 2147483647 w 126"/>
              <a:gd name="T3" fmla="*/ 2147483647 h 26"/>
              <a:gd name="T4" fmla="*/ 2147483647 w 126"/>
              <a:gd name="T5" fmla="*/ 2147483647 h 26"/>
              <a:gd name="T6" fmla="*/ 2147483647 w 126"/>
              <a:gd name="T7" fmla="*/ 2147483647 h 26"/>
              <a:gd name="T8" fmla="*/ 2147483647 w 126"/>
              <a:gd name="T9" fmla="*/ 2147483647 h 26"/>
              <a:gd name="T10" fmla="*/ 0 w 126"/>
              <a:gd name="T11" fmla="*/ 0 h 26"/>
              <a:gd name="T12" fmla="*/ 2147483647 w 126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26"/>
              <a:gd name="T23" fmla="*/ 126 w 1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26">
                <a:moveTo>
                  <a:pt x="125" y="25"/>
                </a:moveTo>
                <a:lnTo>
                  <a:pt x="84" y="24"/>
                </a:lnTo>
                <a:lnTo>
                  <a:pt x="98" y="11"/>
                </a:lnTo>
                <a:lnTo>
                  <a:pt x="45" y="10"/>
                </a:lnTo>
                <a:lnTo>
                  <a:pt x="54" y="1"/>
                </a:lnTo>
                <a:lnTo>
                  <a:pt x="0" y="0"/>
                </a:lnTo>
                <a:lnTo>
                  <a:pt x="125" y="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7230406" y="2383266"/>
            <a:ext cx="230706" cy="286916"/>
            <a:chOff x="4131511" y="2844436"/>
            <a:chExt cx="200025" cy="241664"/>
          </a:xfrm>
        </p:grpSpPr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</p:grpSpPr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</p:grpSpPr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143051" y="2971533"/>
              <a:ext cx="171176" cy="1145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161"/>
          <p:cNvGrpSpPr/>
          <p:nvPr/>
        </p:nvGrpSpPr>
        <p:grpSpPr>
          <a:xfrm>
            <a:off x="6855485" y="2175448"/>
            <a:ext cx="1212537" cy="769648"/>
            <a:chOff x="4499565" y="3218558"/>
            <a:chExt cx="1212537" cy="769648"/>
          </a:xfrm>
        </p:grpSpPr>
        <p:grpSp>
          <p:nvGrpSpPr>
            <p:cNvPr id="29" name="Group 141"/>
            <p:cNvGrpSpPr/>
            <p:nvPr/>
          </p:nvGrpSpPr>
          <p:grpSpPr>
            <a:xfrm>
              <a:off x="5235687" y="3218520"/>
              <a:ext cx="144038" cy="237723"/>
              <a:chOff x="6989724" y="2896467"/>
              <a:chExt cx="144038" cy="23772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5223891" y="3467560"/>
              <a:ext cx="488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CC00"/>
                  </a:solidFill>
                  <a:latin typeface="+mj-lt"/>
                </a:rPr>
                <a:t>DAS</a:t>
              </a:r>
              <a:endParaRPr lang="en-US" sz="1400" dirty="0">
                <a:solidFill>
                  <a:srgbClr val="00CC00"/>
                </a:solidFill>
                <a:latin typeface="+mj-lt"/>
              </a:endParaRPr>
            </a:p>
          </p:txBody>
        </p:sp>
        <p:grpSp>
          <p:nvGrpSpPr>
            <p:cNvPr id="31" name="Group 142"/>
            <p:cNvGrpSpPr/>
            <p:nvPr/>
          </p:nvGrpSpPr>
          <p:grpSpPr>
            <a:xfrm>
              <a:off x="5175302" y="3750483"/>
              <a:ext cx="144038" cy="237723"/>
              <a:chOff x="6989724" y="2896467"/>
              <a:chExt cx="144038" cy="237723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4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148"/>
            <p:cNvGrpSpPr/>
            <p:nvPr/>
          </p:nvGrpSpPr>
          <p:grpSpPr>
            <a:xfrm>
              <a:off x="4499565" y="3488815"/>
              <a:ext cx="144038" cy="237723"/>
              <a:chOff x="6989724" y="2896467"/>
              <a:chExt cx="144038" cy="237723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989724" y="3047408"/>
                <a:ext cx="144038" cy="86782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7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3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" name="Freeform 32"/>
            <p:cNvSpPr/>
            <p:nvPr/>
          </p:nvSpPr>
          <p:spPr>
            <a:xfrm>
              <a:off x="5096372" y="3456317"/>
              <a:ext cx="205998" cy="162280"/>
            </a:xfrm>
            <a:custGeom>
              <a:avLst/>
              <a:gdLst>
                <a:gd name="connsiteX0" fmla="*/ 228121 w 228121"/>
                <a:gd name="connsiteY0" fmla="*/ 0 h 168694"/>
                <a:gd name="connsiteX1" fmla="*/ 136106 w 228121"/>
                <a:gd name="connsiteY1" fmla="*/ 51758 h 168694"/>
                <a:gd name="connsiteX2" fmla="*/ 136106 w 228121"/>
                <a:gd name="connsiteY2" fmla="*/ 51758 h 168694"/>
                <a:gd name="connsiteX3" fmla="*/ 101600 w 228121"/>
                <a:gd name="connsiteY3" fmla="*/ 115019 h 168694"/>
                <a:gd name="connsiteX4" fmla="*/ 15336 w 228121"/>
                <a:gd name="connsiteY4" fmla="*/ 161026 h 168694"/>
                <a:gd name="connsiteX5" fmla="*/ 9585 w 228121"/>
                <a:gd name="connsiteY5" fmla="*/ 161026 h 1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1" h="168694">
                  <a:moveTo>
                    <a:pt x="228121" y="0"/>
                  </a:moveTo>
                  <a:lnTo>
                    <a:pt x="136106" y="51758"/>
                  </a:lnTo>
                  <a:lnTo>
                    <a:pt x="136106" y="51758"/>
                  </a:lnTo>
                  <a:cubicBezTo>
                    <a:pt x="130355" y="62302"/>
                    <a:pt x="121728" y="96808"/>
                    <a:pt x="101600" y="115019"/>
                  </a:cubicBezTo>
                  <a:cubicBezTo>
                    <a:pt x="81472" y="133230"/>
                    <a:pt x="30672" y="153358"/>
                    <a:pt x="15336" y="161026"/>
                  </a:cubicBezTo>
                  <a:cubicBezTo>
                    <a:pt x="0" y="168694"/>
                    <a:pt x="4792" y="164860"/>
                    <a:pt x="9585" y="161026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92364" y="3726938"/>
              <a:ext cx="169012" cy="203682"/>
            </a:xfrm>
            <a:custGeom>
              <a:avLst/>
              <a:gdLst>
                <a:gd name="connsiteX0" fmla="*/ 0 w 169012"/>
                <a:gd name="connsiteY0" fmla="*/ 0 h 203682"/>
                <a:gd name="connsiteX1" fmla="*/ 69338 w 169012"/>
                <a:gd name="connsiteY1" fmla="*/ 34670 h 203682"/>
                <a:gd name="connsiteX2" fmla="*/ 95340 w 169012"/>
                <a:gd name="connsiteY2" fmla="*/ 125676 h 203682"/>
                <a:gd name="connsiteX3" fmla="*/ 169012 w 169012"/>
                <a:gd name="connsiteY3" fmla="*/ 203682 h 2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2" h="203682">
                  <a:moveTo>
                    <a:pt x="0" y="0"/>
                  </a:moveTo>
                  <a:cubicBezTo>
                    <a:pt x="26724" y="6862"/>
                    <a:pt x="53448" y="13724"/>
                    <a:pt x="69338" y="34670"/>
                  </a:cubicBezTo>
                  <a:cubicBezTo>
                    <a:pt x="85228" y="55616"/>
                    <a:pt x="78728" y="97507"/>
                    <a:pt x="95340" y="125676"/>
                  </a:cubicBezTo>
                  <a:cubicBezTo>
                    <a:pt x="111952" y="153845"/>
                    <a:pt x="140482" y="178763"/>
                    <a:pt x="169012" y="20368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54339" y="3626542"/>
              <a:ext cx="225350" cy="65727"/>
            </a:xfrm>
            <a:custGeom>
              <a:avLst/>
              <a:gdLst>
                <a:gd name="connsiteX0" fmla="*/ 0 w 225350"/>
                <a:gd name="connsiteY0" fmla="*/ 65727 h 65727"/>
                <a:gd name="connsiteX1" fmla="*/ 69339 w 225350"/>
                <a:gd name="connsiteY1" fmla="*/ 5056 h 65727"/>
                <a:gd name="connsiteX2" fmla="*/ 225350 w 225350"/>
                <a:gd name="connsiteY2" fmla="*/ 35392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350" h="65727">
                  <a:moveTo>
                    <a:pt x="0" y="65727"/>
                  </a:moveTo>
                  <a:cubicBezTo>
                    <a:pt x="15890" y="37919"/>
                    <a:pt x="31781" y="10112"/>
                    <a:pt x="69339" y="5056"/>
                  </a:cubicBezTo>
                  <a:cubicBezTo>
                    <a:pt x="106897" y="0"/>
                    <a:pt x="166123" y="17696"/>
                    <a:pt x="225350" y="35392"/>
                  </a:cubicBezTo>
                </a:path>
              </a:pathLst>
            </a:custGeom>
            <a:ln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152" y="280852"/>
            <a:ext cx="8432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Cooperation in Ad-Hoc Networks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" y="4118928"/>
            <a:ext cx="8747759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Similar to mobile cooperation in cellular: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Virtual MIMO , generalized relaying, interference forwarding, and one-shot/iterative conferencing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Many theoretical and practice issues: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Overhead, half-duplex, grouping, dynamics, synch, …</a:t>
            </a:r>
          </a:p>
          <a:p>
            <a:pPr lvl="1">
              <a:lnSpc>
                <a:spcPct val="70000"/>
              </a:lnSpc>
            </a:pPr>
            <a:endParaRPr lang="en-US" sz="2400" dirty="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35200" y="27432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082800" y="2133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902200" y="3276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045200" y="2895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759200" y="30480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664200" y="2133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807200" y="24384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759200" y="22860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4902200" y="19812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616200" y="3276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25600" y="1905000"/>
            <a:ext cx="5715000" cy="1981200"/>
            <a:chOff x="1056" y="960"/>
            <a:chExt cx="3600" cy="1248"/>
          </a:xfrm>
        </p:grpSpPr>
        <p:sp>
          <p:nvSpPr>
            <p:cNvPr id="15392" name="Oval 15"/>
            <p:cNvSpPr>
              <a:spLocks noChangeArrowheads="1"/>
            </p:cNvSpPr>
            <p:nvPr/>
          </p:nvSpPr>
          <p:spPr bwMode="auto">
            <a:xfrm>
              <a:off x="1056" y="960"/>
              <a:ext cx="960" cy="124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Oval 16"/>
            <p:cNvSpPr>
              <a:spLocks noChangeArrowheads="1"/>
            </p:cNvSpPr>
            <p:nvPr/>
          </p:nvSpPr>
          <p:spPr bwMode="auto">
            <a:xfrm>
              <a:off x="2256" y="1104"/>
              <a:ext cx="576" cy="912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Oval 17"/>
            <p:cNvSpPr>
              <a:spLocks noChangeArrowheads="1"/>
            </p:cNvSpPr>
            <p:nvPr/>
          </p:nvSpPr>
          <p:spPr bwMode="auto">
            <a:xfrm>
              <a:off x="3408" y="960"/>
              <a:ext cx="1248" cy="100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Line 18"/>
            <p:cNvSpPr>
              <a:spLocks noChangeShapeType="1"/>
            </p:cNvSpPr>
            <p:nvPr/>
          </p:nvSpPr>
          <p:spPr bwMode="auto">
            <a:xfrm>
              <a:off x="1872" y="1536"/>
              <a:ext cx="52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6" name="Line 19"/>
            <p:cNvSpPr>
              <a:spLocks noChangeShapeType="1"/>
            </p:cNvSpPr>
            <p:nvPr/>
          </p:nvSpPr>
          <p:spPr bwMode="auto">
            <a:xfrm>
              <a:off x="2736" y="1536"/>
              <a:ext cx="76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35200" y="2133600"/>
            <a:ext cx="4572000" cy="685800"/>
            <a:chOff x="1440" y="1104"/>
            <a:chExt cx="2880" cy="432"/>
          </a:xfrm>
        </p:grpSpPr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>
              <a:off x="1440" y="1248"/>
              <a:ext cx="48" cy="2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>
              <a:off x="1536" y="1152"/>
              <a:ext cx="864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 flipV="1">
              <a:off x="1632" y="1344"/>
              <a:ext cx="720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2640" y="1104"/>
              <a:ext cx="48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>
              <a:off x="3312" y="1104"/>
              <a:ext cx="288" cy="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>
              <a:off x="2592" y="1392"/>
              <a:ext cx="172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>
              <a:off x="3840" y="1200"/>
              <a:ext cx="432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35200" y="2133600"/>
            <a:ext cx="4572000" cy="685800"/>
            <a:chOff x="864" y="0"/>
            <a:chExt cx="2880" cy="432"/>
          </a:xfrm>
        </p:grpSpPr>
        <p:sp>
          <p:nvSpPr>
            <p:cNvPr id="15378" name="Line 29"/>
            <p:cNvSpPr>
              <a:spLocks noChangeShapeType="1"/>
            </p:cNvSpPr>
            <p:nvPr/>
          </p:nvSpPr>
          <p:spPr bwMode="auto">
            <a:xfrm>
              <a:off x="864" y="144"/>
              <a:ext cx="48" cy="288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9" name="Line 30"/>
            <p:cNvSpPr>
              <a:spLocks noChangeShapeType="1"/>
            </p:cNvSpPr>
            <p:nvPr/>
          </p:nvSpPr>
          <p:spPr bwMode="auto">
            <a:xfrm>
              <a:off x="960" y="48"/>
              <a:ext cx="864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Line 31"/>
            <p:cNvSpPr>
              <a:spLocks noChangeShapeType="1"/>
            </p:cNvSpPr>
            <p:nvPr/>
          </p:nvSpPr>
          <p:spPr bwMode="auto">
            <a:xfrm flipV="1">
              <a:off x="1056" y="240"/>
              <a:ext cx="720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32"/>
            <p:cNvSpPr>
              <a:spLocks noChangeShapeType="1"/>
            </p:cNvSpPr>
            <p:nvPr/>
          </p:nvSpPr>
          <p:spPr bwMode="auto">
            <a:xfrm flipV="1">
              <a:off x="2064" y="0"/>
              <a:ext cx="480" cy="19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2" name="Line 33"/>
            <p:cNvSpPr>
              <a:spLocks noChangeShapeType="1"/>
            </p:cNvSpPr>
            <p:nvPr/>
          </p:nvSpPr>
          <p:spPr bwMode="auto">
            <a:xfrm>
              <a:off x="2736" y="0"/>
              <a:ext cx="288" cy="96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3" name="Line 34"/>
            <p:cNvSpPr>
              <a:spLocks noChangeShapeType="1"/>
            </p:cNvSpPr>
            <p:nvPr/>
          </p:nvSpPr>
          <p:spPr bwMode="auto">
            <a:xfrm>
              <a:off x="2016" y="288"/>
              <a:ext cx="1728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4" name="Line 35"/>
            <p:cNvSpPr>
              <a:spLocks noChangeShapeType="1"/>
            </p:cNvSpPr>
            <p:nvPr/>
          </p:nvSpPr>
          <p:spPr bwMode="auto">
            <a:xfrm>
              <a:off x="3264" y="96"/>
              <a:ext cx="432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5032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 smtClean="0"/>
              <a:t>Generalized Relaying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0050" y="4255820"/>
            <a:ext cx="8743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CC"/>
                </a:solidFill>
                <a:latin typeface="+mj-lt"/>
              </a:rPr>
              <a:t>Can forward message and/or interference</a:t>
            </a:r>
            <a:endParaRPr lang="en-US" b="1" dirty="0">
              <a:solidFill>
                <a:srgbClr val="0000CC"/>
              </a:solidFill>
              <a:latin typeface="+mj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Relay can forward 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all or part of the messages 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Much room for innovation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Relay can forward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interference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b="1" dirty="0">
                <a:solidFill>
                  <a:srgbClr val="0000CC"/>
                </a:solidFill>
                <a:latin typeface="+mj-lt"/>
              </a:rPr>
              <a:t>To help subtract it out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8113" y="1685925"/>
            <a:ext cx="6099175" cy="2349500"/>
            <a:chOff x="949" y="1039"/>
            <a:chExt cx="3842" cy="1480"/>
          </a:xfrm>
        </p:grpSpPr>
        <p:sp>
          <p:nvSpPr>
            <p:cNvPr id="40965" name="Oval 8"/>
            <p:cNvSpPr>
              <a:spLocks noChangeArrowheads="1"/>
            </p:cNvSpPr>
            <p:nvPr/>
          </p:nvSpPr>
          <p:spPr bwMode="auto">
            <a:xfrm rot="-5400000">
              <a:off x="1530" y="2284"/>
              <a:ext cx="108" cy="103"/>
            </a:xfrm>
            <a:prstGeom prst="ellipse">
              <a:avLst/>
            </a:prstGeom>
            <a:solidFill>
              <a:srgbClr val="0000CC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6" name="Oval 9"/>
            <p:cNvSpPr>
              <a:spLocks noChangeArrowheads="1"/>
            </p:cNvSpPr>
            <p:nvPr/>
          </p:nvSpPr>
          <p:spPr bwMode="auto">
            <a:xfrm rot="-5400000">
              <a:off x="2576" y="1663"/>
              <a:ext cx="108" cy="103"/>
            </a:xfrm>
            <a:prstGeom prst="ellipse">
              <a:avLst/>
            </a:prstGeom>
            <a:solidFill>
              <a:srgbClr val="A50021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7" name="Oval 10"/>
            <p:cNvSpPr>
              <a:spLocks noChangeArrowheads="1"/>
            </p:cNvSpPr>
            <p:nvPr/>
          </p:nvSpPr>
          <p:spPr bwMode="auto">
            <a:xfrm rot="-5400000">
              <a:off x="1530" y="1144"/>
              <a:ext cx="108" cy="103"/>
            </a:xfrm>
            <a:prstGeom prst="ellipse">
              <a:avLst/>
            </a:prstGeom>
            <a:solidFill>
              <a:srgbClr val="0000CC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8" name="Oval 11"/>
            <p:cNvSpPr>
              <a:spLocks noChangeArrowheads="1"/>
            </p:cNvSpPr>
            <p:nvPr/>
          </p:nvSpPr>
          <p:spPr bwMode="auto">
            <a:xfrm rot="-5400000">
              <a:off x="3550" y="1105"/>
              <a:ext cx="108" cy="103"/>
            </a:xfrm>
            <a:prstGeom prst="ellipse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9" name="Oval 12"/>
            <p:cNvSpPr>
              <a:spLocks noChangeArrowheads="1"/>
            </p:cNvSpPr>
            <p:nvPr/>
          </p:nvSpPr>
          <p:spPr bwMode="auto">
            <a:xfrm rot="-5400000">
              <a:off x="3556" y="2285"/>
              <a:ext cx="108" cy="103"/>
            </a:xfrm>
            <a:prstGeom prst="ellipse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70" name="Text Box 13"/>
            <p:cNvSpPr txBox="1">
              <a:spLocks noChangeArrowheads="1"/>
            </p:cNvSpPr>
            <p:nvPr/>
          </p:nvSpPr>
          <p:spPr bwMode="auto">
            <a:xfrm>
              <a:off x="965" y="108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latin typeface="+mj-lt"/>
                </a:rPr>
                <a:t>TX1</a:t>
              </a:r>
            </a:p>
          </p:txBody>
        </p:sp>
        <p:sp>
          <p:nvSpPr>
            <p:cNvPr id="40971" name="Text Box 14"/>
            <p:cNvSpPr txBox="1">
              <a:spLocks noChangeArrowheads="1"/>
            </p:cNvSpPr>
            <p:nvPr/>
          </p:nvSpPr>
          <p:spPr bwMode="auto">
            <a:xfrm>
              <a:off x="949" y="2225"/>
              <a:ext cx="7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latin typeface="+mj-lt"/>
                </a:rPr>
                <a:t>TX2</a:t>
              </a:r>
            </a:p>
          </p:txBody>
        </p:sp>
        <p:sp>
          <p:nvSpPr>
            <p:cNvPr id="40972" name="Text Box 15"/>
            <p:cNvSpPr txBox="1">
              <a:spLocks noChangeArrowheads="1"/>
            </p:cNvSpPr>
            <p:nvPr/>
          </p:nvSpPr>
          <p:spPr bwMode="auto">
            <a:xfrm>
              <a:off x="2209" y="1430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66"/>
                  </a:solidFill>
                  <a:latin typeface="+mj-lt"/>
                </a:rPr>
                <a:t>relay</a:t>
              </a:r>
            </a:p>
          </p:txBody>
        </p:sp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3448" y="2286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33CC33"/>
                  </a:solidFill>
                  <a:latin typeface="+mj-lt"/>
                </a:rPr>
                <a:t>RX2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3421" y="1039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33CC33"/>
                  </a:solidFill>
                  <a:latin typeface="+mj-lt"/>
                </a:rPr>
                <a:t>RX1</a:t>
              </a:r>
            </a:p>
          </p:txBody>
        </p:sp>
        <p:sp>
          <p:nvSpPr>
            <p:cNvPr id="40975" name="Line 18"/>
            <p:cNvSpPr>
              <a:spLocks noChangeShapeType="1"/>
            </p:cNvSpPr>
            <p:nvPr/>
          </p:nvSpPr>
          <p:spPr bwMode="auto">
            <a:xfrm flipV="1">
              <a:off x="1696" y="1736"/>
              <a:ext cx="864" cy="50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6" name="Line 19"/>
            <p:cNvSpPr>
              <a:spLocks noChangeShapeType="1"/>
            </p:cNvSpPr>
            <p:nvPr/>
          </p:nvSpPr>
          <p:spPr bwMode="auto">
            <a:xfrm flipV="1">
              <a:off x="2689" y="1183"/>
              <a:ext cx="864" cy="50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7" name="Line 20"/>
            <p:cNvSpPr>
              <a:spLocks noChangeShapeType="1"/>
            </p:cNvSpPr>
            <p:nvPr/>
          </p:nvSpPr>
          <p:spPr bwMode="auto">
            <a:xfrm>
              <a:off x="1697" y="1200"/>
              <a:ext cx="856" cy="5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8" name="Line 21"/>
            <p:cNvSpPr>
              <a:spLocks noChangeShapeType="1"/>
            </p:cNvSpPr>
            <p:nvPr/>
          </p:nvSpPr>
          <p:spPr bwMode="auto">
            <a:xfrm>
              <a:off x="2706" y="1793"/>
              <a:ext cx="856" cy="54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9" name="Text Box 22"/>
            <p:cNvSpPr txBox="1">
              <a:spLocks noChangeArrowheads="1"/>
            </p:cNvSpPr>
            <p:nvPr/>
          </p:nvSpPr>
          <p:spPr bwMode="auto">
            <a:xfrm>
              <a:off x="1689" y="1148"/>
              <a:ext cx="5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>
                  <a:solidFill>
                    <a:srgbClr val="0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40980" name="Text Box 23"/>
            <p:cNvSpPr txBox="1">
              <a:spLocks noChangeArrowheads="1"/>
            </p:cNvSpPr>
            <p:nvPr/>
          </p:nvSpPr>
          <p:spPr bwMode="auto">
            <a:xfrm>
              <a:off x="1762" y="2117"/>
              <a:ext cx="5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>
                  <a:solidFill>
                    <a:srgbClr val="00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40981" name="Text Box 24"/>
            <p:cNvSpPr txBox="1">
              <a:spLocks noChangeArrowheads="1"/>
            </p:cNvSpPr>
            <p:nvPr/>
          </p:nvSpPr>
          <p:spPr bwMode="auto">
            <a:xfrm>
              <a:off x="1578" y="1605"/>
              <a:ext cx="1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40982" name="Text Box 25"/>
            <p:cNvSpPr txBox="1">
              <a:spLocks noChangeArrowheads="1"/>
            </p:cNvSpPr>
            <p:nvPr/>
          </p:nvSpPr>
          <p:spPr bwMode="auto">
            <a:xfrm>
              <a:off x="3419" y="1238"/>
              <a:ext cx="1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40983" name="Text Box 26"/>
            <p:cNvSpPr txBox="1">
              <a:spLocks noChangeArrowheads="1"/>
            </p:cNvSpPr>
            <p:nvPr/>
          </p:nvSpPr>
          <p:spPr bwMode="auto">
            <a:xfrm>
              <a:off x="3420" y="2015"/>
              <a:ext cx="13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5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40984" name="Line 27"/>
            <p:cNvSpPr>
              <a:spLocks noChangeShapeType="1"/>
            </p:cNvSpPr>
            <p:nvPr/>
          </p:nvSpPr>
          <p:spPr bwMode="auto">
            <a:xfrm flipV="1">
              <a:off x="1704" y="1168"/>
              <a:ext cx="1768" cy="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85" name="Line 28"/>
            <p:cNvSpPr>
              <a:spLocks noChangeShapeType="1"/>
            </p:cNvSpPr>
            <p:nvPr/>
          </p:nvSpPr>
          <p:spPr bwMode="auto">
            <a:xfrm flipV="1">
              <a:off x="1713" y="2337"/>
              <a:ext cx="1768" cy="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86" name="Text Box 29"/>
            <p:cNvSpPr txBox="1">
              <a:spLocks noChangeArrowheads="1"/>
            </p:cNvSpPr>
            <p:nvPr/>
          </p:nvSpPr>
          <p:spPr bwMode="auto">
            <a:xfrm>
              <a:off x="2579" y="1614"/>
              <a:ext cx="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 f(Y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86083" y="2617076"/>
            <a:ext cx="23889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Analog network coding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65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Beneficial to forward both</a:t>
            </a:r>
            <a:br>
              <a:rPr lang="en-US" dirty="0" smtClean="0"/>
            </a:br>
            <a:r>
              <a:rPr lang="en-US" dirty="0" smtClean="0"/>
              <a:t>interference and message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24" y="1836468"/>
            <a:ext cx="8488970" cy="43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424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 fact, it can achieve capacity </a:t>
            </a:r>
          </a:p>
        </p:txBody>
      </p:sp>
      <p:pic>
        <p:nvPicPr>
          <p:cNvPr id="23555" name="Picture 4" descr="finalexamp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9800" y="1620838"/>
            <a:ext cx="5588000" cy="4200525"/>
          </a:xfrm>
          <a:noFill/>
        </p:spPr>
      </p:pic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1343025" y="2481263"/>
            <a:ext cx="250825" cy="219075"/>
          </a:xfrm>
          <a:prstGeom prst="ellipse">
            <a:avLst/>
          </a:prstGeom>
          <a:solidFill>
            <a:srgbClr val="FF9900"/>
          </a:solidFill>
          <a:ln w="222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3127375" y="3148013"/>
            <a:ext cx="250825" cy="212725"/>
          </a:xfrm>
          <a:prstGeom prst="ellipse">
            <a:avLst/>
          </a:prstGeom>
          <a:solidFill>
            <a:srgbClr val="777777"/>
          </a:solidFill>
          <a:ln w="22225" algn="ctr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715963" y="3413125"/>
            <a:ext cx="531812" cy="5207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493713" y="3143250"/>
            <a:ext cx="238125" cy="219075"/>
          </a:xfrm>
          <a:prstGeom prst="ellipse">
            <a:avLst/>
          </a:prstGeom>
          <a:solidFill>
            <a:srgbClr val="800000"/>
          </a:solidFill>
          <a:ln w="22225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2"/>
          <p:cNvSpPr>
            <a:spLocks noChangeArrowheads="1"/>
          </p:cNvSpPr>
          <p:nvPr/>
        </p:nvSpPr>
        <p:spPr bwMode="auto">
          <a:xfrm>
            <a:off x="1306513" y="3841750"/>
            <a:ext cx="250825" cy="219075"/>
          </a:xfrm>
          <a:prstGeom prst="ellipse">
            <a:avLst/>
          </a:prstGeom>
          <a:solidFill>
            <a:srgbClr val="FF9900"/>
          </a:solidFill>
          <a:ln w="222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 flipV="1">
            <a:off x="742950" y="2678113"/>
            <a:ext cx="582613" cy="4572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2635250" y="2640013"/>
            <a:ext cx="519113" cy="4953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203200" y="3079750"/>
            <a:ext cx="306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 flipV="1">
            <a:off x="2560638" y="3378200"/>
            <a:ext cx="595312" cy="5207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3328988" y="3068638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D</a:t>
            </a:r>
          </a:p>
        </p:txBody>
      </p:sp>
      <p:sp>
        <p:nvSpPr>
          <p:cNvPr id="23566" name="Text Box 23"/>
          <p:cNvSpPr txBox="1">
            <a:spLocks noChangeArrowheads="1"/>
          </p:cNvSpPr>
          <p:nvPr/>
        </p:nvSpPr>
        <p:spPr bwMode="auto">
          <a:xfrm>
            <a:off x="398463" y="2768600"/>
            <a:ext cx="40908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1289050" y="2122488"/>
            <a:ext cx="4267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568" name="Text Box 25"/>
          <p:cNvSpPr txBox="1">
            <a:spLocks noChangeArrowheads="1"/>
          </p:cNvSpPr>
          <p:nvPr/>
        </p:nvSpPr>
        <p:spPr bwMode="auto">
          <a:xfrm>
            <a:off x="1225550" y="3455988"/>
            <a:ext cx="4267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569" name="Oval 26"/>
          <p:cNvSpPr>
            <a:spLocks noChangeArrowheads="1"/>
          </p:cNvSpPr>
          <p:nvPr/>
        </p:nvSpPr>
        <p:spPr bwMode="auto">
          <a:xfrm>
            <a:off x="2309813" y="2482850"/>
            <a:ext cx="250825" cy="219075"/>
          </a:xfrm>
          <a:prstGeom prst="ellipse">
            <a:avLst/>
          </a:prstGeom>
          <a:solidFill>
            <a:srgbClr val="FF9900"/>
          </a:solidFill>
          <a:ln w="222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27"/>
          <p:cNvSpPr>
            <a:spLocks noChangeArrowheads="1"/>
          </p:cNvSpPr>
          <p:nvPr/>
        </p:nvSpPr>
        <p:spPr bwMode="auto">
          <a:xfrm>
            <a:off x="2273300" y="3843338"/>
            <a:ext cx="250825" cy="219075"/>
          </a:xfrm>
          <a:prstGeom prst="ellipse">
            <a:avLst/>
          </a:prstGeom>
          <a:solidFill>
            <a:srgbClr val="FF9900"/>
          </a:solidFill>
          <a:ln w="222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2255838" y="2098675"/>
            <a:ext cx="4267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572" name="Line 29"/>
          <p:cNvSpPr>
            <a:spLocks noChangeShapeType="1"/>
          </p:cNvSpPr>
          <p:nvPr/>
        </p:nvSpPr>
        <p:spPr bwMode="auto">
          <a:xfrm flipV="1">
            <a:off x="1608138" y="2743200"/>
            <a:ext cx="735012" cy="11049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30"/>
          <p:cNvSpPr>
            <a:spLocks noChangeShapeType="1"/>
          </p:cNvSpPr>
          <p:nvPr/>
        </p:nvSpPr>
        <p:spPr bwMode="auto">
          <a:xfrm>
            <a:off x="1581150" y="2741613"/>
            <a:ext cx="684213" cy="10795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31"/>
          <p:cNvSpPr>
            <a:spLocks noChangeShapeType="1"/>
          </p:cNvSpPr>
          <p:nvPr/>
        </p:nvSpPr>
        <p:spPr bwMode="auto">
          <a:xfrm flipV="1">
            <a:off x="1671638" y="2578100"/>
            <a:ext cx="569912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32"/>
          <p:cNvSpPr>
            <a:spLocks noChangeShapeType="1"/>
          </p:cNvSpPr>
          <p:nvPr/>
        </p:nvSpPr>
        <p:spPr bwMode="auto">
          <a:xfrm flipV="1">
            <a:off x="1622425" y="3963988"/>
            <a:ext cx="569913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33"/>
          <p:cNvSpPr txBox="1">
            <a:spLocks noChangeArrowheads="1"/>
          </p:cNvSpPr>
          <p:nvPr/>
        </p:nvSpPr>
        <p:spPr bwMode="auto">
          <a:xfrm>
            <a:off x="2219325" y="3471863"/>
            <a:ext cx="4267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414338" y="5867400"/>
            <a:ext cx="7929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66"/>
              </a:buClr>
              <a:buSzPct val="75000"/>
              <a:buFontTx/>
              <a:buChar char="•"/>
            </a:pPr>
            <a:r>
              <a:rPr kumimoji="1" lang="en-US" sz="2400" dirty="0">
                <a:latin typeface="Trebuchet MS" pitchFamily="34" charset="0"/>
              </a:rPr>
              <a:t>For large powers 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sz="2400" i="1" baseline="-25000" dirty="0">
                <a:latin typeface="Times New Roman" pitchFamily="18" charset="0"/>
                <a:cs typeface="Times New Roman" pitchFamily="18" charset="0"/>
              </a:rPr>
              <a:t>s, 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, P</a:t>
            </a:r>
            <a:r>
              <a:rPr kumimoji="1"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sz="2400" dirty="0">
                <a:latin typeface="Trebuchet MS" pitchFamily="34" charset="0"/>
              </a:rPr>
              <a:t>, </a:t>
            </a:r>
            <a:r>
              <a:rPr kumimoji="1" lang="en-US" sz="2400" dirty="0" smtClean="0">
                <a:latin typeface="Trebuchet MS" pitchFamily="34" charset="0"/>
              </a:rPr>
              <a:t>analog network coding </a:t>
            </a:r>
            <a:r>
              <a:rPr kumimoji="1" lang="en-US" sz="2400" dirty="0">
                <a:latin typeface="Trebuchet MS" pitchFamily="34" charset="0"/>
              </a:rPr>
              <a:t>approaches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61" y="478304"/>
            <a:ext cx="7848600" cy="876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ea typeface="Tahoma" pitchFamily="34" charset="0"/>
                <a:cs typeface="Tahoma" pitchFamily="34" charset="0"/>
              </a:rPr>
              <a:t>Future Wireless Networks</a:t>
            </a:r>
          </a:p>
        </p:txBody>
      </p:sp>
      <p:sp>
        <p:nvSpPr>
          <p:cNvPr id="1054" name="Text Box 48"/>
          <p:cNvSpPr txBox="1">
            <a:spLocks noChangeArrowheads="1"/>
          </p:cNvSpPr>
          <p:nvPr/>
        </p:nvSpPr>
        <p:spPr bwMode="auto">
          <a:xfrm>
            <a:off x="404153" y="1284348"/>
            <a:ext cx="84153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Ubiquitous Communication Among People and Devices</a:t>
            </a:r>
            <a:endParaRPr lang="en-US" sz="2800" i="1" dirty="0">
              <a:latin typeface="+mj-lt"/>
              <a:cs typeface="Times New Roman" pitchFamily="18" charset="0"/>
            </a:endParaRPr>
          </a:p>
        </p:txBody>
      </p:sp>
      <p:pic>
        <p:nvPicPr>
          <p:cNvPr id="73" name="Picture 49" descr="C:\Program Files\Common Files\Microsoft Shared\Clipart\cagcat50\bl0039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4" y="2352055"/>
            <a:ext cx="17859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" name="Object 29"/>
          <p:cNvGraphicFramePr>
            <a:graphicFrameLocks noChangeAspect="1"/>
          </p:cNvGraphicFramePr>
          <p:nvPr/>
        </p:nvGraphicFramePr>
        <p:xfrm>
          <a:off x="1386749" y="2226642"/>
          <a:ext cx="3494088" cy="2679700"/>
        </p:xfrm>
        <a:graphic>
          <a:graphicData uri="http://schemas.openxmlformats.org/presentationml/2006/ole">
            <p:oleObj spid="_x0000_s95239" name="Clip" r:id="rId4" imgW="2826720" imgH="3497040" progId="">
              <p:embed/>
            </p:oleObj>
          </a:graphicData>
        </a:graphic>
      </p:graphicFrame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2274162" y="2482230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34"/>
          <p:cNvSpPr>
            <a:spLocks noChangeArrowheads="1"/>
          </p:cNvSpPr>
          <p:nvPr/>
        </p:nvSpPr>
        <p:spPr bwMode="auto">
          <a:xfrm flipV="1">
            <a:off x="2188437" y="2456830"/>
            <a:ext cx="185737" cy="1270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 flipH="1">
            <a:off x="1566137" y="2533030"/>
            <a:ext cx="546100" cy="1995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3"/>
          <p:cNvSpPr>
            <a:spLocks noChangeShapeType="1"/>
          </p:cNvSpPr>
          <p:nvPr/>
        </p:nvSpPr>
        <p:spPr bwMode="auto">
          <a:xfrm flipV="1">
            <a:off x="339242" y="6046605"/>
            <a:ext cx="54975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" name="Group 11"/>
          <p:cNvGrpSpPr>
            <a:grpSpLocks/>
          </p:cNvGrpSpPr>
          <p:nvPr/>
        </p:nvGrpSpPr>
        <p:grpSpPr bwMode="auto">
          <a:xfrm>
            <a:off x="770529" y="6198637"/>
            <a:ext cx="2309812" cy="420688"/>
            <a:chOff x="1966" y="2585"/>
            <a:chExt cx="1373" cy="308"/>
          </a:xfrm>
        </p:grpSpPr>
        <p:graphicFrame>
          <p:nvGraphicFramePr>
            <p:cNvPr id="85" name="Object 12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p:oleObj spid="_x0000_s95241" name="Clip" r:id="rId5" imgW="6544800" imgH="1706400" progId="">
                <p:embed/>
              </p:oleObj>
            </a:graphicData>
          </a:graphic>
        </p:graphicFrame>
        <p:graphicFrame>
          <p:nvGraphicFramePr>
            <p:cNvPr id="86" name="Object 13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p:oleObj spid="_x0000_s95242" name="Clip" r:id="rId6" imgW="6544800" imgH="1706400" progId="">
                <p:embed/>
              </p:oleObj>
            </a:graphicData>
          </a:graphic>
        </p:graphicFrame>
        <p:sp>
          <p:nvSpPr>
            <p:cNvPr id="87" name="Line 14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15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6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17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Line 18"/>
          <p:cNvSpPr>
            <a:spLocks noChangeShapeType="1"/>
          </p:cNvSpPr>
          <p:nvPr/>
        </p:nvSpPr>
        <p:spPr bwMode="auto">
          <a:xfrm flipV="1">
            <a:off x="371432" y="6739028"/>
            <a:ext cx="54991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" name="Group 19"/>
          <p:cNvGrpSpPr>
            <a:grpSpLocks/>
          </p:cNvGrpSpPr>
          <p:nvPr/>
        </p:nvGrpSpPr>
        <p:grpSpPr bwMode="auto">
          <a:xfrm>
            <a:off x="3295755" y="5270320"/>
            <a:ext cx="184150" cy="746125"/>
            <a:chOff x="3267" y="2423"/>
            <a:chExt cx="111" cy="544"/>
          </a:xfrm>
        </p:grpSpPr>
        <p:sp>
          <p:nvSpPr>
            <p:cNvPr id="93" name="Rectangle 20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Group 21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utoShape 23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24"/>
          <p:cNvGrpSpPr>
            <a:grpSpLocks/>
          </p:cNvGrpSpPr>
          <p:nvPr/>
        </p:nvGrpSpPr>
        <p:grpSpPr bwMode="auto">
          <a:xfrm>
            <a:off x="4889605" y="5270320"/>
            <a:ext cx="187325" cy="746125"/>
            <a:chOff x="3267" y="2423"/>
            <a:chExt cx="111" cy="544"/>
          </a:xfrm>
        </p:grpSpPr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3267" y="2567"/>
              <a:ext cx="111" cy="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29"/>
            <p:cNvGrpSpPr>
              <a:grpSpLocks/>
            </p:cNvGrpSpPr>
            <p:nvPr/>
          </p:nvGrpSpPr>
          <p:grpSpPr bwMode="auto">
            <a:xfrm>
              <a:off x="3272" y="2423"/>
              <a:ext cx="106" cy="152"/>
              <a:chOff x="3284" y="2417"/>
              <a:chExt cx="106" cy="152"/>
            </a:xfrm>
          </p:grpSpPr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28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209822" y="5360807"/>
            <a:ext cx="2024021" cy="8153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36"/>
          <p:cNvSpPr>
            <a:spLocks noChangeShapeType="1"/>
          </p:cNvSpPr>
          <p:nvPr/>
        </p:nvSpPr>
        <p:spPr bwMode="auto">
          <a:xfrm flipH="1">
            <a:off x="2433710" y="5433831"/>
            <a:ext cx="800132" cy="7423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37"/>
          <p:cNvSpPr>
            <a:spLocks noChangeShapeType="1"/>
          </p:cNvSpPr>
          <p:nvPr/>
        </p:nvSpPr>
        <p:spPr bwMode="auto">
          <a:xfrm flipH="1">
            <a:off x="4051495" y="5360807"/>
            <a:ext cx="806360" cy="8294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38"/>
          <p:cNvSpPr>
            <a:spLocks noChangeShapeType="1"/>
          </p:cNvSpPr>
          <p:nvPr/>
        </p:nvSpPr>
        <p:spPr bwMode="auto">
          <a:xfrm>
            <a:off x="5076931" y="5433831"/>
            <a:ext cx="212522" cy="7423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40"/>
          <p:cNvSpPr>
            <a:spLocks noChangeShapeType="1"/>
          </p:cNvSpPr>
          <p:nvPr/>
        </p:nvSpPr>
        <p:spPr bwMode="auto">
          <a:xfrm>
            <a:off x="3525943" y="5286195"/>
            <a:ext cx="130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43"/>
          <p:cNvSpPr>
            <a:spLocks noChangeShapeType="1"/>
          </p:cNvSpPr>
          <p:nvPr/>
        </p:nvSpPr>
        <p:spPr bwMode="auto">
          <a:xfrm>
            <a:off x="4169172" y="6253251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Rectangle 46"/>
          <p:cNvSpPr>
            <a:spLocks noChangeArrowheads="1"/>
          </p:cNvSpPr>
          <p:nvPr/>
        </p:nvSpPr>
        <p:spPr bwMode="auto">
          <a:xfrm>
            <a:off x="3025049" y="4553917"/>
            <a:ext cx="157163" cy="200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47"/>
          <p:cNvSpPr>
            <a:spLocks noChangeShapeType="1"/>
          </p:cNvSpPr>
          <p:nvPr/>
        </p:nvSpPr>
        <p:spPr bwMode="auto">
          <a:xfrm>
            <a:off x="3110774" y="4458667"/>
            <a:ext cx="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51"/>
          <p:cNvSpPr>
            <a:spLocks noChangeShapeType="1"/>
          </p:cNvSpPr>
          <p:nvPr/>
        </p:nvSpPr>
        <p:spPr bwMode="auto">
          <a:xfrm>
            <a:off x="2283687" y="2513980"/>
            <a:ext cx="239712" cy="206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53"/>
          <p:cNvSpPr>
            <a:spLocks noChangeShapeType="1"/>
          </p:cNvSpPr>
          <p:nvPr/>
        </p:nvSpPr>
        <p:spPr bwMode="auto">
          <a:xfrm>
            <a:off x="2321787" y="2537792"/>
            <a:ext cx="714375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54"/>
          <p:cNvSpPr>
            <a:spLocks noChangeShapeType="1"/>
          </p:cNvSpPr>
          <p:nvPr/>
        </p:nvSpPr>
        <p:spPr bwMode="auto">
          <a:xfrm>
            <a:off x="2566262" y="4530105"/>
            <a:ext cx="485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415199" y="4587255"/>
            <a:ext cx="2239963" cy="1039812"/>
            <a:chOff x="415199" y="4488305"/>
            <a:chExt cx="2239963" cy="1039812"/>
          </a:xfrm>
        </p:grpSpPr>
        <p:grpSp>
          <p:nvGrpSpPr>
            <p:cNvPr id="115" name="Group 51"/>
            <p:cNvGrpSpPr>
              <a:grpSpLocks/>
            </p:cNvGrpSpPr>
            <p:nvPr/>
          </p:nvGrpSpPr>
          <p:grpSpPr bwMode="auto">
            <a:xfrm>
              <a:off x="2497999" y="4508942"/>
              <a:ext cx="157163" cy="295275"/>
              <a:chOff x="4431" y="3005"/>
              <a:chExt cx="99" cy="186"/>
            </a:xfrm>
          </p:grpSpPr>
          <p:sp>
            <p:nvSpPr>
              <p:cNvPr id="116" name="Rectangle 49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50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V="1">
              <a:off x="1566137" y="4513705"/>
              <a:ext cx="957262" cy="44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55"/>
            <p:cNvSpPr>
              <a:spLocks noChangeArrowheads="1"/>
            </p:cNvSpPr>
            <p:nvPr/>
          </p:nvSpPr>
          <p:spPr bwMode="auto">
            <a:xfrm>
              <a:off x="1481999" y="4574030"/>
              <a:ext cx="157163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56"/>
            <p:cNvSpPr>
              <a:spLocks noChangeShapeType="1"/>
            </p:cNvSpPr>
            <p:nvPr/>
          </p:nvSpPr>
          <p:spPr bwMode="auto">
            <a:xfrm>
              <a:off x="1548674" y="4488305"/>
              <a:ext cx="4763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57"/>
            <p:cNvSpPr>
              <a:spLocks noChangeArrowheads="1"/>
            </p:cNvSpPr>
            <p:nvPr/>
          </p:nvSpPr>
          <p:spPr bwMode="auto">
            <a:xfrm>
              <a:off x="1275624" y="5042342"/>
              <a:ext cx="157163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58"/>
            <p:cNvSpPr>
              <a:spLocks noChangeShapeType="1"/>
            </p:cNvSpPr>
            <p:nvPr/>
          </p:nvSpPr>
          <p:spPr bwMode="auto">
            <a:xfrm>
              <a:off x="1356587" y="4942330"/>
              <a:ext cx="4762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" name="Group 59"/>
            <p:cNvGrpSpPr>
              <a:grpSpLocks/>
            </p:cNvGrpSpPr>
            <p:nvPr/>
          </p:nvGrpSpPr>
          <p:grpSpPr bwMode="auto">
            <a:xfrm>
              <a:off x="415199" y="4666105"/>
              <a:ext cx="157163" cy="295275"/>
              <a:chOff x="4431" y="3005"/>
              <a:chExt cx="99" cy="186"/>
            </a:xfrm>
          </p:grpSpPr>
          <p:sp>
            <p:nvSpPr>
              <p:cNvPr id="124" name="Rectangle 60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61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899387" y="4710555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63"/>
            <p:cNvSpPr>
              <a:spLocks noChangeShapeType="1"/>
            </p:cNvSpPr>
            <p:nvPr/>
          </p:nvSpPr>
          <p:spPr bwMode="auto">
            <a:xfrm>
              <a:off x="966062" y="4624830"/>
              <a:ext cx="4762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64"/>
            <p:cNvSpPr>
              <a:spLocks noChangeArrowheads="1"/>
            </p:cNvSpPr>
            <p:nvPr/>
          </p:nvSpPr>
          <p:spPr bwMode="auto">
            <a:xfrm>
              <a:off x="1651862" y="5328092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65"/>
            <p:cNvSpPr>
              <a:spLocks noChangeShapeType="1"/>
            </p:cNvSpPr>
            <p:nvPr/>
          </p:nvSpPr>
          <p:spPr bwMode="auto">
            <a:xfrm>
              <a:off x="1732824" y="5228080"/>
              <a:ext cx="4763" cy="1285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66"/>
            <p:cNvSpPr>
              <a:spLocks noChangeArrowheads="1"/>
            </p:cNvSpPr>
            <p:nvPr/>
          </p:nvSpPr>
          <p:spPr bwMode="auto">
            <a:xfrm>
              <a:off x="746987" y="5302692"/>
              <a:ext cx="157162" cy="200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67"/>
            <p:cNvSpPr>
              <a:spLocks noChangeShapeType="1"/>
            </p:cNvSpPr>
            <p:nvPr/>
          </p:nvSpPr>
          <p:spPr bwMode="auto">
            <a:xfrm>
              <a:off x="832712" y="5207442"/>
              <a:ext cx="0" cy="1238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68"/>
            <p:cNvSpPr>
              <a:spLocks noChangeShapeType="1"/>
            </p:cNvSpPr>
            <p:nvPr/>
          </p:nvSpPr>
          <p:spPr bwMode="auto">
            <a:xfrm>
              <a:off x="561249" y="4677217"/>
              <a:ext cx="330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69"/>
            <p:cNvSpPr>
              <a:spLocks noChangeShapeType="1"/>
            </p:cNvSpPr>
            <p:nvPr/>
          </p:nvSpPr>
          <p:spPr bwMode="auto">
            <a:xfrm flipV="1">
              <a:off x="1010512" y="4527992"/>
              <a:ext cx="450850" cy="119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70"/>
            <p:cNvSpPr>
              <a:spLocks noChangeShapeType="1"/>
            </p:cNvSpPr>
            <p:nvPr/>
          </p:nvSpPr>
          <p:spPr bwMode="auto">
            <a:xfrm>
              <a:off x="1520099" y="4602605"/>
              <a:ext cx="180975" cy="584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>
              <a:off x="546962" y="4737542"/>
              <a:ext cx="223837" cy="449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 flipV="1">
              <a:off x="770799" y="4616892"/>
              <a:ext cx="165100" cy="525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73"/>
            <p:cNvSpPr>
              <a:spLocks noChangeShapeType="1"/>
            </p:cNvSpPr>
            <p:nvPr/>
          </p:nvSpPr>
          <p:spPr bwMode="auto">
            <a:xfrm>
              <a:off x="966062" y="4647055"/>
              <a:ext cx="330200" cy="330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74"/>
            <p:cNvSpPr>
              <a:spLocks noChangeShapeType="1"/>
            </p:cNvSpPr>
            <p:nvPr/>
          </p:nvSpPr>
          <p:spPr bwMode="auto">
            <a:xfrm flipV="1">
              <a:off x="831124" y="4991542"/>
              <a:ext cx="388938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75"/>
            <p:cNvSpPr>
              <a:spLocks noChangeShapeType="1"/>
            </p:cNvSpPr>
            <p:nvPr/>
          </p:nvSpPr>
          <p:spPr bwMode="auto">
            <a:xfrm>
              <a:off x="1385162" y="4977255"/>
              <a:ext cx="285750" cy="255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76"/>
            <p:cNvSpPr>
              <a:spLocks noChangeShapeType="1"/>
            </p:cNvSpPr>
            <p:nvPr/>
          </p:nvSpPr>
          <p:spPr bwMode="auto">
            <a:xfrm flipV="1">
              <a:off x="1739174" y="4604192"/>
              <a:ext cx="760413" cy="538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78"/>
          <p:cNvSpPr>
            <a:spLocks noChangeArrowheads="1"/>
          </p:cNvSpPr>
          <p:nvPr/>
        </p:nvSpPr>
        <p:spPr bwMode="auto">
          <a:xfrm>
            <a:off x="3106012" y="3206130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Line 79"/>
          <p:cNvSpPr>
            <a:spLocks noChangeShapeType="1"/>
          </p:cNvSpPr>
          <p:nvPr/>
        </p:nvSpPr>
        <p:spPr bwMode="auto">
          <a:xfrm>
            <a:off x="3191737" y="3110880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" name="Rectangle 81"/>
          <p:cNvSpPr>
            <a:spLocks noChangeArrowheads="1"/>
          </p:cNvSpPr>
          <p:nvPr/>
        </p:nvSpPr>
        <p:spPr bwMode="auto">
          <a:xfrm>
            <a:off x="3872774" y="2158380"/>
            <a:ext cx="157163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Line 82"/>
          <p:cNvSpPr>
            <a:spLocks noChangeShapeType="1"/>
          </p:cNvSpPr>
          <p:nvPr/>
        </p:nvSpPr>
        <p:spPr bwMode="auto">
          <a:xfrm>
            <a:off x="3958499" y="2063130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" name="Rectangle 84"/>
          <p:cNvSpPr>
            <a:spLocks noChangeArrowheads="1"/>
          </p:cNvSpPr>
          <p:nvPr/>
        </p:nvSpPr>
        <p:spPr bwMode="auto">
          <a:xfrm>
            <a:off x="2839312" y="2296492"/>
            <a:ext cx="157162" cy="20002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85"/>
          <p:cNvSpPr>
            <a:spLocks noChangeShapeType="1"/>
          </p:cNvSpPr>
          <p:nvPr/>
        </p:nvSpPr>
        <p:spPr bwMode="auto">
          <a:xfrm>
            <a:off x="2925037" y="2201242"/>
            <a:ext cx="0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86"/>
          <p:cNvSpPr>
            <a:spLocks noChangeShapeType="1"/>
          </p:cNvSpPr>
          <p:nvPr/>
        </p:nvSpPr>
        <p:spPr bwMode="auto">
          <a:xfrm flipV="1">
            <a:off x="2399574" y="2277442"/>
            <a:ext cx="47148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87"/>
          <p:cNvSpPr>
            <a:spLocks noChangeShapeType="1"/>
          </p:cNvSpPr>
          <p:nvPr/>
        </p:nvSpPr>
        <p:spPr bwMode="auto">
          <a:xfrm flipV="1">
            <a:off x="2956787" y="2148855"/>
            <a:ext cx="91440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88"/>
          <p:cNvSpPr>
            <a:spLocks noChangeShapeType="1"/>
          </p:cNvSpPr>
          <p:nvPr/>
        </p:nvSpPr>
        <p:spPr bwMode="auto">
          <a:xfrm>
            <a:off x="2956787" y="2263155"/>
            <a:ext cx="225425" cy="847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89"/>
          <p:cNvSpPr>
            <a:spLocks noChangeShapeType="1"/>
          </p:cNvSpPr>
          <p:nvPr/>
        </p:nvSpPr>
        <p:spPr bwMode="auto">
          <a:xfrm flipV="1">
            <a:off x="3213962" y="2148855"/>
            <a:ext cx="671512" cy="828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1" name="Picture 3" descr="Image-00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6777">
            <a:off x="5020537" y="2110316"/>
            <a:ext cx="39433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AutoShape 14"/>
          <p:cNvSpPr>
            <a:spLocks/>
          </p:cNvSpPr>
          <p:nvPr/>
        </p:nvSpPr>
        <p:spPr bwMode="auto">
          <a:xfrm rot="21174855">
            <a:off x="4512537" y="2031650"/>
            <a:ext cx="1806575" cy="458788"/>
          </a:xfrm>
          <a:prstGeom prst="curvedDownArrow">
            <a:avLst>
              <a:gd name="adj1" fmla="val 79629"/>
              <a:gd name="adj2" fmla="val 15925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153" name="AutoShape 14"/>
          <p:cNvSpPr>
            <a:spLocks/>
          </p:cNvSpPr>
          <p:nvPr/>
        </p:nvSpPr>
        <p:spPr bwMode="auto">
          <a:xfrm rot="11388822">
            <a:off x="4836387" y="3828159"/>
            <a:ext cx="1541462" cy="458788"/>
          </a:xfrm>
          <a:prstGeom prst="curvedDownArrow">
            <a:avLst>
              <a:gd name="adj1" fmla="val 79672"/>
              <a:gd name="adj2" fmla="val 159375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pic>
        <p:nvPicPr>
          <p:cNvPr id="154" name="Picture 11" descr="http://www.fotosearch.com/bthumb/IMZ/IMZ405/sps06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8100" y="4548397"/>
            <a:ext cx="583827" cy="57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Rectangle 51"/>
          <p:cNvSpPr>
            <a:spLocks noChangeArrowheads="1"/>
          </p:cNvSpPr>
          <p:nvPr/>
        </p:nvSpPr>
        <p:spPr bwMode="auto">
          <a:xfrm>
            <a:off x="1096237" y="3366467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52"/>
          <p:cNvSpPr>
            <a:spLocks noChangeShapeType="1"/>
          </p:cNvSpPr>
          <p:nvPr/>
        </p:nvSpPr>
        <p:spPr bwMode="auto">
          <a:xfrm>
            <a:off x="1135924" y="3318842"/>
            <a:ext cx="1588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7" name="Rectangle 53"/>
          <p:cNvSpPr>
            <a:spLocks noChangeArrowheads="1"/>
          </p:cNvSpPr>
          <p:nvPr/>
        </p:nvSpPr>
        <p:spPr bwMode="auto">
          <a:xfrm>
            <a:off x="673962" y="3691905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54"/>
          <p:cNvSpPr>
            <a:spLocks noChangeShapeType="1"/>
          </p:cNvSpPr>
          <p:nvPr/>
        </p:nvSpPr>
        <p:spPr bwMode="auto">
          <a:xfrm>
            <a:off x="713649" y="3644280"/>
            <a:ext cx="1588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9" name="Rectangle 55"/>
          <p:cNvSpPr>
            <a:spLocks noChangeArrowheads="1"/>
          </p:cNvSpPr>
          <p:nvPr/>
        </p:nvSpPr>
        <p:spPr bwMode="auto">
          <a:xfrm>
            <a:off x="1037499" y="3668092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>
            <a:off x="1078774" y="3623642"/>
            <a:ext cx="0" cy="587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1" name="Rectangle 57"/>
          <p:cNvSpPr>
            <a:spLocks noChangeArrowheads="1"/>
          </p:cNvSpPr>
          <p:nvPr/>
        </p:nvSpPr>
        <p:spPr bwMode="auto">
          <a:xfrm>
            <a:off x="564424" y="3391867"/>
            <a:ext cx="74613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58"/>
          <p:cNvSpPr>
            <a:spLocks noChangeShapeType="1"/>
          </p:cNvSpPr>
          <p:nvPr/>
        </p:nvSpPr>
        <p:spPr bwMode="auto">
          <a:xfrm>
            <a:off x="602524" y="3344242"/>
            <a:ext cx="3175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858112" y="3274392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Line 60"/>
          <p:cNvSpPr>
            <a:spLocks noChangeShapeType="1"/>
          </p:cNvSpPr>
          <p:nvPr/>
        </p:nvSpPr>
        <p:spPr bwMode="auto">
          <a:xfrm>
            <a:off x="896212" y="3226767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5" name="Rectangle 61"/>
          <p:cNvSpPr>
            <a:spLocks noChangeArrowheads="1"/>
          </p:cNvSpPr>
          <p:nvPr/>
        </p:nvSpPr>
        <p:spPr bwMode="auto">
          <a:xfrm>
            <a:off x="858112" y="3825255"/>
            <a:ext cx="74612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Line 62"/>
          <p:cNvSpPr>
            <a:spLocks noChangeShapeType="1"/>
          </p:cNvSpPr>
          <p:nvPr/>
        </p:nvSpPr>
        <p:spPr bwMode="auto">
          <a:xfrm>
            <a:off x="896212" y="3777630"/>
            <a:ext cx="3175" cy="603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63"/>
          <p:cNvSpPr>
            <a:spLocks noChangeShapeType="1"/>
          </p:cNvSpPr>
          <p:nvPr/>
        </p:nvSpPr>
        <p:spPr bwMode="auto">
          <a:xfrm flipV="1">
            <a:off x="642212" y="3271217"/>
            <a:ext cx="206375" cy="889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Line 64"/>
          <p:cNvSpPr>
            <a:spLocks noChangeShapeType="1"/>
          </p:cNvSpPr>
          <p:nvPr/>
        </p:nvSpPr>
        <p:spPr bwMode="auto">
          <a:xfrm flipH="1">
            <a:off x="921612" y="3656980"/>
            <a:ext cx="123825" cy="1492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" name="Line 65"/>
          <p:cNvSpPr>
            <a:spLocks noChangeShapeType="1"/>
          </p:cNvSpPr>
          <p:nvPr/>
        </p:nvSpPr>
        <p:spPr bwMode="auto">
          <a:xfrm>
            <a:off x="631099" y="3450605"/>
            <a:ext cx="53975" cy="1841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66"/>
          <p:cNvSpPr>
            <a:spLocks noChangeShapeType="1"/>
          </p:cNvSpPr>
          <p:nvPr/>
        </p:nvSpPr>
        <p:spPr bwMode="auto">
          <a:xfrm flipH="1">
            <a:off x="1070837" y="3369642"/>
            <a:ext cx="28575" cy="2444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Line 67"/>
          <p:cNvSpPr>
            <a:spLocks noChangeShapeType="1"/>
          </p:cNvSpPr>
          <p:nvPr/>
        </p:nvSpPr>
        <p:spPr bwMode="auto">
          <a:xfrm>
            <a:off x="937487" y="3231530"/>
            <a:ext cx="165100" cy="10795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68"/>
          <p:cNvSpPr>
            <a:spLocks noChangeShapeType="1"/>
          </p:cNvSpPr>
          <p:nvPr/>
        </p:nvSpPr>
        <p:spPr bwMode="auto">
          <a:xfrm>
            <a:off x="742224" y="3636342"/>
            <a:ext cx="166688" cy="1095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Line 69"/>
          <p:cNvSpPr>
            <a:spLocks noChangeShapeType="1"/>
          </p:cNvSpPr>
          <p:nvPr/>
        </p:nvSpPr>
        <p:spPr bwMode="auto">
          <a:xfrm flipH="1">
            <a:off x="761274" y="3301380"/>
            <a:ext cx="109538" cy="3190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" name="Line 70"/>
          <p:cNvSpPr>
            <a:spLocks noChangeShapeType="1"/>
          </p:cNvSpPr>
          <p:nvPr/>
        </p:nvSpPr>
        <p:spPr bwMode="auto">
          <a:xfrm flipH="1">
            <a:off x="780324" y="3360117"/>
            <a:ext cx="288925" cy="3000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" name="Line 71"/>
          <p:cNvSpPr>
            <a:spLocks noChangeShapeType="1"/>
          </p:cNvSpPr>
          <p:nvPr/>
        </p:nvSpPr>
        <p:spPr bwMode="auto">
          <a:xfrm flipH="1" flipV="1">
            <a:off x="667612" y="3418855"/>
            <a:ext cx="350837" cy="1905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6" name="Rectangle 53"/>
          <p:cNvSpPr>
            <a:spLocks noChangeArrowheads="1"/>
          </p:cNvSpPr>
          <p:nvPr/>
        </p:nvSpPr>
        <p:spPr bwMode="auto">
          <a:xfrm>
            <a:off x="748574" y="2928317"/>
            <a:ext cx="76200" cy="9366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788262" y="2879105"/>
            <a:ext cx="1587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8" name="Rectangle 59"/>
          <p:cNvSpPr>
            <a:spLocks noChangeArrowheads="1"/>
          </p:cNvSpPr>
          <p:nvPr/>
        </p:nvSpPr>
        <p:spPr bwMode="auto">
          <a:xfrm>
            <a:off x="931137" y="2510805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60"/>
          <p:cNvSpPr>
            <a:spLocks noChangeShapeType="1"/>
          </p:cNvSpPr>
          <p:nvPr/>
        </p:nvSpPr>
        <p:spPr bwMode="auto">
          <a:xfrm>
            <a:off x="970824" y="2463180"/>
            <a:ext cx="3175" cy="619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0" name="Rectangle 61"/>
          <p:cNvSpPr>
            <a:spLocks noChangeArrowheads="1"/>
          </p:cNvSpPr>
          <p:nvPr/>
        </p:nvSpPr>
        <p:spPr bwMode="auto">
          <a:xfrm>
            <a:off x="839062" y="3061667"/>
            <a:ext cx="76200" cy="952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62"/>
          <p:cNvSpPr>
            <a:spLocks noChangeShapeType="1"/>
          </p:cNvSpPr>
          <p:nvPr/>
        </p:nvSpPr>
        <p:spPr bwMode="auto">
          <a:xfrm>
            <a:off x="970824" y="3014042"/>
            <a:ext cx="3175" cy="619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2" name="Line 68"/>
          <p:cNvSpPr>
            <a:spLocks noChangeShapeType="1"/>
          </p:cNvSpPr>
          <p:nvPr/>
        </p:nvSpPr>
        <p:spPr bwMode="auto">
          <a:xfrm>
            <a:off x="816837" y="2874342"/>
            <a:ext cx="85725" cy="1730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3" name="Line 69"/>
          <p:cNvSpPr>
            <a:spLocks noChangeShapeType="1"/>
          </p:cNvSpPr>
          <p:nvPr/>
        </p:nvSpPr>
        <p:spPr bwMode="auto">
          <a:xfrm flipH="1">
            <a:off x="835887" y="2537792"/>
            <a:ext cx="111125" cy="32067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" name="Line 70"/>
          <p:cNvSpPr>
            <a:spLocks noChangeShapeType="1"/>
          </p:cNvSpPr>
          <p:nvPr/>
        </p:nvSpPr>
        <p:spPr bwMode="auto">
          <a:xfrm>
            <a:off x="1151799" y="3329955"/>
            <a:ext cx="396875" cy="12001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5" name="Object 16"/>
          <p:cNvGraphicFramePr>
            <a:graphicFrameLocks noChangeAspect="1"/>
          </p:cNvGraphicFramePr>
          <p:nvPr/>
        </p:nvGraphicFramePr>
        <p:xfrm>
          <a:off x="1750287" y="1837705"/>
          <a:ext cx="333375" cy="293687"/>
        </p:xfrm>
        <a:graphic>
          <a:graphicData uri="http://schemas.openxmlformats.org/presentationml/2006/ole">
            <p:oleObj spid="_x0000_s95244" name="Clip" r:id="rId9" imgW="5317920" imgH="3085560" progId="">
              <p:embed/>
            </p:oleObj>
          </a:graphicData>
        </a:graphic>
      </p:graphicFrame>
      <p:graphicFrame>
        <p:nvGraphicFramePr>
          <p:cNvPr id="186" name="Object 18"/>
          <p:cNvGraphicFramePr>
            <a:graphicFrameLocks noChangeAspect="1"/>
          </p:cNvGraphicFramePr>
          <p:nvPr/>
        </p:nvGraphicFramePr>
        <p:xfrm>
          <a:off x="392974" y="1853580"/>
          <a:ext cx="334963" cy="293687"/>
        </p:xfrm>
        <a:graphic>
          <a:graphicData uri="http://schemas.openxmlformats.org/presentationml/2006/ole">
            <p:oleObj spid="_x0000_s95245" name="Clip" r:id="rId10" imgW="5317920" imgH="3085560" progId="">
              <p:embed/>
            </p:oleObj>
          </a:graphicData>
        </a:graphic>
      </p:graphicFrame>
      <p:sp>
        <p:nvSpPr>
          <p:cNvPr id="188" name="Line 87"/>
          <p:cNvSpPr>
            <a:spLocks noChangeShapeType="1"/>
          </p:cNvSpPr>
          <p:nvPr/>
        </p:nvSpPr>
        <p:spPr bwMode="auto">
          <a:xfrm>
            <a:off x="2010637" y="2063130"/>
            <a:ext cx="849312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69"/>
          <p:cNvSpPr>
            <a:spLocks noChangeShapeType="1"/>
          </p:cNvSpPr>
          <p:nvPr/>
        </p:nvSpPr>
        <p:spPr bwMode="auto">
          <a:xfrm flipH="1">
            <a:off x="1056549" y="2066305"/>
            <a:ext cx="836613" cy="4587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" name="Line 35"/>
          <p:cNvSpPr>
            <a:spLocks noChangeShapeType="1"/>
          </p:cNvSpPr>
          <p:nvPr/>
        </p:nvSpPr>
        <p:spPr bwMode="auto">
          <a:xfrm>
            <a:off x="3979138" y="2158381"/>
            <a:ext cx="902351" cy="23578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" name="Line 35"/>
          <p:cNvSpPr>
            <a:spLocks noChangeShapeType="1"/>
          </p:cNvSpPr>
          <p:nvPr/>
        </p:nvSpPr>
        <p:spPr bwMode="auto">
          <a:xfrm>
            <a:off x="4037874" y="2158380"/>
            <a:ext cx="1054100" cy="1260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" name="Line 69"/>
          <p:cNvSpPr>
            <a:spLocks noChangeShapeType="1"/>
          </p:cNvSpPr>
          <p:nvPr/>
        </p:nvSpPr>
        <p:spPr bwMode="auto">
          <a:xfrm flipH="1">
            <a:off x="773723" y="1923284"/>
            <a:ext cx="1018620" cy="4667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3" name="Picture 20" descr="C:\Program Files\Common Files\Microsoft Shared\Clipart\cagcat50\bd05552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75384" y="4904544"/>
            <a:ext cx="957449" cy="72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" name="Line 35"/>
          <p:cNvSpPr>
            <a:spLocks noChangeShapeType="1"/>
          </p:cNvSpPr>
          <p:nvPr/>
        </p:nvSpPr>
        <p:spPr bwMode="auto">
          <a:xfrm>
            <a:off x="5064370" y="4656881"/>
            <a:ext cx="534571" cy="407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Line 53"/>
          <p:cNvSpPr>
            <a:spLocks noChangeShapeType="1"/>
          </p:cNvSpPr>
          <p:nvPr/>
        </p:nvSpPr>
        <p:spPr bwMode="auto">
          <a:xfrm>
            <a:off x="3135369" y="3154426"/>
            <a:ext cx="269013" cy="20510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4" name="Group 11"/>
          <p:cNvGrpSpPr>
            <a:grpSpLocks/>
          </p:cNvGrpSpPr>
          <p:nvPr/>
        </p:nvGrpSpPr>
        <p:grpSpPr bwMode="auto">
          <a:xfrm>
            <a:off x="3609859" y="6217128"/>
            <a:ext cx="2309812" cy="420688"/>
            <a:chOff x="1966" y="2585"/>
            <a:chExt cx="1373" cy="308"/>
          </a:xfrm>
        </p:grpSpPr>
        <p:graphicFrame>
          <p:nvGraphicFramePr>
            <p:cNvPr id="205" name="Object 12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p:oleObj spid="_x0000_s95248" name="Clip" r:id="rId12" imgW="6544800" imgH="1706400" progId="">
                <p:embed/>
              </p:oleObj>
            </a:graphicData>
          </a:graphic>
        </p:graphicFrame>
        <p:graphicFrame>
          <p:nvGraphicFramePr>
            <p:cNvPr id="206" name="Object 13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p:oleObj spid="_x0000_s95249" name="Clip" r:id="rId13" imgW="6544800" imgH="1706400" progId="">
                <p:embed/>
              </p:oleObj>
            </a:graphicData>
          </a:graphic>
        </p:graphicFrame>
        <p:sp>
          <p:nvSpPr>
            <p:cNvPr id="207" name="Line 14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AutoShape 15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16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AutoShape 17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9" name="Text Box 43"/>
          <p:cNvSpPr txBox="1">
            <a:spLocks noChangeArrowheads="1"/>
          </p:cNvSpPr>
          <p:nvPr/>
        </p:nvSpPr>
        <p:spPr bwMode="auto">
          <a:xfrm>
            <a:off x="6267450" y="3995678"/>
            <a:ext cx="2876550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Next-generation Cellular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Wireless Internet Access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Wireless Multimedia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Sensor Networks </a:t>
            </a:r>
          </a:p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Smart Homes/Spaces</a:t>
            </a:r>
          </a:p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Automated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Highways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Smart Grid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Body-Area Networks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All this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and more …</a:t>
            </a:r>
            <a:endParaRPr lang="en-US" sz="2000" dirty="0">
              <a:latin typeface="+mj-lt"/>
            </a:endParaRPr>
          </a:p>
        </p:txBody>
      </p:sp>
      <p:sp>
        <p:nvSpPr>
          <p:cNvPr id="211" name="Line 43"/>
          <p:cNvSpPr>
            <a:spLocks noChangeShapeType="1"/>
          </p:cNvSpPr>
          <p:nvPr/>
        </p:nvSpPr>
        <p:spPr bwMode="auto">
          <a:xfrm>
            <a:off x="1381423" y="6236839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build="p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67397" y="700059"/>
            <a:ext cx="8037513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Intelligence beyond Cooperation: </a:t>
            </a:r>
            <a:r>
              <a:rPr lang="en-US" i="1" dirty="0" smtClean="0"/>
              <a:t>Cognition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74650" y="1876425"/>
            <a:ext cx="8404225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Cognitive radios can support new wireless users in existing crowded spectrum</a:t>
            </a:r>
          </a:p>
          <a:p>
            <a:pPr lvl="1"/>
            <a:r>
              <a:rPr lang="en-US" sz="2400" u="sng" dirty="0" smtClean="0"/>
              <a:t>Without degrading performance of existing users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Utilize advanced communication and signal processing techniques</a:t>
            </a:r>
          </a:p>
          <a:p>
            <a:pPr lvl="1"/>
            <a:r>
              <a:rPr lang="en-US" sz="2400" dirty="0" smtClean="0"/>
              <a:t>Coupled with novel spectrum allocation policies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Technology could </a:t>
            </a:r>
          </a:p>
          <a:p>
            <a:pPr lvl="1"/>
            <a:r>
              <a:rPr lang="en-US" sz="2400" dirty="0" smtClean="0"/>
              <a:t>Revolutionize the way spectrum is allocated worldwide </a:t>
            </a:r>
          </a:p>
          <a:p>
            <a:pPr lvl="1"/>
            <a:r>
              <a:rPr lang="en-US" sz="2400" dirty="0" smtClean="0"/>
              <a:t>Provide sufficient bandwidth to support higher quality and higher data rate products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9064" y="436802"/>
            <a:ext cx="8229600" cy="1143000"/>
          </a:xfrm>
        </p:spPr>
        <p:txBody>
          <a:bodyPr/>
          <a:lstStyle/>
          <a:p>
            <a:r>
              <a:rPr lang="en-US" dirty="0" smtClean="0"/>
              <a:t>Cognitive Radio Paradigms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2064" y="1786792"/>
            <a:ext cx="8001000" cy="4644488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Underlay</a:t>
            </a:r>
          </a:p>
          <a:p>
            <a:pPr lvl="1"/>
            <a:r>
              <a:rPr lang="en-US" sz="3300" dirty="0" smtClean="0"/>
              <a:t>Cognitive radios constrained to cause minimal interference to </a:t>
            </a:r>
            <a:r>
              <a:rPr lang="en-US" sz="3300" dirty="0" err="1" smtClean="0"/>
              <a:t>noncognitive</a:t>
            </a:r>
            <a:r>
              <a:rPr lang="en-US" sz="3300" dirty="0" smtClean="0"/>
              <a:t> radios </a:t>
            </a:r>
          </a:p>
          <a:p>
            <a:pPr lvl="1">
              <a:lnSpc>
                <a:spcPct val="20000"/>
              </a:lnSpc>
            </a:pPr>
            <a:endParaRPr lang="en-US" sz="3300" dirty="0" smtClean="0"/>
          </a:p>
          <a:p>
            <a:r>
              <a:rPr lang="en-US" sz="3800" dirty="0" smtClean="0"/>
              <a:t>Interweave</a:t>
            </a:r>
          </a:p>
          <a:p>
            <a:pPr lvl="1"/>
            <a:r>
              <a:rPr lang="en-US" sz="3300" dirty="0" smtClean="0"/>
              <a:t>Cognitive radios find and exploit spectral holes to avoid interfering with </a:t>
            </a:r>
            <a:r>
              <a:rPr lang="en-US" sz="3300" dirty="0" err="1" smtClean="0"/>
              <a:t>noncognitive</a:t>
            </a:r>
            <a:r>
              <a:rPr lang="en-US" sz="3300" dirty="0" smtClean="0"/>
              <a:t> radios</a:t>
            </a:r>
          </a:p>
          <a:p>
            <a:pPr lvl="1">
              <a:lnSpc>
                <a:spcPct val="20000"/>
              </a:lnSpc>
            </a:pPr>
            <a:endParaRPr lang="en-US" sz="3300" dirty="0" smtClean="0"/>
          </a:p>
          <a:p>
            <a:r>
              <a:rPr lang="en-US" sz="3800" dirty="0" smtClean="0"/>
              <a:t>Overlay</a:t>
            </a:r>
          </a:p>
          <a:p>
            <a:pPr lvl="1"/>
            <a:r>
              <a:rPr lang="en-US" sz="3300" dirty="0" smtClean="0"/>
              <a:t>Cognitive radios overhear and enhance </a:t>
            </a:r>
            <a:r>
              <a:rPr lang="en-US" sz="3300" dirty="0" err="1" smtClean="0"/>
              <a:t>noncognitive</a:t>
            </a:r>
            <a:r>
              <a:rPr lang="en-US" sz="3300" dirty="0" smtClean="0"/>
              <a:t> radio transmissions</a:t>
            </a:r>
          </a:p>
          <a:p>
            <a:endParaRPr 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07313" y="2082800"/>
            <a:ext cx="1436687" cy="4646613"/>
            <a:chOff x="7707388" y="2082800"/>
            <a:chExt cx="1436612" cy="4646831"/>
          </a:xfrm>
        </p:grpSpPr>
        <p:sp>
          <p:nvSpPr>
            <p:cNvPr id="14341" name="Down Arrow 3"/>
            <p:cNvSpPr>
              <a:spLocks noChangeArrowheads="1"/>
            </p:cNvSpPr>
            <p:nvPr/>
          </p:nvSpPr>
          <p:spPr bwMode="auto">
            <a:xfrm>
              <a:off x="8153400" y="2082800"/>
              <a:ext cx="723900" cy="3987800"/>
            </a:xfrm>
            <a:prstGeom prst="downArrow">
              <a:avLst>
                <a:gd name="adj1" fmla="val 50000"/>
                <a:gd name="adj2" fmla="val 50013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07388" y="6083488"/>
              <a:ext cx="1436612" cy="646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Knowledge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and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Complexity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71267" y="464937"/>
            <a:ext cx="8229600" cy="1143000"/>
          </a:xfrm>
        </p:spPr>
        <p:txBody>
          <a:bodyPr/>
          <a:lstStyle/>
          <a:p>
            <a:r>
              <a:rPr lang="en-US" dirty="0" smtClean="0"/>
              <a:t>Underlay Systems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7350" y="1719263"/>
            <a:ext cx="78486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Cognitive radios determine the interference their transmission causes to </a:t>
            </a:r>
            <a:r>
              <a:rPr lang="en-US" sz="2800" dirty="0" err="1" smtClean="0"/>
              <a:t>noncognitive</a:t>
            </a:r>
            <a:r>
              <a:rPr lang="en-US" sz="2800" dirty="0" smtClean="0"/>
              <a:t> nodes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Transmit if interference below a given threshold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r>
              <a:rPr lang="en-US" sz="2800" dirty="0" smtClean="0"/>
              <a:t>The interference constraint may be met</a:t>
            </a:r>
          </a:p>
          <a:p>
            <a:pPr lvl="1"/>
            <a:r>
              <a:rPr lang="en-US" sz="2400" dirty="0" smtClean="0"/>
              <a:t>Via wideband </a:t>
            </a:r>
            <a:r>
              <a:rPr lang="en-US" sz="2400" dirty="0" err="1" smtClean="0"/>
              <a:t>signalling</a:t>
            </a:r>
            <a:r>
              <a:rPr lang="en-US" sz="2400" dirty="0" smtClean="0"/>
              <a:t> to maintain interference below the noise floor (spread spectrum or UWB)</a:t>
            </a:r>
          </a:p>
          <a:p>
            <a:pPr lvl="1"/>
            <a:r>
              <a:rPr lang="en-US" sz="2400" dirty="0" smtClean="0"/>
              <a:t>Via multiple antennas and </a:t>
            </a:r>
            <a:r>
              <a:rPr lang="en-US" sz="2400" dirty="0" err="1" smtClean="0"/>
              <a:t>beamforming</a:t>
            </a: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63725" y="3776663"/>
            <a:ext cx="409575" cy="533400"/>
            <a:chOff x="846" y="3750"/>
            <a:chExt cx="165" cy="338"/>
          </a:xfrm>
        </p:grpSpPr>
        <p:sp>
          <p:nvSpPr>
            <p:cNvPr id="15411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6750" y="3538538"/>
            <a:ext cx="385763" cy="523875"/>
            <a:chOff x="846" y="3750"/>
            <a:chExt cx="165" cy="338"/>
          </a:xfrm>
        </p:grpSpPr>
        <p:sp>
          <p:nvSpPr>
            <p:cNvPr id="15409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5366" name="Straight Connector 7"/>
          <p:cNvCxnSpPr>
            <a:cxnSpLocks noChangeShapeType="1"/>
          </p:cNvCxnSpPr>
          <p:nvPr/>
        </p:nvCxnSpPr>
        <p:spPr bwMode="auto">
          <a:xfrm flipV="1">
            <a:off x="2373313" y="3565525"/>
            <a:ext cx="762000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5257800" y="3697288"/>
            <a:ext cx="960438" cy="492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063750" y="3944938"/>
            <a:ext cx="5886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NCR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79788" y="3173413"/>
            <a:ext cx="1595437" cy="531812"/>
            <a:chOff x="3536925" y="3069189"/>
            <a:chExt cx="1595739" cy="531023"/>
          </a:xfrm>
        </p:grpSpPr>
        <p:sp>
          <p:nvSpPr>
            <p:cNvPr id="15407" name="Curved Down Arrow 25"/>
            <p:cNvSpPr>
              <a:spLocks noChangeArrowheads="1"/>
            </p:cNvSpPr>
            <p:nvPr/>
          </p:nvSpPr>
          <p:spPr bwMode="auto">
            <a:xfrm rot="209821" flipH="1">
              <a:off x="3536925" y="3069189"/>
              <a:ext cx="1595739" cy="364932"/>
            </a:xfrm>
            <a:prstGeom prst="curvedDownArrow">
              <a:avLst>
                <a:gd name="adj1" fmla="val 24981"/>
                <a:gd name="adj2" fmla="val 50003"/>
                <a:gd name="adj3" fmla="val 25000"/>
              </a:avLst>
            </a:prstGeom>
            <a:solidFill>
              <a:srgbClr val="FF0000"/>
            </a:solidFill>
            <a:ln w="381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9858" y="3230874"/>
              <a:ext cx="369958" cy="369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en-US" sz="1800" baseline="-25000" dirty="0">
                  <a:solidFill>
                    <a:srgbClr val="FF0000"/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397250" y="3678238"/>
            <a:ext cx="5886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NCR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743450" y="3613150"/>
            <a:ext cx="2188938" cy="650320"/>
            <a:chOff x="4743184" y="3612616"/>
            <a:chExt cx="2189771" cy="650344"/>
          </a:xfrm>
        </p:grpSpPr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743184" y="3612616"/>
              <a:ext cx="1940646" cy="618593"/>
              <a:chOff x="4743184" y="3612616"/>
              <a:chExt cx="1940646" cy="618593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743184" y="3612616"/>
                <a:ext cx="386166" cy="523956"/>
                <a:chOff x="846" y="3750"/>
                <a:chExt cx="165" cy="338"/>
              </a:xfrm>
            </p:grpSpPr>
            <p:sp>
              <p:nvSpPr>
                <p:cNvPr id="15405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6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6297664" y="3664867"/>
                <a:ext cx="386166" cy="523956"/>
                <a:chOff x="846" y="3750"/>
                <a:chExt cx="165" cy="338"/>
              </a:xfrm>
            </p:grpSpPr>
            <p:sp>
              <p:nvSpPr>
                <p:cNvPr id="15403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4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4959166" y="3861863"/>
                <a:ext cx="436504" cy="3693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latin typeface="+mj-lt"/>
                  </a:rPr>
                  <a:t>CR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496451" y="3893614"/>
              <a:ext cx="436504" cy="36934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CR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708400" y="3314700"/>
            <a:ext cx="2565400" cy="431800"/>
            <a:chOff x="3708400" y="3314700"/>
            <a:chExt cx="2565400" cy="431800"/>
          </a:xfrm>
        </p:grpSpPr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708400" y="3314700"/>
              <a:ext cx="2565400" cy="292100"/>
              <a:chOff x="3708400" y="3314700"/>
              <a:chExt cx="2565400" cy="292100"/>
            </a:xfrm>
          </p:grpSpPr>
          <p:grpSp>
            <p:nvGrpSpPr>
              <p:cNvPr id="12" name="Group 38"/>
              <p:cNvGrpSpPr>
                <a:grpSpLocks/>
              </p:cNvGrpSpPr>
              <p:nvPr/>
            </p:nvGrpSpPr>
            <p:grpSpPr bwMode="auto">
              <a:xfrm>
                <a:off x="4147728" y="3314700"/>
                <a:ext cx="2126072" cy="139700"/>
                <a:chOff x="7043328" y="3544434"/>
                <a:chExt cx="1135063" cy="549275"/>
              </a:xfrm>
            </p:grpSpPr>
            <p:sp>
              <p:nvSpPr>
                <p:cNvPr id="15389" name="Line 42"/>
                <p:cNvSpPr>
                  <a:spLocks noChangeShapeType="1"/>
                </p:cNvSpPr>
                <p:nvPr/>
              </p:nvSpPr>
              <p:spPr bwMode="auto">
                <a:xfrm>
                  <a:off x="7043328" y="4093709"/>
                  <a:ext cx="1135063" cy="0"/>
                </a:xfrm>
                <a:prstGeom prst="line">
                  <a:avLst/>
                </a:prstGeom>
                <a:noFill/>
                <a:ln w="12700">
                  <a:solidFill>
                    <a:srgbClr val="0066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Rectangle 43"/>
                <p:cNvSpPr>
                  <a:spLocks/>
                </p:cNvSpPr>
                <p:nvPr/>
              </p:nvSpPr>
              <p:spPr bwMode="auto">
                <a:xfrm>
                  <a:off x="7186203" y="3671434"/>
                  <a:ext cx="106363" cy="422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Rectangle 44"/>
                <p:cNvSpPr>
                  <a:spLocks/>
                </p:cNvSpPr>
                <p:nvPr/>
              </p:nvSpPr>
              <p:spPr bwMode="auto">
                <a:xfrm>
                  <a:off x="7292566" y="3544434"/>
                  <a:ext cx="106362" cy="549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2" name="Rectangle 45"/>
                <p:cNvSpPr>
                  <a:spLocks/>
                </p:cNvSpPr>
                <p:nvPr/>
              </p:nvSpPr>
              <p:spPr bwMode="auto">
                <a:xfrm>
                  <a:off x="7505291" y="3766457"/>
                  <a:ext cx="121509" cy="327252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3" name="Rectangle 46"/>
                <p:cNvSpPr>
                  <a:spLocks/>
                </p:cNvSpPr>
                <p:nvPr/>
              </p:nvSpPr>
              <p:spPr bwMode="auto">
                <a:xfrm>
                  <a:off x="7398928" y="3628571"/>
                  <a:ext cx="106363" cy="465138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4" name="Rectangle 47"/>
                <p:cNvSpPr>
                  <a:spLocks/>
                </p:cNvSpPr>
                <p:nvPr/>
              </p:nvSpPr>
              <p:spPr bwMode="auto">
                <a:xfrm>
                  <a:off x="7611653" y="3671434"/>
                  <a:ext cx="106363" cy="422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5" name="Rectangle 48"/>
                <p:cNvSpPr>
                  <a:spLocks/>
                </p:cNvSpPr>
                <p:nvPr/>
              </p:nvSpPr>
              <p:spPr bwMode="auto">
                <a:xfrm>
                  <a:off x="7718016" y="3587296"/>
                  <a:ext cx="106362" cy="506413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6" name="Rectangle 49"/>
                <p:cNvSpPr>
                  <a:spLocks/>
                </p:cNvSpPr>
                <p:nvPr/>
              </p:nvSpPr>
              <p:spPr bwMode="auto">
                <a:xfrm>
                  <a:off x="7823933" y="3841296"/>
                  <a:ext cx="106362" cy="252413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7" name="Rectangle 45"/>
                <p:cNvSpPr>
                  <a:spLocks/>
                </p:cNvSpPr>
                <p:nvPr/>
              </p:nvSpPr>
              <p:spPr bwMode="auto">
                <a:xfrm>
                  <a:off x="7903580" y="3765177"/>
                  <a:ext cx="121509" cy="327252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5388" name="Straight Connector 49"/>
              <p:cNvCxnSpPr>
                <a:cxnSpLocks noChangeShapeType="1"/>
              </p:cNvCxnSpPr>
              <p:nvPr/>
            </p:nvCxnSpPr>
            <p:spPr bwMode="auto">
              <a:xfrm rot="10800000">
                <a:off x="3708400" y="3581400"/>
                <a:ext cx="914400" cy="2540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</p:spPr>
          </p:cxnSp>
        </p:grpSp>
        <p:cxnSp>
          <p:nvCxnSpPr>
            <p:cNvPr id="15386" name="Straight Connector 60"/>
            <p:cNvCxnSpPr>
              <a:cxnSpLocks noChangeShapeType="1"/>
            </p:cNvCxnSpPr>
            <p:nvPr/>
          </p:nvCxnSpPr>
          <p:spPr bwMode="auto">
            <a:xfrm flipV="1">
              <a:off x="5283200" y="3696789"/>
              <a:ext cx="960120" cy="4971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95700" y="3594100"/>
            <a:ext cx="2751138" cy="746125"/>
            <a:chOff x="3695700" y="3594100"/>
            <a:chExt cx="2750642" cy="745672"/>
          </a:xfrm>
        </p:grpSpPr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3695700" y="3594100"/>
              <a:ext cx="2750642" cy="745672"/>
              <a:chOff x="3695700" y="3594100"/>
              <a:chExt cx="2750642" cy="745672"/>
            </a:xfrm>
          </p:grpSpPr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>
                <a:off x="4425684" y="3645187"/>
                <a:ext cx="2020658" cy="694585"/>
                <a:chOff x="4425684" y="3645187"/>
                <a:chExt cx="2020658" cy="694585"/>
              </a:xfrm>
            </p:grpSpPr>
            <p:sp>
              <p:nvSpPr>
                <p:cNvPr id="15378" name="Flowchart: Terminator 39"/>
                <p:cNvSpPr>
                  <a:spLocks noChangeArrowheads="1"/>
                </p:cNvSpPr>
                <p:nvPr/>
              </p:nvSpPr>
              <p:spPr bwMode="auto">
                <a:xfrm rot="-375350">
                  <a:off x="4896942" y="3645187"/>
                  <a:ext cx="1549400" cy="259082"/>
                </a:xfrm>
                <a:prstGeom prst="flowChartTerminator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4590784" y="3688816"/>
                  <a:ext cx="386166" cy="523956"/>
                  <a:chOff x="846" y="3750"/>
                  <a:chExt cx="165" cy="338"/>
                </a:xfrm>
              </p:grpSpPr>
              <p:sp>
                <p:nvSpPr>
                  <p:cNvPr id="15383" name="AutoShape 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846" y="3750"/>
                    <a:ext cx="16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932" y="3915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3"/>
                <p:cNvGrpSpPr>
                  <a:grpSpLocks/>
                </p:cNvGrpSpPr>
                <p:nvPr/>
              </p:nvGrpSpPr>
              <p:grpSpPr bwMode="auto">
                <a:xfrm>
                  <a:off x="4425684" y="3815816"/>
                  <a:ext cx="386166" cy="523956"/>
                  <a:chOff x="846" y="3750"/>
                  <a:chExt cx="165" cy="338"/>
                </a:xfrm>
              </p:grpSpPr>
              <p:sp>
                <p:nvSpPr>
                  <p:cNvPr id="15381" name="AutoShape 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846" y="3750"/>
                    <a:ext cx="16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932" y="3915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15377" name="Straight Connector 52"/>
              <p:cNvCxnSpPr>
                <a:cxnSpLocks noChangeShapeType="1"/>
              </p:cNvCxnSpPr>
              <p:nvPr/>
            </p:nvCxnSpPr>
            <p:spPr bwMode="auto">
              <a:xfrm rot="10800000">
                <a:off x="3695700" y="3594100"/>
                <a:ext cx="711200" cy="127000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</p:spPr>
          </p:cxnSp>
        </p:grpSp>
        <p:cxnSp>
          <p:nvCxnSpPr>
            <p:cNvPr id="15375" name="Straight Connector 62"/>
            <p:cNvCxnSpPr>
              <a:cxnSpLocks noChangeShapeType="1"/>
            </p:cNvCxnSpPr>
            <p:nvPr/>
          </p:nvCxnSpPr>
          <p:spPr bwMode="auto">
            <a:xfrm flipV="1">
              <a:off x="5079084" y="3708400"/>
              <a:ext cx="1156616" cy="15267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1715" y="355745"/>
            <a:ext cx="8229600" cy="1110198"/>
          </a:xfrm>
        </p:spPr>
        <p:txBody>
          <a:bodyPr/>
          <a:lstStyle/>
          <a:p>
            <a:r>
              <a:rPr lang="en-US" dirty="0" smtClean="0"/>
              <a:t>Interweave Systems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55600" y="1524002"/>
            <a:ext cx="8534400" cy="492622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Measurements indicate that even crowded spectrum is not used across all time, space, and frequencies</a:t>
            </a:r>
          </a:p>
          <a:p>
            <a:pPr lvl="1"/>
            <a:r>
              <a:rPr lang="en-US" sz="3000" dirty="0" smtClean="0"/>
              <a:t>Original motivation for </a:t>
            </a:r>
            <a:r>
              <a:rPr lang="en-US" sz="3000" dirty="0" smtClean="0">
                <a:solidFill>
                  <a:srgbClr val="FF0000"/>
                </a:solidFill>
              </a:rPr>
              <a:t>“cognitive” </a:t>
            </a:r>
            <a:r>
              <a:rPr lang="en-US" sz="3000" dirty="0" smtClean="0"/>
              <a:t>radios (Mitola’00)</a:t>
            </a:r>
          </a:p>
          <a:p>
            <a:pPr lvl="1"/>
            <a:endParaRPr lang="en-US" sz="30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>
              <a:lnSpc>
                <a:spcPct val="6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3300" dirty="0" smtClean="0"/>
              <a:t>These holes can be used for communication</a:t>
            </a:r>
          </a:p>
          <a:p>
            <a:pPr lvl="1"/>
            <a:r>
              <a:rPr lang="en-US" sz="2800" dirty="0" smtClean="0"/>
              <a:t>Interweave CRs periodically monitor spectrum for holes</a:t>
            </a:r>
          </a:p>
          <a:p>
            <a:pPr lvl="1"/>
            <a:r>
              <a:rPr lang="en-US" sz="2800" dirty="0" smtClean="0"/>
              <a:t>Hole location must be agreed upon between TX and RX</a:t>
            </a:r>
          </a:p>
          <a:p>
            <a:pPr lvl="1"/>
            <a:r>
              <a:rPr lang="en-US" sz="2800" dirty="0" smtClean="0"/>
              <a:t>Hole is then used for opportunistic communication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15" y="2749672"/>
            <a:ext cx="5902923" cy="19630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345958" y="6277225"/>
            <a:ext cx="826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  <a:latin typeface="+mj-lt"/>
              </a:rPr>
              <a:t>Compressed sensing reduces A/D and processing requirements </a:t>
            </a:r>
            <a:endParaRPr lang="en-US" sz="2400" i="1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71714" y="319261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Overlay Cognitive Systems</a:t>
            </a:r>
          </a:p>
        </p:txBody>
      </p:sp>
      <p:sp>
        <p:nvSpPr>
          <p:cNvPr id="36867" name="Content Placeholder 45"/>
          <p:cNvSpPr>
            <a:spLocks noGrp="1"/>
          </p:cNvSpPr>
          <p:nvPr>
            <p:ph idx="1"/>
          </p:nvPr>
        </p:nvSpPr>
        <p:spPr>
          <a:xfrm>
            <a:off x="420130" y="1540176"/>
            <a:ext cx="80819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Cognitive user has knowledge of other user’s message and/or encoding strategy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Can help </a:t>
            </a:r>
            <a:r>
              <a:rPr lang="en-US" dirty="0" err="1" smtClean="0"/>
              <a:t>noncognitive</a:t>
            </a:r>
            <a:r>
              <a:rPr lang="en-US" dirty="0" smtClean="0"/>
              <a:t> transmission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Can </a:t>
            </a:r>
            <a:r>
              <a:rPr lang="en-US" dirty="0" err="1" smtClean="0"/>
              <a:t>presubtract</a:t>
            </a:r>
            <a:r>
              <a:rPr lang="en-US" dirty="0" smtClean="0"/>
              <a:t> </a:t>
            </a:r>
            <a:r>
              <a:rPr lang="en-US" dirty="0" err="1" smtClean="0"/>
              <a:t>noncognitive</a:t>
            </a:r>
            <a:r>
              <a:rPr lang="en-US" dirty="0" smtClean="0"/>
              <a:t> interference</a:t>
            </a:r>
          </a:p>
        </p:txBody>
      </p:sp>
      <p:sp>
        <p:nvSpPr>
          <p:cNvPr id="50" name="Text Box 1012"/>
          <p:cNvSpPr txBox="1">
            <a:spLocks noChangeArrowheads="1"/>
          </p:cNvSpPr>
          <p:nvPr/>
        </p:nvSpPr>
        <p:spPr bwMode="auto">
          <a:xfrm>
            <a:off x="5393962" y="4247240"/>
            <a:ext cx="15430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RX1</a:t>
            </a:r>
          </a:p>
        </p:txBody>
      </p:sp>
      <p:sp>
        <p:nvSpPr>
          <p:cNvPr id="51" name="Text Box 1013"/>
          <p:cNvSpPr txBox="1">
            <a:spLocks noChangeArrowheads="1"/>
          </p:cNvSpPr>
          <p:nvPr/>
        </p:nvSpPr>
        <p:spPr bwMode="auto">
          <a:xfrm>
            <a:off x="5386025" y="5525177"/>
            <a:ext cx="15430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RX2</a:t>
            </a:r>
          </a:p>
        </p:txBody>
      </p:sp>
      <p:sp>
        <p:nvSpPr>
          <p:cNvPr id="56" name="Rectangle 1015"/>
          <p:cNvSpPr>
            <a:spLocks noChangeArrowheads="1"/>
          </p:cNvSpPr>
          <p:nvPr/>
        </p:nvSpPr>
        <p:spPr bwMode="auto">
          <a:xfrm>
            <a:off x="3061925" y="5331502"/>
            <a:ext cx="274637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" name="Text Box 1016"/>
          <p:cNvSpPr txBox="1">
            <a:spLocks noChangeArrowheads="1"/>
          </p:cNvSpPr>
          <p:nvPr/>
        </p:nvSpPr>
        <p:spPr bwMode="auto">
          <a:xfrm>
            <a:off x="2493600" y="5366427"/>
            <a:ext cx="271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lang="en-US" sz="1800" i="1" dirty="0">
              <a:solidFill>
                <a:srgbClr val="000000"/>
              </a:solidFill>
              <a:latin typeface="+mj-lt"/>
              <a:sym typeface="WP Greek Helve" pitchFamily="2" charset="2"/>
            </a:endParaRPr>
          </a:p>
        </p:txBody>
      </p:sp>
      <p:sp>
        <p:nvSpPr>
          <p:cNvPr id="63" name="Text Box 1022"/>
          <p:cNvSpPr txBox="1">
            <a:spLocks noChangeArrowheads="1"/>
          </p:cNvSpPr>
          <p:nvPr/>
        </p:nvSpPr>
        <p:spPr bwMode="auto">
          <a:xfrm>
            <a:off x="1993537" y="5529940"/>
            <a:ext cx="15446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4" name="Line 1023"/>
          <p:cNvSpPr>
            <a:spLocks noChangeShapeType="1"/>
          </p:cNvSpPr>
          <p:nvPr/>
        </p:nvSpPr>
        <p:spPr bwMode="auto">
          <a:xfrm>
            <a:off x="3630250" y="4323440"/>
            <a:ext cx="1852612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5" name="Line 1024"/>
          <p:cNvSpPr>
            <a:spLocks noChangeShapeType="1"/>
          </p:cNvSpPr>
          <p:nvPr/>
        </p:nvSpPr>
        <p:spPr bwMode="auto">
          <a:xfrm>
            <a:off x="3655650" y="5698215"/>
            <a:ext cx="1852612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6" name="Line 1025"/>
          <p:cNvSpPr>
            <a:spLocks noChangeShapeType="1"/>
          </p:cNvSpPr>
          <p:nvPr/>
        </p:nvSpPr>
        <p:spPr bwMode="auto">
          <a:xfrm>
            <a:off x="3704862" y="4445677"/>
            <a:ext cx="1778000" cy="1192213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7" name="Line 1026"/>
          <p:cNvSpPr>
            <a:spLocks noChangeShapeType="1"/>
          </p:cNvSpPr>
          <p:nvPr/>
        </p:nvSpPr>
        <p:spPr bwMode="auto">
          <a:xfrm flipV="1">
            <a:off x="3679462" y="4475840"/>
            <a:ext cx="1803400" cy="1131887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7" name="Line 1025"/>
          <p:cNvSpPr>
            <a:spLocks noChangeShapeType="1"/>
          </p:cNvSpPr>
          <p:nvPr/>
        </p:nvSpPr>
        <p:spPr bwMode="auto">
          <a:xfrm>
            <a:off x="3695337" y="4436152"/>
            <a:ext cx="1779588" cy="1192213"/>
          </a:xfrm>
          <a:prstGeom prst="line">
            <a:avLst/>
          </a:prstGeom>
          <a:noFill/>
          <a:ln w="19050">
            <a:solidFill>
              <a:srgbClr val="FF3399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836500" y="4304390"/>
            <a:ext cx="735012" cy="1397000"/>
            <a:chOff x="2013717" y="5165783"/>
            <a:chExt cx="537754" cy="1276907"/>
          </a:xfrm>
        </p:grpSpPr>
        <p:sp>
          <p:nvSpPr>
            <p:cNvPr id="54" name="Arc 53"/>
            <p:cNvSpPr/>
            <p:nvPr/>
          </p:nvSpPr>
          <p:spPr bwMode="auto">
            <a:xfrm flipH="1">
              <a:off x="2013717" y="5173038"/>
              <a:ext cx="536593" cy="1269652"/>
            </a:xfrm>
            <a:prstGeom prst="arc">
              <a:avLst/>
            </a:prstGeom>
            <a:noFill/>
            <a:ln w="28575" cap="flat" cmpd="sng" algn="ctr">
              <a:solidFill>
                <a:srgbClr val="FF3399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 bwMode="auto">
            <a:xfrm flipH="1" flipV="1">
              <a:off x="2014878" y="5165783"/>
              <a:ext cx="536593" cy="1269651"/>
            </a:xfrm>
            <a:prstGeom prst="arc">
              <a:avLst/>
            </a:prstGeom>
            <a:noFill/>
            <a:ln w="2857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6879" name="Group 4"/>
          <p:cNvGrpSpPr>
            <a:grpSpLocks/>
          </p:cNvGrpSpPr>
          <p:nvPr/>
        </p:nvGrpSpPr>
        <p:grpSpPr bwMode="auto">
          <a:xfrm>
            <a:off x="3352437" y="4293277"/>
            <a:ext cx="236538" cy="355600"/>
            <a:chOff x="846" y="3750"/>
            <a:chExt cx="165" cy="338"/>
          </a:xfrm>
        </p:grpSpPr>
        <p:sp>
          <p:nvSpPr>
            <p:cNvPr id="36892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80" name="Group 4"/>
          <p:cNvGrpSpPr>
            <a:grpSpLocks/>
          </p:cNvGrpSpPr>
          <p:nvPr/>
        </p:nvGrpSpPr>
        <p:grpSpPr bwMode="auto">
          <a:xfrm>
            <a:off x="5574937" y="5615665"/>
            <a:ext cx="236538" cy="354012"/>
            <a:chOff x="846" y="3750"/>
            <a:chExt cx="165" cy="338"/>
          </a:xfrm>
        </p:grpSpPr>
        <p:sp>
          <p:nvSpPr>
            <p:cNvPr id="36890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81" name="Group 71"/>
          <p:cNvGrpSpPr>
            <a:grpSpLocks/>
          </p:cNvGrpSpPr>
          <p:nvPr/>
        </p:nvGrpSpPr>
        <p:grpSpPr bwMode="auto">
          <a:xfrm>
            <a:off x="5616212" y="4331377"/>
            <a:ext cx="238125" cy="355600"/>
            <a:chOff x="846" y="3750"/>
            <a:chExt cx="165" cy="338"/>
          </a:xfrm>
        </p:grpSpPr>
        <p:sp>
          <p:nvSpPr>
            <p:cNvPr id="36888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82" name="Group 4"/>
          <p:cNvGrpSpPr>
            <a:grpSpLocks/>
          </p:cNvGrpSpPr>
          <p:nvPr/>
        </p:nvGrpSpPr>
        <p:grpSpPr bwMode="auto">
          <a:xfrm>
            <a:off x="3342912" y="5633127"/>
            <a:ext cx="238125" cy="355600"/>
            <a:chOff x="846" y="3750"/>
            <a:chExt cx="165" cy="338"/>
          </a:xfrm>
        </p:grpSpPr>
        <p:sp>
          <p:nvSpPr>
            <p:cNvPr id="36886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696800" y="5679165"/>
            <a:ext cx="5886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NCR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909525" y="4364715"/>
            <a:ext cx="4363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CR</a:t>
            </a:r>
          </a:p>
        </p:txBody>
      </p:sp>
      <p:sp>
        <p:nvSpPr>
          <p:cNvPr id="89" name="Line 1023"/>
          <p:cNvSpPr>
            <a:spLocks noChangeShapeType="1"/>
          </p:cNvSpPr>
          <p:nvPr/>
        </p:nvSpPr>
        <p:spPr bwMode="auto">
          <a:xfrm>
            <a:off x="3647712" y="4401227"/>
            <a:ext cx="1854200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827658"/>
            <a:ext cx="8305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Performance Gains </a:t>
            </a:r>
            <a:br>
              <a:rPr lang="en-US" dirty="0" smtClean="0"/>
            </a:br>
            <a:r>
              <a:rPr lang="en-US" dirty="0" smtClean="0"/>
              <a:t>from Cognitive Encoding</a:t>
            </a:r>
          </a:p>
        </p:txBody>
      </p:sp>
      <p:pic>
        <p:nvPicPr>
          <p:cNvPr id="39939" name="Picture 1220" descr="Fig7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905000"/>
            <a:ext cx="67008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276"/>
          <p:cNvSpPr>
            <a:spLocks noChangeArrowheads="1"/>
          </p:cNvSpPr>
          <p:nvPr/>
        </p:nvSpPr>
        <p:spPr bwMode="auto">
          <a:xfrm>
            <a:off x="1807230" y="4984658"/>
            <a:ext cx="2411412" cy="5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defTabSz="3448050">
              <a:lnSpc>
                <a:spcPct val="50000"/>
              </a:lnSpc>
              <a:spcBef>
                <a:spcPct val="20000"/>
              </a:spcBef>
              <a:buClr>
                <a:srgbClr val="000066"/>
              </a:buClr>
            </a:pPr>
            <a:r>
              <a:rPr kumimoji="1" lang="en-US" sz="2200" dirty="0" smtClean="0">
                <a:solidFill>
                  <a:srgbClr val="000066"/>
                </a:solidFill>
                <a:latin typeface="Garamond" pitchFamily="18" charset="0"/>
              </a:rPr>
              <a:t>Only the CR</a:t>
            </a:r>
          </a:p>
          <a:p>
            <a:pPr lvl="1" algn="ctr" defTabSz="3448050">
              <a:lnSpc>
                <a:spcPct val="50000"/>
              </a:lnSpc>
              <a:spcBef>
                <a:spcPct val="20000"/>
              </a:spcBef>
              <a:buClr>
                <a:srgbClr val="000066"/>
              </a:buClr>
            </a:pPr>
            <a:r>
              <a:rPr kumimoji="1" lang="en-US" sz="2200" dirty="0" smtClean="0">
                <a:solidFill>
                  <a:srgbClr val="000066"/>
                </a:solidFill>
                <a:latin typeface="Garamond" pitchFamily="18" charset="0"/>
              </a:rPr>
              <a:t>transmits</a:t>
            </a:r>
            <a:endParaRPr kumimoji="1" lang="en-US" sz="2200" dirty="0">
              <a:solidFill>
                <a:srgbClr val="000066"/>
              </a:solidFill>
              <a:latin typeface="Garamond" pitchFamily="18" charset="0"/>
            </a:endParaRPr>
          </a:p>
        </p:txBody>
      </p:sp>
      <p:grpSp>
        <p:nvGrpSpPr>
          <p:cNvPr id="2" name="Group 1401"/>
          <p:cNvGrpSpPr>
            <a:grpSpLocks/>
          </p:cNvGrpSpPr>
          <p:nvPr/>
        </p:nvGrpSpPr>
        <p:grpSpPr bwMode="auto">
          <a:xfrm>
            <a:off x="4029075" y="3032125"/>
            <a:ext cx="2411413" cy="427038"/>
            <a:chOff x="2826" y="13859"/>
            <a:chExt cx="1519" cy="269"/>
          </a:xfrm>
        </p:grpSpPr>
        <p:sp>
          <p:nvSpPr>
            <p:cNvPr id="39949" name="Rectangle 1273"/>
            <p:cNvSpPr>
              <a:spLocks noChangeArrowheads="1"/>
            </p:cNvSpPr>
            <p:nvPr/>
          </p:nvSpPr>
          <p:spPr bwMode="auto">
            <a:xfrm>
              <a:off x="2826" y="13859"/>
              <a:ext cx="15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>
                  <a:solidFill>
                    <a:srgbClr val="990000"/>
                  </a:solidFill>
                  <a:latin typeface="Garamond" pitchFamily="18" charset="0"/>
                </a:rPr>
                <a:t>outer bound</a:t>
              </a:r>
            </a:p>
          </p:txBody>
        </p:sp>
        <p:sp>
          <p:nvSpPr>
            <p:cNvPr id="39950" name="Line 1277"/>
            <p:cNvSpPr>
              <a:spLocks noChangeShapeType="1"/>
            </p:cNvSpPr>
            <p:nvPr/>
          </p:nvSpPr>
          <p:spPr bwMode="auto">
            <a:xfrm flipH="1">
              <a:off x="3000" y="14018"/>
              <a:ext cx="136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02"/>
          <p:cNvGrpSpPr>
            <a:grpSpLocks/>
          </p:cNvGrpSpPr>
          <p:nvPr/>
        </p:nvGrpSpPr>
        <p:grpSpPr bwMode="auto">
          <a:xfrm>
            <a:off x="4405313" y="3522663"/>
            <a:ext cx="2411412" cy="427037"/>
            <a:chOff x="2953" y="14186"/>
            <a:chExt cx="1519" cy="269"/>
          </a:xfrm>
        </p:grpSpPr>
        <p:sp>
          <p:nvSpPr>
            <p:cNvPr id="39947" name="Rectangle 1274"/>
            <p:cNvSpPr>
              <a:spLocks noChangeArrowheads="1"/>
            </p:cNvSpPr>
            <p:nvPr/>
          </p:nvSpPr>
          <p:spPr bwMode="auto">
            <a:xfrm>
              <a:off x="2953" y="14186"/>
              <a:ext cx="15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 dirty="0" smtClean="0">
                  <a:solidFill>
                    <a:srgbClr val="CC3300"/>
                  </a:solidFill>
                  <a:latin typeface="Garamond" pitchFamily="18" charset="0"/>
                </a:rPr>
                <a:t>our scheme</a:t>
              </a:r>
              <a:endParaRPr kumimoji="1" lang="en-US" sz="2200" dirty="0">
                <a:solidFill>
                  <a:srgbClr val="CC3300"/>
                </a:solidFill>
                <a:latin typeface="Garamond" pitchFamily="18" charset="0"/>
              </a:endParaRPr>
            </a:p>
          </p:txBody>
        </p:sp>
        <p:sp>
          <p:nvSpPr>
            <p:cNvPr id="39948" name="Line 1278"/>
            <p:cNvSpPr>
              <a:spLocks noChangeShapeType="1"/>
            </p:cNvSpPr>
            <p:nvPr/>
          </p:nvSpPr>
          <p:spPr bwMode="auto">
            <a:xfrm flipH="1">
              <a:off x="2992" y="14336"/>
              <a:ext cx="288" cy="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03"/>
          <p:cNvGrpSpPr>
            <a:grpSpLocks/>
          </p:cNvGrpSpPr>
          <p:nvPr/>
        </p:nvGrpSpPr>
        <p:grpSpPr bwMode="auto">
          <a:xfrm>
            <a:off x="4484688" y="3921125"/>
            <a:ext cx="3008312" cy="427038"/>
            <a:chOff x="3049" y="14474"/>
            <a:chExt cx="1895" cy="269"/>
          </a:xfrm>
        </p:grpSpPr>
        <p:sp>
          <p:nvSpPr>
            <p:cNvPr id="39945" name="Rectangle 1275"/>
            <p:cNvSpPr>
              <a:spLocks noChangeArrowheads="1"/>
            </p:cNvSpPr>
            <p:nvPr/>
          </p:nvSpPr>
          <p:spPr bwMode="auto">
            <a:xfrm>
              <a:off x="3049" y="14474"/>
              <a:ext cx="18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 dirty="0">
                  <a:solidFill>
                    <a:srgbClr val="339966"/>
                  </a:solidFill>
                  <a:latin typeface="Garamond" pitchFamily="18" charset="0"/>
                </a:rPr>
                <a:t>prior schemes</a:t>
              </a:r>
            </a:p>
          </p:txBody>
        </p:sp>
        <p:sp>
          <p:nvSpPr>
            <p:cNvPr id="39946" name="Line 1279"/>
            <p:cNvSpPr>
              <a:spLocks noChangeShapeType="1"/>
            </p:cNvSpPr>
            <p:nvPr/>
          </p:nvSpPr>
          <p:spPr bwMode="auto">
            <a:xfrm flipH="1">
              <a:off x="3064" y="14616"/>
              <a:ext cx="312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4" name="Line 1280"/>
          <p:cNvSpPr>
            <a:spLocks noChangeShapeType="1"/>
          </p:cNvSpPr>
          <p:nvPr/>
        </p:nvSpPr>
        <p:spPr bwMode="auto">
          <a:xfrm>
            <a:off x="3898900" y="5283200"/>
            <a:ext cx="515938" cy="460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717675"/>
            <a:ext cx="8626475" cy="4979988"/>
          </a:xfrm>
        </p:spPr>
        <p:txBody>
          <a:bodyPr/>
          <a:lstStyle/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  <a:p>
            <a:pPr eaLnBrk="1" hangingPunct="1"/>
            <a:r>
              <a:rPr lang="en-US" altLang="zh-CN" dirty="0" smtClean="0">
                <a:latin typeface="Arial" pitchFamily="34" charset="0"/>
              </a:rPr>
              <a:t>Enhance robustness and capacity via cognitive relays</a:t>
            </a:r>
            <a:endParaRPr lang="en-US" altLang="zh-CN" sz="2800" dirty="0" smtClean="0">
              <a:latin typeface="Arial" pitchFamily="34" charset="0"/>
            </a:endParaRP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Cognitive relays overhear the source messages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Cognitive relays then cooperate with the transmitter in the transmission of the source messages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Can relay the message even if transmitter fails due to congestion, etc.</a:t>
            </a:r>
          </a:p>
        </p:txBody>
      </p:sp>
      <p:pic>
        <p:nvPicPr>
          <p:cNvPr id="34819" name="Picture 60" descr="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8" y="1685925"/>
            <a:ext cx="163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30613" y="2420938"/>
            <a:ext cx="411162" cy="1287462"/>
            <a:chOff x="2971" y="7170"/>
            <a:chExt cx="156" cy="321"/>
          </a:xfrm>
        </p:grpSpPr>
        <p:sp>
          <p:nvSpPr>
            <p:cNvPr id="34861" name="Freeform 59"/>
            <p:cNvSpPr>
              <a:spLocks/>
            </p:cNvSpPr>
            <p:nvPr/>
          </p:nvSpPr>
          <p:spPr bwMode="auto">
            <a:xfrm>
              <a:off x="2971" y="7431"/>
              <a:ext cx="156" cy="37"/>
            </a:xfrm>
            <a:custGeom>
              <a:avLst/>
              <a:gdLst>
                <a:gd name="T0" fmla="*/ 0 w 156"/>
                <a:gd name="T1" fmla="*/ 30 h 37"/>
                <a:gd name="T2" fmla="*/ 7 w 156"/>
                <a:gd name="T3" fmla="*/ 37 h 37"/>
                <a:gd name="T4" fmla="*/ 82 w 156"/>
                <a:gd name="T5" fmla="*/ 7 h 37"/>
                <a:gd name="T6" fmla="*/ 82 w 156"/>
                <a:gd name="T7" fmla="*/ 7 h 37"/>
                <a:gd name="T8" fmla="*/ 82 w 156"/>
                <a:gd name="T9" fmla="*/ 7 h 37"/>
                <a:gd name="T10" fmla="*/ 156 w 156"/>
                <a:gd name="T11" fmla="*/ 37 h 37"/>
                <a:gd name="T12" fmla="*/ 156 w 156"/>
                <a:gd name="T13" fmla="*/ 30 h 37"/>
                <a:gd name="T14" fmla="*/ 82 w 156"/>
                <a:gd name="T15" fmla="*/ 0 h 37"/>
                <a:gd name="T16" fmla="*/ 82 w 156"/>
                <a:gd name="T17" fmla="*/ 0 h 37"/>
                <a:gd name="T18" fmla="*/ 0 w 156"/>
                <a:gd name="T19" fmla="*/ 3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37"/>
                <a:gd name="T32" fmla="*/ 156 w 15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37">
                  <a:moveTo>
                    <a:pt x="0" y="30"/>
                  </a:moveTo>
                  <a:lnTo>
                    <a:pt x="7" y="37"/>
                  </a:lnTo>
                  <a:lnTo>
                    <a:pt x="82" y="7"/>
                  </a:lnTo>
                  <a:lnTo>
                    <a:pt x="156" y="37"/>
                  </a:lnTo>
                  <a:lnTo>
                    <a:pt x="156" y="30"/>
                  </a:lnTo>
                  <a:lnTo>
                    <a:pt x="8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60"/>
            <p:cNvSpPr>
              <a:spLocks/>
            </p:cNvSpPr>
            <p:nvPr/>
          </p:nvSpPr>
          <p:spPr bwMode="auto">
            <a:xfrm>
              <a:off x="2971" y="7170"/>
              <a:ext cx="156" cy="321"/>
            </a:xfrm>
            <a:custGeom>
              <a:avLst/>
              <a:gdLst>
                <a:gd name="T0" fmla="*/ 82 w 156"/>
                <a:gd name="T1" fmla="*/ 8 h 321"/>
                <a:gd name="T2" fmla="*/ 75 w 156"/>
                <a:gd name="T3" fmla="*/ 8 h 321"/>
                <a:gd name="T4" fmla="*/ 75 w 156"/>
                <a:gd name="T5" fmla="*/ 321 h 321"/>
                <a:gd name="T6" fmla="*/ 82 w 156"/>
                <a:gd name="T7" fmla="*/ 321 h 321"/>
                <a:gd name="T8" fmla="*/ 82 w 156"/>
                <a:gd name="T9" fmla="*/ 313 h 321"/>
                <a:gd name="T10" fmla="*/ 75 w 156"/>
                <a:gd name="T11" fmla="*/ 321 h 321"/>
                <a:gd name="T12" fmla="*/ 82 w 156"/>
                <a:gd name="T13" fmla="*/ 313 h 321"/>
                <a:gd name="T14" fmla="*/ 7 w 156"/>
                <a:gd name="T15" fmla="*/ 291 h 321"/>
                <a:gd name="T16" fmla="*/ 0 w 156"/>
                <a:gd name="T17" fmla="*/ 291 h 321"/>
                <a:gd name="T18" fmla="*/ 7 w 156"/>
                <a:gd name="T19" fmla="*/ 291 h 321"/>
                <a:gd name="T20" fmla="*/ 7 w 156"/>
                <a:gd name="T21" fmla="*/ 291 h 321"/>
                <a:gd name="T22" fmla="*/ 7 w 156"/>
                <a:gd name="T23" fmla="*/ 291 h 321"/>
                <a:gd name="T24" fmla="*/ 82 w 156"/>
                <a:gd name="T25" fmla="*/ 8 h 321"/>
                <a:gd name="T26" fmla="*/ 82 w 156"/>
                <a:gd name="T27" fmla="*/ 8 h 321"/>
                <a:gd name="T28" fmla="*/ 75 w 156"/>
                <a:gd name="T29" fmla="*/ 8 h 321"/>
                <a:gd name="T30" fmla="*/ 82 w 156"/>
                <a:gd name="T31" fmla="*/ 8 h 321"/>
                <a:gd name="T32" fmla="*/ 82 w 156"/>
                <a:gd name="T33" fmla="*/ 8 h 321"/>
                <a:gd name="T34" fmla="*/ 75 w 156"/>
                <a:gd name="T35" fmla="*/ 8 h 321"/>
                <a:gd name="T36" fmla="*/ 156 w 156"/>
                <a:gd name="T37" fmla="*/ 291 h 321"/>
                <a:gd name="T38" fmla="*/ 156 w 156"/>
                <a:gd name="T39" fmla="*/ 291 h 321"/>
                <a:gd name="T40" fmla="*/ 156 w 156"/>
                <a:gd name="T41" fmla="*/ 291 h 321"/>
                <a:gd name="T42" fmla="*/ 156 w 156"/>
                <a:gd name="T43" fmla="*/ 291 h 321"/>
                <a:gd name="T44" fmla="*/ 156 w 156"/>
                <a:gd name="T45" fmla="*/ 291 h 321"/>
                <a:gd name="T46" fmla="*/ 82 w 156"/>
                <a:gd name="T47" fmla="*/ 313 h 321"/>
                <a:gd name="T48" fmla="*/ 82 w 156"/>
                <a:gd name="T49" fmla="*/ 321 h 321"/>
                <a:gd name="T50" fmla="*/ 156 w 156"/>
                <a:gd name="T51" fmla="*/ 298 h 321"/>
                <a:gd name="T52" fmla="*/ 156 w 156"/>
                <a:gd name="T53" fmla="*/ 298 h 321"/>
                <a:gd name="T54" fmla="*/ 156 w 156"/>
                <a:gd name="T55" fmla="*/ 291 h 321"/>
                <a:gd name="T56" fmla="*/ 156 w 156"/>
                <a:gd name="T57" fmla="*/ 291 h 321"/>
                <a:gd name="T58" fmla="*/ 82 w 156"/>
                <a:gd name="T59" fmla="*/ 8 h 321"/>
                <a:gd name="T60" fmla="*/ 82 w 156"/>
                <a:gd name="T61" fmla="*/ 0 h 321"/>
                <a:gd name="T62" fmla="*/ 82 w 156"/>
                <a:gd name="T63" fmla="*/ 0 h 321"/>
                <a:gd name="T64" fmla="*/ 75 w 156"/>
                <a:gd name="T65" fmla="*/ 0 h 321"/>
                <a:gd name="T66" fmla="*/ 75 w 156"/>
                <a:gd name="T67" fmla="*/ 8 h 321"/>
                <a:gd name="T68" fmla="*/ 75 w 156"/>
                <a:gd name="T69" fmla="*/ 8 h 321"/>
                <a:gd name="T70" fmla="*/ 0 w 156"/>
                <a:gd name="T71" fmla="*/ 291 h 321"/>
                <a:gd name="T72" fmla="*/ 0 w 156"/>
                <a:gd name="T73" fmla="*/ 291 h 321"/>
                <a:gd name="T74" fmla="*/ 0 w 156"/>
                <a:gd name="T75" fmla="*/ 298 h 321"/>
                <a:gd name="T76" fmla="*/ 0 w 156"/>
                <a:gd name="T77" fmla="*/ 298 h 321"/>
                <a:gd name="T78" fmla="*/ 82 w 156"/>
                <a:gd name="T79" fmla="*/ 321 h 321"/>
                <a:gd name="T80" fmla="*/ 82 w 156"/>
                <a:gd name="T81" fmla="*/ 321 h 321"/>
                <a:gd name="T82" fmla="*/ 82 w 156"/>
                <a:gd name="T83" fmla="*/ 321 h 321"/>
                <a:gd name="T84" fmla="*/ 82 w 156"/>
                <a:gd name="T85" fmla="*/ 321 h 321"/>
                <a:gd name="T86" fmla="*/ 82 w 156"/>
                <a:gd name="T87" fmla="*/ 321 h 321"/>
                <a:gd name="T88" fmla="*/ 82 w 156"/>
                <a:gd name="T89" fmla="*/ 8 h 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321"/>
                <a:gd name="T137" fmla="*/ 156 w 156"/>
                <a:gd name="T138" fmla="*/ 321 h 3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321">
                  <a:moveTo>
                    <a:pt x="82" y="8"/>
                  </a:moveTo>
                  <a:lnTo>
                    <a:pt x="75" y="8"/>
                  </a:lnTo>
                  <a:lnTo>
                    <a:pt x="75" y="321"/>
                  </a:lnTo>
                  <a:lnTo>
                    <a:pt x="82" y="321"/>
                  </a:lnTo>
                  <a:lnTo>
                    <a:pt x="82" y="313"/>
                  </a:lnTo>
                  <a:lnTo>
                    <a:pt x="75" y="321"/>
                  </a:lnTo>
                  <a:lnTo>
                    <a:pt x="82" y="313"/>
                  </a:lnTo>
                  <a:lnTo>
                    <a:pt x="7" y="291"/>
                  </a:lnTo>
                  <a:lnTo>
                    <a:pt x="0" y="291"/>
                  </a:lnTo>
                  <a:lnTo>
                    <a:pt x="7" y="291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156" y="291"/>
                  </a:lnTo>
                  <a:lnTo>
                    <a:pt x="82" y="313"/>
                  </a:lnTo>
                  <a:lnTo>
                    <a:pt x="82" y="321"/>
                  </a:lnTo>
                  <a:lnTo>
                    <a:pt x="156" y="298"/>
                  </a:lnTo>
                  <a:lnTo>
                    <a:pt x="156" y="291"/>
                  </a:lnTo>
                  <a:lnTo>
                    <a:pt x="82" y="8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5" y="8"/>
                  </a:lnTo>
                  <a:lnTo>
                    <a:pt x="0" y="291"/>
                  </a:lnTo>
                  <a:lnTo>
                    <a:pt x="0" y="298"/>
                  </a:lnTo>
                  <a:lnTo>
                    <a:pt x="82" y="321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61"/>
            <p:cNvSpPr>
              <a:spLocks/>
            </p:cNvSpPr>
            <p:nvPr/>
          </p:nvSpPr>
          <p:spPr bwMode="auto">
            <a:xfrm>
              <a:off x="3031" y="7245"/>
              <a:ext cx="37" cy="15"/>
            </a:xfrm>
            <a:custGeom>
              <a:avLst/>
              <a:gdLst>
                <a:gd name="T0" fmla="*/ 7 w 37"/>
                <a:gd name="T1" fmla="*/ 0 h 15"/>
                <a:gd name="T2" fmla="*/ 0 w 37"/>
                <a:gd name="T3" fmla="*/ 7 h 15"/>
                <a:gd name="T4" fmla="*/ 22 w 37"/>
                <a:gd name="T5" fmla="*/ 15 h 15"/>
                <a:gd name="T6" fmla="*/ 22 w 37"/>
                <a:gd name="T7" fmla="*/ 15 h 15"/>
                <a:gd name="T8" fmla="*/ 37 w 37"/>
                <a:gd name="T9" fmla="*/ 7 h 15"/>
                <a:gd name="T10" fmla="*/ 37 w 37"/>
                <a:gd name="T11" fmla="*/ 0 h 15"/>
                <a:gd name="T12" fmla="*/ 22 w 37"/>
                <a:gd name="T13" fmla="*/ 7 h 15"/>
                <a:gd name="T14" fmla="*/ 22 w 37"/>
                <a:gd name="T15" fmla="*/ 7 h 15"/>
                <a:gd name="T16" fmla="*/ 22 w 37"/>
                <a:gd name="T17" fmla="*/ 7 h 15"/>
                <a:gd name="T18" fmla="*/ 7 w 37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5"/>
                <a:gd name="T32" fmla="*/ 37 w 3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5">
                  <a:moveTo>
                    <a:pt x="7" y="0"/>
                  </a:moveTo>
                  <a:lnTo>
                    <a:pt x="0" y="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2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62"/>
            <p:cNvSpPr>
              <a:spLocks/>
            </p:cNvSpPr>
            <p:nvPr/>
          </p:nvSpPr>
          <p:spPr bwMode="auto">
            <a:xfrm>
              <a:off x="3023" y="7267"/>
              <a:ext cx="52" cy="15"/>
            </a:xfrm>
            <a:custGeom>
              <a:avLst/>
              <a:gdLst>
                <a:gd name="T0" fmla="*/ 8 w 52"/>
                <a:gd name="T1" fmla="*/ 0 h 15"/>
                <a:gd name="T2" fmla="*/ 0 w 52"/>
                <a:gd name="T3" fmla="*/ 7 h 15"/>
                <a:gd name="T4" fmla="*/ 30 w 52"/>
                <a:gd name="T5" fmla="*/ 15 h 15"/>
                <a:gd name="T6" fmla="*/ 30 w 52"/>
                <a:gd name="T7" fmla="*/ 15 h 15"/>
                <a:gd name="T8" fmla="*/ 52 w 52"/>
                <a:gd name="T9" fmla="*/ 7 h 15"/>
                <a:gd name="T10" fmla="*/ 52 w 52"/>
                <a:gd name="T11" fmla="*/ 0 h 15"/>
                <a:gd name="T12" fmla="*/ 30 w 52"/>
                <a:gd name="T13" fmla="*/ 7 h 15"/>
                <a:gd name="T14" fmla="*/ 30 w 52"/>
                <a:gd name="T15" fmla="*/ 15 h 15"/>
                <a:gd name="T16" fmla="*/ 30 w 52"/>
                <a:gd name="T17" fmla="*/ 7 h 15"/>
                <a:gd name="T18" fmla="*/ 8 w 52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5"/>
                <a:gd name="T32" fmla="*/ 52 w 5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5">
                  <a:moveTo>
                    <a:pt x="8" y="0"/>
                  </a:moveTo>
                  <a:lnTo>
                    <a:pt x="0" y="7"/>
                  </a:lnTo>
                  <a:lnTo>
                    <a:pt x="30" y="15"/>
                  </a:lnTo>
                  <a:lnTo>
                    <a:pt x="52" y="7"/>
                  </a:lnTo>
                  <a:lnTo>
                    <a:pt x="52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3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63"/>
            <p:cNvSpPr>
              <a:spLocks/>
            </p:cNvSpPr>
            <p:nvPr/>
          </p:nvSpPr>
          <p:spPr bwMode="auto">
            <a:xfrm>
              <a:off x="3016" y="7289"/>
              <a:ext cx="67" cy="23"/>
            </a:xfrm>
            <a:custGeom>
              <a:avLst/>
              <a:gdLst>
                <a:gd name="T0" fmla="*/ 7 w 67"/>
                <a:gd name="T1" fmla="*/ 0 h 23"/>
                <a:gd name="T2" fmla="*/ 0 w 67"/>
                <a:gd name="T3" fmla="*/ 8 h 23"/>
                <a:gd name="T4" fmla="*/ 37 w 67"/>
                <a:gd name="T5" fmla="*/ 23 h 23"/>
                <a:gd name="T6" fmla="*/ 37 w 67"/>
                <a:gd name="T7" fmla="*/ 23 h 23"/>
                <a:gd name="T8" fmla="*/ 67 w 67"/>
                <a:gd name="T9" fmla="*/ 8 h 23"/>
                <a:gd name="T10" fmla="*/ 67 w 67"/>
                <a:gd name="T11" fmla="*/ 0 h 23"/>
                <a:gd name="T12" fmla="*/ 37 w 67"/>
                <a:gd name="T13" fmla="*/ 15 h 23"/>
                <a:gd name="T14" fmla="*/ 37 w 67"/>
                <a:gd name="T15" fmla="*/ 15 h 23"/>
                <a:gd name="T16" fmla="*/ 37 w 67"/>
                <a:gd name="T17" fmla="*/ 15 h 23"/>
                <a:gd name="T18" fmla="*/ 7 w 67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3"/>
                <a:gd name="T32" fmla="*/ 67 w 6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3">
                  <a:moveTo>
                    <a:pt x="7" y="0"/>
                  </a:moveTo>
                  <a:lnTo>
                    <a:pt x="0" y="8"/>
                  </a:lnTo>
                  <a:lnTo>
                    <a:pt x="37" y="23"/>
                  </a:lnTo>
                  <a:lnTo>
                    <a:pt x="67" y="8"/>
                  </a:lnTo>
                  <a:lnTo>
                    <a:pt x="67" y="0"/>
                  </a:lnTo>
                  <a:lnTo>
                    <a:pt x="37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64"/>
            <p:cNvSpPr>
              <a:spLocks/>
            </p:cNvSpPr>
            <p:nvPr/>
          </p:nvSpPr>
          <p:spPr bwMode="auto">
            <a:xfrm>
              <a:off x="3016" y="7319"/>
              <a:ext cx="74" cy="15"/>
            </a:xfrm>
            <a:custGeom>
              <a:avLst/>
              <a:gdLst>
                <a:gd name="T0" fmla="*/ 0 w 74"/>
                <a:gd name="T1" fmla="*/ 0 h 15"/>
                <a:gd name="T2" fmla="*/ 0 w 74"/>
                <a:gd name="T3" fmla="*/ 8 h 15"/>
                <a:gd name="T4" fmla="*/ 37 w 74"/>
                <a:gd name="T5" fmla="*/ 15 h 15"/>
                <a:gd name="T6" fmla="*/ 37 w 74"/>
                <a:gd name="T7" fmla="*/ 15 h 15"/>
                <a:gd name="T8" fmla="*/ 74 w 74"/>
                <a:gd name="T9" fmla="*/ 8 h 15"/>
                <a:gd name="T10" fmla="*/ 74 w 74"/>
                <a:gd name="T11" fmla="*/ 0 h 15"/>
                <a:gd name="T12" fmla="*/ 37 w 74"/>
                <a:gd name="T13" fmla="*/ 8 h 15"/>
                <a:gd name="T14" fmla="*/ 37 w 74"/>
                <a:gd name="T15" fmla="*/ 15 h 15"/>
                <a:gd name="T16" fmla="*/ 37 w 74"/>
                <a:gd name="T17" fmla="*/ 8 h 15"/>
                <a:gd name="T18" fmla="*/ 0 w 7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15"/>
                <a:gd name="T32" fmla="*/ 74 w 7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15">
                  <a:moveTo>
                    <a:pt x="0" y="0"/>
                  </a:moveTo>
                  <a:lnTo>
                    <a:pt x="0" y="8"/>
                  </a:lnTo>
                  <a:lnTo>
                    <a:pt x="37" y="15"/>
                  </a:lnTo>
                  <a:lnTo>
                    <a:pt x="74" y="8"/>
                  </a:lnTo>
                  <a:lnTo>
                    <a:pt x="74" y="0"/>
                  </a:lnTo>
                  <a:lnTo>
                    <a:pt x="37" y="8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65"/>
            <p:cNvSpPr>
              <a:spLocks/>
            </p:cNvSpPr>
            <p:nvPr/>
          </p:nvSpPr>
          <p:spPr bwMode="auto">
            <a:xfrm>
              <a:off x="3001" y="7342"/>
              <a:ext cx="97" cy="22"/>
            </a:xfrm>
            <a:custGeom>
              <a:avLst/>
              <a:gdLst>
                <a:gd name="T0" fmla="*/ 7 w 97"/>
                <a:gd name="T1" fmla="*/ 0 h 22"/>
                <a:gd name="T2" fmla="*/ 0 w 97"/>
                <a:gd name="T3" fmla="*/ 7 h 22"/>
                <a:gd name="T4" fmla="*/ 52 w 97"/>
                <a:gd name="T5" fmla="*/ 22 h 22"/>
                <a:gd name="T6" fmla="*/ 52 w 97"/>
                <a:gd name="T7" fmla="*/ 22 h 22"/>
                <a:gd name="T8" fmla="*/ 97 w 97"/>
                <a:gd name="T9" fmla="*/ 7 h 22"/>
                <a:gd name="T10" fmla="*/ 97 w 97"/>
                <a:gd name="T11" fmla="*/ 0 h 22"/>
                <a:gd name="T12" fmla="*/ 52 w 97"/>
                <a:gd name="T13" fmla="*/ 14 h 22"/>
                <a:gd name="T14" fmla="*/ 52 w 97"/>
                <a:gd name="T15" fmla="*/ 14 h 22"/>
                <a:gd name="T16" fmla="*/ 52 w 97"/>
                <a:gd name="T17" fmla="*/ 14 h 22"/>
                <a:gd name="T18" fmla="*/ 7 w 97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22"/>
                <a:gd name="T32" fmla="*/ 97 w 9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22">
                  <a:moveTo>
                    <a:pt x="7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52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66"/>
            <p:cNvSpPr>
              <a:spLocks/>
            </p:cNvSpPr>
            <p:nvPr/>
          </p:nvSpPr>
          <p:spPr bwMode="auto">
            <a:xfrm>
              <a:off x="3001" y="7364"/>
              <a:ext cx="104" cy="22"/>
            </a:xfrm>
            <a:custGeom>
              <a:avLst/>
              <a:gdLst>
                <a:gd name="T0" fmla="*/ 0 w 104"/>
                <a:gd name="T1" fmla="*/ 0 h 22"/>
                <a:gd name="T2" fmla="*/ 0 w 104"/>
                <a:gd name="T3" fmla="*/ 7 h 22"/>
                <a:gd name="T4" fmla="*/ 52 w 104"/>
                <a:gd name="T5" fmla="*/ 22 h 22"/>
                <a:gd name="T6" fmla="*/ 52 w 104"/>
                <a:gd name="T7" fmla="*/ 22 h 22"/>
                <a:gd name="T8" fmla="*/ 104 w 104"/>
                <a:gd name="T9" fmla="*/ 7 h 22"/>
                <a:gd name="T10" fmla="*/ 97 w 104"/>
                <a:gd name="T11" fmla="*/ 0 h 22"/>
                <a:gd name="T12" fmla="*/ 52 w 104"/>
                <a:gd name="T13" fmla="*/ 15 h 22"/>
                <a:gd name="T14" fmla="*/ 52 w 104"/>
                <a:gd name="T15" fmla="*/ 22 h 22"/>
                <a:gd name="T16" fmla="*/ 52 w 104"/>
                <a:gd name="T17" fmla="*/ 15 h 22"/>
                <a:gd name="T18" fmla="*/ 0 w 10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22"/>
                <a:gd name="T32" fmla="*/ 104 w 10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22">
                  <a:moveTo>
                    <a:pt x="0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104" y="7"/>
                  </a:lnTo>
                  <a:lnTo>
                    <a:pt x="97" y="0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67"/>
            <p:cNvSpPr>
              <a:spLocks/>
            </p:cNvSpPr>
            <p:nvPr/>
          </p:nvSpPr>
          <p:spPr bwMode="auto">
            <a:xfrm>
              <a:off x="2993" y="7386"/>
              <a:ext cx="112" cy="30"/>
            </a:xfrm>
            <a:custGeom>
              <a:avLst/>
              <a:gdLst>
                <a:gd name="T0" fmla="*/ 0 w 112"/>
                <a:gd name="T1" fmla="*/ 0 h 30"/>
                <a:gd name="T2" fmla="*/ 0 w 112"/>
                <a:gd name="T3" fmla="*/ 8 h 30"/>
                <a:gd name="T4" fmla="*/ 60 w 112"/>
                <a:gd name="T5" fmla="*/ 30 h 30"/>
                <a:gd name="T6" fmla="*/ 60 w 112"/>
                <a:gd name="T7" fmla="*/ 30 h 30"/>
                <a:gd name="T8" fmla="*/ 112 w 112"/>
                <a:gd name="T9" fmla="*/ 8 h 30"/>
                <a:gd name="T10" fmla="*/ 112 w 112"/>
                <a:gd name="T11" fmla="*/ 0 h 30"/>
                <a:gd name="T12" fmla="*/ 60 w 112"/>
                <a:gd name="T13" fmla="*/ 23 h 30"/>
                <a:gd name="T14" fmla="*/ 60 w 112"/>
                <a:gd name="T15" fmla="*/ 23 h 30"/>
                <a:gd name="T16" fmla="*/ 60 w 112"/>
                <a:gd name="T17" fmla="*/ 23 h 30"/>
                <a:gd name="T18" fmla="*/ 0 w 11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30"/>
                <a:gd name="T32" fmla="*/ 112 w 11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30">
                  <a:moveTo>
                    <a:pt x="0" y="0"/>
                  </a:moveTo>
                  <a:lnTo>
                    <a:pt x="0" y="8"/>
                  </a:lnTo>
                  <a:lnTo>
                    <a:pt x="60" y="30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6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68"/>
            <p:cNvSpPr>
              <a:spLocks/>
            </p:cNvSpPr>
            <p:nvPr/>
          </p:nvSpPr>
          <p:spPr bwMode="auto">
            <a:xfrm>
              <a:off x="2986" y="7409"/>
              <a:ext cx="127" cy="29"/>
            </a:xfrm>
            <a:custGeom>
              <a:avLst/>
              <a:gdLst>
                <a:gd name="T0" fmla="*/ 7 w 127"/>
                <a:gd name="T1" fmla="*/ 0 h 29"/>
                <a:gd name="T2" fmla="*/ 0 w 127"/>
                <a:gd name="T3" fmla="*/ 7 h 29"/>
                <a:gd name="T4" fmla="*/ 67 w 127"/>
                <a:gd name="T5" fmla="*/ 29 h 29"/>
                <a:gd name="T6" fmla="*/ 67 w 127"/>
                <a:gd name="T7" fmla="*/ 29 h 29"/>
                <a:gd name="T8" fmla="*/ 127 w 127"/>
                <a:gd name="T9" fmla="*/ 7 h 29"/>
                <a:gd name="T10" fmla="*/ 127 w 127"/>
                <a:gd name="T11" fmla="*/ 0 h 29"/>
                <a:gd name="T12" fmla="*/ 67 w 127"/>
                <a:gd name="T13" fmla="*/ 22 h 29"/>
                <a:gd name="T14" fmla="*/ 67 w 127"/>
                <a:gd name="T15" fmla="*/ 29 h 29"/>
                <a:gd name="T16" fmla="*/ 67 w 127"/>
                <a:gd name="T17" fmla="*/ 22 h 29"/>
                <a:gd name="T18" fmla="*/ 7 w 12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29"/>
                <a:gd name="T32" fmla="*/ 127 w 12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29">
                  <a:moveTo>
                    <a:pt x="7" y="0"/>
                  </a:moveTo>
                  <a:lnTo>
                    <a:pt x="0" y="7"/>
                  </a:lnTo>
                  <a:lnTo>
                    <a:pt x="67" y="29"/>
                  </a:lnTo>
                  <a:lnTo>
                    <a:pt x="127" y="7"/>
                  </a:lnTo>
                  <a:lnTo>
                    <a:pt x="127" y="0"/>
                  </a:lnTo>
                  <a:lnTo>
                    <a:pt x="67" y="22"/>
                  </a:lnTo>
                  <a:lnTo>
                    <a:pt x="67" y="29"/>
                  </a:lnTo>
                  <a:lnTo>
                    <a:pt x="67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69"/>
            <p:cNvSpPr>
              <a:spLocks/>
            </p:cNvSpPr>
            <p:nvPr/>
          </p:nvSpPr>
          <p:spPr bwMode="auto">
            <a:xfrm>
              <a:off x="2978" y="7431"/>
              <a:ext cx="142" cy="37"/>
            </a:xfrm>
            <a:custGeom>
              <a:avLst/>
              <a:gdLst>
                <a:gd name="T0" fmla="*/ 8 w 142"/>
                <a:gd name="T1" fmla="*/ 7 h 37"/>
                <a:gd name="T2" fmla="*/ 0 w 142"/>
                <a:gd name="T3" fmla="*/ 15 h 37"/>
                <a:gd name="T4" fmla="*/ 75 w 142"/>
                <a:gd name="T5" fmla="*/ 37 h 37"/>
                <a:gd name="T6" fmla="*/ 75 w 142"/>
                <a:gd name="T7" fmla="*/ 37 h 37"/>
                <a:gd name="T8" fmla="*/ 142 w 142"/>
                <a:gd name="T9" fmla="*/ 7 h 37"/>
                <a:gd name="T10" fmla="*/ 142 w 142"/>
                <a:gd name="T11" fmla="*/ 0 h 37"/>
                <a:gd name="T12" fmla="*/ 75 w 142"/>
                <a:gd name="T13" fmla="*/ 30 h 37"/>
                <a:gd name="T14" fmla="*/ 75 w 142"/>
                <a:gd name="T15" fmla="*/ 30 h 37"/>
                <a:gd name="T16" fmla="*/ 75 w 142"/>
                <a:gd name="T17" fmla="*/ 30 h 37"/>
                <a:gd name="T18" fmla="*/ 8 w 142"/>
                <a:gd name="T19" fmla="*/ 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37"/>
                <a:gd name="T32" fmla="*/ 142 w 142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37">
                  <a:moveTo>
                    <a:pt x="8" y="7"/>
                  </a:moveTo>
                  <a:lnTo>
                    <a:pt x="0" y="15"/>
                  </a:lnTo>
                  <a:lnTo>
                    <a:pt x="75" y="37"/>
                  </a:lnTo>
                  <a:lnTo>
                    <a:pt x="142" y="7"/>
                  </a:lnTo>
                  <a:lnTo>
                    <a:pt x="142" y="0"/>
                  </a:lnTo>
                  <a:lnTo>
                    <a:pt x="75" y="3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1" name="Picture 60" descr="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588" y="3205163"/>
            <a:ext cx="1635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4002088" y="1928813"/>
            <a:ext cx="1149350" cy="74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11613" y="2765425"/>
            <a:ext cx="1474787" cy="598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22575" y="3600450"/>
            <a:ext cx="77628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6"/>
          <p:cNvSpPr txBox="1">
            <a:spLocks noChangeArrowheads="1"/>
          </p:cNvSpPr>
          <p:nvPr/>
        </p:nvSpPr>
        <p:spPr bwMode="auto">
          <a:xfrm>
            <a:off x="2832100" y="3178175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Tahoma" pitchFamily="34" charset="0"/>
              </a:rPr>
              <a:t>data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290888" y="1905000"/>
            <a:ext cx="165100" cy="515938"/>
            <a:chOff x="2971" y="7170"/>
            <a:chExt cx="156" cy="321"/>
          </a:xfrm>
        </p:grpSpPr>
        <p:sp>
          <p:nvSpPr>
            <p:cNvPr id="34850" name="Freeform 59"/>
            <p:cNvSpPr>
              <a:spLocks/>
            </p:cNvSpPr>
            <p:nvPr/>
          </p:nvSpPr>
          <p:spPr bwMode="auto">
            <a:xfrm>
              <a:off x="2971" y="7431"/>
              <a:ext cx="156" cy="37"/>
            </a:xfrm>
            <a:custGeom>
              <a:avLst/>
              <a:gdLst>
                <a:gd name="T0" fmla="*/ 0 w 156"/>
                <a:gd name="T1" fmla="*/ 30 h 37"/>
                <a:gd name="T2" fmla="*/ 7 w 156"/>
                <a:gd name="T3" fmla="*/ 37 h 37"/>
                <a:gd name="T4" fmla="*/ 82 w 156"/>
                <a:gd name="T5" fmla="*/ 7 h 37"/>
                <a:gd name="T6" fmla="*/ 82 w 156"/>
                <a:gd name="T7" fmla="*/ 7 h 37"/>
                <a:gd name="T8" fmla="*/ 82 w 156"/>
                <a:gd name="T9" fmla="*/ 7 h 37"/>
                <a:gd name="T10" fmla="*/ 156 w 156"/>
                <a:gd name="T11" fmla="*/ 37 h 37"/>
                <a:gd name="T12" fmla="*/ 156 w 156"/>
                <a:gd name="T13" fmla="*/ 30 h 37"/>
                <a:gd name="T14" fmla="*/ 82 w 156"/>
                <a:gd name="T15" fmla="*/ 0 h 37"/>
                <a:gd name="T16" fmla="*/ 82 w 156"/>
                <a:gd name="T17" fmla="*/ 0 h 37"/>
                <a:gd name="T18" fmla="*/ 0 w 156"/>
                <a:gd name="T19" fmla="*/ 3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37"/>
                <a:gd name="T32" fmla="*/ 156 w 15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37">
                  <a:moveTo>
                    <a:pt x="0" y="30"/>
                  </a:moveTo>
                  <a:lnTo>
                    <a:pt x="7" y="37"/>
                  </a:lnTo>
                  <a:lnTo>
                    <a:pt x="82" y="7"/>
                  </a:lnTo>
                  <a:lnTo>
                    <a:pt x="156" y="37"/>
                  </a:lnTo>
                  <a:lnTo>
                    <a:pt x="156" y="30"/>
                  </a:lnTo>
                  <a:lnTo>
                    <a:pt x="8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60"/>
            <p:cNvSpPr>
              <a:spLocks/>
            </p:cNvSpPr>
            <p:nvPr/>
          </p:nvSpPr>
          <p:spPr bwMode="auto">
            <a:xfrm>
              <a:off x="2971" y="7170"/>
              <a:ext cx="156" cy="321"/>
            </a:xfrm>
            <a:custGeom>
              <a:avLst/>
              <a:gdLst>
                <a:gd name="T0" fmla="*/ 82 w 156"/>
                <a:gd name="T1" fmla="*/ 8 h 321"/>
                <a:gd name="T2" fmla="*/ 75 w 156"/>
                <a:gd name="T3" fmla="*/ 8 h 321"/>
                <a:gd name="T4" fmla="*/ 75 w 156"/>
                <a:gd name="T5" fmla="*/ 321 h 321"/>
                <a:gd name="T6" fmla="*/ 82 w 156"/>
                <a:gd name="T7" fmla="*/ 321 h 321"/>
                <a:gd name="T8" fmla="*/ 82 w 156"/>
                <a:gd name="T9" fmla="*/ 313 h 321"/>
                <a:gd name="T10" fmla="*/ 75 w 156"/>
                <a:gd name="T11" fmla="*/ 321 h 321"/>
                <a:gd name="T12" fmla="*/ 82 w 156"/>
                <a:gd name="T13" fmla="*/ 313 h 321"/>
                <a:gd name="T14" fmla="*/ 7 w 156"/>
                <a:gd name="T15" fmla="*/ 291 h 321"/>
                <a:gd name="T16" fmla="*/ 0 w 156"/>
                <a:gd name="T17" fmla="*/ 291 h 321"/>
                <a:gd name="T18" fmla="*/ 7 w 156"/>
                <a:gd name="T19" fmla="*/ 291 h 321"/>
                <a:gd name="T20" fmla="*/ 7 w 156"/>
                <a:gd name="T21" fmla="*/ 291 h 321"/>
                <a:gd name="T22" fmla="*/ 7 w 156"/>
                <a:gd name="T23" fmla="*/ 291 h 321"/>
                <a:gd name="T24" fmla="*/ 82 w 156"/>
                <a:gd name="T25" fmla="*/ 8 h 321"/>
                <a:gd name="T26" fmla="*/ 82 w 156"/>
                <a:gd name="T27" fmla="*/ 8 h 321"/>
                <a:gd name="T28" fmla="*/ 75 w 156"/>
                <a:gd name="T29" fmla="*/ 8 h 321"/>
                <a:gd name="T30" fmla="*/ 82 w 156"/>
                <a:gd name="T31" fmla="*/ 8 h 321"/>
                <a:gd name="T32" fmla="*/ 82 w 156"/>
                <a:gd name="T33" fmla="*/ 8 h 321"/>
                <a:gd name="T34" fmla="*/ 75 w 156"/>
                <a:gd name="T35" fmla="*/ 8 h 321"/>
                <a:gd name="T36" fmla="*/ 156 w 156"/>
                <a:gd name="T37" fmla="*/ 291 h 321"/>
                <a:gd name="T38" fmla="*/ 156 w 156"/>
                <a:gd name="T39" fmla="*/ 291 h 321"/>
                <a:gd name="T40" fmla="*/ 156 w 156"/>
                <a:gd name="T41" fmla="*/ 291 h 321"/>
                <a:gd name="T42" fmla="*/ 156 w 156"/>
                <a:gd name="T43" fmla="*/ 291 h 321"/>
                <a:gd name="T44" fmla="*/ 156 w 156"/>
                <a:gd name="T45" fmla="*/ 291 h 321"/>
                <a:gd name="T46" fmla="*/ 82 w 156"/>
                <a:gd name="T47" fmla="*/ 313 h 321"/>
                <a:gd name="T48" fmla="*/ 82 w 156"/>
                <a:gd name="T49" fmla="*/ 321 h 321"/>
                <a:gd name="T50" fmla="*/ 156 w 156"/>
                <a:gd name="T51" fmla="*/ 298 h 321"/>
                <a:gd name="T52" fmla="*/ 156 w 156"/>
                <a:gd name="T53" fmla="*/ 298 h 321"/>
                <a:gd name="T54" fmla="*/ 156 w 156"/>
                <a:gd name="T55" fmla="*/ 291 h 321"/>
                <a:gd name="T56" fmla="*/ 156 w 156"/>
                <a:gd name="T57" fmla="*/ 291 h 321"/>
                <a:gd name="T58" fmla="*/ 82 w 156"/>
                <a:gd name="T59" fmla="*/ 8 h 321"/>
                <a:gd name="T60" fmla="*/ 82 w 156"/>
                <a:gd name="T61" fmla="*/ 0 h 321"/>
                <a:gd name="T62" fmla="*/ 82 w 156"/>
                <a:gd name="T63" fmla="*/ 0 h 321"/>
                <a:gd name="T64" fmla="*/ 75 w 156"/>
                <a:gd name="T65" fmla="*/ 0 h 321"/>
                <a:gd name="T66" fmla="*/ 75 w 156"/>
                <a:gd name="T67" fmla="*/ 8 h 321"/>
                <a:gd name="T68" fmla="*/ 75 w 156"/>
                <a:gd name="T69" fmla="*/ 8 h 321"/>
                <a:gd name="T70" fmla="*/ 0 w 156"/>
                <a:gd name="T71" fmla="*/ 291 h 321"/>
                <a:gd name="T72" fmla="*/ 0 w 156"/>
                <a:gd name="T73" fmla="*/ 291 h 321"/>
                <a:gd name="T74" fmla="*/ 0 w 156"/>
                <a:gd name="T75" fmla="*/ 298 h 321"/>
                <a:gd name="T76" fmla="*/ 0 w 156"/>
                <a:gd name="T77" fmla="*/ 298 h 321"/>
                <a:gd name="T78" fmla="*/ 82 w 156"/>
                <a:gd name="T79" fmla="*/ 321 h 321"/>
                <a:gd name="T80" fmla="*/ 82 w 156"/>
                <a:gd name="T81" fmla="*/ 321 h 321"/>
                <a:gd name="T82" fmla="*/ 82 w 156"/>
                <a:gd name="T83" fmla="*/ 321 h 321"/>
                <a:gd name="T84" fmla="*/ 82 w 156"/>
                <a:gd name="T85" fmla="*/ 321 h 321"/>
                <a:gd name="T86" fmla="*/ 82 w 156"/>
                <a:gd name="T87" fmla="*/ 321 h 321"/>
                <a:gd name="T88" fmla="*/ 82 w 156"/>
                <a:gd name="T89" fmla="*/ 8 h 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321"/>
                <a:gd name="T137" fmla="*/ 156 w 156"/>
                <a:gd name="T138" fmla="*/ 321 h 3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321">
                  <a:moveTo>
                    <a:pt x="82" y="8"/>
                  </a:moveTo>
                  <a:lnTo>
                    <a:pt x="75" y="8"/>
                  </a:lnTo>
                  <a:lnTo>
                    <a:pt x="75" y="321"/>
                  </a:lnTo>
                  <a:lnTo>
                    <a:pt x="82" y="321"/>
                  </a:lnTo>
                  <a:lnTo>
                    <a:pt x="82" y="313"/>
                  </a:lnTo>
                  <a:lnTo>
                    <a:pt x="75" y="321"/>
                  </a:lnTo>
                  <a:lnTo>
                    <a:pt x="82" y="313"/>
                  </a:lnTo>
                  <a:lnTo>
                    <a:pt x="7" y="291"/>
                  </a:lnTo>
                  <a:lnTo>
                    <a:pt x="0" y="291"/>
                  </a:lnTo>
                  <a:lnTo>
                    <a:pt x="7" y="291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156" y="291"/>
                  </a:lnTo>
                  <a:lnTo>
                    <a:pt x="82" y="313"/>
                  </a:lnTo>
                  <a:lnTo>
                    <a:pt x="82" y="321"/>
                  </a:lnTo>
                  <a:lnTo>
                    <a:pt x="156" y="298"/>
                  </a:lnTo>
                  <a:lnTo>
                    <a:pt x="156" y="291"/>
                  </a:lnTo>
                  <a:lnTo>
                    <a:pt x="82" y="8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5" y="8"/>
                  </a:lnTo>
                  <a:lnTo>
                    <a:pt x="0" y="291"/>
                  </a:lnTo>
                  <a:lnTo>
                    <a:pt x="0" y="298"/>
                  </a:lnTo>
                  <a:lnTo>
                    <a:pt x="82" y="321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61"/>
            <p:cNvSpPr>
              <a:spLocks/>
            </p:cNvSpPr>
            <p:nvPr/>
          </p:nvSpPr>
          <p:spPr bwMode="auto">
            <a:xfrm>
              <a:off x="3031" y="7245"/>
              <a:ext cx="37" cy="15"/>
            </a:xfrm>
            <a:custGeom>
              <a:avLst/>
              <a:gdLst>
                <a:gd name="T0" fmla="*/ 7 w 37"/>
                <a:gd name="T1" fmla="*/ 0 h 15"/>
                <a:gd name="T2" fmla="*/ 0 w 37"/>
                <a:gd name="T3" fmla="*/ 7 h 15"/>
                <a:gd name="T4" fmla="*/ 22 w 37"/>
                <a:gd name="T5" fmla="*/ 15 h 15"/>
                <a:gd name="T6" fmla="*/ 22 w 37"/>
                <a:gd name="T7" fmla="*/ 15 h 15"/>
                <a:gd name="T8" fmla="*/ 37 w 37"/>
                <a:gd name="T9" fmla="*/ 7 h 15"/>
                <a:gd name="T10" fmla="*/ 37 w 37"/>
                <a:gd name="T11" fmla="*/ 0 h 15"/>
                <a:gd name="T12" fmla="*/ 22 w 37"/>
                <a:gd name="T13" fmla="*/ 7 h 15"/>
                <a:gd name="T14" fmla="*/ 22 w 37"/>
                <a:gd name="T15" fmla="*/ 7 h 15"/>
                <a:gd name="T16" fmla="*/ 22 w 37"/>
                <a:gd name="T17" fmla="*/ 7 h 15"/>
                <a:gd name="T18" fmla="*/ 7 w 37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5"/>
                <a:gd name="T32" fmla="*/ 37 w 3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5">
                  <a:moveTo>
                    <a:pt x="7" y="0"/>
                  </a:moveTo>
                  <a:lnTo>
                    <a:pt x="0" y="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2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62"/>
            <p:cNvSpPr>
              <a:spLocks/>
            </p:cNvSpPr>
            <p:nvPr/>
          </p:nvSpPr>
          <p:spPr bwMode="auto">
            <a:xfrm>
              <a:off x="3023" y="7267"/>
              <a:ext cx="52" cy="15"/>
            </a:xfrm>
            <a:custGeom>
              <a:avLst/>
              <a:gdLst>
                <a:gd name="T0" fmla="*/ 8 w 52"/>
                <a:gd name="T1" fmla="*/ 0 h 15"/>
                <a:gd name="T2" fmla="*/ 0 w 52"/>
                <a:gd name="T3" fmla="*/ 7 h 15"/>
                <a:gd name="T4" fmla="*/ 30 w 52"/>
                <a:gd name="T5" fmla="*/ 15 h 15"/>
                <a:gd name="T6" fmla="*/ 30 w 52"/>
                <a:gd name="T7" fmla="*/ 15 h 15"/>
                <a:gd name="T8" fmla="*/ 52 w 52"/>
                <a:gd name="T9" fmla="*/ 7 h 15"/>
                <a:gd name="T10" fmla="*/ 52 w 52"/>
                <a:gd name="T11" fmla="*/ 0 h 15"/>
                <a:gd name="T12" fmla="*/ 30 w 52"/>
                <a:gd name="T13" fmla="*/ 7 h 15"/>
                <a:gd name="T14" fmla="*/ 30 w 52"/>
                <a:gd name="T15" fmla="*/ 15 h 15"/>
                <a:gd name="T16" fmla="*/ 30 w 52"/>
                <a:gd name="T17" fmla="*/ 7 h 15"/>
                <a:gd name="T18" fmla="*/ 8 w 52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5"/>
                <a:gd name="T32" fmla="*/ 52 w 5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5">
                  <a:moveTo>
                    <a:pt x="8" y="0"/>
                  </a:moveTo>
                  <a:lnTo>
                    <a:pt x="0" y="7"/>
                  </a:lnTo>
                  <a:lnTo>
                    <a:pt x="30" y="15"/>
                  </a:lnTo>
                  <a:lnTo>
                    <a:pt x="52" y="7"/>
                  </a:lnTo>
                  <a:lnTo>
                    <a:pt x="52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3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63"/>
            <p:cNvSpPr>
              <a:spLocks/>
            </p:cNvSpPr>
            <p:nvPr/>
          </p:nvSpPr>
          <p:spPr bwMode="auto">
            <a:xfrm>
              <a:off x="3016" y="7289"/>
              <a:ext cx="67" cy="23"/>
            </a:xfrm>
            <a:custGeom>
              <a:avLst/>
              <a:gdLst>
                <a:gd name="T0" fmla="*/ 7 w 67"/>
                <a:gd name="T1" fmla="*/ 0 h 23"/>
                <a:gd name="T2" fmla="*/ 0 w 67"/>
                <a:gd name="T3" fmla="*/ 8 h 23"/>
                <a:gd name="T4" fmla="*/ 37 w 67"/>
                <a:gd name="T5" fmla="*/ 23 h 23"/>
                <a:gd name="T6" fmla="*/ 37 w 67"/>
                <a:gd name="T7" fmla="*/ 23 h 23"/>
                <a:gd name="T8" fmla="*/ 67 w 67"/>
                <a:gd name="T9" fmla="*/ 8 h 23"/>
                <a:gd name="T10" fmla="*/ 67 w 67"/>
                <a:gd name="T11" fmla="*/ 0 h 23"/>
                <a:gd name="T12" fmla="*/ 37 w 67"/>
                <a:gd name="T13" fmla="*/ 15 h 23"/>
                <a:gd name="T14" fmla="*/ 37 w 67"/>
                <a:gd name="T15" fmla="*/ 15 h 23"/>
                <a:gd name="T16" fmla="*/ 37 w 67"/>
                <a:gd name="T17" fmla="*/ 15 h 23"/>
                <a:gd name="T18" fmla="*/ 7 w 67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3"/>
                <a:gd name="T32" fmla="*/ 67 w 6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3">
                  <a:moveTo>
                    <a:pt x="7" y="0"/>
                  </a:moveTo>
                  <a:lnTo>
                    <a:pt x="0" y="8"/>
                  </a:lnTo>
                  <a:lnTo>
                    <a:pt x="37" y="23"/>
                  </a:lnTo>
                  <a:lnTo>
                    <a:pt x="67" y="8"/>
                  </a:lnTo>
                  <a:lnTo>
                    <a:pt x="67" y="0"/>
                  </a:lnTo>
                  <a:lnTo>
                    <a:pt x="37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64"/>
            <p:cNvSpPr>
              <a:spLocks/>
            </p:cNvSpPr>
            <p:nvPr/>
          </p:nvSpPr>
          <p:spPr bwMode="auto">
            <a:xfrm>
              <a:off x="3016" y="7319"/>
              <a:ext cx="74" cy="15"/>
            </a:xfrm>
            <a:custGeom>
              <a:avLst/>
              <a:gdLst>
                <a:gd name="T0" fmla="*/ 0 w 74"/>
                <a:gd name="T1" fmla="*/ 0 h 15"/>
                <a:gd name="T2" fmla="*/ 0 w 74"/>
                <a:gd name="T3" fmla="*/ 8 h 15"/>
                <a:gd name="T4" fmla="*/ 37 w 74"/>
                <a:gd name="T5" fmla="*/ 15 h 15"/>
                <a:gd name="T6" fmla="*/ 37 w 74"/>
                <a:gd name="T7" fmla="*/ 15 h 15"/>
                <a:gd name="T8" fmla="*/ 74 w 74"/>
                <a:gd name="T9" fmla="*/ 8 h 15"/>
                <a:gd name="T10" fmla="*/ 74 w 74"/>
                <a:gd name="T11" fmla="*/ 0 h 15"/>
                <a:gd name="T12" fmla="*/ 37 w 74"/>
                <a:gd name="T13" fmla="*/ 8 h 15"/>
                <a:gd name="T14" fmla="*/ 37 w 74"/>
                <a:gd name="T15" fmla="*/ 15 h 15"/>
                <a:gd name="T16" fmla="*/ 37 w 74"/>
                <a:gd name="T17" fmla="*/ 8 h 15"/>
                <a:gd name="T18" fmla="*/ 0 w 7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15"/>
                <a:gd name="T32" fmla="*/ 74 w 7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15">
                  <a:moveTo>
                    <a:pt x="0" y="0"/>
                  </a:moveTo>
                  <a:lnTo>
                    <a:pt x="0" y="8"/>
                  </a:lnTo>
                  <a:lnTo>
                    <a:pt x="37" y="15"/>
                  </a:lnTo>
                  <a:lnTo>
                    <a:pt x="74" y="8"/>
                  </a:lnTo>
                  <a:lnTo>
                    <a:pt x="74" y="0"/>
                  </a:lnTo>
                  <a:lnTo>
                    <a:pt x="37" y="8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65"/>
            <p:cNvSpPr>
              <a:spLocks/>
            </p:cNvSpPr>
            <p:nvPr/>
          </p:nvSpPr>
          <p:spPr bwMode="auto">
            <a:xfrm>
              <a:off x="3001" y="7342"/>
              <a:ext cx="97" cy="22"/>
            </a:xfrm>
            <a:custGeom>
              <a:avLst/>
              <a:gdLst>
                <a:gd name="T0" fmla="*/ 7 w 97"/>
                <a:gd name="T1" fmla="*/ 0 h 22"/>
                <a:gd name="T2" fmla="*/ 0 w 97"/>
                <a:gd name="T3" fmla="*/ 7 h 22"/>
                <a:gd name="T4" fmla="*/ 52 w 97"/>
                <a:gd name="T5" fmla="*/ 22 h 22"/>
                <a:gd name="T6" fmla="*/ 52 w 97"/>
                <a:gd name="T7" fmla="*/ 22 h 22"/>
                <a:gd name="T8" fmla="*/ 97 w 97"/>
                <a:gd name="T9" fmla="*/ 7 h 22"/>
                <a:gd name="T10" fmla="*/ 97 w 97"/>
                <a:gd name="T11" fmla="*/ 0 h 22"/>
                <a:gd name="T12" fmla="*/ 52 w 97"/>
                <a:gd name="T13" fmla="*/ 14 h 22"/>
                <a:gd name="T14" fmla="*/ 52 w 97"/>
                <a:gd name="T15" fmla="*/ 14 h 22"/>
                <a:gd name="T16" fmla="*/ 52 w 97"/>
                <a:gd name="T17" fmla="*/ 14 h 22"/>
                <a:gd name="T18" fmla="*/ 7 w 97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22"/>
                <a:gd name="T32" fmla="*/ 97 w 9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22">
                  <a:moveTo>
                    <a:pt x="7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52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66"/>
            <p:cNvSpPr>
              <a:spLocks/>
            </p:cNvSpPr>
            <p:nvPr/>
          </p:nvSpPr>
          <p:spPr bwMode="auto">
            <a:xfrm>
              <a:off x="3001" y="7364"/>
              <a:ext cx="104" cy="22"/>
            </a:xfrm>
            <a:custGeom>
              <a:avLst/>
              <a:gdLst>
                <a:gd name="T0" fmla="*/ 0 w 104"/>
                <a:gd name="T1" fmla="*/ 0 h 22"/>
                <a:gd name="T2" fmla="*/ 0 w 104"/>
                <a:gd name="T3" fmla="*/ 7 h 22"/>
                <a:gd name="T4" fmla="*/ 52 w 104"/>
                <a:gd name="T5" fmla="*/ 22 h 22"/>
                <a:gd name="T6" fmla="*/ 52 w 104"/>
                <a:gd name="T7" fmla="*/ 22 h 22"/>
                <a:gd name="T8" fmla="*/ 104 w 104"/>
                <a:gd name="T9" fmla="*/ 7 h 22"/>
                <a:gd name="T10" fmla="*/ 97 w 104"/>
                <a:gd name="T11" fmla="*/ 0 h 22"/>
                <a:gd name="T12" fmla="*/ 52 w 104"/>
                <a:gd name="T13" fmla="*/ 15 h 22"/>
                <a:gd name="T14" fmla="*/ 52 w 104"/>
                <a:gd name="T15" fmla="*/ 22 h 22"/>
                <a:gd name="T16" fmla="*/ 52 w 104"/>
                <a:gd name="T17" fmla="*/ 15 h 22"/>
                <a:gd name="T18" fmla="*/ 0 w 10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22"/>
                <a:gd name="T32" fmla="*/ 104 w 10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22">
                  <a:moveTo>
                    <a:pt x="0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104" y="7"/>
                  </a:lnTo>
                  <a:lnTo>
                    <a:pt x="97" y="0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67"/>
            <p:cNvSpPr>
              <a:spLocks/>
            </p:cNvSpPr>
            <p:nvPr/>
          </p:nvSpPr>
          <p:spPr bwMode="auto">
            <a:xfrm>
              <a:off x="2993" y="7386"/>
              <a:ext cx="112" cy="30"/>
            </a:xfrm>
            <a:custGeom>
              <a:avLst/>
              <a:gdLst>
                <a:gd name="T0" fmla="*/ 0 w 112"/>
                <a:gd name="T1" fmla="*/ 0 h 30"/>
                <a:gd name="T2" fmla="*/ 0 w 112"/>
                <a:gd name="T3" fmla="*/ 8 h 30"/>
                <a:gd name="T4" fmla="*/ 60 w 112"/>
                <a:gd name="T5" fmla="*/ 30 h 30"/>
                <a:gd name="T6" fmla="*/ 60 w 112"/>
                <a:gd name="T7" fmla="*/ 30 h 30"/>
                <a:gd name="T8" fmla="*/ 112 w 112"/>
                <a:gd name="T9" fmla="*/ 8 h 30"/>
                <a:gd name="T10" fmla="*/ 112 w 112"/>
                <a:gd name="T11" fmla="*/ 0 h 30"/>
                <a:gd name="T12" fmla="*/ 60 w 112"/>
                <a:gd name="T13" fmla="*/ 23 h 30"/>
                <a:gd name="T14" fmla="*/ 60 w 112"/>
                <a:gd name="T15" fmla="*/ 23 h 30"/>
                <a:gd name="T16" fmla="*/ 60 w 112"/>
                <a:gd name="T17" fmla="*/ 23 h 30"/>
                <a:gd name="T18" fmla="*/ 0 w 11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30"/>
                <a:gd name="T32" fmla="*/ 112 w 11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30">
                  <a:moveTo>
                    <a:pt x="0" y="0"/>
                  </a:moveTo>
                  <a:lnTo>
                    <a:pt x="0" y="8"/>
                  </a:lnTo>
                  <a:lnTo>
                    <a:pt x="60" y="30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6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68"/>
            <p:cNvSpPr>
              <a:spLocks/>
            </p:cNvSpPr>
            <p:nvPr/>
          </p:nvSpPr>
          <p:spPr bwMode="auto">
            <a:xfrm>
              <a:off x="2986" y="7409"/>
              <a:ext cx="127" cy="29"/>
            </a:xfrm>
            <a:custGeom>
              <a:avLst/>
              <a:gdLst>
                <a:gd name="T0" fmla="*/ 7 w 127"/>
                <a:gd name="T1" fmla="*/ 0 h 29"/>
                <a:gd name="T2" fmla="*/ 0 w 127"/>
                <a:gd name="T3" fmla="*/ 7 h 29"/>
                <a:gd name="T4" fmla="*/ 67 w 127"/>
                <a:gd name="T5" fmla="*/ 29 h 29"/>
                <a:gd name="T6" fmla="*/ 67 w 127"/>
                <a:gd name="T7" fmla="*/ 29 h 29"/>
                <a:gd name="T8" fmla="*/ 127 w 127"/>
                <a:gd name="T9" fmla="*/ 7 h 29"/>
                <a:gd name="T10" fmla="*/ 127 w 127"/>
                <a:gd name="T11" fmla="*/ 0 h 29"/>
                <a:gd name="T12" fmla="*/ 67 w 127"/>
                <a:gd name="T13" fmla="*/ 22 h 29"/>
                <a:gd name="T14" fmla="*/ 67 w 127"/>
                <a:gd name="T15" fmla="*/ 29 h 29"/>
                <a:gd name="T16" fmla="*/ 67 w 127"/>
                <a:gd name="T17" fmla="*/ 22 h 29"/>
                <a:gd name="T18" fmla="*/ 7 w 12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29"/>
                <a:gd name="T32" fmla="*/ 127 w 12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29">
                  <a:moveTo>
                    <a:pt x="7" y="0"/>
                  </a:moveTo>
                  <a:lnTo>
                    <a:pt x="0" y="7"/>
                  </a:lnTo>
                  <a:lnTo>
                    <a:pt x="67" y="29"/>
                  </a:lnTo>
                  <a:lnTo>
                    <a:pt x="127" y="7"/>
                  </a:lnTo>
                  <a:lnTo>
                    <a:pt x="127" y="0"/>
                  </a:lnTo>
                  <a:lnTo>
                    <a:pt x="67" y="22"/>
                  </a:lnTo>
                  <a:lnTo>
                    <a:pt x="67" y="29"/>
                  </a:lnTo>
                  <a:lnTo>
                    <a:pt x="67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69"/>
            <p:cNvSpPr>
              <a:spLocks/>
            </p:cNvSpPr>
            <p:nvPr/>
          </p:nvSpPr>
          <p:spPr bwMode="auto">
            <a:xfrm>
              <a:off x="2978" y="7431"/>
              <a:ext cx="142" cy="37"/>
            </a:xfrm>
            <a:custGeom>
              <a:avLst/>
              <a:gdLst>
                <a:gd name="T0" fmla="*/ 8 w 142"/>
                <a:gd name="T1" fmla="*/ 7 h 37"/>
                <a:gd name="T2" fmla="*/ 0 w 142"/>
                <a:gd name="T3" fmla="*/ 15 h 37"/>
                <a:gd name="T4" fmla="*/ 75 w 142"/>
                <a:gd name="T5" fmla="*/ 37 h 37"/>
                <a:gd name="T6" fmla="*/ 75 w 142"/>
                <a:gd name="T7" fmla="*/ 37 h 37"/>
                <a:gd name="T8" fmla="*/ 142 w 142"/>
                <a:gd name="T9" fmla="*/ 7 h 37"/>
                <a:gd name="T10" fmla="*/ 142 w 142"/>
                <a:gd name="T11" fmla="*/ 0 h 37"/>
                <a:gd name="T12" fmla="*/ 75 w 142"/>
                <a:gd name="T13" fmla="*/ 30 h 37"/>
                <a:gd name="T14" fmla="*/ 75 w 142"/>
                <a:gd name="T15" fmla="*/ 30 h 37"/>
                <a:gd name="T16" fmla="*/ 75 w 142"/>
                <a:gd name="T17" fmla="*/ 30 h 37"/>
                <a:gd name="T18" fmla="*/ 8 w 142"/>
                <a:gd name="T19" fmla="*/ 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37"/>
                <a:gd name="T32" fmla="*/ 142 w 142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37">
                  <a:moveTo>
                    <a:pt x="8" y="7"/>
                  </a:moveTo>
                  <a:lnTo>
                    <a:pt x="0" y="15"/>
                  </a:lnTo>
                  <a:lnTo>
                    <a:pt x="75" y="37"/>
                  </a:lnTo>
                  <a:lnTo>
                    <a:pt x="142" y="7"/>
                  </a:lnTo>
                  <a:lnTo>
                    <a:pt x="142" y="0"/>
                  </a:lnTo>
                  <a:lnTo>
                    <a:pt x="75" y="3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632325" y="3698875"/>
            <a:ext cx="165100" cy="515938"/>
            <a:chOff x="2971" y="7170"/>
            <a:chExt cx="156" cy="321"/>
          </a:xfrm>
        </p:grpSpPr>
        <p:sp>
          <p:nvSpPr>
            <p:cNvPr id="34839" name="Freeform 59"/>
            <p:cNvSpPr>
              <a:spLocks/>
            </p:cNvSpPr>
            <p:nvPr/>
          </p:nvSpPr>
          <p:spPr bwMode="auto">
            <a:xfrm>
              <a:off x="2971" y="7431"/>
              <a:ext cx="156" cy="37"/>
            </a:xfrm>
            <a:custGeom>
              <a:avLst/>
              <a:gdLst>
                <a:gd name="T0" fmla="*/ 0 w 156"/>
                <a:gd name="T1" fmla="*/ 30 h 37"/>
                <a:gd name="T2" fmla="*/ 7 w 156"/>
                <a:gd name="T3" fmla="*/ 37 h 37"/>
                <a:gd name="T4" fmla="*/ 82 w 156"/>
                <a:gd name="T5" fmla="*/ 7 h 37"/>
                <a:gd name="T6" fmla="*/ 82 w 156"/>
                <a:gd name="T7" fmla="*/ 7 h 37"/>
                <a:gd name="T8" fmla="*/ 82 w 156"/>
                <a:gd name="T9" fmla="*/ 7 h 37"/>
                <a:gd name="T10" fmla="*/ 156 w 156"/>
                <a:gd name="T11" fmla="*/ 37 h 37"/>
                <a:gd name="T12" fmla="*/ 156 w 156"/>
                <a:gd name="T13" fmla="*/ 30 h 37"/>
                <a:gd name="T14" fmla="*/ 82 w 156"/>
                <a:gd name="T15" fmla="*/ 0 h 37"/>
                <a:gd name="T16" fmla="*/ 82 w 156"/>
                <a:gd name="T17" fmla="*/ 0 h 37"/>
                <a:gd name="T18" fmla="*/ 0 w 156"/>
                <a:gd name="T19" fmla="*/ 3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37"/>
                <a:gd name="T32" fmla="*/ 156 w 15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37">
                  <a:moveTo>
                    <a:pt x="0" y="30"/>
                  </a:moveTo>
                  <a:lnTo>
                    <a:pt x="7" y="37"/>
                  </a:lnTo>
                  <a:lnTo>
                    <a:pt x="82" y="7"/>
                  </a:lnTo>
                  <a:lnTo>
                    <a:pt x="156" y="37"/>
                  </a:lnTo>
                  <a:lnTo>
                    <a:pt x="156" y="30"/>
                  </a:lnTo>
                  <a:lnTo>
                    <a:pt x="8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60"/>
            <p:cNvSpPr>
              <a:spLocks/>
            </p:cNvSpPr>
            <p:nvPr/>
          </p:nvSpPr>
          <p:spPr bwMode="auto">
            <a:xfrm>
              <a:off x="2971" y="7170"/>
              <a:ext cx="156" cy="321"/>
            </a:xfrm>
            <a:custGeom>
              <a:avLst/>
              <a:gdLst>
                <a:gd name="T0" fmla="*/ 82 w 156"/>
                <a:gd name="T1" fmla="*/ 8 h 321"/>
                <a:gd name="T2" fmla="*/ 75 w 156"/>
                <a:gd name="T3" fmla="*/ 8 h 321"/>
                <a:gd name="T4" fmla="*/ 75 w 156"/>
                <a:gd name="T5" fmla="*/ 321 h 321"/>
                <a:gd name="T6" fmla="*/ 82 w 156"/>
                <a:gd name="T7" fmla="*/ 321 h 321"/>
                <a:gd name="T8" fmla="*/ 82 w 156"/>
                <a:gd name="T9" fmla="*/ 313 h 321"/>
                <a:gd name="T10" fmla="*/ 75 w 156"/>
                <a:gd name="T11" fmla="*/ 321 h 321"/>
                <a:gd name="T12" fmla="*/ 82 w 156"/>
                <a:gd name="T13" fmla="*/ 313 h 321"/>
                <a:gd name="T14" fmla="*/ 7 w 156"/>
                <a:gd name="T15" fmla="*/ 291 h 321"/>
                <a:gd name="T16" fmla="*/ 0 w 156"/>
                <a:gd name="T17" fmla="*/ 291 h 321"/>
                <a:gd name="T18" fmla="*/ 7 w 156"/>
                <a:gd name="T19" fmla="*/ 291 h 321"/>
                <a:gd name="T20" fmla="*/ 7 w 156"/>
                <a:gd name="T21" fmla="*/ 291 h 321"/>
                <a:gd name="T22" fmla="*/ 7 w 156"/>
                <a:gd name="T23" fmla="*/ 291 h 321"/>
                <a:gd name="T24" fmla="*/ 82 w 156"/>
                <a:gd name="T25" fmla="*/ 8 h 321"/>
                <a:gd name="T26" fmla="*/ 82 w 156"/>
                <a:gd name="T27" fmla="*/ 8 h 321"/>
                <a:gd name="T28" fmla="*/ 75 w 156"/>
                <a:gd name="T29" fmla="*/ 8 h 321"/>
                <a:gd name="T30" fmla="*/ 82 w 156"/>
                <a:gd name="T31" fmla="*/ 8 h 321"/>
                <a:gd name="T32" fmla="*/ 82 w 156"/>
                <a:gd name="T33" fmla="*/ 8 h 321"/>
                <a:gd name="T34" fmla="*/ 75 w 156"/>
                <a:gd name="T35" fmla="*/ 8 h 321"/>
                <a:gd name="T36" fmla="*/ 156 w 156"/>
                <a:gd name="T37" fmla="*/ 291 h 321"/>
                <a:gd name="T38" fmla="*/ 156 w 156"/>
                <a:gd name="T39" fmla="*/ 291 h 321"/>
                <a:gd name="T40" fmla="*/ 156 w 156"/>
                <a:gd name="T41" fmla="*/ 291 h 321"/>
                <a:gd name="T42" fmla="*/ 156 w 156"/>
                <a:gd name="T43" fmla="*/ 291 h 321"/>
                <a:gd name="T44" fmla="*/ 156 w 156"/>
                <a:gd name="T45" fmla="*/ 291 h 321"/>
                <a:gd name="T46" fmla="*/ 82 w 156"/>
                <a:gd name="T47" fmla="*/ 313 h 321"/>
                <a:gd name="T48" fmla="*/ 82 w 156"/>
                <a:gd name="T49" fmla="*/ 321 h 321"/>
                <a:gd name="T50" fmla="*/ 156 w 156"/>
                <a:gd name="T51" fmla="*/ 298 h 321"/>
                <a:gd name="T52" fmla="*/ 156 w 156"/>
                <a:gd name="T53" fmla="*/ 298 h 321"/>
                <a:gd name="T54" fmla="*/ 156 w 156"/>
                <a:gd name="T55" fmla="*/ 291 h 321"/>
                <a:gd name="T56" fmla="*/ 156 w 156"/>
                <a:gd name="T57" fmla="*/ 291 h 321"/>
                <a:gd name="T58" fmla="*/ 82 w 156"/>
                <a:gd name="T59" fmla="*/ 8 h 321"/>
                <a:gd name="T60" fmla="*/ 82 w 156"/>
                <a:gd name="T61" fmla="*/ 0 h 321"/>
                <a:gd name="T62" fmla="*/ 82 w 156"/>
                <a:gd name="T63" fmla="*/ 0 h 321"/>
                <a:gd name="T64" fmla="*/ 75 w 156"/>
                <a:gd name="T65" fmla="*/ 0 h 321"/>
                <a:gd name="T66" fmla="*/ 75 w 156"/>
                <a:gd name="T67" fmla="*/ 8 h 321"/>
                <a:gd name="T68" fmla="*/ 75 w 156"/>
                <a:gd name="T69" fmla="*/ 8 h 321"/>
                <a:gd name="T70" fmla="*/ 0 w 156"/>
                <a:gd name="T71" fmla="*/ 291 h 321"/>
                <a:gd name="T72" fmla="*/ 0 w 156"/>
                <a:gd name="T73" fmla="*/ 291 h 321"/>
                <a:gd name="T74" fmla="*/ 0 w 156"/>
                <a:gd name="T75" fmla="*/ 298 h 321"/>
                <a:gd name="T76" fmla="*/ 0 w 156"/>
                <a:gd name="T77" fmla="*/ 298 h 321"/>
                <a:gd name="T78" fmla="*/ 82 w 156"/>
                <a:gd name="T79" fmla="*/ 321 h 321"/>
                <a:gd name="T80" fmla="*/ 82 w 156"/>
                <a:gd name="T81" fmla="*/ 321 h 321"/>
                <a:gd name="T82" fmla="*/ 82 w 156"/>
                <a:gd name="T83" fmla="*/ 321 h 321"/>
                <a:gd name="T84" fmla="*/ 82 w 156"/>
                <a:gd name="T85" fmla="*/ 321 h 321"/>
                <a:gd name="T86" fmla="*/ 82 w 156"/>
                <a:gd name="T87" fmla="*/ 321 h 321"/>
                <a:gd name="T88" fmla="*/ 82 w 156"/>
                <a:gd name="T89" fmla="*/ 8 h 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321"/>
                <a:gd name="T137" fmla="*/ 156 w 156"/>
                <a:gd name="T138" fmla="*/ 321 h 3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321">
                  <a:moveTo>
                    <a:pt x="82" y="8"/>
                  </a:moveTo>
                  <a:lnTo>
                    <a:pt x="75" y="8"/>
                  </a:lnTo>
                  <a:lnTo>
                    <a:pt x="75" y="321"/>
                  </a:lnTo>
                  <a:lnTo>
                    <a:pt x="82" y="321"/>
                  </a:lnTo>
                  <a:lnTo>
                    <a:pt x="82" y="313"/>
                  </a:lnTo>
                  <a:lnTo>
                    <a:pt x="75" y="321"/>
                  </a:lnTo>
                  <a:lnTo>
                    <a:pt x="82" y="313"/>
                  </a:lnTo>
                  <a:lnTo>
                    <a:pt x="7" y="291"/>
                  </a:lnTo>
                  <a:lnTo>
                    <a:pt x="0" y="291"/>
                  </a:lnTo>
                  <a:lnTo>
                    <a:pt x="7" y="291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156" y="291"/>
                  </a:lnTo>
                  <a:lnTo>
                    <a:pt x="82" y="313"/>
                  </a:lnTo>
                  <a:lnTo>
                    <a:pt x="82" y="321"/>
                  </a:lnTo>
                  <a:lnTo>
                    <a:pt x="156" y="298"/>
                  </a:lnTo>
                  <a:lnTo>
                    <a:pt x="156" y="291"/>
                  </a:lnTo>
                  <a:lnTo>
                    <a:pt x="82" y="8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5" y="8"/>
                  </a:lnTo>
                  <a:lnTo>
                    <a:pt x="0" y="291"/>
                  </a:lnTo>
                  <a:lnTo>
                    <a:pt x="0" y="298"/>
                  </a:lnTo>
                  <a:lnTo>
                    <a:pt x="82" y="321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61"/>
            <p:cNvSpPr>
              <a:spLocks/>
            </p:cNvSpPr>
            <p:nvPr/>
          </p:nvSpPr>
          <p:spPr bwMode="auto">
            <a:xfrm>
              <a:off x="3031" y="7245"/>
              <a:ext cx="37" cy="15"/>
            </a:xfrm>
            <a:custGeom>
              <a:avLst/>
              <a:gdLst>
                <a:gd name="T0" fmla="*/ 7 w 37"/>
                <a:gd name="T1" fmla="*/ 0 h 15"/>
                <a:gd name="T2" fmla="*/ 0 w 37"/>
                <a:gd name="T3" fmla="*/ 7 h 15"/>
                <a:gd name="T4" fmla="*/ 22 w 37"/>
                <a:gd name="T5" fmla="*/ 15 h 15"/>
                <a:gd name="T6" fmla="*/ 22 w 37"/>
                <a:gd name="T7" fmla="*/ 15 h 15"/>
                <a:gd name="T8" fmla="*/ 37 w 37"/>
                <a:gd name="T9" fmla="*/ 7 h 15"/>
                <a:gd name="T10" fmla="*/ 37 w 37"/>
                <a:gd name="T11" fmla="*/ 0 h 15"/>
                <a:gd name="T12" fmla="*/ 22 w 37"/>
                <a:gd name="T13" fmla="*/ 7 h 15"/>
                <a:gd name="T14" fmla="*/ 22 w 37"/>
                <a:gd name="T15" fmla="*/ 7 h 15"/>
                <a:gd name="T16" fmla="*/ 22 w 37"/>
                <a:gd name="T17" fmla="*/ 7 h 15"/>
                <a:gd name="T18" fmla="*/ 7 w 37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5"/>
                <a:gd name="T32" fmla="*/ 37 w 3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5">
                  <a:moveTo>
                    <a:pt x="7" y="0"/>
                  </a:moveTo>
                  <a:lnTo>
                    <a:pt x="0" y="7"/>
                  </a:lnTo>
                  <a:lnTo>
                    <a:pt x="22" y="15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2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62"/>
            <p:cNvSpPr>
              <a:spLocks/>
            </p:cNvSpPr>
            <p:nvPr/>
          </p:nvSpPr>
          <p:spPr bwMode="auto">
            <a:xfrm>
              <a:off x="3023" y="7267"/>
              <a:ext cx="52" cy="15"/>
            </a:xfrm>
            <a:custGeom>
              <a:avLst/>
              <a:gdLst>
                <a:gd name="T0" fmla="*/ 8 w 52"/>
                <a:gd name="T1" fmla="*/ 0 h 15"/>
                <a:gd name="T2" fmla="*/ 0 w 52"/>
                <a:gd name="T3" fmla="*/ 7 h 15"/>
                <a:gd name="T4" fmla="*/ 30 w 52"/>
                <a:gd name="T5" fmla="*/ 15 h 15"/>
                <a:gd name="T6" fmla="*/ 30 w 52"/>
                <a:gd name="T7" fmla="*/ 15 h 15"/>
                <a:gd name="T8" fmla="*/ 52 w 52"/>
                <a:gd name="T9" fmla="*/ 7 h 15"/>
                <a:gd name="T10" fmla="*/ 52 w 52"/>
                <a:gd name="T11" fmla="*/ 0 h 15"/>
                <a:gd name="T12" fmla="*/ 30 w 52"/>
                <a:gd name="T13" fmla="*/ 7 h 15"/>
                <a:gd name="T14" fmla="*/ 30 w 52"/>
                <a:gd name="T15" fmla="*/ 15 h 15"/>
                <a:gd name="T16" fmla="*/ 30 w 52"/>
                <a:gd name="T17" fmla="*/ 7 h 15"/>
                <a:gd name="T18" fmla="*/ 8 w 52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5"/>
                <a:gd name="T32" fmla="*/ 52 w 5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5">
                  <a:moveTo>
                    <a:pt x="8" y="0"/>
                  </a:moveTo>
                  <a:lnTo>
                    <a:pt x="0" y="7"/>
                  </a:lnTo>
                  <a:lnTo>
                    <a:pt x="30" y="15"/>
                  </a:lnTo>
                  <a:lnTo>
                    <a:pt x="52" y="7"/>
                  </a:lnTo>
                  <a:lnTo>
                    <a:pt x="52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3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63"/>
            <p:cNvSpPr>
              <a:spLocks/>
            </p:cNvSpPr>
            <p:nvPr/>
          </p:nvSpPr>
          <p:spPr bwMode="auto">
            <a:xfrm>
              <a:off x="3016" y="7289"/>
              <a:ext cx="67" cy="23"/>
            </a:xfrm>
            <a:custGeom>
              <a:avLst/>
              <a:gdLst>
                <a:gd name="T0" fmla="*/ 7 w 67"/>
                <a:gd name="T1" fmla="*/ 0 h 23"/>
                <a:gd name="T2" fmla="*/ 0 w 67"/>
                <a:gd name="T3" fmla="*/ 8 h 23"/>
                <a:gd name="T4" fmla="*/ 37 w 67"/>
                <a:gd name="T5" fmla="*/ 23 h 23"/>
                <a:gd name="T6" fmla="*/ 37 w 67"/>
                <a:gd name="T7" fmla="*/ 23 h 23"/>
                <a:gd name="T8" fmla="*/ 67 w 67"/>
                <a:gd name="T9" fmla="*/ 8 h 23"/>
                <a:gd name="T10" fmla="*/ 67 w 67"/>
                <a:gd name="T11" fmla="*/ 0 h 23"/>
                <a:gd name="T12" fmla="*/ 37 w 67"/>
                <a:gd name="T13" fmla="*/ 15 h 23"/>
                <a:gd name="T14" fmla="*/ 37 w 67"/>
                <a:gd name="T15" fmla="*/ 15 h 23"/>
                <a:gd name="T16" fmla="*/ 37 w 67"/>
                <a:gd name="T17" fmla="*/ 15 h 23"/>
                <a:gd name="T18" fmla="*/ 7 w 67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3"/>
                <a:gd name="T32" fmla="*/ 67 w 6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3">
                  <a:moveTo>
                    <a:pt x="7" y="0"/>
                  </a:moveTo>
                  <a:lnTo>
                    <a:pt x="0" y="8"/>
                  </a:lnTo>
                  <a:lnTo>
                    <a:pt x="37" y="23"/>
                  </a:lnTo>
                  <a:lnTo>
                    <a:pt x="67" y="8"/>
                  </a:lnTo>
                  <a:lnTo>
                    <a:pt x="67" y="0"/>
                  </a:lnTo>
                  <a:lnTo>
                    <a:pt x="37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64"/>
            <p:cNvSpPr>
              <a:spLocks/>
            </p:cNvSpPr>
            <p:nvPr/>
          </p:nvSpPr>
          <p:spPr bwMode="auto">
            <a:xfrm>
              <a:off x="3016" y="7319"/>
              <a:ext cx="74" cy="15"/>
            </a:xfrm>
            <a:custGeom>
              <a:avLst/>
              <a:gdLst>
                <a:gd name="T0" fmla="*/ 0 w 74"/>
                <a:gd name="T1" fmla="*/ 0 h 15"/>
                <a:gd name="T2" fmla="*/ 0 w 74"/>
                <a:gd name="T3" fmla="*/ 8 h 15"/>
                <a:gd name="T4" fmla="*/ 37 w 74"/>
                <a:gd name="T5" fmla="*/ 15 h 15"/>
                <a:gd name="T6" fmla="*/ 37 w 74"/>
                <a:gd name="T7" fmla="*/ 15 h 15"/>
                <a:gd name="T8" fmla="*/ 74 w 74"/>
                <a:gd name="T9" fmla="*/ 8 h 15"/>
                <a:gd name="T10" fmla="*/ 74 w 74"/>
                <a:gd name="T11" fmla="*/ 0 h 15"/>
                <a:gd name="T12" fmla="*/ 37 w 74"/>
                <a:gd name="T13" fmla="*/ 8 h 15"/>
                <a:gd name="T14" fmla="*/ 37 w 74"/>
                <a:gd name="T15" fmla="*/ 15 h 15"/>
                <a:gd name="T16" fmla="*/ 37 w 74"/>
                <a:gd name="T17" fmla="*/ 8 h 15"/>
                <a:gd name="T18" fmla="*/ 0 w 74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15"/>
                <a:gd name="T32" fmla="*/ 74 w 7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15">
                  <a:moveTo>
                    <a:pt x="0" y="0"/>
                  </a:moveTo>
                  <a:lnTo>
                    <a:pt x="0" y="8"/>
                  </a:lnTo>
                  <a:lnTo>
                    <a:pt x="37" y="15"/>
                  </a:lnTo>
                  <a:lnTo>
                    <a:pt x="74" y="8"/>
                  </a:lnTo>
                  <a:lnTo>
                    <a:pt x="74" y="0"/>
                  </a:lnTo>
                  <a:lnTo>
                    <a:pt x="37" y="8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65"/>
            <p:cNvSpPr>
              <a:spLocks/>
            </p:cNvSpPr>
            <p:nvPr/>
          </p:nvSpPr>
          <p:spPr bwMode="auto">
            <a:xfrm>
              <a:off x="3001" y="7342"/>
              <a:ext cx="97" cy="22"/>
            </a:xfrm>
            <a:custGeom>
              <a:avLst/>
              <a:gdLst>
                <a:gd name="T0" fmla="*/ 7 w 97"/>
                <a:gd name="T1" fmla="*/ 0 h 22"/>
                <a:gd name="T2" fmla="*/ 0 w 97"/>
                <a:gd name="T3" fmla="*/ 7 h 22"/>
                <a:gd name="T4" fmla="*/ 52 w 97"/>
                <a:gd name="T5" fmla="*/ 22 h 22"/>
                <a:gd name="T6" fmla="*/ 52 w 97"/>
                <a:gd name="T7" fmla="*/ 22 h 22"/>
                <a:gd name="T8" fmla="*/ 97 w 97"/>
                <a:gd name="T9" fmla="*/ 7 h 22"/>
                <a:gd name="T10" fmla="*/ 97 w 97"/>
                <a:gd name="T11" fmla="*/ 0 h 22"/>
                <a:gd name="T12" fmla="*/ 52 w 97"/>
                <a:gd name="T13" fmla="*/ 14 h 22"/>
                <a:gd name="T14" fmla="*/ 52 w 97"/>
                <a:gd name="T15" fmla="*/ 14 h 22"/>
                <a:gd name="T16" fmla="*/ 52 w 97"/>
                <a:gd name="T17" fmla="*/ 14 h 22"/>
                <a:gd name="T18" fmla="*/ 7 w 97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22"/>
                <a:gd name="T32" fmla="*/ 97 w 9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22">
                  <a:moveTo>
                    <a:pt x="7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52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66"/>
            <p:cNvSpPr>
              <a:spLocks/>
            </p:cNvSpPr>
            <p:nvPr/>
          </p:nvSpPr>
          <p:spPr bwMode="auto">
            <a:xfrm>
              <a:off x="3001" y="7364"/>
              <a:ext cx="104" cy="22"/>
            </a:xfrm>
            <a:custGeom>
              <a:avLst/>
              <a:gdLst>
                <a:gd name="T0" fmla="*/ 0 w 104"/>
                <a:gd name="T1" fmla="*/ 0 h 22"/>
                <a:gd name="T2" fmla="*/ 0 w 104"/>
                <a:gd name="T3" fmla="*/ 7 h 22"/>
                <a:gd name="T4" fmla="*/ 52 w 104"/>
                <a:gd name="T5" fmla="*/ 22 h 22"/>
                <a:gd name="T6" fmla="*/ 52 w 104"/>
                <a:gd name="T7" fmla="*/ 22 h 22"/>
                <a:gd name="T8" fmla="*/ 104 w 104"/>
                <a:gd name="T9" fmla="*/ 7 h 22"/>
                <a:gd name="T10" fmla="*/ 97 w 104"/>
                <a:gd name="T11" fmla="*/ 0 h 22"/>
                <a:gd name="T12" fmla="*/ 52 w 104"/>
                <a:gd name="T13" fmla="*/ 15 h 22"/>
                <a:gd name="T14" fmla="*/ 52 w 104"/>
                <a:gd name="T15" fmla="*/ 22 h 22"/>
                <a:gd name="T16" fmla="*/ 52 w 104"/>
                <a:gd name="T17" fmla="*/ 15 h 22"/>
                <a:gd name="T18" fmla="*/ 0 w 10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22"/>
                <a:gd name="T32" fmla="*/ 104 w 10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22">
                  <a:moveTo>
                    <a:pt x="0" y="0"/>
                  </a:moveTo>
                  <a:lnTo>
                    <a:pt x="0" y="7"/>
                  </a:lnTo>
                  <a:lnTo>
                    <a:pt x="52" y="22"/>
                  </a:lnTo>
                  <a:lnTo>
                    <a:pt x="104" y="7"/>
                  </a:lnTo>
                  <a:lnTo>
                    <a:pt x="97" y="0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67"/>
            <p:cNvSpPr>
              <a:spLocks/>
            </p:cNvSpPr>
            <p:nvPr/>
          </p:nvSpPr>
          <p:spPr bwMode="auto">
            <a:xfrm>
              <a:off x="2993" y="7386"/>
              <a:ext cx="112" cy="30"/>
            </a:xfrm>
            <a:custGeom>
              <a:avLst/>
              <a:gdLst>
                <a:gd name="T0" fmla="*/ 0 w 112"/>
                <a:gd name="T1" fmla="*/ 0 h 30"/>
                <a:gd name="T2" fmla="*/ 0 w 112"/>
                <a:gd name="T3" fmla="*/ 8 h 30"/>
                <a:gd name="T4" fmla="*/ 60 w 112"/>
                <a:gd name="T5" fmla="*/ 30 h 30"/>
                <a:gd name="T6" fmla="*/ 60 w 112"/>
                <a:gd name="T7" fmla="*/ 30 h 30"/>
                <a:gd name="T8" fmla="*/ 112 w 112"/>
                <a:gd name="T9" fmla="*/ 8 h 30"/>
                <a:gd name="T10" fmla="*/ 112 w 112"/>
                <a:gd name="T11" fmla="*/ 0 h 30"/>
                <a:gd name="T12" fmla="*/ 60 w 112"/>
                <a:gd name="T13" fmla="*/ 23 h 30"/>
                <a:gd name="T14" fmla="*/ 60 w 112"/>
                <a:gd name="T15" fmla="*/ 23 h 30"/>
                <a:gd name="T16" fmla="*/ 60 w 112"/>
                <a:gd name="T17" fmla="*/ 23 h 30"/>
                <a:gd name="T18" fmla="*/ 0 w 11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30"/>
                <a:gd name="T32" fmla="*/ 112 w 11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30">
                  <a:moveTo>
                    <a:pt x="0" y="0"/>
                  </a:moveTo>
                  <a:lnTo>
                    <a:pt x="0" y="8"/>
                  </a:lnTo>
                  <a:lnTo>
                    <a:pt x="60" y="30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6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68"/>
            <p:cNvSpPr>
              <a:spLocks/>
            </p:cNvSpPr>
            <p:nvPr/>
          </p:nvSpPr>
          <p:spPr bwMode="auto">
            <a:xfrm>
              <a:off x="2986" y="7409"/>
              <a:ext cx="127" cy="29"/>
            </a:xfrm>
            <a:custGeom>
              <a:avLst/>
              <a:gdLst>
                <a:gd name="T0" fmla="*/ 7 w 127"/>
                <a:gd name="T1" fmla="*/ 0 h 29"/>
                <a:gd name="T2" fmla="*/ 0 w 127"/>
                <a:gd name="T3" fmla="*/ 7 h 29"/>
                <a:gd name="T4" fmla="*/ 67 w 127"/>
                <a:gd name="T5" fmla="*/ 29 h 29"/>
                <a:gd name="T6" fmla="*/ 67 w 127"/>
                <a:gd name="T7" fmla="*/ 29 h 29"/>
                <a:gd name="T8" fmla="*/ 127 w 127"/>
                <a:gd name="T9" fmla="*/ 7 h 29"/>
                <a:gd name="T10" fmla="*/ 127 w 127"/>
                <a:gd name="T11" fmla="*/ 0 h 29"/>
                <a:gd name="T12" fmla="*/ 67 w 127"/>
                <a:gd name="T13" fmla="*/ 22 h 29"/>
                <a:gd name="T14" fmla="*/ 67 w 127"/>
                <a:gd name="T15" fmla="*/ 29 h 29"/>
                <a:gd name="T16" fmla="*/ 67 w 127"/>
                <a:gd name="T17" fmla="*/ 22 h 29"/>
                <a:gd name="T18" fmla="*/ 7 w 12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29"/>
                <a:gd name="T32" fmla="*/ 127 w 12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29">
                  <a:moveTo>
                    <a:pt x="7" y="0"/>
                  </a:moveTo>
                  <a:lnTo>
                    <a:pt x="0" y="7"/>
                  </a:lnTo>
                  <a:lnTo>
                    <a:pt x="67" y="29"/>
                  </a:lnTo>
                  <a:lnTo>
                    <a:pt x="127" y="7"/>
                  </a:lnTo>
                  <a:lnTo>
                    <a:pt x="127" y="0"/>
                  </a:lnTo>
                  <a:lnTo>
                    <a:pt x="67" y="22"/>
                  </a:lnTo>
                  <a:lnTo>
                    <a:pt x="67" y="29"/>
                  </a:lnTo>
                  <a:lnTo>
                    <a:pt x="67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69"/>
            <p:cNvSpPr>
              <a:spLocks/>
            </p:cNvSpPr>
            <p:nvPr/>
          </p:nvSpPr>
          <p:spPr bwMode="auto">
            <a:xfrm>
              <a:off x="2978" y="7431"/>
              <a:ext cx="142" cy="37"/>
            </a:xfrm>
            <a:custGeom>
              <a:avLst/>
              <a:gdLst>
                <a:gd name="T0" fmla="*/ 8 w 142"/>
                <a:gd name="T1" fmla="*/ 7 h 37"/>
                <a:gd name="T2" fmla="*/ 0 w 142"/>
                <a:gd name="T3" fmla="*/ 15 h 37"/>
                <a:gd name="T4" fmla="*/ 75 w 142"/>
                <a:gd name="T5" fmla="*/ 37 h 37"/>
                <a:gd name="T6" fmla="*/ 75 w 142"/>
                <a:gd name="T7" fmla="*/ 37 h 37"/>
                <a:gd name="T8" fmla="*/ 142 w 142"/>
                <a:gd name="T9" fmla="*/ 7 h 37"/>
                <a:gd name="T10" fmla="*/ 142 w 142"/>
                <a:gd name="T11" fmla="*/ 0 h 37"/>
                <a:gd name="T12" fmla="*/ 75 w 142"/>
                <a:gd name="T13" fmla="*/ 30 h 37"/>
                <a:gd name="T14" fmla="*/ 75 w 142"/>
                <a:gd name="T15" fmla="*/ 30 h 37"/>
                <a:gd name="T16" fmla="*/ 75 w 142"/>
                <a:gd name="T17" fmla="*/ 30 h 37"/>
                <a:gd name="T18" fmla="*/ 8 w 142"/>
                <a:gd name="T19" fmla="*/ 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37"/>
                <a:gd name="T32" fmla="*/ 142 w 142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37">
                  <a:moveTo>
                    <a:pt x="8" y="7"/>
                  </a:moveTo>
                  <a:lnTo>
                    <a:pt x="0" y="15"/>
                  </a:lnTo>
                  <a:lnTo>
                    <a:pt x="75" y="37"/>
                  </a:lnTo>
                  <a:lnTo>
                    <a:pt x="142" y="7"/>
                  </a:lnTo>
                  <a:lnTo>
                    <a:pt x="142" y="0"/>
                  </a:lnTo>
                  <a:lnTo>
                    <a:pt x="75" y="3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66CC"/>
            </a:solidFill>
            <a:ln w="444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 flipH="1" flipV="1">
            <a:off x="2501900" y="2662238"/>
            <a:ext cx="1012825" cy="5302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51150" y="3717925"/>
            <a:ext cx="1730375" cy="4333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66988" y="3473450"/>
            <a:ext cx="244475" cy="25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831" name="TextBox 55"/>
          <p:cNvSpPr txBox="1">
            <a:spLocks noChangeArrowheads="1"/>
          </p:cNvSpPr>
          <p:nvPr/>
        </p:nvSpPr>
        <p:spPr bwMode="auto">
          <a:xfrm>
            <a:off x="2241550" y="376713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Source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470275" y="1839913"/>
            <a:ext cx="1631950" cy="19685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40125" y="2125663"/>
            <a:ext cx="1936750" cy="106203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837113" y="3492500"/>
            <a:ext cx="688975" cy="44291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4129881" y="2745582"/>
            <a:ext cx="1770063" cy="41275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Box 67"/>
          <p:cNvSpPr txBox="1">
            <a:spLocks noChangeArrowheads="1"/>
          </p:cNvSpPr>
          <p:nvPr/>
        </p:nvSpPr>
        <p:spPr bwMode="auto">
          <a:xfrm>
            <a:off x="2586038" y="1516063"/>
            <a:ext cx="1760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Cognitive Relay 1</a:t>
            </a:r>
          </a:p>
        </p:txBody>
      </p:sp>
      <p:sp>
        <p:nvSpPr>
          <p:cNvPr id="34837" name="TextBox 68"/>
          <p:cNvSpPr txBox="1">
            <a:spLocks noChangeArrowheads="1"/>
          </p:cNvSpPr>
          <p:nvPr/>
        </p:nvSpPr>
        <p:spPr bwMode="auto">
          <a:xfrm>
            <a:off x="3932238" y="4308475"/>
            <a:ext cx="1760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Cognitive Relay 2</a:t>
            </a:r>
          </a:p>
        </p:txBody>
      </p:sp>
      <p:sp>
        <p:nvSpPr>
          <p:cNvPr id="348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95250"/>
            <a:ext cx="8977313" cy="11430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Tahoma" pitchFamily="34" charset="0"/>
                <a:ea typeface="SimSun" pitchFamily="2" charset="-122"/>
                <a:cs typeface="Tahoma" pitchFamily="34" charset="0"/>
              </a:rPr>
              <a:t>Cellular Systems with Cognitive Relays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87581" y="6376984"/>
            <a:ext cx="545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Can extend these ideas to MIMO systems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9" descr="C:\Program Files\Common Files\Microsoft Shared\Clipart\cagcat50\bl0039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975" y="1272403"/>
            <a:ext cx="269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50838" y="447821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Wireless Sensor Networks</a:t>
            </a:r>
            <a:endParaRPr lang="en-US" sz="4000" b="1" i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8308" name="Content Placeholder 109"/>
          <p:cNvSpPr>
            <a:spLocks/>
          </p:cNvSpPr>
          <p:nvPr/>
        </p:nvSpPr>
        <p:spPr bwMode="auto">
          <a:xfrm>
            <a:off x="450077" y="5270500"/>
            <a:ext cx="82327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Energy (transmit and processing) </a:t>
            </a: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is the driving </a:t>
            </a:r>
            <a:r>
              <a:rPr lang="en-US" sz="20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constraint</a:t>
            </a:r>
            <a:endParaRPr lang="en-US" sz="2000" b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Data flows to centralized </a:t>
            </a:r>
            <a:r>
              <a:rPr lang="en-US" sz="20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location (joint compression)</a:t>
            </a:r>
            <a:endParaRPr lang="en-US" sz="2000" b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Low per-node rates but tens to thousands of nodes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Intelligence is in the network rather than in the devices</a:t>
            </a:r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5941542" y="1221261"/>
            <a:ext cx="3916363" cy="1371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Smart homes/buildings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Smart grid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Search 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and rescue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Homeland security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Event detection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Battlefield surveillance</a:t>
            </a:r>
          </a:p>
        </p:txBody>
      </p:sp>
      <p:pic>
        <p:nvPicPr>
          <p:cNvPr id="31750" name="Picture 92" descr="http://www.eecs.harvard.edu/~mdw/proj/volcano/pics/reventador-design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14663"/>
            <a:ext cx="3657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532012" y="2688453"/>
            <a:ext cx="766762" cy="1014413"/>
            <a:chOff x="764" y="1405"/>
            <a:chExt cx="795" cy="918"/>
          </a:xfrm>
          <a:solidFill>
            <a:srgbClr val="FF3399"/>
          </a:solidFill>
        </p:grpSpPr>
        <p:sp>
          <p:nvSpPr>
            <p:cNvPr id="98345" name="Rectangle 51"/>
            <p:cNvSpPr>
              <a:spLocks noChangeArrowheads="1"/>
            </p:cNvSpPr>
            <p:nvPr/>
          </p:nvSpPr>
          <p:spPr bwMode="auto">
            <a:xfrm>
              <a:off x="1460" y="1591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6" name="Line 52"/>
            <p:cNvSpPr>
              <a:spLocks noChangeShapeType="1"/>
            </p:cNvSpPr>
            <p:nvPr/>
          </p:nvSpPr>
          <p:spPr bwMode="auto">
            <a:xfrm>
              <a:off x="1511" y="1528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7" name="Rectangle 53"/>
            <p:cNvSpPr>
              <a:spLocks noChangeArrowheads="1"/>
            </p:cNvSpPr>
            <p:nvPr/>
          </p:nvSpPr>
          <p:spPr bwMode="auto">
            <a:xfrm>
              <a:off x="908" y="2020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8" name="Line 54"/>
            <p:cNvSpPr>
              <a:spLocks noChangeShapeType="1"/>
            </p:cNvSpPr>
            <p:nvPr/>
          </p:nvSpPr>
          <p:spPr bwMode="auto">
            <a:xfrm>
              <a:off x="959" y="1957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49" name="Rectangle 55"/>
            <p:cNvSpPr>
              <a:spLocks noChangeArrowheads="1"/>
            </p:cNvSpPr>
            <p:nvPr/>
          </p:nvSpPr>
          <p:spPr bwMode="auto">
            <a:xfrm>
              <a:off x="1382" y="1990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0" name="Line 56"/>
            <p:cNvSpPr>
              <a:spLocks noChangeShapeType="1"/>
            </p:cNvSpPr>
            <p:nvPr/>
          </p:nvSpPr>
          <p:spPr bwMode="auto">
            <a:xfrm>
              <a:off x="1436" y="1930"/>
              <a:ext cx="0" cy="78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1" name="Rectangle 57"/>
            <p:cNvSpPr>
              <a:spLocks noChangeArrowheads="1"/>
            </p:cNvSpPr>
            <p:nvPr/>
          </p:nvSpPr>
          <p:spPr bwMode="auto">
            <a:xfrm>
              <a:off x="764" y="1624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2" name="Line 58"/>
            <p:cNvSpPr>
              <a:spLocks noChangeShapeType="1"/>
            </p:cNvSpPr>
            <p:nvPr/>
          </p:nvSpPr>
          <p:spPr bwMode="auto">
            <a:xfrm>
              <a:off x="815" y="1561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3" name="Rectangle 59"/>
            <p:cNvSpPr>
              <a:spLocks noChangeArrowheads="1"/>
            </p:cNvSpPr>
            <p:nvPr/>
          </p:nvSpPr>
          <p:spPr bwMode="auto">
            <a:xfrm>
              <a:off x="1148" y="1468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4" name="Line 60"/>
            <p:cNvSpPr>
              <a:spLocks noChangeShapeType="1"/>
            </p:cNvSpPr>
            <p:nvPr/>
          </p:nvSpPr>
          <p:spPr bwMode="auto">
            <a:xfrm>
              <a:off x="1199" y="1405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5" name="Rectangle 61"/>
            <p:cNvSpPr>
              <a:spLocks noChangeArrowheads="1"/>
            </p:cNvSpPr>
            <p:nvPr/>
          </p:nvSpPr>
          <p:spPr bwMode="auto">
            <a:xfrm>
              <a:off x="1148" y="2197"/>
              <a:ext cx="99" cy="126"/>
            </a:xfrm>
            <a:prstGeom prst="rect">
              <a:avLst/>
            </a:prstGeom>
            <a:grpFill/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6" name="Line 62"/>
            <p:cNvSpPr>
              <a:spLocks noChangeShapeType="1"/>
            </p:cNvSpPr>
            <p:nvPr/>
          </p:nvSpPr>
          <p:spPr bwMode="auto">
            <a:xfrm>
              <a:off x="1199" y="2134"/>
              <a:ext cx="3" cy="81"/>
            </a:xfrm>
            <a:prstGeom prst="line">
              <a:avLst/>
            </a:prstGeom>
            <a:grpFill/>
            <a:ln w="28575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7" name="Line 63"/>
            <p:cNvSpPr>
              <a:spLocks noChangeShapeType="1"/>
            </p:cNvSpPr>
            <p:nvPr/>
          </p:nvSpPr>
          <p:spPr bwMode="auto">
            <a:xfrm flipV="1">
              <a:off x="866" y="1465"/>
              <a:ext cx="270" cy="11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8" name="Line 64"/>
            <p:cNvSpPr>
              <a:spLocks noChangeShapeType="1"/>
            </p:cNvSpPr>
            <p:nvPr/>
          </p:nvSpPr>
          <p:spPr bwMode="auto">
            <a:xfrm flipH="1">
              <a:off x="1232" y="1975"/>
              <a:ext cx="162" cy="198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59" name="Line 65"/>
            <p:cNvSpPr>
              <a:spLocks noChangeShapeType="1"/>
            </p:cNvSpPr>
            <p:nvPr/>
          </p:nvSpPr>
          <p:spPr bwMode="auto">
            <a:xfrm>
              <a:off x="851" y="1702"/>
              <a:ext cx="72" cy="243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0" name="Line 66"/>
            <p:cNvSpPr>
              <a:spLocks noChangeShapeType="1"/>
            </p:cNvSpPr>
            <p:nvPr/>
          </p:nvSpPr>
          <p:spPr bwMode="auto">
            <a:xfrm flipH="1">
              <a:off x="1427" y="1594"/>
              <a:ext cx="36" cy="32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1" name="Line 67"/>
            <p:cNvSpPr>
              <a:spLocks noChangeShapeType="1"/>
            </p:cNvSpPr>
            <p:nvPr/>
          </p:nvSpPr>
          <p:spPr bwMode="auto">
            <a:xfrm>
              <a:off x="1253" y="1411"/>
              <a:ext cx="216" cy="14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2" name="Line 68"/>
            <p:cNvSpPr>
              <a:spLocks noChangeShapeType="1"/>
            </p:cNvSpPr>
            <p:nvPr/>
          </p:nvSpPr>
          <p:spPr bwMode="auto">
            <a:xfrm>
              <a:off x="998" y="1948"/>
              <a:ext cx="216" cy="144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3" name="Line 69"/>
            <p:cNvSpPr>
              <a:spLocks noChangeShapeType="1"/>
            </p:cNvSpPr>
            <p:nvPr/>
          </p:nvSpPr>
          <p:spPr bwMode="auto">
            <a:xfrm flipH="1">
              <a:off x="1022" y="1504"/>
              <a:ext cx="144" cy="423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4" name="Line 70"/>
            <p:cNvSpPr>
              <a:spLocks noChangeShapeType="1"/>
            </p:cNvSpPr>
            <p:nvPr/>
          </p:nvSpPr>
          <p:spPr bwMode="auto">
            <a:xfrm flipH="1">
              <a:off x="1046" y="1582"/>
              <a:ext cx="378" cy="396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365" name="Line 71"/>
            <p:cNvSpPr>
              <a:spLocks noChangeShapeType="1"/>
            </p:cNvSpPr>
            <p:nvPr/>
          </p:nvSpPr>
          <p:spPr bwMode="auto">
            <a:xfrm flipH="1" flipV="1">
              <a:off x="899" y="1660"/>
              <a:ext cx="459" cy="252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422525" y="3200400"/>
            <a:ext cx="1311275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75" name="Picture 68" descr="http://ds.informatik.rwth-aachen.de/teaching/ws0607/labsn/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2362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6" name="Picture 2" descr="http://mendocoastcurrent.files.wordpress.com/2009/07/smartgrid-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387" y="3373394"/>
            <a:ext cx="2504764" cy="183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ChangeArrowheads="1"/>
          </p:cNvSpPr>
          <p:nvPr/>
        </p:nvSpPr>
        <p:spPr bwMode="auto">
          <a:xfrm>
            <a:off x="459722" y="66450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lnSpc>
                <a:spcPct val="65000"/>
              </a:lnSpc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Cross-Layer Tradeoffs </a:t>
            </a:r>
            <a:br>
              <a:rPr lang="en-US" sz="4800" dirty="0">
                <a:solidFill>
                  <a:schemeClr val="tx2"/>
                </a:solidFill>
                <a:latin typeface="+mj-lt"/>
              </a:rPr>
            </a:br>
            <a:r>
              <a:rPr lang="en-US" sz="4800" dirty="0">
                <a:solidFill>
                  <a:schemeClr val="tx2"/>
                </a:solidFill>
                <a:latin typeface="+mj-lt"/>
              </a:rPr>
              <a:t>under Energy Constraints</a:t>
            </a:r>
          </a:p>
        </p:txBody>
      </p:sp>
      <p:sp>
        <p:nvSpPr>
          <p:cNvPr id="1010691" name="Rectangle 3"/>
          <p:cNvSpPr>
            <a:spLocks noChangeArrowheads="1"/>
          </p:cNvSpPr>
          <p:nvPr/>
        </p:nvSpPr>
        <p:spPr bwMode="auto">
          <a:xfrm>
            <a:off x="552450" y="1772019"/>
            <a:ext cx="8126413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Hardware</a:t>
            </a: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All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nodes have transmit, sleep, and transient modes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Each node can only send a </a:t>
            </a:r>
            <a:r>
              <a:rPr lang="en-US" sz="2400" u="sng" dirty="0" smtClean="0">
                <a:solidFill>
                  <a:schemeClr val="tx2"/>
                </a:solidFill>
                <a:latin typeface="+mj-lt"/>
              </a:rPr>
              <a:t>finite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number of bits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Link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High-level modulation costs transmit energy but saves circuit energy (shorter transmission time)</a:t>
            </a: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Coding costs circuit energy but saves transmit energy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Access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Power control impacts connectivity and interference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742950" lvl="1" indent="-285750">
              <a:lnSpc>
                <a:spcPct val="5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Adaptive modulation adds another degree of freedom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Routing:</a:t>
            </a: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Circuit energy costs can preclude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multihop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routing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353568"/>
            <a:ext cx="8229600" cy="1143000"/>
          </a:xfrm>
        </p:spPr>
        <p:txBody>
          <a:bodyPr/>
          <a:lstStyle/>
          <a:p>
            <a:r>
              <a:rPr lang="en-US" dirty="0"/>
              <a:t>Total Energy (MQAM)  </a:t>
            </a:r>
          </a:p>
        </p:txBody>
      </p:sp>
      <p:pic>
        <p:nvPicPr>
          <p:cNvPr id="593923" name="Picture 3" descr="C:\Mydocuments\research\Crosslayer\tx_rx_joint_noadc\presentation_icc03\AWGN1_d_icc0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16355" y="1485265"/>
            <a:ext cx="6880225" cy="515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>
          <a:xfrm>
            <a:off x="504825" y="689315"/>
            <a:ext cx="8639175" cy="7244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latin typeface="Calibri" pitchFamily="34" charset="0"/>
              </a:rPr>
              <a:t>Future Cell Phones</a:t>
            </a:r>
            <a:endParaRPr lang="en-US" sz="3200" b="1" i="1" dirty="0" smtClean="0">
              <a:latin typeface="Calibri" pitchFamily="34" charset="0"/>
            </a:endParaRPr>
          </a:p>
        </p:txBody>
      </p:sp>
      <p:sp>
        <p:nvSpPr>
          <p:cNvPr id="6147" name="Oval 4"/>
          <p:cNvSpPr>
            <a:spLocks/>
          </p:cNvSpPr>
          <p:nvPr/>
        </p:nvSpPr>
        <p:spPr bwMode="auto">
          <a:xfrm rot="2091974">
            <a:off x="2306638" y="2852130"/>
            <a:ext cx="4344987" cy="2268538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62125" y="1813905"/>
            <a:ext cx="5630863" cy="3952875"/>
            <a:chOff x="1712913" y="1931988"/>
            <a:chExt cx="5751512" cy="4249737"/>
          </a:xfrm>
        </p:grpSpPr>
        <p:pic>
          <p:nvPicPr>
            <p:cNvPr id="6215" name="Picture 3" descr="Image-00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9500" y="2222500"/>
              <a:ext cx="1895475" cy="368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6" name="Oval 5"/>
            <p:cNvSpPr>
              <a:spLocks/>
            </p:cNvSpPr>
            <p:nvPr/>
          </p:nvSpPr>
          <p:spPr bwMode="auto">
            <a:xfrm rot="2091974">
              <a:off x="2135188" y="3067050"/>
              <a:ext cx="4344987" cy="2268538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6"/>
            <p:cNvSpPr>
              <a:spLocks/>
            </p:cNvSpPr>
            <p:nvPr/>
          </p:nvSpPr>
          <p:spPr bwMode="auto">
            <a:xfrm rot="8722276">
              <a:off x="2432050" y="3489325"/>
              <a:ext cx="4518025" cy="1219200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7"/>
            <p:cNvSpPr>
              <a:spLocks/>
            </p:cNvSpPr>
            <p:nvPr/>
          </p:nvSpPr>
          <p:spPr bwMode="auto">
            <a:xfrm rot="8722276">
              <a:off x="2233613" y="3159125"/>
              <a:ext cx="4518025" cy="1219200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19" name="Picture 8" descr="NokiaE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2813" y="1989138"/>
              <a:ext cx="1471612" cy="11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0" name="Picture 9" descr="microsoft_zune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325" y="3517900"/>
              <a:ext cx="687388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1" name="Picture 10" descr="KodakWiFiCamera"/>
            <p:cNvPicPr>
              <a:picLocks noChangeAspect="1" noChangeArrowheads="1"/>
            </p:cNvPicPr>
            <p:nvPr/>
          </p:nvPicPr>
          <p:blipFill>
            <a:blip r:embed="rId6" cstate="print"/>
            <a:srcRect b="25346"/>
            <a:stretch>
              <a:fillRect/>
            </a:stretch>
          </p:blipFill>
          <p:spPr bwMode="auto">
            <a:xfrm>
              <a:off x="5899150" y="5200650"/>
              <a:ext cx="1444625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2" name="Picture 11" descr="Noteboo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12913" y="1931988"/>
              <a:ext cx="1550987" cy="135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3" name="Picture 12" descr="Sandis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6588" y="3479800"/>
              <a:ext cx="865187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4" name="Picture 13" descr="playstation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4050" y="4592638"/>
              <a:ext cx="1423988" cy="158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8325" y="5854093"/>
            <a:ext cx="8131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rPr>
              <a:t>Much better performance and reliability than today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797" y="6244130"/>
            <a:ext cx="8601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+mj-lt"/>
                <a:cs typeface="Times New Roman" pitchFamily="18" charset="0"/>
              </a:rPr>
              <a:t>Gbps</a:t>
            </a:r>
            <a:r>
              <a:rPr lang="en-US" sz="2800" b="1" i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rates</a:t>
            </a:r>
            <a:r>
              <a:rPr lang="en-US" sz="2800" b="1" i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, low latency, 99% </a:t>
            </a:r>
            <a:r>
              <a:rPr lang="en-US" sz="2800" b="1" i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coverage</a:t>
            </a:r>
            <a:r>
              <a:rPr lang="en-US" sz="2800" i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 indoors and out </a:t>
            </a:r>
            <a:endParaRPr lang="en-US" sz="2800" b="1" i="1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1265238" y="1749544"/>
            <a:ext cx="6602412" cy="3996599"/>
            <a:chOff x="4447666" y="3596307"/>
            <a:chExt cx="6603268" cy="3995409"/>
          </a:xfrm>
        </p:grpSpPr>
        <p:sp>
          <p:nvSpPr>
            <p:cNvPr id="6152" name="Rectangle 16"/>
            <p:cNvSpPr>
              <a:spLocks noChangeArrowheads="1"/>
            </p:cNvSpPr>
            <p:nvPr/>
          </p:nvSpPr>
          <p:spPr bwMode="auto">
            <a:xfrm>
              <a:off x="4447666" y="3605007"/>
              <a:ext cx="6603268" cy="39867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Oval 3"/>
            <p:cNvSpPr>
              <a:spLocks noChangeArrowheads="1"/>
            </p:cNvSpPr>
            <p:nvPr/>
          </p:nvSpPr>
          <p:spPr bwMode="auto">
            <a:xfrm>
              <a:off x="6195826" y="3763167"/>
              <a:ext cx="1516850" cy="1533251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4"/>
            <p:cNvSpPr>
              <a:spLocks noChangeArrowheads="1"/>
            </p:cNvSpPr>
            <p:nvPr/>
          </p:nvSpPr>
          <p:spPr bwMode="auto">
            <a:xfrm>
              <a:off x="4615480" y="3891728"/>
              <a:ext cx="1516850" cy="15332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6742603" y="4568363"/>
              <a:ext cx="378625" cy="381621"/>
              <a:chOff x="2001" y="1747"/>
              <a:chExt cx="322" cy="282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2001" y="1811"/>
                <a:ext cx="322" cy="218"/>
                <a:chOff x="2001" y="1728"/>
                <a:chExt cx="322" cy="218"/>
              </a:xfrm>
            </p:grpSpPr>
            <p:sp>
              <p:nvSpPr>
                <p:cNvPr id="6213" name="Rectangle 7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01" y="1728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6212" name="Line 9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421590" y="4215158"/>
              <a:ext cx="402142" cy="323431"/>
              <a:chOff x="2231" y="1386"/>
              <a:chExt cx="342" cy="239"/>
            </a:xfrm>
          </p:grpSpPr>
          <p:pic>
            <p:nvPicPr>
              <p:cNvPr id="6209" name="Picture 11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10" name="Line 12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5502073" y="4890438"/>
              <a:ext cx="402142" cy="323430"/>
              <a:chOff x="2231" y="1386"/>
              <a:chExt cx="342" cy="239"/>
            </a:xfrm>
          </p:grpSpPr>
          <p:pic>
            <p:nvPicPr>
              <p:cNvPr id="6207" name="Picture 14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08" name="Line 15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5103464" y="4450626"/>
              <a:ext cx="378625" cy="388388"/>
              <a:chOff x="2001" y="1747"/>
              <a:chExt cx="322" cy="287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001" y="1822"/>
                <a:ext cx="322" cy="212"/>
                <a:chOff x="2001" y="1739"/>
                <a:chExt cx="322" cy="212"/>
              </a:xfrm>
            </p:grpSpPr>
            <p:sp>
              <p:nvSpPr>
                <p:cNvPr id="6205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01" y="1739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6204" name="Line 20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9" name="Freeform 21"/>
            <p:cNvSpPr>
              <a:spLocks/>
            </p:cNvSpPr>
            <p:nvPr/>
          </p:nvSpPr>
          <p:spPr bwMode="auto">
            <a:xfrm>
              <a:off x="5464446" y="4456039"/>
              <a:ext cx="248105" cy="408686"/>
            </a:xfrm>
            <a:custGeom>
              <a:avLst/>
              <a:gdLst>
                <a:gd name="T0" fmla="*/ 0 w 211"/>
                <a:gd name="T1" fmla="*/ 0 h 302"/>
                <a:gd name="T2" fmla="*/ 2147483647 w 211"/>
                <a:gd name="T3" fmla="*/ 2147483647 h 302"/>
                <a:gd name="T4" fmla="*/ 0 60000 65536"/>
                <a:gd name="T5" fmla="*/ 0 60000 65536"/>
                <a:gd name="T6" fmla="*/ 0 w 211"/>
                <a:gd name="T7" fmla="*/ 0 h 302"/>
                <a:gd name="T8" fmla="*/ 211 w 211"/>
                <a:gd name="T9" fmla="*/ 302 h 3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1" h="302">
                  <a:moveTo>
                    <a:pt x="0" y="0"/>
                  </a:moveTo>
                  <a:cubicBezTo>
                    <a:pt x="89" y="126"/>
                    <a:pt x="179" y="253"/>
                    <a:pt x="211" y="302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22"/>
            <p:cNvSpPr>
              <a:spLocks noChangeShapeType="1"/>
            </p:cNvSpPr>
            <p:nvPr/>
          </p:nvSpPr>
          <p:spPr bwMode="auto">
            <a:xfrm flipH="1" flipV="1">
              <a:off x="6733191" y="4221925"/>
              <a:ext cx="269270" cy="32072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24"/>
            <p:cNvSpPr>
              <a:spLocks noChangeArrowheads="1"/>
            </p:cNvSpPr>
            <p:nvPr/>
          </p:nvSpPr>
          <p:spPr bwMode="auto">
            <a:xfrm>
              <a:off x="5123858" y="5905388"/>
              <a:ext cx="782708" cy="483116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26"/>
            <p:cNvSpPr>
              <a:spLocks/>
            </p:cNvSpPr>
            <p:nvPr/>
          </p:nvSpPr>
          <p:spPr bwMode="auto">
            <a:xfrm>
              <a:off x="4931866" y="4826834"/>
              <a:ext cx="376273" cy="1385745"/>
            </a:xfrm>
            <a:custGeom>
              <a:avLst/>
              <a:gdLst>
                <a:gd name="T0" fmla="*/ 2147483647 w 320"/>
                <a:gd name="T1" fmla="*/ 0 h 1024"/>
                <a:gd name="T2" fmla="*/ 2147483647 w 320"/>
                <a:gd name="T3" fmla="*/ 2147483647 h 1024"/>
                <a:gd name="T4" fmla="*/ 2147483647 w 320"/>
                <a:gd name="T5" fmla="*/ 2147483647 h 1024"/>
                <a:gd name="T6" fmla="*/ 2147483647 w 320"/>
                <a:gd name="T7" fmla="*/ 2147483647 h 1024"/>
                <a:gd name="T8" fmla="*/ 2147483647 w 320"/>
                <a:gd name="T9" fmla="*/ 2147483647 h 1024"/>
                <a:gd name="T10" fmla="*/ 0 w 320"/>
                <a:gd name="T11" fmla="*/ 2147483647 h 1024"/>
                <a:gd name="T12" fmla="*/ 2147483647 w 320"/>
                <a:gd name="T13" fmla="*/ 2147483647 h 1024"/>
                <a:gd name="T14" fmla="*/ 2147483647 w 320"/>
                <a:gd name="T15" fmla="*/ 2147483647 h 10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1024"/>
                <a:gd name="T26" fmla="*/ 320 w 320"/>
                <a:gd name="T27" fmla="*/ 1024 h 10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1024">
                  <a:moveTo>
                    <a:pt x="320" y="0"/>
                  </a:moveTo>
                  <a:cubicBezTo>
                    <a:pt x="302" y="3"/>
                    <a:pt x="283" y="3"/>
                    <a:pt x="265" y="9"/>
                  </a:cubicBezTo>
                  <a:cubicBezTo>
                    <a:pt x="215" y="26"/>
                    <a:pt x="172" y="81"/>
                    <a:pt x="128" y="110"/>
                  </a:cubicBezTo>
                  <a:cubicBezTo>
                    <a:pt x="98" y="153"/>
                    <a:pt x="65" y="194"/>
                    <a:pt x="36" y="238"/>
                  </a:cubicBezTo>
                  <a:cubicBezTo>
                    <a:pt x="25" y="254"/>
                    <a:pt x="18" y="293"/>
                    <a:pt x="18" y="293"/>
                  </a:cubicBezTo>
                  <a:cubicBezTo>
                    <a:pt x="13" y="360"/>
                    <a:pt x="0" y="427"/>
                    <a:pt x="0" y="494"/>
                  </a:cubicBezTo>
                  <a:cubicBezTo>
                    <a:pt x="0" y="643"/>
                    <a:pt x="37" y="776"/>
                    <a:pt x="82" y="915"/>
                  </a:cubicBezTo>
                  <a:cubicBezTo>
                    <a:pt x="93" y="949"/>
                    <a:pt x="145" y="996"/>
                    <a:pt x="173" y="1024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7"/>
            <p:cNvSpPr>
              <a:spLocks/>
            </p:cNvSpPr>
            <p:nvPr/>
          </p:nvSpPr>
          <p:spPr bwMode="auto">
            <a:xfrm>
              <a:off x="5808971" y="4852547"/>
              <a:ext cx="957144" cy="1063667"/>
            </a:xfrm>
            <a:custGeom>
              <a:avLst/>
              <a:gdLst>
                <a:gd name="T0" fmla="*/ 2147483647 w 814"/>
                <a:gd name="T1" fmla="*/ 0 h 786"/>
                <a:gd name="T2" fmla="*/ 2147483647 w 814"/>
                <a:gd name="T3" fmla="*/ 2147483647 h 786"/>
                <a:gd name="T4" fmla="*/ 2147483647 w 814"/>
                <a:gd name="T5" fmla="*/ 2147483647 h 786"/>
                <a:gd name="T6" fmla="*/ 2147483647 w 814"/>
                <a:gd name="T7" fmla="*/ 2147483647 h 786"/>
                <a:gd name="T8" fmla="*/ 2147483647 w 814"/>
                <a:gd name="T9" fmla="*/ 2147483647 h 786"/>
                <a:gd name="T10" fmla="*/ 2147483647 w 814"/>
                <a:gd name="T11" fmla="*/ 2147483647 h 786"/>
                <a:gd name="T12" fmla="*/ 2147483647 w 814"/>
                <a:gd name="T13" fmla="*/ 2147483647 h 786"/>
                <a:gd name="T14" fmla="*/ 2147483647 w 814"/>
                <a:gd name="T15" fmla="*/ 2147483647 h 786"/>
                <a:gd name="T16" fmla="*/ 0 w 814"/>
                <a:gd name="T17" fmla="*/ 2147483647 h 786"/>
                <a:gd name="T18" fmla="*/ 2147483647 w 814"/>
                <a:gd name="T19" fmla="*/ 2147483647 h 7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786"/>
                <a:gd name="T32" fmla="*/ 814 w 814"/>
                <a:gd name="T33" fmla="*/ 786 h 7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786">
                  <a:moveTo>
                    <a:pt x="814" y="0"/>
                  </a:moveTo>
                  <a:cubicBezTo>
                    <a:pt x="753" y="20"/>
                    <a:pt x="722" y="28"/>
                    <a:pt x="658" y="36"/>
                  </a:cubicBezTo>
                  <a:cubicBezTo>
                    <a:pt x="563" y="68"/>
                    <a:pt x="472" y="101"/>
                    <a:pt x="375" y="128"/>
                  </a:cubicBezTo>
                  <a:cubicBezTo>
                    <a:pt x="348" y="145"/>
                    <a:pt x="317" y="153"/>
                    <a:pt x="292" y="173"/>
                  </a:cubicBezTo>
                  <a:cubicBezTo>
                    <a:pt x="261" y="198"/>
                    <a:pt x="233" y="241"/>
                    <a:pt x="210" y="274"/>
                  </a:cubicBezTo>
                  <a:cubicBezTo>
                    <a:pt x="201" y="286"/>
                    <a:pt x="193" y="299"/>
                    <a:pt x="183" y="310"/>
                  </a:cubicBezTo>
                  <a:cubicBezTo>
                    <a:pt x="174" y="320"/>
                    <a:pt x="163" y="328"/>
                    <a:pt x="155" y="338"/>
                  </a:cubicBezTo>
                  <a:cubicBezTo>
                    <a:pt x="108" y="399"/>
                    <a:pt x="78" y="468"/>
                    <a:pt x="36" y="530"/>
                  </a:cubicBezTo>
                  <a:cubicBezTo>
                    <a:pt x="14" y="597"/>
                    <a:pt x="17" y="671"/>
                    <a:pt x="0" y="740"/>
                  </a:cubicBezTo>
                  <a:cubicBezTo>
                    <a:pt x="3" y="755"/>
                    <a:pt x="9" y="786"/>
                    <a:pt x="9" y="786"/>
                  </a:cubicBezTo>
                </a:path>
              </a:pathLst>
            </a:cu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Rectangle 28"/>
            <p:cNvSpPr>
              <a:spLocks noChangeArrowheads="1"/>
            </p:cNvSpPr>
            <p:nvPr/>
          </p:nvSpPr>
          <p:spPr bwMode="auto">
            <a:xfrm>
              <a:off x="6534472" y="6036654"/>
              <a:ext cx="731380" cy="46146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29"/>
            <p:cNvSpPr txBox="1">
              <a:spLocks noChangeArrowheads="1"/>
            </p:cNvSpPr>
            <p:nvPr/>
          </p:nvSpPr>
          <p:spPr bwMode="auto">
            <a:xfrm>
              <a:off x="6505460" y="6054313"/>
              <a:ext cx="803425" cy="4515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Garamond" pitchFamily="18" charset="0"/>
                </a:rPr>
                <a:t>Phone</a:t>
              </a:r>
              <a:endParaRPr lang="en-US" sz="1600" b="1" dirty="0">
                <a:solidFill>
                  <a:srgbClr val="000000"/>
                </a:solidFill>
                <a:latin typeface="Garamond" pitchFamily="18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Garamond" pitchFamily="18" charset="0"/>
                </a:rPr>
                <a:t>System</a:t>
              </a:r>
            </a:p>
          </p:txBody>
        </p:sp>
        <p:sp>
          <p:nvSpPr>
            <p:cNvPr id="6166" name="Rectangle 31"/>
            <p:cNvSpPr>
              <a:spLocks noChangeArrowheads="1"/>
            </p:cNvSpPr>
            <p:nvPr/>
          </p:nvSpPr>
          <p:spPr bwMode="auto">
            <a:xfrm>
              <a:off x="7953723" y="5886442"/>
              <a:ext cx="856346" cy="502062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33"/>
            <p:cNvSpPr>
              <a:spLocks noChangeArrowheads="1"/>
            </p:cNvSpPr>
            <p:nvPr/>
          </p:nvSpPr>
          <p:spPr bwMode="auto">
            <a:xfrm>
              <a:off x="9108414" y="6039361"/>
              <a:ext cx="1516850" cy="1533251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9628145" y="6715994"/>
              <a:ext cx="378625" cy="388388"/>
              <a:chOff x="2001" y="1747"/>
              <a:chExt cx="322" cy="287"/>
            </a:xfrm>
          </p:grpSpPr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001" y="1822"/>
                <a:ext cx="322" cy="212"/>
                <a:chOff x="2001" y="1739"/>
                <a:chExt cx="322" cy="212"/>
              </a:xfrm>
            </p:grpSpPr>
            <p:sp>
              <p:nvSpPr>
                <p:cNvPr id="6201" name="Rectangle 36"/>
                <p:cNvSpPr>
                  <a:spLocks noChangeArrowheads="1"/>
                </p:cNvSpPr>
                <p:nvPr/>
              </p:nvSpPr>
              <p:spPr bwMode="auto">
                <a:xfrm>
                  <a:off x="2021" y="1746"/>
                  <a:ext cx="302" cy="2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001" y="1739"/>
                  <a:ext cx="26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  <a:latin typeface="Garamond" pitchFamily="18" charset="0"/>
                    </a:rPr>
                    <a:t>BS</a:t>
                  </a:r>
                </a:p>
              </p:txBody>
            </p:sp>
          </p:grpSp>
          <p:sp>
            <p:nvSpPr>
              <p:cNvPr id="6200" name="Line 38"/>
              <p:cNvSpPr>
                <a:spLocks noChangeShapeType="1"/>
              </p:cNvSpPr>
              <p:nvPr/>
            </p:nvSpPr>
            <p:spPr bwMode="auto">
              <a:xfrm flipV="1">
                <a:off x="2258" y="1747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9307133" y="6362792"/>
              <a:ext cx="402142" cy="323430"/>
              <a:chOff x="2231" y="1386"/>
              <a:chExt cx="342" cy="239"/>
            </a:xfrm>
          </p:grpSpPr>
          <p:pic>
            <p:nvPicPr>
              <p:cNvPr id="6197" name="Picture 40" descr="C:\Program Files\Common Files\Microsoft Shared\Clipart\cagcat50\tn00332_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31" y="1455"/>
                <a:ext cx="34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98" name="Line 41"/>
              <p:cNvSpPr>
                <a:spLocks noChangeShapeType="1"/>
              </p:cNvSpPr>
              <p:nvPr/>
            </p:nvSpPr>
            <p:spPr bwMode="auto">
              <a:xfrm flipV="1">
                <a:off x="2427" y="1386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0" name="Line 42"/>
            <p:cNvSpPr>
              <a:spLocks noChangeShapeType="1"/>
            </p:cNvSpPr>
            <p:nvPr/>
          </p:nvSpPr>
          <p:spPr bwMode="auto">
            <a:xfrm flipH="1" flipV="1">
              <a:off x="9618734" y="6369558"/>
              <a:ext cx="269270" cy="32072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Text Box 43"/>
            <p:cNvSpPr txBox="1">
              <a:spLocks noChangeArrowheads="1"/>
            </p:cNvSpPr>
            <p:nvPr/>
          </p:nvSpPr>
          <p:spPr bwMode="auto">
            <a:xfrm>
              <a:off x="5071983" y="3596307"/>
              <a:ext cx="935979" cy="3126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  <a:latin typeface="Garamond" pitchFamily="18" charset="0"/>
                </a:rPr>
                <a:t>San Francisco</a:t>
              </a:r>
            </a:p>
          </p:txBody>
        </p:sp>
        <p:sp>
          <p:nvSpPr>
            <p:cNvPr id="6172" name="Text Box 44"/>
            <p:cNvSpPr txBox="1">
              <a:spLocks noChangeArrowheads="1"/>
            </p:cNvSpPr>
            <p:nvPr/>
          </p:nvSpPr>
          <p:spPr bwMode="auto">
            <a:xfrm>
              <a:off x="9378088" y="5723036"/>
              <a:ext cx="1169768" cy="3692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i="1" dirty="0" smtClean="0">
                  <a:solidFill>
                    <a:srgbClr val="000000"/>
                  </a:solidFill>
                  <a:latin typeface="Garamond" pitchFamily="18" charset="0"/>
                </a:rPr>
                <a:t>New York</a:t>
              </a:r>
              <a:endParaRPr lang="en-US" sz="1800" i="1" dirty="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6173" name="Freeform 45"/>
            <p:cNvSpPr>
              <a:spLocks/>
            </p:cNvSpPr>
            <p:nvPr/>
          </p:nvSpPr>
          <p:spPr bwMode="auto">
            <a:xfrm>
              <a:off x="8442881" y="6385797"/>
              <a:ext cx="1302845" cy="631976"/>
            </a:xfrm>
            <a:custGeom>
              <a:avLst/>
              <a:gdLst>
                <a:gd name="T0" fmla="*/ 0 w 1108"/>
                <a:gd name="T1" fmla="*/ 0 h 467"/>
                <a:gd name="T2" fmla="*/ 2147483647 w 1108"/>
                <a:gd name="T3" fmla="*/ 2147483647 h 467"/>
                <a:gd name="T4" fmla="*/ 2147483647 w 1108"/>
                <a:gd name="T5" fmla="*/ 2147483647 h 467"/>
                <a:gd name="T6" fmla="*/ 2147483647 w 1108"/>
                <a:gd name="T7" fmla="*/ 2147483647 h 467"/>
                <a:gd name="T8" fmla="*/ 2147483647 w 1108"/>
                <a:gd name="T9" fmla="*/ 2147483647 h 467"/>
                <a:gd name="T10" fmla="*/ 2147483647 w 1108"/>
                <a:gd name="T11" fmla="*/ 2147483647 h 467"/>
                <a:gd name="T12" fmla="*/ 2147483647 w 1108"/>
                <a:gd name="T13" fmla="*/ 2147483647 h 467"/>
                <a:gd name="T14" fmla="*/ 2147483647 w 1108"/>
                <a:gd name="T15" fmla="*/ 2147483647 h 467"/>
                <a:gd name="T16" fmla="*/ 2147483647 w 1108"/>
                <a:gd name="T17" fmla="*/ 2147483647 h 467"/>
                <a:gd name="T18" fmla="*/ 2147483647 w 1108"/>
                <a:gd name="T19" fmla="*/ 2147483647 h 4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"/>
                <a:gd name="T31" fmla="*/ 0 h 467"/>
                <a:gd name="T32" fmla="*/ 1108 w 1108"/>
                <a:gd name="T33" fmla="*/ 467 h 4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" h="467">
                  <a:moveTo>
                    <a:pt x="0" y="0"/>
                  </a:moveTo>
                  <a:cubicBezTo>
                    <a:pt x="3" y="9"/>
                    <a:pt x="7" y="18"/>
                    <a:pt x="9" y="28"/>
                  </a:cubicBezTo>
                  <a:cubicBezTo>
                    <a:pt x="13" y="49"/>
                    <a:pt x="12" y="71"/>
                    <a:pt x="18" y="92"/>
                  </a:cubicBezTo>
                  <a:cubicBezTo>
                    <a:pt x="25" y="117"/>
                    <a:pt x="50" y="134"/>
                    <a:pt x="64" y="156"/>
                  </a:cubicBezTo>
                  <a:cubicBezTo>
                    <a:pt x="89" y="195"/>
                    <a:pt x="112" y="241"/>
                    <a:pt x="146" y="275"/>
                  </a:cubicBezTo>
                  <a:cubicBezTo>
                    <a:pt x="191" y="320"/>
                    <a:pt x="239" y="322"/>
                    <a:pt x="292" y="348"/>
                  </a:cubicBezTo>
                  <a:cubicBezTo>
                    <a:pt x="401" y="402"/>
                    <a:pt x="510" y="422"/>
                    <a:pt x="630" y="439"/>
                  </a:cubicBezTo>
                  <a:cubicBezTo>
                    <a:pt x="684" y="456"/>
                    <a:pt x="741" y="449"/>
                    <a:pt x="795" y="467"/>
                  </a:cubicBezTo>
                  <a:cubicBezTo>
                    <a:pt x="827" y="462"/>
                    <a:pt x="906" y="448"/>
                    <a:pt x="932" y="448"/>
                  </a:cubicBezTo>
                  <a:cubicBezTo>
                    <a:pt x="1108" y="448"/>
                    <a:pt x="930" y="458"/>
                    <a:pt x="1024" y="45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46"/>
            <p:cNvSpPr>
              <a:spLocks noChangeShapeType="1"/>
            </p:cNvSpPr>
            <p:nvPr/>
          </p:nvSpPr>
          <p:spPr bwMode="auto">
            <a:xfrm>
              <a:off x="5857181" y="6166568"/>
              <a:ext cx="65612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47"/>
            <p:cNvSpPr>
              <a:spLocks noChangeShapeType="1"/>
            </p:cNvSpPr>
            <p:nvPr/>
          </p:nvSpPr>
          <p:spPr bwMode="auto">
            <a:xfrm>
              <a:off x="7268204" y="6166568"/>
              <a:ext cx="65612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59"/>
            <p:cNvSpPr>
              <a:spLocks noChangeShapeType="1"/>
            </p:cNvSpPr>
            <p:nvPr/>
          </p:nvSpPr>
          <p:spPr bwMode="auto">
            <a:xfrm>
              <a:off x="5913621" y="5971698"/>
              <a:ext cx="225764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60"/>
            <p:cNvSpPr>
              <a:spLocks noChangeShapeType="1"/>
            </p:cNvSpPr>
            <p:nvPr/>
          </p:nvSpPr>
          <p:spPr bwMode="auto">
            <a:xfrm flipV="1">
              <a:off x="6139385" y="5711870"/>
              <a:ext cx="0" cy="259827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61"/>
            <p:cNvSpPr>
              <a:spLocks noChangeShapeType="1"/>
            </p:cNvSpPr>
            <p:nvPr/>
          </p:nvSpPr>
          <p:spPr bwMode="auto">
            <a:xfrm>
              <a:off x="6139385" y="5711870"/>
              <a:ext cx="395087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Text Box 29"/>
            <p:cNvSpPr txBox="1">
              <a:spLocks noChangeArrowheads="1"/>
            </p:cNvSpPr>
            <p:nvPr/>
          </p:nvSpPr>
          <p:spPr bwMode="auto">
            <a:xfrm>
              <a:off x="5061256" y="5960215"/>
              <a:ext cx="934911" cy="4369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Garamond" pitchFamily="18" charset="0"/>
                </a:rPr>
                <a:t>N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Garamond" pitchFamily="18" charset="0"/>
                </a:rPr>
                <a:t>th</a:t>
              </a:r>
              <a:r>
                <a:rPr lang="en-US" sz="1600" dirty="0" smtClean="0">
                  <a:solidFill>
                    <a:srgbClr val="000000"/>
                  </a:solidFill>
                  <a:latin typeface="Garamond" pitchFamily="18" charset="0"/>
                </a:rPr>
                <a:t>-Gen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Garamond" pitchFamily="18" charset="0"/>
                </a:rPr>
                <a:t>Cellular</a:t>
              </a:r>
              <a:endParaRPr lang="en-US" sz="1600" b="1" dirty="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6180" name="Text Box 29"/>
            <p:cNvSpPr txBox="1">
              <a:spLocks noChangeArrowheads="1"/>
            </p:cNvSpPr>
            <p:nvPr/>
          </p:nvSpPr>
          <p:spPr bwMode="auto">
            <a:xfrm>
              <a:off x="7905170" y="5960643"/>
              <a:ext cx="961178" cy="4369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Garamond" pitchFamily="18" charset="0"/>
                </a:rPr>
                <a:t>N</a:t>
              </a:r>
              <a:r>
                <a:rPr lang="en-US" sz="1600" b="1" baseline="30000" dirty="0" smtClean="0">
                  <a:solidFill>
                    <a:srgbClr val="000000"/>
                  </a:solidFill>
                  <a:latin typeface="Garamond" pitchFamily="18" charset="0"/>
                </a:rPr>
                <a:t>th</a:t>
              </a:r>
              <a:r>
                <a:rPr lang="en-US" sz="1600" b="1" dirty="0" smtClean="0">
                  <a:solidFill>
                    <a:srgbClr val="000000"/>
                  </a:solidFill>
                  <a:latin typeface="Garamond" pitchFamily="18" charset="0"/>
                </a:rPr>
                <a:t>-Gen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Garamond" pitchFamily="18" charset="0"/>
                </a:rPr>
                <a:t>Cellular</a:t>
              </a:r>
              <a:endParaRPr lang="en-US" sz="1600" b="1" dirty="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6382015" y="5258321"/>
              <a:ext cx="1478426" cy="781040"/>
              <a:chOff x="64988" y="3032410"/>
              <a:chExt cx="1478426" cy="781040"/>
            </a:xfrm>
          </p:grpSpPr>
          <p:sp>
            <p:nvSpPr>
              <p:cNvPr id="79" name="Explosion 2 78"/>
              <p:cNvSpPr/>
              <p:nvPr/>
            </p:nvSpPr>
            <p:spPr bwMode="auto">
              <a:xfrm rot="719229">
                <a:off x="64465" y="3032875"/>
                <a:ext cx="1479742" cy="780817"/>
              </a:xfrm>
              <a:prstGeom prst="irregularSeal2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83568" y="3285212"/>
                <a:ext cx="904993" cy="3380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Internet</a:t>
                </a:r>
              </a:p>
            </p:txBody>
          </p:sp>
        </p:grpSp>
        <p:grpSp>
          <p:nvGrpSpPr>
            <p:cNvPr id="15" name="Group 98"/>
            <p:cNvGrpSpPr>
              <a:grpSpLocks/>
            </p:cNvGrpSpPr>
            <p:nvPr/>
          </p:nvGrpSpPr>
          <p:grpSpPr bwMode="auto">
            <a:xfrm>
              <a:off x="8442881" y="3832390"/>
              <a:ext cx="1829407" cy="1439462"/>
              <a:chOff x="1712913" y="1931988"/>
              <a:chExt cx="5751512" cy="4249737"/>
            </a:xfrm>
          </p:grpSpPr>
          <p:pic>
            <p:nvPicPr>
              <p:cNvPr id="6185" name="Picture 3" descr="Image-004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619500" y="2222500"/>
                <a:ext cx="1895475" cy="368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6" name="Oval 5"/>
              <p:cNvSpPr>
                <a:spLocks/>
              </p:cNvSpPr>
              <p:nvPr/>
            </p:nvSpPr>
            <p:spPr bwMode="auto">
              <a:xfrm rot="2091974">
                <a:off x="2135188" y="3067050"/>
                <a:ext cx="4344987" cy="2268538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Oval 6"/>
              <p:cNvSpPr>
                <a:spLocks/>
              </p:cNvSpPr>
              <p:nvPr/>
            </p:nvSpPr>
            <p:spPr bwMode="auto">
              <a:xfrm rot="8722276">
                <a:off x="2432050" y="3489325"/>
                <a:ext cx="4518025" cy="12192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Oval 7"/>
              <p:cNvSpPr>
                <a:spLocks/>
              </p:cNvSpPr>
              <p:nvPr/>
            </p:nvSpPr>
            <p:spPr bwMode="auto">
              <a:xfrm rot="8722276">
                <a:off x="2233613" y="3159125"/>
                <a:ext cx="4518025" cy="12192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189" name="Picture 8" descr="NokiaE9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992813" y="1989138"/>
                <a:ext cx="1471612" cy="1100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0" name="Picture 9" descr="microsoft_zune_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156325" y="3517900"/>
                <a:ext cx="687388" cy="1220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1" name="Picture 10" descr="KodakWiFiCamera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b="25346"/>
              <a:stretch>
                <a:fillRect/>
              </a:stretch>
            </p:blipFill>
            <p:spPr bwMode="auto">
              <a:xfrm>
                <a:off x="5899150" y="5200650"/>
                <a:ext cx="1444625" cy="862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2" name="Picture 11" descr="Notebook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712913" y="1931988"/>
                <a:ext cx="1550987" cy="135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3" name="Picture 12" descr="Sandisk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06588" y="3479800"/>
                <a:ext cx="865187" cy="88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4" name="Picture 13" descr="playstation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924050" y="4592638"/>
                <a:ext cx="1423988" cy="1589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83" name="Picture 4" descr="http://tbn2.google.com/images?q=tbn:6dGyszhYJVZHbM:http://www.global-b2b-network.com/direct/dbimage/50034985/Cordless_Phone.jp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57181" y="6707088"/>
              <a:ext cx="865523" cy="865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4" name="Freeform 55"/>
            <p:cNvSpPr>
              <a:spLocks/>
            </p:cNvSpPr>
            <p:nvPr/>
          </p:nvSpPr>
          <p:spPr bwMode="auto">
            <a:xfrm>
              <a:off x="6534472" y="6491352"/>
              <a:ext cx="430362" cy="795721"/>
            </a:xfrm>
            <a:custGeom>
              <a:avLst/>
              <a:gdLst>
                <a:gd name="T0" fmla="*/ 0 w 366"/>
                <a:gd name="T1" fmla="*/ 2147483647 h 588"/>
                <a:gd name="T2" fmla="*/ 2147483647 w 366"/>
                <a:gd name="T3" fmla="*/ 2147483647 h 588"/>
                <a:gd name="T4" fmla="*/ 2147483647 w 366"/>
                <a:gd name="T5" fmla="*/ 2147483647 h 588"/>
                <a:gd name="T6" fmla="*/ 2147483647 w 366"/>
                <a:gd name="T7" fmla="*/ 2147483647 h 588"/>
                <a:gd name="T8" fmla="*/ 2147483647 w 366"/>
                <a:gd name="T9" fmla="*/ 2147483647 h 588"/>
                <a:gd name="T10" fmla="*/ 2147483647 w 366"/>
                <a:gd name="T11" fmla="*/ 2147483647 h 588"/>
                <a:gd name="T12" fmla="*/ 2147483647 w 366"/>
                <a:gd name="T13" fmla="*/ 2147483647 h 588"/>
                <a:gd name="T14" fmla="*/ 2147483647 w 366"/>
                <a:gd name="T15" fmla="*/ 2147483647 h 588"/>
                <a:gd name="T16" fmla="*/ 2147483647 w 366"/>
                <a:gd name="T17" fmla="*/ 2147483647 h 588"/>
                <a:gd name="T18" fmla="*/ 2147483647 w 366"/>
                <a:gd name="T19" fmla="*/ 2147483647 h 588"/>
                <a:gd name="T20" fmla="*/ 2147483647 w 366"/>
                <a:gd name="T21" fmla="*/ 0 h 5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"/>
                <a:gd name="T34" fmla="*/ 0 h 588"/>
                <a:gd name="T35" fmla="*/ 366 w 366"/>
                <a:gd name="T36" fmla="*/ 588 h 5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" h="588">
                  <a:moveTo>
                    <a:pt x="0" y="567"/>
                  </a:moveTo>
                  <a:cubicBezTo>
                    <a:pt x="18" y="573"/>
                    <a:pt x="36" y="588"/>
                    <a:pt x="55" y="586"/>
                  </a:cubicBezTo>
                  <a:cubicBezTo>
                    <a:pt x="74" y="584"/>
                    <a:pt x="92" y="573"/>
                    <a:pt x="110" y="567"/>
                  </a:cubicBezTo>
                  <a:cubicBezTo>
                    <a:pt x="119" y="564"/>
                    <a:pt x="138" y="558"/>
                    <a:pt x="138" y="558"/>
                  </a:cubicBezTo>
                  <a:cubicBezTo>
                    <a:pt x="158" y="528"/>
                    <a:pt x="163" y="497"/>
                    <a:pt x="183" y="467"/>
                  </a:cubicBezTo>
                  <a:cubicBezTo>
                    <a:pt x="191" y="416"/>
                    <a:pt x="182" y="388"/>
                    <a:pt x="192" y="339"/>
                  </a:cubicBezTo>
                  <a:cubicBezTo>
                    <a:pt x="189" y="330"/>
                    <a:pt x="182" y="321"/>
                    <a:pt x="183" y="311"/>
                  </a:cubicBezTo>
                  <a:cubicBezTo>
                    <a:pt x="186" y="284"/>
                    <a:pt x="210" y="212"/>
                    <a:pt x="220" y="183"/>
                  </a:cubicBezTo>
                  <a:cubicBezTo>
                    <a:pt x="237" y="131"/>
                    <a:pt x="217" y="148"/>
                    <a:pt x="247" y="110"/>
                  </a:cubicBezTo>
                  <a:cubicBezTo>
                    <a:pt x="265" y="87"/>
                    <a:pt x="269" y="93"/>
                    <a:pt x="293" y="74"/>
                  </a:cubicBezTo>
                  <a:cubicBezTo>
                    <a:pt x="321" y="51"/>
                    <a:pt x="335" y="17"/>
                    <a:pt x="366" y="0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>
              <a:off x="8317811" y="5625150"/>
              <a:ext cx="0" cy="259827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61"/>
            <p:cNvSpPr>
              <a:spLocks noChangeShapeType="1"/>
            </p:cNvSpPr>
            <p:nvPr/>
          </p:nvSpPr>
          <p:spPr bwMode="auto">
            <a:xfrm flipH="1" flipV="1">
              <a:off x="7909786" y="5639214"/>
              <a:ext cx="395087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446357" y="1284348"/>
            <a:ext cx="507921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CC00"/>
                </a:solidFill>
                <a:latin typeface="+mj-lt"/>
                <a:cs typeface="Times New Roman" pitchFamily="18" charset="0"/>
              </a:rPr>
              <a:t>Everything wireless in one device</a:t>
            </a:r>
            <a:endParaRPr lang="en-US" sz="2800" i="1" dirty="0">
              <a:solidFill>
                <a:srgbClr val="00CC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458080" y="1310138"/>
            <a:ext cx="8574078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CC00"/>
                </a:solidFill>
                <a:latin typeface="+mj-lt"/>
                <a:cs typeface="Times New Roman" pitchFamily="18" charset="0"/>
              </a:rPr>
              <a:t>Burden for this performance is on the backbone network</a:t>
            </a:r>
            <a:endParaRPr lang="en-US" sz="2800" i="1" dirty="0">
              <a:solidFill>
                <a:srgbClr val="00CC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5275"/>
            <a:ext cx="91440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339933"/>
                </a:solidFill>
              </a:rPr>
              <a:t>Green” Cellular Networks</a:t>
            </a:r>
            <a:endParaRPr lang="en-US" sz="4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4312920"/>
            <a:ext cx="8943975" cy="3108960"/>
          </a:xfrm>
        </p:spPr>
        <p:txBody>
          <a:bodyPr>
            <a:normAutofit/>
          </a:bodyPr>
          <a:lstStyle/>
          <a:p>
            <a:pPr indent="-246888">
              <a:defRPr/>
            </a:pPr>
            <a:r>
              <a:rPr lang="en-US" sz="2900" dirty="0" smtClean="0">
                <a:latin typeface="+mj-lt"/>
              </a:rPr>
              <a:t>Minimize energy at both the mobile </a:t>
            </a:r>
            <a:r>
              <a:rPr lang="en-US" sz="2900" i="1" u="sng" dirty="0" smtClean="0">
                <a:solidFill>
                  <a:srgbClr val="00B050"/>
                </a:solidFill>
                <a:latin typeface="+mj-lt"/>
              </a:rPr>
              <a:t>and</a:t>
            </a:r>
            <a:r>
              <a:rPr lang="en-US" sz="29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base station via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New </a:t>
            </a:r>
            <a:r>
              <a:rPr lang="en-US" sz="2500" dirty="0" err="1" smtClean="0">
                <a:latin typeface="+mj-lt"/>
              </a:rPr>
              <a:t>Infrastuctures</a:t>
            </a:r>
            <a:r>
              <a:rPr lang="en-US" sz="2500" dirty="0" smtClean="0">
                <a:latin typeface="+mj-lt"/>
              </a:rPr>
              <a:t>: cell size, BS placement, DAS, </a:t>
            </a:r>
            <a:r>
              <a:rPr lang="en-US" sz="2500" dirty="0" err="1" smtClean="0">
                <a:latin typeface="+mj-lt"/>
              </a:rPr>
              <a:t>Picos</a:t>
            </a:r>
            <a:r>
              <a:rPr lang="en-US" sz="2500" dirty="0" smtClean="0">
                <a:latin typeface="+mj-lt"/>
              </a:rPr>
              <a:t>, relays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New Protocols:  Cell Zooming,  Coop MIMO, RRM, Scheduling, Sleeping,  Relaying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 smtClean="0">
                <a:latin typeface="+mj-lt"/>
              </a:rPr>
              <a:t>Low-Power (Green) Radios: Radio Architectures, Modulation, coding,  MIMO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2644775" y="1763713"/>
            <a:ext cx="230188" cy="287337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7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142547" y="2971276"/>
              <a:ext cx="171055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1509" name="Freeform 4"/>
          <p:cNvSpPr>
            <a:spLocks/>
          </p:cNvSpPr>
          <p:nvPr/>
        </p:nvSpPr>
        <p:spPr bwMode="auto">
          <a:xfrm>
            <a:off x="1978025" y="1419225"/>
            <a:ext cx="1584325" cy="976313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5"/>
          <p:cNvSpPr>
            <a:spLocks/>
          </p:cNvSpPr>
          <p:nvPr/>
        </p:nvSpPr>
        <p:spPr bwMode="auto">
          <a:xfrm>
            <a:off x="3165475" y="1905000"/>
            <a:ext cx="1585913" cy="981075"/>
          </a:xfrm>
          <a:custGeom>
            <a:avLst/>
            <a:gdLst>
              <a:gd name="T0" fmla="*/ 2147483647 w 614"/>
              <a:gd name="T1" fmla="*/ 2147483647 h 532"/>
              <a:gd name="T2" fmla="*/ 0 w 614"/>
              <a:gd name="T3" fmla="*/ 2147483647 h 532"/>
              <a:gd name="T4" fmla="*/ 2147483647 w 614"/>
              <a:gd name="T5" fmla="*/ 0 h 532"/>
              <a:gd name="T6" fmla="*/ 2147483647 w 614"/>
              <a:gd name="T7" fmla="*/ 0 h 532"/>
              <a:gd name="T8" fmla="*/ 2147483647 w 614"/>
              <a:gd name="T9" fmla="*/ 2147483647 h 532"/>
              <a:gd name="T10" fmla="*/ 2147483647 w 614"/>
              <a:gd name="T11" fmla="*/ 2147483647 h 532"/>
              <a:gd name="T12" fmla="*/ 2147483647 w 61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2"/>
              <a:gd name="T23" fmla="*/ 614 w 61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6"/>
          <p:cNvSpPr>
            <a:spLocks/>
          </p:cNvSpPr>
          <p:nvPr/>
        </p:nvSpPr>
        <p:spPr bwMode="auto">
          <a:xfrm>
            <a:off x="3165475" y="2886075"/>
            <a:ext cx="1585913" cy="973138"/>
          </a:xfrm>
          <a:custGeom>
            <a:avLst/>
            <a:gdLst>
              <a:gd name="T0" fmla="*/ 2147483647 w 614"/>
              <a:gd name="T1" fmla="*/ 2147483647 h 531"/>
              <a:gd name="T2" fmla="*/ 0 w 614"/>
              <a:gd name="T3" fmla="*/ 2147483647 h 531"/>
              <a:gd name="T4" fmla="*/ 2147483647 w 614"/>
              <a:gd name="T5" fmla="*/ 0 h 531"/>
              <a:gd name="T6" fmla="*/ 2147483647 w 614"/>
              <a:gd name="T7" fmla="*/ 0 h 531"/>
              <a:gd name="T8" fmla="*/ 2147483647 w 614"/>
              <a:gd name="T9" fmla="*/ 2147483647 h 531"/>
              <a:gd name="T10" fmla="*/ 2147483647 w 614"/>
              <a:gd name="T11" fmla="*/ 2147483647 h 531"/>
              <a:gd name="T12" fmla="*/ 2147483647 w 614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531"/>
              <a:gd name="T23" fmla="*/ 614 w 614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3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>
            <a:off x="796925" y="1905000"/>
            <a:ext cx="1579563" cy="981075"/>
          </a:xfrm>
          <a:custGeom>
            <a:avLst/>
            <a:gdLst>
              <a:gd name="T0" fmla="*/ 2147483647 w 613"/>
              <a:gd name="T1" fmla="*/ 2147483647 h 532"/>
              <a:gd name="T2" fmla="*/ 0 w 613"/>
              <a:gd name="T3" fmla="*/ 2147483647 h 532"/>
              <a:gd name="T4" fmla="*/ 2147483647 w 613"/>
              <a:gd name="T5" fmla="*/ 0 h 532"/>
              <a:gd name="T6" fmla="*/ 2147483647 w 613"/>
              <a:gd name="T7" fmla="*/ 0 h 532"/>
              <a:gd name="T8" fmla="*/ 2147483647 w 613"/>
              <a:gd name="T9" fmla="*/ 2147483647 h 532"/>
              <a:gd name="T10" fmla="*/ 2147483647 w 613"/>
              <a:gd name="T11" fmla="*/ 2147483647 h 532"/>
              <a:gd name="T12" fmla="*/ 2147483647 w 613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2"/>
              <a:gd name="T23" fmla="*/ 613 w 613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2">
                <a:moveTo>
                  <a:pt x="153" y="531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1"/>
                </a:lnTo>
                <a:lnTo>
                  <a:pt x="153" y="531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>
            <a:off x="796925" y="2886075"/>
            <a:ext cx="1579563" cy="973138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5"/>
                </a:lnTo>
                <a:lnTo>
                  <a:pt x="153" y="0"/>
                </a:lnTo>
                <a:lnTo>
                  <a:pt x="459" y="0"/>
                </a:lnTo>
                <a:lnTo>
                  <a:pt x="612" y="265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9"/>
          <p:cNvSpPr>
            <a:spLocks/>
          </p:cNvSpPr>
          <p:nvPr/>
        </p:nvSpPr>
        <p:spPr bwMode="auto">
          <a:xfrm>
            <a:off x="1978025" y="3367088"/>
            <a:ext cx="1584325" cy="981075"/>
          </a:xfrm>
          <a:custGeom>
            <a:avLst/>
            <a:gdLst>
              <a:gd name="T0" fmla="*/ 2147483647 w 613"/>
              <a:gd name="T1" fmla="*/ 2147483647 h 531"/>
              <a:gd name="T2" fmla="*/ 0 w 613"/>
              <a:gd name="T3" fmla="*/ 2147483647 h 531"/>
              <a:gd name="T4" fmla="*/ 2147483647 w 613"/>
              <a:gd name="T5" fmla="*/ 0 h 531"/>
              <a:gd name="T6" fmla="*/ 2147483647 w 613"/>
              <a:gd name="T7" fmla="*/ 0 h 531"/>
              <a:gd name="T8" fmla="*/ 2147483647 w 613"/>
              <a:gd name="T9" fmla="*/ 2147483647 h 531"/>
              <a:gd name="T10" fmla="*/ 2147483647 w 613"/>
              <a:gd name="T11" fmla="*/ 2147483647 h 531"/>
              <a:gd name="T12" fmla="*/ 2147483647 w 613"/>
              <a:gd name="T13" fmla="*/ 214748364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3"/>
              <a:gd name="T22" fmla="*/ 0 h 531"/>
              <a:gd name="T23" fmla="*/ 613 w 613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3" h="531">
                <a:moveTo>
                  <a:pt x="153" y="530"/>
                </a:moveTo>
                <a:lnTo>
                  <a:pt x="0" y="264"/>
                </a:lnTo>
                <a:lnTo>
                  <a:pt x="153" y="0"/>
                </a:lnTo>
                <a:lnTo>
                  <a:pt x="459" y="0"/>
                </a:lnTo>
                <a:lnTo>
                  <a:pt x="612" y="264"/>
                </a:lnTo>
                <a:lnTo>
                  <a:pt x="459" y="530"/>
                </a:lnTo>
                <a:lnTo>
                  <a:pt x="153" y="530"/>
                </a:lnTo>
              </a:path>
            </a:pathLst>
          </a:custGeom>
          <a:noFill/>
          <a:ln w="28575" cap="rnd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1"/>
          <p:cNvSpPr>
            <a:spLocks/>
          </p:cNvSpPr>
          <p:nvPr/>
        </p:nvSpPr>
        <p:spPr bwMode="auto">
          <a:xfrm>
            <a:off x="3419475" y="3228975"/>
            <a:ext cx="422275" cy="428625"/>
          </a:xfrm>
          <a:custGeom>
            <a:avLst/>
            <a:gdLst>
              <a:gd name="T0" fmla="*/ 2147483647 w 246"/>
              <a:gd name="T1" fmla="*/ 2147483647 h 295"/>
              <a:gd name="T2" fmla="*/ 2147483647 w 246"/>
              <a:gd name="T3" fmla="*/ 2147483647 h 295"/>
              <a:gd name="T4" fmla="*/ 2147483647 w 246"/>
              <a:gd name="T5" fmla="*/ 2147483647 h 295"/>
              <a:gd name="T6" fmla="*/ 2147483647 w 246"/>
              <a:gd name="T7" fmla="*/ 2147483647 h 295"/>
              <a:gd name="T8" fmla="*/ 2147483647 w 246"/>
              <a:gd name="T9" fmla="*/ 2147483647 h 295"/>
              <a:gd name="T10" fmla="*/ 2147483647 w 246"/>
              <a:gd name="T11" fmla="*/ 0 h 295"/>
              <a:gd name="T12" fmla="*/ 0 w 246"/>
              <a:gd name="T13" fmla="*/ 2147483647 h 295"/>
              <a:gd name="T14" fmla="*/ 2147483647 w 246"/>
              <a:gd name="T15" fmla="*/ 2147483647 h 295"/>
              <a:gd name="T16" fmla="*/ 2147483647 w 246"/>
              <a:gd name="T17" fmla="*/ 2147483647 h 295"/>
              <a:gd name="T18" fmla="*/ 2147483647 w 246"/>
              <a:gd name="T19" fmla="*/ 2147483647 h 295"/>
              <a:gd name="T20" fmla="*/ 2147483647 w 246"/>
              <a:gd name="T21" fmla="*/ 2147483647 h 295"/>
              <a:gd name="T22" fmla="*/ 2147483647 w 246"/>
              <a:gd name="T23" fmla="*/ 2147483647 h 295"/>
              <a:gd name="T24" fmla="*/ 2147483647 w 246"/>
              <a:gd name="T25" fmla="*/ 2147483647 h 295"/>
              <a:gd name="T26" fmla="*/ 2147483647 w 246"/>
              <a:gd name="T27" fmla="*/ 2147483647 h 295"/>
              <a:gd name="T28" fmla="*/ 2147483647 w 246"/>
              <a:gd name="T29" fmla="*/ 2147483647 h 295"/>
              <a:gd name="T30" fmla="*/ 2147483647 w 246"/>
              <a:gd name="T31" fmla="*/ 2147483647 h 295"/>
              <a:gd name="T32" fmla="*/ 2147483647 w 246"/>
              <a:gd name="T33" fmla="*/ 2147483647 h 295"/>
              <a:gd name="T34" fmla="*/ 2147483647 w 246"/>
              <a:gd name="T35" fmla="*/ 2147483647 h 295"/>
              <a:gd name="T36" fmla="*/ 2147483647 w 246"/>
              <a:gd name="T37" fmla="*/ 2147483647 h 295"/>
              <a:gd name="T38" fmla="*/ 2147483647 w 246"/>
              <a:gd name="T39" fmla="*/ 2147483647 h 295"/>
              <a:gd name="T40" fmla="*/ 2147483647 w 246"/>
              <a:gd name="T41" fmla="*/ 2147483647 h 295"/>
              <a:gd name="T42" fmla="*/ 2147483647 w 246"/>
              <a:gd name="T43" fmla="*/ 2147483647 h 295"/>
              <a:gd name="T44" fmla="*/ 2147483647 w 246"/>
              <a:gd name="T45" fmla="*/ 2147483647 h 295"/>
              <a:gd name="T46" fmla="*/ 2147483647 w 246"/>
              <a:gd name="T47" fmla="*/ 2147483647 h 295"/>
              <a:gd name="T48" fmla="*/ 2147483647 w 246"/>
              <a:gd name="T49" fmla="*/ 2147483647 h 295"/>
              <a:gd name="T50" fmla="*/ 2147483647 w 246"/>
              <a:gd name="T51" fmla="*/ 2147483647 h 295"/>
              <a:gd name="T52" fmla="*/ 2147483647 w 246"/>
              <a:gd name="T53" fmla="*/ 2147483647 h 295"/>
              <a:gd name="T54" fmla="*/ 2147483647 w 246"/>
              <a:gd name="T55" fmla="*/ 2147483647 h 295"/>
              <a:gd name="T56" fmla="*/ 2147483647 w 246"/>
              <a:gd name="T57" fmla="*/ 2147483647 h 295"/>
              <a:gd name="T58" fmla="*/ 2147483647 w 246"/>
              <a:gd name="T59" fmla="*/ 2147483647 h 295"/>
              <a:gd name="T60" fmla="*/ 2147483647 w 246"/>
              <a:gd name="T61" fmla="*/ 2147483647 h 295"/>
              <a:gd name="T62" fmla="*/ 2147483647 w 246"/>
              <a:gd name="T63" fmla="*/ 2147483647 h 295"/>
              <a:gd name="T64" fmla="*/ 2147483647 w 246"/>
              <a:gd name="T65" fmla="*/ 2147483647 h 295"/>
              <a:gd name="T66" fmla="*/ 2147483647 w 246"/>
              <a:gd name="T67" fmla="*/ 2147483647 h 295"/>
              <a:gd name="T68" fmla="*/ 2147483647 w 246"/>
              <a:gd name="T69" fmla="*/ 2147483647 h 295"/>
              <a:gd name="T70" fmla="*/ 2147483647 w 246"/>
              <a:gd name="T71" fmla="*/ 2147483647 h 295"/>
              <a:gd name="T72" fmla="*/ 2147483647 w 246"/>
              <a:gd name="T73" fmla="*/ 2147483647 h 295"/>
              <a:gd name="T74" fmla="*/ 2147483647 w 246"/>
              <a:gd name="T75" fmla="*/ 2147483647 h 295"/>
              <a:gd name="T76" fmla="*/ 2147483647 w 246"/>
              <a:gd name="T77" fmla="*/ 2147483647 h 295"/>
              <a:gd name="T78" fmla="*/ 2147483647 w 246"/>
              <a:gd name="T79" fmla="*/ 2147483647 h 295"/>
              <a:gd name="T80" fmla="*/ 2147483647 w 246"/>
              <a:gd name="T81" fmla="*/ 2147483647 h 2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6"/>
              <a:gd name="T124" fmla="*/ 0 h 295"/>
              <a:gd name="T125" fmla="*/ 246 w 246"/>
              <a:gd name="T126" fmla="*/ 295 h 2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6" h="295">
                <a:moveTo>
                  <a:pt x="140" y="125"/>
                </a:moveTo>
                <a:lnTo>
                  <a:pt x="155" y="114"/>
                </a:lnTo>
                <a:lnTo>
                  <a:pt x="140" y="50"/>
                </a:lnTo>
                <a:lnTo>
                  <a:pt x="144" y="51"/>
                </a:lnTo>
                <a:lnTo>
                  <a:pt x="132" y="2"/>
                </a:lnTo>
                <a:lnTo>
                  <a:pt x="119" y="0"/>
                </a:lnTo>
                <a:lnTo>
                  <a:pt x="0" y="83"/>
                </a:lnTo>
                <a:lnTo>
                  <a:pt x="27" y="193"/>
                </a:lnTo>
                <a:lnTo>
                  <a:pt x="36" y="197"/>
                </a:lnTo>
                <a:lnTo>
                  <a:pt x="33" y="200"/>
                </a:lnTo>
                <a:lnTo>
                  <a:pt x="33" y="216"/>
                </a:lnTo>
                <a:lnTo>
                  <a:pt x="31" y="217"/>
                </a:lnTo>
                <a:lnTo>
                  <a:pt x="30" y="217"/>
                </a:lnTo>
                <a:lnTo>
                  <a:pt x="30" y="219"/>
                </a:lnTo>
                <a:lnTo>
                  <a:pt x="29" y="222"/>
                </a:lnTo>
                <a:lnTo>
                  <a:pt x="30" y="227"/>
                </a:lnTo>
                <a:lnTo>
                  <a:pt x="32" y="232"/>
                </a:lnTo>
                <a:lnTo>
                  <a:pt x="35" y="235"/>
                </a:lnTo>
                <a:lnTo>
                  <a:pt x="38" y="235"/>
                </a:lnTo>
                <a:lnTo>
                  <a:pt x="39" y="236"/>
                </a:lnTo>
                <a:lnTo>
                  <a:pt x="40" y="235"/>
                </a:lnTo>
                <a:lnTo>
                  <a:pt x="44" y="233"/>
                </a:lnTo>
                <a:lnTo>
                  <a:pt x="44" y="237"/>
                </a:lnTo>
                <a:lnTo>
                  <a:pt x="126" y="294"/>
                </a:lnTo>
                <a:lnTo>
                  <a:pt x="245" y="210"/>
                </a:lnTo>
                <a:lnTo>
                  <a:pt x="245" y="200"/>
                </a:lnTo>
                <a:lnTo>
                  <a:pt x="210" y="176"/>
                </a:lnTo>
                <a:lnTo>
                  <a:pt x="210" y="171"/>
                </a:lnTo>
                <a:lnTo>
                  <a:pt x="164" y="138"/>
                </a:lnTo>
                <a:lnTo>
                  <a:pt x="158" y="143"/>
                </a:lnTo>
                <a:lnTo>
                  <a:pt x="158" y="137"/>
                </a:lnTo>
                <a:lnTo>
                  <a:pt x="157" y="136"/>
                </a:lnTo>
                <a:lnTo>
                  <a:pt x="157" y="133"/>
                </a:lnTo>
                <a:lnTo>
                  <a:pt x="157" y="131"/>
                </a:lnTo>
                <a:lnTo>
                  <a:pt x="156" y="130"/>
                </a:lnTo>
                <a:lnTo>
                  <a:pt x="155" y="129"/>
                </a:lnTo>
                <a:lnTo>
                  <a:pt x="154" y="129"/>
                </a:lnTo>
                <a:lnTo>
                  <a:pt x="150" y="131"/>
                </a:lnTo>
                <a:lnTo>
                  <a:pt x="140" y="125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2"/>
          <p:cNvSpPr>
            <a:spLocks/>
          </p:cNvSpPr>
          <p:nvPr/>
        </p:nvSpPr>
        <p:spPr bwMode="auto">
          <a:xfrm>
            <a:off x="3594100" y="3254375"/>
            <a:ext cx="323850" cy="44450"/>
          </a:xfrm>
          <a:custGeom>
            <a:avLst/>
            <a:gdLst>
              <a:gd name="T0" fmla="*/ 2147483647 w 126"/>
              <a:gd name="T1" fmla="*/ 2147483647 h 26"/>
              <a:gd name="T2" fmla="*/ 2147483647 w 126"/>
              <a:gd name="T3" fmla="*/ 2147483647 h 26"/>
              <a:gd name="T4" fmla="*/ 2147483647 w 126"/>
              <a:gd name="T5" fmla="*/ 2147483647 h 26"/>
              <a:gd name="T6" fmla="*/ 2147483647 w 126"/>
              <a:gd name="T7" fmla="*/ 2147483647 h 26"/>
              <a:gd name="T8" fmla="*/ 2147483647 w 126"/>
              <a:gd name="T9" fmla="*/ 2147483647 h 26"/>
              <a:gd name="T10" fmla="*/ 0 w 126"/>
              <a:gd name="T11" fmla="*/ 0 h 26"/>
              <a:gd name="T12" fmla="*/ 2147483647 w 126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26"/>
              <a:gd name="T23" fmla="*/ 126 w 1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26">
                <a:moveTo>
                  <a:pt x="125" y="25"/>
                </a:moveTo>
                <a:lnTo>
                  <a:pt x="84" y="24"/>
                </a:lnTo>
                <a:lnTo>
                  <a:pt x="98" y="11"/>
                </a:lnTo>
                <a:lnTo>
                  <a:pt x="45" y="10"/>
                </a:lnTo>
                <a:lnTo>
                  <a:pt x="54" y="1"/>
                </a:lnTo>
                <a:lnTo>
                  <a:pt x="0" y="0"/>
                </a:lnTo>
                <a:lnTo>
                  <a:pt x="125" y="2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8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2514600"/>
            <a:ext cx="5270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Line 42"/>
          <p:cNvSpPr>
            <a:spLocks noChangeShapeType="1"/>
          </p:cNvSpPr>
          <p:nvPr/>
        </p:nvSpPr>
        <p:spPr bwMode="auto">
          <a:xfrm flipH="1">
            <a:off x="2192338" y="2459038"/>
            <a:ext cx="158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1500188" y="3154363"/>
            <a:ext cx="230187" cy="285750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6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142547" y="2971980"/>
              <a:ext cx="171056" cy="114120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697163" y="3714750"/>
            <a:ext cx="230187" cy="287338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5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868738" y="3230563"/>
            <a:ext cx="230187" cy="287337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4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868738" y="2286000"/>
            <a:ext cx="230187" cy="287338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3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4142547" y="2971276"/>
              <a:ext cx="171056" cy="114824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1430909" y="2259192"/>
            <a:ext cx="230187" cy="285750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2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4142547" y="2971980"/>
              <a:ext cx="171056" cy="114120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26" name="Group 187"/>
          <p:cNvGrpSpPr>
            <a:grpSpLocks/>
          </p:cNvGrpSpPr>
          <p:nvPr/>
        </p:nvGrpSpPr>
        <p:grpSpPr bwMode="auto">
          <a:xfrm>
            <a:off x="2659063" y="2760663"/>
            <a:ext cx="231775" cy="284162"/>
            <a:chOff x="4131511" y="2844436"/>
            <a:chExt cx="200025" cy="241664"/>
          </a:xfrm>
          <a:solidFill>
            <a:srgbClr val="00CC00"/>
          </a:solidFill>
        </p:grpSpPr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413037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11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195904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09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263722" y="2844474"/>
              <a:ext cx="66663" cy="120651"/>
              <a:chOff x="5127" y="3283"/>
              <a:chExt cx="54" cy="85"/>
            </a:xfrm>
            <a:grpFill/>
          </p:grpSpPr>
          <p:sp>
            <p:nvSpPr>
              <p:cNvPr id="21607" name="Line 32"/>
              <p:cNvSpPr>
                <a:spLocks noChangeShapeType="1"/>
              </p:cNvSpPr>
              <p:nvPr/>
            </p:nvSpPr>
            <p:spPr bwMode="auto">
              <a:xfrm flipH="1">
                <a:off x="5153" y="3323"/>
                <a:ext cx="2" cy="45"/>
              </a:xfrm>
              <a:prstGeom prst="line">
                <a:avLst/>
              </a:prstGeom>
              <a:grp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AutoShape 33"/>
              <p:cNvSpPr>
                <a:spLocks noChangeArrowheads="1"/>
              </p:cNvSpPr>
              <p:nvPr/>
            </p:nvSpPr>
            <p:spPr bwMode="auto">
              <a:xfrm flipV="1">
                <a:off x="5127" y="3283"/>
                <a:ext cx="54" cy="63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rgbClr val="00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142471" y="2972693"/>
              <a:ext cx="171254" cy="113407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>
            <a:off x="3071813" y="3189288"/>
            <a:ext cx="527050" cy="338137"/>
            <a:chOff x="4220080" y="3422125"/>
            <a:chExt cx="527962" cy="337924"/>
          </a:xfrm>
        </p:grpSpPr>
        <p:pic>
          <p:nvPicPr>
            <p:cNvPr id="21600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1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Line 42"/>
          <p:cNvSpPr>
            <a:spLocks noChangeShapeType="1"/>
          </p:cNvSpPr>
          <p:nvPr/>
        </p:nvSpPr>
        <p:spPr bwMode="auto">
          <a:xfrm flipH="1">
            <a:off x="2120900" y="2459038"/>
            <a:ext cx="1588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1528" name="Picture 41" descr="C:\Program Files\Common Files\Microsoft Shared\Clipart\cagcat50\TN003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3157538"/>
            <a:ext cx="5254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Line 15"/>
          <p:cNvSpPr>
            <a:spLocks noChangeShapeType="1"/>
          </p:cNvSpPr>
          <p:nvPr/>
        </p:nvSpPr>
        <p:spPr bwMode="auto">
          <a:xfrm flipH="1">
            <a:off x="2686050" y="3090863"/>
            <a:ext cx="3175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15"/>
          <p:cNvGrpSpPr>
            <a:grpSpLocks/>
          </p:cNvGrpSpPr>
          <p:nvPr/>
        </p:nvGrpSpPr>
        <p:grpSpPr bwMode="auto">
          <a:xfrm>
            <a:off x="3816875" y="1586204"/>
            <a:ext cx="1165768" cy="981971"/>
            <a:chOff x="1539216" y="2122641"/>
            <a:chExt cx="834412" cy="733145"/>
          </a:xfrm>
        </p:grpSpPr>
        <p:grpSp>
          <p:nvGrpSpPr>
            <p:cNvPr id="32" name="Group 113"/>
            <p:cNvGrpSpPr>
              <a:grpSpLocks/>
            </p:cNvGrpSpPr>
            <p:nvPr/>
          </p:nvGrpSpPr>
          <p:grpSpPr bwMode="auto">
            <a:xfrm>
              <a:off x="1720641" y="2385248"/>
              <a:ext cx="440874" cy="470538"/>
              <a:chOff x="396798" y="4446889"/>
              <a:chExt cx="440874" cy="47053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96798" y="4446889"/>
                <a:ext cx="440874" cy="47053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568374" y="4648375"/>
                <a:ext cx="117035" cy="104301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latin typeface="+mj-lt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5400000">
                <a:off x="566665" y="4618152"/>
                <a:ext cx="11022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1539216" y="2122641"/>
              <a:ext cx="834412" cy="252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 smtClean="0">
                  <a:solidFill>
                    <a:srgbClr val="990000"/>
                  </a:solidFill>
                  <a:latin typeface="+mj-lt"/>
                  <a:cs typeface="+mn-cs"/>
                </a:rPr>
                <a:t>Pico/</a:t>
              </a:r>
              <a:r>
                <a:rPr lang="en-US" sz="1600" dirty="0" err="1" smtClean="0">
                  <a:solidFill>
                    <a:srgbClr val="990000"/>
                  </a:solidFill>
                  <a:latin typeface="+mj-lt"/>
                  <a:cs typeface="+mn-cs"/>
                </a:rPr>
                <a:t>Femto</a:t>
              </a:r>
              <a:endParaRPr lang="en-US" sz="1600" dirty="0">
                <a:solidFill>
                  <a:srgbClr val="990000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33" name="Group 136"/>
          <p:cNvGrpSpPr>
            <a:grpSpLocks/>
          </p:cNvGrpSpPr>
          <p:nvPr/>
        </p:nvGrpSpPr>
        <p:grpSpPr bwMode="auto">
          <a:xfrm>
            <a:off x="3265488" y="1924978"/>
            <a:ext cx="820737" cy="916647"/>
            <a:chOff x="3375186" y="2084509"/>
            <a:chExt cx="587533" cy="683829"/>
          </a:xfrm>
        </p:grpSpPr>
        <p:grpSp>
          <p:nvGrpSpPr>
            <p:cNvPr id="34" name="Group 132"/>
            <p:cNvGrpSpPr>
              <a:grpSpLocks/>
            </p:cNvGrpSpPr>
            <p:nvPr/>
          </p:nvGrpSpPr>
          <p:grpSpPr bwMode="auto">
            <a:xfrm>
              <a:off x="3375186" y="2321860"/>
              <a:ext cx="587533" cy="446478"/>
              <a:chOff x="3397131" y="2321860"/>
              <a:chExt cx="587533" cy="446478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557367" y="2434367"/>
                <a:ext cx="103415" cy="6513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35" name="Group 131"/>
              <p:cNvGrpSpPr>
                <a:grpSpLocks/>
              </p:cNvGrpSpPr>
              <p:nvPr/>
            </p:nvGrpSpPr>
            <p:grpSpPr bwMode="auto">
              <a:xfrm>
                <a:off x="3397131" y="2321860"/>
                <a:ext cx="587533" cy="446478"/>
                <a:chOff x="3397131" y="2321860"/>
                <a:chExt cx="587533" cy="446478"/>
              </a:xfrm>
            </p:grpSpPr>
            <p:grpSp>
              <p:nvGrpSpPr>
                <p:cNvPr id="36" name="Group 31"/>
                <p:cNvGrpSpPr>
                  <a:grpSpLocks/>
                </p:cNvGrpSpPr>
                <p:nvPr/>
              </p:nvGrpSpPr>
              <p:grpSpPr bwMode="auto">
                <a:xfrm>
                  <a:off x="3579888" y="2321860"/>
                  <a:ext cx="55023" cy="106995"/>
                  <a:chOff x="5127" y="3283"/>
                  <a:chExt cx="54" cy="85"/>
                </a:xfrm>
                <a:solidFill>
                  <a:srgbClr val="7030A0"/>
                </a:solidFill>
              </p:grpSpPr>
              <p:sp>
                <p:nvSpPr>
                  <p:cNvPr id="126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3" y="3323"/>
                    <a:ext cx="2" cy="45"/>
                  </a:xfrm>
                  <a:prstGeom prst="line">
                    <a:avLst/>
                  </a:prstGeom>
                  <a:grpFill/>
                  <a:ln w="12700">
                    <a:solidFill>
                      <a:srgbClr val="7030A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>
                      <a:latin typeface="ZapfDingbats" pitchFamily="82" charset="2"/>
                      <a:cs typeface="+mn-cs"/>
                    </a:endParaRPr>
                  </a:p>
                </p:txBody>
              </p:sp>
              <p:sp>
                <p:nvSpPr>
                  <p:cNvPr id="128" name="AutoShape 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127" y="3283"/>
                    <a:ext cx="54" cy="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12700">
                    <a:solidFill>
                      <a:srgbClr val="7030A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ZapfDingbats" pitchFamily="82" charset="2"/>
                      <a:cs typeface="+mn-cs"/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3397131" y="2460422"/>
                  <a:ext cx="587533" cy="307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00" dirty="0">
                      <a:solidFill>
                        <a:srgbClr val="7030A0"/>
                      </a:solidFill>
                      <a:latin typeface="+mj-lt"/>
                      <a:cs typeface="+mn-cs"/>
                    </a:rPr>
                    <a:t>Relay</a:t>
                  </a:r>
                </a:p>
              </p:txBody>
            </p:sp>
          </p:grpSp>
        </p:grpSp>
        <p:cxnSp>
          <p:nvCxnSpPr>
            <p:cNvPr id="136" name="Straight Connector 135"/>
            <p:cNvCxnSpPr>
              <a:stCxn id="128" idx="4"/>
              <a:endCxn id="21632" idx="2"/>
            </p:cNvCxnSpPr>
            <p:nvPr/>
          </p:nvCxnSpPr>
          <p:spPr>
            <a:xfrm rot="16200000" flipH="1">
              <a:off x="3698637" y="2235922"/>
              <a:ext cx="21317" cy="193193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21565" idx="1"/>
              <a:endCxn id="128" idx="3"/>
            </p:cNvCxnSpPr>
            <p:nvPr/>
          </p:nvCxnSpPr>
          <p:spPr>
            <a:xfrm rot="16200000" flipH="1" flipV="1">
              <a:off x="3474519" y="2195446"/>
              <a:ext cx="237351" cy="15478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161"/>
          <p:cNvGrpSpPr>
            <a:grpSpLocks/>
          </p:cNvGrpSpPr>
          <p:nvPr/>
        </p:nvGrpSpPr>
        <p:grpSpPr bwMode="auto">
          <a:xfrm>
            <a:off x="3494088" y="3022600"/>
            <a:ext cx="1212850" cy="769938"/>
            <a:chOff x="4499565" y="3218558"/>
            <a:chExt cx="1212537" cy="769648"/>
          </a:xfrm>
        </p:grpSpPr>
        <p:grpSp>
          <p:nvGrpSpPr>
            <p:cNvPr id="38" name="Group 141"/>
            <p:cNvGrpSpPr>
              <a:grpSpLocks/>
            </p:cNvGrpSpPr>
            <p:nvPr/>
          </p:nvGrpSpPr>
          <p:grpSpPr bwMode="auto">
            <a:xfrm>
              <a:off x="5235687" y="3218558"/>
              <a:ext cx="144038" cy="237685"/>
              <a:chOff x="6989724" y="2896505"/>
              <a:chExt cx="144038" cy="237685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6990012" y="3047261"/>
                <a:ext cx="144425" cy="87279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7020922" y="2896505"/>
                <a:ext cx="76892" cy="143241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5223278" y="3467702"/>
              <a:ext cx="488824" cy="3078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rgbClr val="CC66FF"/>
                  </a:solidFill>
                  <a:latin typeface="+mj-lt"/>
                  <a:cs typeface="+mn-cs"/>
                </a:rPr>
                <a:t>DAS</a:t>
              </a:r>
            </a:p>
          </p:txBody>
        </p:sp>
        <p:grpSp>
          <p:nvGrpSpPr>
            <p:cNvPr id="40" name="Group 142"/>
            <p:cNvGrpSpPr>
              <a:grpSpLocks/>
            </p:cNvGrpSpPr>
            <p:nvPr/>
          </p:nvGrpSpPr>
          <p:grpSpPr bwMode="auto">
            <a:xfrm>
              <a:off x="5175302" y="3750521"/>
              <a:ext cx="144038" cy="237685"/>
              <a:chOff x="6989724" y="2896505"/>
              <a:chExt cx="144038" cy="237685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6990088" y="3046910"/>
                <a:ext cx="144425" cy="87280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47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grpSp>
          <p:nvGrpSpPr>
            <p:cNvPr id="42" name="Group 148"/>
            <p:cNvGrpSpPr>
              <a:grpSpLocks/>
            </p:cNvGrpSpPr>
            <p:nvPr/>
          </p:nvGrpSpPr>
          <p:grpSpPr bwMode="auto">
            <a:xfrm>
              <a:off x="4499565" y="3488853"/>
              <a:ext cx="144038" cy="237685"/>
              <a:chOff x="6989724" y="2896505"/>
              <a:chExt cx="144038" cy="237685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6989724" y="3046739"/>
                <a:ext cx="144425" cy="87279"/>
              </a:xfrm>
              <a:prstGeom prst="rect">
                <a:avLst/>
              </a:prstGeom>
              <a:solidFill>
                <a:srgbClr val="CC66FF"/>
              </a:solidFill>
              <a:ln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7021302" y="2896467"/>
                <a:ext cx="76896" cy="143240"/>
                <a:chOff x="5127" y="3283"/>
                <a:chExt cx="54" cy="85"/>
              </a:xfrm>
              <a:solidFill>
                <a:srgbClr val="7030A0"/>
              </a:solidFill>
            </p:grpSpPr>
            <p:sp>
              <p:nvSpPr>
                <p:cNvPr id="15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153" y="3323"/>
                  <a:ext cx="2" cy="45"/>
                </a:xfrm>
                <a:prstGeom prst="line">
                  <a:avLst/>
                </a:prstGeom>
                <a:grpFill/>
                <a:ln w="12700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  <p:sp>
              <p:nvSpPr>
                <p:cNvPr id="155" name="AutoShape 33"/>
                <p:cNvSpPr>
                  <a:spLocks noChangeArrowheads="1"/>
                </p:cNvSpPr>
                <p:nvPr/>
              </p:nvSpPr>
              <p:spPr bwMode="auto">
                <a:xfrm flipV="1">
                  <a:off x="5127" y="3283"/>
                  <a:ext cx="54" cy="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FF"/>
                </a:solidFill>
                <a:ln w="12700">
                  <a:solidFill>
                    <a:srgbClr val="CC66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ZapfDingbats" pitchFamily="82" charset="2"/>
                    <a:cs typeface="+mn-cs"/>
                  </a:endParaRPr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>
            <a:xfrm>
              <a:off x="5096311" y="3456593"/>
              <a:ext cx="206322" cy="161864"/>
            </a:xfrm>
            <a:custGeom>
              <a:avLst/>
              <a:gdLst>
                <a:gd name="connsiteX0" fmla="*/ 228121 w 228121"/>
                <a:gd name="connsiteY0" fmla="*/ 0 h 168694"/>
                <a:gd name="connsiteX1" fmla="*/ 136106 w 228121"/>
                <a:gd name="connsiteY1" fmla="*/ 51758 h 168694"/>
                <a:gd name="connsiteX2" fmla="*/ 136106 w 228121"/>
                <a:gd name="connsiteY2" fmla="*/ 51758 h 168694"/>
                <a:gd name="connsiteX3" fmla="*/ 101600 w 228121"/>
                <a:gd name="connsiteY3" fmla="*/ 115019 h 168694"/>
                <a:gd name="connsiteX4" fmla="*/ 15336 w 228121"/>
                <a:gd name="connsiteY4" fmla="*/ 161026 h 168694"/>
                <a:gd name="connsiteX5" fmla="*/ 9585 w 228121"/>
                <a:gd name="connsiteY5" fmla="*/ 161026 h 1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1" h="168694">
                  <a:moveTo>
                    <a:pt x="228121" y="0"/>
                  </a:moveTo>
                  <a:lnTo>
                    <a:pt x="136106" y="51758"/>
                  </a:lnTo>
                  <a:lnTo>
                    <a:pt x="136106" y="51758"/>
                  </a:lnTo>
                  <a:cubicBezTo>
                    <a:pt x="130355" y="62302"/>
                    <a:pt x="121728" y="96808"/>
                    <a:pt x="101600" y="115019"/>
                  </a:cubicBezTo>
                  <a:cubicBezTo>
                    <a:pt x="81472" y="133230"/>
                    <a:pt x="30672" y="153358"/>
                    <a:pt x="15336" y="161026"/>
                  </a:cubicBezTo>
                  <a:cubicBezTo>
                    <a:pt x="0" y="168694"/>
                    <a:pt x="4792" y="164860"/>
                    <a:pt x="9585" y="161026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993150" y="3726367"/>
              <a:ext cx="168232" cy="204711"/>
            </a:xfrm>
            <a:custGeom>
              <a:avLst/>
              <a:gdLst>
                <a:gd name="connsiteX0" fmla="*/ 0 w 169012"/>
                <a:gd name="connsiteY0" fmla="*/ 0 h 203682"/>
                <a:gd name="connsiteX1" fmla="*/ 69338 w 169012"/>
                <a:gd name="connsiteY1" fmla="*/ 34670 h 203682"/>
                <a:gd name="connsiteX2" fmla="*/ 95340 w 169012"/>
                <a:gd name="connsiteY2" fmla="*/ 125676 h 203682"/>
                <a:gd name="connsiteX3" fmla="*/ 169012 w 169012"/>
                <a:gd name="connsiteY3" fmla="*/ 203682 h 2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2" h="203682">
                  <a:moveTo>
                    <a:pt x="0" y="0"/>
                  </a:moveTo>
                  <a:cubicBezTo>
                    <a:pt x="26724" y="6862"/>
                    <a:pt x="53448" y="13724"/>
                    <a:pt x="69338" y="34670"/>
                  </a:cubicBezTo>
                  <a:cubicBezTo>
                    <a:pt x="85228" y="55616"/>
                    <a:pt x="78728" y="97507"/>
                    <a:pt x="95340" y="125676"/>
                  </a:cubicBezTo>
                  <a:cubicBezTo>
                    <a:pt x="111952" y="153845"/>
                    <a:pt x="140482" y="178763"/>
                    <a:pt x="169012" y="203682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55100" y="3626392"/>
              <a:ext cx="225367" cy="66650"/>
            </a:xfrm>
            <a:custGeom>
              <a:avLst/>
              <a:gdLst>
                <a:gd name="connsiteX0" fmla="*/ 0 w 225350"/>
                <a:gd name="connsiteY0" fmla="*/ 65727 h 65727"/>
                <a:gd name="connsiteX1" fmla="*/ 69339 w 225350"/>
                <a:gd name="connsiteY1" fmla="*/ 5056 h 65727"/>
                <a:gd name="connsiteX2" fmla="*/ 225350 w 225350"/>
                <a:gd name="connsiteY2" fmla="*/ 35392 h 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350" h="65727">
                  <a:moveTo>
                    <a:pt x="0" y="65727"/>
                  </a:moveTo>
                  <a:cubicBezTo>
                    <a:pt x="15890" y="37919"/>
                    <a:pt x="31781" y="10112"/>
                    <a:pt x="69339" y="5056"/>
                  </a:cubicBezTo>
                  <a:cubicBezTo>
                    <a:pt x="106897" y="0"/>
                    <a:pt x="166123" y="17696"/>
                    <a:pt x="225350" y="35392"/>
                  </a:cubicBez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44" name="Group 173"/>
          <p:cNvGrpSpPr>
            <a:grpSpLocks/>
          </p:cNvGrpSpPr>
          <p:nvPr/>
        </p:nvGrpSpPr>
        <p:grpSpPr bwMode="auto">
          <a:xfrm>
            <a:off x="1466805" y="1741961"/>
            <a:ext cx="1809796" cy="1783507"/>
            <a:chOff x="2473194" y="1960098"/>
            <a:chExt cx="1809219" cy="1784382"/>
          </a:xfrm>
        </p:grpSpPr>
        <p:grpSp>
          <p:nvGrpSpPr>
            <p:cNvPr id="45" name="Group 156"/>
            <p:cNvGrpSpPr>
              <a:grpSpLocks/>
            </p:cNvGrpSpPr>
            <p:nvPr/>
          </p:nvGrpSpPr>
          <p:grpSpPr bwMode="auto">
            <a:xfrm>
              <a:off x="2688546" y="2034296"/>
              <a:ext cx="1030188" cy="1275187"/>
              <a:chOff x="3558747" y="2020056"/>
              <a:chExt cx="737233" cy="951744"/>
            </a:xfrm>
          </p:grpSpPr>
          <p:sp>
            <p:nvSpPr>
              <p:cNvPr id="21574" name="Line 44"/>
              <p:cNvSpPr>
                <a:spLocks noChangeShapeType="1"/>
              </p:cNvSpPr>
              <p:nvPr/>
            </p:nvSpPr>
            <p:spPr bwMode="auto">
              <a:xfrm flipV="1">
                <a:off x="3946730" y="2020056"/>
                <a:ext cx="349250" cy="450850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45"/>
              <p:cNvSpPr>
                <a:spLocks noChangeShapeType="1"/>
              </p:cNvSpPr>
              <p:nvPr/>
            </p:nvSpPr>
            <p:spPr bwMode="auto">
              <a:xfrm flipH="1">
                <a:off x="3558747" y="2509006"/>
                <a:ext cx="392746" cy="462794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43"/>
              <p:cNvSpPr>
                <a:spLocks noChangeShapeType="1"/>
              </p:cNvSpPr>
              <p:nvPr/>
            </p:nvSpPr>
            <p:spPr bwMode="auto">
              <a:xfrm>
                <a:off x="3641555" y="2259682"/>
                <a:ext cx="198455" cy="207142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67"/>
            <p:cNvGrpSpPr>
              <a:grpSpLocks/>
            </p:cNvGrpSpPr>
            <p:nvPr/>
          </p:nvGrpSpPr>
          <p:grpSpPr bwMode="auto">
            <a:xfrm>
              <a:off x="2473194" y="1960098"/>
              <a:ext cx="1809219" cy="1784382"/>
              <a:chOff x="2473194" y="1960098"/>
              <a:chExt cx="1809219" cy="1784382"/>
            </a:xfrm>
          </p:grpSpPr>
          <p:grpSp>
            <p:nvGrpSpPr>
              <p:cNvPr id="47" name="Group 127"/>
              <p:cNvGrpSpPr>
                <a:grpSpLocks/>
              </p:cNvGrpSpPr>
              <p:nvPr/>
            </p:nvGrpSpPr>
            <p:grpSpPr bwMode="auto">
              <a:xfrm>
                <a:off x="2473194" y="1960098"/>
                <a:ext cx="1614510" cy="1784382"/>
                <a:chOff x="3447466" y="1721223"/>
                <a:chExt cx="1155390" cy="1332232"/>
              </a:xfrm>
            </p:grpSpPr>
            <p:sp>
              <p:nvSpPr>
                <p:cNvPr id="21571" name="Oval 47"/>
                <p:cNvSpPr>
                  <a:spLocks noChangeArrowheads="1"/>
                </p:cNvSpPr>
                <p:nvPr/>
              </p:nvSpPr>
              <p:spPr bwMode="auto">
                <a:xfrm rot="20337739">
                  <a:off x="3447466" y="1721223"/>
                  <a:ext cx="1155390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72" name="Oval 47"/>
                <p:cNvSpPr>
                  <a:spLocks noChangeArrowheads="1"/>
                </p:cNvSpPr>
                <p:nvPr/>
              </p:nvSpPr>
              <p:spPr bwMode="auto">
                <a:xfrm rot="16943437">
                  <a:off x="3035211" y="2273724"/>
                  <a:ext cx="1204832" cy="354629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570" name="TextBox 162"/>
              <p:cNvSpPr txBox="1">
                <a:spLocks noChangeArrowheads="1"/>
              </p:cNvSpPr>
              <p:nvPr/>
            </p:nvSpPr>
            <p:spPr bwMode="auto">
              <a:xfrm>
                <a:off x="3544711" y="2231151"/>
                <a:ext cx="737702" cy="49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600">
                    <a:solidFill>
                      <a:srgbClr val="0033CC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Coop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600">
                    <a:solidFill>
                      <a:srgbClr val="0033CC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MIMO</a:t>
                </a:r>
              </a:p>
            </p:txBody>
          </p:sp>
        </p:grpSp>
      </p:grpSp>
      <p:grpSp>
        <p:nvGrpSpPr>
          <p:cNvPr id="48" name="Group 174"/>
          <p:cNvGrpSpPr>
            <a:grpSpLocks/>
          </p:cNvGrpSpPr>
          <p:nvPr/>
        </p:nvGrpSpPr>
        <p:grpSpPr bwMode="auto">
          <a:xfrm>
            <a:off x="3176588" y="1839913"/>
            <a:ext cx="528637" cy="338137"/>
            <a:chOff x="4220080" y="3422125"/>
            <a:chExt cx="527962" cy="337924"/>
          </a:xfrm>
        </p:grpSpPr>
        <p:pic>
          <p:nvPicPr>
            <p:cNvPr id="21564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5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79"/>
          <p:cNvGrpSpPr>
            <a:grpSpLocks/>
          </p:cNvGrpSpPr>
          <p:nvPr/>
        </p:nvGrpSpPr>
        <p:grpSpPr bwMode="auto">
          <a:xfrm>
            <a:off x="3021013" y="3730625"/>
            <a:ext cx="528637" cy="338138"/>
            <a:chOff x="4220080" y="3422125"/>
            <a:chExt cx="527962" cy="337924"/>
          </a:xfrm>
        </p:grpSpPr>
        <p:pic>
          <p:nvPicPr>
            <p:cNvPr id="21561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2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1930400" y="3595688"/>
            <a:ext cx="528638" cy="338137"/>
            <a:chOff x="4220080" y="3422125"/>
            <a:chExt cx="527962" cy="337924"/>
          </a:xfrm>
        </p:grpSpPr>
        <p:pic>
          <p:nvPicPr>
            <p:cNvPr id="21558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9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187"/>
          <p:cNvGrpSpPr>
            <a:grpSpLocks/>
          </p:cNvGrpSpPr>
          <p:nvPr/>
        </p:nvGrpSpPr>
        <p:grpSpPr bwMode="auto">
          <a:xfrm>
            <a:off x="847725" y="3157538"/>
            <a:ext cx="528638" cy="338137"/>
            <a:chOff x="4220080" y="3422125"/>
            <a:chExt cx="527962" cy="337924"/>
          </a:xfrm>
        </p:grpSpPr>
        <p:pic>
          <p:nvPicPr>
            <p:cNvPr id="21555" name="Picture 14" descr="C:\Program Files\Common Files\Microsoft Shared\Clipart\cagcat50\TN00332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080" y="3479508"/>
              <a:ext cx="527962" cy="28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6" name="Line 15"/>
            <p:cNvSpPr>
              <a:spLocks noChangeShapeType="1"/>
            </p:cNvSpPr>
            <p:nvPr/>
          </p:nvSpPr>
          <p:spPr bwMode="auto">
            <a:xfrm flipH="1">
              <a:off x="4623815" y="3422125"/>
              <a:ext cx="2218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15"/>
            <p:cNvSpPr>
              <a:spLocks noChangeShapeType="1"/>
            </p:cNvSpPr>
            <p:nvPr/>
          </p:nvSpPr>
          <p:spPr bwMode="auto">
            <a:xfrm flipH="1">
              <a:off x="4563920" y="3422125"/>
              <a:ext cx="2219" cy="85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5262911" y="1628775"/>
            <a:ext cx="3523722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accent1"/>
                </a:solidFill>
                <a:latin typeface="+mj-lt"/>
                <a:cs typeface="+mn-cs"/>
              </a:rPr>
              <a:t>How should cellular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accent1"/>
                </a:solidFill>
                <a:latin typeface="+mj-lt"/>
                <a:cs typeface="+mn-cs"/>
              </a:rPr>
              <a:t>systems be 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+mn-cs"/>
              </a:rPr>
              <a:t>redesigned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for minimum energy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+mn-cs"/>
              </a:rPr>
              <a:t>?</a:t>
            </a:r>
            <a:endParaRPr lang="en-US" sz="2800" i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4775772" y="3128963"/>
            <a:ext cx="430784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j-lt"/>
                <a:cs typeface="+mn-cs"/>
              </a:rPr>
              <a:t>Research indicates that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i="1" dirty="0" err="1" smtClean="0">
                <a:solidFill>
                  <a:srgbClr val="FF0000"/>
                </a:solidFill>
                <a:latin typeface="+mj-lt"/>
              </a:rPr>
              <a:t>signicant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 savings is possible</a:t>
            </a:r>
            <a:endParaRPr lang="en-US" sz="2800" i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2347913" y="2882900"/>
            <a:ext cx="1228725" cy="565150"/>
            <a:chOff x="2560638" y="2593478"/>
            <a:chExt cx="1228725" cy="565150"/>
          </a:xfrm>
        </p:grpSpPr>
        <p:grpSp>
          <p:nvGrpSpPr>
            <p:cNvPr id="54" name="Group 153"/>
            <p:cNvGrpSpPr>
              <a:grpSpLocks/>
            </p:cNvGrpSpPr>
            <p:nvPr/>
          </p:nvGrpSpPr>
          <p:grpSpPr bwMode="auto">
            <a:xfrm>
              <a:off x="2919413" y="2593478"/>
              <a:ext cx="671512" cy="312737"/>
              <a:chOff x="4235670" y="2751894"/>
              <a:chExt cx="671497" cy="312582"/>
            </a:xfrm>
          </p:grpSpPr>
          <p:sp>
            <p:nvSpPr>
              <p:cNvPr id="21545" name="Line 37"/>
              <p:cNvSpPr>
                <a:spLocks noChangeShapeType="1"/>
              </p:cNvSpPr>
              <p:nvPr/>
            </p:nvSpPr>
            <p:spPr bwMode="auto">
              <a:xfrm>
                <a:off x="4389654" y="2751894"/>
                <a:ext cx="517513" cy="30464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37"/>
              <p:cNvSpPr>
                <a:spLocks noChangeShapeType="1"/>
              </p:cNvSpPr>
              <p:nvPr/>
            </p:nvSpPr>
            <p:spPr bwMode="auto">
              <a:xfrm flipH="1">
                <a:off x="4235670" y="2799495"/>
                <a:ext cx="33336" cy="19516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37"/>
              <p:cNvSpPr>
                <a:spLocks noChangeShapeType="1"/>
              </p:cNvSpPr>
              <p:nvPr/>
            </p:nvSpPr>
            <p:spPr bwMode="auto">
              <a:xfrm>
                <a:off x="4270594" y="2947059"/>
                <a:ext cx="560374" cy="1174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4" name="Oval 172"/>
            <p:cNvSpPr>
              <a:spLocks noChangeArrowheads="1"/>
            </p:cNvSpPr>
            <p:nvPr/>
          </p:nvSpPr>
          <p:spPr bwMode="auto">
            <a:xfrm>
              <a:off x="2560638" y="2817315"/>
              <a:ext cx="1228725" cy="34131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67362E-19 L 0.02275 -0.02616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775" y="1272949"/>
            <a:ext cx="2656114" cy="23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41" y="310752"/>
            <a:ext cx="8489401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Antenna Placement in DAS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4902"/>
            <a:ext cx="8229600" cy="4389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Optimize distributed BS antenna location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Primal/dual optimization framework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Convex; standard solutions apply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For 4+ ports, one moves to the center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CC00"/>
                </a:solidFill>
                <a:latin typeface="+mj-lt"/>
              </a:rPr>
              <a:t>Up to 23 dB power gain in downlink</a:t>
            </a:r>
          </a:p>
          <a:p>
            <a:pPr lvl="1">
              <a:lnSpc>
                <a:spcPct val="60000"/>
              </a:lnSpc>
            </a:pPr>
            <a:r>
              <a:rPr lang="en-US" b="1" dirty="0" smtClean="0">
                <a:solidFill>
                  <a:srgbClr val="00CC00"/>
                </a:solidFill>
                <a:latin typeface="+mj-lt"/>
              </a:rPr>
              <a:t>Gain higher when CSIT not available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288" y="3996172"/>
            <a:ext cx="3947886" cy="293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90960"/>
            <a:ext cx="4049113" cy="30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0914" y="4775198"/>
            <a:ext cx="130420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61FF"/>
                </a:solidFill>
                <a:latin typeface="+mj-lt"/>
              </a:rPr>
              <a:t>3 Ports </a:t>
            </a:r>
            <a:endParaRPr lang="en-US" sz="2800" dirty="0">
              <a:solidFill>
                <a:srgbClr val="6161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6114" y="4085770"/>
            <a:ext cx="130420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61FF"/>
                </a:solidFill>
                <a:latin typeface="+mj-lt"/>
              </a:rPr>
              <a:t>6 Ports </a:t>
            </a:r>
            <a:endParaRPr lang="en-US" sz="2800" dirty="0">
              <a:solidFill>
                <a:srgbClr val="6161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98584" y="644769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000" b="1" dirty="0" smtClean="0">
                <a:solidFill>
                  <a:schemeClr val="bg2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Distributed Control </a:t>
            </a:r>
            <a:r>
              <a:rPr lang="en-US" sz="4000" b="1" dirty="0">
                <a:solidFill>
                  <a:schemeClr val="bg2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over Wireless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4886325"/>
            <a:ext cx="83073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defTabSz="914400">
              <a:lnSpc>
                <a:spcPct val="8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Interdisciplinary design approach</a:t>
            </a:r>
          </a:p>
          <a:p>
            <a:pPr marL="1143000" lvl="2" indent="-228600" defTabSz="9144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Control requires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fast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accurate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reliable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feedback.</a:t>
            </a:r>
          </a:p>
          <a:p>
            <a:pPr marL="1143000" lvl="2" indent="-228600" defTabSz="9144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Wireless networks introduce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delay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loss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 marL="1143000" lvl="2" indent="-228600" defTabSz="9144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Need 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reliable networks 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and 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 robust controllers </a:t>
            </a:r>
          </a:p>
          <a:p>
            <a:pPr marL="1143000" lvl="2" indent="-228600" defTabSz="914400">
              <a:lnSpc>
                <a:spcPct val="6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  <a:cs typeface="ＭＳ Ｐゴシック" pitchFamily="34" charset="-128"/>
              </a:rPr>
              <a:t>Mostly open problems</a:t>
            </a:r>
            <a:endParaRPr lang="en-US" sz="2000" b="1" i="1" dirty="0">
              <a:solidFill>
                <a:srgbClr val="0033CC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1000"/>
              </a:spcBef>
              <a:buClr>
                <a:srgbClr val="910016"/>
              </a:buClr>
              <a:buSzPct val="100000"/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2"/>
              </a:solidFill>
              <a:latin typeface="+mj-lt"/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90800" y="1495425"/>
          <a:ext cx="3690938" cy="2132013"/>
        </p:xfrm>
        <a:graphic>
          <a:graphicData uri="http://schemas.openxmlformats.org/presentationml/2006/ole">
            <p:oleObj spid="_x0000_s140290" name="Clip" r:id="rId3" imgW="2826720" imgH="3497040" progId="">
              <p:embed/>
            </p:oleObj>
          </a:graphicData>
        </a:graphic>
      </p:graphicFrame>
      <p:sp>
        <p:nvSpPr>
          <p:cNvPr id="4112" name="Line 6"/>
          <p:cNvSpPr>
            <a:spLocks noChangeShapeType="1"/>
          </p:cNvSpPr>
          <p:nvPr/>
        </p:nvSpPr>
        <p:spPr bwMode="auto">
          <a:xfrm flipV="1">
            <a:off x="1479550" y="4733925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71638" y="4227513"/>
            <a:ext cx="4329112" cy="387350"/>
            <a:chOff x="656" y="3195"/>
            <a:chExt cx="3330" cy="38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56" y="3380"/>
              <a:ext cx="3330" cy="197"/>
              <a:chOff x="656" y="3380"/>
              <a:chExt cx="3330" cy="197"/>
            </a:xfrm>
          </p:grpSpPr>
          <p:graphicFrame>
            <p:nvGraphicFramePr>
              <p:cNvPr id="4106" name="Object 9"/>
              <p:cNvGraphicFramePr>
                <a:graphicFrameLocks noChangeAspect="1"/>
              </p:cNvGraphicFramePr>
              <p:nvPr/>
            </p:nvGraphicFramePr>
            <p:xfrm>
              <a:off x="656" y="3380"/>
              <a:ext cx="756" cy="197"/>
            </p:xfrm>
            <a:graphic>
              <a:graphicData uri="http://schemas.openxmlformats.org/presentationml/2006/ole">
                <p:oleObj spid="_x0000_s140298" name="Clip" r:id="rId4" imgW="6544800" imgH="1706400" progId="">
                  <p:embed/>
                </p:oleObj>
              </a:graphicData>
            </a:graphic>
          </p:graphicFrame>
          <p:graphicFrame>
            <p:nvGraphicFramePr>
              <p:cNvPr id="4107" name="Object 10"/>
              <p:cNvGraphicFramePr>
                <a:graphicFrameLocks noChangeAspect="1"/>
              </p:cNvGraphicFramePr>
              <p:nvPr/>
            </p:nvGraphicFramePr>
            <p:xfrm>
              <a:off x="2356" y="3380"/>
              <a:ext cx="756" cy="197"/>
            </p:xfrm>
            <a:graphic>
              <a:graphicData uri="http://schemas.openxmlformats.org/presentationml/2006/ole">
                <p:oleObj spid="_x0000_s140299" name="Clip" r:id="rId5" imgW="6544800" imgH="1706400" progId="">
                  <p:embed/>
                </p:oleObj>
              </a:graphicData>
            </a:graphic>
          </p:graphicFrame>
          <p:graphicFrame>
            <p:nvGraphicFramePr>
              <p:cNvPr id="4108" name="Object 11"/>
              <p:cNvGraphicFramePr>
                <a:graphicFrameLocks noChangeAspect="1"/>
              </p:cNvGraphicFramePr>
              <p:nvPr/>
            </p:nvGraphicFramePr>
            <p:xfrm>
              <a:off x="1500" y="3380"/>
              <a:ext cx="756" cy="197"/>
            </p:xfrm>
            <a:graphic>
              <a:graphicData uri="http://schemas.openxmlformats.org/presentationml/2006/ole">
                <p:oleObj spid="_x0000_s140300" name="Clip" r:id="rId6" imgW="6544800" imgH="1706400" progId="">
                  <p:embed/>
                </p:oleObj>
              </a:graphicData>
            </a:graphic>
          </p:graphicFrame>
          <p:graphicFrame>
            <p:nvGraphicFramePr>
              <p:cNvPr id="4109" name="Object 12"/>
              <p:cNvGraphicFramePr>
                <a:graphicFrameLocks noChangeAspect="1"/>
              </p:cNvGraphicFramePr>
              <p:nvPr/>
            </p:nvGraphicFramePr>
            <p:xfrm>
              <a:off x="3230" y="3380"/>
              <a:ext cx="756" cy="197"/>
            </p:xfrm>
            <a:graphic>
              <a:graphicData uri="http://schemas.openxmlformats.org/presentationml/2006/ole">
                <p:oleObj spid="_x0000_s140301" name="Clip" r:id="rId7" imgW="6544800" imgH="1706400" progId="">
                  <p:embed/>
                </p:oleObj>
              </a:graphicData>
            </a:graphic>
          </p:graphicFrame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896" y="3195"/>
              <a:ext cx="122" cy="166"/>
              <a:chOff x="1344" y="1856"/>
              <a:chExt cx="122" cy="166"/>
            </a:xfrm>
          </p:grpSpPr>
          <p:sp>
            <p:nvSpPr>
              <p:cNvPr id="4166" name="Line 14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AutoShape 15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defTabSz="914400" eaLnBrk="0" hangingPunct="0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514" y="3195"/>
              <a:ext cx="122" cy="166"/>
              <a:chOff x="1344" y="1856"/>
              <a:chExt cx="122" cy="166"/>
            </a:xfrm>
          </p:grpSpPr>
          <p:sp>
            <p:nvSpPr>
              <p:cNvPr id="4164" name="Line 17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AutoShape 18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defTabSz="914400" eaLnBrk="0" hangingPunct="0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600" y="3195"/>
              <a:ext cx="122" cy="166"/>
              <a:chOff x="1344" y="1856"/>
              <a:chExt cx="122" cy="166"/>
            </a:xfrm>
          </p:grpSpPr>
          <p:sp>
            <p:nvSpPr>
              <p:cNvPr id="4162" name="Line 20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AutoShape 21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defTabSz="914400" eaLnBrk="0" hangingPunct="0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740" y="3195"/>
              <a:ext cx="122" cy="166"/>
              <a:chOff x="1344" y="1856"/>
              <a:chExt cx="122" cy="166"/>
            </a:xfrm>
          </p:grpSpPr>
          <p:sp>
            <p:nvSpPr>
              <p:cNvPr id="4160" name="Line 23"/>
              <p:cNvSpPr>
                <a:spLocks noChangeShapeType="1"/>
              </p:cNvSpPr>
              <p:nvPr/>
            </p:nvSpPr>
            <p:spPr bwMode="auto">
              <a:xfrm flipV="1">
                <a:off x="1400" y="187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AutoShape 24"/>
              <p:cNvSpPr>
                <a:spLocks noChangeArrowheads="1"/>
              </p:cNvSpPr>
              <p:nvPr/>
            </p:nvSpPr>
            <p:spPr bwMode="auto">
              <a:xfrm flipV="1">
                <a:off x="1344" y="1856"/>
                <a:ext cx="122" cy="11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defTabSz="914400" eaLnBrk="0" hangingPunct="0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114" name="Line 25"/>
          <p:cNvSpPr>
            <a:spLocks noChangeShapeType="1"/>
          </p:cNvSpPr>
          <p:nvPr/>
        </p:nvSpPr>
        <p:spPr bwMode="auto">
          <a:xfrm flipV="1">
            <a:off x="1400175" y="3624263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26"/>
          <p:cNvGraphicFramePr>
            <a:graphicFrameLocks noChangeAspect="1"/>
          </p:cNvGraphicFramePr>
          <p:nvPr/>
        </p:nvGraphicFramePr>
        <p:xfrm>
          <a:off x="5942013" y="3867150"/>
          <a:ext cx="984250" cy="198438"/>
        </p:xfrm>
        <a:graphic>
          <a:graphicData uri="http://schemas.openxmlformats.org/presentationml/2006/ole">
            <p:oleObj spid="_x0000_s140291" name="Clip" r:id="rId8" imgW="6544800" imgH="1706400" progId="">
              <p:embed/>
            </p:oleObj>
          </a:graphicData>
        </a:graphic>
      </p:graphicFrame>
      <p:graphicFrame>
        <p:nvGraphicFramePr>
          <p:cNvPr id="4100" name="Object 27"/>
          <p:cNvGraphicFramePr>
            <a:graphicFrameLocks noChangeAspect="1"/>
          </p:cNvGraphicFramePr>
          <p:nvPr/>
        </p:nvGraphicFramePr>
        <p:xfrm>
          <a:off x="4829175" y="3867150"/>
          <a:ext cx="984250" cy="198438"/>
        </p:xfrm>
        <a:graphic>
          <a:graphicData uri="http://schemas.openxmlformats.org/presentationml/2006/ole">
            <p:oleObj spid="_x0000_s140292" name="Clip" r:id="rId9" imgW="6544800" imgH="1706400" progId="">
              <p:embed/>
            </p:oleObj>
          </a:graphicData>
        </a:graphic>
      </p:graphicFrame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259513" y="3679825"/>
            <a:ext cx="160337" cy="168275"/>
            <a:chOff x="1344" y="1856"/>
            <a:chExt cx="122" cy="166"/>
          </a:xfrm>
        </p:grpSpPr>
        <p:sp>
          <p:nvSpPr>
            <p:cNvPr id="4153" name="Line 29"/>
            <p:cNvSpPr>
              <a:spLocks noChangeShapeType="1"/>
            </p:cNvSpPr>
            <p:nvPr/>
          </p:nvSpPr>
          <p:spPr bwMode="auto">
            <a:xfrm flipV="1">
              <a:off x="1400" y="187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AutoShape 30"/>
            <p:cNvSpPr>
              <a:spLocks noChangeArrowheads="1"/>
            </p:cNvSpPr>
            <p:nvPr/>
          </p:nvSpPr>
          <p:spPr bwMode="auto">
            <a:xfrm flipV="1">
              <a:off x="1344" y="1856"/>
              <a:ext cx="122" cy="11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141913" y="3679825"/>
            <a:ext cx="160337" cy="168275"/>
            <a:chOff x="1344" y="1856"/>
            <a:chExt cx="122" cy="166"/>
          </a:xfrm>
        </p:grpSpPr>
        <p:sp>
          <p:nvSpPr>
            <p:cNvPr id="4151" name="Line 32"/>
            <p:cNvSpPr>
              <a:spLocks noChangeShapeType="1"/>
            </p:cNvSpPr>
            <p:nvPr/>
          </p:nvSpPr>
          <p:spPr bwMode="auto">
            <a:xfrm flipV="1">
              <a:off x="1400" y="187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AutoShape 33"/>
            <p:cNvSpPr>
              <a:spLocks noChangeArrowheads="1"/>
            </p:cNvSpPr>
            <p:nvPr/>
          </p:nvSpPr>
          <p:spPr bwMode="auto">
            <a:xfrm flipV="1">
              <a:off x="1344" y="1856"/>
              <a:ext cx="122" cy="11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485900" y="3679825"/>
            <a:ext cx="2081213" cy="387350"/>
            <a:chOff x="1966" y="2585"/>
            <a:chExt cx="1373" cy="308"/>
          </a:xfrm>
        </p:grpSpPr>
        <p:graphicFrame>
          <p:nvGraphicFramePr>
            <p:cNvPr id="4104" name="Object 35"/>
            <p:cNvGraphicFramePr>
              <a:graphicFrameLocks noChangeAspect="1"/>
            </p:cNvGraphicFramePr>
            <p:nvPr/>
          </p:nvGraphicFramePr>
          <p:xfrm>
            <a:off x="1966" y="2734"/>
            <a:ext cx="648" cy="159"/>
          </p:xfrm>
          <a:graphic>
            <a:graphicData uri="http://schemas.openxmlformats.org/presentationml/2006/ole">
              <p:oleObj spid="_x0000_s140296" name="Clip" r:id="rId10" imgW="6544800" imgH="1706400" progId="">
                <p:embed/>
              </p:oleObj>
            </a:graphicData>
          </a:graphic>
        </p:graphicFrame>
        <p:graphicFrame>
          <p:nvGraphicFramePr>
            <p:cNvPr id="4105" name="Object 36"/>
            <p:cNvGraphicFramePr>
              <a:graphicFrameLocks noChangeAspect="1"/>
            </p:cNvGraphicFramePr>
            <p:nvPr/>
          </p:nvGraphicFramePr>
          <p:xfrm>
            <a:off x="2690" y="2734"/>
            <a:ext cx="649" cy="159"/>
          </p:xfrm>
          <a:graphic>
            <a:graphicData uri="http://schemas.openxmlformats.org/presentationml/2006/ole">
              <p:oleObj spid="_x0000_s140297" name="Clip" r:id="rId11" imgW="6544800" imgH="1706400" progId="">
                <p:embed/>
              </p:oleObj>
            </a:graphicData>
          </a:graphic>
        </p:graphicFrame>
        <p:sp>
          <p:nvSpPr>
            <p:cNvPr id="4147" name="Line 37"/>
            <p:cNvSpPr>
              <a:spLocks noChangeShapeType="1"/>
            </p:cNvSpPr>
            <p:nvPr/>
          </p:nvSpPr>
          <p:spPr bwMode="auto">
            <a:xfrm flipV="1">
              <a:off x="2220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AutoShape 38"/>
            <p:cNvSpPr>
              <a:spLocks noChangeArrowheads="1"/>
            </p:cNvSpPr>
            <p:nvPr/>
          </p:nvSpPr>
          <p:spPr bwMode="auto">
            <a:xfrm flipV="1">
              <a:off x="2171" y="2585"/>
              <a:ext cx="106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9" name="Line 39"/>
            <p:cNvSpPr>
              <a:spLocks noChangeShapeType="1"/>
            </p:cNvSpPr>
            <p:nvPr/>
          </p:nvSpPr>
          <p:spPr bwMode="auto">
            <a:xfrm flipV="1">
              <a:off x="2945" y="260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AutoShape 40"/>
            <p:cNvSpPr>
              <a:spLocks noChangeArrowheads="1"/>
            </p:cNvSpPr>
            <p:nvPr/>
          </p:nvSpPr>
          <p:spPr bwMode="auto">
            <a:xfrm flipV="1">
              <a:off x="2896" y="2585"/>
              <a:ext cx="105" cy="9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18" name="Line 41"/>
          <p:cNvSpPr>
            <a:spLocks noChangeShapeType="1"/>
          </p:cNvSpPr>
          <p:nvPr/>
        </p:nvSpPr>
        <p:spPr bwMode="auto">
          <a:xfrm flipV="1">
            <a:off x="1455738" y="4183063"/>
            <a:ext cx="5416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52"/>
          <p:cNvSpPr>
            <a:spLocks noChangeShapeType="1"/>
          </p:cNvSpPr>
          <p:nvPr/>
        </p:nvSpPr>
        <p:spPr bwMode="auto">
          <a:xfrm flipV="1">
            <a:off x="3019425" y="2200275"/>
            <a:ext cx="1066800" cy="14097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53"/>
          <p:cNvSpPr>
            <a:spLocks noChangeShapeType="1"/>
          </p:cNvSpPr>
          <p:nvPr/>
        </p:nvSpPr>
        <p:spPr bwMode="auto">
          <a:xfrm>
            <a:off x="2081213" y="3700463"/>
            <a:ext cx="742950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54"/>
          <p:cNvSpPr>
            <a:spLocks noChangeShapeType="1"/>
          </p:cNvSpPr>
          <p:nvPr/>
        </p:nvSpPr>
        <p:spPr bwMode="auto">
          <a:xfrm>
            <a:off x="5407025" y="3706813"/>
            <a:ext cx="746125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Line 55"/>
          <p:cNvSpPr>
            <a:spLocks noChangeShapeType="1"/>
          </p:cNvSpPr>
          <p:nvPr/>
        </p:nvSpPr>
        <p:spPr bwMode="auto">
          <a:xfrm>
            <a:off x="4492625" y="4297363"/>
            <a:ext cx="744538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56"/>
          <p:cNvSpPr>
            <a:spLocks noChangeShapeType="1"/>
          </p:cNvSpPr>
          <p:nvPr/>
        </p:nvSpPr>
        <p:spPr bwMode="auto">
          <a:xfrm>
            <a:off x="3341688" y="4292600"/>
            <a:ext cx="744537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57"/>
          <p:cNvSpPr>
            <a:spLocks noChangeShapeType="1"/>
          </p:cNvSpPr>
          <p:nvPr/>
        </p:nvSpPr>
        <p:spPr bwMode="auto">
          <a:xfrm>
            <a:off x="2192338" y="4287838"/>
            <a:ext cx="742950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58"/>
          <p:cNvSpPr>
            <a:spLocks noChangeShapeType="1"/>
          </p:cNvSpPr>
          <p:nvPr/>
        </p:nvSpPr>
        <p:spPr bwMode="auto">
          <a:xfrm flipH="1" flipV="1">
            <a:off x="4291013" y="2424113"/>
            <a:ext cx="1055687" cy="1770062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59"/>
          <p:cNvSpPr>
            <a:spLocks noChangeShapeType="1"/>
          </p:cNvSpPr>
          <p:nvPr/>
        </p:nvSpPr>
        <p:spPr bwMode="auto">
          <a:xfrm flipH="1" flipV="1">
            <a:off x="4424363" y="2200275"/>
            <a:ext cx="1885950" cy="137477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60"/>
          <p:cNvSpPr>
            <a:spLocks noChangeShapeType="1"/>
          </p:cNvSpPr>
          <p:nvPr/>
        </p:nvSpPr>
        <p:spPr bwMode="auto">
          <a:xfrm flipV="1">
            <a:off x="5627688" y="3836988"/>
            <a:ext cx="561975" cy="377825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61"/>
          <p:cNvSpPr>
            <a:spLocks noChangeShapeType="1"/>
          </p:cNvSpPr>
          <p:nvPr/>
        </p:nvSpPr>
        <p:spPr bwMode="auto">
          <a:xfrm flipH="1" flipV="1">
            <a:off x="3170238" y="3694113"/>
            <a:ext cx="2176462" cy="5461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9" name="Text Box 62"/>
          <p:cNvSpPr txBox="1">
            <a:spLocks noChangeArrowheads="1"/>
          </p:cNvSpPr>
          <p:nvPr/>
        </p:nvSpPr>
        <p:spPr bwMode="auto">
          <a:xfrm>
            <a:off x="6447481" y="1411884"/>
            <a:ext cx="2132187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Automated Vehicles</a:t>
            </a:r>
          </a:p>
          <a:p>
            <a:pPr defTabSz="914400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- Cars/planes/UAVs</a:t>
            </a:r>
            <a:endParaRPr lang="en-US" sz="1800" b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defTabSz="914400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- 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Insect flyers</a:t>
            </a:r>
            <a:endParaRPr lang="en-US" sz="1600" b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1528763" y="1319213"/>
          <a:ext cx="576262" cy="430212"/>
        </p:xfrm>
        <a:graphic>
          <a:graphicData uri="http://schemas.openxmlformats.org/presentationml/2006/ole">
            <p:oleObj spid="_x0000_s140293" name="Clip" r:id="rId12" imgW="5317920" imgH="3085560" progId="">
              <p:embed/>
            </p:oleObj>
          </a:graphicData>
        </a:graphic>
      </p:graphicFrame>
      <p:graphicFrame>
        <p:nvGraphicFramePr>
          <p:cNvPr id="4102" name="Object 3"/>
          <p:cNvGraphicFramePr>
            <a:graphicFrameLocks noChangeAspect="1"/>
          </p:cNvGraphicFramePr>
          <p:nvPr/>
        </p:nvGraphicFramePr>
        <p:xfrm>
          <a:off x="228600" y="1460500"/>
          <a:ext cx="576263" cy="428625"/>
        </p:xfrm>
        <a:graphic>
          <a:graphicData uri="http://schemas.openxmlformats.org/presentationml/2006/ole">
            <p:oleObj spid="_x0000_s140294" name="Clip" r:id="rId13" imgW="5317920" imgH="3085560" progId="">
              <p:embed/>
            </p:oleObj>
          </a:graphicData>
        </a:graphic>
      </p:graphicFrame>
      <p:graphicFrame>
        <p:nvGraphicFramePr>
          <p:cNvPr id="4103" name="Object 4"/>
          <p:cNvGraphicFramePr>
            <a:graphicFrameLocks noChangeAspect="1"/>
          </p:cNvGraphicFramePr>
          <p:nvPr/>
        </p:nvGraphicFramePr>
        <p:xfrm>
          <a:off x="2794000" y="1238250"/>
          <a:ext cx="576263" cy="444500"/>
        </p:xfrm>
        <a:graphic>
          <a:graphicData uri="http://schemas.openxmlformats.org/presentationml/2006/ole">
            <p:oleObj spid="_x0000_s140295" name="Clip" r:id="rId14" imgW="5317920" imgH="3085560" progId="">
              <p:embed/>
            </p:oleObj>
          </a:graphicData>
        </a:graphic>
      </p:graphicFrame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1816100" y="1382713"/>
            <a:ext cx="60325" cy="171450"/>
            <a:chOff x="1498" y="1236"/>
            <a:chExt cx="80" cy="158"/>
          </a:xfrm>
        </p:grpSpPr>
        <p:sp>
          <p:nvSpPr>
            <p:cNvPr id="4145" name="Rectangle 92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6" name="Line 93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23875" y="1533525"/>
            <a:ext cx="61913" cy="171450"/>
            <a:chOff x="1498" y="1236"/>
            <a:chExt cx="80" cy="158"/>
          </a:xfrm>
        </p:grpSpPr>
        <p:sp>
          <p:nvSpPr>
            <p:cNvPr id="4143" name="Rectangle 95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4" name="Line 96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3098800" y="1327150"/>
            <a:ext cx="60325" cy="171450"/>
            <a:chOff x="1498" y="1236"/>
            <a:chExt cx="80" cy="158"/>
          </a:xfrm>
        </p:grpSpPr>
        <p:sp>
          <p:nvSpPr>
            <p:cNvPr id="4141" name="Rectangle 98"/>
            <p:cNvSpPr>
              <a:spLocks noChangeArrowheads="1"/>
            </p:cNvSpPr>
            <p:nvPr/>
          </p:nvSpPr>
          <p:spPr bwMode="auto">
            <a:xfrm>
              <a:off x="1498" y="1287"/>
              <a:ext cx="80" cy="10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2" name="Line 99"/>
            <p:cNvSpPr>
              <a:spLocks noChangeShapeType="1"/>
            </p:cNvSpPr>
            <p:nvPr/>
          </p:nvSpPr>
          <p:spPr bwMode="auto">
            <a:xfrm>
              <a:off x="1542" y="1236"/>
              <a:ext cx="0" cy="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Line 100"/>
          <p:cNvSpPr>
            <a:spLocks noChangeShapeType="1"/>
          </p:cNvSpPr>
          <p:nvPr/>
        </p:nvSpPr>
        <p:spPr bwMode="auto">
          <a:xfrm flipH="1">
            <a:off x="700088" y="1498600"/>
            <a:ext cx="954087" cy="492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101"/>
          <p:cNvSpPr>
            <a:spLocks noChangeShapeType="1"/>
          </p:cNvSpPr>
          <p:nvPr/>
        </p:nvSpPr>
        <p:spPr bwMode="auto">
          <a:xfrm flipV="1">
            <a:off x="2051050" y="1382713"/>
            <a:ext cx="1039813" cy="7778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4198938" y="2087563"/>
            <a:ext cx="169862" cy="336550"/>
            <a:chOff x="7922863" y="4159962"/>
            <a:chExt cx="169723" cy="337269"/>
          </a:xfrm>
        </p:grpSpPr>
        <p:sp>
          <p:nvSpPr>
            <p:cNvPr id="4137" name="Rectangle 48"/>
            <p:cNvSpPr>
              <a:spLocks noChangeArrowheads="1"/>
            </p:cNvSpPr>
            <p:nvPr/>
          </p:nvSpPr>
          <p:spPr bwMode="auto">
            <a:xfrm>
              <a:off x="7922863" y="4341294"/>
              <a:ext cx="169723" cy="15593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7930508" y="4159962"/>
              <a:ext cx="162078" cy="191406"/>
              <a:chOff x="3284" y="2417"/>
              <a:chExt cx="106" cy="152"/>
            </a:xfrm>
          </p:grpSpPr>
          <p:sp>
            <p:nvSpPr>
              <p:cNvPr id="4139" name="Line 50"/>
              <p:cNvSpPr>
                <a:spLocks noChangeShapeType="1"/>
              </p:cNvSpPr>
              <p:nvPr/>
            </p:nvSpPr>
            <p:spPr bwMode="auto">
              <a:xfrm flipV="1">
                <a:off x="3339" y="24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AutoShape 51"/>
              <p:cNvSpPr>
                <a:spLocks noChangeArrowheads="1"/>
              </p:cNvSpPr>
              <p:nvPr/>
            </p:nvSpPr>
            <p:spPr bwMode="auto">
              <a:xfrm flipV="1">
                <a:off x="3284" y="2417"/>
                <a:ext cx="106" cy="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defTabSz="914400" eaLnBrk="0" hangingPunct="0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4136" name="Picture 72" descr="http://tbn0.google.com/images?q=tbn:e8pI-fpA5kcuNM:http://www.craphound.com/images/il_fullxfull.17876279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09100" y="2337100"/>
            <a:ext cx="1110435" cy="11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998270" y="6314162"/>
            <a:ext cx="339067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  <a:latin typeface="+mj-lt"/>
              </a:rPr>
              <a:t>: Many design challenges</a:t>
            </a:r>
            <a:endParaRPr lang="en-US" sz="2400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41300" y="118745"/>
            <a:ext cx="8936038" cy="1143000"/>
          </a:xfrm>
        </p:spPr>
        <p:txBody>
          <a:bodyPr/>
          <a:lstStyle/>
          <a:p>
            <a:r>
              <a:rPr lang="en-US" sz="3200" dirty="0" smtClean="0"/>
              <a:t>Wireless and Health, Biomedicine and Neuroscience</a:t>
            </a:r>
          </a:p>
        </p:txBody>
      </p:sp>
      <p:pic>
        <p:nvPicPr>
          <p:cNvPr id="41987" name="Picture 6" descr="http://www.interactivecare.com/images/ICI_conce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37" y="4020495"/>
            <a:ext cx="34353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11"/>
          <p:cNvSpPr txBox="1">
            <a:spLocks noChangeArrowheads="1"/>
          </p:cNvSpPr>
          <p:nvPr/>
        </p:nvSpPr>
        <p:spPr bwMode="auto">
          <a:xfrm>
            <a:off x="2457724" y="3512178"/>
            <a:ext cx="24706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Doctor-on-a-chip</a:t>
            </a:r>
          </a:p>
          <a:p>
            <a:pPr>
              <a:buFontTx/>
              <a:buChar char="-"/>
            </a:pPr>
            <a:r>
              <a:rPr lang="en-US" sz="1600" dirty="0">
                <a:latin typeface="Calibri" pitchFamily="34" charset="0"/>
              </a:rPr>
              <a:t>Cell </a:t>
            </a:r>
            <a:r>
              <a:rPr lang="en-US" sz="1600" dirty="0" smtClean="0">
                <a:latin typeface="Calibri" pitchFamily="34" charset="0"/>
              </a:rPr>
              <a:t>phone info repository</a:t>
            </a:r>
            <a:endParaRPr lang="en-US" sz="16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dirty="0">
                <a:latin typeface="Calibri" pitchFamily="34" charset="0"/>
              </a:rPr>
              <a:t>Monitoring, remote </a:t>
            </a:r>
          </a:p>
          <a:p>
            <a:r>
              <a:rPr lang="en-US" sz="1600" dirty="0">
                <a:latin typeface="Calibri" pitchFamily="34" charset="0"/>
              </a:rPr>
              <a:t>  intervention and services </a:t>
            </a:r>
          </a:p>
        </p:txBody>
      </p:sp>
      <p:sp>
        <p:nvSpPr>
          <p:cNvPr id="30" name="Explosion 2 29"/>
          <p:cNvSpPr/>
          <p:nvPr/>
        </p:nvSpPr>
        <p:spPr bwMode="auto">
          <a:xfrm rot="1192768">
            <a:off x="986337" y="4905619"/>
            <a:ext cx="1056276" cy="904388"/>
          </a:xfrm>
          <a:prstGeom prst="irregularSeal2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11524" y="5230170"/>
            <a:ext cx="675185" cy="2941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Cloud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215409" y="1213819"/>
            <a:ext cx="4173538" cy="5551788"/>
            <a:chOff x="5215409" y="1213819"/>
            <a:chExt cx="4173538" cy="5551788"/>
          </a:xfrm>
        </p:grpSpPr>
        <p:pic>
          <p:nvPicPr>
            <p:cNvPr id="41988" name="Picture 10" descr="http://pennhealth.com/health_info/body_guide/reftext/images/968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9042" y="5056341"/>
              <a:ext cx="2138041" cy="17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0" name="TextBox 10"/>
            <p:cNvSpPr txBox="1">
              <a:spLocks noChangeArrowheads="1"/>
            </p:cNvSpPr>
            <p:nvPr/>
          </p:nvSpPr>
          <p:spPr bwMode="auto">
            <a:xfrm>
              <a:off x="5215409" y="4000094"/>
              <a:ext cx="4173538" cy="10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dirty="0" smtClean="0">
                  <a:latin typeface="Calibri" pitchFamily="34" charset="0"/>
                </a:rPr>
                <a:t>The brain as a wireless network</a:t>
              </a:r>
            </a:p>
            <a:p>
              <a:pPr>
                <a:lnSpc>
                  <a:spcPct val="80000"/>
                </a:lnSpc>
                <a:buFontTx/>
                <a:buChar char="-"/>
              </a:pPr>
              <a:r>
                <a:rPr lang="en-US" sz="2000" dirty="0" smtClean="0">
                  <a:latin typeface="Calibri" pitchFamily="34" charset="0"/>
                </a:rPr>
                <a:t> </a:t>
              </a:r>
              <a:r>
                <a:rPr lang="en-US" sz="1800" dirty="0" smtClean="0">
                  <a:latin typeface="Calibri" pitchFamily="34" charset="0"/>
                </a:rPr>
                <a:t>EKG </a:t>
              </a:r>
              <a:r>
                <a:rPr lang="en-US" sz="1800" dirty="0">
                  <a:latin typeface="Calibri" pitchFamily="34" charset="0"/>
                </a:rPr>
                <a:t>signal </a:t>
              </a:r>
              <a:r>
                <a:rPr lang="en-US" sz="1800" dirty="0" smtClean="0">
                  <a:latin typeface="Calibri" pitchFamily="34" charset="0"/>
                </a:rPr>
                <a:t>reception/modeling</a:t>
              </a:r>
            </a:p>
            <a:p>
              <a:pPr>
                <a:lnSpc>
                  <a:spcPct val="80000"/>
                </a:lnSpc>
                <a:buFontTx/>
                <a:buChar char="-"/>
              </a:pPr>
              <a:r>
                <a:rPr lang="en-US" sz="1800" dirty="0" smtClean="0">
                  <a:latin typeface="Calibri" pitchFamily="34" charset="0"/>
                </a:rPr>
                <a:t> Signal encoding and decoding</a:t>
              </a:r>
              <a:endParaRPr lang="en-US" sz="1800" dirty="0">
                <a:latin typeface="Calibri" pitchFamily="34" charset="0"/>
              </a:endParaRPr>
            </a:p>
            <a:p>
              <a:pPr>
                <a:lnSpc>
                  <a:spcPct val="80000"/>
                </a:lnSpc>
                <a:buFontTx/>
                <a:buChar char="-"/>
              </a:pPr>
              <a:r>
                <a:rPr lang="en-US" sz="1800" dirty="0" smtClean="0">
                  <a:latin typeface="Calibri" pitchFamily="34" charset="0"/>
                </a:rPr>
                <a:t> Nerve </a:t>
              </a:r>
              <a:r>
                <a:rPr lang="en-US" sz="1800" dirty="0">
                  <a:latin typeface="Calibri" pitchFamily="34" charset="0"/>
                </a:rPr>
                <a:t>network (</a:t>
              </a:r>
              <a:r>
                <a:rPr lang="en-US" sz="1800" dirty="0" smtClean="0">
                  <a:latin typeface="Calibri" pitchFamily="34" charset="0"/>
                </a:rPr>
                <a:t>re)configuration</a:t>
              </a:r>
              <a:endParaRPr lang="en-US" sz="1800" dirty="0">
                <a:latin typeface="Calibri" pitchFamily="34" charset="0"/>
              </a:endParaRPr>
            </a:p>
          </p:txBody>
        </p:sp>
        <p:pic>
          <p:nvPicPr>
            <p:cNvPr id="41996" name="Picture 2" descr="http://www.sciencedaily.com/images/2009/07/090714203442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2613" y="1213819"/>
              <a:ext cx="2103694" cy="2805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7090" name="Picture 2" descr="http://www.sintef.no/upload/B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470" y="1359243"/>
            <a:ext cx="2263643" cy="2064136"/>
          </a:xfrm>
          <a:prstGeom prst="rect">
            <a:avLst/>
          </a:prstGeom>
          <a:noFill/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3113044" y="1904358"/>
            <a:ext cx="1081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Body-Area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Networks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7610514" y="6574118"/>
            <a:ext cx="682944" cy="32960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988194" y="5040345"/>
            <a:ext cx="929025" cy="1223612"/>
            <a:chOff x="5015539" y="4886687"/>
            <a:chExt cx="1067331" cy="1331233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5015539" y="4886687"/>
              <a:ext cx="153931" cy="265583"/>
              <a:chOff x="4431" y="3005"/>
              <a:chExt cx="99" cy="186"/>
            </a:xfrm>
          </p:grpSpPr>
          <p:sp>
            <p:nvSpPr>
              <p:cNvPr id="42002" name="Rectangle 76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Line 77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5928939" y="5952337"/>
              <a:ext cx="153931" cy="265583"/>
              <a:chOff x="4431" y="3005"/>
              <a:chExt cx="99" cy="186"/>
            </a:xfrm>
          </p:grpSpPr>
          <p:sp>
            <p:nvSpPr>
              <p:cNvPr id="42000" name="Rectangle 76"/>
              <p:cNvSpPr>
                <a:spLocks noChangeArrowheads="1"/>
              </p:cNvSpPr>
              <p:nvPr/>
            </p:nvSpPr>
            <p:spPr bwMode="auto">
              <a:xfrm>
                <a:off x="4431" y="3065"/>
                <a:ext cx="99" cy="1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Line 77"/>
              <p:cNvSpPr>
                <a:spLocks noChangeShapeType="1"/>
              </p:cNvSpPr>
              <p:nvPr/>
            </p:nvSpPr>
            <p:spPr bwMode="auto">
              <a:xfrm>
                <a:off x="4485" y="3005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1999" name="Straight Arrow Connector 26"/>
            <p:cNvCxnSpPr>
              <a:cxnSpLocks noChangeShapeType="1"/>
            </p:cNvCxnSpPr>
            <p:nvPr/>
          </p:nvCxnSpPr>
          <p:spPr bwMode="auto">
            <a:xfrm rot="16200000" flipH="1">
              <a:off x="5059573" y="5082971"/>
              <a:ext cx="992942" cy="745794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6" y="42030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1783641"/>
            <a:ext cx="8409061" cy="4668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The next wave in wireless technology is upon us</a:t>
            </a:r>
          </a:p>
          <a:p>
            <a:pPr lvl="1"/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This technology will enable new applications that will change people’s lives worldwide</a:t>
            </a:r>
          </a:p>
          <a:p>
            <a:pPr lvl="1"/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Design innovation will be needed to meet the requirements of these next-generation systems</a:t>
            </a:r>
          </a:p>
          <a:p>
            <a:pPr lvl="1"/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A systems view and interdisciplinary design approach holds the key to these innovations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91544"/>
            <a:ext cx="8305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400" dirty="0" smtClean="0">
                <a:latin typeface="Calibri" pitchFamily="34" charset="0"/>
              </a:rPr>
              <a:t>Future </a:t>
            </a:r>
            <a:r>
              <a:rPr lang="en-US" sz="4400" dirty="0" err="1" smtClean="0">
                <a:latin typeface="Calibri" pitchFamily="34" charset="0"/>
              </a:rPr>
              <a:t>Wifi</a:t>
            </a:r>
            <a:r>
              <a:rPr lang="en-US" sz="4400" dirty="0" smtClean="0">
                <a:latin typeface="Calibri" pitchFamily="34" charset="0"/>
              </a:rPr>
              <a:t>:</a:t>
            </a: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i="1" dirty="0" smtClean="0">
                <a:latin typeface="Calibri" pitchFamily="34" charset="0"/>
              </a:rPr>
              <a:t>Multimedia Everywhere, </a:t>
            </a:r>
            <a:r>
              <a:rPr lang="en-US" sz="4000" i="1" dirty="0" smtClean="0">
                <a:solidFill>
                  <a:srgbClr val="FF0000"/>
                </a:solidFill>
                <a:latin typeface="Calibri" pitchFamily="34" charset="0"/>
              </a:rPr>
              <a:t>Without Wires</a:t>
            </a:r>
          </a:p>
        </p:txBody>
      </p:sp>
      <p:pic>
        <p:nvPicPr>
          <p:cNvPr id="22531" name="Picture 3" descr="Image-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856" y="1882588"/>
            <a:ext cx="71310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6" descr="http://tbn2.google.com/images?q=tbn:G9HSEIGDC5JC0M:http://www.pmptoday.com/wp-content/uploads/2007/06/80211n-router-belk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79" y="1894518"/>
            <a:ext cx="1190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42262" y="2999418"/>
            <a:ext cx="1300292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802.11n++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559550" y="4567238"/>
            <a:ext cx="2066925" cy="1427162"/>
            <a:chOff x="4632982" y="5218386"/>
            <a:chExt cx="2066596" cy="1426937"/>
          </a:xfrm>
        </p:grpSpPr>
        <p:pic>
          <p:nvPicPr>
            <p:cNvPr id="22538" name="Picture 18" descr="http://tbn2.google.com/images?q=tbn:7yQSBqpCacE_oM:http://i16.photobucket.com/albums/b12/al_oasis1/sharpwirelesshdtv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2982" y="5218386"/>
              <a:ext cx="2066596" cy="142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Rectangle 16"/>
            <p:cNvSpPr>
              <a:spLocks noChangeArrowheads="1"/>
            </p:cNvSpPr>
            <p:nvPr/>
          </p:nvSpPr>
          <p:spPr bwMode="auto">
            <a:xfrm>
              <a:off x="5218386" y="5533697"/>
              <a:ext cx="1481192" cy="697288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5" name="Picture 6" descr="http://www.tvpredictions.com/wirelesshdt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4097338"/>
            <a:ext cx="1438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7019925" y="6230938"/>
            <a:ext cx="17522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Wireless HDTV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 Gaming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7672" y="5378236"/>
            <a:ext cx="3908186" cy="14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Streaming video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Gbps</a:t>
            </a:r>
            <a:r>
              <a:rPr lang="en-US" sz="2800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data rates</a:t>
            </a:r>
            <a:endParaRPr lang="en-US" sz="2800" dirty="0">
              <a:solidFill>
                <a:srgbClr val="0033CC"/>
              </a:solidFill>
              <a:latin typeface="+mj-lt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High reliability</a:t>
            </a:r>
            <a:endParaRPr lang="en-US" sz="2800" b="1" dirty="0">
              <a:solidFill>
                <a:srgbClr val="0033CC"/>
              </a:solidFill>
              <a:latin typeface="+mj-lt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Coverage in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every</a:t>
            </a:r>
            <a:r>
              <a:rPr lang="en-US" sz="2800" b="1" dirty="0">
                <a:solidFill>
                  <a:srgbClr val="0033CC"/>
                </a:solidFill>
                <a:latin typeface="+mj-lt"/>
                <a:ea typeface="ＭＳ Ｐゴシック" pitchFamily="34" charset="-128"/>
              </a:rPr>
              <a:t> room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358587" y="1171110"/>
            <a:ext cx="7835153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CC00"/>
                </a:solidFill>
                <a:latin typeface="+mj-lt"/>
                <a:cs typeface="Times New Roman" pitchFamily="18" charset="0"/>
              </a:rPr>
              <a:t>Performance burden also on the (mesh) network</a:t>
            </a:r>
            <a:endParaRPr lang="en-US" sz="2800" i="1" dirty="0">
              <a:solidFill>
                <a:srgbClr val="00CC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0164" y="365713"/>
            <a:ext cx="7235825" cy="1128713"/>
          </a:xfrm>
        </p:spPr>
        <p:txBody>
          <a:bodyPr/>
          <a:lstStyle/>
          <a:p>
            <a:r>
              <a:rPr lang="en-US" b="1" dirty="0" smtClean="0"/>
              <a:t>Device Challenges</a:t>
            </a: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507257"/>
            <a:ext cx="8007350" cy="48935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400" dirty="0" smtClean="0">
                <a:latin typeface="+mj-lt"/>
              </a:rPr>
              <a:t>Size and Cost</a:t>
            </a:r>
          </a:p>
          <a:p>
            <a:pPr>
              <a:lnSpc>
                <a:spcPct val="90000"/>
              </a:lnSpc>
              <a:defRPr/>
            </a:pPr>
            <a:r>
              <a:rPr lang="en-US" sz="3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+mj-lt"/>
              </a:rPr>
              <a:t>Power and Heat</a:t>
            </a:r>
            <a:endParaRPr lang="en-US" sz="34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400" dirty="0" smtClean="0">
                <a:latin typeface="+mj-lt"/>
              </a:rPr>
              <a:t>Multiband Antennas</a:t>
            </a:r>
          </a:p>
          <a:p>
            <a:pPr>
              <a:lnSpc>
                <a:spcPct val="90000"/>
              </a:lnSpc>
              <a:defRPr/>
            </a:pPr>
            <a:r>
              <a:rPr lang="en-US" sz="3400" dirty="0" err="1" smtClean="0">
                <a:latin typeface="+mj-lt"/>
              </a:rPr>
              <a:t>Multiradio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Coexistance</a:t>
            </a:r>
            <a:endParaRPr lang="en-US" sz="3400" dirty="0" smtClean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400" dirty="0" smtClean="0">
                <a:latin typeface="+mj-lt"/>
              </a:rPr>
              <a:t>Integration</a:t>
            </a:r>
          </a:p>
        </p:txBody>
      </p:sp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5571319" y="1368474"/>
            <a:ext cx="2967037" cy="4271963"/>
            <a:chOff x="5046663" y="1579563"/>
            <a:chExt cx="3254375" cy="4973637"/>
          </a:xfrm>
        </p:grpSpPr>
        <p:pic>
          <p:nvPicPr>
            <p:cNvPr id="7173" name="Picture 95" descr="Image-00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6700" y="1579563"/>
              <a:ext cx="2663825" cy="497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5780088" y="5106988"/>
              <a:ext cx="871537" cy="722312"/>
              <a:chOff x="3909" y="764"/>
              <a:chExt cx="394" cy="367"/>
            </a:xfrm>
          </p:grpSpPr>
          <p:pic>
            <p:nvPicPr>
              <p:cNvPr id="7262" name="Picture 9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63" name="Picture 9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4" name="Freeform 9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Oval 10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6" name="Oval 10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5722938" y="4140200"/>
              <a:ext cx="950912" cy="890588"/>
              <a:chOff x="3909" y="764"/>
              <a:chExt cx="394" cy="367"/>
            </a:xfrm>
          </p:grpSpPr>
          <p:pic>
            <p:nvPicPr>
              <p:cNvPr id="7257" name="Picture 10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58" name="Picture 1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59" name="Freeform 10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Oval 10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Oval 10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5692775" y="2741613"/>
              <a:ext cx="949325" cy="887412"/>
              <a:chOff x="3909" y="764"/>
              <a:chExt cx="394" cy="367"/>
            </a:xfrm>
          </p:grpSpPr>
          <p:pic>
            <p:nvPicPr>
              <p:cNvPr id="7252" name="Picture 10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53" name="Picture 1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54" name="Freeform 111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Oval 112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Oval 113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6043613" y="1900238"/>
              <a:ext cx="681037" cy="598487"/>
              <a:chOff x="3909" y="764"/>
              <a:chExt cx="394" cy="367"/>
            </a:xfrm>
          </p:grpSpPr>
          <p:pic>
            <p:nvPicPr>
              <p:cNvPr id="7247" name="Picture 1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48" name="Picture 1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49" name="Freeform 13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Oval 13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Oval 13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" name="Text Box 138"/>
            <p:cNvSpPr txBox="1">
              <a:spLocks/>
            </p:cNvSpPr>
            <p:nvPr/>
          </p:nvSpPr>
          <p:spPr bwMode="auto">
            <a:xfrm>
              <a:off x="5706846" y="2982913"/>
              <a:ext cx="7649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Cellular</a:t>
              </a:r>
            </a:p>
          </p:txBody>
        </p:sp>
        <p:sp>
          <p:nvSpPr>
            <p:cNvPr id="7179" name="Text Box 139"/>
            <p:cNvSpPr txBox="1">
              <a:spLocks/>
            </p:cNvSpPr>
            <p:nvPr/>
          </p:nvSpPr>
          <p:spPr bwMode="auto">
            <a:xfrm>
              <a:off x="5683953" y="4229100"/>
              <a:ext cx="925125" cy="535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Apps</a:t>
              </a:r>
            </a:p>
            <a:p>
              <a:pPr algn="ctr" defTabSz="642938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Processor</a:t>
              </a:r>
            </a:p>
          </p:txBody>
        </p:sp>
        <p:sp>
          <p:nvSpPr>
            <p:cNvPr id="7180" name="Text Box 140"/>
            <p:cNvSpPr txBox="1">
              <a:spLocks/>
            </p:cNvSpPr>
            <p:nvPr/>
          </p:nvSpPr>
          <p:spPr bwMode="auto">
            <a:xfrm>
              <a:off x="6108700" y="1970088"/>
              <a:ext cx="3738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BT</a:t>
              </a:r>
            </a:p>
          </p:txBody>
        </p:sp>
        <p:sp>
          <p:nvSpPr>
            <p:cNvPr id="7181" name="Text Box 142"/>
            <p:cNvSpPr txBox="1">
              <a:spLocks/>
            </p:cNvSpPr>
            <p:nvPr/>
          </p:nvSpPr>
          <p:spPr bwMode="auto">
            <a:xfrm>
              <a:off x="5684856" y="5113338"/>
              <a:ext cx="925125" cy="535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Media</a:t>
              </a:r>
            </a:p>
            <a:p>
              <a:pPr algn="ctr" defTabSz="642938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Processor</a:t>
              </a:r>
            </a:p>
          </p:txBody>
        </p:sp>
        <p:grpSp>
          <p:nvGrpSpPr>
            <p:cNvPr id="7" name="Group 159"/>
            <p:cNvGrpSpPr>
              <a:grpSpLocks/>
            </p:cNvGrpSpPr>
            <p:nvPr/>
          </p:nvGrpSpPr>
          <p:grpSpPr bwMode="auto">
            <a:xfrm rot="5400000" flipH="1">
              <a:off x="7893050" y="2046288"/>
              <a:ext cx="130175" cy="685800"/>
              <a:chOff x="5459" y="1315"/>
              <a:chExt cx="90" cy="477"/>
            </a:xfrm>
          </p:grpSpPr>
          <p:sp>
            <p:nvSpPr>
              <p:cNvPr id="7245" name="Line 160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AutoShape 161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62"/>
            <p:cNvGrpSpPr>
              <a:grpSpLocks/>
            </p:cNvGrpSpPr>
            <p:nvPr/>
          </p:nvGrpSpPr>
          <p:grpSpPr bwMode="auto">
            <a:xfrm rot="5400000" flipH="1">
              <a:off x="7875588" y="2611438"/>
              <a:ext cx="130175" cy="720725"/>
              <a:chOff x="5459" y="1315"/>
              <a:chExt cx="90" cy="477"/>
            </a:xfrm>
          </p:grpSpPr>
          <p:sp>
            <p:nvSpPr>
              <p:cNvPr id="7243" name="Line 163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AutoShape 164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65"/>
            <p:cNvGrpSpPr>
              <a:grpSpLocks/>
            </p:cNvGrpSpPr>
            <p:nvPr/>
          </p:nvGrpSpPr>
          <p:grpSpPr bwMode="auto">
            <a:xfrm rot="5400000" flipH="1">
              <a:off x="7834312" y="3281363"/>
              <a:ext cx="131763" cy="801688"/>
              <a:chOff x="5459" y="1315"/>
              <a:chExt cx="90" cy="477"/>
            </a:xfrm>
          </p:grpSpPr>
          <p:sp>
            <p:nvSpPr>
              <p:cNvPr id="7241" name="Line 166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AutoShape 167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68"/>
            <p:cNvGrpSpPr>
              <a:grpSpLocks/>
            </p:cNvGrpSpPr>
            <p:nvPr/>
          </p:nvGrpSpPr>
          <p:grpSpPr bwMode="auto">
            <a:xfrm rot="5400000" flipH="1">
              <a:off x="7835106" y="3945732"/>
              <a:ext cx="130175" cy="801688"/>
              <a:chOff x="5459" y="1315"/>
              <a:chExt cx="90" cy="477"/>
            </a:xfrm>
          </p:grpSpPr>
          <p:sp>
            <p:nvSpPr>
              <p:cNvPr id="7239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71"/>
            <p:cNvGrpSpPr>
              <a:grpSpLocks/>
            </p:cNvGrpSpPr>
            <p:nvPr/>
          </p:nvGrpSpPr>
          <p:grpSpPr bwMode="auto">
            <a:xfrm rot="5400000" flipH="1">
              <a:off x="7835106" y="4344194"/>
              <a:ext cx="130175" cy="801688"/>
              <a:chOff x="5459" y="1315"/>
              <a:chExt cx="90" cy="477"/>
            </a:xfrm>
          </p:grpSpPr>
          <p:sp>
            <p:nvSpPr>
              <p:cNvPr id="7237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74"/>
            <p:cNvGrpSpPr>
              <a:grpSpLocks/>
            </p:cNvGrpSpPr>
            <p:nvPr/>
          </p:nvGrpSpPr>
          <p:grpSpPr bwMode="auto">
            <a:xfrm rot="5400000" flipH="1">
              <a:off x="7835106" y="4868069"/>
              <a:ext cx="130175" cy="801688"/>
              <a:chOff x="5459" y="1315"/>
              <a:chExt cx="90" cy="477"/>
            </a:xfrm>
          </p:grpSpPr>
          <p:sp>
            <p:nvSpPr>
              <p:cNvPr id="7235" name="Line 175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AutoShape 176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77"/>
            <p:cNvGrpSpPr>
              <a:grpSpLocks/>
            </p:cNvGrpSpPr>
            <p:nvPr/>
          </p:nvGrpSpPr>
          <p:grpSpPr bwMode="auto">
            <a:xfrm rot="5400000" flipH="1">
              <a:off x="7835106" y="5196682"/>
              <a:ext cx="130175" cy="801688"/>
              <a:chOff x="5459" y="1315"/>
              <a:chExt cx="90" cy="477"/>
            </a:xfrm>
          </p:grpSpPr>
          <p:sp>
            <p:nvSpPr>
              <p:cNvPr id="7233" name="Line 178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AutoShape 179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80"/>
            <p:cNvGrpSpPr>
              <a:grpSpLocks/>
            </p:cNvGrpSpPr>
            <p:nvPr/>
          </p:nvGrpSpPr>
          <p:grpSpPr bwMode="auto">
            <a:xfrm rot="-5400000">
              <a:off x="5324475" y="2622551"/>
              <a:ext cx="130175" cy="685800"/>
              <a:chOff x="5459" y="1315"/>
              <a:chExt cx="90" cy="477"/>
            </a:xfrm>
          </p:grpSpPr>
          <p:sp>
            <p:nvSpPr>
              <p:cNvPr id="7231" name="Line 181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AutoShape 182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83"/>
            <p:cNvGrpSpPr>
              <a:grpSpLocks/>
            </p:cNvGrpSpPr>
            <p:nvPr/>
          </p:nvGrpSpPr>
          <p:grpSpPr bwMode="auto">
            <a:xfrm rot="-5400000">
              <a:off x="5341938" y="3086100"/>
              <a:ext cx="130175" cy="720725"/>
              <a:chOff x="5459" y="1315"/>
              <a:chExt cx="90" cy="477"/>
            </a:xfrm>
          </p:grpSpPr>
          <p:sp>
            <p:nvSpPr>
              <p:cNvPr id="7229" name="Line 184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AutoShape 185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89"/>
            <p:cNvGrpSpPr>
              <a:grpSpLocks/>
            </p:cNvGrpSpPr>
            <p:nvPr/>
          </p:nvGrpSpPr>
          <p:grpSpPr bwMode="auto">
            <a:xfrm>
              <a:off x="5046663" y="2117725"/>
              <a:ext cx="1003300" cy="130175"/>
              <a:chOff x="3035" y="1342"/>
              <a:chExt cx="632" cy="82"/>
            </a:xfrm>
          </p:grpSpPr>
          <p:sp>
            <p:nvSpPr>
              <p:cNvPr id="7227" name="Line 187"/>
              <p:cNvSpPr>
                <a:spLocks noChangeAspect="1" noChangeShapeType="1"/>
              </p:cNvSpPr>
              <p:nvPr/>
            </p:nvSpPr>
            <p:spPr bwMode="auto">
              <a:xfrm rot="-5400000">
                <a:off x="3385" y="1100"/>
                <a:ext cx="2" cy="5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AutoShape 188"/>
              <p:cNvSpPr>
                <a:spLocks noChangeArrowheads="1"/>
              </p:cNvSpPr>
              <p:nvPr/>
            </p:nvSpPr>
            <p:spPr bwMode="auto">
              <a:xfrm rot="16200000" flipV="1">
                <a:off x="3043" y="1334"/>
                <a:ext cx="82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6972300" y="2728913"/>
              <a:ext cx="627063" cy="511175"/>
              <a:chOff x="3909" y="764"/>
              <a:chExt cx="394" cy="367"/>
            </a:xfrm>
          </p:grpSpPr>
          <p:pic>
            <p:nvPicPr>
              <p:cNvPr id="7222" name="Picture 1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3" name="Picture 1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24" name="Freeform 117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Oval 118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Oval 119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6883400" y="4171950"/>
              <a:ext cx="774700" cy="741363"/>
              <a:chOff x="3909" y="764"/>
              <a:chExt cx="394" cy="367"/>
            </a:xfrm>
          </p:grpSpPr>
          <p:pic>
            <p:nvPicPr>
              <p:cNvPr id="7217" name="Picture 1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8" name="Picture 1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9" name="Freeform 123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Oval 124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Oval 125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6951663" y="5124450"/>
              <a:ext cx="679450" cy="596900"/>
              <a:chOff x="3909" y="764"/>
              <a:chExt cx="394" cy="367"/>
            </a:xfrm>
          </p:grpSpPr>
          <p:pic>
            <p:nvPicPr>
              <p:cNvPr id="7212" name="Picture 1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3" name="Picture 1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4" name="Freeform 12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Oval 13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13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5" name="Text Box 141"/>
            <p:cNvSpPr txBox="1">
              <a:spLocks/>
            </p:cNvSpPr>
            <p:nvPr/>
          </p:nvSpPr>
          <p:spPr bwMode="auto">
            <a:xfrm>
              <a:off x="7028783" y="2806700"/>
              <a:ext cx="465192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GPS</a:t>
              </a:r>
            </a:p>
          </p:txBody>
        </p:sp>
        <p:sp>
          <p:nvSpPr>
            <p:cNvPr id="7196" name="Text Box 143"/>
            <p:cNvSpPr txBox="1">
              <a:spLocks/>
            </p:cNvSpPr>
            <p:nvPr/>
          </p:nvSpPr>
          <p:spPr bwMode="auto">
            <a:xfrm>
              <a:off x="6915168" y="4324350"/>
              <a:ext cx="62709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WLAN</a:t>
              </a:r>
            </a:p>
          </p:txBody>
        </p:sp>
        <p:sp>
          <p:nvSpPr>
            <p:cNvPr id="7197" name="Text Box 144"/>
            <p:cNvSpPr txBox="1">
              <a:spLocks/>
            </p:cNvSpPr>
            <p:nvPr/>
          </p:nvSpPr>
          <p:spPr bwMode="auto">
            <a:xfrm>
              <a:off x="6934217" y="5199063"/>
              <a:ext cx="6832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6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Wimax</a:t>
              </a:r>
            </a:p>
          </p:txBody>
        </p:sp>
        <p:grpSp>
          <p:nvGrpSpPr>
            <p:cNvPr id="20" name="Group 145"/>
            <p:cNvGrpSpPr>
              <a:grpSpLocks/>
            </p:cNvGrpSpPr>
            <p:nvPr/>
          </p:nvGrpSpPr>
          <p:grpSpPr bwMode="auto">
            <a:xfrm>
              <a:off x="6916738" y="3354388"/>
              <a:ext cx="703262" cy="622300"/>
              <a:chOff x="3909" y="764"/>
              <a:chExt cx="394" cy="367"/>
            </a:xfrm>
          </p:grpSpPr>
          <p:pic>
            <p:nvPicPr>
              <p:cNvPr id="7207" name="Picture 14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8" name="Picture 14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9" name="Freeform 148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Oval 149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Oval 150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9" name="Text Box 151"/>
            <p:cNvSpPr txBox="1">
              <a:spLocks/>
            </p:cNvSpPr>
            <p:nvPr/>
          </p:nvSpPr>
          <p:spPr bwMode="auto">
            <a:xfrm>
              <a:off x="6933532" y="3471863"/>
              <a:ext cx="614142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DVB-H</a:t>
              </a:r>
            </a:p>
          </p:txBody>
        </p:sp>
        <p:grpSp>
          <p:nvGrpSpPr>
            <p:cNvPr id="21" name="Group 152"/>
            <p:cNvGrpSpPr>
              <a:grpSpLocks/>
            </p:cNvGrpSpPr>
            <p:nvPr/>
          </p:nvGrpSpPr>
          <p:grpSpPr bwMode="auto">
            <a:xfrm>
              <a:off x="6896100" y="2073275"/>
              <a:ext cx="730250" cy="581025"/>
              <a:chOff x="3909" y="764"/>
              <a:chExt cx="394" cy="367"/>
            </a:xfrm>
          </p:grpSpPr>
          <p:pic>
            <p:nvPicPr>
              <p:cNvPr id="7202" name="Picture 1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3" name="Picture 15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4" name="Freeform 15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71 w 250"/>
                  <a:gd name="T1" fmla="*/ 0 h 776"/>
                  <a:gd name="T2" fmla="*/ 406 w 250"/>
                  <a:gd name="T3" fmla="*/ 0 h 776"/>
                  <a:gd name="T4" fmla="*/ 481 w 250"/>
                  <a:gd name="T5" fmla="*/ 4 h 776"/>
                  <a:gd name="T6" fmla="*/ 481 w 250"/>
                  <a:gd name="T7" fmla="*/ 59 h 776"/>
                  <a:gd name="T8" fmla="*/ 399 w 250"/>
                  <a:gd name="T9" fmla="*/ 63 h 776"/>
                  <a:gd name="T10" fmla="*/ 81 w 250"/>
                  <a:gd name="T11" fmla="*/ 63 h 776"/>
                  <a:gd name="T12" fmla="*/ 1 w 250"/>
                  <a:gd name="T13" fmla="*/ 60 h 776"/>
                  <a:gd name="T14" fmla="*/ 0 w 250"/>
                  <a:gd name="T15" fmla="*/ 60 h 776"/>
                  <a:gd name="T16" fmla="*/ 0 w 250"/>
                  <a:gd name="T17" fmla="*/ 5 h 776"/>
                  <a:gd name="T18" fmla="*/ 71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Oval 15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6" name="Oval 15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1" name="Text Box 158"/>
            <p:cNvSpPr txBox="1">
              <a:spLocks/>
            </p:cNvSpPr>
            <p:nvPr/>
          </p:nvSpPr>
          <p:spPr bwMode="auto">
            <a:xfrm>
              <a:off x="6885222" y="2197099"/>
              <a:ext cx="683199" cy="307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 eaLnBrk="1" hangingPunct="1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FM/XM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Software-Defined (SD) Radio: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5275" y="4611688"/>
            <a:ext cx="8539163" cy="16240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Wideband antennas and A/Ds span BW of desired signals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DSP programmed to process desired signal: no specialized HW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1098550" y="1827213"/>
            <a:ext cx="2133600" cy="2743200"/>
            <a:chOff x="641493" y="1752600"/>
            <a:chExt cx="2133601" cy="2743200"/>
          </a:xfrm>
        </p:grpSpPr>
        <p:pic>
          <p:nvPicPr>
            <p:cNvPr id="13351" name="Picture 95" descr="Image-00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752600"/>
              <a:ext cx="174643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122334" y="3698145"/>
              <a:ext cx="571389" cy="398390"/>
              <a:chOff x="3909" y="764"/>
              <a:chExt cx="394" cy="367"/>
            </a:xfrm>
          </p:grpSpPr>
          <p:pic>
            <p:nvPicPr>
              <p:cNvPr id="13440" name="Picture 9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1" name="Picture 9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42" name="Freeform 9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Oval 10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444" name="Oval 10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1084866" y="3164914"/>
              <a:ext cx="623428" cy="491202"/>
              <a:chOff x="3909" y="764"/>
              <a:chExt cx="394" cy="367"/>
            </a:xfrm>
          </p:grpSpPr>
          <p:pic>
            <p:nvPicPr>
              <p:cNvPr id="13435" name="Picture 1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36" name="Picture 10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37" name="Freeform 10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Oval 10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439" name="Oval 10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065091" y="2393526"/>
              <a:ext cx="622387" cy="489450"/>
              <a:chOff x="3909" y="764"/>
              <a:chExt cx="394" cy="367"/>
            </a:xfrm>
          </p:grpSpPr>
          <p:pic>
            <p:nvPicPr>
              <p:cNvPr id="13430" name="Picture 10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31" name="Picture 1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32" name="Freeform 111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Oval 112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434" name="Oval 113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1295104" y="1929468"/>
              <a:ext cx="446495" cy="330094"/>
              <a:chOff x="3909" y="764"/>
              <a:chExt cx="394" cy="367"/>
            </a:xfrm>
          </p:grpSpPr>
          <p:pic>
            <p:nvPicPr>
              <p:cNvPr id="13425" name="Picture 1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26" name="Picture 13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7" name="Freeform 13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Oval 13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429" name="Oval 13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sp>
          <p:nvSpPr>
            <p:cNvPr id="13356" name="Text Box 138"/>
            <p:cNvSpPr txBox="1">
              <a:spLocks/>
            </p:cNvSpPr>
            <p:nvPr/>
          </p:nvSpPr>
          <p:spPr bwMode="auto">
            <a:xfrm>
              <a:off x="946294" y="2438400"/>
              <a:ext cx="833397" cy="310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Cellular</a:t>
              </a:r>
            </a:p>
          </p:txBody>
        </p:sp>
        <p:sp>
          <p:nvSpPr>
            <p:cNvPr id="13357" name="Text Box 139"/>
            <p:cNvSpPr txBox="1">
              <a:spLocks/>
            </p:cNvSpPr>
            <p:nvPr/>
          </p:nvSpPr>
          <p:spPr bwMode="auto">
            <a:xfrm>
              <a:off x="870094" y="3124200"/>
              <a:ext cx="1001691" cy="483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Apps</a:t>
              </a:r>
            </a:p>
            <a:p>
              <a:pPr algn="ctr" defTabSz="642938">
                <a:lnSpc>
                  <a:spcPct val="80000"/>
                </a:lnSpc>
              </a:pPr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Processor</a:t>
              </a:r>
            </a:p>
          </p:txBody>
        </p:sp>
        <p:sp>
          <p:nvSpPr>
            <p:cNvPr id="13358" name="Text Box 140"/>
            <p:cNvSpPr txBox="1">
              <a:spLocks/>
            </p:cNvSpPr>
            <p:nvPr/>
          </p:nvSpPr>
          <p:spPr bwMode="auto">
            <a:xfrm>
              <a:off x="1337777" y="1967994"/>
              <a:ext cx="418811" cy="310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BT</a:t>
              </a:r>
            </a:p>
          </p:txBody>
        </p:sp>
        <p:sp>
          <p:nvSpPr>
            <p:cNvPr id="13359" name="Text Box 142"/>
            <p:cNvSpPr txBox="1">
              <a:spLocks/>
            </p:cNvSpPr>
            <p:nvPr/>
          </p:nvSpPr>
          <p:spPr bwMode="auto">
            <a:xfrm>
              <a:off x="870094" y="3657600"/>
              <a:ext cx="1001691" cy="483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Media</a:t>
              </a:r>
            </a:p>
            <a:p>
              <a:pPr algn="ctr" defTabSz="642938">
                <a:lnSpc>
                  <a:spcPct val="80000"/>
                </a:lnSpc>
              </a:pPr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Processor</a:t>
              </a:r>
            </a:p>
          </p:txBody>
        </p:sp>
        <p:grpSp>
          <p:nvGrpSpPr>
            <p:cNvPr id="7" name="Group 159"/>
            <p:cNvGrpSpPr>
              <a:grpSpLocks/>
            </p:cNvGrpSpPr>
            <p:nvPr/>
          </p:nvGrpSpPr>
          <p:grpSpPr bwMode="auto">
            <a:xfrm rot="5400000" flipH="1">
              <a:off x="2514396" y="1975519"/>
              <a:ext cx="71778" cy="449618"/>
              <a:chOff x="5459" y="1315"/>
              <a:chExt cx="90" cy="477"/>
            </a:xfrm>
          </p:grpSpPr>
          <p:sp>
            <p:nvSpPr>
              <p:cNvPr id="13423" name="Line 160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AutoShape 161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8" name="Group 162"/>
            <p:cNvGrpSpPr>
              <a:grpSpLocks/>
            </p:cNvGrpSpPr>
            <p:nvPr/>
          </p:nvGrpSpPr>
          <p:grpSpPr bwMode="auto">
            <a:xfrm rot="5400000" flipH="1">
              <a:off x="2502946" y="2285409"/>
              <a:ext cx="71778" cy="472515"/>
              <a:chOff x="5459" y="1315"/>
              <a:chExt cx="90" cy="477"/>
            </a:xfrm>
          </p:grpSpPr>
          <p:sp>
            <p:nvSpPr>
              <p:cNvPr id="13421" name="Line 163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AutoShape 164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9" name="Group 165"/>
            <p:cNvGrpSpPr>
              <a:grpSpLocks/>
            </p:cNvGrpSpPr>
            <p:nvPr/>
          </p:nvGrpSpPr>
          <p:grpSpPr bwMode="auto">
            <a:xfrm rot="5400000" flipH="1">
              <a:off x="2475961" y="2649614"/>
              <a:ext cx="72672" cy="525595"/>
              <a:chOff x="5459" y="1315"/>
              <a:chExt cx="90" cy="477"/>
            </a:xfrm>
          </p:grpSpPr>
          <p:sp>
            <p:nvSpPr>
              <p:cNvPr id="13419" name="Line 166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AutoShape 167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0" name="Group 168"/>
            <p:cNvGrpSpPr>
              <a:grpSpLocks/>
            </p:cNvGrpSpPr>
            <p:nvPr/>
          </p:nvGrpSpPr>
          <p:grpSpPr bwMode="auto">
            <a:xfrm rot="5400000" flipH="1">
              <a:off x="2476407" y="3017125"/>
              <a:ext cx="71778" cy="525595"/>
              <a:chOff x="5459" y="1315"/>
              <a:chExt cx="90" cy="477"/>
            </a:xfrm>
          </p:grpSpPr>
          <p:sp>
            <p:nvSpPr>
              <p:cNvPr id="13417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1" name="Group 171"/>
            <p:cNvGrpSpPr>
              <a:grpSpLocks/>
            </p:cNvGrpSpPr>
            <p:nvPr/>
          </p:nvGrpSpPr>
          <p:grpSpPr bwMode="auto">
            <a:xfrm rot="5400000" flipH="1">
              <a:off x="2476407" y="3236896"/>
              <a:ext cx="71778" cy="525595"/>
              <a:chOff x="5459" y="1315"/>
              <a:chExt cx="90" cy="477"/>
            </a:xfrm>
          </p:grpSpPr>
          <p:sp>
            <p:nvSpPr>
              <p:cNvPr id="13415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2" name="Group 174"/>
            <p:cNvGrpSpPr>
              <a:grpSpLocks/>
            </p:cNvGrpSpPr>
            <p:nvPr/>
          </p:nvGrpSpPr>
          <p:grpSpPr bwMode="auto">
            <a:xfrm rot="5400000" flipH="1">
              <a:off x="2476407" y="3525838"/>
              <a:ext cx="71778" cy="525595"/>
              <a:chOff x="5459" y="1315"/>
              <a:chExt cx="90" cy="477"/>
            </a:xfrm>
          </p:grpSpPr>
          <p:sp>
            <p:nvSpPr>
              <p:cNvPr id="13413" name="Line 175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AutoShape 176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3" name="Group 177"/>
            <p:cNvGrpSpPr>
              <a:grpSpLocks/>
            </p:cNvGrpSpPr>
            <p:nvPr/>
          </p:nvGrpSpPr>
          <p:grpSpPr bwMode="auto">
            <a:xfrm rot="5400000" flipH="1">
              <a:off x="2476407" y="3707084"/>
              <a:ext cx="71778" cy="525595"/>
              <a:chOff x="5459" y="1315"/>
              <a:chExt cx="90" cy="477"/>
            </a:xfrm>
          </p:grpSpPr>
          <p:sp>
            <p:nvSpPr>
              <p:cNvPr id="13411" name="Line 178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AutoShape 179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4" name="Group 180"/>
            <p:cNvGrpSpPr>
              <a:grpSpLocks/>
            </p:cNvGrpSpPr>
            <p:nvPr/>
          </p:nvGrpSpPr>
          <p:grpSpPr bwMode="auto">
            <a:xfrm rot="-5400000">
              <a:off x="830413" y="2293355"/>
              <a:ext cx="71778" cy="449618"/>
              <a:chOff x="5459" y="1315"/>
              <a:chExt cx="90" cy="477"/>
            </a:xfrm>
          </p:grpSpPr>
          <p:sp>
            <p:nvSpPr>
              <p:cNvPr id="13409" name="Line 181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AutoShape 182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5" name="Group 183"/>
            <p:cNvGrpSpPr>
              <a:grpSpLocks/>
            </p:cNvGrpSpPr>
            <p:nvPr/>
          </p:nvGrpSpPr>
          <p:grpSpPr bwMode="auto">
            <a:xfrm rot="-5400000">
              <a:off x="841863" y="2547208"/>
              <a:ext cx="71778" cy="472515"/>
              <a:chOff x="5459" y="1315"/>
              <a:chExt cx="90" cy="477"/>
            </a:xfrm>
          </p:grpSpPr>
          <p:sp>
            <p:nvSpPr>
              <p:cNvPr id="13407" name="Line 184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AutoShape 185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6" name="Group 189"/>
            <p:cNvGrpSpPr>
              <a:grpSpLocks/>
            </p:cNvGrpSpPr>
            <p:nvPr/>
          </p:nvGrpSpPr>
          <p:grpSpPr bwMode="auto">
            <a:xfrm>
              <a:off x="641493" y="2049422"/>
              <a:ext cx="657774" cy="71798"/>
              <a:chOff x="3035" y="1342"/>
              <a:chExt cx="632" cy="82"/>
            </a:xfrm>
          </p:grpSpPr>
          <p:sp>
            <p:nvSpPr>
              <p:cNvPr id="13405" name="Line 187"/>
              <p:cNvSpPr>
                <a:spLocks noChangeAspect="1" noChangeShapeType="1"/>
              </p:cNvSpPr>
              <p:nvPr/>
            </p:nvSpPr>
            <p:spPr bwMode="auto">
              <a:xfrm rot="-5400000">
                <a:off x="3385" y="1100"/>
                <a:ext cx="2" cy="5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AutoShape 188"/>
              <p:cNvSpPr>
                <a:spLocks noChangeArrowheads="1"/>
              </p:cNvSpPr>
              <p:nvPr/>
            </p:nvSpPr>
            <p:spPr bwMode="auto">
              <a:xfrm rot="16200000" flipV="1">
                <a:off x="3043" y="1334"/>
                <a:ext cx="82" cy="9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1903960" y="2386522"/>
              <a:ext cx="411109" cy="281938"/>
              <a:chOff x="3909" y="764"/>
              <a:chExt cx="394" cy="367"/>
            </a:xfrm>
          </p:grpSpPr>
          <p:pic>
            <p:nvPicPr>
              <p:cNvPr id="13400" name="Picture 1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01" name="Picture 1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02" name="Freeform 117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Oval 118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404" name="Oval 119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1845677" y="3182426"/>
              <a:ext cx="507901" cy="408897"/>
              <a:chOff x="3909" y="764"/>
              <a:chExt cx="394" cy="367"/>
            </a:xfrm>
          </p:grpSpPr>
          <p:pic>
            <p:nvPicPr>
              <p:cNvPr id="13395" name="Picture 1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96" name="Picture 12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97" name="Freeform 123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Oval 124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399" name="Oval 125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1890431" y="3707776"/>
              <a:ext cx="445454" cy="329219"/>
              <a:chOff x="3909" y="764"/>
              <a:chExt cx="394" cy="367"/>
            </a:xfrm>
          </p:grpSpPr>
          <p:pic>
            <p:nvPicPr>
              <p:cNvPr id="13390" name="Picture 1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91" name="Picture 12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92" name="Freeform 129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Oval 130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394" name="Oval 131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sp>
          <p:nvSpPr>
            <p:cNvPr id="13373" name="Text Box 141"/>
            <p:cNvSpPr txBox="1">
              <a:spLocks/>
            </p:cNvSpPr>
            <p:nvPr/>
          </p:nvSpPr>
          <p:spPr bwMode="auto">
            <a:xfrm>
              <a:off x="1860694" y="2429425"/>
              <a:ext cx="509021" cy="2790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2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GPS</a:t>
              </a:r>
            </a:p>
          </p:txBody>
        </p:sp>
        <p:sp>
          <p:nvSpPr>
            <p:cNvPr id="13374" name="Text Box 143"/>
            <p:cNvSpPr txBox="1">
              <a:spLocks/>
            </p:cNvSpPr>
            <p:nvPr/>
          </p:nvSpPr>
          <p:spPr bwMode="auto">
            <a:xfrm>
              <a:off x="1784494" y="3266482"/>
              <a:ext cx="685605" cy="310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WLAN</a:t>
              </a:r>
            </a:p>
          </p:txBody>
        </p:sp>
        <p:sp>
          <p:nvSpPr>
            <p:cNvPr id="13375" name="Text Box 144"/>
            <p:cNvSpPr txBox="1">
              <a:spLocks/>
            </p:cNvSpPr>
            <p:nvPr/>
          </p:nvSpPr>
          <p:spPr bwMode="auto">
            <a:xfrm>
              <a:off x="1784494" y="3748928"/>
              <a:ext cx="745106" cy="310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4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Wimax</a:t>
              </a:r>
            </a:p>
          </p:txBody>
        </p:sp>
        <p:grpSp>
          <p:nvGrpSpPr>
            <p:cNvPr id="20" name="Group 145"/>
            <p:cNvGrpSpPr>
              <a:grpSpLocks/>
            </p:cNvGrpSpPr>
            <p:nvPr/>
          </p:nvGrpSpPr>
          <p:grpSpPr bwMode="auto">
            <a:xfrm>
              <a:off x="1867533" y="2731501"/>
              <a:ext cx="461066" cy="343228"/>
              <a:chOff x="3909" y="764"/>
              <a:chExt cx="394" cy="367"/>
            </a:xfrm>
          </p:grpSpPr>
          <p:pic>
            <p:nvPicPr>
              <p:cNvPr id="13385" name="Picture 14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86" name="Picture 14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87" name="Freeform 148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Oval 149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389" name="Oval 150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sp>
          <p:nvSpPr>
            <p:cNvPr id="13377" name="Text Box 151"/>
            <p:cNvSpPr txBox="1">
              <a:spLocks/>
            </p:cNvSpPr>
            <p:nvPr/>
          </p:nvSpPr>
          <p:spPr bwMode="auto">
            <a:xfrm>
              <a:off x="1860694" y="2796294"/>
              <a:ext cx="660807" cy="2790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2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DVB-H</a:t>
              </a:r>
            </a:p>
          </p:txBody>
        </p:sp>
        <p:grpSp>
          <p:nvGrpSpPr>
            <p:cNvPr id="21" name="Group 152"/>
            <p:cNvGrpSpPr>
              <a:grpSpLocks/>
            </p:cNvGrpSpPr>
            <p:nvPr/>
          </p:nvGrpSpPr>
          <p:grpSpPr bwMode="auto">
            <a:xfrm>
              <a:off x="1854003" y="2024906"/>
              <a:ext cx="478759" cy="320463"/>
              <a:chOff x="3909" y="764"/>
              <a:chExt cx="394" cy="367"/>
            </a:xfrm>
          </p:grpSpPr>
          <p:pic>
            <p:nvPicPr>
              <p:cNvPr id="13380" name="Picture 1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81" name="Picture 1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82" name="Freeform 155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>
                  <a:gd name="T0" fmla="*/ 169 w 250"/>
                  <a:gd name="T1" fmla="*/ 0 h 776"/>
                  <a:gd name="T2" fmla="*/ 972 w 250"/>
                  <a:gd name="T3" fmla="*/ 0 h 776"/>
                  <a:gd name="T4" fmla="*/ 1152 w 250"/>
                  <a:gd name="T5" fmla="*/ 0 h 776"/>
                  <a:gd name="T6" fmla="*/ 1152 w 250"/>
                  <a:gd name="T7" fmla="*/ 2 h 776"/>
                  <a:gd name="T8" fmla="*/ 955 w 250"/>
                  <a:gd name="T9" fmla="*/ 2 h 776"/>
                  <a:gd name="T10" fmla="*/ 195 w 250"/>
                  <a:gd name="T11" fmla="*/ 2 h 776"/>
                  <a:gd name="T12" fmla="*/ 1 w 250"/>
                  <a:gd name="T13" fmla="*/ 2 h 776"/>
                  <a:gd name="T14" fmla="*/ 0 w 250"/>
                  <a:gd name="T15" fmla="*/ 2 h 776"/>
                  <a:gd name="T16" fmla="*/ 0 w 250"/>
                  <a:gd name="T17" fmla="*/ 0 h 776"/>
                  <a:gd name="T18" fmla="*/ 169 w 250"/>
                  <a:gd name="T19" fmla="*/ 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776"/>
                  <a:gd name="T32" fmla="*/ 250 w 250"/>
                  <a:gd name="T33" fmla="*/ 776 h 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Oval 156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  <p:sp>
            <p:nvSpPr>
              <p:cNvPr id="13384" name="Oval 157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/>
              </a:p>
            </p:txBody>
          </p:sp>
        </p:grpSp>
        <p:sp>
          <p:nvSpPr>
            <p:cNvPr id="13379" name="Text Box 158"/>
            <p:cNvSpPr txBox="1">
              <a:spLocks/>
            </p:cNvSpPr>
            <p:nvPr/>
          </p:nvSpPr>
          <p:spPr bwMode="auto">
            <a:xfrm>
              <a:off x="1708294" y="2093200"/>
              <a:ext cx="735509" cy="2790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42938"/>
              <a:r>
                <a:rPr lang="en-US" sz="1200">
                  <a:solidFill>
                    <a:srgbClr val="FFFFFF"/>
                  </a:solidFill>
                  <a:latin typeface="Franklin Gothic Medium Cond" pitchFamily="34" charset="0"/>
                  <a:ea typeface="ヒラギノ角ゴ Pro W3"/>
                  <a:cs typeface="ヒラギノ角ゴ Pro W3"/>
                  <a:sym typeface="Arial" pitchFamily="34" charset="0"/>
                </a:rPr>
                <a:t>FM/XM</a:t>
              </a:r>
            </a:p>
          </p:txBody>
        </p:sp>
      </p:grpSp>
      <p:sp>
        <p:nvSpPr>
          <p:cNvPr id="13317" name="Right Arrow 98"/>
          <p:cNvSpPr>
            <a:spLocks noChangeArrowheads="1"/>
          </p:cNvSpPr>
          <p:nvPr/>
        </p:nvSpPr>
        <p:spPr bwMode="auto">
          <a:xfrm>
            <a:off x="3733800" y="2589213"/>
            <a:ext cx="1524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2" name="Group 168"/>
          <p:cNvGrpSpPr>
            <a:grpSpLocks/>
          </p:cNvGrpSpPr>
          <p:nvPr/>
        </p:nvGrpSpPr>
        <p:grpSpPr bwMode="auto">
          <a:xfrm rot="-5400000">
            <a:off x="5847557" y="1999456"/>
            <a:ext cx="107950" cy="525463"/>
            <a:chOff x="5459" y="1315"/>
            <a:chExt cx="90" cy="477"/>
          </a:xfrm>
        </p:grpSpPr>
        <p:sp>
          <p:nvSpPr>
            <p:cNvPr id="13349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/>
            </a:p>
          </p:txBody>
        </p:sp>
      </p:grpSp>
      <p:grpSp>
        <p:nvGrpSpPr>
          <p:cNvPr id="23" name="Group 124"/>
          <p:cNvGrpSpPr>
            <a:grpSpLocks/>
          </p:cNvGrpSpPr>
          <p:nvPr/>
        </p:nvGrpSpPr>
        <p:grpSpPr bwMode="auto">
          <a:xfrm>
            <a:off x="6142038" y="2033588"/>
            <a:ext cx="627062" cy="403225"/>
            <a:chOff x="6371340" y="2556450"/>
            <a:chExt cx="795895" cy="643950"/>
          </a:xfrm>
        </p:grpSpPr>
        <p:sp>
          <p:nvSpPr>
            <p:cNvPr id="13347" name="Rectangle 122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8" name="TextBox 123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24" name="Group 168"/>
          <p:cNvGrpSpPr>
            <a:grpSpLocks/>
          </p:cNvGrpSpPr>
          <p:nvPr/>
        </p:nvGrpSpPr>
        <p:grpSpPr bwMode="auto">
          <a:xfrm rot="-5400000">
            <a:off x="5847557" y="2609056"/>
            <a:ext cx="107950" cy="525463"/>
            <a:chOff x="5459" y="1315"/>
            <a:chExt cx="90" cy="477"/>
          </a:xfrm>
        </p:grpSpPr>
        <p:sp>
          <p:nvSpPr>
            <p:cNvPr id="13345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/>
            </a:p>
          </p:txBody>
        </p:sp>
      </p:grpSp>
      <p:sp>
        <p:nvSpPr>
          <p:cNvPr id="13321" name="Rectangle 129"/>
          <p:cNvSpPr>
            <a:spLocks noChangeArrowheads="1"/>
          </p:cNvSpPr>
          <p:nvPr/>
        </p:nvSpPr>
        <p:spPr bwMode="auto">
          <a:xfrm>
            <a:off x="6165850" y="2665413"/>
            <a:ext cx="539750" cy="381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Box 130"/>
          <p:cNvSpPr txBox="1">
            <a:spLocks noChangeArrowheads="1"/>
          </p:cNvSpPr>
          <p:nvPr/>
        </p:nvSpPr>
        <p:spPr bwMode="auto">
          <a:xfrm>
            <a:off x="6142038" y="2643188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A/D</a:t>
            </a:r>
          </a:p>
        </p:txBody>
      </p:sp>
      <p:sp>
        <p:nvSpPr>
          <p:cNvPr id="13323" name="TextBox 159"/>
          <p:cNvSpPr txBox="1">
            <a:spLocks noChangeArrowheads="1"/>
          </p:cNvSpPr>
          <p:nvPr/>
        </p:nvSpPr>
        <p:spPr bwMode="auto">
          <a:xfrm>
            <a:off x="7315200" y="3046413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DSP</a:t>
            </a:r>
          </a:p>
        </p:txBody>
      </p:sp>
      <p:grpSp>
        <p:nvGrpSpPr>
          <p:cNvPr id="25" name="Group 168"/>
          <p:cNvGrpSpPr>
            <a:grpSpLocks/>
          </p:cNvGrpSpPr>
          <p:nvPr/>
        </p:nvGrpSpPr>
        <p:grpSpPr bwMode="auto">
          <a:xfrm rot="-5400000">
            <a:off x="5847557" y="3218656"/>
            <a:ext cx="107950" cy="525463"/>
            <a:chOff x="5459" y="1315"/>
            <a:chExt cx="90" cy="477"/>
          </a:xfrm>
        </p:grpSpPr>
        <p:sp>
          <p:nvSpPr>
            <p:cNvPr id="13343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/>
            </a:p>
          </p:txBody>
        </p:sp>
      </p:grpSp>
      <p:grpSp>
        <p:nvGrpSpPr>
          <p:cNvPr id="26" name="Group 134"/>
          <p:cNvGrpSpPr>
            <a:grpSpLocks/>
          </p:cNvGrpSpPr>
          <p:nvPr/>
        </p:nvGrpSpPr>
        <p:grpSpPr bwMode="auto">
          <a:xfrm>
            <a:off x="6142038" y="3252788"/>
            <a:ext cx="627062" cy="403225"/>
            <a:chOff x="6371340" y="2556450"/>
            <a:chExt cx="795895" cy="643950"/>
          </a:xfrm>
        </p:grpSpPr>
        <p:sp>
          <p:nvSpPr>
            <p:cNvPr id="13341" name="Rectangle 135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2" name="TextBox 136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27" name="Group 168"/>
          <p:cNvGrpSpPr>
            <a:grpSpLocks/>
          </p:cNvGrpSpPr>
          <p:nvPr/>
        </p:nvGrpSpPr>
        <p:grpSpPr bwMode="auto">
          <a:xfrm rot="-5400000">
            <a:off x="5847557" y="3828256"/>
            <a:ext cx="107950" cy="525463"/>
            <a:chOff x="5459" y="1315"/>
            <a:chExt cx="90" cy="477"/>
          </a:xfrm>
        </p:grpSpPr>
        <p:sp>
          <p:nvSpPr>
            <p:cNvPr id="13339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/>
            </a:p>
          </p:txBody>
        </p:sp>
      </p:grpSp>
      <p:grpSp>
        <p:nvGrpSpPr>
          <p:cNvPr id="28" name="Group 140"/>
          <p:cNvGrpSpPr>
            <a:grpSpLocks/>
          </p:cNvGrpSpPr>
          <p:nvPr/>
        </p:nvGrpSpPr>
        <p:grpSpPr bwMode="auto">
          <a:xfrm>
            <a:off x="6142038" y="3862388"/>
            <a:ext cx="627062" cy="403225"/>
            <a:chOff x="6371340" y="2556450"/>
            <a:chExt cx="795895" cy="643950"/>
          </a:xfrm>
        </p:grpSpPr>
        <p:sp>
          <p:nvSpPr>
            <p:cNvPr id="13337" name="Rectangle 141"/>
            <p:cNvSpPr>
              <a:spLocks noChangeArrowheads="1"/>
            </p:cNvSpPr>
            <p:nvPr/>
          </p:nvSpPr>
          <p:spPr bwMode="auto">
            <a:xfrm>
              <a:off x="6400800" y="2590800"/>
              <a:ext cx="685800" cy="6096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8" name="TextBox 142"/>
            <p:cNvSpPr txBox="1">
              <a:spLocks noChangeArrowheads="1"/>
            </p:cNvSpPr>
            <p:nvPr/>
          </p:nvSpPr>
          <p:spPr bwMode="auto">
            <a:xfrm>
              <a:off x="6371340" y="2556450"/>
              <a:ext cx="795895" cy="6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A/D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6705600" y="2282825"/>
            <a:ext cx="441325" cy="1830388"/>
            <a:chOff x="6248400" y="2133598"/>
            <a:chExt cx="440751" cy="1829999"/>
          </a:xfrm>
        </p:grpSpPr>
        <p:sp>
          <p:nvSpPr>
            <p:cNvPr id="13333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1913820"/>
              <a:ext cx="1196" cy="4407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2523421"/>
              <a:ext cx="1196" cy="4407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3133022"/>
              <a:ext cx="1196" cy="4407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69"/>
            <p:cNvSpPr>
              <a:spLocks noChangeAspect="1" noChangeShapeType="1"/>
            </p:cNvSpPr>
            <p:nvPr/>
          </p:nvSpPr>
          <p:spPr bwMode="auto">
            <a:xfrm rot="-5400000">
              <a:off x="6468178" y="3742623"/>
              <a:ext cx="1196" cy="4407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9" name="Rectangle 157"/>
          <p:cNvSpPr>
            <a:spLocks noChangeArrowheads="1"/>
          </p:cNvSpPr>
          <p:nvPr/>
        </p:nvSpPr>
        <p:spPr bwMode="auto">
          <a:xfrm>
            <a:off x="7162800" y="2132013"/>
            <a:ext cx="990600" cy="2133600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 Box 48"/>
          <p:cNvSpPr txBox="1">
            <a:spLocks noChangeArrowheads="1"/>
          </p:cNvSpPr>
          <p:nvPr/>
        </p:nvSpPr>
        <p:spPr bwMode="auto">
          <a:xfrm>
            <a:off x="458788" y="1257300"/>
            <a:ext cx="7645400" cy="585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rgbClr val="00CC00"/>
                </a:solidFill>
                <a:latin typeface="+mj-lt"/>
                <a:cs typeface="Times New Roman" pitchFamily="18" charset="0"/>
              </a:rPr>
              <a:t>Is this the solution to the device challenges?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39775" y="5499100"/>
            <a:ext cx="7891463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+mn-cs"/>
              </a:rPr>
              <a:t>Today, this is not cost, size, or power efficient</a:t>
            </a:r>
          </a:p>
          <a:p>
            <a:pPr eaLnBrk="0" hangingPunct="0">
              <a:defRPr/>
            </a:pPr>
            <a:endParaRPr lang="en-US" dirty="0">
              <a:latin typeface="ZapfDingbats" pitchFamily="82" charset="2"/>
              <a:cs typeface="+mn-cs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140334" y="6061075"/>
            <a:ext cx="8912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Compressed sensing may be a solution </a:t>
            </a:r>
            <a:r>
              <a:rPr lang="en-US" sz="2400" i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for sparse signals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315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Compressed Sensing</a:t>
            </a:r>
            <a:endParaRPr lang="en-US" sz="44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992"/>
            <a:ext cx="8229600" cy="55156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Basic premise is that signals with some sparse structure can be sampled below their </a:t>
            </a:r>
            <a:r>
              <a:rPr lang="en-US" sz="2800" dirty="0" err="1" smtClean="0"/>
              <a:t>Nyquist</a:t>
            </a:r>
            <a:r>
              <a:rPr lang="en-US" sz="2800" dirty="0" smtClean="0"/>
              <a:t> rate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3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endParaRPr lang="en-US" sz="2400" dirty="0" smtClean="0"/>
          </a:p>
          <a:p>
            <a:pPr lvl="3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		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Signal can be perfectly reconstructed from these samples by exploiting signal </a:t>
            </a:r>
            <a:r>
              <a:rPr lang="en-US" sz="2800" dirty="0" err="1" smtClean="0"/>
              <a:t>sparsity</a:t>
            </a:r>
            <a:endParaRPr lang="en-US" sz="2800" dirty="0" smtClean="0"/>
          </a:p>
          <a:p>
            <a:pPr lvl="3">
              <a:lnSpc>
                <a:spcPct val="4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This significantly reduces the burden on the front-end A/D converter, as well as the DSP and storage </a:t>
            </a:r>
          </a:p>
          <a:p>
            <a:pPr lvl="2">
              <a:lnSpc>
                <a:spcPct val="4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Might be key enabler for SD and low-energy radios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Only for incoming signals “sparse” in time, freq., space, etc.</a:t>
            </a:r>
          </a:p>
        </p:txBody>
      </p:sp>
      <p:pic>
        <p:nvPicPr>
          <p:cNvPr id="189442" name="Picture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47783"/>
            <a:ext cx="3863196" cy="15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827903" y="2361170"/>
            <a:ext cx="5844746" cy="1555922"/>
            <a:chOff x="1470454" y="2422954"/>
            <a:chExt cx="5657592" cy="1426691"/>
          </a:xfrm>
        </p:grpSpPr>
        <p:pic>
          <p:nvPicPr>
            <p:cNvPr id="189445" name="Picture 1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0454" y="2458995"/>
              <a:ext cx="1733550" cy="1390650"/>
            </a:xfrm>
            <a:prstGeom prst="rect">
              <a:avLst/>
            </a:prstGeom>
            <a:noFill/>
          </p:spPr>
        </p:pic>
        <p:pic>
          <p:nvPicPr>
            <p:cNvPr id="189444" name="Picture 5" descr="mboard_crop_cmp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0973" y="2453331"/>
              <a:ext cx="2105025" cy="1390650"/>
            </a:xfrm>
            <a:prstGeom prst="rect">
              <a:avLst/>
            </a:prstGeom>
            <a:noFill/>
          </p:spPr>
        </p:pic>
        <p:pic>
          <p:nvPicPr>
            <p:cNvPr id="189443" name="Picture 6" descr="dboard_crop_cmp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1621" y="2422954"/>
              <a:ext cx="1876425" cy="1390650"/>
            </a:xfrm>
            <a:prstGeom prst="rect">
              <a:avLst/>
            </a:prstGeom>
            <a:noFill/>
          </p:spPr>
        </p:pic>
      </p:grp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462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5" y="1231350"/>
            <a:ext cx="8736965" cy="56284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675835" y="695354"/>
            <a:ext cx="7848600" cy="739775"/>
          </a:xfrm>
        </p:spPr>
        <p:txBody>
          <a:bodyPr/>
          <a:lstStyle/>
          <a:p>
            <a:r>
              <a:rPr lang="en-US" sz="4400" dirty="0" smtClean="0"/>
              <a:t>Scarce Wireless Spectrum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6082524"/>
            <a:ext cx="9144000" cy="7747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87217" y="6118225"/>
            <a:ext cx="7848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400" kern="0" dirty="0" smtClean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Hence regulated, and expensive</a:t>
            </a:r>
            <a:endParaRPr lang="en-US" sz="4400" kern="0" dirty="0">
              <a:solidFill>
                <a:srgbClr val="00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1488" y="2866249"/>
            <a:ext cx="2209800" cy="156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00CC00"/>
                </a:solidFill>
                <a:latin typeface="Impact" pitchFamily="34" charset="0"/>
                <a:cs typeface="Aharoni" pitchFamily="2" charset="-79"/>
              </a:rPr>
              <a:t>$$$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00929" y="366463"/>
            <a:ext cx="8229600" cy="1143000"/>
          </a:xfrm>
        </p:spPr>
        <p:txBody>
          <a:bodyPr/>
          <a:lstStyle/>
          <a:p>
            <a:r>
              <a:rPr lang="en-US" dirty="0" smtClean="0"/>
              <a:t>Spectral Reuse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7904" y="1464554"/>
            <a:ext cx="8099425" cy="71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smtClean="0"/>
              <a:t>Due to its scarcity, spectrum is </a:t>
            </a:r>
            <a:r>
              <a:rPr lang="en-US" sz="3600" i="1" dirty="0" smtClean="0"/>
              <a:t>reused</a:t>
            </a:r>
          </a:p>
          <a:p>
            <a:endParaRPr lang="en-US" dirty="0" smtClean="0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75101" y="2200275"/>
            <a:ext cx="3968300" cy="3159125"/>
            <a:chOff x="376890" y="2467429"/>
            <a:chExt cx="4078997" cy="332377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6890" y="3204032"/>
              <a:ext cx="4078997" cy="2587168"/>
              <a:chOff x="458" y="1834"/>
              <a:chExt cx="3259" cy="2081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58" y="1834"/>
                <a:ext cx="3259" cy="2081"/>
                <a:chOff x="458" y="1834"/>
                <a:chExt cx="3259" cy="2081"/>
              </a:xfrm>
            </p:grpSpPr>
            <p:sp>
              <p:nvSpPr>
                <p:cNvPr id="10273" name="AutoShape 8"/>
                <p:cNvSpPr>
                  <a:spLocks noChangeArrowheads="1"/>
                </p:cNvSpPr>
                <p:nvPr/>
              </p:nvSpPr>
              <p:spPr bwMode="auto">
                <a:xfrm>
                  <a:off x="2289" y="3394"/>
                  <a:ext cx="816" cy="514"/>
                </a:xfrm>
                <a:prstGeom prst="hexagon">
                  <a:avLst>
                    <a:gd name="adj" fmla="val 39681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4" name="AutoShape 9"/>
                <p:cNvSpPr>
                  <a:spLocks noChangeArrowheads="1"/>
                </p:cNvSpPr>
                <p:nvPr/>
              </p:nvSpPr>
              <p:spPr bwMode="auto">
                <a:xfrm>
                  <a:off x="2291" y="2874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5" name="AutoShape 10"/>
                <p:cNvSpPr>
                  <a:spLocks noChangeArrowheads="1"/>
                </p:cNvSpPr>
                <p:nvPr/>
              </p:nvSpPr>
              <p:spPr bwMode="auto">
                <a:xfrm>
                  <a:off x="1065" y="2352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6" name="AutoShape 11"/>
                <p:cNvSpPr>
                  <a:spLocks noChangeArrowheads="1"/>
                </p:cNvSpPr>
                <p:nvPr/>
              </p:nvSpPr>
              <p:spPr bwMode="auto">
                <a:xfrm>
                  <a:off x="459" y="3139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7" name="AutoShape 12"/>
                <p:cNvSpPr>
                  <a:spLocks noChangeArrowheads="1"/>
                </p:cNvSpPr>
                <p:nvPr/>
              </p:nvSpPr>
              <p:spPr bwMode="auto">
                <a:xfrm>
                  <a:off x="460" y="2613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8" name="AutoShape 13"/>
                <p:cNvSpPr>
                  <a:spLocks noChangeArrowheads="1"/>
                </p:cNvSpPr>
                <p:nvPr/>
              </p:nvSpPr>
              <p:spPr bwMode="auto">
                <a:xfrm>
                  <a:off x="458" y="2095"/>
                  <a:ext cx="814" cy="513"/>
                </a:xfrm>
                <a:prstGeom prst="hexagon">
                  <a:avLst>
                    <a:gd name="adj" fmla="val 39661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9" name="Oval 14"/>
                <p:cNvSpPr>
                  <a:spLocks noChangeArrowheads="1"/>
                </p:cNvSpPr>
                <p:nvPr/>
              </p:nvSpPr>
              <p:spPr bwMode="auto">
                <a:xfrm>
                  <a:off x="850" y="2334"/>
                  <a:ext cx="29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0" name="Oval 15"/>
                <p:cNvSpPr>
                  <a:spLocks noChangeArrowheads="1"/>
                </p:cNvSpPr>
                <p:nvPr/>
              </p:nvSpPr>
              <p:spPr bwMode="auto">
                <a:xfrm>
                  <a:off x="853" y="2853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1" name="Oval 16"/>
                <p:cNvSpPr>
                  <a:spLocks noChangeArrowheads="1"/>
                </p:cNvSpPr>
                <p:nvPr/>
              </p:nvSpPr>
              <p:spPr bwMode="auto">
                <a:xfrm>
                  <a:off x="851" y="337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2" name="Oval 17"/>
                <p:cNvSpPr>
                  <a:spLocks noChangeArrowheads="1"/>
                </p:cNvSpPr>
                <p:nvPr/>
              </p:nvSpPr>
              <p:spPr bwMode="auto">
                <a:xfrm>
                  <a:off x="1459" y="2592"/>
                  <a:ext cx="29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3" name="AutoShape 18"/>
                <p:cNvSpPr>
                  <a:spLocks noChangeArrowheads="1"/>
                </p:cNvSpPr>
                <p:nvPr/>
              </p:nvSpPr>
              <p:spPr bwMode="auto">
                <a:xfrm>
                  <a:off x="1071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4" name="AutoShape 19"/>
                <p:cNvSpPr>
                  <a:spLocks noChangeArrowheads="1"/>
                </p:cNvSpPr>
                <p:nvPr/>
              </p:nvSpPr>
              <p:spPr bwMode="auto">
                <a:xfrm>
                  <a:off x="1683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5" name="AutoShape 20"/>
                <p:cNvSpPr>
                  <a:spLocks noChangeArrowheads="1"/>
                </p:cNvSpPr>
                <p:nvPr/>
              </p:nvSpPr>
              <p:spPr bwMode="auto">
                <a:xfrm>
                  <a:off x="2292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6" name="Oval 21"/>
                <p:cNvSpPr>
                  <a:spLocks noChangeArrowheads="1"/>
                </p:cNvSpPr>
                <p:nvPr/>
              </p:nvSpPr>
              <p:spPr bwMode="auto">
                <a:xfrm>
                  <a:off x="2685" y="2074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7" name="Oval 22"/>
                <p:cNvSpPr>
                  <a:spLocks noChangeArrowheads="1"/>
                </p:cNvSpPr>
                <p:nvPr/>
              </p:nvSpPr>
              <p:spPr bwMode="auto">
                <a:xfrm>
                  <a:off x="1464" y="2074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8" name="Oval 23"/>
                <p:cNvSpPr>
                  <a:spLocks noChangeArrowheads="1"/>
                </p:cNvSpPr>
                <p:nvPr/>
              </p:nvSpPr>
              <p:spPr bwMode="auto">
                <a:xfrm>
                  <a:off x="2077" y="2337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9" name="AutoShape 24"/>
                <p:cNvSpPr>
                  <a:spLocks noChangeArrowheads="1"/>
                </p:cNvSpPr>
                <p:nvPr/>
              </p:nvSpPr>
              <p:spPr bwMode="auto">
                <a:xfrm>
                  <a:off x="1069" y="2881"/>
                  <a:ext cx="815" cy="513"/>
                </a:xfrm>
                <a:prstGeom prst="hexagon">
                  <a:avLst>
                    <a:gd name="adj" fmla="val 39710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0" name="AutoShape 25"/>
                <p:cNvSpPr>
                  <a:spLocks noChangeArrowheads="1"/>
                </p:cNvSpPr>
                <p:nvPr/>
              </p:nvSpPr>
              <p:spPr bwMode="auto">
                <a:xfrm>
                  <a:off x="1683" y="3136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1" name="Oval 26"/>
                <p:cNvSpPr>
                  <a:spLocks noChangeArrowheads="1"/>
                </p:cNvSpPr>
                <p:nvPr/>
              </p:nvSpPr>
              <p:spPr bwMode="auto">
                <a:xfrm>
                  <a:off x="1462" y="3120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2" name="Oval 27"/>
                <p:cNvSpPr>
                  <a:spLocks noChangeArrowheads="1"/>
                </p:cNvSpPr>
                <p:nvPr/>
              </p:nvSpPr>
              <p:spPr bwMode="auto">
                <a:xfrm>
                  <a:off x="2684" y="311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3" name="AutoShape 28"/>
                <p:cNvSpPr>
                  <a:spLocks noChangeArrowheads="1"/>
                </p:cNvSpPr>
                <p:nvPr/>
              </p:nvSpPr>
              <p:spPr bwMode="auto">
                <a:xfrm>
                  <a:off x="1069" y="3399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4" name="Oval 29"/>
                <p:cNvSpPr>
                  <a:spLocks noChangeArrowheads="1"/>
                </p:cNvSpPr>
                <p:nvPr/>
              </p:nvSpPr>
              <p:spPr bwMode="auto">
                <a:xfrm>
                  <a:off x="1462" y="3641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5" name="Oval 30"/>
                <p:cNvSpPr>
                  <a:spLocks noChangeArrowheads="1"/>
                </p:cNvSpPr>
                <p:nvPr/>
              </p:nvSpPr>
              <p:spPr bwMode="auto">
                <a:xfrm>
                  <a:off x="2077" y="3376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6" name="Oval 31"/>
                <p:cNvSpPr>
                  <a:spLocks noChangeArrowheads="1"/>
                </p:cNvSpPr>
                <p:nvPr/>
              </p:nvSpPr>
              <p:spPr bwMode="auto">
                <a:xfrm>
                  <a:off x="2682" y="363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7" name="AutoShape 32"/>
                <p:cNvSpPr>
                  <a:spLocks noChangeArrowheads="1"/>
                </p:cNvSpPr>
                <p:nvPr/>
              </p:nvSpPr>
              <p:spPr bwMode="auto">
                <a:xfrm>
                  <a:off x="1680" y="2613"/>
                  <a:ext cx="814" cy="515"/>
                </a:xfrm>
                <a:prstGeom prst="hexagon">
                  <a:avLst>
                    <a:gd name="adj" fmla="val 39507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8" name="AutoShape 33"/>
                <p:cNvSpPr>
                  <a:spLocks noChangeArrowheads="1"/>
                </p:cNvSpPr>
                <p:nvPr/>
              </p:nvSpPr>
              <p:spPr bwMode="auto">
                <a:xfrm>
                  <a:off x="2292" y="2353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9" name="Oval 34"/>
                <p:cNvSpPr>
                  <a:spLocks noChangeArrowheads="1"/>
                </p:cNvSpPr>
                <p:nvPr/>
              </p:nvSpPr>
              <p:spPr bwMode="auto">
                <a:xfrm>
                  <a:off x="2073" y="285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0" name="Oval 35"/>
                <p:cNvSpPr>
                  <a:spLocks noChangeArrowheads="1"/>
                </p:cNvSpPr>
                <p:nvPr/>
              </p:nvSpPr>
              <p:spPr bwMode="auto">
                <a:xfrm>
                  <a:off x="2685" y="2593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1" name="AutoShape 36"/>
                <p:cNvSpPr>
                  <a:spLocks noChangeArrowheads="1"/>
                </p:cNvSpPr>
                <p:nvPr/>
              </p:nvSpPr>
              <p:spPr bwMode="auto">
                <a:xfrm>
                  <a:off x="2902" y="313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2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9" y="2618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3" name="AutoShape 38"/>
                <p:cNvSpPr>
                  <a:spLocks noChangeArrowheads="1"/>
                </p:cNvSpPr>
                <p:nvPr/>
              </p:nvSpPr>
              <p:spPr bwMode="auto">
                <a:xfrm>
                  <a:off x="2900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4" name="Oval 39"/>
                <p:cNvSpPr>
                  <a:spLocks noChangeArrowheads="1"/>
                </p:cNvSpPr>
                <p:nvPr/>
              </p:nvSpPr>
              <p:spPr bwMode="auto">
                <a:xfrm>
                  <a:off x="3293" y="285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5" name="Oval 40"/>
                <p:cNvSpPr>
                  <a:spLocks noChangeArrowheads="1"/>
                </p:cNvSpPr>
                <p:nvPr/>
              </p:nvSpPr>
              <p:spPr bwMode="auto">
                <a:xfrm>
                  <a:off x="3294" y="233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6" name="Oval 41"/>
                <p:cNvSpPr>
                  <a:spLocks noChangeArrowheads="1"/>
                </p:cNvSpPr>
                <p:nvPr/>
              </p:nvSpPr>
              <p:spPr bwMode="auto">
                <a:xfrm>
                  <a:off x="3295" y="337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7" name="Rectangle 42"/>
                <p:cNvSpPr>
                  <a:spLocks noChangeArrowheads="1"/>
                </p:cNvSpPr>
                <p:nvPr/>
              </p:nvSpPr>
              <p:spPr bwMode="auto">
                <a:xfrm>
                  <a:off x="1264" y="2443"/>
                  <a:ext cx="318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>
                      <a:latin typeface="Arial Black" pitchFamily="34" charset="0"/>
                    </a:rPr>
                    <a:t>BS</a:t>
                  </a:r>
                </a:p>
              </p:txBody>
            </p:sp>
            <p:sp>
              <p:nvSpPr>
                <p:cNvPr id="10308" name="Line 43"/>
                <p:cNvSpPr>
                  <a:spLocks noChangeShapeType="1"/>
                </p:cNvSpPr>
                <p:nvPr/>
              </p:nvSpPr>
              <p:spPr bwMode="auto">
                <a:xfrm>
                  <a:off x="1603" y="2728"/>
                  <a:ext cx="0" cy="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9" name="Line 44"/>
                <p:cNvSpPr>
                  <a:spLocks noChangeShapeType="1"/>
                </p:cNvSpPr>
                <p:nvPr/>
              </p:nvSpPr>
              <p:spPr bwMode="auto">
                <a:xfrm>
                  <a:off x="2248" y="2642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1" name="Freeform 46"/>
                <p:cNvSpPr>
                  <a:spLocks/>
                </p:cNvSpPr>
                <p:nvPr/>
              </p:nvSpPr>
              <p:spPr bwMode="auto">
                <a:xfrm>
                  <a:off x="1467" y="2646"/>
                  <a:ext cx="132" cy="64"/>
                </a:xfrm>
                <a:custGeom>
                  <a:avLst/>
                  <a:gdLst>
                    <a:gd name="T0" fmla="*/ 0 w 132"/>
                    <a:gd name="T1" fmla="*/ 0 h 64"/>
                    <a:gd name="T2" fmla="*/ 6 w 132"/>
                    <a:gd name="T3" fmla="*/ 0 h 64"/>
                    <a:gd name="T4" fmla="*/ 12 w 132"/>
                    <a:gd name="T5" fmla="*/ 2 h 64"/>
                    <a:gd name="T6" fmla="*/ 17 w 132"/>
                    <a:gd name="T7" fmla="*/ 2 h 64"/>
                    <a:gd name="T8" fmla="*/ 17 w 132"/>
                    <a:gd name="T9" fmla="*/ 10 h 64"/>
                    <a:gd name="T10" fmla="*/ 22 w 132"/>
                    <a:gd name="T11" fmla="*/ 7 h 64"/>
                    <a:gd name="T12" fmla="*/ 27 w 132"/>
                    <a:gd name="T13" fmla="*/ 5 h 64"/>
                    <a:gd name="T14" fmla="*/ 31 w 132"/>
                    <a:gd name="T15" fmla="*/ 13 h 64"/>
                    <a:gd name="T16" fmla="*/ 33 w 132"/>
                    <a:gd name="T17" fmla="*/ 21 h 64"/>
                    <a:gd name="T18" fmla="*/ 38 w 132"/>
                    <a:gd name="T19" fmla="*/ 23 h 64"/>
                    <a:gd name="T20" fmla="*/ 43 w 132"/>
                    <a:gd name="T21" fmla="*/ 21 h 64"/>
                    <a:gd name="T22" fmla="*/ 45 w 132"/>
                    <a:gd name="T23" fmla="*/ 28 h 64"/>
                    <a:gd name="T24" fmla="*/ 50 w 132"/>
                    <a:gd name="T25" fmla="*/ 26 h 64"/>
                    <a:gd name="T26" fmla="*/ 61 w 132"/>
                    <a:gd name="T27" fmla="*/ 21 h 64"/>
                    <a:gd name="T28" fmla="*/ 64 w 132"/>
                    <a:gd name="T29" fmla="*/ 28 h 64"/>
                    <a:gd name="T30" fmla="*/ 66 w 132"/>
                    <a:gd name="T31" fmla="*/ 36 h 64"/>
                    <a:gd name="T32" fmla="*/ 73 w 132"/>
                    <a:gd name="T33" fmla="*/ 34 h 64"/>
                    <a:gd name="T34" fmla="*/ 78 w 132"/>
                    <a:gd name="T35" fmla="*/ 31 h 64"/>
                    <a:gd name="T36" fmla="*/ 82 w 132"/>
                    <a:gd name="T37" fmla="*/ 39 h 64"/>
                    <a:gd name="T38" fmla="*/ 89 w 132"/>
                    <a:gd name="T39" fmla="*/ 44 h 64"/>
                    <a:gd name="T40" fmla="*/ 99 w 132"/>
                    <a:gd name="T41" fmla="*/ 42 h 64"/>
                    <a:gd name="T42" fmla="*/ 103 w 132"/>
                    <a:gd name="T43" fmla="*/ 49 h 64"/>
                    <a:gd name="T44" fmla="*/ 110 w 132"/>
                    <a:gd name="T45" fmla="*/ 55 h 64"/>
                    <a:gd name="T46" fmla="*/ 117 w 132"/>
                    <a:gd name="T47" fmla="*/ 55 h 64"/>
                    <a:gd name="T48" fmla="*/ 131 w 132"/>
                    <a:gd name="T49" fmla="*/ 63 h 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64"/>
                    <a:gd name="T77" fmla="*/ 132 w 132"/>
                    <a:gd name="T78" fmla="*/ 64 h 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6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17" y="10"/>
                      </a:lnTo>
                      <a:lnTo>
                        <a:pt x="22" y="7"/>
                      </a:lnTo>
                      <a:lnTo>
                        <a:pt x="27" y="5"/>
                      </a:lnTo>
                      <a:lnTo>
                        <a:pt x="31" y="13"/>
                      </a:lnTo>
                      <a:lnTo>
                        <a:pt x="33" y="21"/>
                      </a:lnTo>
                      <a:lnTo>
                        <a:pt x="38" y="23"/>
                      </a:lnTo>
                      <a:lnTo>
                        <a:pt x="43" y="21"/>
                      </a:lnTo>
                      <a:lnTo>
                        <a:pt x="45" y="28"/>
                      </a:lnTo>
                      <a:lnTo>
                        <a:pt x="50" y="26"/>
                      </a:lnTo>
                      <a:lnTo>
                        <a:pt x="61" y="21"/>
                      </a:lnTo>
                      <a:lnTo>
                        <a:pt x="64" y="28"/>
                      </a:lnTo>
                      <a:lnTo>
                        <a:pt x="66" y="36"/>
                      </a:lnTo>
                      <a:lnTo>
                        <a:pt x="73" y="34"/>
                      </a:lnTo>
                      <a:lnTo>
                        <a:pt x="78" y="31"/>
                      </a:lnTo>
                      <a:lnTo>
                        <a:pt x="82" y="39"/>
                      </a:lnTo>
                      <a:lnTo>
                        <a:pt x="89" y="44"/>
                      </a:lnTo>
                      <a:lnTo>
                        <a:pt x="99" y="42"/>
                      </a:lnTo>
                      <a:lnTo>
                        <a:pt x="103" y="49"/>
                      </a:lnTo>
                      <a:lnTo>
                        <a:pt x="110" y="55"/>
                      </a:lnTo>
                      <a:lnTo>
                        <a:pt x="117" y="55"/>
                      </a:lnTo>
                      <a:lnTo>
                        <a:pt x="131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2" name="Freeform 47"/>
                <p:cNvSpPr>
                  <a:spLocks/>
                </p:cNvSpPr>
                <p:nvPr/>
              </p:nvSpPr>
              <p:spPr bwMode="auto">
                <a:xfrm>
                  <a:off x="2103" y="2896"/>
                  <a:ext cx="160" cy="82"/>
                </a:xfrm>
                <a:custGeom>
                  <a:avLst/>
                  <a:gdLst>
                    <a:gd name="T0" fmla="*/ 0 w 160"/>
                    <a:gd name="T1" fmla="*/ 0 h 82"/>
                    <a:gd name="T2" fmla="*/ 8 w 160"/>
                    <a:gd name="T3" fmla="*/ 1 h 82"/>
                    <a:gd name="T4" fmla="*/ 15 w 160"/>
                    <a:gd name="T5" fmla="*/ 4 h 82"/>
                    <a:gd name="T6" fmla="*/ 22 w 160"/>
                    <a:gd name="T7" fmla="*/ 5 h 82"/>
                    <a:gd name="T8" fmla="*/ 21 w 160"/>
                    <a:gd name="T9" fmla="*/ 12 h 82"/>
                    <a:gd name="T10" fmla="*/ 28 w 160"/>
                    <a:gd name="T11" fmla="*/ 11 h 82"/>
                    <a:gd name="T12" fmla="*/ 35 w 160"/>
                    <a:gd name="T13" fmla="*/ 9 h 82"/>
                    <a:gd name="T14" fmla="*/ 38 w 160"/>
                    <a:gd name="T15" fmla="*/ 17 h 82"/>
                    <a:gd name="T16" fmla="*/ 39 w 160"/>
                    <a:gd name="T17" fmla="*/ 25 h 82"/>
                    <a:gd name="T18" fmla="*/ 46 w 160"/>
                    <a:gd name="T19" fmla="*/ 28 h 82"/>
                    <a:gd name="T20" fmla="*/ 52 w 160"/>
                    <a:gd name="T21" fmla="*/ 27 h 82"/>
                    <a:gd name="T22" fmla="*/ 54 w 160"/>
                    <a:gd name="T23" fmla="*/ 34 h 82"/>
                    <a:gd name="T24" fmla="*/ 61 w 160"/>
                    <a:gd name="T25" fmla="*/ 33 h 82"/>
                    <a:gd name="T26" fmla="*/ 75 w 160"/>
                    <a:gd name="T27" fmla="*/ 30 h 82"/>
                    <a:gd name="T28" fmla="*/ 78 w 160"/>
                    <a:gd name="T29" fmla="*/ 38 h 82"/>
                    <a:gd name="T30" fmla="*/ 79 w 160"/>
                    <a:gd name="T31" fmla="*/ 45 h 82"/>
                    <a:gd name="T32" fmla="*/ 89 w 160"/>
                    <a:gd name="T33" fmla="*/ 44 h 82"/>
                    <a:gd name="T34" fmla="*/ 96 w 160"/>
                    <a:gd name="T35" fmla="*/ 42 h 82"/>
                    <a:gd name="T36" fmla="*/ 99 w 160"/>
                    <a:gd name="T37" fmla="*/ 50 h 82"/>
                    <a:gd name="T38" fmla="*/ 107 w 160"/>
                    <a:gd name="T39" fmla="*/ 56 h 82"/>
                    <a:gd name="T40" fmla="*/ 121 w 160"/>
                    <a:gd name="T41" fmla="*/ 55 h 82"/>
                    <a:gd name="T42" fmla="*/ 124 w 160"/>
                    <a:gd name="T43" fmla="*/ 64 h 82"/>
                    <a:gd name="T44" fmla="*/ 133 w 160"/>
                    <a:gd name="T45" fmla="*/ 69 h 82"/>
                    <a:gd name="T46" fmla="*/ 141 w 160"/>
                    <a:gd name="T47" fmla="*/ 71 h 82"/>
                    <a:gd name="T48" fmla="*/ 159 w 160"/>
                    <a:gd name="T49" fmla="*/ 8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0"/>
                    <a:gd name="T76" fmla="*/ 0 h 82"/>
                    <a:gd name="T77" fmla="*/ 160 w 160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0" h="82">
                      <a:moveTo>
                        <a:pt x="0" y="0"/>
                      </a:moveTo>
                      <a:lnTo>
                        <a:pt x="8" y="1"/>
                      </a:lnTo>
                      <a:lnTo>
                        <a:pt x="15" y="4"/>
                      </a:lnTo>
                      <a:lnTo>
                        <a:pt x="22" y="5"/>
                      </a:lnTo>
                      <a:lnTo>
                        <a:pt x="21" y="12"/>
                      </a:lnTo>
                      <a:lnTo>
                        <a:pt x="28" y="11"/>
                      </a:lnTo>
                      <a:lnTo>
                        <a:pt x="35" y="9"/>
                      </a:lnTo>
                      <a:lnTo>
                        <a:pt x="38" y="17"/>
                      </a:lnTo>
                      <a:lnTo>
                        <a:pt x="39" y="25"/>
                      </a:lnTo>
                      <a:lnTo>
                        <a:pt x="46" y="28"/>
                      </a:lnTo>
                      <a:lnTo>
                        <a:pt x="52" y="27"/>
                      </a:lnTo>
                      <a:lnTo>
                        <a:pt x="54" y="34"/>
                      </a:lnTo>
                      <a:lnTo>
                        <a:pt x="61" y="33"/>
                      </a:lnTo>
                      <a:lnTo>
                        <a:pt x="75" y="30"/>
                      </a:lnTo>
                      <a:lnTo>
                        <a:pt x="78" y="38"/>
                      </a:lnTo>
                      <a:lnTo>
                        <a:pt x="79" y="45"/>
                      </a:lnTo>
                      <a:lnTo>
                        <a:pt x="89" y="44"/>
                      </a:lnTo>
                      <a:lnTo>
                        <a:pt x="96" y="42"/>
                      </a:lnTo>
                      <a:lnTo>
                        <a:pt x="99" y="50"/>
                      </a:lnTo>
                      <a:lnTo>
                        <a:pt x="107" y="56"/>
                      </a:lnTo>
                      <a:lnTo>
                        <a:pt x="121" y="55"/>
                      </a:lnTo>
                      <a:lnTo>
                        <a:pt x="124" y="64"/>
                      </a:lnTo>
                      <a:lnTo>
                        <a:pt x="133" y="69"/>
                      </a:lnTo>
                      <a:lnTo>
                        <a:pt x="141" y="71"/>
                      </a:lnTo>
                      <a:lnTo>
                        <a:pt x="159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3" name="Freeform 48"/>
                <p:cNvSpPr>
                  <a:spLocks/>
                </p:cNvSpPr>
                <p:nvPr/>
              </p:nvSpPr>
              <p:spPr bwMode="auto">
                <a:xfrm>
                  <a:off x="2111" y="2659"/>
                  <a:ext cx="142" cy="191"/>
                </a:xfrm>
                <a:custGeom>
                  <a:avLst/>
                  <a:gdLst>
                    <a:gd name="T0" fmla="*/ 136 w 142"/>
                    <a:gd name="T1" fmla="*/ 0 h 191"/>
                    <a:gd name="T2" fmla="*/ 141 w 142"/>
                    <a:gd name="T3" fmla="*/ 18 h 191"/>
                    <a:gd name="T4" fmla="*/ 136 w 142"/>
                    <a:gd name="T5" fmla="*/ 31 h 191"/>
                    <a:gd name="T6" fmla="*/ 116 w 142"/>
                    <a:gd name="T7" fmla="*/ 31 h 191"/>
                    <a:gd name="T8" fmla="*/ 102 w 142"/>
                    <a:gd name="T9" fmla="*/ 31 h 191"/>
                    <a:gd name="T10" fmla="*/ 102 w 142"/>
                    <a:gd name="T11" fmla="*/ 45 h 191"/>
                    <a:gd name="T12" fmla="*/ 106 w 142"/>
                    <a:gd name="T13" fmla="*/ 58 h 191"/>
                    <a:gd name="T14" fmla="*/ 92 w 142"/>
                    <a:gd name="T15" fmla="*/ 63 h 191"/>
                    <a:gd name="T16" fmla="*/ 92 w 142"/>
                    <a:gd name="T17" fmla="*/ 76 h 191"/>
                    <a:gd name="T18" fmla="*/ 82 w 142"/>
                    <a:gd name="T19" fmla="*/ 113 h 191"/>
                    <a:gd name="T20" fmla="*/ 68 w 142"/>
                    <a:gd name="T21" fmla="*/ 117 h 191"/>
                    <a:gd name="T22" fmla="*/ 63 w 142"/>
                    <a:gd name="T23" fmla="*/ 131 h 191"/>
                    <a:gd name="T24" fmla="*/ 48 w 142"/>
                    <a:gd name="T25" fmla="*/ 135 h 191"/>
                    <a:gd name="T26" fmla="*/ 48 w 142"/>
                    <a:gd name="T27" fmla="*/ 149 h 191"/>
                    <a:gd name="T28" fmla="*/ 34 w 142"/>
                    <a:gd name="T29" fmla="*/ 149 h 191"/>
                    <a:gd name="T30" fmla="*/ 29 w 142"/>
                    <a:gd name="T31" fmla="*/ 162 h 191"/>
                    <a:gd name="T32" fmla="*/ 19 w 142"/>
                    <a:gd name="T33" fmla="*/ 180 h 191"/>
                    <a:gd name="T34" fmla="*/ 4 w 142"/>
                    <a:gd name="T35" fmla="*/ 185 h 191"/>
                    <a:gd name="T36" fmla="*/ 0 w 142"/>
                    <a:gd name="T37" fmla="*/ 190 h 1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2"/>
                    <a:gd name="T58" fmla="*/ 0 h 191"/>
                    <a:gd name="T59" fmla="*/ 142 w 142"/>
                    <a:gd name="T60" fmla="*/ 191 h 1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2" h="191">
                      <a:moveTo>
                        <a:pt x="136" y="0"/>
                      </a:moveTo>
                      <a:lnTo>
                        <a:pt x="141" y="18"/>
                      </a:lnTo>
                      <a:lnTo>
                        <a:pt x="136" y="31"/>
                      </a:lnTo>
                      <a:lnTo>
                        <a:pt x="116" y="31"/>
                      </a:lnTo>
                      <a:lnTo>
                        <a:pt x="102" y="31"/>
                      </a:lnTo>
                      <a:lnTo>
                        <a:pt x="102" y="45"/>
                      </a:lnTo>
                      <a:lnTo>
                        <a:pt x="106" y="58"/>
                      </a:lnTo>
                      <a:lnTo>
                        <a:pt x="92" y="63"/>
                      </a:lnTo>
                      <a:lnTo>
                        <a:pt x="92" y="76"/>
                      </a:lnTo>
                      <a:lnTo>
                        <a:pt x="82" y="113"/>
                      </a:lnTo>
                      <a:lnTo>
                        <a:pt x="68" y="117"/>
                      </a:lnTo>
                      <a:lnTo>
                        <a:pt x="63" y="131"/>
                      </a:lnTo>
                      <a:lnTo>
                        <a:pt x="48" y="135"/>
                      </a:lnTo>
                      <a:lnTo>
                        <a:pt x="48" y="149"/>
                      </a:lnTo>
                      <a:lnTo>
                        <a:pt x="34" y="149"/>
                      </a:lnTo>
                      <a:lnTo>
                        <a:pt x="29" y="162"/>
                      </a:lnTo>
                      <a:lnTo>
                        <a:pt x="19" y="180"/>
                      </a:lnTo>
                      <a:lnTo>
                        <a:pt x="4" y="185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4" name="Freeform 49"/>
                <p:cNvSpPr>
                  <a:spLocks/>
                </p:cNvSpPr>
                <p:nvPr/>
              </p:nvSpPr>
              <p:spPr bwMode="auto">
                <a:xfrm>
                  <a:off x="3220" y="2899"/>
                  <a:ext cx="59" cy="63"/>
                </a:xfrm>
                <a:custGeom>
                  <a:avLst/>
                  <a:gdLst>
                    <a:gd name="T0" fmla="*/ 58 w 59"/>
                    <a:gd name="T1" fmla="*/ 0 h 63"/>
                    <a:gd name="T2" fmla="*/ 58 w 59"/>
                    <a:gd name="T3" fmla="*/ 17 h 63"/>
                    <a:gd name="T4" fmla="*/ 58 w 59"/>
                    <a:gd name="T5" fmla="*/ 0 h 63"/>
                    <a:gd name="T6" fmla="*/ 38 w 59"/>
                    <a:gd name="T7" fmla="*/ 13 h 63"/>
                    <a:gd name="T8" fmla="*/ 38 w 59"/>
                    <a:gd name="T9" fmla="*/ 26 h 63"/>
                    <a:gd name="T10" fmla="*/ 29 w 59"/>
                    <a:gd name="T11" fmla="*/ 39 h 63"/>
                    <a:gd name="T12" fmla="*/ 29 w 59"/>
                    <a:gd name="T13" fmla="*/ 53 h 63"/>
                    <a:gd name="T14" fmla="*/ 14 w 59"/>
                    <a:gd name="T15" fmla="*/ 44 h 63"/>
                    <a:gd name="T16" fmla="*/ 9 w 59"/>
                    <a:gd name="T17" fmla="*/ 57 h 63"/>
                    <a:gd name="T18" fmla="*/ 0 w 59"/>
                    <a:gd name="T19" fmla="*/ 62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3"/>
                    <a:gd name="T32" fmla="*/ 59 w 59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3">
                      <a:moveTo>
                        <a:pt x="58" y="0"/>
                      </a:moveTo>
                      <a:lnTo>
                        <a:pt x="58" y="17"/>
                      </a:lnTo>
                      <a:lnTo>
                        <a:pt x="58" y="0"/>
                      </a:lnTo>
                      <a:lnTo>
                        <a:pt x="38" y="13"/>
                      </a:lnTo>
                      <a:lnTo>
                        <a:pt x="38" y="26"/>
                      </a:lnTo>
                      <a:lnTo>
                        <a:pt x="29" y="39"/>
                      </a:lnTo>
                      <a:lnTo>
                        <a:pt x="29" y="53"/>
                      </a:lnTo>
                      <a:lnTo>
                        <a:pt x="14" y="44"/>
                      </a:lnTo>
                      <a:lnTo>
                        <a:pt x="9" y="57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10272" name="Freeform 50"/>
              <p:cNvSpPr>
                <a:spLocks/>
              </p:cNvSpPr>
              <p:nvPr/>
            </p:nvSpPr>
            <p:spPr bwMode="auto">
              <a:xfrm>
                <a:off x="2724" y="2978"/>
                <a:ext cx="476" cy="144"/>
              </a:xfrm>
              <a:custGeom>
                <a:avLst/>
                <a:gdLst>
                  <a:gd name="T0" fmla="*/ 0 w 476"/>
                  <a:gd name="T1" fmla="*/ 143 h 144"/>
                  <a:gd name="T2" fmla="*/ 36 w 476"/>
                  <a:gd name="T3" fmla="*/ 131 h 144"/>
                  <a:gd name="T4" fmla="*/ 64 w 476"/>
                  <a:gd name="T5" fmla="*/ 123 h 144"/>
                  <a:gd name="T6" fmla="*/ 72 w 476"/>
                  <a:gd name="T7" fmla="*/ 123 h 144"/>
                  <a:gd name="T8" fmla="*/ 95 w 476"/>
                  <a:gd name="T9" fmla="*/ 128 h 144"/>
                  <a:gd name="T10" fmla="*/ 114 w 476"/>
                  <a:gd name="T11" fmla="*/ 114 h 144"/>
                  <a:gd name="T12" fmla="*/ 122 w 476"/>
                  <a:gd name="T13" fmla="*/ 112 h 144"/>
                  <a:gd name="T14" fmla="*/ 164 w 476"/>
                  <a:gd name="T15" fmla="*/ 114 h 144"/>
                  <a:gd name="T16" fmla="*/ 187 w 476"/>
                  <a:gd name="T17" fmla="*/ 89 h 144"/>
                  <a:gd name="T18" fmla="*/ 209 w 476"/>
                  <a:gd name="T19" fmla="*/ 84 h 144"/>
                  <a:gd name="T20" fmla="*/ 254 w 476"/>
                  <a:gd name="T21" fmla="*/ 61 h 144"/>
                  <a:gd name="T22" fmla="*/ 285 w 476"/>
                  <a:gd name="T23" fmla="*/ 61 h 144"/>
                  <a:gd name="T24" fmla="*/ 307 w 476"/>
                  <a:gd name="T25" fmla="*/ 42 h 144"/>
                  <a:gd name="T26" fmla="*/ 338 w 476"/>
                  <a:gd name="T27" fmla="*/ 42 h 144"/>
                  <a:gd name="T28" fmla="*/ 357 w 476"/>
                  <a:gd name="T29" fmla="*/ 22 h 144"/>
                  <a:gd name="T30" fmla="*/ 421 w 476"/>
                  <a:gd name="T31" fmla="*/ 22 h 144"/>
                  <a:gd name="T32" fmla="*/ 427 w 476"/>
                  <a:gd name="T33" fmla="*/ 5 h 144"/>
                  <a:gd name="T34" fmla="*/ 452 w 476"/>
                  <a:gd name="T35" fmla="*/ 0 h 144"/>
                  <a:gd name="T36" fmla="*/ 461 w 476"/>
                  <a:gd name="T37" fmla="*/ 2 h 144"/>
                  <a:gd name="T38" fmla="*/ 475 w 476"/>
                  <a:gd name="T39" fmla="*/ 0 h 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6"/>
                  <a:gd name="T61" fmla="*/ 0 h 144"/>
                  <a:gd name="T62" fmla="*/ 476 w 476"/>
                  <a:gd name="T63" fmla="*/ 144 h 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6" h="144">
                    <a:moveTo>
                      <a:pt x="0" y="143"/>
                    </a:moveTo>
                    <a:lnTo>
                      <a:pt x="36" y="131"/>
                    </a:lnTo>
                    <a:lnTo>
                      <a:pt x="64" y="123"/>
                    </a:lnTo>
                    <a:lnTo>
                      <a:pt x="72" y="123"/>
                    </a:lnTo>
                    <a:lnTo>
                      <a:pt x="95" y="128"/>
                    </a:lnTo>
                    <a:lnTo>
                      <a:pt x="114" y="114"/>
                    </a:lnTo>
                    <a:lnTo>
                      <a:pt x="122" y="112"/>
                    </a:lnTo>
                    <a:lnTo>
                      <a:pt x="164" y="114"/>
                    </a:lnTo>
                    <a:lnTo>
                      <a:pt x="187" y="89"/>
                    </a:lnTo>
                    <a:lnTo>
                      <a:pt x="209" y="84"/>
                    </a:lnTo>
                    <a:lnTo>
                      <a:pt x="254" y="61"/>
                    </a:lnTo>
                    <a:lnTo>
                      <a:pt x="285" y="61"/>
                    </a:lnTo>
                    <a:lnTo>
                      <a:pt x="307" y="42"/>
                    </a:lnTo>
                    <a:lnTo>
                      <a:pt x="338" y="42"/>
                    </a:lnTo>
                    <a:lnTo>
                      <a:pt x="357" y="22"/>
                    </a:lnTo>
                    <a:lnTo>
                      <a:pt x="421" y="22"/>
                    </a:lnTo>
                    <a:lnTo>
                      <a:pt x="427" y="5"/>
                    </a:lnTo>
                    <a:lnTo>
                      <a:pt x="452" y="0"/>
                    </a:lnTo>
                    <a:lnTo>
                      <a:pt x="461" y="2"/>
                    </a:lnTo>
                    <a:lnTo>
                      <a:pt x="475" y="0"/>
                    </a:lnTo>
                  </a:path>
                </a:pathLst>
              </a:custGeom>
              <a:noFill/>
              <a:ln w="12700" cap="rnd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835196" y="2467429"/>
              <a:ext cx="3287352" cy="71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rgbClr val="0033CC"/>
                  </a:solidFill>
                  <a:latin typeface="+mn-lt"/>
                </a:rPr>
                <a:t>In licensed bands</a:t>
              </a:r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863600" y="5375275"/>
            <a:ext cx="3287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>
                <a:solidFill>
                  <a:srgbClr val="0033CC"/>
                </a:solidFill>
                <a:latin typeface="+mn-lt"/>
              </a:rPr>
              <a:t>Cellular, </a:t>
            </a:r>
            <a:r>
              <a:rPr lang="en-US" sz="2800" kern="0" dirty="0" err="1">
                <a:solidFill>
                  <a:srgbClr val="0033CC"/>
                </a:solidFill>
                <a:latin typeface="+mn-lt"/>
              </a:rPr>
              <a:t>Wimax</a:t>
            </a:r>
            <a:endParaRPr lang="en-US" sz="2800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5702301" y="5303838"/>
            <a:ext cx="3175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 err="1">
                <a:solidFill>
                  <a:srgbClr val="0033CC"/>
                </a:solidFill>
                <a:latin typeface="+mn-lt"/>
              </a:rPr>
              <a:t>Wifi</a:t>
            </a:r>
            <a:r>
              <a:rPr lang="en-US" sz="2800" kern="0" dirty="0">
                <a:solidFill>
                  <a:srgbClr val="0033CC"/>
                </a:solidFill>
                <a:latin typeface="+mn-lt"/>
              </a:rPr>
              <a:t>, BT, UWB,…</a:t>
            </a:r>
          </a:p>
        </p:txBody>
      </p: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4919663" y="2200275"/>
            <a:ext cx="3894137" cy="3133725"/>
            <a:chOff x="4920343" y="2467429"/>
            <a:chExt cx="3991427" cy="3222172"/>
          </a:xfrm>
        </p:grpSpPr>
        <p:sp>
          <p:nvSpPr>
            <p:cNvPr id="86" name="Content Placeholder 2"/>
            <p:cNvSpPr txBox="1">
              <a:spLocks/>
            </p:cNvSpPr>
            <p:nvPr/>
          </p:nvSpPr>
          <p:spPr bwMode="auto">
            <a:xfrm>
              <a:off x="4920343" y="2467429"/>
              <a:ext cx="3991427" cy="71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rgbClr val="0033CC"/>
                  </a:solidFill>
                  <a:latin typeface="+mn-lt"/>
                </a:rPr>
                <a:t>and unlicensed bands</a:t>
              </a:r>
            </a:p>
          </p:txBody>
        </p:sp>
        <p:pic>
          <p:nvPicPr>
            <p:cNvPr id="10249" name="Picture 15" descr="NokiaE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1091" y="3663493"/>
              <a:ext cx="803595" cy="53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6" descr="microsoft_zu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521" y="3202099"/>
              <a:ext cx="375358" cy="59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7" descr="KodakWiFiCamera"/>
            <p:cNvPicPr>
              <a:picLocks noChangeAspect="1" noChangeArrowheads="1"/>
            </p:cNvPicPr>
            <p:nvPr/>
          </p:nvPicPr>
          <p:blipFill>
            <a:blip r:embed="rId4" cstate="print"/>
            <a:srcRect b="25346"/>
            <a:stretch>
              <a:fillRect/>
            </a:stretch>
          </p:blipFill>
          <p:spPr bwMode="auto">
            <a:xfrm>
              <a:off x="7969945" y="5224947"/>
              <a:ext cx="788858" cy="41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8" descr="Note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9027" y="4102328"/>
              <a:ext cx="846939" cy="65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9" descr="Sandis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16045" y="4521054"/>
              <a:ext cx="472448" cy="43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0" descr="playstatio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09808" y="4916979"/>
              <a:ext cx="777589" cy="77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Freeform 25"/>
            <p:cNvSpPr>
              <a:spLocks/>
            </p:cNvSpPr>
            <p:nvPr/>
          </p:nvSpPr>
          <p:spPr bwMode="auto">
            <a:xfrm>
              <a:off x="6073218" y="4194629"/>
              <a:ext cx="777526" cy="537028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6" name="Freeform 27"/>
            <p:cNvSpPr>
              <a:spLocks/>
            </p:cNvSpPr>
            <p:nvPr/>
          </p:nvSpPr>
          <p:spPr bwMode="auto">
            <a:xfrm rot="2891745" flipH="1">
              <a:off x="7312834" y="3325454"/>
              <a:ext cx="720504" cy="381535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7" name="Freeform 28"/>
            <p:cNvSpPr>
              <a:spLocks/>
            </p:cNvSpPr>
            <p:nvPr/>
          </p:nvSpPr>
          <p:spPr bwMode="auto">
            <a:xfrm rot="12789923" flipH="1">
              <a:off x="6213626" y="3151272"/>
              <a:ext cx="698504" cy="374031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8" name="Line 29"/>
            <p:cNvSpPr>
              <a:spLocks noChangeShapeType="1"/>
            </p:cNvSpPr>
            <p:nvPr/>
          </p:nvSpPr>
          <p:spPr bwMode="auto">
            <a:xfrm flipH="1">
              <a:off x="7286171" y="4513943"/>
              <a:ext cx="682172" cy="232228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9" name="Freeform 30"/>
            <p:cNvSpPr>
              <a:spLocks/>
            </p:cNvSpPr>
            <p:nvPr/>
          </p:nvSpPr>
          <p:spPr bwMode="auto">
            <a:xfrm rot="2637298">
              <a:off x="6062418" y="4718079"/>
              <a:ext cx="582541" cy="543383"/>
            </a:xfrm>
            <a:custGeom>
              <a:avLst/>
              <a:gdLst>
                <a:gd name="T0" fmla="*/ 0 w 672"/>
                <a:gd name="T1" fmla="*/ 704 h 704"/>
                <a:gd name="T2" fmla="*/ 392 w 672"/>
                <a:gd name="T3" fmla="*/ 488 h 704"/>
                <a:gd name="T4" fmla="*/ 248 w 672"/>
                <a:gd name="T5" fmla="*/ 336 h 704"/>
                <a:gd name="T6" fmla="*/ 672 w 672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04"/>
                <a:gd name="T14" fmla="*/ 672 w 67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04">
                  <a:moveTo>
                    <a:pt x="0" y="704"/>
                  </a:moveTo>
                  <a:cubicBezTo>
                    <a:pt x="175" y="626"/>
                    <a:pt x="351" y="549"/>
                    <a:pt x="392" y="488"/>
                  </a:cubicBezTo>
                  <a:cubicBezTo>
                    <a:pt x="433" y="427"/>
                    <a:pt x="201" y="417"/>
                    <a:pt x="248" y="336"/>
                  </a:cubicBezTo>
                  <a:cubicBezTo>
                    <a:pt x="295" y="255"/>
                    <a:pt x="483" y="127"/>
                    <a:pt x="672" y="0"/>
                  </a:cubicBezTo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60" name="Line 31"/>
            <p:cNvSpPr>
              <a:spLocks noChangeShapeType="1"/>
            </p:cNvSpPr>
            <p:nvPr/>
          </p:nvSpPr>
          <p:spPr bwMode="auto">
            <a:xfrm flipH="1" flipV="1">
              <a:off x="7228113" y="4833257"/>
              <a:ext cx="729003" cy="407764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6836714" y="4817819"/>
              <a:ext cx="360621" cy="736412"/>
              <a:chOff x="6865743" y="4571077"/>
              <a:chExt cx="360621" cy="736412"/>
            </a:xfrm>
          </p:grpSpPr>
          <p:sp>
            <p:nvSpPr>
              <p:cNvPr id="10266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267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10268" name="Straight Connector 106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6960086" y="3286562"/>
              <a:ext cx="360621" cy="736412"/>
              <a:chOff x="6865743" y="4571077"/>
              <a:chExt cx="360621" cy="736412"/>
            </a:xfrm>
          </p:grpSpPr>
          <p:sp>
            <p:nvSpPr>
              <p:cNvPr id="10263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10265" name="Straight Connector 121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1491175" y="5949950"/>
            <a:ext cx="6014525" cy="7175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tabLst/>
              <a:defRPr/>
            </a:pPr>
            <a:r>
              <a:rPr lang="en-US" sz="3600" kern="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+mj-lt"/>
              </a:rPr>
              <a:t>Reuse introduces interference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5" grpId="0"/>
      <p:bldP spid="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42992</TotalTime>
  <Words>1356</Words>
  <Application>Microsoft Office PowerPoint</Application>
  <PresentationFormat>On-screen Show (4:3)</PresentationFormat>
  <Paragraphs>377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Flow</vt:lpstr>
      <vt:lpstr>Clip</vt:lpstr>
      <vt:lpstr>Equation</vt:lpstr>
      <vt:lpstr>The road ahead for wireless technology: Dreams and Challenges </vt:lpstr>
      <vt:lpstr>Future Wireless Networks</vt:lpstr>
      <vt:lpstr>Future Cell Phones</vt:lpstr>
      <vt:lpstr>Future Wifi: Multimedia Everywhere, Without Wires</vt:lpstr>
      <vt:lpstr>Device Challenges</vt:lpstr>
      <vt:lpstr>Software-Defined (SD) Radio: </vt:lpstr>
      <vt:lpstr>Compressed Sensing</vt:lpstr>
      <vt:lpstr>Scarce Wireless Spectrum</vt:lpstr>
      <vt:lpstr>Spectral Reuse</vt:lpstr>
      <vt:lpstr>Interference: Friend or Foe?</vt:lpstr>
      <vt:lpstr>Ideal Multiuser Detection</vt:lpstr>
      <vt:lpstr>Reduced-Dimension MUD</vt:lpstr>
      <vt:lpstr>If exploited via  cooperation and cognition</vt:lpstr>
      <vt:lpstr>Rethinking “Cells” in Cellular</vt:lpstr>
      <vt:lpstr>Gains from Distributed Antennas</vt:lpstr>
      <vt:lpstr>Cooperation in Ad-Hoc Networks</vt:lpstr>
      <vt:lpstr>Generalized Relaying</vt:lpstr>
      <vt:lpstr>Beneficial to forward both interference and message</vt:lpstr>
      <vt:lpstr>In fact, it can achieve capacity </vt:lpstr>
      <vt:lpstr>Intelligence beyond Cooperation: Cognition</vt:lpstr>
      <vt:lpstr>Cognitive Radio Paradigms</vt:lpstr>
      <vt:lpstr>Underlay Systems</vt:lpstr>
      <vt:lpstr>Interweave Systems</vt:lpstr>
      <vt:lpstr>Overlay Cognitive Systems</vt:lpstr>
      <vt:lpstr>Performance Gains  from Cognitive Encoding</vt:lpstr>
      <vt:lpstr>Cellular Systems with Cognitive Relays</vt:lpstr>
      <vt:lpstr>Slide 27</vt:lpstr>
      <vt:lpstr>Slide 28</vt:lpstr>
      <vt:lpstr>Total Energy (MQAM)  </vt:lpstr>
      <vt:lpstr>Green” Cellular Networks</vt:lpstr>
      <vt:lpstr>Antenna Placement in DAS</vt:lpstr>
      <vt:lpstr>Slide 32</vt:lpstr>
      <vt:lpstr>Wireless and Health, Biomedicine and Neuroscience</vt:lpstr>
      <vt:lpstr>Summary</vt:lpstr>
    </vt:vector>
  </TitlesOfParts>
  <Company>Cal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Robust and Adaptive Communication System for Intelligent Autonomous Agents</dc:title>
  <dc:creator>Andrea Goldsmith</dc:creator>
  <cp:lastModifiedBy>Andrea</cp:lastModifiedBy>
  <cp:revision>447</cp:revision>
  <cp:lastPrinted>2000-01-09T06:40:25Z</cp:lastPrinted>
  <dcterms:created xsi:type="dcterms:W3CDTF">1999-06-03T22:24:14Z</dcterms:created>
  <dcterms:modified xsi:type="dcterms:W3CDTF">2011-08-19T03:25:46Z</dcterms:modified>
</cp:coreProperties>
</file>