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61" r:id="rId2"/>
  </p:sldMasterIdLst>
  <p:notesMasterIdLst>
    <p:notesMasterId r:id="rId63"/>
  </p:notesMasterIdLst>
  <p:handoutMasterIdLst>
    <p:handoutMasterId r:id="rId64"/>
  </p:handoutMasterIdLst>
  <p:sldIdLst>
    <p:sldId id="308" r:id="rId3"/>
    <p:sldId id="310" r:id="rId4"/>
    <p:sldId id="428" r:id="rId5"/>
    <p:sldId id="327" r:id="rId6"/>
    <p:sldId id="418" r:id="rId7"/>
    <p:sldId id="420" r:id="rId8"/>
    <p:sldId id="414" r:id="rId9"/>
    <p:sldId id="415" r:id="rId10"/>
    <p:sldId id="329" r:id="rId11"/>
    <p:sldId id="417" r:id="rId12"/>
    <p:sldId id="394" r:id="rId13"/>
    <p:sldId id="440" r:id="rId14"/>
    <p:sldId id="441" r:id="rId15"/>
    <p:sldId id="444" r:id="rId16"/>
    <p:sldId id="443" r:id="rId17"/>
    <p:sldId id="324" r:id="rId18"/>
    <p:sldId id="427" r:id="rId19"/>
    <p:sldId id="338" r:id="rId20"/>
    <p:sldId id="339" r:id="rId21"/>
    <p:sldId id="397" r:id="rId22"/>
    <p:sldId id="429" r:id="rId23"/>
    <p:sldId id="421" r:id="rId24"/>
    <p:sldId id="335" r:id="rId25"/>
    <p:sldId id="336" r:id="rId26"/>
    <p:sldId id="346" r:id="rId27"/>
    <p:sldId id="347" r:id="rId28"/>
    <p:sldId id="422" r:id="rId29"/>
    <p:sldId id="352" r:id="rId30"/>
    <p:sldId id="353" r:id="rId31"/>
    <p:sldId id="337" r:id="rId32"/>
    <p:sldId id="350" r:id="rId33"/>
    <p:sldId id="349" r:id="rId34"/>
    <p:sldId id="355" r:id="rId35"/>
    <p:sldId id="373" r:id="rId36"/>
    <p:sldId id="430" r:id="rId37"/>
    <p:sldId id="431" r:id="rId38"/>
    <p:sldId id="437" r:id="rId39"/>
    <p:sldId id="438" r:id="rId40"/>
    <p:sldId id="439" r:id="rId41"/>
    <p:sldId id="424" r:id="rId42"/>
    <p:sldId id="357" r:id="rId43"/>
    <p:sldId id="358" r:id="rId44"/>
    <p:sldId id="359" r:id="rId45"/>
    <p:sldId id="360" r:id="rId46"/>
    <p:sldId id="361" r:id="rId47"/>
    <p:sldId id="365" r:id="rId48"/>
    <p:sldId id="366" r:id="rId49"/>
    <p:sldId id="363" r:id="rId50"/>
    <p:sldId id="364" r:id="rId51"/>
    <p:sldId id="371" r:id="rId52"/>
    <p:sldId id="372" r:id="rId53"/>
    <p:sldId id="367" r:id="rId54"/>
    <p:sldId id="433" r:id="rId55"/>
    <p:sldId id="425" r:id="rId56"/>
    <p:sldId id="369" r:id="rId57"/>
    <p:sldId id="378" r:id="rId58"/>
    <p:sldId id="374" r:id="rId59"/>
    <p:sldId id="375" r:id="rId60"/>
    <p:sldId id="376" r:id="rId61"/>
    <p:sldId id="413" r:id="rId62"/>
  </p:sldIdLst>
  <p:sldSz cx="9144000" cy="6858000" type="screen4x3"/>
  <p:notesSz cx="7010400" cy="9296400"/>
  <p:defaultTextStyle>
    <a:defPPr>
      <a:defRPr lang="en-US"/>
    </a:defPPr>
    <a:lvl1pPr algn="r" rtl="0" fontAlgn="base">
      <a:spcBef>
        <a:spcPct val="35000"/>
      </a:spcBef>
      <a:spcAft>
        <a:spcPct val="0"/>
      </a:spcAft>
      <a:buClr>
        <a:srgbClr val="FF140A"/>
      </a:buClr>
      <a:buFont typeface="Wingdings" pitchFamily="2" charset="2"/>
      <a:defRPr kern="1200">
        <a:solidFill>
          <a:schemeClr val="tx1"/>
        </a:solidFill>
        <a:latin typeface="Arial" charset="0"/>
        <a:ea typeface="+mn-ea"/>
        <a:cs typeface="Arial" charset="0"/>
      </a:defRPr>
    </a:lvl1pPr>
    <a:lvl2pPr marL="457200" algn="r" rtl="0" fontAlgn="base">
      <a:spcBef>
        <a:spcPct val="35000"/>
      </a:spcBef>
      <a:spcAft>
        <a:spcPct val="0"/>
      </a:spcAft>
      <a:buClr>
        <a:srgbClr val="FF140A"/>
      </a:buClr>
      <a:buFont typeface="Wingdings" pitchFamily="2" charset="2"/>
      <a:defRPr kern="1200">
        <a:solidFill>
          <a:schemeClr val="tx1"/>
        </a:solidFill>
        <a:latin typeface="Arial" charset="0"/>
        <a:ea typeface="+mn-ea"/>
        <a:cs typeface="Arial" charset="0"/>
      </a:defRPr>
    </a:lvl2pPr>
    <a:lvl3pPr marL="914400" algn="r" rtl="0" fontAlgn="base">
      <a:spcBef>
        <a:spcPct val="35000"/>
      </a:spcBef>
      <a:spcAft>
        <a:spcPct val="0"/>
      </a:spcAft>
      <a:buClr>
        <a:srgbClr val="FF140A"/>
      </a:buClr>
      <a:buFont typeface="Wingdings" pitchFamily="2" charset="2"/>
      <a:defRPr kern="1200">
        <a:solidFill>
          <a:schemeClr val="tx1"/>
        </a:solidFill>
        <a:latin typeface="Arial" charset="0"/>
        <a:ea typeface="+mn-ea"/>
        <a:cs typeface="Arial" charset="0"/>
      </a:defRPr>
    </a:lvl3pPr>
    <a:lvl4pPr marL="1371600" algn="r" rtl="0" fontAlgn="base">
      <a:spcBef>
        <a:spcPct val="35000"/>
      </a:spcBef>
      <a:spcAft>
        <a:spcPct val="0"/>
      </a:spcAft>
      <a:buClr>
        <a:srgbClr val="FF140A"/>
      </a:buClr>
      <a:buFont typeface="Wingdings" pitchFamily="2" charset="2"/>
      <a:defRPr kern="1200">
        <a:solidFill>
          <a:schemeClr val="tx1"/>
        </a:solidFill>
        <a:latin typeface="Arial" charset="0"/>
        <a:ea typeface="+mn-ea"/>
        <a:cs typeface="Arial" charset="0"/>
      </a:defRPr>
    </a:lvl4pPr>
    <a:lvl5pPr marL="1828800" algn="r" rtl="0" fontAlgn="base">
      <a:spcBef>
        <a:spcPct val="35000"/>
      </a:spcBef>
      <a:spcAft>
        <a:spcPct val="0"/>
      </a:spcAft>
      <a:buClr>
        <a:srgbClr val="FF140A"/>
      </a:buClr>
      <a:buFont typeface="Wingdings" pitchFamily="2" charset="2"/>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EE2E24"/>
    <a:srgbClr val="FF6600"/>
    <a:srgbClr val="FFFF00"/>
    <a:srgbClr val="969696"/>
    <a:srgbClr val="C0C0C0"/>
    <a:srgbClr val="EE2C2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80169" autoAdjust="0"/>
  </p:normalViewPr>
  <p:slideViewPr>
    <p:cSldViewPr snapToGrid="0">
      <p:cViewPr>
        <p:scale>
          <a:sx n="70" d="100"/>
          <a:sy n="70" d="100"/>
        </p:scale>
        <p:origin x="-1980"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4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37493" cy="465500"/>
          </a:xfrm>
          <a:prstGeom prst="rect">
            <a:avLst/>
          </a:prstGeom>
          <a:noFill/>
          <a:ln w="9525">
            <a:noFill/>
            <a:miter lim="800000"/>
            <a:headEnd/>
            <a:tailEnd/>
          </a:ln>
          <a:effectLst/>
        </p:spPr>
        <p:txBody>
          <a:bodyPr vert="horz" wrap="square" lIns="98822" tIns="49410" rIns="98822" bIns="49410" numCol="1" anchor="t" anchorCtr="0" compatLnSpc="1">
            <a:prstTxWarp prst="textNoShape">
              <a:avLst/>
            </a:prstTxWarp>
          </a:bodyPr>
          <a:lstStyle>
            <a:lvl1pPr algn="l" eaLnBrk="0" hangingPunct="0">
              <a:spcBef>
                <a:spcPct val="0"/>
              </a:spcBef>
              <a:buClrTx/>
              <a:buFontTx/>
              <a:buNone/>
              <a:defRPr sz="1300"/>
            </a:lvl1pPr>
          </a:lstStyle>
          <a:p>
            <a:endParaRPr lang="en-US" dirty="0"/>
          </a:p>
        </p:txBody>
      </p:sp>
      <p:sp>
        <p:nvSpPr>
          <p:cNvPr id="48131" name="Rectangle 3"/>
          <p:cNvSpPr>
            <a:spLocks noGrp="1" noChangeArrowheads="1"/>
          </p:cNvSpPr>
          <p:nvPr>
            <p:ph type="dt" sz="quarter" idx="1"/>
          </p:nvPr>
        </p:nvSpPr>
        <p:spPr bwMode="auto">
          <a:xfrm>
            <a:off x="3971170" y="0"/>
            <a:ext cx="3037493" cy="465500"/>
          </a:xfrm>
          <a:prstGeom prst="rect">
            <a:avLst/>
          </a:prstGeom>
          <a:noFill/>
          <a:ln w="9525">
            <a:noFill/>
            <a:miter lim="800000"/>
            <a:headEnd/>
            <a:tailEnd/>
          </a:ln>
          <a:effectLst/>
        </p:spPr>
        <p:txBody>
          <a:bodyPr vert="horz" wrap="square" lIns="98822" tIns="49410" rIns="98822" bIns="49410" numCol="1" anchor="t" anchorCtr="0" compatLnSpc="1">
            <a:prstTxWarp prst="textNoShape">
              <a:avLst/>
            </a:prstTxWarp>
          </a:bodyPr>
          <a:lstStyle>
            <a:lvl1pPr eaLnBrk="0" hangingPunct="0">
              <a:spcBef>
                <a:spcPct val="0"/>
              </a:spcBef>
              <a:buClrTx/>
              <a:buFontTx/>
              <a:buNone/>
              <a:defRPr sz="1300"/>
            </a:lvl1pPr>
          </a:lstStyle>
          <a:p>
            <a:endParaRPr lang="en-US" dirty="0"/>
          </a:p>
        </p:txBody>
      </p:sp>
      <p:sp>
        <p:nvSpPr>
          <p:cNvPr id="48132" name="Rectangle 4"/>
          <p:cNvSpPr>
            <a:spLocks noGrp="1" noChangeArrowheads="1"/>
          </p:cNvSpPr>
          <p:nvPr>
            <p:ph type="ftr" sz="quarter" idx="2"/>
          </p:nvPr>
        </p:nvSpPr>
        <p:spPr bwMode="auto">
          <a:xfrm>
            <a:off x="0" y="8829203"/>
            <a:ext cx="3037493" cy="465500"/>
          </a:xfrm>
          <a:prstGeom prst="rect">
            <a:avLst/>
          </a:prstGeom>
          <a:noFill/>
          <a:ln w="9525">
            <a:noFill/>
            <a:miter lim="800000"/>
            <a:headEnd/>
            <a:tailEnd/>
          </a:ln>
          <a:effectLst/>
        </p:spPr>
        <p:txBody>
          <a:bodyPr vert="horz" wrap="square" lIns="98822" tIns="49410" rIns="98822" bIns="49410" numCol="1" anchor="b" anchorCtr="0" compatLnSpc="1">
            <a:prstTxWarp prst="textNoShape">
              <a:avLst/>
            </a:prstTxWarp>
          </a:bodyPr>
          <a:lstStyle>
            <a:lvl1pPr algn="l" eaLnBrk="0" hangingPunct="0">
              <a:spcBef>
                <a:spcPct val="0"/>
              </a:spcBef>
              <a:buClrTx/>
              <a:buFontTx/>
              <a:buNone/>
              <a:defRPr sz="1300"/>
            </a:lvl1pPr>
          </a:lstStyle>
          <a:p>
            <a:endParaRPr lang="en-US" dirty="0"/>
          </a:p>
        </p:txBody>
      </p:sp>
      <p:sp>
        <p:nvSpPr>
          <p:cNvPr id="48133" name="Rectangle 5"/>
          <p:cNvSpPr>
            <a:spLocks noGrp="1" noChangeArrowheads="1"/>
          </p:cNvSpPr>
          <p:nvPr>
            <p:ph type="sldNum" sz="quarter" idx="3"/>
          </p:nvPr>
        </p:nvSpPr>
        <p:spPr bwMode="auto">
          <a:xfrm>
            <a:off x="3971170" y="8829203"/>
            <a:ext cx="3037493" cy="465500"/>
          </a:xfrm>
          <a:prstGeom prst="rect">
            <a:avLst/>
          </a:prstGeom>
          <a:noFill/>
          <a:ln w="9525">
            <a:noFill/>
            <a:miter lim="800000"/>
            <a:headEnd/>
            <a:tailEnd/>
          </a:ln>
          <a:effectLst/>
        </p:spPr>
        <p:txBody>
          <a:bodyPr vert="horz" wrap="square" lIns="98822" tIns="49410" rIns="98822" bIns="49410" numCol="1" anchor="b" anchorCtr="0" compatLnSpc="1">
            <a:prstTxWarp prst="textNoShape">
              <a:avLst/>
            </a:prstTxWarp>
          </a:bodyPr>
          <a:lstStyle>
            <a:lvl1pPr eaLnBrk="0" hangingPunct="0">
              <a:spcBef>
                <a:spcPct val="0"/>
              </a:spcBef>
              <a:buClrTx/>
              <a:buFontTx/>
              <a:buNone/>
              <a:defRPr sz="1300"/>
            </a:lvl1pPr>
          </a:lstStyle>
          <a:p>
            <a:fld id="{42FA5E3D-8242-4004-9D43-8845A228643E}" type="slidenum">
              <a:rPr lang="en-US"/>
              <a:pPr/>
              <a:t>‹#›</a:t>
            </a:fld>
            <a:endParaRPr lang="en-US" dirty="0"/>
          </a:p>
        </p:txBody>
      </p:sp>
    </p:spTree>
    <p:extLst>
      <p:ext uri="{BB962C8B-B14F-4D97-AF65-F5344CB8AC3E}">
        <p14:creationId xmlns:p14="http://schemas.microsoft.com/office/powerpoint/2010/main" val="2644759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37493" cy="465500"/>
          </a:xfrm>
          <a:prstGeom prst="rect">
            <a:avLst/>
          </a:prstGeom>
          <a:noFill/>
          <a:ln w="9525">
            <a:noFill/>
            <a:miter lim="800000"/>
            <a:headEnd/>
            <a:tailEnd/>
          </a:ln>
          <a:effectLst/>
        </p:spPr>
        <p:txBody>
          <a:bodyPr vert="horz" wrap="square" lIns="98822" tIns="49410" rIns="98822" bIns="49410" numCol="1" anchor="t" anchorCtr="0" compatLnSpc="1">
            <a:prstTxWarp prst="textNoShape">
              <a:avLst/>
            </a:prstTxWarp>
          </a:bodyPr>
          <a:lstStyle>
            <a:lvl1pPr algn="l" eaLnBrk="0" hangingPunct="0">
              <a:spcBef>
                <a:spcPct val="0"/>
              </a:spcBef>
              <a:buClrTx/>
              <a:buFontTx/>
              <a:buNone/>
              <a:defRPr sz="1300"/>
            </a:lvl1pPr>
          </a:lstStyle>
          <a:p>
            <a:endParaRPr lang="en-US" dirty="0"/>
          </a:p>
        </p:txBody>
      </p:sp>
      <p:sp>
        <p:nvSpPr>
          <p:cNvPr id="50179" name="Rectangle 3"/>
          <p:cNvSpPr>
            <a:spLocks noGrp="1" noChangeArrowheads="1"/>
          </p:cNvSpPr>
          <p:nvPr>
            <p:ph type="dt" idx="1"/>
          </p:nvPr>
        </p:nvSpPr>
        <p:spPr bwMode="auto">
          <a:xfrm>
            <a:off x="3971170" y="0"/>
            <a:ext cx="3037493" cy="465500"/>
          </a:xfrm>
          <a:prstGeom prst="rect">
            <a:avLst/>
          </a:prstGeom>
          <a:noFill/>
          <a:ln w="9525">
            <a:noFill/>
            <a:miter lim="800000"/>
            <a:headEnd/>
            <a:tailEnd/>
          </a:ln>
          <a:effectLst/>
        </p:spPr>
        <p:txBody>
          <a:bodyPr vert="horz" wrap="square" lIns="98822" tIns="49410" rIns="98822" bIns="49410" numCol="1" anchor="t" anchorCtr="0" compatLnSpc="1">
            <a:prstTxWarp prst="textNoShape">
              <a:avLst/>
            </a:prstTxWarp>
          </a:bodyPr>
          <a:lstStyle>
            <a:lvl1pPr eaLnBrk="0" hangingPunct="0">
              <a:spcBef>
                <a:spcPct val="0"/>
              </a:spcBef>
              <a:buClrTx/>
              <a:buFontTx/>
              <a:buNone/>
              <a:defRPr sz="1300"/>
            </a:lvl1pPr>
          </a:lstStyle>
          <a:p>
            <a:endParaRPr lang="en-US" dirty="0"/>
          </a:p>
        </p:txBody>
      </p:sp>
      <p:sp>
        <p:nvSpPr>
          <p:cNvPr id="501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0181" name="Rectangle 5"/>
          <p:cNvSpPr>
            <a:spLocks noGrp="1" noChangeArrowheads="1"/>
          </p:cNvSpPr>
          <p:nvPr>
            <p:ph type="body" sz="quarter" idx="3"/>
          </p:nvPr>
        </p:nvSpPr>
        <p:spPr bwMode="auto">
          <a:xfrm>
            <a:off x="700693" y="4415451"/>
            <a:ext cx="5609016" cy="4184399"/>
          </a:xfrm>
          <a:prstGeom prst="rect">
            <a:avLst/>
          </a:prstGeom>
          <a:noFill/>
          <a:ln w="9525">
            <a:noFill/>
            <a:miter lim="800000"/>
            <a:headEnd/>
            <a:tailEnd/>
          </a:ln>
          <a:effectLst/>
        </p:spPr>
        <p:txBody>
          <a:bodyPr vert="horz" wrap="square" lIns="98822" tIns="49410" rIns="98822" bIns="494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0182" name="Rectangle 6"/>
          <p:cNvSpPr>
            <a:spLocks noGrp="1" noChangeArrowheads="1"/>
          </p:cNvSpPr>
          <p:nvPr>
            <p:ph type="ftr" sz="quarter" idx="4"/>
          </p:nvPr>
        </p:nvSpPr>
        <p:spPr bwMode="auto">
          <a:xfrm>
            <a:off x="0" y="8829203"/>
            <a:ext cx="3037493" cy="465500"/>
          </a:xfrm>
          <a:prstGeom prst="rect">
            <a:avLst/>
          </a:prstGeom>
          <a:noFill/>
          <a:ln w="9525">
            <a:noFill/>
            <a:miter lim="800000"/>
            <a:headEnd/>
            <a:tailEnd/>
          </a:ln>
          <a:effectLst/>
        </p:spPr>
        <p:txBody>
          <a:bodyPr vert="horz" wrap="square" lIns="98822" tIns="49410" rIns="98822" bIns="49410" numCol="1" anchor="b" anchorCtr="0" compatLnSpc="1">
            <a:prstTxWarp prst="textNoShape">
              <a:avLst/>
            </a:prstTxWarp>
          </a:bodyPr>
          <a:lstStyle>
            <a:lvl1pPr algn="l" eaLnBrk="0" hangingPunct="0">
              <a:spcBef>
                <a:spcPct val="0"/>
              </a:spcBef>
              <a:buClrTx/>
              <a:buFontTx/>
              <a:buNone/>
              <a:defRPr sz="1300"/>
            </a:lvl1pPr>
          </a:lstStyle>
          <a:p>
            <a:endParaRPr lang="en-US" dirty="0"/>
          </a:p>
        </p:txBody>
      </p:sp>
      <p:sp>
        <p:nvSpPr>
          <p:cNvPr id="50183" name="Rectangle 7"/>
          <p:cNvSpPr>
            <a:spLocks noGrp="1" noChangeArrowheads="1"/>
          </p:cNvSpPr>
          <p:nvPr>
            <p:ph type="sldNum" sz="quarter" idx="5"/>
          </p:nvPr>
        </p:nvSpPr>
        <p:spPr bwMode="auto">
          <a:xfrm>
            <a:off x="3971170" y="8829203"/>
            <a:ext cx="3037493" cy="465500"/>
          </a:xfrm>
          <a:prstGeom prst="rect">
            <a:avLst/>
          </a:prstGeom>
          <a:noFill/>
          <a:ln w="9525">
            <a:noFill/>
            <a:miter lim="800000"/>
            <a:headEnd/>
            <a:tailEnd/>
          </a:ln>
          <a:effectLst/>
        </p:spPr>
        <p:txBody>
          <a:bodyPr vert="horz" wrap="square" lIns="98822" tIns="49410" rIns="98822" bIns="49410" numCol="1" anchor="b" anchorCtr="0" compatLnSpc="1">
            <a:prstTxWarp prst="textNoShape">
              <a:avLst/>
            </a:prstTxWarp>
          </a:bodyPr>
          <a:lstStyle>
            <a:lvl1pPr eaLnBrk="0" hangingPunct="0">
              <a:spcBef>
                <a:spcPct val="0"/>
              </a:spcBef>
              <a:buClrTx/>
              <a:buFontTx/>
              <a:buNone/>
              <a:defRPr sz="1300"/>
            </a:lvl1pPr>
          </a:lstStyle>
          <a:p>
            <a:fld id="{850D79DC-2E84-46ED-B2E0-E57F745EBD5D}" type="slidenum">
              <a:rPr lang="en-US"/>
              <a:pPr/>
              <a:t>‹#›</a:t>
            </a:fld>
            <a:endParaRPr lang="en-US" dirty="0"/>
          </a:p>
        </p:txBody>
      </p:sp>
    </p:spTree>
    <p:extLst>
      <p:ext uri="{BB962C8B-B14F-4D97-AF65-F5344CB8AC3E}">
        <p14:creationId xmlns:p14="http://schemas.microsoft.com/office/powerpoint/2010/main" val="25577002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50D79DC-2E84-46ED-B2E0-E57F745EBD5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 on the fact that Even though certified</a:t>
            </a:r>
            <a:r>
              <a:rPr lang="en-US" baseline="0" dirty="0" smtClean="0"/>
              <a:t> Tier 4 is not required for Emergency applications, EPA has put restrictions on the use of Tier2 gensets for Emergency like Only 100 hr/yr restriction. It also comes with additional record keeping on part of owners and operators. This could be a big problem or hassle.</a:t>
            </a:r>
          </a:p>
          <a:p>
            <a:endParaRPr lang="en-US" baseline="0" dirty="0" smtClean="0"/>
          </a:p>
          <a:p>
            <a:r>
              <a:rPr lang="en-US" baseline="0" dirty="0" smtClean="0"/>
              <a:t>Use of certified Tier 4i gensets helps them get away from these hassles, can be used for selling power, no restriction on usage, gives them total operational flexibility.</a:t>
            </a:r>
          </a:p>
          <a:p>
            <a:endParaRPr lang="en-US" baseline="0" dirty="0" smtClean="0"/>
          </a:p>
          <a:p>
            <a:r>
              <a:rPr lang="en-US" baseline="0" dirty="0" smtClean="0"/>
              <a:t>Give an example of a Datacenter or a hospital building manager who turns on Gensets when he sees storms moving in. he does not want to wait for utility power to go out to turn on the gensets and even after the storms pass by, he still wants to run on generators for a while, till the grid becomes stable. This is called storm avoidance and can be done more hassle free when they have certified Tier 4 gensets. </a:t>
            </a:r>
          </a:p>
          <a:p>
            <a:endParaRPr lang="en-US" baseline="0" dirty="0" smtClean="0"/>
          </a:p>
          <a:p>
            <a:r>
              <a:rPr lang="en-US" baseline="0" dirty="0" smtClean="0"/>
              <a:t>Note* - EPA reviewing the 50 hrs of Non Emergency allowance. Maximum will still be 100 hours, they will increase the 50 hrs allowance to 100 hrs or less.</a:t>
            </a:r>
            <a:endParaRPr lang="en-US" dirty="0" smtClean="0"/>
          </a:p>
        </p:txBody>
      </p:sp>
      <p:sp>
        <p:nvSpPr>
          <p:cNvPr id="4" name="Slide Number Placeholder 3"/>
          <p:cNvSpPr>
            <a:spLocks noGrp="1"/>
          </p:cNvSpPr>
          <p:nvPr>
            <p:ph type="sldNum" sz="quarter" idx="10"/>
          </p:nvPr>
        </p:nvSpPr>
        <p:spPr/>
        <p:txBody>
          <a:bodyPr/>
          <a:lstStyle/>
          <a:p>
            <a:fld id="{850D79DC-2E84-46ED-B2E0-E57F745EBD5D}"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u="sng" dirty="0" smtClean="0"/>
              <a:t>From 1/14/2013 Amendment</a:t>
            </a:r>
            <a:r>
              <a:rPr lang="en-US" dirty="0" smtClean="0"/>
              <a:t>: The limitation of 100 hours per year ensures that a sufficient number of hours are available for engines to meet regional</a:t>
            </a:r>
          </a:p>
          <a:p>
            <a:r>
              <a:rPr lang="en-US" dirty="0" smtClean="0"/>
              <a:t>transmission organization and independent system operator tariffs and other requirements for participating in various emergency demand response programs and will assist in stabilizing the grid during periods of instability, preventing electrical blackouts and supporting local electric system reliability. </a:t>
            </a:r>
            <a:r>
              <a:rPr lang="en-US" u="sng" dirty="0" smtClean="0"/>
              <a:t>The final rule also limits operation of certain emergency engines used to avert potential voltage collapse or line overloads that could lead to the interruption of power supply in a local area or region to 50 hours per year; this operation counts as part of the 100 hours of year permitted for</a:t>
            </a:r>
          </a:p>
          <a:p>
            <a:r>
              <a:rPr lang="en-US" u="sng" dirty="0" smtClean="0"/>
              <a:t>maintenance and testing of the engine</a:t>
            </a:r>
            <a:r>
              <a:rPr lang="en-US" dirty="0" smtClean="0"/>
              <a:t>. This rule also establishes fuel and reporting requirements for emergency engines larger than 100 horsepower (HP) used for this purpose or used (or contractually obligated to be available) for more than 15 hours of emergency demand response per calendar year.</a:t>
            </a:r>
          </a:p>
          <a:p>
            <a:endParaRPr lang="en-US" dirty="0" smtClean="0"/>
          </a:p>
          <a:p>
            <a:r>
              <a:rPr lang="en-US" dirty="0" smtClean="0"/>
              <a:t>The limited circumstances specified in the final rule for operation of stationary emergency engines for emergency demand response purposes include periods during which the Reliability Coordinator, or other authorized entity as determined by the Reliability Coordinator, has declared an Energy Emergency Alert (EEA) Level 2 as defined in the </a:t>
            </a:r>
            <a:r>
              <a:rPr lang="en-US" u="sng" dirty="0" smtClean="0"/>
              <a:t>North American Electric Reliability Corporation (NERC) </a:t>
            </a:r>
            <a:r>
              <a:rPr lang="en-US" dirty="0" smtClean="0"/>
              <a:t>Reliability Standard EOP-002-3 Capacity and Energy Emergency, and during periods where there is a deviation of voltage or frequency of 5 percent or more below standard voltage or frequency. During EEA Level 2 alerts there is insufficient energy supply and a true potential for electrical blackouts. System operators must call on all available resources during EEA Level 2 alerts in order to stabilize the grid to prevent failure. Therefore, this situation is a good indicator of severe instability on the system, which the EPA believes is appropriately considered an emergency situation.   </a:t>
            </a:r>
          </a:p>
          <a:p>
            <a:r>
              <a:rPr lang="en-US" dirty="0" smtClean="0"/>
              <a:t>If the total time spent for maintenance and testing, emergency demand response, and system reliability operation exceeds 100 hours per year, the engine will not be considered an emergency engine under this subpart and will need to meet all requirements for non-emergency engines.</a:t>
            </a:r>
          </a:p>
        </p:txBody>
      </p:sp>
      <p:sp>
        <p:nvSpPr>
          <p:cNvPr id="4" name="Slide Number Placeholder 3"/>
          <p:cNvSpPr>
            <a:spLocks noGrp="1"/>
          </p:cNvSpPr>
          <p:nvPr>
            <p:ph type="sldNum" sz="quarter" idx="10"/>
          </p:nvPr>
        </p:nvSpPr>
        <p:spPr/>
        <p:txBody>
          <a:bodyPr/>
          <a:lstStyle/>
          <a:p>
            <a:fld id="{850D79DC-2E84-46ED-B2E0-E57F745EBD5D}"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 on the fact that Even though certified</a:t>
            </a:r>
            <a:r>
              <a:rPr lang="en-US" baseline="0" dirty="0" smtClean="0"/>
              <a:t> Tier 4 is not required for Emergency applications, EPA has put restrictions on the use of Tier2 gensets for Emergency like Only 100 hr/yr restriction. It also comes with additional record keeping on part of owners and operators. This could be a big problem or hassle.</a:t>
            </a:r>
          </a:p>
          <a:p>
            <a:endParaRPr lang="en-US" baseline="0" dirty="0" smtClean="0"/>
          </a:p>
          <a:p>
            <a:r>
              <a:rPr lang="en-US" baseline="0" dirty="0" smtClean="0"/>
              <a:t>Use of certified Tier 4i gensets helps them get away from these hassles, can be used for selling power, no restriction on usage, gives them total operational flexibility.</a:t>
            </a:r>
          </a:p>
          <a:p>
            <a:endParaRPr lang="en-US" baseline="0" dirty="0" smtClean="0"/>
          </a:p>
          <a:p>
            <a:r>
              <a:rPr lang="en-US" baseline="0" dirty="0" smtClean="0"/>
              <a:t>Give an example of a Datacenter or a hospital building manager who turns on Gensets when he sees storms moving in. he does not want to wait for utility power to go out to turn on the gensets and even after the storms pass by, he still wants to run on generators for a while, till the grid becomes stable. This is called storm avoidance and can be done more hassle free when they have certified Tier 4 gensets. </a:t>
            </a:r>
          </a:p>
          <a:p>
            <a:endParaRPr lang="en-US" baseline="0" dirty="0" smtClean="0"/>
          </a:p>
          <a:p>
            <a:r>
              <a:rPr lang="en-US" baseline="0" dirty="0" smtClean="0"/>
              <a:t>Note* - EPA reviewing the 50 hrs of Non Emergency allowance. Maximum will still be 100 hours, they will increase the 50 hrs allowance to 100 hrs or less.</a:t>
            </a:r>
            <a:endParaRPr lang="en-US" dirty="0" smtClean="0"/>
          </a:p>
        </p:txBody>
      </p:sp>
      <p:sp>
        <p:nvSpPr>
          <p:cNvPr id="4" name="Slide Number Placeholder 3"/>
          <p:cNvSpPr>
            <a:spLocks noGrp="1"/>
          </p:cNvSpPr>
          <p:nvPr>
            <p:ph type="sldNum" sz="quarter" idx="10"/>
          </p:nvPr>
        </p:nvSpPr>
        <p:spPr/>
        <p:txBody>
          <a:bodyPr/>
          <a:lstStyle/>
          <a:p>
            <a:fld id="{850D79DC-2E84-46ED-B2E0-E57F745EBD5D}"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pitchFamily="34" charset="0"/>
              <a:buChar char="•"/>
            </a:pPr>
            <a:r>
              <a:rPr lang="en-US" dirty="0" smtClean="0"/>
              <a:t>How Emissions have evolved</a:t>
            </a:r>
            <a:r>
              <a:rPr lang="en-US" baseline="0" dirty="0" smtClean="0"/>
              <a:t> over the years.</a:t>
            </a:r>
            <a:endParaRPr lang="en-US" dirty="0" smtClean="0"/>
          </a:p>
        </p:txBody>
      </p:sp>
      <p:sp>
        <p:nvSpPr>
          <p:cNvPr id="4" name="Slide Number Placeholder 3"/>
          <p:cNvSpPr>
            <a:spLocks noGrp="1"/>
          </p:cNvSpPr>
          <p:nvPr>
            <p:ph type="sldNum" sz="quarter" idx="10"/>
          </p:nvPr>
        </p:nvSpPr>
        <p:spPr/>
        <p:txBody>
          <a:bodyPr/>
          <a:lstStyle/>
          <a:p>
            <a:fld id="{AAB10D56-A3A3-46AE-BA1D-8A3333A299F3}"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latin typeface="Arial" pitchFamily="34" charset="0"/>
              <a:ea typeface="Geneva"/>
              <a:cs typeface="Geneva"/>
            </a:endParaRPr>
          </a:p>
        </p:txBody>
      </p:sp>
      <p:sp>
        <p:nvSpPr>
          <p:cNvPr id="57348" name="Slide Number Placeholder 3"/>
          <p:cNvSpPr>
            <a:spLocks noGrp="1"/>
          </p:cNvSpPr>
          <p:nvPr>
            <p:ph type="sldNum" sz="quarter" idx="5"/>
          </p:nvPr>
        </p:nvSpPr>
        <p:spPr>
          <a:noFill/>
        </p:spPr>
        <p:txBody>
          <a:bodyPr/>
          <a:lstStyle/>
          <a:p>
            <a:fld id="{1F332665-2FCC-4EB2-99FE-09560D2E1682}"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way to show how GREENER</a:t>
            </a:r>
            <a:r>
              <a:rPr lang="en-US" baseline="0" dirty="0" smtClean="0"/>
              <a:t> Tier 4 engines are compared to Tier2.</a:t>
            </a:r>
          </a:p>
          <a:p>
            <a:endParaRPr lang="en-US" baseline="0" dirty="0" smtClean="0"/>
          </a:p>
          <a:p>
            <a:r>
              <a:rPr lang="en-US" baseline="0" dirty="0" smtClean="0"/>
              <a:t>Give an example of a situation where the local air regulatory board gives air permits to a certain installation to emit only so many Tons of NOX per year.</a:t>
            </a:r>
          </a:p>
          <a:p>
            <a:endParaRPr lang="en-US" baseline="0" dirty="0" smtClean="0"/>
          </a:p>
          <a:p>
            <a:r>
              <a:rPr lang="en-US" baseline="0" dirty="0" smtClean="0"/>
              <a:t>Lets say they have a Tier2 </a:t>
            </a:r>
            <a:r>
              <a:rPr lang="en-US" baseline="0" dirty="0" err="1" smtClean="0"/>
              <a:t>genset</a:t>
            </a:r>
            <a:r>
              <a:rPr lang="en-US" baseline="0" dirty="0" smtClean="0"/>
              <a:t> that can run only 100 hours and it meets NOX limits set by the ARB. On the other hand if they have a Tier 4 which releases one tenth of the emissions of a Tier2, can run for 1000hours before it meets the NOX limit</a:t>
            </a:r>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Difference between EPA Tier 4i certified </a:t>
            </a:r>
            <a:r>
              <a:rPr lang="en-US" dirty="0" err="1" smtClean="0"/>
              <a:t>vs</a:t>
            </a:r>
            <a:r>
              <a:rPr lang="en-US" baseline="0" dirty="0" smtClean="0"/>
              <a:t> Tier 4 Compliant products (Johnson Matthey, </a:t>
            </a:r>
            <a:r>
              <a:rPr lang="en-US" baseline="0" dirty="0" err="1" smtClean="0"/>
              <a:t>Miratech</a:t>
            </a:r>
            <a:r>
              <a:rPr lang="en-US" baseline="0" dirty="0" smtClean="0"/>
              <a:t> etc)</a:t>
            </a:r>
          </a:p>
          <a:p>
            <a:r>
              <a:rPr lang="en-US" baseline="0" dirty="0" smtClean="0"/>
              <a:t>EPA Tier 4 certification is very rigorous, EPA Test procedures have to be used by engine manufacturers, </a:t>
            </a:r>
            <a:r>
              <a:rPr lang="en-US" baseline="0" dirty="0" err="1" smtClean="0"/>
              <a:t>genset</a:t>
            </a:r>
            <a:r>
              <a:rPr lang="en-US" baseline="0" dirty="0" smtClean="0"/>
              <a:t> has to be run at 5Modes (at different loads).</a:t>
            </a:r>
          </a:p>
          <a:p>
            <a:endParaRPr lang="en-US" baseline="0" dirty="0" smtClean="0"/>
          </a:p>
          <a:p>
            <a:r>
              <a:rPr lang="en-US" baseline="0" dirty="0" smtClean="0"/>
              <a:t>EPA DOES NOT APPROVE Tier 4 </a:t>
            </a:r>
            <a:r>
              <a:rPr lang="en-US" b="1" baseline="0" dirty="0" smtClean="0">
                <a:solidFill>
                  <a:srgbClr val="EE2E24"/>
                </a:solidFill>
              </a:rPr>
              <a:t>COMPLIANT</a:t>
            </a:r>
            <a:r>
              <a:rPr lang="en-US" baseline="0" dirty="0" smtClean="0"/>
              <a:t> products.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latin typeface="Arial" pitchFamily="34" charset="0"/>
              </a:rPr>
              <a:t>This chart signifies the testing requirements of the EPA on engine manufacturers.  The EPA requires an average level over the operating range of the engine.  Local requirements may demand emission data at a single or multiple load factor levels.  Most reputable engine manufacturers provide information both ways.</a:t>
            </a:r>
            <a:endParaRPr lang="en-US" dirty="0" smtClean="0"/>
          </a:p>
        </p:txBody>
      </p:sp>
      <p:sp>
        <p:nvSpPr>
          <p:cNvPr id="59396" name="Slide Number Placeholder 3"/>
          <p:cNvSpPr>
            <a:spLocks noGrp="1"/>
          </p:cNvSpPr>
          <p:nvPr>
            <p:ph type="sldNum" sz="quarter" idx="5"/>
          </p:nvPr>
        </p:nvSpPr>
        <p:spPr>
          <a:noFill/>
        </p:spPr>
        <p:txBody>
          <a:bodyPr/>
          <a:lstStyle/>
          <a:p>
            <a:fld id="{60E39441-A4C4-4D0F-8F0F-B11DF4C08AD0}"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latin typeface="Arial" pitchFamily="34" charset="0"/>
              <a:ea typeface="Geneva"/>
              <a:cs typeface="Geneva"/>
            </a:endParaRPr>
          </a:p>
        </p:txBody>
      </p:sp>
      <p:sp>
        <p:nvSpPr>
          <p:cNvPr id="59396" name="Slide Number Placeholder 3"/>
          <p:cNvSpPr>
            <a:spLocks noGrp="1"/>
          </p:cNvSpPr>
          <p:nvPr>
            <p:ph type="sldNum" sz="quarter" idx="5"/>
          </p:nvPr>
        </p:nvSpPr>
        <p:spPr>
          <a:noFill/>
        </p:spPr>
        <p:txBody>
          <a:bodyPr/>
          <a:lstStyle/>
          <a:p>
            <a:fld id="{309EDF39-7B16-448E-8FAA-08D997EF2EAC}" type="slidenum">
              <a:rPr lang="en-US" smtClean="0">
                <a:latin typeface="Arial" pitchFamily="34" charset="0"/>
                <a:cs typeface="Arial" pitchFamily="34" charset="0"/>
              </a:rPr>
              <a:pPr/>
              <a:t>21</a:t>
            </a:fld>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dirty="0" smtClean="0"/>
          </a:p>
        </p:txBody>
      </p:sp>
      <p:sp>
        <p:nvSpPr>
          <p:cNvPr id="4" name="Slide Number Placeholder 3"/>
          <p:cNvSpPr>
            <a:spLocks noGrp="1"/>
          </p:cNvSpPr>
          <p:nvPr>
            <p:ph type="sldNum" sz="quarter" idx="10"/>
          </p:nvPr>
        </p:nvSpPr>
        <p:spPr/>
        <p:txBody>
          <a:bodyPr/>
          <a:lstStyle/>
          <a:p>
            <a:fld id="{AAB10D56-A3A3-46AE-BA1D-8A3333A299F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SCR is a Flow through,</a:t>
            </a:r>
            <a:r>
              <a:rPr lang="en-US" baseline="0" dirty="0" smtClean="0"/>
              <a:t> </a:t>
            </a:r>
            <a:r>
              <a:rPr lang="en-US" dirty="0" smtClean="0"/>
              <a:t>NOX reduction device.</a:t>
            </a:r>
          </a:p>
          <a:p>
            <a:endParaRPr lang="en-US" dirty="0" smtClean="0"/>
          </a:p>
          <a:p>
            <a:pPr defTabSz="988214">
              <a:defRPr/>
            </a:pPr>
            <a:r>
              <a:rPr lang="en-US" dirty="0" smtClean="0"/>
              <a:t>Process:</a:t>
            </a:r>
            <a:r>
              <a:rPr lang="en-US" baseline="0" dirty="0" smtClean="0"/>
              <a:t> </a:t>
            </a:r>
            <a:r>
              <a:rPr lang="en-US" sz="1300" dirty="0" smtClean="0"/>
              <a:t>SCR is a proven </a:t>
            </a:r>
            <a:r>
              <a:rPr lang="en-US" sz="1300" dirty="0" err="1" smtClean="0"/>
              <a:t>NOx</a:t>
            </a:r>
            <a:r>
              <a:rPr lang="en-US" sz="1300" dirty="0" smtClean="0"/>
              <a:t>-reduction technology that </a:t>
            </a:r>
            <a:r>
              <a:rPr lang="de-DE" sz="1300" dirty="0" smtClean="0"/>
              <a:t>utilizes diesel exhaust fluid (DEF). </a:t>
            </a:r>
            <a:r>
              <a:rPr lang="en-US" sz="1300" dirty="0" smtClean="0"/>
              <a:t>The DEF solution, when injected in precise amounts into the exhaust flow at regulated temperatures, can reduce </a:t>
            </a:r>
            <a:r>
              <a:rPr lang="en-US" sz="1300" dirty="0" err="1" smtClean="0"/>
              <a:t>NOx</a:t>
            </a:r>
            <a:r>
              <a:rPr lang="en-US" sz="1300" dirty="0" smtClean="0"/>
              <a:t> by 90%.</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PM Reduction device,</a:t>
            </a:r>
            <a:r>
              <a:rPr lang="en-US" baseline="0" dirty="0" smtClean="0"/>
              <a:t> reduces </a:t>
            </a:r>
            <a:r>
              <a:rPr lang="en-US" baseline="0" dirty="0" err="1" smtClean="0"/>
              <a:t>upto</a:t>
            </a:r>
            <a:r>
              <a:rPr lang="en-US" baseline="0" dirty="0" smtClean="0"/>
              <a:t> 90% of the PM</a:t>
            </a:r>
          </a:p>
          <a:p>
            <a:endParaRPr lang="en-US" baseline="0" dirty="0" smtClean="0"/>
          </a:p>
          <a:p>
            <a:r>
              <a:rPr lang="en-US" baseline="0" dirty="0" smtClean="0"/>
              <a:t>Not a flow through device like SCR, one end blocked off, so exhaust enters from one side and has to push through the Ceramic wall filter, where the Particulate Matter gets trapped and the exhaust flows through.</a:t>
            </a:r>
          </a:p>
          <a:p>
            <a:endParaRPr lang="en-US" baseline="0" dirty="0" smtClean="0"/>
          </a:p>
          <a:p>
            <a:r>
              <a:rPr lang="en-US" baseline="0" dirty="0" smtClean="0"/>
              <a:t>Over time the particulate matter has a potential to accumulate and clog the filter. When that happens the Filter will need to be regenerated by raising the temperature of the exhaust stream for oxidation of the PM (also called as soot). This process is called Regeneration.</a:t>
            </a:r>
          </a:p>
          <a:p>
            <a:endParaRPr lang="en-US" baseline="0" dirty="0" smtClean="0"/>
          </a:p>
        </p:txBody>
      </p:sp>
      <p:sp>
        <p:nvSpPr>
          <p:cNvPr id="4" name="Slide Number Placeholder 3"/>
          <p:cNvSpPr>
            <a:spLocks noGrp="1"/>
          </p:cNvSpPr>
          <p:nvPr>
            <p:ph type="sldNum" sz="quarter" idx="10"/>
          </p:nvPr>
        </p:nvSpPr>
        <p:spPr/>
        <p:txBody>
          <a:bodyPr/>
          <a:lstStyle/>
          <a:p>
            <a:fld id="{850D79DC-2E84-46ED-B2E0-E57F745EBD5D}"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F987C73-DC6F-4F46-AE6C-ED5DC0BADC76}" type="slidenum">
              <a:rPr lang="en-US" smtClean="0">
                <a:latin typeface="Arial" charset="0"/>
                <a:cs typeface="Arial" charset="0"/>
              </a:rPr>
              <a:pPr/>
              <a:t>25</a:t>
            </a:fld>
            <a:endParaRPr lang="en-US" smtClean="0">
              <a:latin typeface="Arial" charset="0"/>
              <a:cs typeface="Arial"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88214">
              <a:spcBef>
                <a:spcPct val="0"/>
              </a:spcBef>
              <a:defRPr/>
            </a:pPr>
            <a:r>
              <a:rPr lang="en-US" dirty="0" smtClean="0"/>
              <a:t>What is DEF:  SCR technology uses DEF in its liquid state, along with a catalytic converter to significantly reduce nitrogen oxide (</a:t>
            </a:r>
            <a:r>
              <a:rPr lang="en-US" dirty="0" err="1" smtClean="0"/>
              <a:t>NOx</a:t>
            </a:r>
            <a:r>
              <a:rPr lang="en-US" dirty="0" smtClean="0"/>
              <a:t>) emissions in diesel exhaust.  Pure Urea is solid at room temperature.  DEF is prepared by dissolving solid Urea to create 32.5% solution in highly purified water.</a:t>
            </a:r>
          </a:p>
          <a:p>
            <a:pPr eaLnBrk="1" hangingPunct="1">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 is used by On-Highway trucks, so there is good infrastructure available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A59B261-A6D5-4BA6-8B85-1FAEAF6C3849}" type="slidenum">
              <a:rPr lang="en-US" smtClean="0"/>
              <a:pPr/>
              <a:t>28</a:t>
            </a:fld>
            <a:endParaRPr lang="en-US" smtClean="0"/>
          </a:p>
        </p:txBody>
      </p:sp>
      <p:sp>
        <p:nvSpPr>
          <p:cNvPr id="30723" name="Rectangle 7"/>
          <p:cNvSpPr txBox="1">
            <a:spLocks noGrp="1" noChangeArrowheads="1"/>
          </p:cNvSpPr>
          <p:nvPr/>
        </p:nvSpPr>
        <p:spPr bwMode="auto">
          <a:xfrm>
            <a:off x="3971925" y="8831264"/>
            <a:ext cx="3038475" cy="465137"/>
          </a:xfrm>
          <a:prstGeom prst="rect">
            <a:avLst/>
          </a:prstGeom>
          <a:noFill/>
          <a:ln w="9525">
            <a:noFill/>
            <a:miter lim="800000"/>
            <a:headEnd/>
            <a:tailEnd/>
          </a:ln>
        </p:spPr>
        <p:txBody>
          <a:bodyPr lIns="93146" tIns="46573" rIns="93146" bIns="46573" anchor="b"/>
          <a:lstStyle/>
          <a:p>
            <a:pPr defTabSz="930099">
              <a:spcBef>
                <a:spcPct val="0"/>
              </a:spcBef>
            </a:pPr>
            <a:fld id="{62958A05-5A4D-4E43-81C1-2AD7C7BF819B}" type="slidenum">
              <a:rPr lang="en-US" sz="1200">
                <a:latin typeface="Times New Roman" pitchFamily="18" charset="0"/>
              </a:rPr>
              <a:pPr defTabSz="930099">
                <a:spcBef>
                  <a:spcPct val="0"/>
                </a:spcBef>
              </a:pPr>
              <a:t>28</a:t>
            </a:fld>
            <a:endParaRPr lang="en-US" sz="1200" dirty="0">
              <a:latin typeface="Times New Roman" pitchFamily="18" charset="0"/>
            </a:endParaRP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xfrm>
            <a:off x="935038" y="4416426"/>
            <a:ext cx="5140326" cy="4183063"/>
          </a:xfrm>
          <a:noFill/>
          <a:ln/>
        </p:spPr>
        <p:txBody>
          <a:bodyPr lIns="93146" tIns="46573" rIns="93146" bIns="46573"/>
          <a:lstStyle/>
          <a:p>
            <a:pPr eaLnBrk="1" hangingPunct="1"/>
            <a:r>
              <a:rPr lang="en-US" dirty="0" smtClean="0"/>
              <a:t>Simulation of the exhaust Aftertreatment process – SCR</a:t>
            </a:r>
            <a:r>
              <a:rPr lang="en-US" baseline="0" dirty="0" smtClean="0"/>
              <a:t> Only configuration</a:t>
            </a:r>
          </a:p>
          <a:p>
            <a:pPr eaLnBrk="1" hangingPunct="1"/>
            <a:endParaRPr lang="en-US" baseline="0" dirty="0" smtClean="0"/>
          </a:p>
          <a:p>
            <a:pPr eaLnBrk="1" hangingPunct="1"/>
            <a:r>
              <a:rPr lang="en-US" baseline="0" dirty="0" smtClean="0"/>
              <a:t>We have pressure, temp, </a:t>
            </a:r>
            <a:r>
              <a:rPr lang="en-US" baseline="0" dirty="0" err="1" smtClean="0"/>
              <a:t>Nox</a:t>
            </a:r>
            <a:r>
              <a:rPr lang="en-US" baseline="0" dirty="0" smtClean="0"/>
              <a:t> sensors constantly measuring parameters to optimize the </a:t>
            </a:r>
            <a:r>
              <a:rPr lang="en-US" baseline="0" dirty="0" err="1" smtClean="0"/>
              <a:t>aftertreatment</a:t>
            </a:r>
            <a:r>
              <a:rPr lang="en-US" baseline="0" dirty="0" smtClean="0"/>
              <a:t> system.</a:t>
            </a:r>
          </a:p>
          <a:p>
            <a:pPr eaLnBrk="1" hangingPunct="1"/>
            <a:endParaRPr lang="en-US" baseline="0" dirty="0" smtClean="0"/>
          </a:p>
          <a:p>
            <a:pPr defTabSz="988214">
              <a:defRPr/>
            </a:pPr>
            <a:r>
              <a:rPr lang="en-US" dirty="0" smtClean="0"/>
              <a:t>NOT SHOWN IS CRANKCASE BREATHER RECIRCULATING SYSTEM.   This breather system will add to width of </a:t>
            </a:r>
            <a:r>
              <a:rPr lang="en-US" dirty="0" err="1" smtClean="0"/>
              <a:t>genset</a:t>
            </a:r>
            <a:r>
              <a:rPr lang="en-US" dirty="0" smtClean="0"/>
              <a:t> engine approximately 12 inches.</a:t>
            </a: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12E0F93-30EF-4865-924F-F68F39FC91D7}" type="slidenum">
              <a:rPr lang="en-US" smtClean="0">
                <a:latin typeface="Arial" pitchFamily="34" charset="0"/>
                <a:cs typeface="Arial" pitchFamily="34" charset="0"/>
              </a:rPr>
              <a:pPr/>
              <a:t>29</a:t>
            </a:fld>
            <a:endParaRPr lang="en-US" smtClean="0">
              <a:latin typeface="Arial" pitchFamily="34" charset="0"/>
              <a:cs typeface="Arial" pitchFamily="34" charset="0"/>
            </a:endParaRPr>
          </a:p>
        </p:txBody>
      </p:sp>
      <p:sp>
        <p:nvSpPr>
          <p:cNvPr id="92163" name="Rectangle 7"/>
          <p:cNvSpPr txBox="1">
            <a:spLocks noGrp="1" noChangeArrowheads="1"/>
          </p:cNvSpPr>
          <p:nvPr/>
        </p:nvSpPr>
        <p:spPr bwMode="auto">
          <a:xfrm>
            <a:off x="3970436" y="8831580"/>
            <a:ext cx="3039965" cy="464820"/>
          </a:xfrm>
          <a:prstGeom prst="rect">
            <a:avLst/>
          </a:prstGeom>
          <a:noFill/>
          <a:ln w="9525">
            <a:noFill/>
            <a:miter lim="800000"/>
            <a:headEnd/>
            <a:tailEnd/>
          </a:ln>
        </p:spPr>
        <p:txBody>
          <a:bodyPr lIns="93146" tIns="46574" rIns="93146" bIns="46574" anchor="b"/>
          <a:lstStyle/>
          <a:p>
            <a:pPr defTabSz="928309"/>
            <a:fld id="{F289F2E4-E17D-402C-AA7B-F78B5D76605E}" type="slidenum">
              <a:rPr lang="en-US" sz="1200">
                <a:latin typeface="Times New Roman" pitchFamily="18" charset="0"/>
              </a:rPr>
              <a:pPr defTabSz="928309"/>
              <a:t>29</a:t>
            </a:fld>
            <a:endParaRPr lang="en-US" sz="1200" dirty="0">
              <a:latin typeface="Times New Roman" pitchFamily="18" charset="0"/>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xfrm>
            <a:off x="935253" y="4417383"/>
            <a:ext cx="5139897" cy="4181787"/>
          </a:xfrm>
          <a:noFill/>
          <a:ln/>
        </p:spPr>
        <p:txBody>
          <a:bodyPr lIns="93146" tIns="46574" rIns="93146" bIns="46574"/>
          <a:lstStyle/>
          <a:p>
            <a:pPr eaLnBrk="1" hangingPunct="1"/>
            <a:r>
              <a:rPr lang="en-US" dirty="0" smtClean="0"/>
              <a:t>Simulation of the exhaust Aftertreatment process – SCR</a:t>
            </a:r>
            <a:r>
              <a:rPr lang="en-US" baseline="0" dirty="0" smtClean="0"/>
              <a:t> + DPF + Heater configuration</a:t>
            </a:r>
          </a:p>
          <a:p>
            <a:pPr eaLnBrk="1" hangingPunct="1"/>
            <a:endParaRPr lang="en-US" baseline="0" dirty="0" smtClean="0"/>
          </a:p>
          <a:p>
            <a:pPr eaLnBrk="1" hangingPunct="1"/>
            <a:r>
              <a:rPr lang="en-US" baseline="0" dirty="0" smtClean="0"/>
              <a:t>We have pressure, temp, </a:t>
            </a:r>
            <a:r>
              <a:rPr lang="en-US" baseline="0" dirty="0" err="1" smtClean="0"/>
              <a:t>Nox</a:t>
            </a:r>
            <a:r>
              <a:rPr lang="en-US" baseline="0" dirty="0" smtClean="0"/>
              <a:t> sensors constantly measuring parameters to optimize the </a:t>
            </a:r>
            <a:r>
              <a:rPr lang="en-US" baseline="0" dirty="0" err="1" smtClean="0"/>
              <a:t>aftertreatment</a:t>
            </a:r>
            <a:r>
              <a:rPr lang="en-US" baseline="0" dirty="0" smtClean="0"/>
              <a:t> system.</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created new Genset Model numbers and </a:t>
            </a:r>
            <a:r>
              <a:rPr lang="en-US" baseline="0" dirty="0" err="1" smtClean="0"/>
              <a:t>Aftertertreatment</a:t>
            </a:r>
            <a:r>
              <a:rPr lang="en-US" baseline="0" dirty="0" smtClean="0"/>
              <a:t> Model for the Tier 4 Gensets.</a:t>
            </a:r>
          </a:p>
          <a:p>
            <a:endParaRPr lang="en-US" baseline="0" dirty="0" smtClean="0"/>
          </a:p>
          <a:p>
            <a:r>
              <a:rPr lang="en-US" baseline="0" dirty="0" smtClean="0"/>
              <a:t>Currently offering only One Configuration (T4F Ready) on the QST30 &amp; QSK78, but there are plans to release remaining configurations soon.</a:t>
            </a:r>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30</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Snapshot of the Single Duct system used on the QST30</a:t>
            </a:r>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31</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88214">
              <a:defRPr/>
            </a:pPr>
            <a:r>
              <a:rPr lang="en-US" dirty="0" smtClean="0"/>
              <a:t>This is Tier 4i configuration</a:t>
            </a:r>
          </a:p>
          <a:p>
            <a:pPr defTabSz="988214">
              <a:defRPr/>
            </a:pPr>
            <a:endParaRPr lang="en-US" dirty="0" smtClean="0"/>
          </a:p>
          <a:p>
            <a:pPr defTabSz="988214">
              <a:defRPr/>
            </a:pPr>
            <a:r>
              <a:rPr lang="en-US" dirty="0" smtClean="0"/>
              <a:t>Dual duct system for 1250kW and above.</a:t>
            </a:r>
          </a:p>
          <a:p>
            <a:pPr defTabSz="988214">
              <a:defRPr/>
            </a:pPr>
            <a:endParaRPr lang="en-US" dirty="0" smtClean="0"/>
          </a:p>
          <a:p>
            <a:pPr defTabSz="98821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34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40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Ducts 45” and 54”</a:t>
            </a:r>
          </a:p>
          <a:p>
            <a:r>
              <a:rPr lang="en-US" dirty="0" smtClean="0"/>
              <a:t>Very easy to service and maintain due to removable catalyst</a:t>
            </a:r>
            <a:r>
              <a:rPr lang="en-US" baseline="0" dirty="0" smtClean="0"/>
              <a:t> cartridges.</a:t>
            </a:r>
          </a:p>
          <a:p>
            <a:r>
              <a:rPr lang="en-US" baseline="0" dirty="0" smtClean="0"/>
              <a:t>Easily Accessible</a:t>
            </a:r>
          </a:p>
          <a:p>
            <a:r>
              <a:rPr lang="en-US" baseline="0" dirty="0" smtClean="0"/>
              <a:t>Stainless Steel Construction</a:t>
            </a:r>
          </a:p>
          <a:p>
            <a:r>
              <a:rPr lang="en-US" baseline="0" dirty="0" smtClean="0"/>
              <a:t>Aftertreatment Fully insulated and Insulation offered as a Standard feature</a:t>
            </a:r>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41</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Fully Controlled by the Aftertreatment Controls. </a:t>
            </a:r>
            <a:r>
              <a:rPr lang="en-US" sz="1300" dirty="0" smtClean="0"/>
              <a:t>The after-treatment control always gives priority to the actual customer load. If it recognizes that the customer load has increased, it modulates the heater load bank to ensure that customer load is provided. </a:t>
            </a:r>
          </a:p>
          <a:p>
            <a:endParaRPr lang="en-US" sz="1300" dirty="0" smtClean="0"/>
          </a:p>
          <a:p>
            <a:r>
              <a:rPr lang="en-US" sz="1300" dirty="0" smtClean="0"/>
              <a:t>Benefits:</a:t>
            </a:r>
          </a:p>
          <a:p>
            <a:pPr marL="247053" indent="-247053">
              <a:buAutoNum type="arabicParenR"/>
            </a:pPr>
            <a:r>
              <a:rPr lang="en-US" sz="1300" dirty="0" smtClean="0"/>
              <a:t>As mentioned on previous slide, when the there is enough PM/Soot accumulated in the DPF Filter, the exhaust stream temperature has to be raised to </a:t>
            </a:r>
            <a:r>
              <a:rPr lang="en-US" sz="1300" dirty="0" err="1" smtClean="0"/>
              <a:t>oxidise</a:t>
            </a:r>
            <a:r>
              <a:rPr lang="en-US" sz="1300" dirty="0" smtClean="0"/>
              <a:t> the soot and this is called Regeneration. If the </a:t>
            </a:r>
            <a:r>
              <a:rPr lang="en-US" sz="1300" dirty="0" err="1" smtClean="0"/>
              <a:t>genset</a:t>
            </a:r>
            <a:r>
              <a:rPr lang="en-US" sz="1300" dirty="0" smtClean="0"/>
              <a:t> is running at High load , the exhaust stream temperature increases automatically and </a:t>
            </a:r>
            <a:r>
              <a:rPr lang="en-US" sz="1300" dirty="0" err="1" smtClean="0"/>
              <a:t>oxidises</a:t>
            </a:r>
            <a:r>
              <a:rPr lang="en-US" sz="1300" dirty="0" smtClean="0"/>
              <a:t> the Soot. On the flip side, if gensets are running very lightly loaded, the temp of the exhaust stream is not high enough to Regenerate and that’s when these Exhaust heaters turn on.</a:t>
            </a:r>
          </a:p>
          <a:p>
            <a:pPr marL="247053" indent="-247053">
              <a:buAutoNum type="arabicParenR"/>
            </a:pPr>
            <a:r>
              <a:rPr lang="en-US" sz="1300" dirty="0" smtClean="0"/>
              <a:t>On the Tier 4i configuration with Heaters, these heaters act as a means to keep the Temperature of he exhaust stream steady to optimize the SCR system and help to reduce the time it takes to meet the emissions limit.</a:t>
            </a:r>
          </a:p>
          <a:p>
            <a:pPr marL="247053" indent="-247053">
              <a:buAutoNum type="arabicParenR"/>
            </a:pPr>
            <a:r>
              <a:rPr lang="en-US" sz="1300" dirty="0" smtClean="0"/>
              <a:t>The heater load bank can also be used to manually load the Genset for test and exercise purposes.  </a:t>
            </a:r>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42</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dirty="0" smtClean="0">
                <a:latin typeface="Arial" pitchFamily="34" charset="0"/>
                <a:cs typeface="Arial" pitchFamily="34" charset="0"/>
              </a:rPr>
              <a:t>Airless</a:t>
            </a:r>
            <a:r>
              <a:rPr lang="en-US" baseline="0" dirty="0" smtClean="0">
                <a:latin typeface="Arial" pitchFamily="34" charset="0"/>
                <a:cs typeface="Arial" pitchFamily="34" charset="0"/>
              </a:rPr>
              <a:t> Design: Our design does not need an air compressor to atomize the DEF into the exhaust stream like the Competition (CAT), so one less part in the system to maintain.</a:t>
            </a:r>
          </a:p>
          <a:p>
            <a:endParaRPr lang="en-US" baseline="0" dirty="0" smtClean="0">
              <a:latin typeface="Arial" pitchFamily="34" charset="0"/>
              <a:cs typeface="Arial" pitchFamily="34" charset="0"/>
            </a:endParaRPr>
          </a:p>
          <a:p>
            <a:r>
              <a:rPr lang="en-US" baseline="0" dirty="0" smtClean="0">
                <a:latin typeface="Arial" pitchFamily="34" charset="0"/>
                <a:cs typeface="Arial" pitchFamily="34" charset="0"/>
              </a:rPr>
              <a:t>Mainly 2 modes of operation:</a:t>
            </a:r>
          </a:p>
          <a:p>
            <a:r>
              <a:rPr lang="en-US" baseline="0" dirty="0" smtClean="0">
                <a:latin typeface="Arial" pitchFamily="34" charset="0"/>
                <a:cs typeface="Arial" pitchFamily="34" charset="0"/>
              </a:rPr>
              <a:t>Recirculation Mode: 50 psi</a:t>
            </a:r>
          </a:p>
          <a:p>
            <a:r>
              <a:rPr lang="en-US" baseline="0" dirty="0" smtClean="0">
                <a:latin typeface="Arial" pitchFamily="34" charset="0"/>
                <a:cs typeface="Arial" pitchFamily="34" charset="0"/>
              </a:rPr>
              <a:t>Dosing Mode: 200 psi</a:t>
            </a:r>
            <a:endParaRPr lang="en-US" dirty="0" smtClean="0">
              <a:latin typeface="Arial" pitchFamily="34" charset="0"/>
              <a:cs typeface="Arial" pitchFamily="34" charset="0"/>
            </a:endParaRPr>
          </a:p>
        </p:txBody>
      </p:sp>
      <p:sp>
        <p:nvSpPr>
          <p:cNvPr id="81924" name="Slide Number Placeholder 3"/>
          <p:cNvSpPr>
            <a:spLocks noGrp="1"/>
          </p:cNvSpPr>
          <p:nvPr>
            <p:ph type="sldNum" sz="quarter" idx="5"/>
          </p:nvPr>
        </p:nvSpPr>
        <p:spPr>
          <a:noFill/>
        </p:spPr>
        <p:txBody>
          <a:bodyPr/>
          <a:lstStyle/>
          <a:p>
            <a:fld id="{15F9E7CE-2082-4729-900C-AE7EFC9E5A5B}" type="slidenum">
              <a:rPr lang="en-US" smtClean="0">
                <a:latin typeface="Arial" pitchFamily="34" charset="0"/>
                <a:cs typeface="Arial" pitchFamily="34" charset="0"/>
              </a:rPr>
              <a:pPr/>
              <a:t>43</a:t>
            </a:fld>
            <a:endParaRPr lang="en-US"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Recirculation</a:t>
            </a:r>
            <a:r>
              <a:rPr lang="en-US" baseline="0" dirty="0" smtClean="0"/>
              <a:t> mode: To help for injector cooling and even Freeze protection. In this mode the DEF just keeps </a:t>
            </a:r>
            <a:r>
              <a:rPr lang="en-US" baseline="0" dirty="0" err="1" smtClean="0"/>
              <a:t>recirculating</a:t>
            </a:r>
            <a:r>
              <a:rPr lang="en-US" baseline="0" dirty="0" smtClean="0"/>
              <a:t> in the system to main temp.</a:t>
            </a:r>
          </a:p>
          <a:p>
            <a:endParaRPr lang="en-US" baseline="0" dirty="0" smtClean="0"/>
          </a:p>
          <a:p>
            <a:r>
              <a:rPr lang="en-US" baseline="0" dirty="0" smtClean="0"/>
              <a:t>Dosing Mode: Mainly for injector cooling</a:t>
            </a:r>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44</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Snapshot of the </a:t>
            </a:r>
            <a:r>
              <a:rPr lang="en-US" dirty="0" err="1" smtClean="0"/>
              <a:t>Decomp</a:t>
            </a:r>
            <a:r>
              <a:rPr lang="en-US" smtClean="0"/>
              <a:t> Tube</a:t>
            </a:r>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45</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Control loops put in place to make sure</a:t>
            </a:r>
            <a:r>
              <a:rPr lang="en-US" baseline="0" dirty="0" smtClean="0"/>
              <a:t> the system temp, pressure, NOX emissions etc are being monitored by the Aftertreatment Control and appropriate action is being taken by the system.</a:t>
            </a:r>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46</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47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dirty="0" smtClean="0">
                <a:latin typeface="Arial" pitchFamily="34" charset="0"/>
                <a:ea typeface="Geneva"/>
                <a:cs typeface="Geneva"/>
              </a:rPr>
              <a:t>This is the language of the actual EPA law applying to the power generation market.  This law applies to engines manufactured and used on the off highway stationary market.  Engines manufactured in 2011 and newer fall under this NSPS law.</a:t>
            </a:r>
          </a:p>
          <a:p>
            <a:r>
              <a:rPr lang="en-US" dirty="0" smtClean="0">
                <a:latin typeface="Arial" pitchFamily="34" charset="0"/>
                <a:ea typeface="Geneva"/>
                <a:cs typeface="Geneva"/>
              </a:rPr>
              <a:t>Note the EPA text centers on the engine.  The Engine manufacturer is responsible to certify it’s product meets emission levels in place during the year the engine is manufactured. </a:t>
            </a:r>
          </a:p>
          <a:p>
            <a:endParaRPr lang="en-US" dirty="0" smtClean="0">
              <a:latin typeface="Arial" pitchFamily="34" charset="0"/>
              <a:ea typeface="Geneva"/>
              <a:cs typeface="Geneva"/>
            </a:endParaRPr>
          </a:p>
          <a:p>
            <a:r>
              <a:rPr lang="en-US" dirty="0" smtClean="0">
                <a:latin typeface="Arial" pitchFamily="34" charset="0"/>
                <a:ea typeface="Geneva"/>
                <a:cs typeface="Geneva"/>
              </a:rPr>
              <a:t>40CFR60 </a:t>
            </a:r>
            <a:r>
              <a:rPr lang="en-US" dirty="0" err="1" smtClean="0">
                <a:latin typeface="Arial" pitchFamily="34" charset="0"/>
                <a:ea typeface="Geneva"/>
                <a:cs typeface="Geneva"/>
              </a:rPr>
              <a:t>subpartIIII</a:t>
            </a:r>
            <a:endParaRPr lang="en-US" dirty="0" smtClean="0">
              <a:latin typeface="Arial" pitchFamily="34" charset="0"/>
              <a:ea typeface="Geneva"/>
              <a:cs typeface="Geneva"/>
            </a:endParaRPr>
          </a:p>
          <a:p>
            <a:r>
              <a:rPr lang="en-US" dirty="0" smtClean="0">
                <a:latin typeface="Arial" pitchFamily="34" charset="0"/>
                <a:ea typeface="Geneva"/>
                <a:cs typeface="Geneva"/>
              </a:rPr>
              <a:t>http://ecfr.gpoaccess.gov/cgi/t/text/text-idx?c=ecfr&amp;sid=632adb35e4dd20b1c5c6d5dae0c7909e&amp;rgn=div6&amp;view=text&amp;node=40:7.0.1.1.1.97&amp;idno=40</a:t>
            </a:r>
          </a:p>
        </p:txBody>
      </p:sp>
      <p:sp>
        <p:nvSpPr>
          <p:cNvPr id="46084" name="Slide Number Placeholder 3"/>
          <p:cNvSpPr>
            <a:spLocks noGrp="1"/>
          </p:cNvSpPr>
          <p:nvPr>
            <p:ph type="sldNum" sz="quarter" idx="5"/>
          </p:nvPr>
        </p:nvSpPr>
        <p:spPr>
          <a:noFill/>
        </p:spPr>
        <p:txBody>
          <a:bodyPr/>
          <a:lstStyle/>
          <a:p>
            <a:fld id="{D587D4AA-234C-4F71-BF53-0D3E26F7DBD3}" type="slidenum">
              <a:rPr lang="en-US" smtClean="0">
                <a:latin typeface="Arial" pitchFamily="34" charset="0"/>
                <a:cs typeface="Arial" pitchFamily="34" charset="0"/>
              </a:rPr>
              <a:pPr/>
              <a:t>5</a:t>
            </a:fld>
            <a:endParaRPr lang="en-US"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48</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49</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50</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r>
              <a:rPr lang="en-US" dirty="0" smtClean="0">
                <a:latin typeface="Arial" pitchFamily="34" charset="0"/>
              </a:rPr>
              <a:t>No Support structure provided by factory today</a:t>
            </a:r>
          </a:p>
        </p:txBody>
      </p:sp>
      <p:sp>
        <p:nvSpPr>
          <p:cNvPr id="6148" name="Slide Number Placeholder 3"/>
          <p:cNvSpPr>
            <a:spLocks noGrp="1"/>
          </p:cNvSpPr>
          <p:nvPr>
            <p:ph type="sldNum" sz="quarter" idx="5"/>
          </p:nvPr>
        </p:nvSpPr>
        <p:spPr>
          <a:noFill/>
        </p:spPr>
        <p:txBody>
          <a:bodyPr/>
          <a:lstStyle/>
          <a:p>
            <a:fld id="{9162866B-D227-42AE-8AAE-2DD56FAD50E6}" type="slidenum">
              <a:rPr lang="en-US" smtClean="0">
                <a:latin typeface="Arial" pitchFamily="34" charset="0"/>
                <a:cs typeface="Arial" pitchFamily="34" charset="0"/>
              </a:rPr>
              <a:pPr/>
              <a:t>51</a:t>
            </a:fld>
            <a:endParaRPr lang="en-US"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120v Shore</a:t>
            </a:r>
            <a:r>
              <a:rPr lang="en-US" baseline="0" dirty="0" smtClean="0"/>
              <a:t> power required for Control Panel and DEF Freeze protection kit (if applicable)</a:t>
            </a:r>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52</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54</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55</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Snapshot of the service tool</a:t>
            </a:r>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56</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57</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 2 duct system</a:t>
            </a:r>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58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US" dirty="0" smtClean="0">
                <a:latin typeface="Arial" pitchFamily="34" charset="0"/>
                <a:ea typeface="Geneva"/>
                <a:cs typeface="Geneva"/>
              </a:rPr>
              <a:t>This is the language of the actual EPA law applying to the power generation market.  This law applies to engines manufactured and used on the off highway stationary market.  Engines manufactured in 2011 and newer fall under this NSPS law.</a:t>
            </a:r>
          </a:p>
          <a:p>
            <a:r>
              <a:rPr lang="en-US" dirty="0" smtClean="0">
                <a:latin typeface="Arial" pitchFamily="34" charset="0"/>
                <a:ea typeface="Geneva"/>
                <a:cs typeface="Geneva"/>
              </a:rPr>
              <a:t>Note the EPA text centers on the engine.  The Engine manufacturer is responsible to certify it’s product meets emission levels in place during the year the engine is manufactured. </a:t>
            </a:r>
          </a:p>
          <a:p>
            <a:endParaRPr lang="en-US" dirty="0" smtClean="0">
              <a:latin typeface="Arial" pitchFamily="34" charset="0"/>
              <a:ea typeface="Geneva"/>
              <a:cs typeface="Geneva"/>
            </a:endParaRPr>
          </a:p>
          <a:p>
            <a:r>
              <a:rPr lang="en-US" dirty="0" smtClean="0">
                <a:latin typeface="Arial" pitchFamily="34" charset="0"/>
                <a:ea typeface="Geneva"/>
                <a:cs typeface="Geneva"/>
              </a:rPr>
              <a:t>40CFR60 </a:t>
            </a:r>
            <a:r>
              <a:rPr lang="en-US" dirty="0" err="1" smtClean="0">
                <a:latin typeface="Arial" pitchFamily="34" charset="0"/>
                <a:ea typeface="Geneva"/>
                <a:cs typeface="Geneva"/>
              </a:rPr>
              <a:t>subpartIIII</a:t>
            </a:r>
            <a:endParaRPr lang="en-US" dirty="0" smtClean="0">
              <a:latin typeface="Arial" pitchFamily="34" charset="0"/>
              <a:ea typeface="Geneva"/>
              <a:cs typeface="Geneva"/>
            </a:endParaRPr>
          </a:p>
          <a:p>
            <a:r>
              <a:rPr lang="en-US" dirty="0" smtClean="0">
                <a:latin typeface="Arial" pitchFamily="34" charset="0"/>
                <a:ea typeface="Geneva"/>
                <a:cs typeface="Geneva"/>
              </a:rPr>
              <a:t>http://ecfr.gpoaccess.gov/cgi/t/text/text-idx?c=ecfr&amp;sid=632adb35e4dd20b1c5c6d5dae0c7909e&amp;rgn=div6&amp;view=text&amp;node=40:7.0.1.1.1.97&amp;idno=40</a:t>
            </a:r>
          </a:p>
        </p:txBody>
      </p:sp>
      <p:sp>
        <p:nvSpPr>
          <p:cNvPr id="46084" name="Slide Number Placeholder 3"/>
          <p:cNvSpPr>
            <a:spLocks noGrp="1"/>
          </p:cNvSpPr>
          <p:nvPr>
            <p:ph type="sldNum" sz="quarter" idx="5"/>
          </p:nvPr>
        </p:nvSpPr>
        <p:spPr>
          <a:noFill/>
        </p:spPr>
        <p:txBody>
          <a:bodyPr/>
          <a:lstStyle/>
          <a:p>
            <a:fld id="{D587D4AA-234C-4F71-BF53-0D3E26F7DBD3}"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0D79DC-2E84-46ED-B2E0-E57F745EBD5D}" type="slidenum">
              <a:rPr lang="en-US" smtClean="0"/>
              <a:pPr/>
              <a:t>59</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0D79DC-2E84-46ED-B2E0-E57F745EBD5D}" type="slidenum">
              <a:rPr lang="en-US" smtClean="0"/>
              <a:pPr/>
              <a:t>60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mtClean="0">
                <a:latin typeface="Arial" pitchFamily="34" charset="0"/>
                <a:ea typeface="Geneva"/>
                <a:cs typeface="Geneva"/>
              </a:rPr>
              <a:t>EPA law centers on how the user intends to operate the generator set.  </a:t>
            </a:r>
          </a:p>
          <a:p>
            <a:r>
              <a:rPr lang="en-US" smtClean="0">
                <a:latin typeface="Arial" pitchFamily="34" charset="0"/>
                <a:ea typeface="Geneva"/>
                <a:cs typeface="Geneva"/>
              </a:rPr>
              <a:t>The EPA recognizes stationary mounted engine driven product used in emergency situations.  All other applications that are considered outside of the defined emergency use language are subject to more stringent emissions levels.</a:t>
            </a:r>
          </a:p>
        </p:txBody>
      </p:sp>
      <p:sp>
        <p:nvSpPr>
          <p:cNvPr id="47108" name="Slide Number Placeholder 3"/>
          <p:cNvSpPr>
            <a:spLocks noGrp="1"/>
          </p:cNvSpPr>
          <p:nvPr>
            <p:ph type="sldNum" sz="quarter" idx="5"/>
          </p:nvPr>
        </p:nvSpPr>
        <p:spPr>
          <a:noFill/>
        </p:spPr>
        <p:txBody>
          <a:bodyPr/>
          <a:lstStyle/>
          <a:p>
            <a:fld id="{58389565-39F6-43DE-A92F-E9C8EAB2A27B}"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smtClean="0">
                <a:latin typeface="Arial" pitchFamily="34" charset="0"/>
                <a:ea typeface="Geneva"/>
                <a:cs typeface="Geneva"/>
              </a:rPr>
              <a:t>Much confusion surrounds the difference between the EPA definition of how the product is used verses how the product is rated.  These factors are separate and not related.  EPA use overrides any rating characteristic of the generator set.</a:t>
            </a:r>
          </a:p>
        </p:txBody>
      </p:sp>
      <p:sp>
        <p:nvSpPr>
          <p:cNvPr id="48132" name="Slide Number Placeholder 3"/>
          <p:cNvSpPr>
            <a:spLocks noGrp="1"/>
          </p:cNvSpPr>
          <p:nvPr>
            <p:ph type="sldNum" sz="quarter" idx="5"/>
          </p:nvPr>
        </p:nvSpPr>
        <p:spPr>
          <a:noFill/>
        </p:spPr>
        <p:txBody>
          <a:bodyPr/>
          <a:lstStyle/>
          <a:p>
            <a:fld id="{D380D312-F4A7-4293-9E9B-2126F001F8DC}"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defTabSz="988214">
              <a:defRPr/>
            </a:pPr>
            <a:r>
              <a:rPr lang="en-US" dirty="0" smtClean="0">
                <a:latin typeface="Arial" pitchFamily="34" charset="0"/>
                <a:ea typeface="Geneva"/>
                <a:cs typeface="Geneva"/>
              </a:rPr>
              <a:t>IMPORTANT – There is </a:t>
            </a:r>
            <a:r>
              <a:rPr lang="en-US" u="sng" dirty="0" smtClean="0">
                <a:latin typeface="Arial" pitchFamily="34" charset="0"/>
                <a:ea typeface="Geneva"/>
                <a:cs typeface="Geneva"/>
              </a:rPr>
              <a:t>one exception</a:t>
            </a:r>
            <a:r>
              <a:rPr lang="en-US" dirty="0" smtClean="0">
                <a:latin typeface="Arial" pitchFamily="34" charset="0"/>
                <a:ea typeface="Geneva"/>
                <a:cs typeface="Geneva"/>
              </a:rPr>
              <a:t> to prime rated </a:t>
            </a:r>
            <a:r>
              <a:rPr lang="en-US" dirty="0" err="1" smtClean="0">
                <a:latin typeface="Arial" pitchFamily="34" charset="0"/>
                <a:ea typeface="Geneva"/>
                <a:cs typeface="Geneva"/>
              </a:rPr>
              <a:t>genset</a:t>
            </a:r>
            <a:r>
              <a:rPr lang="en-US" dirty="0" smtClean="0">
                <a:latin typeface="Arial" pitchFamily="34" charset="0"/>
                <a:ea typeface="Geneva"/>
                <a:cs typeface="Geneva"/>
              </a:rPr>
              <a:t> used as a primary source of power that is considered stationary emergency.  Any generator set used as the primary power source for pumps used in fire or flood prone areas operated only in emergency situations are not required to meet T4i at this time.</a:t>
            </a:r>
          </a:p>
          <a:p>
            <a:endParaRPr lang="en-US" dirty="0" smtClean="0"/>
          </a:p>
        </p:txBody>
      </p:sp>
      <p:sp>
        <p:nvSpPr>
          <p:cNvPr id="30724" name="Slide Number Placeholder 3"/>
          <p:cNvSpPr>
            <a:spLocks noGrp="1"/>
          </p:cNvSpPr>
          <p:nvPr>
            <p:ph type="sldNum" sz="quarter" idx="5"/>
          </p:nvPr>
        </p:nvSpPr>
        <p:spPr>
          <a:noFill/>
        </p:spPr>
        <p:txBody>
          <a:bodyPr/>
          <a:lstStyle/>
          <a:p>
            <a:fld id="{48B88595-16E4-4959-A5B6-08D433E60477}"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dirty="0" smtClean="0">
                <a:latin typeface="Arial" pitchFamily="34" charset="0"/>
                <a:ea typeface="Geneva"/>
                <a:cs typeface="Geneva"/>
              </a:rPr>
              <a:t>TPEM is allowed by the EPA and utilized by all engine manufactures.  The EPA awards each engine manufacturer a certain amount of engines to be sold in the US which must comply with specific emissions levels but not necessarily the full tier level in affect at the time of manufacture.  These amounts are limited by and highly regulated by the EPA. </a:t>
            </a:r>
          </a:p>
        </p:txBody>
      </p:sp>
      <p:sp>
        <p:nvSpPr>
          <p:cNvPr id="50180" name="Slide Number Placeholder 3"/>
          <p:cNvSpPr>
            <a:spLocks noGrp="1"/>
          </p:cNvSpPr>
          <p:nvPr>
            <p:ph type="sldNum" sz="quarter" idx="5"/>
          </p:nvPr>
        </p:nvSpPr>
        <p:spPr>
          <a:noFill/>
        </p:spPr>
        <p:txBody>
          <a:bodyPr/>
          <a:lstStyle/>
          <a:p>
            <a:fld id="{B54BC3F7-CF49-4615-85DE-C75D14F6185F}"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7229" name="Picture 61" descr="A_Side_of_Onan_retouched2"/>
          <p:cNvPicPr>
            <a:picLocks noChangeAspect="1" noChangeArrowheads="1"/>
          </p:cNvPicPr>
          <p:nvPr/>
        </p:nvPicPr>
        <p:blipFill>
          <a:blip r:embed="rId2" cstate="print"/>
          <a:srcRect/>
          <a:stretch>
            <a:fillRect/>
          </a:stretch>
        </p:blipFill>
        <p:spPr bwMode="auto">
          <a:xfrm>
            <a:off x="5094288" y="4021138"/>
            <a:ext cx="1878012" cy="2711450"/>
          </a:xfrm>
          <a:prstGeom prst="rect">
            <a:avLst/>
          </a:prstGeom>
          <a:noFill/>
        </p:spPr>
      </p:pic>
      <p:pic>
        <p:nvPicPr>
          <p:cNvPr id="7224" name="Picture 56" descr="Power Gen control panel_2x3PPT"/>
          <p:cNvPicPr>
            <a:picLocks noChangeAspect="1" noChangeArrowheads="1"/>
          </p:cNvPicPr>
          <p:nvPr/>
        </p:nvPicPr>
        <p:blipFill>
          <a:blip r:embed="rId3" cstate="print"/>
          <a:srcRect/>
          <a:stretch>
            <a:fillRect/>
          </a:stretch>
        </p:blipFill>
        <p:spPr bwMode="ltGray">
          <a:xfrm>
            <a:off x="3074988" y="4019550"/>
            <a:ext cx="1871662" cy="2700338"/>
          </a:xfrm>
          <a:prstGeom prst="rect">
            <a:avLst/>
          </a:prstGeom>
          <a:noFill/>
        </p:spPr>
      </p:pic>
      <p:pic>
        <p:nvPicPr>
          <p:cNvPr id="7221" name="Picture 53" descr="CPG_LargeLogo_ppt"/>
          <p:cNvPicPr>
            <a:picLocks noChangeAspect="1" noChangeArrowheads="1"/>
          </p:cNvPicPr>
          <p:nvPr/>
        </p:nvPicPr>
        <p:blipFill>
          <a:blip r:embed="rId4" cstate="print"/>
          <a:srcRect/>
          <a:stretch>
            <a:fillRect/>
          </a:stretch>
        </p:blipFill>
        <p:spPr bwMode="auto">
          <a:xfrm>
            <a:off x="5981700" y="285750"/>
            <a:ext cx="2954338" cy="908050"/>
          </a:xfrm>
          <a:prstGeom prst="rect">
            <a:avLst/>
          </a:prstGeom>
          <a:noFill/>
        </p:spPr>
      </p:pic>
      <p:sp>
        <p:nvSpPr>
          <p:cNvPr id="7170" name="Rectangle 2"/>
          <p:cNvSpPr>
            <a:spLocks noGrp="1" noChangeArrowheads="1"/>
          </p:cNvSpPr>
          <p:nvPr>
            <p:ph type="ctrTitle"/>
          </p:nvPr>
        </p:nvSpPr>
        <p:spPr>
          <a:xfrm>
            <a:off x="1266825" y="1700213"/>
            <a:ext cx="7721600" cy="788987"/>
          </a:xfrm>
        </p:spPr>
        <p:txBody>
          <a:bodyPr anchor="t"/>
          <a:lstStyle>
            <a:lvl1pPr>
              <a:defRPr sz="3600"/>
            </a:lvl1pPr>
          </a:lstStyle>
          <a:p>
            <a:r>
              <a:rPr lang="en-US" smtClean="0"/>
              <a:t>Click to edit Master title style</a:t>
            </a:r>
            <a:endParaRPr lang="en-US"/>
          </a:p>
        </p:txBody>
      </p:sp>
      <p:sp>
        <p:nvSpPr>
          <p:cNvPr id="7171" name="Rectangle 3"/>
          <p:cNvSpPr>
            <a:spLocks noGrp="1" noChangeArrowheads="1"/>
          </p:cNvSpPr>
          <p:nvPr>
            <p:ph type="subTitle" idx="1"/>
          </p:nvPr>
        </p:nvSpPr>
        <p:spPr>
          <a:xfrm>
            <a:off x="1309688" y="2525713"/>
            <a:ext cx="7678737" cy="903287"/>
          </a:xfrm>
        </p:spPr>
        <p:txBody>
          <a:bodyPr/>
          <a:lstStyle>
            <a:lvl1pPr marL="0" indent="0">
              <a:buFont typeface="Wingdings" pitchFamily="2" charset="2"/>
              <a:buNone/>
              <a:defRPr sz="2000"/>
            </a:lvl1pPr>
          </a:lstStyle>
          <a:p>
            <a:r>
              <a:rPr lang="en-US" smtClean="0"/>
              <a:t>Click to edit Master subtitle style</a:t>
            </a:r>
            <a:endParaRPr lang="en-US"/>
          </a:p>
        </p:txBody>
      </p:sp>
      <p:sp>
        <p:nvSpPr>
          <p:cNvPr id="7175" name="Rectangle 7"/>
          <p:cNvSpPr>
            <a:spLocks noChangeArrowheads="1"/>
          </p:cNvSpPr>
          <p:nvPr/>
        </p:nvSpPr>
        <p:spPr bwMode="ltGray">
          <a:xfrm>
            <a:off x="0" y="0"/>
            <a:ext cx="914400" cy="6858000"/>
          </a:xfrm>
          <a:prstGeom prst="rect">
            <a:avLst/>
          </a:prstGeom>
          <a:solidFill>
            <a:srgbClr val="EE2C23"/>
          </a:solidFill>
          <a:ln w="9525">
            <a:noFill/>
            <a:miter lim="800000"/>
            <a:headEnd/>
            <a:tailEnd/>
          </a:ln>
          <a:effectLst/>
        </p:spPr>
        <p:txBody>
          <a:bodyPr wrap="none" anchor="ctr"/>
          <a:lstStyle/>
          <a:p>
            <a:endParaRPr lang="en-US" dirty="0"/>
          </a:p>
        </p:txBody>
      </p:sp>
      <p:pic>
        <p:nvPicPr>
          <p:cNvPr id="7217" name="Picture 27" descr="2003AR_GenSet_Installation_Wyoming MI_DSC_0518-WHITELOGO"/>
          <p:cNvPicPr>
            <a:picLocks noChangeAspect="1" noChangeArrowheads="1"/>
          </p:cNvPicPr>
          <p:nvPr/>
        </p:nvPicPr>
        <p:blipFill>
          <a:blip r:embed="rId5" cstate="print"/>
          <a:srcRect l="10892" r="8243" b="410"/>
          <a:stretch>
            <a:fillRect/>
          </a:stretch>
        </p:blipFill>
        <p:spPr bwMode="ltGray">
          <a:xfrm>
            <a:off x="1057275" y="4019550"/>
            <a:ext cx="1876425" cy="2700338"/>
          </a:xfrm>
          <a:prstGeom prst="rect">
            <a:avLst/>
          </a:prstGeom>
          <a:noFill/>
          <a:ln w="9525">
            <a:noFill/>
            <a:miter lim="800000"/>
            <a:headEnd/>
            <a:tailEnd/>
          </a:ln>
        </p:spPr>
      </p:pic>
      <p:pic>
        <p:nvPicPr>
          <p:cNvPr id="7219" name="Picture 12" descr="2007AR_GenSet_1250KW_QSV91_2x3PPT.jpg"/>
          <p:cNvPicPr>
            <a:picLocks noChangeAspect="1"/>
          </p:cNvPicPr>
          <p:nvPr/>
        </p:nvPicPr>
        <p:blipFill>
          <a:blip r:embed="rId6" cstate="print"/>
          <a:srcRect/>
          <a:stretch>
            <a:fillRect/>
          </a:stretch>
        </p:blipFill>
        <p:spPr bwMode="ltGray">
          <a:xfrm>
            <a:off x="7116763" y="4019550"/>
            <a:ext cx="1871662" cy="270033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9125" y="296863"/>
            <a:ext cx="2019300" cy="5534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1225" y="296863"/>
            <a:ext cx="5905500" cy="5534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030" name="Picture 6"/>
          <p:cNvPicPr preferRelativeResize="0">
            <a:picLocks noChangeArrowheads="1"/>
          </p:cNvPicPr>
          <p:nvPr/>
        </p:nvPicPr>
        <p:blipFill>
          <a:blip r:embed="rId2" cstate="print"/>
          <a:srcRect/>
          <a:stretch>
            <a:fillRect/>
          </a:stretch>
        </p:blipFill>
        <p:spPr bwMode="auto">
          <a:xfrm>
            <a:off x="3104139" y="3877056"/>
            <a:ext cx="1828800" cy="2752344"/>
          </a:xfrm>
          <a:prstGeom prst="rect">
            <a:avLst/>
          </a:prstGeom>
          <a:noFill/>
          <a:ln w="9525">
            <a:solidFill>
              <a:schemeClr val="tx1"/>
            </a:solidFill>
            <a:miter lim="800000"/>
            <a:headEnd/>
            <a:tailEnd/>
          </a:ln>
          <a:effectLst/>
        </p:spPr>
      </p:pic>
      <p:sp>
        <p:nvSpPr>
          <p:cNvPr id="10" name="Rectangle 7"/>
          <p:cNvSpPr>
            <a:spLocks noChangeArrowheads="1"/>
          </p:cNvSpPr>
          <p:nvPr/>
        </p:nvSpPr>
        <p:spPr bwMode="ltGray">
          <a:xfrm>
            <a:off x="0" y="0"/>
            <a:ext cx="914400" cy="6858000"/>
          </a:xfrm>
          <a:prstGeom prst="rect">
            <a:avLst/>
          </a:prstGeom>
          <a:solidFill>
            <a:srgbClr val="EE2C23"/>
          </a:solidFill>
          <a:ln w="9525">
            <a:noFill/>
            <a:miter lim="800000"/>
            <a:headEnd/>
            <a:tailEnd/>
          </a:ln>
          <a:effectLst/>
        </p:spPr>
        <p:txBody>
          <a:bodyPr wrap="none" anchor="ctr"/>
          <a:lstStyle/>
          <a:p>
            <a:endParaRPr lang="en-US"/>
          </a:p>
        </p:txBody>
      </p:sp>
      <p:sp>
        <p:nvSpPr>
          <p:cNvPr id="17" name="Rectangle 2"/>
          <p:cNvSpPr>
            <a:spLocks noGrp="1" noChangeArrowheads="1"/>
          </p:cNvSpPr>
          <p:nvPr>
            <p:ph type="ctrTitle"/>
          </p:nvPr>
        </p:nvSpPr>
        <p:spPr>
          <a:xfrm>
            <a:off x="1143000" y="1725613"/>
            <a:ext cx="7721600" cy="788987"/>
          </a:xfrm>
        </p:spPr>
        <p:txBody>
          <a:bodyPr anchor="t"/>
          <a:lstStyle>
            <a:lvl1pPr>
              <a:defRPr sz="3200" baseline="0"/>
            </a:lvl1pPr>
          </a:lstStyle>
          <a:p>
            <a:r>
              <a:rPr lang="en-US" smtClean="0"/>
              <a:t>Click to edit Master title style</a:t>
            </a:r>
            <a:endParaRPr lang="en-US" dirty="0"/>
          </a:p>
        </p:txBody>
      </p:sp>
      <p:pic>
        <p:nvPicPr>
          <p:cNvPr id="2" name="Picture 4"/>
          <p:cNvPicPr preferRelativeResize="0">
            <a:picLocks noChangeArrowheads="1"/>
          </p:cNvPicPr>
          <p:nvPr/>
        </p:nvPicPr>
        <p:blipFill>
          <a:blip r:embed="rId3" cstate="print"/>
          <a:srcRect/>
          <a:stretch>
            <a:fillRect/>
          </a:stretch>
        </p:blipFill>
        <p:spPr bwMode="auto">
          <a:xfrm>
            <a:off x="1104900" y="3886200"/>
            <a:ext cx="1828800" cy="2743200"/>
          </a:xfrm>
          <a:prstGeom prst="rect">
            <a:avLst/>
          </a:prstGeom>
          <a:noFill/>
          <a:ln w="9525">
            <a:solidFill>
              <a:schemeClr val="tx1"/>
            </a:solidFill>
            <a:miter lim="800000"/>
            <a:headEnd/>
            <a:tailEnd/>
          </a:ln>
          <a:effectLst/>
        </p:spPr>
      </p:pic>
      <p:pic>
        <p:nvPicPr>
          <p:cNvPr id="1031" name="Picture 7"/>
          <p:cNvPicPr preferRelativeResize="0">
            <a:picLocks noChangeArrowheads="1"/>
          </p:cNvPicPr>
          <p:nvPr/>
        </p:nvPicPr>
        <p:blipFill>
          <a:blip r:embed="rId4" cstate="print"/>
          <a:srcRect/>
          <a:stretch>
            <a:fillRect/>
          </a:stretch>
        </p:blipFill>
        <p:spPr bwMode="auto">
          <a:xfrm>
            <a:off x="7119937" y="3886200"/>
            <a:ext cx="1828800" cy="2743200"/>
          </a:xfrm>
          <a:prstGeom prst="rect">
            <a:avLst/>
          </a:prstGeom>
          <a:noFill/>
          <a:ln w="9525">
            <a:solidFill>
              <a:schemeClr val="tx1"/>
            </a:solidFill>
            <a:miter lim="800000"/>
            <a:headEnd/>
            <a:tailEnd/>
          </a:ln>
          <a:effectLst/>
        </p:spPr>
      </p:pic>
      <p:pic>
        <p:nvPicPr>
          <p:cNvPr id="28676" name="Picture 4"/>
          <p:cNvPicPr>
            <a:picLocks noChangeArrowheads="1"/>
          </p:cNvPicPr>
          <p:nvPr/>
        </p:nvPicPr>
        <p:blipFill>
          <a:blip r:embed="rId5" cstate="print"/>
          <a:srcRect/>
          <a:stretch>
            <a:fillRect/>
          </a:stretch>
        </p:blipFill>
        <p:spPr bwMode="auto">
          <a:xfrm>
            <a:off x="5119687" y="3886200"/>
            <a:ext cx="1828800" cy="2743200"/>
          </a:xfrm>
          <a:prstGeom prst="rect">
            <a:avLst/>
          </a:prstGeom>
          <a:noFill/>
          <a:ln w="9525">
            <a:solidFill>
              <a:schemeClr val="tx1"/>
            </a:solidFill>
            <a:miter lim="800000"/>
            <a:headEnd/>
            <a:tailEnd/>
          </a:ln>
          <a:effectLst/>
        </p:spPr>
      </p:pic>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1225" y="296863"/>
            <a:ext cx="8077200" cy="89058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06463" y="1430338"/>
            <a:ext cx="8081962" cy="4406900"/>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9800" y="1430338"/>
            <a:ext cx="3892550" cy="429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984750" y="1430338"/>
            <a:ext cx="3892550" cy="4294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0772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06463" y="1066800"/>
            <a:ext cx="3963987" cy="24384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quarter" idx="2"/>
          </p:nvPr>
        </p:nvSpPr>
        <p:spPr>
          <a:xfrm>
            <a:off x="906463" y="3657600"/>
            <a:ext cx="3963987"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half" idx="3"/>
          </p:nvPr>
        </p:nvSpPr>
        <p:spPr>
          <a:xfrm>
            <a:off x="5022850" y="1066800"/>
            <a:ext cx="396557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35038" y="1430338"/>
            <a:ext cx="39497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7138" y="1430338"/>
            <a:ext cx="3951287"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51" name="Rectangle 7"/>
          <p:cNvSpPr>
            <a:spLocks noChangeArrowheads="1"/>
          </p:cNvSpPr>
          <p:nvPr/>
        </p:nvSpPr>
        <p:spPr bwMode="ltGray">
          <a:xfrm>
            <a:off x="0" y="0"/>
            <a:ext cx="660400" cy="6858000"/>
          </a:xfrm>
          <a:prstGeom prst="rect">
            <a:avLst/>
          </a:prstGeom>
          <a:solidFill>
            <a:srgbClr val="EE2E24"/>
          </a:solidFill>
          <a:ln w="9525">
            <a:noFill/>
            <a:miter lim="800000"/>
            <a:headEnd/>
            <a:tailEnd/>
          </a:ln>
          <a:effectLst/>
        </p:spPr>
        <p:txBody>
          <a:bodyPr wrap="none" anchor="ctr"/>
          <a:lstStyle/>
          <a:p>
            <a:endParaRPr lang="en-US" dirty="0"/>
          </a:p>
        </p:txBody>
      </p:sp>
      <p:sp>
        <p:nvSpPr>
          <p:cNvPr id="6146" name="Rectangle 2"/>
          <p:cNvSpPr>
            <a:spLocks noGrp="1" noChangeArrowheads="1"/>
          </p:cNvSpPr>
          <p:nvPr>
            <p:ph type="title"/>
          </p:nvPr>
        </p:nvSpPr>
        <p:spPr bwMode="auto">
          <a:xfrm>
            <a:off x="911225" y="296863"/>
            <a:ext cx="8077200" cy="89058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935038" y="1430338"/>
            <a:ext cx="8053387" cy="4400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p:txStyles>
    <p:titleStyle>
      <a:lvl1pPr algn="l" rtl="0" eaLnBrk="1" fontAlgn="base" hangingPunct="1">
        <a:lnSpc>
          <a:spcPct val="95000"/>
        </a:lnSpc>
        <a:spcBef>
          <a:spcPct val="0"/>
        </a:spcBef>
        <a:spcAft>
          <a:spcPct val="0"/>
        </a:spcAft>
        <a:defRPr sz="320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charset="0"/>
          <a:cs typeface="Arial" charset="0"/>
        </a:defRPr>
      </a:lvl2pPr>
      <a:lvl3pPr algn="l" rtl="0" eaLnBrk="1" fontAlgn="base" hangingPunct="1">
        <a:lnSpc>
          <a:spcPct val="95000"/>
        </a:lnSpc>
        <a:spcBef>
          <a:spcPct val="0"/>
        </a:spcBef>
        <a:spcAft>
          <a:spcPct val="0"/>
        </a:spcAft>
        <a:defRPr sz="3200">
          <a:solidFill>
            <a:schemeClr val="tx2"/>
          </a:solidFill>
          <a:latin typeface="Arial" charset="0"/>
          <a:cs typeface="Arial" charset="0"/>
        </a:defRPr>
      </a:lvl3pPr>
      <a:lvl4pPr algn="l" rtl="0" eaLnBrk="1" fontAlgn="base" hangingPunct="1">
        <a:lnSpc>
          <a:spcPct val="95000"/>
        </a:lnSpc>
        <a:spcBef>
          <a:spcPct val="0"/>
        </a:spcBef>
        <a:spcAft>
          <a:spcPct val="0"/>
        </a:spcAft>
        <a:defRPr sz="3200">
          <a:solidFill>
            <a:schemeClr val="tx2"/>
          </a:solidFill>
          <a:latin typeface="Arial" charset="0"/>
          <a:cs typeface="Arial" charset="0"/>
        </a:defRPr>
      </a:lvl4pPr>
      <a:lvl5pPr algn="l" rtl="0" eaLnBrk="1" fontAlgn="base" hangingPunct="1">
        <a:lnSpc>
          <a:spcPct val="95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5000"/>
        </a:lnSpc>
        <a:spcBef>
          <a:spcPct val="0"/>
        </a:spcBef>
        <a:spcAft>
          <a:spcPct val="0"/>
        </a:spcAft>
        <a:defRPr sz="3200">
          <a:solidFill>
            <a:schemeClr val="tx2"/>
          </a:solidFill>
          <a:latin typeface="Arial" charset="0"/>
          <a:cs typeface="Arial" charset="0"/>
        </a:defRPr>
      </a:lvl6pPr>
      <a:lvl7pPr marL="914400" algn="l" rtl="0" eaLnBrk="1" fontAlgn="base" hangingPunct="1">
        <a:lnSpc>
          <a:spcPct val="95000"/>
        </a:lnSpc>
        <a:spcBef>
          <a:spcPct val="0"/>
        </a:spcBef>
        <a:spcAft>
          <a:spcPct val="0"/>
        </a:spcAft>
        <a:defRPr sz="3200">
          <a:solidFill>
            <a:schemeClr val="tx2"/>
          </a:solidFill>
          <a:latin typeface="Arial" charset="0"/>
          <a:cs typeface="Arial" charset="0"/>
        </a:defRPr>
      </a:lvl7pPr>
      <a:lvl8pPr marL="1371600" algn="l" rtl="0" eaLnBrk="1" fontAlgn="base" hangingPunct="1">
        <a:lnSpc>
          <a:spcPct val="95000"/>
        </a:lnSpc>
        <a:spcBef>
          <a:spcPct val="0"/>
        </a:spcBef>
        <a:spcAft>
          <a:spcPct val="0"/>
        </a:spcAft>
        <a:defRPr sz="3200">
          <a:solidFill>
            <a:schemeClr val="tx2"/>
          </a:solidFill>
          <a:latin typeface="Arial" charset="0"/>
          <a:cs typeface="Arial" charset="0"/>
        </a:defRPr>
      </a:lvl8pPr>
      <a:lvl9pPr marL="1828800" algn="l" rtl="0" eaLnBrk="1" fontAlgn="base" hangingPunct="1">
        <a:lnSpc>
          <a:spcPct val="95000"/>
        </a:lnSpc>
        <a:spcBef>
          <a:spcPct val="0"/>
        </a:spcBef>
        <a:spcAft>
          <a:spcPct val="0"/>
        </a:spcAft>
        <a:defRPr sz="3200">
          <a:solidFill>
            <a:schemeClr val="tx2"/>
          </a:solidFill>
          <a:latin typeface="Arial" charset="0"/>
          <a:cs typeface="Arial" charset="0"/>
        </a:defRPr>
      </a:lvl9pPr>
    </p:titleStyle>
    <p:bodyStyle>
      <a:lvl1pPr marL="231775" indent="-231775" algn="l" rtl="0" eaLnBrk="1" fontAlgn="base" hangingPunct="1">
        <a:spcBef>
          <a:spcPct val="35000"/>
        </a:spcBef>
        <a:spcAft>
          <a:spcPct val="0"/>
        </a:spcAft>
        <a:buClr>
          <a:srgbClr val="EE2E24"/>
        </a:buClr>
        <a:buFont typeface="Wingdings" pitchFamily="2" charset="2"/>
        <a:buChar char="§"/>
        <a:defRPr sz="2600">
          <a:solidFill>
            <a:schemeClr val="tx1"/>
          </a:solidFill>
          <a:latin typeface="+mn-lt"/>
          <a:ea typeface="+mn-ea"/>
          <a:cs typeface="+mn-cs"/>
        </a:defRPr>
      </a:lvl1pPr>
      <a:lvl2pPr marL="579438" indent="-233363" algn="l" rtl="0" eaLnBrk="1" fontAlgn="base" hangingPunct="1">
        <a:spcBef>
          <a:spcPct val="35000"/>
        </a:spcBef>
        <a:spcAft>
          <a:spcPct val="0"/>
        </a:spcAft>
        <a:buClr>
          <a:srgbClr val="EE2E24"/>
        </a:buClr>
        <a:buFont typeface="Arial" charset="0"/>
        <a:buChar char="–"/>
        <a:defRPr sz="2200">
          <a:solidFill>
            <a:schemeClr val="tx1"/>
          </a:solidFill>
          <a:latin typeface="+mn-lt"/>
          <a:cs typeface="+mn-cs"/>
        </a:defRPr>
      </a:lvl2pPr>
      <a:lvl3pPr marL="863600" indent="-169863" algn="l" rtl="0" eaLnBrk="1" fontAlgn="base" hangingPunct="1">
        <a:spcBef>
          <a:spcPct val="35000"/>
        </a:spcBef>
        <a:spcAft>
          <a:spcPct val="0"/>
        </a:spcAft>
        <a:buClr>
          <a:srgbClr val="EE2E24"/>
        </a:buClr>
        <a:buChar char="•"/>
        <a:defRPr sz="2000">
          <a:solidFill>
            <a:schemeClr val="tx1"/>
          </a:solidFill>
          <a:latin typeface="+mn-lt"/>
          <a:cs typeface="+mn-cs"/>
        </a:defRPr>
      </a:lvl3pPr>
      <a:lvl4pPr marL="1146175" indent="-168275" algn="l" rtl="0" eaLnBrk="1" fontAlgn="base" hangingPunct="1">
        <a:spcBef>
          <a:spcPct val="35000"/>
        </a:spcBef>
        <a:spcAft>
          <a:spcPct val="0"/>
        </a:spcAft>
        <a:buChar char="–"/>
        <a:defRPr>
          <a:solidFill>
            <a:schemeClr val="tx1"/>
          </a:solidFill>
          <a:latin typeface="+mn-lt"/>
          <a:cs typeface="+mn-cs"/>
        </a:defRPr>
      </a:lvl4pPr>
      <a:lvl5pPr marL="1441450" indent="-180975" algn="l" rtl="0" eaLnBrk="1" fontAlgn="base" hangingPunct="1">
        <a:spcBef>
          <a:spcPct val="35000"/>
        </a:spcBef>
        <a:spcAft>
          <a:spcPct val="0"/>
        </a:spcAft>
        <a:buChar char="»"/>
        <a:defRPr i="1">
          <a:solidFill>
            <a:schemeClr val="tx1"/>
          </a:solidFill>
          <a:latin typeface="+mn-lt"/>
          <a:cs typeface="+mn-cs"/>
        </a:defRPr>
      </a:lvl5pPr>
      <a:lvl6pPr marL="1898650" indent="-180975" algn="l" rtl="0" eaLnBrk="1" fontAlgn="base" hangingPunct="1">
        <a:spcBef>
          <a:spcPct val="35000"/>
        </a:spcBef>
        <a:spcAft>
          <a:spcPct val="0"/>
        </a:spcAft>
        <a:buChar char="»"/>
        <a:defRPr i="1">
          <a:solidFill>
            <a:schemeClr val="tx1"/>
          </a:solidFill>
          <a:latin typeface="+mn-lt"/>
          <a:cs typeface="+mn-cs"/>
        </a:defRPr>
      </a:lvl6pPr>
      <a:lvl7pPr marL="2355850" indent="-180975" algn="l" rtl="0" eaLnBrk="1" fontAlgn="base" hangingPunct="1">
        <a:spcBef>
          <a:spcPct val="35000"/>
        </a:spcBef>
        <a:spcAft>
          <a:spcPct val="0"/>
        </a:spcAft>
        <a:buChar char="»"/>
        <a:defRPr i="1">
          <a:solidFill>
            <a:schemeClr val="tx1"/>
          </a:solidFill>
          <a:latin typeface="+mn-lt"/>
          <a:cs typeface="+mn-cs"/>
        </a:defRPr>
      </a:lvl7pPr>
      <a:lvl8pPr marL="2813050" indent="-180975" algn="l" rtl="0" eaLnBrk="1" fontAlgn="base" hangingPunct="1">
        <a:spcBef>
          <a:spcPct val="35000"/>
        </a:spcBef>
        <a:spcAft>
          <a:spcPct val="0"/>
        </a:spcAft>
        <a:buChar char="»"/>
        <a:defRPr i="1">
          <a:solidFill>
            <a:schemeClr val="tx1"/>
          </a:solidFill>
          <a:latin typeface="+mn-lt"/>
          <a:cs typeface="+mn-cs"/>
        </a:defRPr>
      </a:lvl8pPr>
      <a:lvl9pPr marL="3270250" indent="-180975" algn="l" rtl="0" eaLnBrk="1" fontAlgn="base" hangingPunct="1">
        <a:spcBef>
          <a:spcPct val="35000"/>
        </a:spcBef>
        <a:spcAft>
          <a:spcPct val="0"/>
        </a:spcAft>
        <a:buChar char="»"/>
        <a:defRPr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6151" name="Rectangle 7"/>
          <p:cNvSpPr>
            <a:spLocks noChangeArrowheads="1"/>
          </p:cNvSpPr>
          <p:nvPr/>
        </p:nvSpPr>
        <p:spPr bwMode="ltGray">
          <a:xfrm>
            <a:off x="0" y="0"/>
            <a:ext cx="660400" cy="6858000"/>
          </a:xfrm>
          <a:prstGeom prst="rect">
            <a:avLst/>
          </a:prstGeom>
          <a:solidFill>
            <a:srgbClr val="EE2E24"/>
          </a:solidFill>
          <a:ln w="9525">
            <a:noFill/>
            <a:miter lim="800000"/>
            <a:headEnd/>
            <a:tailEnd/>
          </a:ln>
          <a:effectLst/>
        </p:spPr>
        <p:txBody>
          <a:bodyPr wrap="none" anchor="ctr"/>
          <a:lstStyle/>
          <a:p>
            <a:endParaRPr lang="en-US"/>
          </a:p>
        </p:txBody>
      </p:sp>
      <p:sp>
        <p:nvSpPr>
          <p:cNvPr id="1028" name="Rectangle 2"/>
          <p:cNvSpPr>
            <a:spLocks noGrp="1" noChangeArrowheads="1"/>
          </p:cNvSpPr>
          <p:nvPr>
            <p:ph type="title"/>
          </p:nvPr>
        </p:nvSpPr>
        <p:spPr bwMode="auto">
          <a:xfrm>
            <a:off x="911225" y="296863"/>
            <a:ext cx="8077200" cy="8905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29" name="Rectangle 3"/>
          <p:cNvSpPr>
            <a:spLocks noGrp="1" noChangeArrowheads="1"/>
          </p:cNvSpPr>
          <p:nvPr>
            <p:ph type="body" idx="1"/>
          </p:nvPr>
        </p:nvSpPr>
        <p:spPr bwMode="auto">
          <a:xfrm>
            <a:off x="906463" y="1430338"/>
            <a:ext cx="8081962" cy="4406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8" r:id="rId6"/>
    <p:sldLayoutId id="2147483669" r:id="rId7"/>
    <p:sldLayoutId id="2147483670" r:id="rId8"/>
  </p:sldLayoutIdLst>
  <p:timing>
    <p:tnLst>
      <p:par>
        <p:cTn id="1" dur="indefinite" restart="never" nodeType="tmRoot"/>
      </p:par>
    </p:tnLst>
  </p:timing>
  <p:hf hdr="0"/>
  <p:txStyles>
    <p:titleStyle>
      <a:lvl1pPr algn="l" rtl="0" eaLnBrk="1" fontAlgn="base" hangingPunct="1">
        <a:lnSpc>
          <a:spcPct val="95000"/>
        </a:lnSpc>
        <a:spcBef>
          <a:spcPct val="0"/>
        </a:spcBef>
        <a:spcAft>
          <a:spcPct val="0"/>
        </a:spcAft>
        <a:defRPr sz="3000" baseline="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pitchFamily="-65" charset="0"/>
          <a:ea typeface="Arial" pitchFamily="-65" charset="0"/>
          <a:cs typeface="Arial" pitchFamily="-65" charset="0"/>
        </a:defRPr>
      </a:lvl2pPr>
      <a:lvl3pPr algn="l" rtl="0" eaLnBrk="1" fontAlgn="base" hangingPunct="1">
        <a:lnSpc>
          <a:spcPct val="95000"/>
        </a:lnSpc>
        <a:spcBef>
          <a:spcPct val="0"/>
        </a:spcBef>
        <a:spcAft>
          <a:spcPct val="0"/>
        </a:spcAft>
        <a:defRPr sz="3200">
          <a:solidFill>
            <a:schemeClr val="tx2"/>
          </a:solidFill>
          <a:latin typeface="Arial" pitchFamily="-65" charset="0"/>
          <a:ea typeface="Arial" pitchFamily="-65" charset="0"/>
          <a:cs typeface="Arial" pitchFamily="-65" charset="0"/>
        </a:defRPr>
      </a:lvl3pPr>
      <a:lvl4pPr algn="l" rtl="0" eaLnBrk="1" fontAlgn="base" hangingPunct="1">
        <a:lnSpc>
          <a:spcPct val="95000"/>
        </a:lnSpc>
        <a:spcBef>
          <a:spcPct val="0"/>
        </a:spcBef>
        <a:spcAft>
          <a:spcPct val="0"/>
        </a:spcAft>
        <a:defRPr sz="3200">
          <a:solidFill>
            <a:schemeClr val="tx2"/>
          </a:solidFill>
          <a:latin typeface="Arial" pitchFamily="-65" charset="0"/>
          <a:ea typeface="Arial" pitchFamily="-65" charset="0"/>
          <a:cs typeface="Arial" pitchFamily="-65" charset="0"/>
        </a:defRPr>
      </a:lvl4pPr>
      <a:lvl5pPr algn="l" rtl="0" eaLnBrk="1" fontAlgn="base" hangingPunct="1">
        <a:lnSpc>
          <a:spcPct val="95000"/>
        </a:lnSpc>
        <a:spcBef>
          <a:spcPct val="0"/>
        </a:spcBef>
        <a:spcAft>
          <a:spcPct val="0"/>
        </a:spcAft>
        <a:defRPr sz="3200">
          <a:solidFill>
            <a:schemeClr val="tx2"/>
          </a:solidFill>
          <a:latin typeface="Arial" pitchFamily="-65" charset="0"/>
          <a:ea typeface="Arial" pitchFamily="-65" charset="0"/>
          <a:cs typeface="Arial" pitchFamily="-65" charset="0"/>
        </a:defRPr>
      </a:lvl5pPr>
      <a:lvl6pPr marL="457200" algn="l" rtl="0" eaLnBrk="1" fontAlgn="base" hangingPunct="1">
        <a:lnSpc>
          <a:spcPct val="95000"/>
        </a:lnSpc>
        <a:spcBef>
          <a:spcPct val="0"/>
        </a:spcBef>
        <a:spcAft>
          <a:spcPct val="0"/>
        </a:spcAft>
        <a:defRPr sz="3200">
          <a:solidFill>
            <a:schemeClr val="tx2"/>
          </a:solidFill>
          <a:latin typeface="Arial" pitchFamily="-65" charset="0"/>
          <a:ea typeface="Arial" pitchFamily="-65" charset="0"/>
          <a:cs typeface="Arial" pitchFamily="-65" charset="0"/>
        </a:defRPr>
      </a:lvl6pPr>
      <a:lvl7pPr marL="914400" algn="l" rtl="0" eaLnBrk="1" fontAlgn="base" hangingPunct="1">
        <a:lnSpc>
          <a:spcPct val="95000"/>
        </a:lnSpc>
        <a:spcBef>
          <a:spcPct val="0"/>
        </a:spcBef>
        <a:spcAft>
          <a:spcPct val="0"/>
        </a:spcAft>
        <a:defRPr sz="3200">
          <a:solidFill>
            <a:schemeClr val="tx2"/>
          </a:solidFill>
          <a:latin typeface="Arial" pitchFamily="-65" charset="0"/>
          <a:ea typeface="Arial" pitchFamily="-65" charset="0"/>
          <a:cs typeface="Arial" pitchFamily="-65" charset="0"/>
        </a:defRPr>
      </a:lvl7pPr>
      <a:lvl8pPr marL="1371600" algn="l" rtl="0" eaLnBrk="1" fontAlgn="base" hangingPunct="1">
        <a:lnSpc>
          <a:spcPct val="95000"/>
        </a:lnSpc>
        <a:spcBef>
          <a:spcPct val="0"/>
        </a:spcBef>
        <a:spcAft>
          <a:spcPct val="0"/>
        </a:spcAft>
        <a:defRPr sz="3200">
          <a:solidFill>
            <a:schemeClr val="tx2"/>
          </a:solidFill>
          <a:latin typeface="Arial" pitchFamily="-65" charset="0"/>
          <a:ea typeface="Arial" pitchFamily="-65" charset="0"/>
          <a:cs typeface="Arial" pitchFamily="-65" charset="0"/>
        </a:defRPr>
      </a:lvl8pPr>
      <a:lvl9pPr marL="1828800" algn="l" rtl="0" eaLnBrk="1" fontAlgn="base" hangingPunct="1">
        <a:lnSpc>
          <a:spcPct val="95000"/>
        </a:lnSpc>
        <a:spcBef>
          <a:spcPct val="0"/>
        </a:spcBef>
        <a:spcAft>
          <a:spcPct val="0"/>
        </a:spcAft>
        <a:defRPr sz="3200">
          <a:solidFill>
            <a:schemeClr val="tx2"/>
          </a:solidFill>
          <a:latin typeface="Arial" pitchFamily="-65" charset="0"/>
          <a:ea typeface="Arial" pitchFamily="-65" charset="0"/>
          <a:cs typeface="Arial" pitchFamily="-65" charset="0"/>
        </a:defRPr>
      </a:lvl9pPr>
    </p:titleStyle>
    <p:bodyStyle>
      <a:lvl1pPr marL="231775" indent="-231775" algn="l" rtl="0" eaLnBrk="1" fontAlgn="base" hangingPunct="1">
        <a:spcBef>
          <a:spcPct val="35000"/>
        </a:spcBef>
        <a:spcAft>
          <a:spcPct val="0"/>
        </a:spcAft>
        <a:buClr>
          <a:srgbClr val="EE2E24"/>
        </a:buClr>
        <a:buFont typeface="Wingdings" pitchFamily="2" charset="2"/>
        <a:buChar char="§"/>
        <a:defRPr sz="2200" baseline="0">
          <a:solidFill>
            <a:schemeClr val="tx1"/>
          </a:solidFill>
          <a:latin typeface="+mn-lt"/>
          <a:ea typeface="+mn-ea"/>
          <a:cs typeface="+mn-cs"/>
        </a:defRPr>
      </a:lvl1pPr>
      <a:lvl2pPr marL="579438" indent="-233363" algn="l" rtl="0" eaLnBrk="1" fontAlgn="base" hangingPunct="1">
        <a:spcBef>
          <a:spcPct val="35000"/>
        </a:spcBef>
        <a:spcAft>
          <a:spcPct val="0"/>
        </a:spcAft>
        <a:buClr>
          <a:schemeClr val="tx1"/>
        </a:buClr>
        <a:buFont typeface="Wingdings" pitchFamily="2" charset="2"/>
        <a:buChar char="§"/>
        <a:defRPr sz="2000">
          <a:solidFill>
            <a:schemeClr val="tx1"/>
          </a:solidFill>
          <a:latin typeface="+mn-lt"/>
          <a:ea typeface="+mn-ea"/>
          <a:cs typeface="+mn-cs"/>
        </a:defRPr>
      </a:lvl2pPr>
      <a:lvl3pPr marL="863600" indent="-169863" algn="l" rtl="0" eaLnBrk="1" fontAlgn="base" hangingPunct="1">
        <a:spcBef>
          <a:spcPct val="35000"/>
        </a:spcBef>
        <a:spcAft>
          <a:spcPct val="0"/>
        </a:spcAft>
        <a:buClr>
          <a:srgbClr val="EE2E24"/>
        </a:buClr>
        <a:buFont typeface="Wingdings" pitchFamily="2" charset="2"/>
        <a:buChar char="§"/>
        <a:defRPr sz="1800">
          <a:solidFill>
            <a:schemeClr val="tx1"/>
          </a:solidFill>
          <a:latin typeface="+mn-lt"/>
          <a:ea typeface="+mn-ea"/>
          <a:cs typeface="+mn-cs"/>
        </a:defRPr>
      </a:lvl3pPr>
      <a:lvl4pPr marL="1146175" indent="-168275" algn="l" rtl="0" eaLnBrk="1" fontAlgn="base" hangingPunct="1">
        <a:spcBef>
          <a:spcPct val="35000"/>
        </a:spcBef>
        <a:spcAft>
          <a:spcPct val="0"/>
        </a:spcAft>
        <a:buFont typeface="Arial" charset="0"/>
        <a:buChar char="–"/>
        <a:defRPr>
          <a:solidFill>
            <a:schemeClr val="tx1"/>
          </a:solidFill>
          <a:latin typeface="+mn-lt"/>
          <a:ea typeface="+mn-ea"/>
          <a:cs typeface="+mn-cs"/>
        </a:defRPr>
      </a:lvl4pPr>
      <a:lvl5pPr marL="1441450" indent="-180975" algn="l" rtl="0" eaLnBrk="1" fontAlgn="base" hangingPunct="1">
        <a:spcBef>
          <a:spcPct val="35000"/>
        </a:spcBef>
        <a:spcAft>
          <a:spcPct val="0"/>
        </a:spcAft>
        <a:buChar char="»"/>
        <a:defRPr i="1">
          <a:solidFill>
            <a:schemeClr val="tx1"/>
          </a:solidFill>
          <a:latin typeface="+mn-lt"/>
          <a:ea typeface="+mn-ea"/>
          <a:cs typeface="+mn-cs"/>
        </a:defRPr>
      </a:lvl5pPr>
      <a:lvl6pPr marL="1898650" indent="-180975" algn="l" rtl="0" eaLnBrk="1" fontAlgn="base" hangingPunct="1">
        <a:spcBef>
          <a:spcPct val="35000"/>
        </a:spcBef>
        <a:spcAft>
          <a:spcPct val="0"/>
        </a:spcAft>
        <a:buChar char="»"/>
        <a:defRPr i="1">
          <a:solidFill>
            <a:schemeClr val="tx1"/>
          </a:solidFill>
          <a:latin typeface="+mn-lt"/>
          <a:ea typeface="+mn-ea"/>
          <a:cs typeface="+mn-cs"/>
        </a:defRPr>
      </a:lvl6pPr>
      <a:lvl7pPr marL="2355850" indent="-180975" algn="l" rtl="0" eaLnBrk="1" fontAlgn="base" hangingPunct="1">
        <a:spcBef>
          <a:spcPct val="35000"/>
        </a:spcBef>
        <a:spcAft>
          <a:spcPct val="0"/>
        </a:spcAft>
        <a:buChar char="»"/>
        <a:defRPr i="1">
          <a:solidFill>
            <a:schemeClr val="tx1"/>
          </a:solidFill>
          <a:latin typeface="+mn-lt"/>
          <a:ea typeface="+mn-ea"/>
          <a:cs typeface="+mn-cs"/>
        </a:defRPr>
      </a:lvl7pPr>
      <a:lvl8pPr marL="2813050" indent="-180975" algn="l" rtl="0" eaLnBrk="1" fontAlgn="base" hangingPunct="1">
        <a:spcBef>
          <a:spcPct val="35000"/>
        </a:spcBef>
        <a:spcAft>
          <a:spcPct val="0"/>
        </a:spcAft>
        <a:buChar char="»"/>
        <a:defRPr i="1">
          <a:solidFill>
            <a:schemeClr val="tx1"/>
          </a:solidFill>
          <a:latin typeface="+mn-lt"/>
          <a:ea typeface="+mn-ea"/>
          <a:cs typeface="+mn-cs"/>
        </a:defRPr>
      </a:lvl8pPr>
      <a:lvl9pPr marL="3270250" indent="-180975" algn="l" rtl="0" eaLnBrk="1" fontAlgn="base" hangingPunct="1">
        <a:spcBef>
          <a:spcPct val="35000"/>
        </a:spcBef>
        <a:spcAft>
          <a:spcPct val="0"/>
        </a:spcAft>
        <a:buChar char="»"/>
        <a:defRPr i="1">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jpe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5.jpeg"/><Relationship Id="rId5" Type="http://schemas.openxmlformats.org/officeDocument/2006/relationships/hyperlink" Target="http://www.air1.info/" TargetMode="External"/><Relationship Id="rId10" Type="http://schemas.openxmlformats.org/officeDocument/2006/relationships/hyperlink" Target="http://www.tet-terra.com/why-def.php" TargetMode="External"/><Relationship Id="rId4" Type="http://schemas.openxmlformats.org/officeDocument/2006/relationships/image" Target="../media/image20.png"/><Relationship Id="rId9" Type="http://schemas.openxmlformats.org/officeDocument/2006/relationships/image" Target="../media/image24.png"/><Relationship Id="rId1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epa.gov/ttn/oarpg/new.htm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00380"/>
            <a:ext cx="7721600" cy="728420"/>
          </a:xfrm>
        </p:spPr>
        <p:txBody>
          <a:bodyPr/>
          <a:lstStyle/>
          <a:p>
            <a:r>
              <a:rPr lang="en-US" dirty="0" smtClean="0"/>
              <a:t>Tier 4 Emission update</a:t>
            </a:r>
            <a:br>
              <a:rPr lang="en-US" dirty="0" smtClean="0"/>
            </a:br>
            <a:r>
              <a:rPr lang="en-US" sz="2000" dirty="0" smtClean="0"/>
              <a:t/>
            </a:r>
            <a:br>
              <a:rPr lang="en-US" sz="2000" dirty="0" smtClean="0"/>
            </a:br>
            <a:r>
              <a:rPr lang="en-US" sz="2000" dirty="0" smtClean="0"/>
              <a:t>February, 2013</a:t>
            </a:r>
            <a:br>
              <a:rPr lang="en-US" sz="2000" dirty="0" smtClean="0"/>
            </a:br>
            <a:r>
              <a:rPr lang="en-US" sz="2000" dirty="0" smtClean="0"/>
              <a:t/>
            </a:r>
            <a:br>
              <a:rPr lang="en-US" sz="2000" dirty="0" smtClean="0"/>
            </a:br>
            <a:r>
              <a:rPr lang="en-US" sz="3600" dirty="0" smtClean="0"/>
              <a:t>IEEE Presentation</a:t>
            </a:r>
            <a:r>
              <a:rPr lang="en-US" sz="2000" dirty="0" smtClean="0"/>
              <a:t/>
            </a:r>
            <a:br>
              <a:rPr lang="en-US" sz="2000" dirty="0" smtClean="0"/>
            </a:br>
            <a:r>
              <a:rPr lang="en-US" sz="2000" dirty="0" smtClean="0"/>
              <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dirty="0" smtClean="0"/>
              <a:t/>
            </a:r>
            <a:br>
              <a:rPr lang="en-US" dirty="0" smtClean="0"/>
            </a:br>
            <a:r>
              <a:rPr lang="en-US" sz="3000" dirty="0" smtClean="0"/>
              <a:t>Nomenclature – EPA Terminology </a:t>
            </a:r>
            <a:r>
              <a:rPr lang="en-US" dirty="0" smtClean="0"/>
              <a:t/>
            </a:r>
            <a:br>
              <a:rPr lang="en-US" dirty="0" smtClean="0"/>
            </a:br>
            <a:r>
              <a:rPr lang="en-US" sz="2000" dirty="0" smtClean="0"/>
              <a:t>Power Generation Classification: </a:t>
            </a:r>
            <a:r>
              <a:rPr lang="en-US" sz="2000" dirty="0" err="1" smtClean="0"/>
              <a:t>Nonroad</a:t>
            </a:r>
            <a:r>
              <a:rPr lang="en-US" sz="2000" dirty="0" smtClean="0"/>
              <a:t> Mobile </a:t>
            </a:r>
            <a:r>
              <a:rPr lang="en-US" sz="2400" dirty="0" smtClean="0"/>
              <a:t/>
            </a:r>
            <a:br>
              <a:rPr lang="en-US" sz="2400" dirty="0" smtClean="0"/>
            </a:br>
            <a:r>
              <a:rPr lang="en-US" sz="2000" dirty="0" smtClean="0">
                <a:solidFill>
                  <a:srgbClr val="FF0000"/>
                </a:solidFill>
              </a:rPr>
              <a:t>(subject  to higher emission standards) </a:t>
            </a:r>
            <a:r>
              <a:rPr lang="en-US" sz="2400" dirty="0" smtClean="0"/>
              <a:t/>
            </a:r>
            <a:br>
              <a:rPr lang="en-US" sz="2400" dirty="0" smtClean="0"/>
            </a:br>
            <a:endParaRPr lang="en-US" sz="2400" dirty="0"/>
          </a:p>
        </p:txBody>
      </p:sp>
      <p:sp>
        <p:nvSpPr>
          <p:cNvPr id="40964" name="Rectangle 3"/>
          <p:cNvSpPr>
            <a:spLocks noGrp="1" noChangeArrowheads="1"/>
          </p:cNvSpPr>
          <p:nvPr>
            <p:ph idx="1"/>
          </p:nvPr>
        </p:nvSpPr>
        <p:spPr>
          <a:xfrm>
            <a:off x="906463" y="1946531"/>
            <a:ext cx="8053387" cy="3613610"/>
          </a:xfrm>
        </p:spPr>
        <p:txBody>
          <a:bodyPr/>
          <a:lstStyle/>
          <a:p>
            <a:r>
              <a:rPr lang="en-US" sz="2000" dirty="0" smtClean="0"/>
              <a:t>Portable (rental, </a:t>
            </a:r>
            <a:r>
              <a:rPr lang="en-US" sz="2000" dirty="0" err="1" smtClean="0"/>
              <a:t>trailorized</a:t>
            </a:r>
            <a:r>
              <a:rPr lang="en-US" sz="2000" dirty="0" smtClean="0"/>
              <a:t>, etc.) –  Must comply with T4/T4i standards and/or utilize Transitioned Program for Equipment Manufacturers (TPEM) </a:t>
            </a:r>
          </a:p>
          <a:p>
            <a:r>
              <a:rPr lang="en-US" sz="2000" dirty="0" smtClean="0"/>
              <a:t>Portables move once a year </a:t>
            </a:r>
          </a:p>
          <a:p>
            <a:r>
              <a:rPr lang="en-US" sz="2000" dirty="0" smtClean="0"/>
              <a:t>Cannot mount designated stationary emergency generator on a trailer or mobilize in any way</a:t>
            </a:r>
          </a:p>
          <a:p>
            <a:r>
              <a:rPr lang="en-US" sz="2000" dirty="0" smtClean="0"/>
              <a:t>Federal laws prohibits the use of TPEM-certified products in stationary emergency and stationary non-emergency applications.  </a:t>
            </a:r>
          </a:p>
          <a:p>
            <a:r>
              <a:rPr lang="en-US" sz="2000" dirty="0" smtClean="0"/>
              <a:t>Use </a:t>
            </a:r>
            <a:r>
              <a:rPr lang="en-US" sz="2000" dirty="0" smtClean="0"/>
              <a:t>of TPEM is defined under separate policy; consult your BDM for information.</a:t>
            </a:r>
            <a:endParaRPr lang="en-US" dirty="0" smtClean="0"/>
          </a:p>
          <a:p>
            <a:pPr>
              <a:buNone/>
            </a:pPr>
            <a:endParaRPr lang="en-US" dirty="0" smtClean="0"/>
          </a:p>
          <a:p>
            <a:endParaRPr lang="en-US" dirty="0" smtClean="0"/>
          </a:p>
          <a:p>
            <a:endParaRPr lang="en-US" dirty="0" smtClean="0"/>
          </a:p>
        </p:txBody>
      </p:sp>
      <p:sp>
        <p:nvSpPr>
          <p:cNvPr id="4" name="Rounded Rectangle 3"/>
          <p:cNvSpPr/>
          <p:nvPr/>
        </p:nvSpPr>
        <p:spPr bwMode="auto">
          <a:xfrm>
            <a:off x="882649" y="1471930"/>
            <a:ext cx="8077201" cy="355600"/>
          </a:xfrm>
          <a:prstGeom prst="roundRect">
            <a:avLst>
              <a:gd name="adj" fmla="val 10000"/>
            </a:avLst>
          </a:prstGeom>
          <a:gradFill>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b="1" dirty="0" err="1" smtClean="0"/>
              <a:t>Nonroad</a:t>
            </a:r>
            <a:r>
              <a:rPr lang="en-US" b="1" dirty="0" smtClean="0"/>
              <a:t> Mobile</a:t>
            </a:r>
            <a:endParaRPr lang="en-US" b="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fade">
                                      <p:cBhvr>
                                        <p:cTn id="7" dur="500"/>
                                        <p:tgtEl>
                                          <p:spTgt spid="4096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964">
                                            <p:txEl>
                                              <p:pRg st="1" end="1"/>
                                            </p:txEl>
                                          </p:spTgt>
                                        </p:tgtEl>
                                        <p:attrNameLst>
                                          <p:attrName>style.visibility</p:attrName>
                                        </p:attrNameLst>
                                      </p:cBhvr>
                                      <p:to>
                                        <p:strVal val="visible"/>
                                      </p:to>
                                    </p:set>
                                    <p:animEffect transition="in" filter="fade">
                                      <p:cBhvr>
                                        <p:cTn id="11" dur="500"/>
                                        <p:tgtEl>
                                          <p:spTgt spid="4096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964">
                                            <p:txEl>
                                              <p:pRg st="2" end="2"/>
                                            </p:txEl>
                                          </p:spTgt>
                                        </p:tgtEl>
                                        <p:attrNameLst>
                                          <p:attrName>style.visibility</p:attrName>
                                        </p:attrNameLst>
                                      </p:cBhvr>
                                      <p:to>
                                        <p:strVal val="visible"/>
                                      </p:to>
                                    </p:set>
                                    <p:animEffect transition="in" filter="fade">
                                      <p:cBhvr>
                                        <p:cTn id="15" dur="500"/>
                                        <p:tgtEl>
                                          <p:spTgt spid="4096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0964">
                                            <p:txEl>
                                              <p:pRg st="3" end="3"/>
                                            </p:txEl>
                                          </p:spTgt>
                                        </p:tgtEl>
                                        <p:attrNameLst>
                                          <p:attrName>style.visibility</p:attrName>
                                        </p:attrNameLst>
                                      </p:cBhvr>
                                      <p:to>
                                        <p:strVal val="visible"/>
                                      </p:to>
                                    </p:set>
                                    <p:animEffect transition="in" filter="fade">
                                      <p:cBhvr>
                                        <p:cTn id="19" dur="500"/>
                                        <p:tgtEl>
                                          <p:spTgt spid="4096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964">
                                            <p:txEl>
                                              <p:pRg st="4" end="4"/>
                                            </p:txEl>
                                          </p:spTgt>
                                        </p:tgtEl>
                                        <p:attrNameLst>
                                          <p:attrName>style.visibility</p:attrName>
                                        </p:attrNameLst>
                                      </p:cBhvr>
                                      <p:to>
                                        <p:strVal val="visible"/>
                                      </p:to>
                                    </p:set>
                                    <p:animEffect transition="in" filter="fade">
                                      <p:cBhvr>
                                        <p:cTn id="23" dur="500"/>
                                        <p:tgtEl>
                                          <p:spTgt spid="409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a:t>
            </a:r>
            <a:r>
              <a:rPr lang="en-US" dirty="0" err="1" smtClean="0"/>
              <a:t>vs</a:t>
            </a:r>
            <a:r>
              <a:rPr lang="en-US" dirty="0" smtClean="0"/>
              <a:t> Non-emergency</a:t>
            </a:r>
            <a:endParaRPr lang="en-US" dirty="0"/>
          </a:p>
        </p:txBody>
      </p:sp>
      <p:sp>
        <p:nvSpPr>
          <p:cNvPr id="3" name="Content Placeholder 2"/>
          <p:cNvSpPr>
            <a:spLocks noGrp="1"/>
          </p:cNvSpPr>
          <p:nvPr>
            <p:ph idx="1"/>
          </p:nvPr>
        </p:nvSpPr>
        <p:spPr>
          <a:xfrm>
            <a:off x="906463" y="1135370"/>
            <a:ext cx="8081962" cy="4406900"/>
          </a:xfrm>
        </p:spPr>
        <p:txBody>
          <a:bodyPr/>
          <a:lstStyle/>
          <a:p>
            <a:r>
              <a:rPr lang="en-US" dirty="0" smtClean="0"/>
              <a:t>Stationary Emergency – Loss of utility power  </a:t>
            </a:r>
          </a:p>
          <a:p>
            <a:pPr lvl="1"/>
            <a:r>
              <a:rPr lang="en-US" sz="1600" dirty="0" smtClean="0"/>
              <a:t>Emergency standby</a:t>
            </a:r>
          </a:p>
          <a:p>
            <a:pPr lvl="2"/>
            <a:r>
              <a:rPr lang="en-US" sz="1600" dirty="0" smtClean="0"/>
              <a:t>Safe evacuation, life support</a:t>
            </a:r>
          </a:p>
          <a:p>
            <a:pPr lvl="1"/>
            <a:r>
              <a:rPr lang="en-US" sz="1600" dirty="0" smtClean="0"/>
              <a:t>Legally required standby</a:t>
            </a:r>
          </a:p>
          <a:p>
            <a:pPr lvl="2"/>
            <a:r>
              <a:rPr lang="en-US" sz="1600" dirty="0" smtClean="0"/>
              <a:t>Fire fighting operations</a:t>
            </a:r>
          </a:p>
          <a:p>
            <a:pPr lvl="1"/>
            <a:r>
              <a:rPr lang="en-US" sz="1600" dirty="0" smtClean="0"/>
              <a:t>Usage</a:t>
            </a:r>
          </a:p>
          <a:p>
            <a:pPr lvl="2"/>
            <a:r>
              <a:rPr lang="en-US" sz="1600" dirty="0" smtClean="0"/>
              <a:t>Unlimited use during emergencies</a:t>
            </a:r>
          </a:p>
          <a:p>
            <a:pPr lvl="2"/>
            <a:r>
              <a:rPr lang="en-US" sz="1600" dirty="0" smtClean="0"/>
              <a:t>Maximum 100 </a:t>
            </a:r>
            <a:r>
              <a:rPr lang="en-US" sz="1600" dirty="0" err="1" smtClean="0"/>
              <a:t>hr</a:t>
            </a:r>
            <a:r>
              <a:rPr lang="en-US" sz="1600" dirty="0" smtClean="0"/>
              <a:t>/</a:t>
            </a:r>
            <a:r>
              <a:rPr lang="en-US" sz="1600" dirty="0" err="1" smtClean="0"/>
              <a:t>yr</a:t>
            </a:r>
            <a:r>
              <a:rPr lang="en-US" sz="1600" dirty="0" smtClean="0"/>
              <a:t> for maintenance &amp; testing</a:t>
            </a:r>
          </a:p>
          <a:p>
            <a:pPr lvl="3">
              <a:buFont typeface="Wingdings" pitchFamily="2" charset="2"/>
              <a:buChar char="§"/>
            </a:pPr>
            <a:r>
              <a:rPr lang="en-US" sz="1600" dirty="0" smtClean="0"/>
              <a:t>*50 hrs/yr of non-emergency operation allowed</a:t>
            </a:r>
            <a:endParaRPr lang="en-US" sz="1600" b="1" dirty="0" smtClean="0"/>
          </a:p>
          <a:p>
            <a:pPr lvl="3">
              <a:buFont typeface="Wingdings" pitchFamily="2" charset="2"/>
              <a:buChar char="§"/>
            </a:pPr>
            <a:r>
              <a:rPr lang="en-US" sz="1600" dirty="0" smtClean="0"/>
              <a:t>Lots of record keeping</a:t>
            </a:r>
          </a:p>
          <a:p>
            <a:pPr lvl="3">
              <a:buFont typeface="Wingdings" pitchFamily="2" charset="2"/>
              <a:buChar char="§"/>
            </a:pPr>
            <a:r>
              <a:rPr lang="en-US" sz="1600" dirty="0" smtClean="0">
                <a:solidFill>
                  <a:srgbClr val="FF0000"/>
                </a:solidFill>
              </a:rPr>
              <a:t>DEMAND RESPONSE</a:t>
            </a:r>
          </a:p>
          <a:p>
            <a:r>
              <a:rPr lang="en-US" dirty="0" smtClean="0"/>
              <a:t>Stationary Non-emergency (Required Certified T4)</a:t>
            </a:r>
          </a:p>
          <a:p>
            <a:pPr lvl="1"/>
            <a:r>
              <a:rPr lang="en-US" sz="1600" dirty="0" smtClean="0"/>
              <a:t>Peak shaving, continuous base load, primary power source, etc.</a:t>
            </a:r>
          </a:p>
          <a:p>
            <a:pPr lvl="1"/>
            <a:r>
              <a:rPr lang="en-US" sz="1600" dirty="0" smtClean="0"/>
              <a:t>Storm avoidance</a:t>
            </a:r>
          </a:p>
          <a:p>
            <a:pPr lvl="1"/>
            <a:r>
              <a:rPr lang="en-US" sz="1600" dirty="0" smtClean="0"/>
              <a:t>No restrictions on usage</a:t>
            </a:r>
          </a:p>
          <a:p>
            <a:pPr>
              <a:buNone/>
            </a:pP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ENVIRONMENTAL PROTECTION AGENCY</a:t>
            </a:r>
            <a:r>
              <a:rPr lang="en-US" b="1" dirty="0" smtClean="0"/>
              <a:t/>
            </a:r>
            <a:br>
              <a:rPr lang="en-US" b="1" dirty="0" smtClean="0"/>
            </a:br>
            <a:r>
              <a:rPr lang="en-US" sz="2000" b="1" dirty="0" smtClean="0"/>
              <a:t>40 CFR Part 63</a:t>
            </a:r>
            <a:r>
              <a:rPr lang="en-US" b="1" dirty="0" smtClean="0"/>
              <a:t/>
            </a:r>
            <a:br>
              <a:rPr lang="en-US" b="1" dirty="0" smtClean="0"/>
            </a:br>
            <a:r>
              <a:rPr lang="en-US" sz="2000" b="1" dirty="0" smtClean="0"/>
              <a:t>[EPA-HQ-OAR-2008-0708, FRL-9756-4]</a:t>
            </a:r>
            <a:r>
              <a:rPr lang="en-US" b="1" dirty="0" smtClean="0"/>
              <a:t/>
            </a:r>
            <a:br>
              <a:rPr lang="en-US" b="1" dirty="0" smtClean="0"/>
            </a:br>
            <a:r>
              <a:rPr lang="en-US" sz="2000" b="1" dirty="0" smtClean="0"/>
              <a:t>RIN 2060-AQ58</a:t>
            </a:r>
            <a:endParaRPr lang="en-US" sz="2000" dirty="0"/>
          </a:p>
        </p:txBody>
      </p:sp>
      <p:sp>
        <p:nvSpPr>
          <p:cNvPr id="3" name="Content Placeholder 2"/>
          <p:cNvSpPr>
            <a:spLocks noGrp="1"/>
          </p:cNvSpPr>
          <p:nvPr>
            <p:ph idx="1"/>
          </p:nvPr>
        </p:nvSpPr>
        <p:spPr>
          <a:xfrm>
            <a:off x="906463" y="1739152"/>
            <a:ext cx="8081962" cy="3803117"/>
          </a:xfrm>
        </p:spPr>
        <p:txBody>
          <a:bodyPr/>
          <a:lstStyle/>
          <a:p>
            <a:r>
              <a:rPr lang="en-US" sz="2000" dirty="0" smtClean="0"/>
              <a:t>Stationary Emergency – Demand Response </a:t>
            </a:r>
            <a:r>
              <a:rPr lang="en-US" sz="2000" u="sng" dirty="0" smtClean="0"/>
              <a:t>(pub 1/14/2013)</a:t>
            </a:r>
          </a:p>
          <a:p>
            <a:pPr lvl="1"/>
            <a:r>
              <a:rPr lang="en-US" dirty="0" smtClean="0"/>
              <a:t>Determined by the Reliability Coordinator issuance of Emergency Alert Level 2</a:t>
            </a:r>
          </a:p>
          <a:p>
            <a:pPr lvl="2"/>
            <a:r>
              <a:rPr lang="en-US" sz="2000" dirty="0" smtClean="0"/>
              <a:t>EEA Level 2 defined by NERC standard EOP-002-3</a:t>
            </a:r>
          </a:p>
          <a:p>
            <a:pPr lvl="2"/>
            <a:r>
              <a:rPr lang="en-US" sz="2000" dirty="0" smtClean="0"/>
              <a:t>Limited operation up to 100 hours per year</a:t>
            </a:r>
          </a:p>
          <a:p>
            <a:pPr lvl="2"/>
            <a:r>
              <a:rPr lang="en-US" sz="2000" dirty="0" smtClean="0"/>
              <a:t>Counts against allowable 100 hours </a:t>
            </a:r>
          </a:p>
          <a:p>
            <a:pPr lvl="2"/>
            <a:r>
              <a:rPr lang="en-US" sz="2000" dirty="0" smtClean="0"/>
              <a:t>50 hrs/yr of non-emergency operation allowed to avert interruption of normal power supply. </a:t>
            </a:r>
            <a:endParaRPr lang="en-US" sz="2000" b="1" dirty="0" smtClean="0"/>
          </a:p>
          <a:p>
            <a:pPr lvl="2"/>
            <a:r>
              <a:rPr lang="en-US" sz="2000" dirty="0" smtClean="0"/>
              <a:t>Lots of record keeping</a:t>
            </a:r>
          </a:p>
          <a:p>
            <a:pPr lvl="2"/>
            <a:endParaRPr lang="en-US" sz="1600" dirty="0" smtClean="0"/>
          </a:p>
          <a:p>
            <a:pPr lvl="3">
              <a:buFont typeface="Wingdings" pitchFamily="2" charset="2"/>
              <a:buChar char="§"/>
            </a:pPr>
            <a:endParaRPr lang="en-US" sz="1600" dirty="0" smtClean="0"/>
          </a:p>
          <a:p>
            <a:endParaRPr lang="en-US" sz="1600" dirty="0" smtClean="0"/>
          </a:p>
          <a:p>
            <a:pPr>
              <a:buNone/>
            </a:pP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11225" y="-36513"/>
            <a:ext cx="7966075" cy="890588"/>
          </a:xfrm>
        </p:spPr>
        <p:txBody>
          <a:bodyPr/>
          <a:lstStyle/>
          <a:p>
            <a:r>
              <a:rPr lang="en-US" b="1" smtClean="0">
                <a:ea typeface="Arial" pitchFamily="34" charset="0"/>
              </a:rPr>
              <a:t>SCR Inducement Background</a:t>
            </a:r>
          </a:p>
        </p:txBody>
      </p:sp>
      <p:pic>
        <p:nvPicPr>
          <p:cNvPr id="32771" name="Picture 2"/>
          <p:cNvPicPr>
            <a:picLocks noChangeAspect="1" noChangeArrowheads="1"/>
          </p:cNvPicPr>
          <p:nvPr/>
        </p:nvPicPr>
        <p:blipFill>
          <a:blip r:embed="rId2" cstate="print"/>
          <a:srcRect/>
          <a:stretch>
            <a:fillRect/>
          </a:stretch>
        </p:blipFill>
        <p:spPr bwMode="auto">
          <a:xfrm>
            <a:off x="1089025" y="728663"/>
            <a:ext cx="6864350" cy="5149850"/>
          </a:xfrm>
          <a:prstGeom prst="rect">
            <a:avLst/>
          </a:prstGeom>
          <a:noFill/>
          <a:ln w="12700" algn="ctr">
            <a:noFill/>
            <a:miter lim="800000"/>
            <a:headEnd/>
            <a:tailEnd/>
          </a:ln>
        </p:spPr>
      </p:pic>
      <p:sp>
        <p:nvSpPr>
          <p:cNvPr id="32772" name="Rounded Rectangle 6"/>
          <p:cNvSpPr>
            <a:spLocks noChangeArrowheads="1"/>
          </p:cNvSpPr>
          <p:nvPr/>
        </p:nvSpPr>
        <p:spPr bwMode="auto">
          <a:xfrm>
            <a:off x="1741488" y="3425825"/>
            <a:ext cx="5892800" cy="1770063"/>
          </a:xfrm>
          <a:prstGeom prst="roundRect">
            <a:avLst>
              <a:gd name="adj" fmla="val 16667"/>
            </a:avLst>
          </a:prstGeom>
          <a:noFill/>
          <a:ln w="38100" algn="ctr">
            <a:solidFill>
              <a:srgbClr val="EE2E24"/>
            </a:solidFill>
            <a:round/>
            <a:headEnd/>
            <a:tailEnd/>
          </a:ln>
        </p:spPr>
        <p:txBody>
          <a:bodyPr wrap="none" lIns="0" tIns="0" rIns="0" bIns="0" anchor="ctr"/>
          <a:lstStyle/>
          <a:p>
            <a:pPr marL="231775" indent="-231775"/>
            <a:endParaRPr lang="en-US"/>
          </a:p>
        </p:txBody>
      </p:sp>
      <p:sp>
        <p:nvSpPr>
          <p:cNvPr id="32773" name="TextBox 7"/>
          <p:cNvSpPr txBox="1">
            <a:spLocks noChangeArrowheads="1"/>
          </p:cNvSpPr>
          <p:nvPr/>
        </p:nvSpPr>
        <p:spPr bwMode="auto">
          <a:xfrm>
            <a:off x="711200" y="5921375"/>
            <a:ext cx="5994400" cy="523875"/>
          </a:xfrm>
          <a:prstGeom prst="rect">
            <a:avLst/>
          </a:prstGeom>
          <a:noFill/>
          <a:ln w="9525">
            <a:noFill/>
            <a:miter lim="800000"/>
            <a:headEnd/>
            <a:tailEnd/>
          </a:ln>
        </p:spPr>
        <p:txBody>
          <a:bodyPr>
            <a:spAutoFit/>
          </a:bodyPr>
          <a:lstStyle/>
          <a:p>
            <a:pPr>
              <a:buFont typeface="Wingdings" pitchFamily="2" charset="2"/>
              <a:buNone/>
            </a:pPr>
            <a:r>
              <a:rPr lang="en-US" sz="1400" i="1"/>
              <a:t>Source: </a:t>
            </a:r>
            <a:br>
              <a:rPr lang="en-US" sz="1400" i="1"/>
            </a:br>
            <a:r>
              <a:rPr lang="en-US" sz="1400" i="1"/>
              <a:t>http://www.epa.gov/otaq/cert/documents/nrci-scr-web-conf.2011-07-25.pdf</a:t>
            </a:r>
          </a:p>
        </p:txBody>
      </p:sp>
      <p:sp>
        <p:nvSpPr>
          <p:cNvPr id="32775" name="Footer Placeholder 3"/>
          <p:cNvSpPr>
            <a:spLocks noGrp="1"/>
          </p:cNvSpPr>
          <p:nvPr>
            <p:ph type="ftr" sz="quarter" idx="4294967295"/>
          </p:nvPr>
        </p:nvSpPr>
        <p:spPr bwMode="auto">
          <a:xfrm>
            <a:off x="2852738" y="6330950"/>
            <a:ext cx="3819525"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057400" lvl="4" indent="-228600">
              <a:buFont typeface="Wingdings" pitchFamily="2" charset="2"/>
              <a:buChar cha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mode   - - Short Term Relief</a:t>
            </a:r>
            <a:endParaRPr lang="en-US" dirty="0"/>
          </a:p>
        </p:txBody>
      </p:sp>
      <p:sp>
        <p:nvSpPr>
          <p:cNvPr id="3" name="Content Placeholder 2"/>
          <p:cNvSpPr>
            <a:spLocks noGrp="1"/>
          </p:cNvSpPr>
          <p:nvPr>
            <p:ph idx="1"/>
          </p:nvPr>
        </p:nvSpPr>
        <p:spPr>
          <a:xfrm>
            <a:off x="906463" y="1135370"/>
            <a:ext cx="8081962" cy="4406900"/>
          </a:xfrm>
        </p:spPr>
        <p:txBody>
          <a:bodyPr/>
          <a:lstStyle/>
          <a:p>
            <a:r>
              <a:rPr lang="en-US" dirty="0" smtClean="0"/>
              <a:t>General SCR Inducement sequence</a:t>
            </a:r>
          </a:p>
          <a:p>
            <a:r>
              <a:rPr lang="en-US" dirty="0" smtClean="0"/>
              <a:t>Specific inducement triggers</a:t>
            </a:r>
          </a:p>
          <a:p>
            <a:pPr lvl="1"/>
            <a:r>
              <a:rPr lang="en-US" dirty="0" smtClean="0"/>
              <a:t>DEF level</a:t>
            </a:r>
          </a:p>
          <a:p>
            <a:pPr lvl="1"/>
            <a:r>
              <a:rPr lang="en-US" dirty="0" smtClean="0"/>
              <a:t>DEF quality</a:t>
            </a:r>
          </a:p>
          <a:p>
            <a:pPr lvl="1"/>
            <a:r>
              <a:rPr lang="en-US" dirty="0" smtClean="0"/>
              <a:t>Tampering </a:t>
            </a:r>
          </a:p>
          <a:p>
            <a:r>
              <a:rPr lang="en-US" dirty="0" smtClean="0"/>
              <a:t>Repeat offence inducement</a:t>
            </a:r>
          </a:p>
          <a:p>
            <a:r>
              <a:rPr lang="en-US" dirty="0" smtClean="0"/>
              <a:t>Emergency operating mode remains in selected approved sites</a:t>
            </a:r>
          </a:p>
          <a:p>
            <a:pPr>
              <a:buNone/>
            </a:pP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3"/>
          <p:cNvSpPr txBox="1">
            <a:spLocks/>
          </p:cNvSpPr>
          <p:nvPr/>
        </p:nvSpPr>
        <p:spPr bwMode="auto">
          <a:xfrm>
            <a:off x="2838450" y="6316663"/>
            <a:ext cx="3819525" cy="476250"/>
          </a:xfrm>
          <a:prstGeom prst="rect">
            <a:avLst/>
          </a:prstGeom>
          <a:noFill/>
          <a:ln w="9525">
            <a:noFill/>
            <a:miter lim="800000"/>
            <a:headEnd/>
            <a:tailEnd/>
          </a:ln>
        </p:spPr>
        <p:txBody>
          <a:bodyPr lIns="0" tIns="0" rIns="0" bIns="0" anchor="b"/>
          <a:lstStyle/>
          <a:p>
            <a:pPr eaLnBrk="0" hangingPunct="0"/>
            <a:r>
              <a:rPr lang="en-US" sz="1200" dirty="0" smtClean="0">
                <a:solidFill>
                  <a:srgbClr val="969696"/>
                </a:solidFill>
              </a:rPr>
              <a:t> </a:t>
            </a:r>
            <a:r>
              <a:rPr lang="en-US" sz="1200" dirty="0">
                <a:solidFill>
                  <a:srgbClr val="969696"/>
                </a:solidFill>
              </a:rPr>
              <a:t>Confidential</a:t>
            </a:r>
          </a:p>
        </p:txBody>
      </p:sp>
      <p:sp>
        <p:nvSpPr>
          <p:cNvPr id="7" name="Rectangle 2"/>
          <p:cNvSpPr txBox="1">
            <a:spLocks noChangeArrowheads="1"/>
          </p:cNvSpPr>
          <p:nvPr/>
        </p:nvSpPr>
        <p:spPr>
          <a:xfrm>
            <a:off x="808038" y="490538"/>
            <a:ext cx="8232775" cy="890587"/>
          </a:xfrm>
          <a:prstGeom prst="rect">
            <a:avLst/>
          </a:prstGeom>
        </p:spPr>
        <p:txBody>
          <a:bodyPr/>
          <a:lstStyle/>
          <a:p>
            <a:pPr eaLnBrk="0" hangingPunct="0">
              <a:lnSpc>
                <a:spcPct val="95000"/>
              </a:lnSpc>
              <a:defRPr/>
            </a:pPr>
            <a:r>
              <a:rPr lang="en-US" sz="2000" kern="0" dirty="0">
                <a:solidFill>
                  <a:schemeClr val="tx2"/>
                </a:solidFill>
                <a:latin typeface="+mj-lt"/>
                <a:cs typeface="Arial" charset="0"/>
              </a:rPr>
              <a:t>EPA Short Term Relief Announcement   May 2012</a:t>
            </a:r>
          </a:p>
        </p:txBody>
      </p:sp>
      <p:pic>
        <p:nvPicPr>
          <p:cNvPr id="37893" name="Picture 2"/>
          <p:cNvPicPr>
            <a:picLocks noChangeAspect="1" noChangeArrowheads="1"/>
          </p:cNvPicPr>
          <p:nvPr/>
        </p:nvPicPr>
        <p:blipFill>
          <a:blip r:embed="rId2" cstate="print"/>
          <a:srcRect/>
          <a:stretch>
            <a:fillRect/>
          </a:stretch>
        </p:blipFill>
        <p:spPr bwMode="auto">
          <a:xfrm>
            <a:off x="1392238" y="1225550"/>
            <a:ext cx="4872037" cy="5449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EPA regulations</a:t>
            </a:r>
            <a:endParaRPr lang="en-US" dirty="0"/>
          </a:p>
        </p:txBody>
      </p:sp>
      <p:sp>
        <p:nvSpPr>
          <p:cNvPr id="3" name="Content Placeholder 2"/>
          <p:cNvSpPr>
            <a:spLocks noGrp="1"/>
          </p:cNvSpPr>
          <p:nvPr>
            <p:ph idx="1"/>
          </p:nvPr>
        </p:nvSpPr>
        <p:spPr>
          <a:xfrm>
            <a:off x="905670" y="1051708"/>
            <a:ext cx="8076098" cy="1116305"/>
          </a:xfrm>
        </p:spPr>
        <p:txBody>
          <a:bodyPr/>
          <a:lstStyle/>
          <a:p>
            <a:r>
              <a:rPr lang="en-US" sz="2000" dirty="0" smtClean="0"/>
              <a:t>Evolution of EPA Off-Highway Emission Standards: </a:t>
            </a:r>
            <a:br>
              <a:rPr lang="en-US" sz="2000" dirty="0" smtClean="0"/>
            </a:br>
            <a:r>
              <a:rPr lang="en-US" sz="2000" dirty="0" smtClean="0"/>
              <a:t>Approx. 550kWe standby and above (&gt;751 HP) </a:t>
            </a:r>
            <a:br>
              <a:rPr lang="en-US" sz="2000" dirty="0" smtClean="0"/>
            </a:br>
            <a:r>
              <a:rPr lang="en-US" sz="2000" dirty="0" smtClean="0"/>
              <a:t>(excludes Stationary Emergency) </a:t>
            </a:r>
          </a:p>
        </p:txBody>
      </p:sp>
      <p:pic>
        <p:nvPicPr>
          <p:cNvPr id="4" name="Picture 43" descr="Evolution EPA Chart.eps"/>
          <p:cNvPicPr>
            <a:picLocks noChangeAspect="1"/>
          </p:cNvPicPr>
          <p:nvPr/>
        </p:nvPicPr>
        <p:blipFill>
          <a:blip r:embed="rId3" cstate="print"/>
          <a:srcRect/>
          <a:stretch>
            <a:fillRect/>
          </a:stretch>
        </p:blipFill>
        <p:spPr bwMode="auto">
          <a:xfrm>
            <a:off x="1515533" y="2307167"/>
            <a:ext cx="6464300" cy="4229100"/>
          </a:xfrm>
          <a:prstGeom prst="rect">
            <a:avLst/>
          </a:prstGeom>
          <a:noFill/>
          <a:ln w="9525">
            <a:noFill/>
            <a:miter lim="800000"/>
            <a:headEnd/>
            <a:tailEnd/>
          </a:ln>
        </p:spPr>
      </p:pic>
      <p:sp>
        <p:nvSpPr>
          <p:cNvPr id="5" name="Content Placeholder 2"/>
          <p:cNvSpPr txBox="1">
            <a:spLocks/>
          </p:cNvSpPr>
          <p:nvPr/>
        </p:nvSpPr>
        <p:spPr bwMode="auto">
          <a:xfrm>
            <a:off x="3947583" y="2681817"/>
            <a:ext cx="1657350" cy="3111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31775" marR="0" lvl="0" indent="-231775" algn="l" defTabSz="914400" rtl="0" eaLnBrk="1" fontAlgn="base" latinLnBrk="0" hangingPunct="1">
              <a:lnSpc>
                <a:spcPct val="100000"/>
              </a:lnSpc>
              <a:spcBef>
                <a:spcPct val="35000"/>
              </a:spcBef>
              <a:spcAft>
                <a:spcPct val="0"/>
              </a:spcAft>
              <a:buClr>
                <a:srgbClr val="EE2E24"/>
              </a:buClr>
              <a:buSzTx/>
              <a:buFont typeface="Wingdings" pitchFamily="2" charset="2"/>
              <a:buNone/>
              <a:tabLst/>
              <a:defRPr/>
            </a:pPr>
            <a:r>
              <a:rPr kumimoji="0" lang="en-US" sz="1400" b="0" i="0" u="none" strike="noStrike" kern="0" cap="none" spc="0" normalizeH="0" baseline="0" noProof="0" dirty="0" smtClean="0">
                <a:ln>
                  <a:noFill/>
                </a:ln>
                <a:solidFill>
                  <a:schemeClr val="tx1"/>
                </a:solidFill>
                <a:effectLst/>
                <a:uLnTx/>
                <a:uFillTx/>
                <a:latin typeface="HelveticaNeue LT 55 Roman" pitchFamily="34" charset="0"/>
                <a:ea typeface="+mn-ea"/>
                <a:cs typeface="+mn-cs"/>
              </a:rPr>
              <a:t>2000 Tier 1</a:t>
            </a:r>
          </a:p>
        </p:txBody>
      </p:sp>
      <p:sp>
        <p:nvSpPr>
          <p:cNvPr id="6" name="Content Placeholder 2"/>
          <p:cNvSpPr txBox="1">
            <a:spLocks/>
          </p:cNvSpPr>
          <p:nvPr/>
        </p:nvSpPr>
        <p:spPr bwMode="auto">
          <a:xfrm>
            <a:off x="2912532" y="3943350"/>
            <a:ext cx="960967" cy="323850"/>
          </a:xfrm>
          <a:prstGeom prst="rect">
            <a:avLst/>
          </a:prstGeom>
          <a:noFill/>
          <a:ln w="9525">
            <a:noFill/>
            <a:miter lim="800000"/>
            <a:headEnd/>
            <a:tailEnd/>
          </a:ln>
        </p:spPr>
        <p:txBody>
          <a:bodyPr lIns="0" tIns="0" rIns="0" bIns="0"/>
          <a:lstStyle/>
          <a:p>
            <a:pPr marL="231775" indent="-231775" eaLnBrk="0" hangingPunct="0">
              <a:spcBef>
                <a:spcPct val="35000"/>
              </a:spcBef>
              <a:buClr>
                <a:srgbClr val="EE2E24"/>
              </a:buClr>
              <a:buFont typeface="Wingdings" charset="0"/>
              <a:buNone/>
              <a:defRPr/>
            </a:pPr>
            <a:r>
              <a:rPr lang="en-US" sz="1400" kern="0" dirty="0">
                <a:latin typeface="HelveticaNeue LT 55 Roman"/>
                <a:ea typeface="Arial" charset="0"/>
                <a:cs typeface="HelveticaNeue LT 55 Roman"/>
              </a:rPr>
              <a:t>2006 Tier 2</a:t>
            </a:r>
          </a:p>
        </p:txBody>
      </p:sp>
      <p:sp>
        <p:nvSpPr>
          <p:cNvPr id="7" name="Content Placeholder 2"/>
          <p:cNvSpPr txBox="1">
            <a:spLocks/>
          </p:cNvSpPr>
          <p:nvPr/>
        </p:nvSpPr>
        <p:spPr bwMode="auto">
          <a:xfrm>
            <a:off x="3420533" y="4582583"/>
            <a:ext cx="1936750" cy="330200"/>
          </a:xfrm>
          <a:prstGeom prst="rect">
            <a:avLst/>
          </a:prstGeom>
          <a:noFill/>
          <a:ln w="9525">
            <a:noFill/>
            <a:miter lim="800000"/>
            <a:headEnd/>
            <a:tailEnd/>
          </a:ln>
        </p:spPr>
        <p:txBody>
          <a:bodyPr lIns="0" tIns="0" rIns="0" bIns="0"/>
          <a:lstStyle/>
          <a:p>
            <a:pPr marL="231775" indent="-231775" eaLnBrk="0" hangingPunct="0">
              <a:spcBef>
                <a:spcPct val="35000"/>
              </a:spcBef>
              <a:buClr>
                <a:srgbClr val="EE2E24"/>
              </a:buClr>
              <a:buFont typeface="Wingdings" charset="0"/>
              <a:buNone/>
              <a:defRPr/>
            </a:pPr>
            <a:r>
              <a:rPr lang="en-US" sz="1400" kern="0" dirty="0">
                <a:latin typeface="HelveticaNeue LT 55 Roman"/>
                <a:ea typeface="Arial" charset="0"/>
                <a:cs typeface="HelveticaNeue LT 55 Roman"/>
              </a:rPr>
              <a:t>2011 Tier 4i </a:t>
            </a:r>
            <a:r>
              <a:rPr lang="en-US" sz="900" kern="0" dirty="0">
                <a:latin typeface="HelveticaNeue LT 55 Roman"/>
                <a:ea typeface="Arial" charset="0"/>
                <a:cs typeface="HelveticaNeue LT 55 Roman"/>
              </a:rPr>
              <a:t>(751 – 1207 HP)</a:t>
            </a:r>
          </a:p>
        </p:txBody>
      </p:sp>
      <p:sp>
        <p:nvSpPr>
          <p:cNvPr id="8" name="Content Placeholder 2"/>
          <p:cNvSpPr txBox="1">
            <a:spLocks/>
          </p:cNvSpPr>
          <p:nvPr/>
        </p:nvSpPr>
        <p:spPr bwMode="auto">
          <a:xfrm>
            <a:off x="3335867" y="5399616"/>
            <a:ext cx="1610784" cy="340783"/>
          </a:xfrm>
          <a:prstGeom prst="rect">
            <a:avLst/>
          </a:prstGeom>
          <a:noFill/>
          <a:ln w="9525">
            <a:noFill/>
            <a:miter lim="800000"/>
            <a:headEnd/>
            <a:tailEnd/>
          </a:ln>
        </p:spPr>
        <p:txBody>
          <a:bodyPr lIns="0" tIns="0" rIns="0" bIns="0"/>
          <a:lstStyle/>
          <a:p>
            <a:pPr marL="231775" indent="-231775" eaLnBrk="0" hangingPunct="0">
              <a:spcBef>
                <a:spcPct val="35000"/>
              </a:spcBef>
              <a:buClr>
                <a:srgbClr val="EE2E24"/>
              </a:buClr>
              <a:buFont typeface="Wingdings" charset="0"/>
              <a:buNone/>
              <a:defRPr/>
            </a:pPr>
            <a:r>
              <a:rPr lang="en-US" sz="1400" kern="0" dirty="0">
                <a:latin typeface="HelveticaNeue LT 55 Roman"/>
                <a:ea typeface="Arial" charset="0"/>
                <a:cs typeface="HelveticaNeue LT 55 Roman"/>
              </a:rPr>
              <a:t>2011 Tier 4i </a:t>
            </a:r>
            <a:r>
              <a:rPr lang="en-US" sz="900" kern="0" dirty="0">
                <a:latin typeface="HelveticaNeue LT 55 Roman"/>
                <a:ea typeface="Arial" charset="0"/>
                <a:cs typeface="HelveticaNeue LT 55 Roman"/>
              </a:rPr>
              <a:t>(&gt;1207 HP)</a:t>
            </a:r>
          </a:p>
        </p:txBody>
      </p:sp>
      <p:sp>
        <p:nvSpPr>
          <p:cNvPr id="9" name="Content Placeholder 2"/>
          <p:cNvSpPr txBox="1">
            <a:spLocks/>
          </p:cNvSpPr>
          <p:nvPr/>
        </p:nvSpPr>
        <p:spPr bwMode="auto">
          <a:xfrm>
            <a:off x="986366" y="6079066"/>
            <a:ext cx="1936750" cy="330200"/>
          </a:xfrm>
          <a:prstGeom prst="rect">
            <a:avLst/>
          </a:prstGeom>
          <a:noFill/>
          <a:ln w="9525">
            <a:noFill/>
            <a:miter lim="800000"/>
            <a:headEnd/>
            <a:tailEnd/>
          </a:ln>
        </p:spPr>
        <p:txBody>
          <a:bodyPr lIns="0" tIns="0" rIns="0" bIns="0"/>
          <a:lstStyle/>
          <a:p>
            <a:pPr marL="231775" indent="-231775" eaLnBrk="0" hangingPunct="0">
              <a:spcBef>
                <a:spcPct val="35000"/>
              </a:spcBef>
              <a:buClr>
                <a:srgbClr val="EE2E24"/>
              </a:buClr>
              <a:buFont typeface="Wingdings" charset="0"/>
              <a:buNone/>
              <a:defRPr/>
            </a:pPr>
            <a:r>
              <a:rPr lang="en-US" sz="1400" kern="0" dirty="0">
                <a:latin typeface="HelveticaNeue LT 55 Roman"/>
                <a:ea typeface="Arial" charset="0"/>
                <a:cs typeface="HelveticaNeue LT 55 Roman"/>
              </a:rPr>
              <a:t>2015 Tier 4f </a:t>
            </a:r>
            <a:r>
              <a:rPr lang="en-US" sz="900" kern="0" dirty="0">
                <a:latin typeface="HelveticaNeue LT 55 Roman"/>
                <a:ea typeface="Arial" charset="0"/>
                <a:cs typeface="HelveticaNeue LT 55 Roman"/>
              </a:rPr>
              <a:t>(&gt;751 HP)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ea typeface="Arial" pitchFamily="34" charset="0"/>
              </a:rPr>
              <a:t/>
            </a:r>
            <a:br>
              <a:rPr lang="en-US" smtClean="0">
                <a:ea typeface="Arial" pitchFamily="34" charset="0"/>
              </a:rPr>
            </a:br>
            <a:r>
              <a:rPr lang="en-US" smtClean="0">
                <a:ea typeface="Arial" pitchFamily="34" charset="0"/>
              </a:rPr>
              <a:t>EPA Generator Set Engine allowed Emissions</a:t>
            </a:r>
            <a:br>
              <a:rPr lang="en-US" smtClean="0">
                <a:ea typeface="Arial" pitchFamily="34" charset="0"/>
              </a:rPr>
            </a:br>
            <a:endParaRPr lang="en-US" smtClean="0">
              <a:ea typeface="Arial" pitchFamily="34" charset="0"/>
            </a:endParaRPr>
          </a:p>
        </p:txBody>
      </p:sp>
      <p:sp>
        <p:nvSpPr>
          <p:cNvPr id="40964" name="Rectangle 3"/>
          <p:cNvSpPr>
            <a:spLocks noGrp="1" noChangeArrowheads="1"/>
          </p:cNvSpPr>
          <p:nvPr>
            <p:ph type="body" idx="1"/>
          </p:nvPr>
        </p:nvSpPr>
        <p:spPr/>
        <p:txBody>
          <a:bodyPr/>
          <a:lstStyle/>
          <a:p>
            <a:pPr lvl="1">
              <a:buFont typeface="Arial" pitchFamily="34" charset="0"/>
              <a:buNone/>
            </a:pPr>
            <a:r>
              <a:rPr lang="en-US" sz="1800" b="1" dirty="0" smtClean="0"/>
              <a:t>Exhaust Constituent		T2	T4i (2011)	T4F (2015)</a:t>
            </a:r>
          </a:p>
          <a:p>
            <a:pPr lvl="1">
              <a:buFont typeface="Arial" pitchFamily="34" charset="0"/>
              <a:buNone/>
            </a:pPr>
            <a:r>
              <a:rPr lang="en-US" sz="1800" b="1" dirty="0" smtClean="0">
                <a:solidFill>
                  <a:srgbClr val="FF0000"/>
                </a:solidFill>
              </a:rPr>
              <a:t>All values in g/</a:t>
            </a:r>
            <a:r>
              <a:rPr lang="en-US" sz="1800" b="1" dirty="0" err="1" smtClean="0">
                <a:solidFill>
                  <a:srgbClr val="FF0000"/>
                </a:solidFill>
              </a:rPr>
              <a:t>kw</a:t>
            </a:r>
            <a:r>
              <a:rPr lang="en-US" sz="1800" b="1" dirty="0" smtClean="0">
                <a:solidFill>
                  <a:srgbClr val="FF0000"/>
                </a:solidFill>
              </a:rPr>
              <a:t>-hr average per EPA test regulations</a:t>
            </a:r>
            <a:r>
              <a:rPr lang="en-US" sz="1800" dirty="0" smtClean="0"/>
              <a:t>		</a:t>
            </a:r>
          </a:p>
          <a:p>
            <a:pPr lvl="1">
              <a:buFont typeface="Arial" pitchFamily="34" charset="0"/>
              <a:buNone/>
            </a:pPr>
            <a:r>
              <a:rPr lang="en-US" sz="1800" dirty="0" smtClean="0"/>
              <a:t>Nitric Oxides </a:t>
            </a:r>
            <a:r>
              <a:rPr lang="en-US" sz="1800" b="1" dirty="0" smtClean="0"/>
              <a:t>(</a:t>
            </a:r>
            <a:r>
              <a:rPr lang="en-US" sz="1800" b="1" dirty="0" err="1" smtClean="0"/>
              <a:t>NOx</a:t>
            </a:r>
            <a:r>
              <a:rPr lang="en-US" sz="1800" b="1" dirty="0" smtClean="0"/>
              <a:t>  NMHC)	(6.4)	   0.67		.067</a:t>
            </a:r>
          </a:p>
          <a:p>
            <a:pPr lvl="1">
              <a:buFont typeface="Arial" pitchFamily="34" charset="0"/>
              <a:buNone/>
            </a:pPr>
            <a:r>
              <a:rPr lang="en-US" sz="1800" dirty="0" smtClean="0"/>
              <a:t>Hydrocarbons</a:t>
            </a:r>
            <a:r>
              <a:rPr lang="en-US" sz="1800" b="1" dirty="0" smtClean="0"/>
              <a:t> (HC)			   0.40		0.19</a:t>
            </a:r>
          </a:p>
          <a:p>
            <a:pPr lvl="1">
              <a:buFont typeface="Arial" pitchFamily="34" charset="0"/>
              <a:buNone/>
            </a:pPr>
            <a:r>
              <a:rPr lang="en-US" sz="1800" dirty="0" smtClean="0"/>
              <a:t>Carbon Monoxide </a:t>
            </a:r>
            <a:r>
              <a:rPr lang="en-US" sz="1800" b="1" dirty="0" smtClean="0"/>
              <a:t>(CO)		3.50	   3.50		3.50</a:t>
            </a:r>
          </a:p>
          <a:p>
            <a:pPr lvl="1">
              <a:buFont typeface="Arial" pitchFamily="34" charset="0"/>
              <a:buNone/>
            </a:pPr>
            <a:r>
              <a:rPr lang="en-US" sz="1800" dirty="0" smtClean="0"/>
              <a:t>Particulate Matter </a:t>
            </a:r>
            <a:r>
              <a:rPr lang="en-US" sz="1800" b="1" dirty="0" smtClean="0"/>
              <a:t>(PM)		.20	   0.10		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fade">
                                      <p:cBhvr>
                                        <p:cTn id="7" dur="500"/>
                                        <p:tgtEl>
                                          <p:spTgt spid="4096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4">
                                            <p:txEl>
                                              <p:pRg st="1" end="1"/>
                                            </p:txEl>
                                          </p:spTgt>
                                        </p:tgtEl>
                                        <p:attrNameLst>
                                          <p:attrName>style.visibility</p:attrName>
                                        </p:attrNameLst>
                                      </p:cBhvr>
                                      <p:to>
                                        <p:strVal val="visible"/>
                                      </p:to>
                                    </p:set>
                                    <p:animEffect transition="in" filter="fade">
                                      <p:cBhvr>
                                        <p:cTn id="10" dur="500"/>
                                        <p:tgtEl>
                                          <p:spTgt spid="4096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4">
                                            <p:txEl>
                                              <p:pRg st="2" end="2"/>
                                            </p:txEl>
                                          </p:spTgt>
                                        </p:tgtEl>
                                        <p:attrNameLst>
                                          <p:attrName>style.visibility</p:attrName>
                                        </p:attrNameLst>
                                      </p:cBhvr>
                                      <p:to>
                                        <p:strVal val="visible"/>
                                      </p:to>
                                    </p:set>
                                    <p:animEffect transition="in" filter="fade">
                                      <p:cBhvr>
                                        <p:cTn id="13" dur="500"/>
                                        <p:tgtEl>
                                          <p:spTgt spid="4096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64">
                                            <p:txEl>
                                              <p:pRg st="3" end="3"/>
                                            </p:txEl>
                                          </p:spTgt>
                                        </p:tgtEl>
                                        <p:attrNameLst>
                                          <p:attrName>style.visibility</p:attrName>
                                        </p:attrNameLst>
                                      </p:cBhvr>
                                      <p:to>
                                        <p:strVal val="visible"/>
                                      </p:to>
                                    </p:set>
                                    <p:animEffect transition="in" filter="fade">
                                      <p:cBhvr>
                                        <p:cTn id="16" dur="500"/>
                                        <p:tgtEl>
                                          <p:spTgt spid="4096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964">
                                            <p:txEl>
                                              <p:pRg st="4" end="4"/>
                                            </p:txEl>
                                          </p:spTgt>
                                        </p:tgtEl>
                                        <p:attrNameLst>
                                          <p:attrName>style.visibility</p:attrName>
                                        </p:attrNameLst>
                                      </p:cBhvr>
                                      <p:to>
                                        <p:strVal val="visible"/>
                                      </p:to>
                                    </p:set>
                                    <p:animEffect transition="in" filter="fade">
                                      <p:cBhvr>
                                        <p:cTn id="19" dur="500"/>
                                        <p:tgtEl>
                                          <p:spTgt spid="40964">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964">
                                            <p:txEl>
                                              <p:pRg st="5" end="5"/>
                                            </p:txEl>
                                          </p:spTgt>
                                        </p:tgtEl>
                                        <p:attrNameLst>
                                          <p:attrName>style.visibility</p:attrName>
                                        </p:attrNameLst>
                                      </p:cBhvr>
                                      <p:to>
                                        <p:strVal val="visible"/>
                                      </p:to>
                                    </p:set>
                                    <p:animEffect transition="in" filter="fade">
                                      <p:cBhvr>
                                        <p:cTn id="22" dur="500"/>
                                        <p:tgtEl>
                                          <p:spTgt spid="4096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a:spLocks noGrp="1"/>
          </p:cNvSpPr>
          <p:nvPr>
            <p:ph type="title"/>
          </p:nvPr>
        </p:nvSpPr>
        <p:spPr/>
        <p:txBody>
          <a:bodyPr/>
          <a:lstStyle/>
          <a:p>
            <a:r>
              <a:rPr lang="en-GB" dirty="0" smtClean="0"/>
              <a:t>Achieving “Near-Zero” Emissions</a:t>
            </a:r>
            <a:endParaRPr lang="en-US" dirty="0" smtClean="0"/>
          </a:p>
        </p:txBody>
      </p:sp>
      <p:sp>
        <p:nvSpPr>
          <p:cNvPr id="190468" name="Content Placeholder 9"/>
          <p:cNvSpPr>
            <a:spLocks noGrp="1"/>
          </p:cNvSpPr>
          <p:nvPr>
            <p:ph idx="1"/>
          </p:nvPr>
        </p:nvSpPr>
        <p:spPr>
          <a:xfrm>
            <a:off x="862217" y="1032130"/>
            <a:ext cx="8081962" cy="4406900"/>
          </a:xfrm>
        </p:spPr>
        <p:txBody>
          <a:bodyPr/>
          <a:lstStyle/>
          <a:p>
            <a:r>
              <a:rPr lang="en-GB" sz="2000" dirty="0" smtClean="0"/>
              <a:t>Emissions from 1 x Tier 2 </a:t>
            </a:r>
            <a:r>
              <a:rPr lang="en-GB" sz="2000" dirty="0" err="1"/>
              <a:t>g</a:t>
            </a:r>
            <a:r>
              <a:rPr lang="en-GB" sz="2000" dirty="0" err="1" smtClean="0"/>
              <a:t>enset</a:t>
            </a:r>
            <a:r>
              <a:rPr lang="en-GB" sz="2000" dirty="0" smtClean="0"/>
              <a:t> is equivalent to 10 x Tier 4 Interim </a:t>
            </a:r>
            <a:r>
              <a:rPr lang="en-GB" sz="2000" dirty="0" err="1"/>
              <a:t>g</a:t>
            </a:r>
            <a:r>
              <a:rPr lang="en-GB" sz="2000" dirty="0" err="1" smtClean="0"/>
              <a:t>ensets</a:t>
            </a:r>
            <a:r>
              <a:rPr lang="en-GB" sz="2000" dirty="0" smtClean="0"/>
              <a:t>.  </a:t>
            </a:r>
            <a:endParaRPr lang="en-US" sz="2000" dirty="0" smtClean="0"/>
          </a:p>
        </p:txBody>
      </p:sp>
      <p:pic>
        <p:nvPicPr>
          <p:cNvPr id="2050" name="Picture 2"/>
          <p:cNvPicPr>
            <a:picLocks noChangeAspect="1" noChangeArrowheads="1"/>
          </p:cNvPicPr>
          <p:nvPr/>
        </p:nvPicPr>
        <p:blipFill>
          <a:blip r:embed="rId3" cstate="print"/>
          <a:srcRect/>
          <a:stretch>
            <a:fillRect/>
          </a:stretch>
        </p:blipFill>
        <p:spPr bwMode="auto">
          <a:xfrm>
            <a:off x="1047749" y="1694985"/>
            <a:ext cx="7352331" cy="4460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Tier 4i Certified</a:t>
            </a:r>
            <a:endParaRPr lang="en-US" dirty="0"/>
          </a:p>
        </p:txBody>
      </p:sp>
      <p:sp>
        <p:nvSpPr>
          <p:cNvPr id="3" name="Content Placeholder 2"/>
          <p:cNvSpPr>
            <a:spLocks noGrp="1"/>
          </p:cNvSpPr>
          <p:nvPr>
            <p:ph idx="1"/>
          </p:nvPr>
        </p:nvSpPr>
        <p:spPr/>
        <p:txBody>
          <a:bodyPr/>
          <a:lstStyle/>
          <a:p>
            <a:r>
              <a:rPr lang="en-US" dirty="0" smtClean="0"/>
              <a:t>Certification is rigorous.</a:t>
            </a:r>
          </a:p>
          <a:p>
            <a:pPr lvl="1"/>
            <a:r>
              <a:rPr lang="en-US" dirty="0" smtClean="0"/>
              <a:t>Cummins and </a:t>
            </a:r>
            <a:r>
              <a:rPr lang="en-US" dirty="0" smtClean="0"/>
              <a:t>CAT have it.</a:t>
            </a:r>
          </a:p>
          <a:p>
            <a:pPr lvl="1"/>
            <a:r>
              <a:rPr lang="en-US" dirty="0" smtClean="0"/>
              <a:t>5 Mode EPA Test</a:t>
            </a:r>
          </a:p>
          <a:p>
            <a:pPr lvl="1"/>
            <a:r>
              <a:rPr lang="en-US" dirty="0" smtClean="0"/>
              <a:t>Accelerated life test/DF Test Cycle</a:t>
            </a:r>
          </a:p>
          <a:p>
            <a:pPr lvl="2"/>
            <a:r>
              <a:rPr lang="en-US" dirty="0" smtClean="0"/>
              <a:t>14 </a:t>
            </a:r>
            <a:r>
              <a:rPr lang="en-US" dirty="0" err="1" smtClean="0"/>
              <a:t>hrs</a:t>
            </a:r>
            <a:r>
              <a:rPr lang="en-US" dirty="0" smtClean="0"/>
              <a:t> per day</a:t>
            </a:r>
            <a:br>
              <a:rPr lang="en-US" dirty="0" smtClean="0"/>
            </a:br>
            <a:r>
              <a:rPr lang="en-US" dirty="0" smtClean="0"/>
              <a:t>	1034 </a:t>
            </a:r>
            <a:r>
              <a:rPr lang="en-US" dirty="0" err="1" smtClean="0"/>
              <a:t>hrs</a:t>
            </a:r>
            <a:r>
              <a:rPr lang="en-US" dirty="0" smtClean="0"/>
              <a:t/>
            </a:r>
            <a:br>
              <a:rPr lang="en-US" dirty="0" smtClean="0"/>
            </a:br>
            <a:r>
              <a:rPr lang="en-US" dirty="0" smtClean="0"/>
              <a:t>	5 mode test at 0, 250, 500, 750, 1034 </a:t>
            </a:r>
            <a:r>
              <a:rPr lang="en-US" dirty="0" err="1" smtClean="0"/>
              <a:t>hrs</a:t>
            </a:r>
            <a:endParaRPr lang="en-US" dirty="0" smtClean="0"/>
          </a:p>
          <a:p>
            <a:pPr lvl="2"/>
            <a:endParaRPr lang="en-US" dirty="0" smtClean="0"/>
          </a:p>
          <a:p>
            <a:r>
              <a:rPr lang="en-US" dirty="0" smtClean="0"/>
              <a:t>Compliance is a statement</a:t>
            </a:r>
          </a:p>
          <a:p>
            <a:pPr lvl="1"/>
            <a:r>
              <a:rPr lang="en-US" dirty="0" smtClean="0"/>
              <a:t>Read the fine print from aftermarket suppliers</a:t>
            </a:r>
          </a:p>
          <a:p>
            <a:pPr lvl="1"/>
            <a:r>
              <a:rPr lang="en-US" dirty="0" smtClean="0"/>
              <a:t>Typically publish emission limits at rated power condition(not 5 modes of data).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 </a:t>
            </a:r>
            <a:endParaRPr lang="en-US" dirty="0"/>
          </a:p>
        </p:txBody>
      </p:sp>
      <p:sp>
        <p:nvSpPr>
          <p:cNvPr id="3" name="Content Placeholder 2"/>
          <p:cNvSpPr>
            <a:spLocks noGrp="1"/>
          </p:cNvSpPr>
          <p:nvPr>
            <p:ph idx="1"/>
          </p:nvPr>
        </p:nvSpPr>
        <p:spPr/>
        <p:txBody>
          <a:bodyPr/>
          <a:lstStyle/>
          <a:p>
            <a:r>
              <a:rPr lang="en-US" dirty="0" smtClean="0"/>
              <a:t>Background</a:t>
            </a:r>
          </a:p>
          <a:p>
            <a:pPr lvl="1"/>
            <a:r>
              <a:rPr lang="en-US" dirty="0" smtClean="0"/>
              <a:t>EPA emissions regulations</a:t>
            </a:r>
          </a:p>
          <a:p>
            <a:pPr lvl="1"/>
            <a:r>
              <a:rPr lang="en-US" dirty="0" smtClean="0"/>
              <a:t>Tier 4 technology</a:t>
            </a:r>
          </a:p>
          <a:p>
            <a:r>
              <a:rPr lang="en-US" dirty="0" smtClean="0"/>
              <a:t>CPG Tier 4 Solution</a:t>
            </a:r>
          </a:p>
          <a:p>
            <a:pPr lvl="1"/>
            <a:r>
              <a:rPr lang="en-US" dirty="0" smtClean="0"/>
              <a:t>Product architecture</a:t>
            </a:r>
          </a:p>
          <a:p>
            <a:pPr lvl="1"/>
            <a:r>
              <a:rPr lang="en-US" dirty="0" smtClean="0"/>
              <a:t>Models description</a:t>
            </a:r>
          </a:p>
          <a:p>
            <a:pPr lvl="1"/>
            <a:r>
              <a:rPr lang="en-US" dirty="0" smtClean="0"/>
              <a:t>Key features/differentiators</a:t>
            </a:r>
          </a:p>
          <a:p>
            <a:pPr lvl="1"/>
            <a:r>
              <a:rPr lang="en-US" dirty="0" smtClean="0"/>
              <a:t>Scope of supply</a:t>
            </a:r>
          </a:p>
          <a:p>
            <a:pPr lvl="1"/>
            <a:r>
              <a:rPr lang="en-US" dirty="0" smtClean="0"/>
              <a:t>Competitive landscape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7"/>
          <p:cNvSpPr>
            <a:spLocks noChangeArrowheads="1"/>
          </p:cNvSpPr>
          <p:nvPr/>
        </p:nvSpPr>
        <p:spPr bwMode="auto">
          <a:xfrm>
            <a:off x="5562600" y="5867400"/>
            <a:ext cx="3505200" cy="838200"/>
          </a:xfrm>
          <a:prstGeom prst="rect">
            <a:avLst/>
          </a:prstGeom>
          <a:solidFill>
            <a:srgbClr val="FFFFFF"/>
          </a:solidFill>
          <a:ln w="12700">
            <a:noFill/>
            <a:round/>
            <a:headEnd/>
            <a:tailEnd/>
          </a:ln>
        </p:spPr>
        <p:txBody>
          <a:bodyPr wrap="none" lIns="0" tIns="0" rIns="0" bIns="0" anchor="ctr"/>
          <a:lstStyle/>
          <a:p>
            <a:pPr marL="231775" indent="-231775"/>
            <a:endParaRPr lang="en-US"/>
          </a:p>
        </p:txBody>
      </p:sp>
      <p:grpSp>
        <p:nvGrpSpPr>
          <p:cNvPr id="2" name="Group 2"/>
          <p:cNvGrpSpPr>
            <a:grpSpLocks/>
          </p:cNvGrpSpPr>
          <p:nvPr/>
        </p:nvGrpSpPr>
        <p:grpSpPr bwMode="auto">
          <a:xfrm>
            <a:off x="4549775" y="2327275"/>
            <a:ext cx="2254250" cy="2466975"/>
            <a:chOff x="3178" y="1578"/>
            <a:chExt cx="1420" cy="1554"/>
          </a:xfrm>
        </p:grpSpPr>
        <p:sp>
          <p:nvSpPr>
            <p:cNvPr id="21538" name="Line 3"/>
            <p:cNvSpPr>
              <a:spLocks noChangeShapeType="1"/>
            </p:cNvSpPr>
            <p:nvPr/>
          </p:nvSpPr>
          <p:spPr bwMode="auto">
            <a:xfrm>
              <a:off x="3178" y="1578"/>
              <a:ext cx="1420" cy="0"/>
            </a:xfrm>
            <a:prstGeom prst="line">
              <a:avLst/>
            </a:prstGeom>
            <a:noFill/>
            <a:ln w="12700">
              <a:solidFill>
                <a:schemeClr val="tx1"/>
              </a:solidFill>
              <a:prstDash val="sysDot"/>
              <a:round/>
              <a:headEnd/>
              <a:tailEnd/>
            </a:ln>
          </p:spPr>
          <p:txBody>
            <a:bodyPr wrap="none" anchor="ctr"/>
            <a:lstStyle/>
            <a:p>
              <a:endParaRPr lang="en-US"/>
            </a:p>
          </p:txBody>
        </p:sp>
        <p:sp>
          <p:nvSpPr>
            <p:cNvPr id="21539" name="Line 4"/>
            <p:cNvSpPr>
              <a:spLocks noChangeShapeType="1"/>
            </p:cNvSpPr>
            <p:nvPr/>
          </p:nvSpPr>
          <p:spPr bwMode="auto">
            <a:xfrm>
              <a:off x="3178" y="2004"/>
              <a:ext cx="1333" cy="0"/>
            </a:xfrm>
            <a:prstGeom prst="line">
              <a:avLst/>
            </a:prstGeom>
            <a:noFill/>
            <a:ln w="12700">
              <a:solidFill>
                <a:schemeClr val="tx1"/>
              </a:solidFill>
              <a:prstDash val="sysDot"/>
              <a:round/>
              <a:headEnd/>
              <a:tailEnd/>
            </a:ln>
          </p:spPr>
          <p:txBody>
            <a:bodyPr wrap="none" anchor="ctr"/>
            <a:lstStyle/>
            <a:p>
              <a:endParaRPr lang="en-US"/>
            </a:p>
          </p:txBody>
        </p:sp>
        <p:sp>
          <p:nvSpPr>
            <p:cNvPr id="21540" name="Line 5"/>
            <p:cNvSpPr>
              <a:spLocks noChangeShapeType="1"/>
            </p:cNvSpPr>
            <p:nvPr/>
          </p:nvSpPr>
          <p:spPr bwMode="auto">
            <a:xfrm>
              <a:off x="3178" y="2436"/>
              <a:ext cx="1333" cy="0"/>
            </a:xfrm>
            <a:prstGeom prst="line">
              <a:avLst/>
            </a:prstGeom>
            <a:noFill/>
            <a:ln w="12700">
              <a:solidFill>
                <a:schemeClr val="tx1"/>
              </a:solidFill>
              <a:prstDash val="sysDot"/>
              <a:round/>
              <a:headEnd/>
              <a:tailEnd/>
            </a:ln>
          </p:spPr>
          <p:txBody>
            <a:bodyPr wrap="none" anchor="ctr"/>
            <a:lstStyle/>
            <a:p>
              <a:endParaRPr lang="en-US"/>
            </a:p>
          </p:txBody>
        </p:sp>
        <p:sp>
          <p:nvSpPr>
            <p:cNvPr id="21541" name="Line 6"/>
            <p:cNvSpPr>
              <a:spLocks noChangeShapeType="1"/>
            </p:cNvSpPr>
            <p:nvPr/>
          </p:nvSpPr>
          <p:spPr bwMode="auto">
            <a:xfrm>
              <a:off x="3178" y="2862"/>
              <a:ext cx="1333" cy="0"/>
            </a:xfrm>
            <a:prstGeom prst="line">
              <a:avLst/>
            </a:prstGeom>
            <a:noFill/>
            <a:ln w="12700">
              <a:solidFill>
                <a:schemeClr val="tx1"/>
              </a:solidFill>
              <a:prstDash val="sysDot"/>
              <a:round/>
              <a:headEnd/>
              <a:tailEnd/>
            </a:ln>
          </p:spPr>
          <p:txBody>
            <a:bodyPr wrap="none" anchor="ctr"/>
            <a:lstStyle/>
            <a:p>
              <a:endParaRPr lang="en-US"/>
            </a:p>
          </p:txBody>
        </p:sp>
        <p:sp>
          <p:nvSpPr>
            <p:cNvPr id="21542" name="Line 7"/>
            <p:cNvSpPr>
              <a:spLocks noChangeShapeType="1"/>
            </p:cNvSpPr>
            <p:nvPr/>
          </p:nvSpPr>
          <p:spPr bwMode="auto">
            <a:xfrm>
              <a:off x="3178" y="3132"/>
              <a:ext cx="1381" cy="0"/>
            </a:xfrm>
            <a:prstGeom prst="line">
              <a:avLst/>
            </a:prstGeom>
            <a:noFill/>
            <a:ln w="12700">
              <a:solidFill>
                <a:schemeClr val="tx1"/>
              </a:solidFill>
              <a:prstDash val="sysDot"/>
              <a:round/>
              <a:headEnd/>
              <a:tailEnd/>
            </a:ln>
          </p:spPr>
          <p:txBody>
            <a:bodyPr wrap="none" anchor="ctr"/>
            <a:lstStyle/>
            <a:p>
              <a:endParaRPr lang="en-US"/>
            </a:p>
          </p:txBody>
        </p:sp>
      </p:grpSp>
      <p:sp>
        <p:nvSpPr>
          <p:cNvPr id="21508" name="Line 8"/>
          <p:cNvSpPr>
            <a:spLocks noChangeShapeType="1"/>
          </p:cNvSpPr>
          <p:nvPr/>
        </p:nvSpPr>
        <p:spPr bwMode="auto">
          <a:xfrm>
            <a:off x="6921500" y="2159000"/>
            <a:ext cx="0" cy="3371850"/>
          </a:xfrm>
          <a:prstGeom prst="line">
            <a:avLst/>
          </a:prstGeom>
          <a:noFill/>
          <a:ln w="12700">
            <a:solidFill>
              <a:schemeClr val="tx1"/>
            </a:solidFill>
            <a:prstDash val="sysDot"/>
            <a:round/>
            <a:headEnd/>
            <a:tailEnd/>
          </a:ln>
        </p:spPr>
        <p:txBody>
          <a:bodyPr wrap="none" anchor="ctr"/>
          <a:lstStyle/>
          <a:p>
            <a:endParaRPr lang="en-US"/>
          </a:p>
        </p:txBody>
      </p:sp>
      <p:sp>
        <p:nvSpPr>
          <p:cNvPr id="21509" name="Line 9"/>
          <p:cNvSpPr>
            <a:spLocks noChangeShapeType="1"/>
          </p:cNvSpPr>
          <p:nvPr/>
        </p:nvSpPr>
        <p:spPr bwMode="auto">
          <a:xfrm>
            <a:off x="2463800" y="3238500"/>
            <a:ext cx="0" cy="2298700"/>
          </a:xfrm>
          <a:prstGeom prst="line">
            <a:avLst/>
          </a:prstGeom>
          <a:noFill/>
          <a:ln w="12700">
            <a:solidFill>
              <a:schemeClr val="tx1"/>
            </a:solidFill>
            <a:prstDash val="sysDot"/>
            <a:round/>
            <a:headEnd/>
            <a:tailEnd/>
          </a:ln>
        </p:spPr>
        <p:txBody>
          <a:bodyPr wrap="none" anchor="ctr"/>
          <a:lstStyle/>
          <a:p>
            <a:endParaRPr lang="en-US"/>
          </a:p>
        </p:txBody>
      </p:sp>
      <p:sp>
        <p:nvSpPr>
          <p:cNvPr id="21510" name="Line 10"/>
          <p:cNvSpPr>
            <a:spLocks noChangeShapeType="1"/>
          </p:cNvSpPr>
          <p:nvPr/>
        </p:nvSpPr>
        <p:spPr bwMode="auto">
          <a:xfrm>
            <a:off x="4171950" y="1358900"/>
            <a:ext cx="0" cy="4210050"/>
          </a:xfrm>
          <a:prstGeom prst="line">
            <a:avLst/>
          </a:prstGeom>
          <a:noFill/>
          <a:ln w="12700">
            <a:solidFill>
              <a:schemeClr val="tx1"/>
            </a:solidFill>
            <a:prstDash val="sysDot"/>
            <a:round/>
            <a:headEnd/>
            <a:tailEnd/>
          </a:ln>
        </p:spPr>
        <p:txBody>
          <a:bodyPr wrap="none" anchor="ctr"/>
          <a:lstStyle/>
          <a:p>
            <a:endParaRPr lang="en-US"/>
          </a:p>
        </p:txBody>
      </p:sp>
      <p:sp>
        <p:nvSpPr>
          <p:cNvPr id="21511" name="Freeform 11"/>
          <p:cNvSpPr>
            <a:spLocks/>
          </p:cNvSpPr>
          <p:nvPr/>
        </p:nvSpPr>
        <p:spPr bwMode="auto">
          <a:xfrm>
            <a:off x="1806575" y="1339850"/>
            <a:ext cx="6159500" cy="4181475"/>
          </a:xfrm>
          <a:custGeom>
            <a:avLst/>
            <a:gdLst>
              <a:gd name="T0" fmla="*/ 2147483647 w 3880"/>
              <a:gd name="T1" fmla="*/ 2147483647 h 2634"/>
              <a:gd name="T2" fmla="*/ 2147483647 w 3880"/>
              <a:gd name="T3" fmla="*/ 2147483647 h 2634"/>
              <a:gd name="T4" fmla="*/ 2147483647 w 3880"/>
              <a:gd name="T5" fmla="*/ 2147483647 h 2634"/>
              <a:gd name="T6" fmla="*/ 2147483647 w 3880"/>
              <a:gd name="T7" fmla="*/ 2147483647 h 2634"/>
              <a:gd name="T8" fmla="*/ 2147483647 w 3880"/>
              <a:gd name="T9" fmla="*/ 2147483647 h 2634"/>
              <a:gd name="T10" fmla="*/ 2147483647 w 3880"/>
              <a:gd name="T11" fmla="*/ 2147483647 h 2634"/>
              <a:gd name="T12" fmla="*/ 2147483647 w 3880"/>
              <a:gd name="T13" fmla="*/ 2147483647 h 2634"/>
              <a:gd name="T14" fmla="*/ 2147483647 w 3880"/>
              <a:gd name="T15" fmla="*/ 2147483647 h 2634"/>
              <a:gd name="T16" fmla="*/ 2147483647 w 3880"/>
              <a:gd name="T17" fmla="*/ 2147483647 h 2634"/>
              <a:gd name="T18" fmla="*/ 2147483647 w 3880"/>
              <a:gd name="T19" fmla="*/ 2147483647 h 2634"/>
              <a:gd name="T20" fmla="*/ 2147483647 w 3880"/>
              <a:gd name="T21" fmla="*/ 2147483647 h 2634"/>
              <a:gd name="T22" fmla="*/ 2147483647 w 3880"/>
              <a:gd name="T23" fmla="*/ 0 h 2634"/>
              <a:gd name="T24" fmla="*/ 2147483647 w 3880"/>
              <a:gd name="T25" fmla="*/ 0 h 2634"/>
              <a:gd name="T26" fmla="*/ 2147483647 w 3880"/>
              <a:gd name="T27" fmla="*/ 2147483647 h 2634"/>
              <a:gd name="T28" fmla="*/ 2147483647 w 3880"/>
              <a:gd name="T29" fmla="*/ 2147483647 h 2634"/>
              <a:gd name="T30" fmla="*/ 2147483647 w 3880"/>
              <a:gd name="T31" fmla="*/ 2147483647 h 2634"/>
              <a:gd name="T32" fmla="*/ 2147483647 w 3880"/>
              <a:gd name="T33" fmla="*/ 2147483647 h 2634"/>
              <a:gd name="T34" fmla="*/ 2147483647 w 3880"/>
              <a:gd name="T35" fmla="*/ 2147483647 h 2634"/>
              <a:gd name="T36" fmla="*/ 2147483647 w 3880"/>
              <a:gd name="T37" fmla="*/ 2147483647 h 2634"/>
              <a:gd name="T38" fmla="*/ 2147483647 w 3880"/>
              <a:gd name="T39" fmla="*/ 2147483647 h 2634"/>
              <a:gd name="T40" fmla="*/ 2147483647 w 3880"/>
              <a:gd name="T41" fmla="*/ 2147483647 h 2634"/>
              <a:gd name="T42" fmla="*/ 2147483647 w 3880"/>
              <a:gd name="T43" fmla="*/ 2147483647 h 2634"/>
              <a:gd name="T44" fmla="*/ 2147483647 w 3880"/>
              <a:gd name="T45" fmla="*/ 2147483647 h 2634"/>
              <a:gd name="T46" fmla="*/ 2147483647 w 3880"/>
              <a:gd name="T47" fmla="*/ 2147483647 h 2634"/>
              <a:gd name="T48" fmla="*/ 2147483647 w 3880"/>
              <a:gd name="T49" fmla="*/ 2147483647 h 2634"/>
              <a:gd name="T50" fmla="*/ 2147483647 w 3880"/>
              <a:gd name="T51" fmla="*/ 2147483647 h 2634"/>
              <a:gd name="T52" fmla="*/ 2147483647 w 3880"/>
              <a:gd name="T53" fmla="*/ 2147483647 h 2634"/>
              <a:gd name="T54" fmla="*/ 2147483647 w 3880"/>
              <a:gd name="T55" fmla="*/ 2147483647 h 2634"/>
              <a:gd name="T56" fmla="*/ 2147483647 w 3880"/>
              <a:gd name="T57" fmla="*/ 2147483647 h 2634"/>
              <a:gd name="T58" fmla="*/ 2147483647 w 3880"/>
              <a:gd name="T59" fmla="*/ 2147483647 h 2634"/>
              <a:gd name="T60" fmla="*/ 2147483647 w 3880"/>
              <a:gd name="T61" fmla="*/ 2147483647 h 2634"/>
              <a:gd name="T62" fmla="*/ 2147483647 w 3880"/>
              <a:gd name="T63" fmla="*/ 2147483647 h 2634"/>
              <a:gd name="T64" fmla="*/ 2147483647 w 3880"/>
              <a:gd name="T65" fmla="*/ 2147483647 h 2634"/>
              <a:gd name="T66" fmla="*/ 0 w 3880"/>
              <a:gd name="T67" fmla="*/ 2147483647 h 26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80"/>
              <a:gd name="T103" fmla="*/ 0 h 2634"/>
              <a:gd name="T104" fmla="*/ 3880 w 3880"/>
              <a:gd name="T105" fmla="*/ 2634 h 26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80" h="2634">
                <a:moveTo>
                  <a:pt x="18" y="1247"/>
                </a:moveTo>
                <a:lnTo>
                  <a:pt x="114" y="1232"/>
                </a:lnTo>
                <a:lnTo>
                  <a:pt x="250" y="1176"/>
                </a:lnTo>
                <a:lnTo>
                  <a:pt x="410" y="1064"/>
                </a:lnTo>
                <a:lnTo>
                  <a:pt x="534" y="940"/>
                </a:lnTo>
                <a:lnTo>
                  <a:pt x="638" y="832"/>
                </a:lnTo>
                <a:lnTo>
                  <a:pt x="747" y="707"/>
                </a:lnTo>
                <a:lnTo>
                  <a:pt x="891" y="554"/>
                </a:lnTo>
                <a:lnTo>
                  <a:pt x="1071" y="356"/>
                </a:lnTo>
                <a:lnTo>
                  <a:pt x="1230" y="182"/>
                </a:lnTo>
                <a:lnTo>
                  <a:pt x="1370" y="56"/>
                </a:lnTo>
                <a:lnTo>
                  <a:pt x="1478" y="0"/>
                </a:lnTo>
                <a:lnTo>
                  <a:pt x="1626" y="0"/>
                </a:lnTo>
                <a:lnTo>
                  <a:pt x="1770" y="20"/>
                </a:lnTo>
                <a:lnTo>
                  <a:pt x="1938" y="56"/>
                </a:lnTo>
                <a:lnTo>
                  <a:pt x="2115" y="95"/>
                </a:lnTo>
                <a:lnTo>
                  <a:pt x="2266" y="136"/>
                </a:lnTo>
                <a:lnTo>
                  <a:pt x="2448" y="194"/>
                </a:lnTo>
                <a:lnTo>
                  <a:pt x="2610" y="244"/>
                </a:lnTo>
                <a:lnTo>
                  <a:pt x="2798" y="316"/>
                </a:lnTo>
                <a:lnTo>
                  <a:pt x="2926" y="368"/>
                </a:lnTo>
                <a:lnTo>
                  <a:pt x="3096" y="446"/>
                </a:lnTo>
                <a:lnTo>
                  <a:pt x="3222" y="518"/>
                </a:lnTo>
                <a:lnTo>
                  <a:pt x="3546" y="2606"/>
                </a:lnTo>
                <a:lnTo>
                  <a:pt x="3879" y="2633"/>
                </a:lnTo>
                <a:lnTo>
                  <a:pt x="414" y="2381"/>
                </a:lnTo>
                <a:lnTo>
                  <a:pt x="405" y="2228"/>
                </a:lnTo>
                <a:lnTo>
                  <a:pt x="369" y="2120"/>
                </a:lnTo>
                <a:lnTo>
                  <a:pt x="306" y="2003"/>
                </a:lnTo>
                <a:lnTo>
                  <a:pt x="225" y="1913"/>
                </a:lnTo>
                <a:lnTo>
                  <a:pt x="171" y="1859"/>
                </a:lnTo>
                <a:lnTo>
                  <a:pt x="117" y="1823"/>
                </a:lnTo>
                <a:lnTo>
                  <a:pt x="66" y="1796"/>
                </a:lnTo>
                <a:lnTo>
                  <a:pt x="0" y="1778"/>
                </a:lnTo>
              </a:path>
            </a:pathLst>
          </a:custGeom>
          <a:noFill/>
          <a:ln w="50800" cap="rnd" cmpd="sng">
            <a:solidFill>
              <a:schemeClr val="accent1"/>
            </a:solidFill>
            <a:prstDash val="solid"/>
            <a:round/>
            <a:headEnd type="none" w="med" len="med"/>
            <a:tailEnd type="none" w="med" len="med"/>
          </a:ln>
        </p:spPr>
        <p:txBody>
          <a:bodyPr/>
          <a:lstStyle/>
          <a:p>
            <a:endParaRPr lang="en-US"/>
          </a:p>
        </p:txBody>
      </p:sp>
      <p:sp>
        <p:nvSpPr>
          <p:cNvPr id="21512" name="Rectangle 12"/>
          <p:cNvSpPr>
            <a:spLocks noChangeArrowheads="1"/>
          </p:cNvSpPr>
          <p:nvPr/>
        </p:nvSpPr>
        <p:spPr bwMode="auto">
          <a:xfrm>
            <a:off x="1033463" y="1511300"/>
            <a:ext cx="1449387" cy="393700"/>
          </a:xfrm>
          <a:prstGeom prst="rect">
            <a:avLst/>
          </a:prstGeom>
          <a:noFill/>
          <a:ln w="12700">
            <a:noFill/>
            <a:miter lim="800000"/>
            <a:headEnd/>
            <a:tailEnd/>
          </a:ln>
        </p:spPr>
        <p:txBody>
          <a:bodyPr wrap="none" lIns="90488" tIns="44450" rIns="90488" bIns="44450">
            <a:spAutoFit/>
          </a:bodyPr>
          <a:lstStyle/>
          <a:p>
            <a:pPr algn="l" eaLnBrk="0" hangingPunct="0">
              <a:spcBef>
                <a:spcPct val="0"/>
              </a:spcBef>
              <a:buClrTx/>
              <a:buFontTx/>
              <a:buNone/>
            </a:pPr>
            <a:r>
              <a:rPr lang="en-US" sz="2000"/>
              <a:t>Torque (%)</a:t>
            </a:r>
          </a:p>
        </p:txBody>
      </p:sp>
      <p:sp>
        <p:nvSpPr>
          <p:cNvPr id="21513" name="Rectangle 13"/>
          <p:cNvSpPr>
            <a:spLocks noChangeArrowheads="1"/>
          </p:cNvSpPr>
          <p:nvPr/>
        </p:nvSpPr>
        <p:spPr bwMode="auto">
          <a:xfrm>
            <a:off x="919163" y="5518150"/>
            <a:ext cx="973137" cy="698500"/>
          </a:xfrm>
          <a:prstGeom prst="rect">
            <a:avLst/>
          </a:prstGeom>
          <a:noFill/>
          <a:ln w="12700">
            <a:noFill/>
            <a:miter lim="800000"/>
            <a:headEnd/>
            <a:tailEnd/>
          </a:ln>
        </p:spPr>
        <p:txBody>
          <a:bodyPr wrap="none" lIns="90488" tIns="44450" rIns="90488" bIns="44450">
            <a:spAutoFit/>
          </a:bodyPr>
          <a:lstStyle/>
          <a:p>
            <a:pPr eaLnBrk="0" hangingPunct="0">
              <a:spcBef>
                <a:spcPct val="0"/>
              </a:spcBef>
              <a:buClrTx/>
              <a:buFontTx/>
              <a:buNone/>
            </a:pPr>
            <a:r>
              <a:rPr lang="en-US" sz="2000"/>
              <a:t>Engine</a:t>
            </a:r>
          </a:p>
          <a:p>
            <a:pPr eaLnBrk="0" hangingPunct="0">
              <a:spcBef>
                <a:spcPct val="0"/>
              </a:spcBef>
              <a:buClrTx/>
              <a:buFontTx/>
              <a:buNone/>
            </a:pPr>
            <a:r>
              <a:rPr lang="en-US" sz="2000"/>
              <a:t>Speed</a:t>
            </a:r>
          </a:p>
        </p:txBody>
      </p:sp>
      <p:sp>
        <p:nvSpPr>
          <p:cNvPr id="21514" name="Rectangle 14"/>
          <p:cNvSpPr>
            <a:spLocks noChangeArrowheads="1"/>
          </p:cNvSpPr>
          <p:nvPr/>
        </p:nvSpPr>
        <p:spPr bwMode="auto">
          <a:xfrm>
            <a:off x="2176463" y="5686425"/>
            <a:ext cx="549275" cy="363538"/>
          </a:xfrm>
          <a:prstGeom prst="rect">
            <a:avLst/>
          </a:prstGeom>
          <a:noFill/>
          <a:ln w="12700">
            <a:noFill/>
            <a:miter lim="800000"/>
            <a:headEnd/>
            <a:tailEnd/>
          </a:ln>
        </p:spPr>
        <p:txBody>
          <a:bodyPr wrap="none" lIns="90488" tIns="44450" rIns="90488" bIns="44450">
            <a:spAutoFit/>
          </a:bodyPr>
          <a:lstStyle/>
          <a:p>
            <a:pPr algn="l" eaLnBrk="0" hangingPunct="0">
              <a:spcBef>
                <a:spcPct val="0"/>
              </a:spcBef>
              <a:buClrTx/>
              <a:buFontTx/>
              <a:buNone/>
            </a:pPr>
            <a:r>
              <a:rPr lang="en-US"/>
              <a:t>Idle</a:t>
            </a:r>
          </a:p>
        </p:txBody>
      </p:sp>
      <p:sp>
        <p:nvSpPr>
          <p:cNvPr id="21515" name="Rectangle 15"/>
          <p:cNvSpPr>
            <a:spLocks noChangeArrowheads="1"/>
          </p:cNvSpPr>
          <p:nvPr/>
        </p:nvSpPr>
        <p:spPr bwMode="auto">
          <a:xfrm>
            <a:off x="3414713" y="5686425"/>
            <a:ext cx="1489075" cy="363538"/>
          </a:xfrm>
          <a:prstGeom prst="rect">
            <a:avLst/>
          </a:prstGeom>
          <a:noFill/>
          <a:ln w="12700">
            <a:noFill/>
            <a:miter lim="800000"/>
            <a:headEnd/>
            <a:tailEnd/>
          </a:ln>
        </p:spPr>
        <p:txBody>
          <a:bodyPr wrap="none" lIns="90488" tIns="44450" rIns="90488" bIns="44450">
            <a:spAutoFit/>
          </a:bodyPr>
          <a:lstStyle/>
          <a:p>
            <a:pPr algn="l" eaLnBrk="0" hangingPunct="0">
              <a:spcBef>
                <a:spcPct val="0"/>
              </a:spcBef>
              <a:buClrTx/>
              <a:buFontTx/>
              <a:buNone/>
            </a:pPr>
            <a:r>
              <a:rPr lang="en-US"/>
              <a:t>Peak Torque</a:t>
            </a:r>
          </a:p>
        </p:txBody>
      </p:sp>
      <p:sp>
        <p:nvSpPr>
          <p:cNvPr id="21516" name="Rectangle 16"/>
          <p:cNvSpPr>
            <a:spLocks noChangeArrowheads="1"/>
          </p:cNvSpPr>
          <p:nvPr/>
        </p:nvSpPr>
        <p:spPr bwMode="auto">
          <a:xfrm>
            <a:off x="6519863" y="5686425"/>
            <a:ext cx="790575" cy="363538"/>
          </a:xfrm>
          <a:prstGeom prst="rect">
            <a:avLst/>
          </a:prstGeom>
          <a:noFill/>
          <a:ln w="12700">
            <a:noFill/>
            <a:miter lim="800000"/>
            <a:headEnd/>
            <a:tailEnd/>
          </a:ln>
        </p:spPr>
        <p:txBody>
          <a:bodyPr wrap="none" lIns="90488" tIns="44450" rIns="90488" bIns="44450">
            <a:spAutoFit/>
          </a:bodyPr>
          <a:lstStyle/>
          <a:p>
            <a:pPr algn="l" eaLnBrk="0" hangingPunct="0">
              <a:spcBef>
                <a:spcPct val="0"/>
              </a:spcBef>
              <a:buClrTx/>
              <a:buFontTx/>
              <a:buNone/>
            </a:pPr>
            <a:r>
              <a:rPr lang="en-US"/>
              <a:t>Rated</a:t>
            </a:r>
          </a:p>
        </p:txBody>
      </p:sp>
      <p:sp>
        <p:nvSpPr>
          <p:cNvPr id="21517" name="Oval 17"/>
          <p:cNvSpPr>
            <a:spLocks noChangeArrowheads="1"/>
          </p:cNvSpPr>
          <p:nvPr/>
        </p:nvSpPr>
        <p:spPr bwMode="auto">
          <a:xfrm>
            <a:off x="6769100" y="2178050"/>
            <a:ext cx="301625" cy="301625"/>
          </a:xfrm>
          <a:prstGeom prst="ellipse">
            <a:avLst/>
          </a:prstGeom>
          <a:solidFill>
            <a:schemeClr val="accent2"/>
          </a:solidFill>
          <a:ln w="12700">
            <a:solidFill>
              <a:schemeClr val="bg1"/>
            </a:solidFill>
            <a:round/>
            <a:headEnd/>
            <a:tailEnd/>
          </a:ln>
        </p:spPr>
        <p:txBody>
          <a:bodyPr wrap="none" anchor="ctr"/>
          <a:lstStyle/>
          <a:p>
            <a:endParaRPr lang="en-US"/>
          </a:p>
        </p:txBody>
      </p:sp>
      <p:sp>
        <p:nvSpPr>
          <p:cNvPr id="21518" name="Oval 18"/>
          <p:cNvSpPr>
            <a:spLocks noChangeArrowheads="1"/>
          </p:cNvSpPr>
          <p:nvPr/>
        </p:nvSpPr>
        <p:spPr bwMode="auto">
          <a:xfrm>
            <a:off x="6586538" y="2671763"/>
            <a:ext cx="669925" cy="669925"/>
          </a:xfrm>
          <a:prstGeom prst="ellipse">
            <a:avLst/>
          </a:prstGeom>
          <a:solidFill>
            <a:schemeClr val="accent2"/>
          </a:solidFill>
          <a:ln w="12700">
            <a:solidFill>
              <a:schemeClr val="bg1"/>
            </a:solidFill>
            <a:round/>
            <a:headEnd/>
            <a:tailEnd/>
          </a:ln>
        </p:spPr>
        <p:txBody>
          <a:bodyPr wrap="none" anchor="ctr"/>
          <a:lstStyle/>
          <a:p>
            <a:endParaRPr lang="en-US"/>
          </a:p>
        </p:txBody>
      </p:sp>
      <p:sp>
        <p:nvSpPr>
          <p:cNvPr id="21519" name="Oval 19"/>
          <p:cNvSpPr>
            <a:spLocks noChangeArrowheads="1"/>
          </p:cNvSpPr>
          <p:nvPr/>
        </p:nvSpPr>
        <p:spPr bwMode="auto">
          <a:xfrm>
            <a:off x="6551613" y="3322638"/>
            <a:ext cx="738187" cy="738187"/>
          </a:xfrm>
          <a:prstGeom prst="ellipse">
            <a:avLst/>
          </a:prstGeom>
          <a:solidFill>
            <a:schemeClr val="accent2"/>
          </a:solidFill>
          <a:ln w="25400">
            <a:solidFill>
              <a:schemeClr val="bg1"/>
            </a:solidFill>
            <a:round/>
            <a:headEnd/>
            <a:tailEnd/>
          </a:ln>
        </p:spPr>
        <p:txBody>
          <a:bodyPr wrap="none" anchor="ctr"/>
          <a:lstStyle/>
          <a:p>
            <a:endParaRPr lang="en-US"/>
          </a:p>
        </p:txBody>
      </p:sp>
      <p:sp>
        <p:nvSpPr>
          <p:cNvPr id="21520" name="Rectangle 20"/>
          <p:cNvSpPr>
            <a:spLocks noChangeArrowheads="1"/>
          </p:cNvSpPr>
          <p:nvPr/>
        </p:nvSpPr>
        <p:spPr bwMode="auto">
          <a:xfrm>
            <a:off x="5868988" y="1196975"/>
            <a:ext cx="2111375" cy="363538"/>
          </a:xfrm>
          <a:prstGeom prst="rect">
            <a:avLst/>
          </a:prstGeom>
          <a:noFill/>
          <a:ln w="12700">
            <a:noFill/>
            <a:miter lim="800000"/>
            <a:headEnd/>
            <a:tailEnd/>
          </a:ln>
        </p:spPr>
        <p:txBody>
          <a:bodyPr lIns="90488" tIns="44450" rIns="90488" bIns="44450">
            <a:spAutoFit/>
          </a:bodyPr>
          <a:lstStyle/>
          <a:p>
            <a:pPr eaLnBrk="0" hangingPunct="0">
              <a:spcBef>
                <a:spcPct val="0"/>
              </a:spcBef>
              <a:buClrTx/>
              <a:buFontTx/>
              <a:buNone/>
            </a:pPr>
            <a:r>
              <a:rPr lang="en-US"/>
              <a:t>Weighting factors </a:t>
            </a:r>
          </a:p>
        </p:txBody>
      </p:sp>
      <p:sp>
        <p:nvSpPr>
          <p:cNvPr id="21521" name="Rectangle 21"/>
          <p:cNvSpPr>
            <a:spLocks noChangeArrowheads="1"/>
          </p:cNvSpPr>
          <p:nvPr/>
        </p:nvSpPr>
        <p:spPr bwMode="auto">
          <a:xfrm>
            <a:off x="7388225" y="3411538"/>
            <a:ext cx="638175" cy="363537"/>
          </a:xfrm>
          <a:prstGeom prst="rect">
            <a:avLst/>
          </a:prstGeom>
          <a:noFill/>
          <a:ln w="12700">
            <a:noFill/>
            <a:miter lim="800000"/>
            <a:headEnd/>
            <a:tailEnd/>
          </a:ln>
        </p:spPr>
        <p:txBody>
          <a:bodyPr wrap="none" lIns="90488" tIns="44450" rIns="90488" bIns="44450">
            <a:spAutoFit/>
          </a:bodyPr>
          <a:lstStyle/>
          <a:p>
            <a:pPr algn="l" eaLnBrk="0" hangingPunct="0">
              <a:spcBef>
                <a:spcPct val="0"/>
              </a:spcBef>
              <a:buClrTx/>
              <a:buFontTx/>
              <a:buNone/>
            </a:pPr>
            <a:r>
              <a:rPr lang="en-US" b="1">
                <a:solidFill>
                  <a:schemeClr val="accent2"/>
                </a:solidFill>
              </a:rPr>
              <a:t>30%</a:t>
            </a:r>
          </a:p>
        </p:txBody>
      </p:sp>
      <p:sp>
        <p:nvSpPr>
          <p:cNvPr id="21522" name="Oval 22"/>
          <p:cNvSpPr>
            <a:spLocks noChangeArrowheads="1"/>
          </p:cNvSpPr>
          <p:nvPr/>
        </p:nvSpPr>
        <p:spPr bwMode="auto">
          <a:xfrm>
            <a:off x="6551613" y="3998913"/>
            <a:ext cx="738187" cy="738187"/>
          </a:xfrm>
          <a:prstGeom prst="ellipse">
            <a:avLst/>
          </a:prstGeom>
          <a:solidFill>
            <a:schemeClr val="accent2"/>
          </a:solidFill>
          <a:ln w="25400">
            <a:solidFill>
              <a:schemeClr val="bg1"/>
            </a:solidFill>
            <a:round/>
            <a:headEnd/>
            <a:tailEnd/>
          </a:ln>
        </p:spPr>
        <p:txBody>
          <a:bodyPr wrap="none" anchor="ctr"/>
          <a:lstStyle/>
          <a:p>
            <a:endParaRPr lang="en-US"/>
          </a:p>
        </p:txBody>
      </p:sp>
      <p:sp>
        <p:nvSpPr>
          <p:cNvPr id="21523" name="Oval 23"/>
          <p:cNvSpPr>
            <a:spLocks noChangeArrowheads="1"/>
          </p:cNvSpPr>
          <p:nvPr/>
        </p:nvSpPr>
        <p:spPr bwMode="auto">
          <a:xfrm>
            <a:off x="6711950" y="4587875"/>
            <a:ext cx="415925" cy="415925"/>
          </a:xfrm>
          <a:prstGeom prst="ellipse">
            <a:avLst/>
          </a:prstGeom>
          <a:solidFill>
            <a:schemeClr val="accent2"/>
          </a:solidFill>
          <a:ln w="25400">
            <a:solidFill>
              <a:schemeClr val="bg1"/>
            </a:solidFill>
            <a:round/>
            <a:headEnd/>
            <a:tailEnd/>
          </a:ln>
        </p:spPr>
        <p:txBody>
          <a:bodyPr wrap="none" anchor="ctr"/>
          <a:lstStyle/>
          <a:p>
            <a:endParaRPr lang="en-US"/>
          </a:p>
        </p:txBody>
      </p:sp>
      <p:sp>
        <p:nvSpPr>
          <p:cNvPr id="21524" name="Rectangle 24"/>
          <p:cNvSpPr>
            <a:spLocks noChangeArrowheads="1"/>
          </p:cNvSpPr>
          <p:nvPr/>
        </p:nvSpPr>
        <p:spPr bwMode="auto">
          <a:xfrm>
            <a:off x="4724400" y="2127250"/>
            <a:ext cx="765175" cy="363538"/>
          </a:xfrm>
          <a:prstGeom prst="rect">
            <a:avLst/>
          </a:prstGeom>
          <a:solidFill>
            <a:schemeClr val="bg1"/>
          </a:solidFill>
          <a:ln w="12700">
            <a:noFill/>
            <a:miter lim="800000"/>
            <a:headEnd/>
            <a:tailEnd/>
          </a:ln>
        </p:spPr>
        <p:txBody>
          <a:bodyPr wrap="none" lIns="90488" tIns="44450" rIns="90488" bIns="44450">
            <a:spAutoFit/>
          </a:bodyPr>
          <a:lstStyle/>
          <a:p>
            <a:pPr algn="r" eaLnBrk="0" hangingPunct="0">
              <a:spcBef>
                <a:spcPct val="0"/>
              </a:spcBef>
              <a:buClrTx/>
              <a:buFontTx/>
              <a:buNone/>
            </a:pPr>
            <a:r>
              <a:rPr lang="en-US"/>
              <a:t>100%</a:t>
            </a:r>
          </a:p>
        </p:txBody>
      </p:sp>
      <p:sp>
        <p:nvSpPr>
          <p:cNvPr id="21525" name="Rectangle 25"/>
          <p:cNvSpPr>
            <a:spLocks noChangeArrowheads="1"/>
          </p:cNvSpPr>
          <p:nvPr/>
        </p:nvSpPr>
        <p:spPr bwMode="auto">
          <a:xfrm>
            <a:off x="4851400" y="2800350"/>
            <a:ext cx="638175" cy="363538"/>
          </a:xfrm>
          <a:prstGeom prst="rect">
            <a:avLst/>
          </a:prstGeom>
          <a:solidFill>
            <a:schemeClr val="bg1"/>
          </a:solidFill>
          <a:ln w="12700">
            <a:noFill/>
            <a:miter lim="800000"/>
            <a:headEnd/>
            <a:tailEnd/>
          </a:ln>
        </p:spPr>
        <p:txBody>
          <a:bodyPr wrap="none" lIns="90488" tIns="44450" rIns="90488" bIns="44450">
            <a:spAutoFit/>
          </a:bodyPr>
          <a:lstStyle/>
          <a:p>
            <a:pPr algn="r" eaLnBrk="0" hangingPunct="0">
              <a:spcBef>
                <a:spcPct val="0"/>
              </a:spcBef>
              <a:buClrTx/>
              <a:buFontTx/>
              <a:buNone/>
            </a:pPr>
            <a:r>
              <a:rPr lang="en-US"/>
              <a:t>75%</a:t>
            </a:r>
          </a:p>
        </p:txBody>
      </p:sp>
      <p:sp>
        <p:nvSpPr>
          <p:cNvPr id="21526" name="Rectangle 26"/>
          <p:cNvSpPr>
            <a:spLocks noChangeArrowheads="1"/>
          </p:cNvSpPr>
          <p:nvPr/>
        </p:nvSpPr>
        <p:spPr bwMode="auto">
          <a:xfrm>
            <a:off x="4851400" y="3489325"/>
            <a:ext cx="638175" cy="363538"/>
          </a:xfrm>
          <a:prstGeom prst="rect">
            <a:avLst/>
          </a:prstGeom>
          <a:solidFill>
            <a:schemeClr val="bg1"/>
          </a:solidFill>
          <a:ln w="12700">
            <a:noFill/>
            <a:miter lim="800000"/>
            <a:headEnd/>
            <a:tailEnd/>
          </a:ln>
        </p:spPr>
        <p:txBody>
          <a:bodyPr wrap="none" lIns="90488" tIns="44450" rIns="90488" bIns="44450">
            <a:spAutoFit/>
          </a:bodyPr>
          <a:lstStyle/>
          <a:p>
            <a:pPr algn="r" eaLnBrk="0" hangingPunct="0">
              <a:spcBef>
                <a:spcPct val="0"/>
              </a:spcBef>
              <a:buClrTx/>
              <a:buFontTx/>
              <a:buNone/>
            </a:pPr>
            <a:r>
              <a:rPr lang="en-US"/>
              <a:t>50%</a:t>
            </a:r>
          </a:p>
        </p:txBody>
      </p:sp>
      <p:sp>
        <p:nvSpPr>
          <p:cNvPr id="21527" name="Rectangle 27"/>
          <p:cNvSpPr>
            <a:spLocks noChangeArrowheads="1"/>
          </p:cNvSpPr>
          <p:nvPr/>
        </p:nvSpPr>
        <p:spPr bwMode="auto">
          <a:xfrm>
            <a:off x="4851400" y="4165600"/>
            <a:ext cx="638175" cy="363538"/>
          </a:xfrm>
          <a:prstGeom prst="rect">
            <a:avLst/>
          </a:prstGeom>
          <a:solidFill>
            <a:schemeClr val="bg1"/>
          </a:solidFill>
          <a:ln w="12700">
            <a:noFill/>
            <a:miter lim="800000"/>
            <a:headEnd/>
            <a:tailEnd/>
          </a:ln>
        </p:spPr>
        <p:txBody>
          <a:bodyPr wrap="none" lIns="90488" tIns="44450" rIns="90488" bIns="44450">
            <a:spAutoFit/>
          </a:bodyPr>
          <a:lstStyle/>
          <a:p>
            <a:pPr algn="r" eaLnBrk="0" hangingPunct="0">
              <a:spcBef>
                <a:spcPct val="0"/>
              </a:spcBef>
              <a:buClrTx/>
              <a:buFontTx/>
              <a:buNone/>
            </a:pPr>
            <a:r>
              <a:rPr lang="en-US"/>
              <a:t>25%</a:t>
            </a:r>
          </a:p>
        </p:txBody>
      </p:sp>
      <p:sp>
        <p:nvSpPr>
          <p:cNvPr id="21528" name="Rectangle 28"/>
          <p:cNvSpPr>
            <a:spLocks noChangeArrowheads="1"/>
          </p:cNvSpPr>
          <p:nvPr/>
        </p:nvSpPr>
        <p:spPr bwMode="auto">
          <a:xfrm>
            <a:off x="4851400" y="4594225"/>
            <a:ext cx="638175" cy="363538"/>
          </a:xfrm>
          <a:prstGeom prst="rect">
            <a:avLst/>
          </a:prstGeom>
          <a:solidFill>
            <a:schemeClr val="bg1"/>
          </a:solidFill>
          <a:ln w="12700">
            <a:noFill/>
            <a:miter lim="800000"/>
            <a:headEnd/>
            <a:tailEnd/>
          </a:ln>
        </p:spPr>
        <p:txBody>
          <a:bodyPr wrap="none" lIns="90488" tIns="44450" rIns="90488" bIns="44450">
            <a:spAutoFit/>
          </a:bodyPr>
          <a:lstStyle/>
          <a:p>
            <a:pPr algn="r" eaLnBrk="0" hangingPunct="0">
              <a:spcBef>
                <a:spcPct val="0"/>
              </a:spcBef>
              <a:buClrTx/>
              <a:buFontTx/>
              <a:buNone/>
            </a:pPr>
            <a:r>
              <a:rPr lang="en-US"/>
              <a:t>10%</a:t>
            </a:r>
          </a:p>
        </p:txBody>
      </p:sp>
      <p:sp>
        <p:nvSpPr>
          <p:cNvPr id="21529" name="Line 29"/>
          <p:cNvSpPr>
            <a:spLocks noChangeShapeType="1"/>
          </p:cNvSpPr>
          <p:nvPr/>
        </p:nvSpPr>
        <p:spPr bwMode="auto">
          <a:xfrm>
            <a:off x="1031875" y="1949450"/>
            <a:ext cx="0" cy="3581400"/>
          </a:xfrm>
          <a:prstGeom prst="line">
            <a:avLst/>
          </a:prstGeom>
          <a:noFill/>
          <a:ln w="12700">
            <a:solidFill>
              <a:srgbClr val="000000"/>
            </a:solidFill>
            <a:round/>
            <a:headEnd/>
            <a:tailEnd/>
          </a:ln>
        </p:spPr>
        <p:txBody>
          <a:bodyPr wrap="none" anchor="ctr"/>
          <a:lstStyle/>
          <a:p>
            <a:endParaRPr lang="en-US"/>
          </a:p>
        </p:txBody>
      </p:sp>
      <p:sp>
        <p:nvSpPr>
          <p:cNvPr id="21530" name="Line 30"/>
          <p:cNvSpPr>
            <a:spLocks noChangeShapeType="1"/>
          </p:cNvSpPr>
          <p:nvPr/>
        </p:nvSpPr>
        <p:spPr bwMode="auto">
          <a:xfrm>
            <a:off x="1038225" y="5530850"/>
            <a:ext cx="7246938" cy="0"/>
          </a:xfrm>
          <a:prstGeom prst="line">
            <a:avLst/>
          </a:prstGeom>
          <a:noFill/>
          <a:ln w="12700">
            <a:solidFill>
              <a:srgbClr val="000000"/>
            </a:solidFill>
            <a:round/>
            <a:headEnd/>
            <a:tailEnd/>
          </a:ln>
        </p:spPr>
        <p:txBody>
          <a:bodyPr wrap="none" anchor="ctr"/>
          <a:lstStyle/>
          <a:p>
            <a:endParaRPr lang="en-US"/>
          </a:p>
        </p:txBody>
      </p:sp>
      <p:sp>
        <p:nvSpPr>
          <p:cNvPr id="21531" name="Rectangle 31"/>
          <p:cNvSpPr>
            <a:spLocks noChangeArrowheads="1"/>
          </p:cNvSpPr>
          <p:nvPr/>
        </p:nvSpPr>
        <p:spPr bwMode="auto">
          <a:xfrm>
            <a:off x="7388225" y="2728913"/>
            <a:ext cx="638175" cy="363537"/>
          </a:xfrm>
          <a:prstGeom prst="rect">
            <a:avLst/>
          </a:prstGeom>
          <a:noFill/>
          <a:ln w="12700">
            <a:noFill/>
            <a:miter lim="800000"/>
            <a:headEnd/>
            <a:tailEnd/>
          </a:ln>
        </p:spPr>
        <p:txBody>
          <a:bodyPr wrap="none" lIns="90488" tIns="44450" rIns="90488" bIns="44450">
            <a:spAutoFit/>
          </a:bodyPr>
          <a:lstStyle/>
          <a:p>
            <a:pPr algn="l" eaLnBrk="0" hangingPunct="0">
              <a:spcBef>
                <a:spcPct val="0"/>
              </a:spcBef>
              <a:buClrTx/>
              <a:buFontTx/>
              <a:buNone/>
            </a:pPr>
            <a:r>
              <a:rPr lang="en-US" b="1">
                <a:solidFill>
                  <a:schemeClr val="accent2"/>
                </a:solidFill>
              </a:rPr>
              <a:t>25%</a:t>
            </a:r>
          </a:p>
        </p:txBody>
      </p:sp>
      <p:sp>
        <p:nvSpPr>
          <p:cNvPr id="21532" name="Rectangle 32"/>
          <p:cNvSpPr>
            <a:spLocks noChangeArrowheads="1"/>
          </p:cNvSpPr>
          <p:nvPr/>
        </p:nvSpPr>
        <p:spPr bwMode="auto">
          <a:xfrm>
            <a:off x="7388225" y="4086225"/>
            <a:ext cx="638175" cy="363538"/>
          </a:xfrm>
          <a:prstGeom prst="rect">
            <a:avLst/>
          </a:prstGeom>
          <a:noFill/>
          <a:ln w="12700">
            <a:noFill/>
            <a:miter lim="800000"/>
            <a:headEnd/>
            <a:tailEnd/>
          </a:ln>
        </p:spPr>
        <p:txBody>
          <a:bodyPr wrap="none" lIns="90488" tIns="44450" rIns="90488" bIns="44450">
            <a:spAutoFit/>
          </a:bodyPr>
          <a:lstStyle/>
          <a:p>
            <a:pPr algn="l" eaLnBrk="0" hangingPunct="0">
              <a:spcBef>
                <a:spcPct val="0"/>
              </a:spcBef>
              <a:buClrTx/>
              <a:buFontTx/>
              <a:buNone/>
            </a:pPr>
            <a:r>
              <a:rPr lang="en-US" b="1">
                <a:solidFill>
                  <a:schemeClr val="accent2"/>
                </a:solidFill>
              </a:rPr>
              <a:t>30%</a:t>
            </a:r>
          </a:p>
        </p:txBody>
      </p:sp>
      <p:sp>
        <p:nvSpPr>
          <p:cNvPr id="21533" name="Rectangle 33"/>
          <p:cNvSpPr>
            <a:spLocks noChangeArrowheads="1"/>
          </p:cNvSpPr>
          <p:nvPr/>
        </p:nvSpPr>
        <p:spPr bwMode="auto">
          <a:xfrm>
            <a:off x="7388225" y="4518025"/>
            <a:ext cx="638175" cy="363538"/>
          </a:xfrm>
          <a:prstGeom prst="rect">
            <a:avLst/>
          </a:prstGeom>
          <a:noFill/>
          <a:ln w="12700">
            <a:noFill/>
            <a:miter lim="800000"/>
            <a:headEnd/>
            <a:tailEnd/>
          </a:ln>
        </p:spPr>
        <p:txBody>
          <a:bodyPr wrap="none" lIns="90488" tIns="44450" rIns="90488" bIns="44450">
            <a:spAutoFit/>
          </a:bodyPr>
          <a:lstStyle/>
          <a:p>
            <a:pPr algn="l" eaLnBrk="0" hangingPunct="0">
              <a:spcBef>
                <a:spcPct val="0"/>
              </a:spcBef>
              <a:buClrTx/>
              <a:buFontTx/>
              <a:buNone/>
            </a:pPr>
            <a:r>
              <a:rPr lang="en-US" b="1">
                <a:solidFill>
                  <a:schemeClr val="accent2"/>
                </a:solidFill>
              </a:rPr>
              <a:t>10%</a:t>
            </a:r>
          </a:p>
        </p:txBody>
      </p:sp>
      <p:sp>
        <p:nvSpPr>
          <p:cNvPr id="21534" name="Rectangle 34"/>
          <p:cNvSpPr>
            <a:spLocks noChangeArrowheads="1"/>
          </p:cNvSpPr>
          <p:nvPr/>
        </p:nvSpPr>
        <p:spPr bwMode="auto">
          <a:xfrm>
            <a:off x="7388225" y="2046288"/>
            <a:ext cx="511175" cy="363537"/>
          </a:xfrm>
          <a:prstGeom prst="rect">
            <a:avLst/>
          </a:prstGeom>
          <a:noFill/>
          <a:ln w="12700">
            <a:noFill/>
            <a:miter lim="800000"/>
            <a:headEnd/>
            <a:tailEnd/>
          </a:ln>
        </p:spPr>
        <p:txBody>
          <a:bodyPr wrap="none" lIns="90488" tIns="44450" rIns="90488" bIns="44450">
            <a:spAutoFit/>
          </a:bodyPr>
          <a:lstStyle/>
          <a:p>
            <a:pPr algn="l" eaLnBrk="0" hangingPunct="0">
              <a:spcBef>
                <a:spcPct val="0"/>
              </a:spcBef>
              <a:buClrTx/>
              <a:buFontTx/>
              <a:buNone/>
            </a:pPr>
            <a:r>
              <a:rPr lang="en-US" b="1">
                <a:solidFill>
                  <a:schemeClr val="accent2"/>
                </a:solidFill>
              </a:rPr>
              <a:t>5%</a:t>
            </a:r>
          </a:p>
        </p:txBody>
      </p:sp>
      <p:sp>
        <p:nvSpPr>
          <p:cNvPr id="21535" name="Rectangle 35"/>
          <p:cNvSpPr>
            <a:spLocks noChangeArrowheads="1"/>
          </p:cNvSpPr>
          <p:nvPr/>
        </p:nvSpPr>
        <p:spPr bwMode="auto">
          <a:xfrm>
            <a:off x="7388225" y="1541463"/>
            <a:ext cx="473075" cy="363537"/>
          </a:xfrm>
          <a:prstGeom prst="rect">
            <a:avLst/>
          </a:prstGeom>
          <a:noFill/>
          <a:ln w="12700">
            <a:noFill/>
            <a:miter lim="800000"/>
            <a:headEnd/>
            <a:tailEnd/>
          </a:ln>
        </p:spPr>
        <p:txBody>
          <a:bodyPr wrap="none" lIns="90488" tIns="44450" rIns="90488" bIns="44450">
            <a:spAutoFit/>
          </a:bodyPr>
          <a:lstStyle/>
          <a:p>
            <a:pPr algn="l" eaLnBrk="0" hangingPunct="0">
              <a:spcBef>
                <a:spcPct val="0"/>
              </a:spcBef>
              <a:buClrTx/>
              <a:buFontTx/>
              <a:buNone/>
            </a:pPr>
            <a:r>
              <a:rPr lang="en-US" b="1" u="sng">
                <a:solidFill>
                  <a:schemeClr val="accent2"/>
                </a:solidFill>
              </a:rPr>
              <a:t>D2</a:t>
            </a:r>
          </a:p>
        </p:txBody>
      </p:sp>
      <p:sp>
        <p:nvSpPr>
          <p:cNvPr id="21537" name="Text Box 37"/>
          <p:cNvSpPr txBox="1">
            <a:spLocks noChangeArrowheads="1"/>
          </p:cNvSpPr>
          <p:nvPr/>
        </p:nvSpPr>
        <p:spPr bwMode="auto">
          <a:xfrm>
            <a:off x="938213" y="6365875"/>
            <a:ext cx="5343525" cy="212725"/>
          </a:xfrm>
          <a:prstGeom prst="rect">
            <a:avLst/>
          </a:prstGeom>
          <a:noFill/>
          <a:ln w="12700" algn="ctr">
            <a:noFill/>
            <a:miter lim="800000"/>
            <a:headEnd/>
            <a:tailEnd/>
          </a:ln>
        </p:spPr>
        <p:txBody>
          <a:bodyPr lIns="0" tIns="0" rIns="0" bIns="0">
            <a:spAutoFit/>
          </a:bodyPr>
          <a:lstStyle/>
          <a:p>
            <a:pPr marL="231775" indent="-231775" algn="l">
              <a:spcBef>
                <a:spcPct val="50000"/>
              </a:spcBef>
            </a:pPr>
            <a:r>
              <a:rPr lang="en-US" sz="1400"/>
              <a:t>*Local requirement measurement method may be different.</a:t>
            </a:r>
          </a:p>
        </p:txBody>
      </p:sp>
      <p:sp>
        <p:nvSpPr>
          <p:cNvPr id="3" name="Title 2"/>
          <p:cNvSpPr>
            <a:spLocks noGrp="1"/>
          </p:cNvSpPr>
          <p:nvPr>
            <p:ph type="title"/>
          </p:nvPr>
        </p:nvSpPr>
        <p:spPr/>
        <p:txBody>
          <a:bodyPr/>
          <a:lstStyle/>
          <a:p>
            <a:r>
              <a:rPr lang="en-US" dirty="0" smtClean="0"/>
              <a:t>Federal EPA Emissions Measurement*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idx="4294967295"/>
          </p:nvPr>
        </p:nvSpPr>
        <p:spPr>
          <a:xfrm>
            <a:off x="1022350" y="396875"/>
            <a:ext cx="4146550" cy="450850"/>
          </a:xfrm>
        </p:spPr>
        <p:txBody>
          <a:bodyPr anchor="t"/>
          <a:lstStyle/>
          <a:p>
            <a:pPr eaLnBrk="1" hangingPunct="1">
              <a:defRPr/>
            </a:pPr>
            <a:r>
              <a:rPr lang="en-US" sz="2000" b="1" dirty="0" smtClean="0">
                <a:effectLst>
                  <a:outerShdw blurRad="38100" dist="38100" dir="2700000" algn="tl">
                    <a:srgbClr val="C0C0C0"/>
                  </a:outerShdw>
                </a:effectLst>
                <a:latin typeface="+mn-lt"/>
                <a:ea typeface="+mj-ea"/>
                <a:cs typeface="Helvetica Neue"/>
              </a:rPr>
              <a:t>Emission Control Options</a:t>
            </a:r>
          </a:p>
        </p:txBody>
      </p:sp>
      <p:grpSp>
        <p:nvGrpSpPr>
          <p:cNvPr id="2" name="Group 30"/>
          <p:cNvGrpSpPr>
            <a:grpSpLocks/>
          </p:cNvGrpSpPr>
          <p:nvPr/>
        </p:nvGrpSpPr>
        <p:grpSpPr bwMode="auto">
          <a:xfrm>
            <a:off x="3117850" y="1101725"/>
            <a:ext cx="5795963" cy="4772025"/>
            <a:chOff x="3118407" y="1101725"/>
            <a:chExt cx="5795381" cy="4772023"/>
          </a:xfrm>
        </p:grpSpPr>
        <p:grpSp>
          <p:nvGrpSpPr>
            <p:cNvPr id="3" name="Group 25"/>
            <p:cNvGrpSpPr>
              <a:grpSpLocks/>
            </p:cNvGrpSpPr>
            <p:nvPr/>
          </p:nvGrpSpPr>
          <p:grpSpPr bwMode="auto">
            <a:xfrm>
              <a:off x="3118407" y="1101725"/>
              <a:ext cx="5795381" cy="4772023"/>
              <a:chOff x="2939148" y="1102782"/>
              <a:chExt cx="6109709" cy="4916438"/>
            </a:xfrm>
          </p:grpSpPr>
          <p:sp>
            <p:nvSpPr>
              <p:cNvPr id="51202" name="Rectangle 2"/>
              <p:cNvSpPr>
                <a:spLocks noChangeArrowheads="1"/>
              </p:cNvSpPr>
              <p:nvPr/>
            </p:nvSpPr>
            <p:spPr bwMode="auto">
              <a:xfrm>
                <a:off x="3780886" y="1102782"/>
                <a:ext cx="5180952" cy="49164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2075" tIns="46038" rIns="92075" bIns="46038" anchor="ctr" anchorCtr="1"/>
              <a:lstStyle/>
              <a:p>
                <a:pPr>
                  <a:spcBef>
                    <a:spcPct val="50000"/>
                  </a:spcBef>
                  <a:defRPr/>
                </a:pPr>
                <a:endParaRPr lang="en-GB" b="1" dirty="0">
                  <a:ea typeface="Arial" pitchFamily="-107" charset="0"/>
                </a:endParaRPr>
              </a:p>
            </p:txBody>
          </p:sp>
          <p:sp>
            <p:nvSpPr>
              <p:cNvPr id="64522" name="Text Box 4"/>
              <p:cNvSpPr txBox="1">
                <a:spLocks noChangeArrowheads="1"/>
              </p:cNvSpPr>
              <p:nvPr/>
            </p:nvSpPr>
            <p:spPr bwMode="auto">
              <a:xfrm>
                <a:off x="6306098" y="1712840"/>
                <a:ext cx="2742759" cy="405123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eaLnBrk="0" hangingPunct="0">
                  <a:spcBef>
                    <a:spcPct val="50000"/>
                  </a:spcBef>
                  <a:defRPr/>
                </a:pPr>
                <a:r>
                  <a:rPr lang="en-US" sz="1200" b="1" dirty="0">
                    <a:solidFill>
                      <a:srgbClr val="FF0000"/>
                    </a:solidFill>
                    <a:latin typeface="Arial Narrow" charset="0"/>
                  </a:rPr>
                  <a:t>Diesel oxidation catalyst (DOC)</a:t>
                </a:r>
              </a:p>
              <a:p>
                <a:pPr eaLnBrk="0" hangingPunct="0">
                  <a:spcBef>
                    <a:spcPct val="50000"/>
                  </a:spcBef>
                  <a:defRPr/>
                </a:pPr>
                <a:r>
                  <a:rPr lang="en-US" sz="1200" b="1" dirty="0">
                    <a:solidFill>
                      <a:srgbClr val="FF0000"/>
                    </a:solidFill>
                    <a:latin typeface="Arial Narrow" charset="0"/>
                  </a:rPr>
                  <a:t>Catalyzed soot filter </a:t>
                </a:r>
              </a:p>
              <a:p>
                <a:pPr eaLnBrk="0" hangingPunct="0">
                  <a:spcBef>
                    <a:spcPct val="50000"/>
                  </a:spcBef>
                  <a:defRPr/>
                </a:pPr>
                <a:r>
                  <a:rPr lang="en-US" sz="1200" b="1" dirty="0">
                    <a:solidFill>
                      <a:srgbClr val="FF0000"/>
                    </a:solidFill>
                    <a:latin typeface="Arial Narrow" charset="0"/>
                  </a:rPr>
                  <a:t>Active regenerating filter</a:t>
                </a:r>
              </a:p>
              <a:p>
                <a:pPr eaLnBrk="0" hangingPunct="0">
                  <a:spcBef>
                    <a:spcPct val="50000"/>
                  </a:spcBef>
                  <a:defRPr/>
                </a:pPr>
                <a:r>
                  <a:rPr lang="en-US" sz="1200" b="1" dirty="0">
                    <a:solidFill>
                      <a:srgbClr val="FF0000"/>
                    </a:solidFill>
                    <a:latin typeface="Arial Narrow" charset="0"/>
                  </a:rPr>
                  <a:t>CRT</a:t>
                </a:r>
              </a:p>
              <a:p>
                <a:pPr eaLnBrk="0" hangingPunct="0">
                  <a:spcBef>
                    <a:spcPct val="50000"/>
                  </a:spcBef>
                  <a:defRPr/>
                </a:pPr>
                <a:endParaRPr lang="en-US" sz="1200" b="1" dirty="0">
                  <a:solidFill>
                    <a:srgbClr val="FF0000"/>
                  </a:solidFill>
                  <a:latin typeface="Arial Narrow" charset="0"/>
                </a:endParaRPr>
              </a:p>
              <a:p>
                <a:pPr eaLnBrk="0" hangingPunct="0">
                  <a:spcBef>
                    <a:spcPct val="50000"/>
                  </a:spcBef>
                  <a:defRPr/>
                </a:pPr>
                <a:endParaRPr lang="en-US" sz="1200" b="1" dirty="0">
                  <a:solidFill>
                    <a:srgbClr val="FF0000"/>
                  </a:solidFill>
                  <a:latin typeface="Arial Narrow" charset="0"/>
                </a:endParaRPr>
              </a:p>
              <a:p>
                <a:pPr eaLnBrk="0" hangingPunct="0">
                  <a:spcBef>
                    <a:spcPct val="50000"/>
                  </a:spcBef>
                  <a:defRPr/>
                </a:pPr>
                <a:r>
                  <a:rPr lang="en-US" sz="1200" b="1" dirty="0">
                    <a:solidFill>
                      <a:srgbClr val="FF0000"/>
                    </a:solidFill>
                    <a:latin typeface="Arial Narrow" charset="0"/>
                  </a:rPr>
                  <a:t>Miller Cycle</a:t>
                </a:r>
              </a:p>
              <a:p>
                <a:pPr eaLnBrk="0" hangingPunct="0">
                  <a:spcBef>
                    <a:spcPct val="50000"/>
                  </a:spcBef>
                  <a:defRPr/>
                </a:pPr>
                <a:r>
                  <a:rPr lang="en-US" sz="1200" b="1" dirty="0">
                    <a:solidFill>
                      <a:srgbClr val="FF0000"/>
                    </a:solidFill>
                    <a:latin typeface="Arial Narrow" charset="0"/>
                  </a:rPr>
                  <a:t>EGR</a:t>
                </a:r>
              </a:p>
              <a:p>
                <a:pPr eaLnBrk="0" hangingPunct="0">
                  <a:spcBef>
                    <a:spcPct val="50000"/>
                  </a:spcBef>
                  <a:defRPr/>
                </a:pPr>
                <a:r>
                  <a:rPr lang="en-US" sz="1200" b="1" dirty="0">
                    <a:latin typeface="Arial Narrow" charset="0"/>
                  </a:rPr>
                  <a:t>Lean </a:t>
                </a:r>
                <a:r>
                  <a:rPr lang="en-US" sz="1200" b="1" dirty="0" err="1">
                    <a:latin typeface="Arial Narrow" charset="0"/>
                  </a:rPr>
                  <a:t>NOx</a:t>
                </a:r>
                <a:r>
                  <a:rPr lang="en-US" sz="1200" b="1" dirty="0">
                    <a:latin typeface="Arial Narrow" charset="0"/>
                  </a:rPr>
                  <a:t> </a:t>
                </a:r>
              </a:p>
              <a:p>
                <a:pPr eaLnBrk="0" hangingPunct="0">
                  <a:spcBef>
                    <a:spcPct val="50000"/>
                  </a:spcBef>
                  <a:defRPr/>
                </a:pPr>
                <a:r>
                  <a:rPr lang="en-US" sz="1200" b="1" dirty="0">
                    <a:latin typeface="Arial Narrow" charset="0"/>
                  </a:rPr>
                  <a:t>Lean </a:t>
                </a:r>
                <a:r>
                  <a:rPr lang="en-US" sz="1200" b="1" dirty="0" err="1">
                    <a:latin typeface="Arial Narrow" charset="0"/>
                  </a:rPr>
                  <a:t>NOx</a:t>
                </a:r>
                <a:r>
                  <a:rPr lang="en-US" sz="1200" b="1" dirty="0">
                    <a:latin typeface="Arial Narrow" charset="0"/>
                  </a:rPr>
                  <a:t> + HC </a:t>
                </a:r>
              </a:p>
              <a:p>
                <a:pPr eaLnBrk="0" hangingPunct="0">
                  <a:spcBef>
                    <a:spcPct val="50000"/>
                  </a:spcBef>
                  <a:defRPr/>
                </a:pPr>
                <a:r>
                  <a:rPr lang="en-US" sz="1200" b="1" dirty="0">
                    <a:latin typeface="Arial Narrow" charset="0"/>
                  </a:rPr>
                  <a:t>Plasma-assisted lean </a:t>
                </a:r>
                <a:r>
                  <a:rPr lang="en-US" sz="1200" b="1" dirty="0" err="1">
                    <a:latin typeface="Arial Narrow" charset="0"/>
                  </a:rPr>
                  <a:t>NOx</a:t>
                </a:r>
                <a:r>
                  <a:rPr lang="en-US" sz="1200" b="1" dirty="0">
                    <a:solidFill>
                      <a:schemeClr val="accent2"/>
                    </a:solidFill>
                    <a:latin typeface="Arial Narrow" charset="0"/>
                  </a:rPr>
                  <a:t> </a:t>
                </a:r>
              </a:p>
              <a:p>
                <a:pPr eaLnBrk="0" hangingPunct="0">
                  <a:spcBef>
                    <a:spcPct val="50000"/>
                  </a:spcBef>
                  <a:defRPr/>
                </a:pPr>
                <a:r>
                  <a:rPr lang="en-US" sz="1200" b="1" dirty="0" err="1">
                    <a:solidFill>
                      <a:srgbClr val="FF0000"/>
                    </a:solidFill>
                    <a:latin typeface="Arial Narrow" charset="0"/>
                  </a:rPr>
                  <a:t>NOx</a:t>
                </a:r>
                <a:r>
                  <a:rPr lang="en-US" sz="1200" b="1" dirty="0">
                    <a:solidFill>
                      <a:srgbClr val="FF0000"/>
                    </a:solidFill>
                    <a:latin typeface="Arial Narrow" charset="0"/>
                  </a:rPr>
                  <a:t> </a:t>
                </a:r>
                <a:r>
                  <a:rPr lang="en-US" sz="1200" b="1" dirty="0" err="1">
                    <a:solidFill>
                      <a:srgbClr val="FF0000"/>
                    </a:solidFill>
                    <a:latin typeface="Arial Narrow" charset="0"/>
                  </a:rPr>
                  <a:t>adsorber</a:t>
                </a:r>
                <a:r>
                  <a:rPr lang="en-US" sz="1200" b="1" dirty="0">
                    <a:solidFill>
                      <a:srgbClr val="FF0000"/>
                    </a:solidFill>
                    <a:latin typeface="Arial Narrow" charset="0"/>
                  </a:rPr>
                  <a:t> </a:t>
                </a:r>
              </a:p>
              <a:p>
                <a:pPr eaLnBrk="0" hangingPunct="0">
                  <a:spcBef>
                    <a:spcPct val="50000"/>
                  </a:spcBef>
                  <a:defRPr/>
                </a:pPr>
                <a:r>
                  <a:rPr lang="en-US" sz="1200" b="1" dirty="0">
                    <a:solidFill>
                      <a:srgbClr val="FF0000"/>
                    </a:solidFill>
                    <a:latin typeface="Arial Narrow" charset="0"/>
                  </a:rPr>
                  <a:t>Selective catalytic reduction (SCR)</a:t>
                </a:r>
              </a:p>
            </p:txBody>
          </p:sp>
          <p:sp>
            <p:nvSpPr>
              <p:cNvPr id="64523" name="Oval 5"/>
              <p:cNvSpPr>
                <a:spLocks noChangeArrowheads="1"/>
              </p:cNvSpPr>
              <p:nvPr/>
            </p:nvSpPr>
            <p:spPr bwMode="auto">
              <a:xfrm>
                <a:off x="4210958" y="3479224"/>
                <a:ext cx="1142956" cy="1143243"/>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sz="2400"/>
              </a:p>
            </p:txBody>
          </p:sp>
          <p:sp>
            <p:nvSpPr>
              <p:cNvPr id="64524" name="Text Box 6"/>
              <p:cNvSpPr txBox="1">
                <a:spLocks noChangeArrowheads="1"/>
              </p:cNvSpPr>
              <p:nvPr/>
            </p:nvSpPr>
            <p:spPr bwMode="auto">
              <a:xfrm>
                <a:off x="4356547" y="3911007"/>
                <a:ext cx="761412" cy="346735"/>
              </a:xfrm>
              <a:prstGeom prst="rect">
                <a:avLst/>
              </a:prstGeom>
              <a:solidFill>
                <a:srgbClr val="FFFFCC"/>
              </a:solidFill>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eaLnBrk="0" hangingPunct="0">
                  <a:spcBef>
                    <a:spcPct val="50000"/>
                  </a:spcBef>
                  <a:defRPr/>
                </a:pPr>
                <a:r>
                  <a:rPr lang="en-US" sz="1600" b="1">
                    <a:latin typeface="Arial Narrow" charset="0"/>
                  </a:rPr>
                  <a:t>NOx</a:t>
                </a:r>
              </a:p>
            </p:txBody>
          </p:sp>
          <p:sp>
            <p:nvSpPr>
              <p:cNvPr id="64525" name="Line 7"/>
              <p:cNvSpPr>
                <a:spLocks noChangeShapeType="1"/>
              </p:cNvSpPr>
              <p:nvPr/>
            </p:nvSpPr>
            <p:spPr bwMode="auto">
              <a:xfrm flipV="1">
                <a:off x="5355587" y="3814510"/>
                <a:ext cx="883573" cy="157012"/>
              </a:xfrm>
              <a:prstGeom prst="line">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a:p>
            </p:txBody>
          </p:sp>
          <p:sp>
            <p:nvSpPr>
              <p:cNvPr id="64526" name="Line 8"/>
              <p:cNvSpPr>
                <a:spLocks noChangeShapeType="1"/>
              </p:cNvSpPr>
              <p:nvPr/>
            </p:nvSpPr>
            <p:spPr bwMode="auto">
              <a:xfrm>
                <a:off x="5357261" y="4126899"/>
                <a:ext cx="888593" cy="1635"/>
              </a:xfrm>
              <a:prstGeom prst="line">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a:p>
            </p:txBody>
          </p:sp>
          <p:sp>
            <p:nvSpPr>
              <p:cNvPr id="64527" name="Line 9"/>
              <p:cNvSpPr>
                <a:spLocks noChangeShapeType="1"/>
              </p:cNvSpPr>
              <p:nvPr/>
            </p:nvSpPr>
            <p:spPr bwMode="auto">
              <a:xfrm>
                <a:off x="5305384" y="4272462"/>
                <a:ext cx="943817" cy="143928"/>
              </a:xfrm>
              <a:prstGeom prst="line">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a:p>
            </p:txBody>
          </p:sp>
          <p:sp>
            <p:nvSpPr>
              <p:cNvPr id="64528" name="Line 10"/>
              <p:cNvSpPr>
                <a:spLocks noChangeShapeType="1"/>
              </p:cNvSpPr>
              <p:nvPr/>
            </p:nvSpPr>
            <p:spPr bwMode="auto">
              <a:xfrm>
                <a:off x="5220039" y="4416389"/>
                <a:ext cx="1019121" cy="251873"/>
              </a:xfrm>
              <a:prstGeom prst="line">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a:p>
            </p:txBody>
          </p:sp>
          <p:sp>
            <p:nvSpPr>
              <p:cNvPr id="64529" name="Line 11"/>
              <p:cNvSpPr>
                <a:spLocks noChangeShapeType="1"/>
              </p:cNvSpPr>
              <p:nvPr/>
            </p:nvSpPr>
            <p:spPr bwMode="auto">
              <a:xfrm>
                <a:off x="5148081" y="4488353"/>
                <a:ext cx="1101120" cy="441596"/>
              </a:xfrm>
              <a:prstGeom prst="line">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a:p>
            </p:txBody>
          </p:sp>
          <p:sp>
            <p:nvSpPr>
              <p:cNvPr id="64530" name="Line 12"/>
              <p:cNvSpPr>
                <a:spLocks noChangeShapeType="1"/>
              </p:cNvSpPr>
              <p:nvPr/>
            </p:nvSpPr>
            <p:spPr bwMode="auto">
              <a:xfrm flipV="1">
                <a:off x="5328812" y="3546281"/>
                <a:ext cx="923736" cy="314024"/>
              </a:xfrm>
              <a:prstGeom prst="line">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a:p>
            </p:txBody>
          </p:sp>
          <p:sp>
            <p:nvSpPr>
              <p:cNvPr id="64531" name="AutoShape 14"/>
              <p:cNvSpPr>
                <a:spLocks noChangeArrowheads="1"/>
              </p:cNvSpPr>
              <p:nvPr/>
            </p:nvSpPr>
            <p:spPr bwMode="auto">
              <a:xfrm>
                <a:off x="2939148" y="2977113"/>
                <a:ext cx="1065978" cy="683656"/>
              </a:xfrm>
              <a:prstGeom prst="rightArrow">
                <a:avLst>
                  <a:gd name="adj1" fmla="val 75009"/>
                  <a:gd name="adj2" fmla="val 67679"/>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sz="2400"/>
              </a:p>
            </p:txBody>
          </p:sp>
          <p:sp>
            <p:nvSpPr>
              <p:cNvPr id="64532" name="Text Box 15"/>
              <p:cNvSpPr txBox="1">
                <a:spLocks noChangeArrowheads="1"/>
              </p:cNvSpPr>
              <p:nvPr/>
            </p:nvSpPr>
            <p:spPr bwMode="auto">
              <a:xfrm>
                <a:off x="3762478" y="1210728"/>
                <a:ext cx="5174259" cy="381082"/>
              </a:xfrm>
              <a:prstGeom prst="rect">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a:spAutoFit/>
              </a:bodyPr>
              <a:lstStyle/>
              <a:p>
                <a:pPr eaLnBrk="0" hangingPunct="0">
                  <a:defRPr/>
                </a:pPr>
                <a:r>
                  <a:rPr lang="en-US" b="1"/>
                  <a:t>Exhaust and Emission Control Systems</a:t>
                </a:r>
              </a:p>
            </p:txBody>
          </p:sp>
          <p:sp>
            <p:nvSpPr>
              <p:cNvPr id="64533" name="Oval 17"/>
              <p:cNvSpPr>
                <a:spLocks noChangeArrowheads="1"/>
              </p:cNvSpPr>
              <p:nvPr/>
            </p:nvSpPr>
            <p:spPr bwMode="auto">
              <a:xfrm>
                <a:off x="3961617" y="1981068"/>
                <a:ext cx="1107813" cy="1066373"/>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sz="2400"/>
              </a:p>
            </p:txBody>
          </p:sp>
          <p:sp>
            <p:nvSpPr>
              <p:cNvPr id="64534" name="Text Box 18"/>
              <p:cNvSpPr txBox="1">
                <a:spLocks noChangeArrowheads="1"/>
              </p:cNvSpPr>
              <p:nvPr/>
            </p:nvSpPr>
            <p:spPr bwMode="auto">
              <a:xfrm>
                <a:off x="4281242" y="2345794"/>
                <a:ext cx="490317" cy="350006"/>
              </a:xfrm>
              <a:prstGeom prst="rect">
                <a:avLst/>
              </a:prstGeom>
              <a:solidFill>
                <a:srgbClr val="FFFFCC"/>
              </a:solidFill>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eaLnBrk="0" hangingPunct="0">
                  <a:spcBef>
                    <a:spcPct val="50000"/>
                  </a:spcBef>
                  <a:defRPr/>
                </a:pPr>
                <a:r>
                  <a:rPr lang="en-US" sz="1600" b="1" dirty="0">
                    <a:latin typeface="Arial Narrow" charset="0"/>
                  </a:rPr>
                  <a:t>PM</a:t>
                </a:r>
              </a:p>
            </p:txBody>
          </p:sp>
          <p:sp>
            <p:nvSpPr>
              <p:cNvPr id="64535" name="Line 19"/>
              <p:cNvSpPr>
                <a:spLocks noChangeShapeType="1"/>
              </p:cNvSpPr>
              <p:nvPr/>
            </p:nvSpPr>
            <p:spPr bwMode="auto">
              <a:xfrm rot="-1252489">
                <a:off x="5047675" y="2100462"/>
                <a:ext cx="1191485" cy="282949"/>
              </a:xfrm>
              <a:prstGeom prst="line">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a:p>
            </p:txBody>
          </p:sp>
          <p:sp>
            <p:nvSpPr>
              <p:cNvPr id="64536" name="Line 20"/>
              <p:cNvSpPr>
                <a:spLocks noChangeShapeType="1"/>
              </p:cNvSpPr>
              <p:nvPr/>
            </p:nvSpPr>
            <p:spPr bwMode="auto">
              <a:xfrm rot="-1390150">
                <a:off x="5111266" y="2206773"/>
                <a:ext cx="1104467" cy="471036"/>
              </a:xfrm>
              <a:prstGeom prst="line">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a:p>
            </p:txBody>
          </p:sp>
          <p:sp>
            <p:nvSpPr>
              <p:cNvPr id="64537" name="Line 21"/>
              <p:cNvSpPr>
                <a:spLocks noChangeShapeType="1"/>
              </p:cNvSpPr>
              <p:nvPr/>
            </p:nvSpPr>
            <p:spPr bwMode="auto">
              <a:xfrm rot="20159033">
                <a:off x="5158122" y="2322896"/>
                <a:ext cx="1020795" cy="606786"/>
              </a:xfrm>
              <a:prstGeom prst="line">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a:p>
            </p:txBody>
          </p:sp>
          <p:sp>
            <p:nvSpPr>
              <p:cNvPr id="64538" name="Line 22"/>
              <p:cNvSpPr>
                <a:spLocks noChangeShapeType="1"/>
              </p:cNvSpPr>
              <p:nvPr/>
            </p:nvSpPr>
            <p:spPr bwMode="auto">
              <a:xfrm rot="19748256">
                <a:off x="4985759" y="1905833"/>
                <a:ext cx="1261769" cy="350006"/>
              </a:xfrm>
              <a:prstGeom prst="line">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a:p>
            </p:txBody>
          </p:sp>
          <p:sp>
            <p:nvSpPr>
              <p:cNvPr id="64539" name="Text Box 23"/>
              <p:cNvSpPr txBox="1">
                <a:spLocks noChangeArrowheads="1"/>
              </p:cNvSpPr>
              <p:nvPr/>
            </p:nvSpPr>
            <p:spPr bwMode="auto">
              <a:xfrm>
                <a:off x="6928615" y="5750991"/>
                <a:ext cx="2008121" cy="238789"/>
              </a:xfrm>
              <a:prstGeom prst="rect">
                <a:avLst/>
              </a:prstGeom>
              <a:ln>
                <a:headEnd type="none" w="sm" len="sm"/>
                <a:tailEnd type="none" w="sm" len="sm"/>
              </a:ln>
            </p:spPr>
            <p:style>
              <a:lnRef idx="1">
                <a:schemeClr val="accent6"/>
              </a:lnRef>
              <a:fillRef idx="2">
                <a:schemeClr val="accent6"/>
              </a:fillRef>
              <a:effectRef idx="1">
                <a:schemeClr val="accent6"/>
              </a:effectRef>
              <a:fontRef idx="minor">
                <a:schemeClr val="dk1"/>
              </a:fontRef>
            </p:style>
            <p:txBody>
              <a:bodyPr>
                <a:spAutoFit/>
              </a:bodyPr>
              <a:lstStyle/>
              <a:p>
                <a:pPr algn="r" eaLnBrk="0" hangingPunct="0">
                  <a:defRPr/>
                </a:pPr>
                <a:r>
                  <a:rPr lang="en-US" sz="900" b="1" u="sng">
                    <a:solidFill>
                      <a:srgbClr val="FF0000"/>
                    </a:solidFill>
                    <a:latin typeface="HelveticaNeue LT 55 Roman" charset="0"/>
                    <a:ea typeface="HelveticaNeue LT 55 Roman" charset="0"/>
                    <a:cs typeface="HelveticaNeue LT 55 Roman" charset="0"/>
                  </a:rPr>
                  <a:t>RED</a:t>
                </a:r>
                <a:r>
                  <a:rPr lang="en-US" sz="900" b="1">
                    <a:solidFill>
                      <a:srgbClr val="FF0000"/>
                    </a:solidFill>
                    <a:latin typeface="HelveticaNeue LT 55 Roman" charset="0"/>
                    <a:ea typeface="HelveticaNeue LT 55 Roman" charset="0"/>
                    <a:cs typeface="HelveticaNeue LT 55 Roman" charset="0"/>
                  </a:rPr>
                  <a:t>: Most commonly used</a:t>
                </a:r>
              </a:p>
            </p:txBody>
          </p:sp>
        </p:grpSp>
        <p:sp>
          <p:nvSpPr>
            <p:cNvPr id="64520" name="Line 11"/>
            <p:cNvSpPr>
              <a:spLocks noChangeShapeType="1"/>
            </p:cNvSpPr>
            <p:nvPr/>
          </p:nvSpPr>
          <p:spPr bwMode="auto">
            <a:xfrm>
              <a:off x="5150203" y="4440237"/>
              <a:ext cx="1107964" cy="669925"/>
            </a:xfrm>
            <a:prstGeom prst="line">
              <a:avLst/>
            </a:prstGeom>
            <a:ln>
              <a:headEnd/>
              <a:tailEnd type="triangle" w="med" len="me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en-US"/>
            </a:p>
          </p:txBody>
        </p:sp>
      </p:grpSp>
      <p:pic>
        <p:nvPicPr>
          <p:cNvPr id="30" name="Picture 29" descr="CPG Red Engine.eps"/>
          <p:cNvPicPr>
            <a:picLocks noChangeAspect="1"/>
          </p:cNvPicPr>
          <p:nvPr/>
        </p:nvPicPr>
        <p:blipFill>
          <a:blip r:embed="rId3" cstate="print"/>
          <a:srcRect/>
          <a:stretch>
            <a:fillRect/>
          </a:stretch>
        </p:blipFill>
        <p:spPr bwMode="auto">
          <a:xfrm>
            <a:off x="881063" y="2032000"/>
            <a:ext cx="2301875" cy="2095500"/>
          </a:xfrm>
          <a:prstGeom prst="rect">
            <a:avLst/>
          </a:prstGeom>
          <a:noFill/>
          <a:ln w="9525">
            <a:noFill/>
            <a:miter lim="800000"/>
            <a:headEnd/>
            <a:tailEnd/>
          </a:ln>
          <a:effectLst>
            <a:outerShdw blurRad="114300" dist="38100" dir="2700000" algn="tl" rotWithShape="0">
              <a:srgbClr val="000000">
                <a:alpha val="42999"/>
              </a:srgbClr>
            </a:outerShdw>
          </a:effectLst>
        </p:spPr>
      </p:pic>
      <p:pic>
        <p:nvPicPr>
          <p:cNvPr id="64517" name="Picture 24"/>
          <p:cNvPicPr>
            <a:picLocks noGrp="1" noChangeAspect="1" noChangeArrowheads="1"/>
          </p:cNvPicPr>
          <p:nvPr>
            <p:ph idx="4294967295"/>
          </p:nvPr>
        </p:nvPicPr>
        <p:blipFill>
          <a:blip r:embed="rId4" cstate="print">
            <a:duotone>
              <a:schemeClr val="accent4">
                <a:shade val="45000"/>
                <a:satMod val="135000"/>
              </a:schemeClr>
              <a:prstClr val="white"/>
            </a:duotone>
          </a:blip>
          <a:srcRect/>
          <a:stretch>
            <a:fillRect/>
          </a:stretch>
        </p:blipFill>
        <p:spPr>
          <a:xfrm>
            <a:off x="990600" y="4721405"/>
            <a:ext cx="4267200" cy="1473200"/>
          </a:xfrm>
          <a:effectLst>
            <a:outerShdw blurRad="114300" dist="38100" dir="2700000" algn="tl" rotWithShape="0">
              <a:srgbClr val="000000">
                <a:alpha val="43000"/>
              </a:srgbClr>
            </a:outerShdw>
          </a:effectLst>
        </p:spPr>
      </p:pic>
      <p:sp>
        <p:nvSpPr>
          <p:cNvPr id="29" name="Line 15"/>
          <p:cNvSpPr>
            <a:spLocks noChangeShapeType="1"/>
          </p:cNvSpPr>
          <p:nvPr/>
        </p:nvSpPr>
        <p:spPr bwMode="auto">
          <a:xfrm>
            <a:off x="1016000" y="742950"/>
            <a:ext cx="7010400" cy="0"/>
          </a:xfrm>
          <a:prstGeom prst="line">
            <a:avLst/>
          </a:prstGeom>
          <a:noFill/>
          <a:ln w="19050">
            <a:solidFill>
              <a:srgbClr val="EE2E24"/>
            </a:solidFill>
            <a:round/>
            <a:headEnd/>
            <a:tailEnd/>
          </a:ln>
        </p:spPr>
        <p:txBody>
          <a:bodyPr wrap="none" lIns="0" tIns="0" rIns="0" bIns="0"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accel="50000" decel="5000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64517"/>
                                        </p:tgtEl>
                                        <p:attrNameLst>
                                          <p:attrName>style.visibility</p:attrName>
                                        </p:attrNameLst>
                                      </p:cBhvr>
                                      <p:to>
                                        <p:strVal val="visible"/>
                                      </p:to>
                                    </p:set>
                                    <p:anim calcmode="lin" valueType="num">
                                      <p:cBhvr additive="base">
                                        <p:cTn id="22" dur="500" fill="hold"/>
                                        <p:tgtEl>
                                          <p:spTgt spid="64517"/>
                                        </p:tgtEl>
                                        <p:attrNameLst>
                                          <p:attrName>ppt_x</p:attrName>
                                        </p:attrNameLst>
                                      </p:cBhvr>
                                      <p:tavLst>
                                        <p:tav tm="0">
                                          <p:val>
                                            <p:strVal val="#ppt_x"/>
                                          </p:val>
                                        </p:tav>
                                        <p:tav tm="100000">
                                          <p:val>
                                            <p:strVal val="#ppt_x"/>
                                          </p:val>
                                        </p:tav>
                                      </p:tavLst>
                                    </p:anim>
                                    <p:anim calcmode="lin" valueType="num">
                                      <p:cBhvr additive="base">
                                        <p:cTn id="23" dur="500" fill="hold"/>
                                        <p:tgtEl>
                                          <p:spTgt spid="645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Tier 4 Technology</a:t>
            </a:r>
            <a:endParaRPr lang="en-US" dirty="0"/>
          </a:p>
        </p:txBody>
      </p:sp>
    </p:spTree>
    <p:extLst>
      <p:ext uri="{BB962C8B-B14F-4D97-AF65-F5344CB8AC3E}">
        <p14:creationId xmlns:p14="http://schemas.microsoft.com/office/powerpoint/2010/main" val="2922697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a:grpSpLocks/>
          </p:cNvGrpSpPr>
          <p:nvPr/>
        </p:nvGrpSpPr>
        <p:grpSpPr bwMode="auto">
          <a:xfrm>
            <a:off x="4273550" y="1247775"/>
            <a:ext cx="4213225" cy="3573463"/>
            <a:chOff x="4070350" y="1171575"/>
            <a:chExt cx="4213225" cy="3573463"/>
          </a:xfrm>
        </p:grpSpPr>
        <p:sp>
          <p:nvSpPr>
            <p:cNvPr id="81933" name="Rectangle 2"/>
            <p:cNvSpPr>
              <a:spLocks noChangeArrowheads="1"/>
            </p:cNvSpPr>
            <p:nvPr/>
          </p:nvSpPr>
          <p:spPr bwMode="auto">
            <a:xfrm>
              <a:off x="4141788" y="1620838"/>
              <a:ext cx="1701800" cy="268287"/>
            </a:xfrm>
            <a:prstGeom prst="rect">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prstTxWarp prst="textNoShape">
                <a:avLst/>
              </a:prstTxWarp>
            </a:bodyPr>
            <a:lstStyle/>
            <a:p>
              <a:endParaRPr lang="en-US"/>
            </a:p>
          </p:txBody>
        </p:sp>
        <p:sp>
          <p:nvSpPr>
            <p:cNvPr id="81934" name="Line 3"/>
            <p:cNvSpPr>
              <a:spLocks noChangeShapeType="1"/>
            </p:cNvSpPr>
            <p:nvPr/>
          </p:nvSpPr>
          <p:spPr bwMode="auto">
            <a:xfrm flipV="1">
              <a:off x="5411788" y="2290763"/>
              <a:ext cx="5461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1935" name="Line 4"/>
            <p:cNvSpPr>
              <a:spLocks noChangeShapeType="1"/>
            </p:cNvSpPr>
            <p:nvPr/>
          </p:nvSpPr>
          <p:spPr bwMode="auto">
            <a:xfrm flipV="1">
              <a:off x="5970588" y="2281238"/>
              <a:ext cx="1587" cy="1717675"/>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1936" name="Rectangle 5"/>
            <p:cNvSpPr>
              <a:spLocks noChangeArrowheads="1"/>
            </p:cNvSpPr>
            <p:nvPr/>
          </p:nvSpPr>
          <p:spPr bwMode="auto">
            <a:xfrm>
              <a:off x="5438775" y="3589338"/>
              <a:ext cx="1066800" cy="1155700"/>
            </a:xfrm>
            <a:prstGeom prst="rect">
              <a:avLst/>
            </a:prstGeom>
            <a:solidFill>
              <a:srgbClr val="F8F8F8"/>
            </a:solidFill>
            <a:ln w="9525">
              <a:solidFill>
                <a:schemeClr val="tx1"/>
              </a:solidFill>
              <a:miter lim="800000"/>
              <a:headEnd/>
              <a:tailEnd/>
            </a:ln>
          </p:spPr>
          <p:txBody>
            <a:bodyPr wrap="none" anchor="ctr">
              <a:prstTxWarp prst="textNoShape">
                <a:avLst/>
              </a:prstTxWarp>
            </a:bodyPr>
            <a:lstStyle/>
            <a:p>
              <a:endParaRPr lang="en-US"/>
            </a:p>
          </p:txBody>
        </p:sp>
        <p:sp>
          <p:nvSpPr>
            <p:cNvPr id="81937" name="AutoShape 6"/>
            <p:cNvSpPr>
              <a:spLocks noChangeArrowheads="1"/>
            </p:cNvSpPr>
            <p:nvPr/>
          </p:nvSpPr>
          <p:spPr bwMode="auto">
            <a:xfrm>
              <a:off x="5857875" y="1376363"/>
              <a:ext cx="1673225" cy="715962"/>
            </a:xfrm>
            <a:prstGeom prst="flowChartPreparation">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prstTxWarp prst="textNoShape">
                <a:avLst/>
              </a:prstTxWarp>
            </a:bodyPr>
            <a:lstStyle/>
            <a:p>
              <a:endParaRPr lang="en-US"/>
            </a:p>
          </p:txBody>
        </p:sp>
        <p:sp>
          <p:nvSpPr>
            <p:cNvPr id="81938" name="Rectangle 7"/>
            <p:cNvSpPr>
              <a:spLocks noChangeArrowheads="1"/>
            </p:cNvSpPr>
            <p:nvPr/>
          </p:nvSpPr>
          <p:spPr bwMode="auto">
            <a:xfrm>
              <a:off x="7410450" y="1592263"/>
              <a:ext cx="790575" cy="269875"/>
            </a:xfrm>
            <a:prstGeom prst="rect">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prstTxWarp prst="textNoShape">
                <a:avLst/>
              </a:prstTxWarp>
            </a:bodyPr>
            <a:lstStyle/>
            <a:p>
              <a:endParaRPr lang="en-US"/>
            </a:p>
          </p:txBody>
        </p:sp>
        <p:sp>
          <p:nvSpPr>
            <p:cNvPr id="81939" name="Text Box 8"/>
            <p:cNvSpPr txBox="1">
              <a:spLocks noChangeArrowheads="1"/>
            </p:cNvSpPr>
            <p:nvPr/>
          </p:nvSpPr>
          <p:spPr bwMode="auto">
            <a:xfrm>
              <a:off x="6062663" y="2144713"/>
              <a:ext cx="1544637" cy="304800"/>
            </a:xfrm>
            <a:prstGeom prst="rect">
              <a:avLst/>
            </a:prstGeom>
            <a:noFill/>
            <a:ln w="9525">
              <a:noFill/>
              <a:miter lim="800000"/>
              <a:headEnd/>
              <a:tailEnd/>
            </a:ln>
          </p:spPr>
          <p:txBody>
            <a:bodyPr wrap="none" anchor="ctr">
              <a:prstTxWarp prst="textNoShape">
                <a:avLst/>
              </a:prstTxWarp>
              <a:spAutoFit/>
            </a:bodyPr>
            <a:lstStyle/>
            <a:p>
              <a:pPr eaLnBrk="0" hangingPunct="0">
                <a:spcBef>
                  <a:spcPct val="0"/>
                </a:spcBef>
                <a:buClrTx/>
                <a:buFontTx/>
                <a:buNone/>
              </a:pPr>
              <a:r>
                <a:rPr lang="en-US" sz="1400" b="1"/>
                <a:t>SCR Catalyst     </a:t>
              </a:r>
            </a:p>
          </p:txBody>
        </p:sp>
        <p:sp>
          <p:nvSpPr>
            <p:cNvPr id="81940" name="Rectangle 9"/>
            <p:cNvSpPr>
              <a:spLocks noChangeArrowheads="1"/>
            </p:cNvSpPr>
            <p:nvPr/>
          </p:nvSpPr>
          <p:spPr bwMode="auto">
            <a:xfrm>
              <a:off x="7038975" y="1376363"/>
              <a:ext cx="141288" cy="712787"/>
            </a:xfrm>
            <a:prstGeom prst="rect">
              <a:avLst/>
            </a:prstGeom>
            <a:solidFill>
              <a:srgbClr val="6600CC">
                <a:alpha val="74901"/>
              </a:srgbClr>
            </a:solidFill>
            <a:ln w="9525">
              <a:solidFill>
                <a:schemeClr val="tx1"/>
              </a:solidFill>
              <a:miter lim="800000"/>
              <a:headEnd/>
              <a:tailEnd/>
            </a:ln>
          </p:spPr>
          <p:txBody>
            <a:bodyPr wrap="none" anchor="ctr">
              <a:prstTxWarp prst="textNoShape">
                <a:avLst/>
              </a:prstTxWarp>
            </a:bodyPr>
            <a:lstStyle/>
            <a:p>
              <a:endParaRPr lang="en-US"/>
            </a:p>
          </p:txBody>
        </p:sp>
        <p:sp>
          <p:nvSpPr>
            <p:cNvPr id="81941" name="Rectangle 10"/>
            <p:cNvSpPr>
              <a:spLocks noChangeArrowheads="1"/>
            </p:cNvSpPr>
            <p:nvPr/>
          </p:nvSpPr>
          <p:spPr bwMode="auto">
            <a:xfrm>
              <a:off x="6200775" y="1376363"/>
              <a:ext cx="839788" cy="715962"/>
            </a:xfrm>
            <a:prstGeom prst="rect">
              <a:avLst/>
            </a:prstGeom>
            <a:solidFill>
              <a:srgbClr val="C9FA8E">
                <a:alpha val="76862"/>
              </a:srgbClr>
            </a:solidFill>
            <a:ln w="9525">
              <a:solidFill>
                <a:schemeClr val="tx1"/>
              </a:solidFill>
              <a:miter lim="800000"/>
              <a:headEnd/>
              <a:tailEnd/>
            </a:ln>
          </p:spPr>
          <p:txBody>
            <a:bodyPr wrap="none" anchor="ctr">
              <a:prstTxWarp prst="textNoShape">
                <a:avLst/>
              </a:prstTxWarp>
            </a:bodyPr>
            <a:lstStyle/>
            <a:p>
              <a:endParaRPr lang="en-US"/>
            </a:p>
          </p:txBody>
        </p:sp>
        <p:sp>
          <p:nvSpPr>
            <p:cNvPr id="81942" name="Line 11"/>
            <p:cNvSpPr>
              <a:spLocks noChangeShapeType="1"/>
            </p:cNvSpPr>
            <p:nvPr/>
          </p:nvSpPr>
          <p:spPr bwMode="auto">
            <a:xfrm>
              <a:off x="5391150" y="1751013"/>
              <a:ext cx="0" cy="554037"/>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1943" name="AutoShape 12"/>
            <p:cNvSpPr>
              <a:spLocks noChangeArrowheads="1"/>
            </p:cNvSpPr>
            <p:nvPr/>
          </p:nvSpPr>
          <p:spPr bwMode="auto">
            <a:xfrm>
              <a:off x="5289550" y="1995488"/>
              <a:ext cx="196850" cy="185737"/>
            </a:xfrm>
            <a:prstGeom prst="flowChartSummingJunction">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81944" name="AutoShape 13"/>
            <p:cNvSpPr>
              <a:spLocks noChangeArrowheads="1"/>
            </p:cNvSpPr>
            <p:nvPr/>
          </p:nvSpPr>
          <p:spPr bwMode="auto">
            <a:xfrm rot="-5400000">
              <a:off x="5404644" y="1656557"/>
              <a:ext cx="147637" cy="196850"/>
            </a:xfrm>
            <a:prstGeom prst="flowChartExtract">
              <a:avLst/>
            </a:prstGeom>
            <a:solidFill>
              <a:srgbClr val="6FC408"/>
            </a:solidFill>
            <a:ln w="9525">
              <a:solidFill>
                <a:schemeClr val="tx1"/>
              </a:solidFill>
              <a:miter lim="800000"/>
              <a:headEnd/>
              <a:tailEnd/>
            </a:ln>
          </p:spPr>
          <p:txBody>
            <a:bodyPr wrap="none" anchor="ctr">
              <a:prstTxWarp prst="textNoShape">
                <a:avLst/>
              </a:prstTxWarp>
            </a:bodyPr>
            <a:lstStyle/>
            <a:p>
              <a:endParaRPr lang="en-US"/>
            </a:p>
          </p:txBody>
        </p:sp>
        <p:sp>
          <p:nvSpPr>
            <p:cNvPr id="81945" name="Rectangle 14"/>
            <p:cNvSpPr>
              <a:spLocks noChangeArrowheads="1"/>
            </p:cNvSpPr>
            <p:nvPr/>
          </p:nvSpPr>
          <p:spPr bwMode="auto">
            <a:xfrm>
              <a:off x="5438775" y="3983038"/>
              <a:ext cx="1066800" cy="762000"/>
            </a:xfrm>
            <a:prstGeom prst="rect">
              <a:avLst/>
            </a:prstGeom>
            <a:solidFill>
              <a:srgbClr val="6FC408"/>
            </a:solidFill>
            <a:ln w="9525">
              <a:solidFill>
                <a:schemeClr val="tx1"/>
              </a:solidFill>
              <a:miter lim="800000"/>
              <a:headEnd/>
              <a:tailEnd/>
            </a:ln>
          </p:spPr>
          <p:txBody>
            <a:bodyPr wrap="none" anchor="ctr">
              <a:prstTxWarp prst="textNoShape">
                <a:avLst/>
              </a:prstTxWarp>
            </a:bodyPr>
            <a:lstStyle/>
            <a:p>
              <a:endParaRPr lang="en-US"/>
            </a:p>
          </p:txBody>
        </p:sp>
        <p:sp>
          <p:nvSpPr>
            <p:cNvPr id="81946" name="Text Box 15"/>
            <p:cNvSpPr txBox="1">
              <a:spLocks noChangeArrowheads="1"/>
            </p:cNvSpPr>
            <p:nvPr/>
          </p:nvSpPr>
          <p:spPr bwMode="auto">
            <a:xfrm>
              <a:off x="5704661" y="4141887"/>
              <a:ext cx="543739" cy="307777"/>
            </a:xfrm>
            <a:prstGeom prst="rect">
              <a:avLst/>
            </a:prstGeom>
            <a:noFill/>
            <a:ln w="9525">
              <a:noFill/>
              <a:miter lim="800000"/>
              <a:headEnd/>
              <a:tailEnd/>
            </a:ln>
          </p:spPr>
          <p:txBody>
            <a:bodyPr wrap="none" anchor="ctr">
              <a:prstTxWarp prst="textNoShape">
                <a:avLst/>
              </a:prstTxWarp>
              <a:spAutoFit/>
            </a:bodyPr>
            <a:lstStyle/>
            <a:p>
              <a:pPr eaLnBrk="0" hangingPunct="0">
                <a:spcBef>
                  <a:spcPct val="0"/>
                </a:spcBef>
                <a:buClrTx/>
                <a:buFontTx/>
                <a:buNone/>
              </a:pPr>
              <a:r>
                <a:rPr lang="en-US" sz="1400" b="1" dirty="0" smtClean="0">
                  <a:solidFill>
                    <a:schemeClr val="bg1"/>
                  </a:solidFill>
                </a:rPr>
                <a:t>DEF</a:t>
              </a:r>
              <a:endParaRPr lang="en-US" sz="1400" b="1" dirty="0">
                <a:solidFill>
                  <a:schemeClr val="bg1"/>
                </a:solidFill>
              </a:endParaRPr>
            </a:p>
          </p:txBody>
        </p:sp>
        <p:sp>
          <p:nvSpPr>
            <p:cNvPr id="81947" name="Text Box 16"/>
            <p:cNvSpPr txBox="1">
              <a:spLocks noChangeArrowheads="1"/>
            </p:cNvSpPr>
            <p:nvPr/>
          </p:nvSpPr>
          <p:spPr bwMode="auto">
            <a:xfrm>
              <a:off x="4422849" y="3491012"/>
              <a:ext cx="996876" cy="307777"/>
            </a:xfrm>
            <a:prstGeom prst="rect">
              <a:avLst/>
            </a:prstGeom>
            <a:noFill/>
            <a:ln w="9525">
              <a:noFill/>
              <a:miter lim="800000"/>
              <a:headEnd/>
              <a:tailEnd/>
            </a:ln>
          </p:spPr>
          <p:txBody>
            <a:bodyPr wrap="none" anchor="ctr">
              <a:prstTxWarp prst="textNoShape">
                <a:avLst/>
              </a:prstTxWarp>
              <a:spAutoFit/>
            </a:bodyPr>
            <a:lstStyle/>
            <a:p>
              <a:pPr eaLnBrk="0" hangingPunct="0">
                <a:spcBef>
                  <a:spcPct val="0"/>
                </a:spcBef>
                <a:buClrTx/>
                <a:buFontTx/>
                <a:buNone/>
              </a:pPr>
              <a:r>
                <a:rPr lang="en-US" sz="1400" b="1" dirty="0" smtClean="0"/>
                <a:t>DEF </a:t>
              </a:r>
              <a:r>
                <a:rPr lang="en-US" sz="1400" b="1" dirty="0"/>
                <a:t>Tank</a:t>
              </a:r>
            </a:p>
          </p:txBody>
        </p:sp>
        <p:sp>
          <p:nvSpPr>
            <p:cNvPr id="81948" name="Rectangle 17"/>
            <p:cNvSpPr>
              <a:spLocks noChangeArrowheads="1"/>
            </p:cNvSpPr>
            <p:nvPr/>
          </p:nvSpPr>
          <p:spPr bwMode="auto">
            <a:xfrm>
              <a:off x="5514975" y="3500438"/>
              <a:ext cx="152400" cy="762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81949" name="Text Box 18"/>
            <p:cNvSpPr txBox="1">
              <a:spLocks noChangeArrowheads="1"/>
            </p:cNvSpPr>
            <p:nvPr/>
          </p:nvSpPr>
          <p:spPr bwMode="auto">
            <a:xfrm>
              <a:off x="4070350" y="1965653"/>
              <a:ext cx="1141412" cy="523220"/>
            </a:xfrm>
            <a:prstGeom prst="rect">
              <a:avLst/>
            </a:prstGeom>
            <a:noFill/>
            <a:ln w="9525">
              <a:noFill/>
              <a:miter lim="800000"/>
              <a:headEnd/>
              <a:tailEnd/>
            </a:ln>
          </p:spPr>
          <p:txBody>
            <a:bodyPr anchor="ctr">
              <a:prstTxWarp prst="textNoShape">
                <a:avLst/>
              </a:prstTxWarp>
              <a:spAutoFit/>
            </a:bodyPr>
            <a:lstStyle/>
            <a:p>
              <a:pPr eaLnBrk="0" hangingPunct="0">
                <a:spcBef>
                  <a:spcPct val="0"/>
                </a:spcBef>
                <a:buClrTx/>
                <a:buFontTx/>
                <a:buNone/>
              </a:pPr>
              <a:r>
                <a:rPr lang="en-US" sz="1400" b="1" dirty="0" smtClean="0"/>
                <a:t>DEF </a:t>
              </a:r>
              <a:r>
                <a:rPr lang="en-US" sz="1400" b="1" dirty="0"/>
                <a:t>Injector</a:t>
              </a:r>
            </a:p>
          </p:txBody>
        </p:sp>
        <p:sp>
          <p:nvSpPr>
            <p:cNvPr id="81950" name="Freeform 19"/>
            <p:cNvSpPr>
              <a:spLocks/>
            </p:cNvSpPr>
            <p:nvPr/>
          </p:nvSpPr>
          <p:spPr bwMode="auto">
            <a:xfrm rot="18537844" flipH="1">
              <a:off x="5414963" y="4438650"/>
              <a:ext cx="274637" cy="182563"/>
            </a:xfrm>
            <a:custGeom>
              <a:avLst/>
              <a:gdLst>
                <a:gd name="T0" fmla="*/ 2147483647 w 215"/>
                <a:gd name="T1" fmla="*/ 0 h 141"/>
                <a:gd name="T2" fmla="*/ 2147483647 w 215"/>
                <a:gd name="T3" fmla="*/ 2147483647 h 141"/>
                <a:gd name="T4" fmla="*/ 2147483647 w 215"/>
                <a:gd name="T5" fmla="*/ 2147483647 h 141"/>
                <a:gd name="T6" fmla="*/ 2147483647 w 215"/>
                <a:gd name="T7" fmla="*/ 2147483647 h 141"/>
                <a:gd name="T8" fmla="*/ 2147483647 w 215"/>
                <a:gd name="T9" fmla="*/ 2147483647 h 141"/>
                <a:gd name="T10" fmla="*/ 2147483647 w 215"/>
                <a:gd name="T11" fmla="*/ 2147483647 h 141"/>
                <a:gd name="T12" fmla="*/ 2147483647 w 215"/>
                <a:gd name="T13" fmla="*/ 2147483647 h 141"/>
                <a:gd name="T14" fmla="*/ 2147483647 w 215"/>
                <a:gd name="T15" fmla="*/ 2147483647 h 141"/>
                <a:gd name="T16" fmla="*/ 2147483647 w 215"/>
                <a:gd name="T17" fmla="*/ 2147483647 h 141"/>
                <a:gd name="T18" fmla="*/ 2147483647 w 215"/>
                <a:gd name="T19" fmla="*/ 2147483647 h 141"/>
                <a:gd name="T20" fmla="*/ 2147483647 w 215"/>
                <a:gd name="T21" fmla="*/ 2147483647 h 141"/>
                <a:gd name="T22" fmla="*/ 2147483647 w 215"/>
                <a:gd name="T23" fmla="*/ 2147483647 h 141"/>
                <a:gd name="T24" fmla="*/ 2147483647 w 215"/>
                <a:gd name="T25" fmla="*/ 2147483647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5"/>
                <a:gd name="T40" fmla="*/ 0 h 141"/>
                <a:gd name="T41" fmla="*/ 215 w 215"/>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5" h="141">
                  <a:moveTo>
                    <a:pt x="20" y="0"/>
                  </a:moveTo>
                  <a:cubicBezTo>
                    <a:pt x="10" y="28"/>
                    <a:pt x="0" y="57"/>
                    <a:pt x="13" y="60"/>
                  </a:cubicBezTo>
                  <a:cubicBezTo>
                    <a:pt x="26" y="63"/>
                    <a:pt x="91" y="23"/>
                    <a:pt x="98" y="17"/>
                  </a:cubicBezTo>
                  <a:cubicBezTo>
                    <a:pt x="105" y="11"/>
                    <a:pt x="66" y="9"/>
                    <a:pt x="58" y="21"/>
                  </a:cubicBezTo>
                  <a:cubicBezTo>
                    <a:pt x="50" y="33"/>
                    <a:pt x="41" y="84"/>
                    <a:pt x="53" y="89"/>
                  </a:cubicBezTo>
                  <a:cubicBezTo>
                    <a:pt x="65" y="94"/>
                    <a:pt x="123" y="57"/>
                    <a:pt x="130" y="50"/>
                  </a:cubicBezTo>
                  <a:cubicBezTo>
                    <a:pt x="137" y="43"/>
                    <a:pt x="102" y="39"/>
                    <a:pt x="94" y="48"/>
                  </a:cubicBezTo>
                  <a:cubicBezTo>
                    <a:pt x="86" y="57"/>
                    <a:pt x="74" y="100"/>
                    <a:pt x="85" y="105"/>
                  </a:cubicBezTo>
                  <a:cubicBezTo>
                    <a:pt x="96" y="110"/>
                    <a:pt x="154" y="85"/>
                    <a:pt x="160" y="80"/>
                  </a:cubicBezTo>
                  <a:cubicBezTo>
                    <a:pt x="166" y="75"/>
                    <a:pt x="127" y="65"/>
                    <a:pt x="119" y="74"/>
                  </a:cubicBezTo>
                  <a:cubicBezTo>
                    <a:pt x="111" y="83"/>
                    <a:pt x="99" y="129"/>
                    <a:pt x="109" y="135"/>
                  </a:cubicBezTo>
                  <a:cubicBezTo>
                    <a:pt x="119" y="141"/>
                    <a:pt x="163" y="119"/>
                    <a:pt x="181" y="111"/>
                  </a:cubicBezTo>
                  <a:cubicBezTo>
                    <a:pt x="199" y="103"/>
                    <a:pt x="209" y="93"/>
                    <a:pt x="215" y="89"/>
                  </a:cubicBezTo>
                </a:path>
              </a:pathLst>
            </a:custGeom>
            <a:noFill/>
            <a:ln w="19050">
              <a:solidFill>
                <a:srgbClr val="000000"/>
              </a:solidFill>
              <a:round/>
              <a:headEnd/>
              <a:tailEnd/>
            </a:ln>
          </p:spPr>
          <p:txBody>
            <a:bodyPr wrap="none" anchor="ctr">
              <a:prstTxWarp prst="textNoShape">
                <a:avLst/>
              </a:prstTxWarp>
            </a:bodyPr>
            <a:lstStyle/>
            <a:p>
              <a:endParaRPr lang="en-US"/>
            </a:p>
          </p:txBody>
        </p:sp>
        <p:sp>
          <p:nvSpPr>
            <p:cNvPr id="81951" name="Line 20"/>
            <p:cNvSpPr>
              <a:spLocks noChangeShapeType="1"/>
            </p:cNvSpPr>
            <p:nvPr/>
          </p:nvSpPr>
          <p:spPr bwMode="auto">
            <a:xfrm flipH="1" flipV="1">
              <a:off x="4302125" y="4668838"/>
              <a:ext cx="1235075" cy="3175"/>
            </a:xfrm>
            <a:prstGeom prst="line">
              <a:avLst/>
            </a:prstGeom>
            <a:noFill/>
            <a:ln w="19050">
              <a:solidFill>
                <a:srgbClr val="000000"/>
              </a:solidFill>
              <a:round/>
              <a:headEnd/>
              <a:tailEnd/>
            </a:ln>
          </p:spPr>
          <p:txBody>
            <a:bodyPr wrap="none" anchor="ctr">
              <a:prstTxWarp prst="textNoShape">
                <a:avLst/>
              </a:prstTxWarp>
            </a:bodyPr>
            <a:lstStyle/>
            <a:p>
              <a:endParaRPr lang="en-US"/>
            </a:p>
          </p:txBody>
        </p:sp>
        <p:sp>
          <p:nvSpPr>
            <p:cNvPr id="5" name="Text Box 21"/>
            <p:cNvSpPr txBox="1">
              <a:spLocks noChangeArrowheads="1"/>
            </p:cNvSpPr>
            <p:nvPr/>
          </p:nvSpPr>
          <p:spPr bwMode="auto">
            <a:xfrm flipH="1">
              <a:off x="4194175" y="4354512"/>
              <a:ext cx="1154113" cy="282575"/>
            </a:xfrm>
            <a:prstGeom prst="rect">
              <a:avLst/>
            </a:prstGeom>
            <a:noFill/>
            <a:ln w="9525">
              <a:noFill/>
              <a:miter lim="800000"/>
              <a:headEnd/>
              <a:tailEnd/>
            </a:ln>
          </p:spPr>
          <p:txBody>
            <a:bodyPr wrap="none" lIns="69494" tIns="34747" rIns="69494" bIns="34747">
              <a:prstTxWarp prst="textNoShape">
                <a:avLst/>
              </a:prstTxWarp>
              <a:spAutoFit/>
            </a:bodyPr>
            <a:lstStyle/>
            <a:p>
              <a:pPr algn="l">
                <a:spcBef>
                  <a:spcPct val="0"/>
                </a:spcBef>
                <a:buClrTx/>
                <a:buFontTx/>
                <a:buNone/>
              </a:pPr>
              <a:r>
                <a:rPr lang="en-US" sz="1400" b="1">
                  <a:ea typeface="Times New Roman" charset="0"/>
                  <a:cs typeface="Times New Roman" charset="0"/>
                </a:rPr>
                <a:t>Tank Heater</a:t>
              </a:r>
            </a:p>
          </p:txBody>
        </p:sp>
        <p:sp>
          <p:nvSpPr>
            <p:cNvPr id="6" name="Line 22"/>
            <p:cNvSpPr>
              <a:spLocks noChangeShapeType="1"/>
            </p:cNvSpPr>
            <p:nvPr/>
          </p:nvSpPr>
          <p:spPr bwMode="auto">
            <a:xfrm flipH="1">
              <a:off x="4265613" y="4367213"/>
              <a:ext cx="1311275" cy="9525"/>
            </a:xfrm>
            <a:prstGeom prst="line">
              <a:avLst/>
            </a:prstGeom>
            <a:noFill/>
            <a:ln w="19050">
              <a:solidFill>
                <a:srgbClr val="000000"/>
              </a:solidFill>
              <a:round/>
              <a:headEnd/>
              <a:tailEnd/>
            </a:ln>
          </p:spPr>
          <p:txBody>
            <a:bodyPr wrap="none" anchor="ctr">
              <a:prstTxWarp prst="textNoShape">
                <a:avLst/>
              </a:prstTxWarp>
            </a:bodyPr>
            <a:lstStyle/>
            <a:p>
              <a:endParaRPr lang="en-US"/>
            </a:p>
          </p:txBody>
        </p:sp>
        <p:sp>
          <p:nvSpPr>
            <p:cNvPr id="81954" name="Text Box 23"/>
            <p:cNvSpPr txBox="1">
              <a:spLocks noChangeArrowheads="1"/>
            </p:cNvSpPr>
            <p:nvPr/>
          </p:nvSpPr>
          <p:spPr bwMode="auto">
            <a:xfrm>
              <a:off x="4103688" y="1181100"/>
              <a:ext cx="873125" cy="304800"/>
            </a:xfrm>
            <a:prstGeom prst="rect">
              <a:avLst/>
            </a:prstGeom>
            <a:noFill/>
            <a:ln w="9525">
              <a:noFill/>
              <a:miter lim="800000"/>
              <a:headEnd/>
              <a:tailEnd/>
            </a:ln>
          </p:spPr>
          <p:txBody>
            <a:bodyPr wrap="none" anchor="ctr">
              <a:prstTxWarp prst="textNoShape">
                <a:avLst/>
              </a:prstTxWarp>
              <a:spAutoFit/>
            </a:bodyPr>
            <a:lstStyle/>
            <a:p>
              <a:pPr eaLnBrk="0" hangingPunct="0">
                <a:spcBef>
                  <a:spcPct val="0"/>
                </a:spcBef>
                <a:buClrTx/>
                <a:buFontTx/>
                <a:buNone/>
              </a:pPr>
              <a:r>
                <a:rPr lang="en-US" sz="1400" b="1"/>
                <a:t>Exhaust</a:t>
              </a:r>
            </a:p>
          </p:txBody>
        </p:sp>
        <p:sp>
          <p:nvSpPr>
            <p:cNvPr id="81955" name="Text Box 24"/>
            <p:cNvSpPr txBox="1">
              <a:spLocks noChangeArrowheads="1"/>
            </p:cNvSpPr>
            <p:nvPr/>
          </p:nvSpPr>
          <p:spPr bwMode="auto">
            <a:xfrm>
              <a:off x="7431088" y="1171575"/>
              <a:ext cx="852487" cy="304800"/>
            </a:xfrm>
            <a:prstGeom prst="rect">
              <a:avLst/>
            </a:prstGeom>
            <a:noFill/>
            <a:ln w="9525">
              <a:noFill/>
              <a:miter lim="800000"/>
              <a:headEnd/>
              <a:tailEnd/>
            </a:ln>
          </p:spPr>
          <p:txBody>
            <a:bodyPr wrap="none" anchor="ctr">
              <a:prstTxWarp prst="textNoShape">
                <a:avLst/>
              </a:prstTxWarp>
              <a:spAutoFit/>
            </a:bodyPr>
            <a:lstStyle/>
            <a:p>
              <a:pPr eaLnBrk="0" hangingPunct="0">
                <a:spcBef>
                  <a:spcPct val="0"/>
                </a:spcBef>
                <a:buClrTx/>
                <a:buFontTx/>
                <a:buNone/>
              </a:pPr>
              <a:r>
                <a:rPr lang="en-US" sz="1400" b="1"/>
                <a:t>Tailpipe</a:t>
              </a:r>
            </a:p>
          </p:txBody>
        </p:sp>
        <p:sp>
          <p:nvSpPr>
            <p:cNvPr id="7" name="Rectangle 25"/>
            <p:cNvSpPr>
              <a:spLocks noChangeArrowheads="1"/>
            </p:cNvSpPr>
            <p:nvPr/>
          </p:nvSpPr>
          <p:spPr bwMode="auto">
            <a:xfrm>
              <a:off x="5734050" y="2581275"/>
              <a:ext cx="469900" cy="561975"/>
            </a:xfrm>
            <a:prstGeom prst="rect">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sp>
          <p:nvSpPr>
            <p:cNvPr id="81957" name="Text Box 26"/>
            <p:cNvSpPr txBox="1">
              <a:spLocks noChangeArrowheads="1"/>
            </p:cNvSpPr>
            <p:nvPr/>
          </p:nvSpPr>
          <p:spPr bwMode="auto">
            <a:xfrm>
              <a:off x="6046788" y="2655887"/>
              <a:ext cx="2170112" cy="487362"/>
            </a:xfrm>
            <a:prstGeom prst="rect">
              <a:avLst/>
            </a:prstGeom>
            <a:noFill/>
            <a:ln w="9525">
              <a:noFill/>
              <a:miter lim="800000"/>
              <a:headEnd/>
              <a:tailEnd/>
            </a:ln>
          </p:spPr>
          <p:txBody>
            <a:bodyPr anchor="ctr">
              <a:prstTxWarp prst="textNoShape">
                <a:avLst/>
              </a:prstTxWarp>
              <a:spAutoFit/>
            </a:bodyPr>
            <a:lstStyle/>
            <a:p>
              <a:pPr eaLnBrk="0" hangingPunct="0">
                <a:spcBef>
                  <a:spcPct val="0"/>
                </a:spcBef>
                <a:buClrTx/>
                <a:buFontTx/>
                <a:buNone/>
              </a:pPr>
              <a:r>
                <a:rPr lang="en-US" sz="1400" b="1"/>
                <a:t>Dosing Unit </a:t>
              </a:r>
            </a:p>
            <a:p>
              <a:pPr eaLnBrk="0" hangingPunct="0">
                <a:spcBef>
                  <a:spcPct val="0"/>
                </a:spcBef>
                <a:buClrTx/>
                <a:buFontTx/>
                <a:buNone/>
              </a:pPr>
              <a:r>
                <a:rPr lang="en-US" sz="1200" b="1"/>
                <a:t>(pump, metering, filter)   </a:t>
              </a:r>
            </a:p>
          </p:txBody>
        </p:sp>
        <p:sp>
          <p:nvSpPr>
            <p:cNvPr id="81958" name="Line 27"/>
            <p:cNvSpPr>
              <a:spLocks noChangeShapeType="1"/>
            </p:cNvSpPr>
            <p:nvPr/>
          </p:nvSpPr>
          <p:spPr bwMode="auto">
            <a:xfrm>
              <a:off x="4302125" y="1733550"/>
              <a:ext cx="466725"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81959" name="Line 28"/>
            <p:cNvSpPr>
              <a:spLocks noChangeShapeType="1"/>
            </p:cNvSpPr>
            <p:nvPr/>
          </p:nvSpPr>
          <p:spPr bwMode="auto">
            <a:xfrm>
              <a:off x="7575550" y="1711325"/>
              <a:ext cx="466725"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nvGrpSpPr>
          <p:cNvPr id="3" name="Group 38"/>
          <p:cNvGrpSpPr>
            <a:grpSpLocks/>
          </p:cNvGrpSpPr>
          <p:nvPr/>
        </p:nvGrpSpPr>
        <p:grpSpPr bwMode="auto">
          <a:xfrm>
            <a:off x="1009650" y="1546430"/>
            <a:ext cx="3146425" cy="3148087"/>
            <a:chOff x="882651" y="1871663"/>
            <a:chExt cx="3146424" cy="2809875"/>
          </a:xfrm>
          <a:effectLst/>
        </p:grpSpPr>
        <p:sp>
          <p:nvSpPr>
            <p:cNvPr id="81952" name="Rectangle 31"/>
            <p:cNvSpPr>
              <a:spLocks noChangeArrowheads="1"/>
            </p:cNvSpPr>
            <p:nvPr/>
          </p:nvSpPr>
          <p:spPr bwMode="auto">
            <a:xfrm>
              <a:off x="882651" y="1871663"/>
              <a:ext cx="2660649" cy="2809875"/>
            </a:xfrm>
            <a:prstGeom prst="rect">
              <a:avLst/>
            </a:prstGeom>
            <a:solidFill>
              <a:schemeClr val="bg1"/>
            </a:solidFill>
            <a:ln w="9525">
              <a:solidFill>
                <a:schemeClr val="accent1"/>
              </a:solidFill>
              <a:miter lim="800000"/>
              <a:headEnd/>
              <a:tailEnd/>
            </a:ln>
            <a:effectLst/>
          </p:spPr>
          <p:txBody>
            <a:bodyPr wrap="none" lIns="0" tIns="0" rIns="0" bIns="0" anchor="ctr">
              <a:prstTxWarp prst="textNoShape">
                <a:avLst/>
              </a:prstTxWarp>
            </a:bodyPr>
            <a:lstStyle/>
            <a:p>
              <a:pPr>
                <a:spcBef>
                  <a:spcPct val="0"/>
                </a:spcBef>
                <a:buClrTx/>
                <a:buFontTx/>
                <a:buNone/>
                <a:defRPr/>
              </a:pPr>
              <a:endParaRPr lang="en-US" sz="2800">
                <a:solidFill>
                  <a:schemeClr val="accent1"/>
                </a:solidFill>
                <a:latin typeface="Arial Black" charset="0"/>
              </a:endParaRPr>
            </a:p>
          </p:txBody>
        </p:sp>
        <p:sp>
          <p:nvSpPr>
            <p:cNvPr id="81931" name="Rectangle 29"/>
            <p:cNvSpPr>
              <a:spLocks noChangeArrowheads="1"/>
            </p:cNvSpPr>
            <p:nvPr/>
          </p:nvSpPr>
          <p:spPr bwMode="auto">
            <a:xfrm>
              <a:off x="1016000" y="2243138"/>
              <a:ext cx="2482850" cy="2101538"/>
            </a:xfrm>
            <a:prstGeom prst="rect">
              <a:avLst/>
            </a:prstGeom>
            <a:noFill/>
            <a:ln w="9525">
              <a:noFill/>
              <a:miter lim="800000"/>
              <a:headEnd/>
              <a:tailEnd/>
            </a:ln>
          </p:spPr>
          <p:txBody>
            <a:bodyPr wrap="square" lIns="0" tIns="0" rIns="0" bIns="0">
              <a:prstTxWarp prst="textNoShape">
                <a:avLst/>
              </a:prstTxWarp>
              <a:spAutoFit/>
            </a:bodyPr>
            <a:lstStyle/>
            <a:p>
              <a:pPr algn="l">
                <a:spcBef>
                  <a:spcPct val="50000"/>
                </a:spcBef>
                <a:spcAft>
                  <a:spcPts val="600"/>
                </a:spcAft>
                <a:buClrTx/>
                <a:buFontTx/>
                <a:buNone/>
              </a:pPr>
              <a:r>
                <a:rPr lang="en-US" sz="1100" dirty="0" smtClean="0">
                  <a:latin typeface="+mn-lt"/>
                  <a:ea typeface="HelveticaNeue LT 75 Bold" charset="0"/>
                  <a:cs typeface="HelveticaNeue LT 75 Bold" charset="0"/>
                </a:rPr>
                <a:t>DEF </a:t>
              </a:r>
              <a:r>
                <a:rPr lang="en-US" sz="1100" dirty="0">
                  <a:latin typeface="+mn-lt"/>
                  <a:ea typeface="HelveticaNeue LT 75 Bold" charset="0"/>
                  <a:cs typeface="HelveticaNeue LT 75 Bold" charset="0"/>
                </a:rPr>
                <a:t>is injected ahead of the                                                       catalyst. This converts to ammonia                                                         in the exhaust stream above 392ºF (200ºC</a:t>
              </a:r>
              <a:r>
                <a:rPr lang="en-US" sz="1100" dirty="0" smtClean="0">
                  <a:latin typeface="+mn-lt"/>
                  <a:ea typeface="HelveticaNeue LT 75 Bold" charset="0"/>
                  <a:cs typeface="HelveticaNeue LT 75 Bold" charset="0"/>
                </a:rPr>
                <a:t>).</a:t>
              </a:r>
            </a:p>
            <a:p>
              <a:pPr algn="l">
                <a:spcBef>
                  <a:spcPct val="50000"/>
                </a:spcBef>
                <a:spcAft>
                  <a:spcPts val="600"/>
                </a:spcAft>
                <a:buClrTx/>
                <a:buFontTx/>
                <a:buNone/>
              </a:pPr>
              <a:r>
                <a:rPr lang="en-US" sz="1100" dirty="0">
                  <a:latin typeface="+mn-lt"/>
                  <a:ea typeface="HelveticaNeue LT 75 Bold" charset="0"/>
                  <a:cs typeface="HelveticaNeue LT 75 Bold" charset="0"/>
                </a:rPr>
                <a:t>The ammonia reacts with Oxides of   </a:t>
              </a:r>
              <a:r>
                <a:rPr lang="en-US" sz="1100" dirty="0" smtClean="0">
                  <a:latin typeface="+mn-lt"/>
                  <a:ea typeface="HelveticaNeue LT 75 Bold" charset="0"/>
                  <a:cs typeface="HelveticaNeue LT 75 Bold" charset="0"/>
                </a:rPr>
                <a:t>Nitrogen </a:t>
              </a:r>
              <a:r>
                <a:rPr lang="en-US" sz="1100" dirty="0">
                  <a:latin typeface="+mn-lt"/>
                  <a:ea typeface="HelveticaNeue LT 75 Bold" charset="0"/>
                  <a:cs typeface="HelveticaNeue LT 75 Bold" charset="0"/>
                </a:rPr>
                <a:t>(</a:t>
              </a:r>
              <a:r>
                <a:rPr lang="en-US" sz="1100" dirty="0" err="1">
                  <a:latin typeface="+mn-lt"/>
                  <a:ea typeface="HelveticaNeue LT 75 Bold" charset="0"/>
                  <a:cs typeface="HelveticaNeue LT 75 Bold" charset="0"/>
                </a:rPr>
                <a:t>NOx</a:t>
              </a:r>
              <a:r>
                <a:rPr lang="en-US" sz="1100" dirty="0">
                  <a:latin typeface="+mn-lt"/>
                  <a:ea typeface="HelveticaNeue LT 75 Bold" charset="0"/>
                  <a:cs typeface="HelveticaNeue LT 75 Bold" charset="0"/>
                </a:rPr>
                <a:t>) over the SCR catalyst           to form harmless nitrogen &amp; </a:t>
              </a:r>
              <a:r>
                <a:rPr lang="en-US" sz="1100" dirty="0" smtClean="0">
                  <a:latin typeface="+mn-lt"/>
                  <a:ea typeface="HelveticaNeue LT 75 Bold" charset="0"/>
                  <a:cs typeface="HelveticaNeue LT 75 Bold" charset="0"/>
                </a:rPr>
                <a:t>water. </a:t>
              </a:r>
              <a:endParaRPr lang="en-US" sz="1100" dirty="0">
                <a:latin typeface="+mn-lt"/>
                <a:ea typeface="HelveticaNeue LT 75 Bold" charset="0"/>
                <a:cs typeface="HelveticaNeue LT 75 Bold" charset="0"/>
              </a:endParaRPr>
            </a:p>
            <a:p>
              <a:pPr algn="l">
                <a:spcBef>
                  <a:spcPct val="50000"/>
                </a:spcBef>
                <a:spcAft>
                  <a:spcPts val="600"/>
                </a:spcAft>
                <a:buClrTx/>
                <a:buFontTx/>
                <a:buNone/>
              </a:pPr>
              <a:r>
                <a:rPr lang="en-US" sz="1100" dirty="0">
                  <a:latin typeface="+mn-lt"/>
                  <a:ea typeface="HelveticaNeue LT 75 Bold" charset="0"/>
                  <a:cs typeface="HelveticaNeue LT 75 Bold" charset="0"/>
                </a:rPr>
                <a:t>Urea is injected at a ratio of typically          5% to diesel fuel use, depending on             duty cycle. Urea tank sizes vary, but must be refilled to ensure emissions </a:t>
              </a:r>
              <a:r>
                <a:rPr lang="en-US" sz="1100" dirty="0" smtClean="0">
                  <a:latin typeface="+mn-lt"/>
                  <a:ea typeface="HelveticaNeue LT 75 Bold" charset="0"/>
                  <a:cs typeface="HelveticaNeue LT 75 Bold" charset="0"/>
                </a:rPr>
                <a:t>compliance.</a:t>
              </a:r>
              <a:endParaRPr lang="en-US" sz="1100" dirty="0">
                <a:latin typeface="+mn-lt"/>
                <a:ea typeface="HelveticaNeue LT 75 Bold" charset="0"/>
                <a:cs typeface="HelveticaNeue LT 75 Bold" charset="0"/>
              </a:endParaRPr>
            </a:p>
          </p:txBody>
        </p:sp>
        <p:sp>
          <p:nvSpPr>
            <p:cNvPr id="81932" name="Text Box 30"/>
            <p:cNvSpPr txBox="1">
              <a:spLocks noChangeArrowheads="1"/>
            </p:cNvSpPr>
            <p:nvPr/>
          </p:nvSpPr>
          <p:spPr bwMode="auto">
            <a:xfrm>
              <a:off x="920750" y="1936437"/>
              <a:ext cx="3108325" cy="260976"/>
            </a:xfrm>
            <a:prstGeom prst="rect">
              <a:avLst/>
            </a:prstGeom>
            <a:noFill/>
            <a:ln w="9525">
              <a:noFill/>
              <a:miter lim="800000"/>
              <a:headEnd/>
              <a:tailEnd/>
            </a:ln>
          </p:spPr>
          <p:txBody>
            <a:bodyPr wrap="square" anchor="ctr">
              <a:prstTxWarp prst="textNoShape">
                <a:avLst/>
              </a:prstTxWarp>
              <a:spAutoFit/>
            </a:bodyPr>
            <a:lstStyle/>
            <a:p>
              <a:pPr algn="l" eaLnBrk="0" hangingPunct="0">
                <a:spcBef>
                  <a:spcPct val="0"/>
                </a:spcBef>
                <a:buClrTx/>
                <a:buFontTx/>
                <a:buNone/>
              </a:pPr>
              <a:r>
                <a:rPr lang="en-US" sz="1300" b="1">
                  <a:latin typeface="HelveticaNeue LT 75 Bold" charset="0"/>
                  <a:ea typeface="HelveticaNeue LT 75 Bold" charset="0"/>
                  <a:cs typeface="HelveticaNeue LT 75 Bold" charset="0"/>
                </a:rPr>
                <a:t>Selective Catalytic Reduction </a:t>
              </a:r>
            </a:p>
          </p:txBody>
        </p:sp>
      </p:grpSp>
      <p:sp>
        <p:nvSpPr>
          <p:cNvPr id="81956" name="Rectangle 35"/>
          <p:cNvSpPr>
            <a:spLocks noGrp="1" noChangeArrowheads="1"/>
          </p:cNvSpPr>
          <p:nvPr>
            <p:ph type="title"/>
          </p:nvPr>
        </p:nvSpPr>
        <p:spPr/>
        <p:txBody>
          <a:bodyPr/>
          <a:lstStyle/>
          <a:p>
            <a:r>
              <a:rPr lang="en-US" smtClean="0"/>
              <a:t>How SCR Works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 presetClass="entr" presetSubtype="2" accel="50000" decel="5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1241425" y="1271588"/>
            <a:ext cx="7451725" cy="4313237"/>
            <a:chOff x="882650" y="1309518"/>
            <a:chExt cx="8156575" cy="4720933"/>
          </a:xfrm>
        </p:grpSpPr>
        <p:sp>
          <p:nvSpPr>
            <p:cNvPr id="80901" name="Rectangle 2"/>
            <p:cNvSpPr>
              <a:spLocks noChangeArrowheads="1"/>
            </p:cNvSpPr>
            <p:nvPr/>
          </p:nvSpPr>
          <p:spPr bwMode="auto">
            <a:xfrm>
              <a:off x="2703513" y="1895475"/>
              <a:ext cx="1216025" cy="268288"/>
            </a:xfrm>
            <a:prstGeom prst="rect">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prstTxWarp prst="textNoShape">
                <a:avLst/>
              </a:prstTxWarp>
            </a:bodyPr>
            <a:lstStyle/>
            <a:p>
              <a:endParaRPr lang="en-US"/>
            </a:p>
          </p:txBody>
        </p:sp>
        <p:grpSp>
          <p:nvGrpSpPr>
            <p:cNvPr id="4" name="Group 3"/>
            <p:cNvGrpSpPr>
              <a:grpSpLocks/>
            </p:cNvGrpSpPr>
            <p:nvPr/>
          </p:nvGrpSpPr>
          <p:grpSpPr bwMode="auto">
            <a:xfrm>
              <a:off x="6551613" y="2667000"/>
              <a:ext cx="2278062" cy="1355725"/>
              <a:chOff x="2640" y="1584"/>
              <a:chExt cx="2736" cy="1636"/>
            </a:xfrm>
          </p:grpSpPr>
          <p:pic>
            <p:nvPicPr>
              <p:cNvPr id="80929" name="Picture 4" descr="dpf_wall-flo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40" y="1584"/>
                <a:ext cx="2736" cy="1636"/>
              </a:xfrm>
              <a:prstGeom prst="rect">
                <a:avLst/>
              </a:prstGeom>
              <a:noFill/>
              <a:ln w="9525">
                <a:noFill/>
                <a:miter lim="800000"/>
                <a:headEnd/>
                <a:tailEnd/>
              </a:ln>
            </p:spPr>
          </p:pic>
          <p:sp>
            <p:nvSpPr>
              <p:cNvPr id="80930" name="AutoShape 5"/>
              <p:cNvSpPr>
                <a:spLocks noChangeArrowheads="1"/>
              </p:cNvSpPr>
              <p:nvPr/>
            </p:nvSpPr>
            <p:spPr bwMode="auto">
              <a:xfrm>
                <a:off x="4224" y="2592"/>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1" name="AutoShape 6"/>
              <p:cNvSpPr>
                <a:spLocks noChangeArrowheads="1"/>
              </p:cNvSpPr>
              <p:nvPr/>
            </p:nvSpPr>
            <p:spPr bwMode="auto">
              <a:xfrm>
                <a:off x="4080" y="2160"/>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2" name="AutoShape 7"/>
              <p:cNvSpPr>
                <a:spLocks noChangeArrowheads="1"/>
              </p:cNvSpPr>
              <p:nvPr/>
            </p:nvSpPr>
            <p:spPr bwMode="auto">
              <a:xfrm>
                <a:off x="4272" y="2592"/>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3" name="AutoShape 8"/>
              <p:cNvSpPr>
                <a:spLocks noChangeArrowheads="1"/>
              </p:cNvSpPr>
              <p:nvPr/>
            </p:nvSpPr>
            <p:spPr bwMode="auto">
              <a:xfrm>
                <a:off x="4464" y="2208"/>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4" name="AutoShape 9"/>
              <p:cNvSpPr>
                <a:spLocks noChangeArrowheads="1"/>
              </p:cNvSpPr>
              <p:nvPr/>
            </p:nvSpPr>
            <p:spPr bwMode="auto">
              <a:xfrm>
                <a:off x="4368" y="2208"/>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5" name="AutoShape 10"/>
              <p:cNvSpPr>
                <a:spLocks noChangeArrowheads="1"/>
              </p:cNvSpPr>
              <p:nvPr/>
            </p:nvSpPr>
            <p:spPr bwMode="auto">
              <a:xfrm>
                <a:off x="4656" y="2208"/>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6" name="AutoShape 11"/>
              <p:cNvSpPr>
                <a:spLocks noChangeArrowheads="1"/>
              </p:cNvSpPr>
              <p:nvPr/>
            </p:nvSpPr>
            <p:spPr bwMode="auto">
              <a:xfrm>
                <a:off x="4368" y="2592"/>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7" name="AutoShape 12"/>
              <p:cNvSpPr>
                <a:spLocks noChangeArrowheads="1"/>
              </p:cNvSpPr>
              <p:nvPr/>
            </p:nvSpPr>
            <p:spPr bwMode="auto">
              <a:xfrm>
                <a:off x="4464" y="2592"/>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8" name="AutoShape 13"/>
              <p:cNvSpPr>
                <a:spLocks noChangeArrowheads="1"/>
              </p:cNvSpPr>
              <p:nvPr/>
            </p:nvSpPr>
            <p:spPr bwMode="auto">
              <a:xfrm>
                <a:off x="3840" y="2640"/>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39" name="AutoShape 14"/>
              <p:cNvSpPr>
                <a:spLocks noChangeArrowheads="1"/>
              </p:cNvSpPr>
              <p:nvPr/>
            </p:nvSpPr>
            <p:spPr bwMode="auto">
              <a:xfrm>
                <a:off x="4224" y="2592"/>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40" name="AutoShape 15"/>
              <p:cNvSpPr>
                <a:spLocks noChangeArrowheads="1"/>
              </p:cNvSpPr>
              <p:nvPr/>
            </p:nvSpPr>
            <p:spPr bwMode="auto">
              <a:xfrm>
                <a:off x="4416" y="2592"/>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41" name="AutoShape 16"/>
              <p:cNvSpPr>
                <a:spLocks noChangeArrowheads="1"/>
              </p:cNvSpPr>
              <p:nvPr/>
            </p:nvSpPr>
            <p:spPr bwMode="auto">
              <a:xfrm>
                <a:off x="4032" y="2160"/>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sp>
            <p:nvSpPr>
              <p:cNvPr id="80942" name="AutoShape 17"/>
              <p:cNvSpPr>
                <a:spLocks noChangeArrowheads="1"/>
              </p:cNvSpPr>
              <p:nvPr/>
            </p:nvSpPr>
            <p:spPr bwMode="auto">
              <a:xfrm>
                <a:off x="4704" y="2592"/>
                <a:ext cx="50" cy="50"/>
              </a:xfrm>
              <a:prstGeom prst="star32">
                <a:avLst>
                  <a:gd name="adj" fmla="val 37500"/>
                </a:avLst>
              </a:prstGeom>
              <a:solidFill>
                <a:srgbClr val="FF9900"/>
              </a:solidFill>
              <a:ln w="12700">
                <a:solidFill>
                  <a:srgbClr val="FF0000"/>
                </a:solidFill>
                <a:miter lim="800000"/>
                <a:headEnd/>
                <a:tailEnd/>
              </a:ln>
            </p:spPr>
            <p:txBody>
              <a:bodyPr anchor="ctr">
                <a:prstTxWarp prst="textNoShape">
                  <a:avLst/>
                </a:prstTxWarp>
                <a:spAutoFit/>
              </a:bodyPr>
              <a:lstStyle/>
              <a:p>
                <a:endParaRPr lang="en-US"/>
              </a:p>
            </p:txBody>
          </p:sp>
        </p:grpSp>
        <p:sp>
          <p:nvSpPr>
            <p:cNvPr id="80903" name="Rectangle 18"/>
            <p:cNvSpPr>
              <a:spLocks noChangeArrowheads="1"/>
            </p:cNvSpPr>
            <p:nvPr/>
          </p:nvSpPr>
          <p:spPr bwMode="auto">
            <a:xfrm>
              <a:off x="5040313" y="1873250"/>
              <a:ext cx="1216025" cy="268288"/>
            </a:xfrm>
            <a:prstGeom prst="rect">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prstTxWarp prst="textNoShape">
                <a:avLst/>
              </a:prstTxWarp>
            </a:bodyPr>
            <a:lstStyle/>
            <a:p>
              <a:endParaRPr lang="en-US"/>
            </a:p>
          </p:txBody>
        </p:sp>
        <p:sp>
          <p:nvSpPr>
            <p:cNvPr id="80904" name="Rectangle 19"/>
            <p:cNvSpPr>
              <a:spLocks noChangeArrowheads="1"/>
            </p:cNvSpPr>
            <p:nvPr/>
          </p:nvSpPr>
          <p:spPr bwMode="auto">
            <a:xfrm>
              <a:off x="3317875" y="1698625"/>
              <a:ext cx="2324100" cy="660400"/>
            </a:xfrm>
            <a:prstGeom prst="rect">
              <a:avLst/>
            </a:prstGeom>
            <a:gradFill rotWithShape="0">
              <a:gsLst>
                <a:gs pos="0">
                  <a:srgbClr val="B2B2B2"/>
                </a:gs>
                <a:gs pos="50000">
                  <a:srgbClr val="F8F8F8"/>
                </a:gs>
                <a:gs pos="100000">
                  <a:srgbClr val="B2B2B2"/>
                </a:gs>
              </a:gsLst>
              <a:lin ang="5400000" scaled="1"/>
            </a:gradFill>
            <a:ln w="9525">
              <a:solidFill>
                <a:schemeClr val="tx1"/>
              </a:solidFill>
              <a:miter lim="800000"/>
              <a:headEnd/>
              <a:tailEnd/>
            </a:ln>
          </p:spPr>
          <p:txBody>
            <a:bodyPr wrap="none" anchor="ctr">
              <a:prstTxWarp prst="textNoShape">
                <a:avLst/>
              </a:prstTxWarp>
            </a:bodyPr>
            <a:lstStyle/>
            <a:p>
              <a:endParaRPr lang="en-US"/>
            </a:p>
          </p:txBody>
        </p:sp>
        <p:sp>
          <p:nvSpPr>
            <p:cNvPr id="80905" name="Rectangle 20"/>
            <p:cNvSpPr>
              <a:spLocks noChangeArrowheads="1"/>
            </p:cNvSpPr>
            <p:nvPr/>
          </p:nvSpPr>
          <p:spPr bwMode="auto">
            <a:xfrm>
              <a:off x="4213226" y="1687513"/>
              <a:ext cx="458788" cy="663278"/>
            </a:xfrm>
            <a:prstGeom prst="rect">
              <a:avLst/>
            </a:prstGeom>
            <a:solidFill>
              <a:srgbClr val="C9FA8E">
                <a:alpha val="76862"/>
              </a:srgbClr>
            </a:solidFill>
            <a:ln w="9525">
              <a:solidFill>
                <a:schemeClr val="tx1"/>
              </a:solidFill>
              <a:miter lim="800000"/>
              <a:headEnd/>
              <a:tailEnd/>
            </a:ln>
          </p:spPr>
          <p:txBody>
            <a:bodyPr wrap="none" anchor="ctr">
              <a:prstTxWarp prst="textNoShape">
                <a:avLst/>
              </a:prstTxWarp>
            </a:bodyPr>
            <a:lstStyle/>
            <a:p>
              <a:endParaRPr lang="en-US"/>
            </a:p>
          </p:txBody>
        </p:sp>
        <p:sp>
          <p:nvSpPr>
            <p:cNvPr id="80906" name="Text Box 21"/>
            <p:cNvSpPr txBox="1">
              <a:spLocks noChangeArrowheads="1"/>
            </p:cNvSpPr>
            <p:nvPr/>
          </p:nvSpPr>
          <p:spPr bwMode="auto">
            <a:xfrm>
              <a:off x="5508300" y="1309518"/>
              <a:ext cx="1105151" cy="336889"/>
            </a:xfrm>
            <a:prstGeom prst="rect">
              <a:avLst/>
            </a:prstGeom>
            <a:noFill/>
            <a:ln w="9525">
              <a:noFill/>
              <a:miter lim="800000"/>
              <a:headEnd/>
              <a:tailEnd/>
            </a:ln>
          </p:spPr>
          <p:txBody>
            <a:bodyPr anchor="ctr">
              <a:prstTxWarp prst="textNoShape">
                <a:avLst/>
              </a:prstTxWarp>
              <a:spAutoFit/>
            </a:bodyPr>
            <a:lstStyle/>
            <a:p>
              <a:pPr eaLnBrk="0" hangingPunct="0">
                <a:spcBef>
                  <a:spcPct val="0"/>
                </a:spcBef>
                <a:buClrTx/>
                <a:buFontTx/>
                <a:buNone/>
              </a:pPr>
              <a:r>
                <a:rPr lang="en-US" sz="1400" b="1"/>
                <a:t>Tailpipe</a:t>
              </a:r>
            </a:p>
          </p:txBody>
        </p:sp>
        <p:sp>
          <p:nvSpPr>
            <p:cNvPr id="80907" name="Text Box 22"/>
            <p:cNvSpPr txBox="1">
              <a:spLocks noChangeArrowheads="1"/>
            </p:cNvSpPr>
            <p:nvPr/>
          </p:nvSpPr>
          <p:spPr bwMode="auto">
            <a:xfrm>
              <a:off x="2394414" y="1319043"/>
              <a:ext cx="1053636" cy="336889"/>
            </a:xfrm>
            <a:prstGeom prst="rect">
              <a:avLst/>
            </a:prstGeom>
            <a:noFill/>
            <a:ln w="9525">
              <a:noFill/>
              <a:miter lim="800000"/>
              <a:headEnd/>
              <a:tailEnd/>
            </a:ln>
          </p:spPr>
          <p:txBody>
            <a:bodyPr anchor="ctr">
              <a:prstTxWarp prst="textNoShape">
                <a:avLst/>
              </a:prstTxWarp>
              <a:spAutoFit/>
            </a:bodyPr>
            <a:lstStyle/>
            <a:p>
              <a:pPr eaLnBrk="0" hangingPunct="0">
                <a:spcBef>
                  <a:spcPct val="0"/>
                </a:spcBef>
                <a:buClrTx/>
                <a:buFontTx/>
                <a:buNone/>
              </a:pPr>
              <a:r>
                <a:rPr lang="en-US" sz="1400" b="1"/>
                <a:t>Exhaust</a:t>
              </a:r>
            </a:p>
          </p:txBody>
        </p:sp>
        <p:sp>
          <p:nvSpPr>
            <p:cNvPr id="80909" name="Line 24"/>
            <p:cNvSpPr>
              <a:spLocks noChangeShapeType="1"/>
            </p:cNvSpPr>
            <p:nvPr/>
          </p:nvSpPr>
          <p:spPr bwMode="auto">
            <a:xfrm>
              <a:off x="2762250" y="2011363"/>
              <a:ext cx="466725"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80910" name="Line 25"/>
            <p:cNvSpPr>
              <a:spLocks noChangeShapeType="1"/>
            </p:cNvSpPr>
            <p:nvPr/>
          </p:nvSpPr>
          <p:spPr bwMode="auto">
            <a:xfrm>
              <a:off x="5724525" y="1995488"/>
              <a:ext cx="466725"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80911" name="Text Box 26"/>
            <p:cNvSpPr txBox="1">
              <a:spLocks noChangeArrowheads="1"/>
            </p:cNvSpPr>
            <p:nvPr/>
          </p:nvSpPr>
          <p:spPr bwMode="auto">
            <a:xfrm>
              <a:off x="942374" y="2694852"/>
              <a:ext cx="2625725" cy="286355"/>
            </a:xfrm>
            <a:prstGeom prst="rect">
              <a:avLst/>
            </a:prstGeom>
            <a:noFill/>
            <a:ln w="9525">
              <a:noFill/>
              <a:miter lim="800000"/>
              <a:headEnd/>
              <a:tailEnd/>
            </a:ln>
          </p:spPr>
          <p:txBody>
            <a:bodyPr>
              <a:prstTxWarp prst="textNoShape">
                <a:avLst/>
              </a:prstTxWarp>
              <a:spAutoFit/>
            </a:bodyPr>
            <a:lstStyle/>
            <a:p>
              <a:pPr algn="l" eaLnBrk="0" hangingPunct="0">
                <a:spcBef>
                  <a:spcPct val="0"/>
                </a:spcBef>
                <a:buClrTx/>
                <a:buFontTx/>
                <a:buNone/>
              </a:pPr>
              <a:r>
                <a:rPr lang="en-US" sz="1100" b="1">
                  <a:latin typeface="HelveticaNeue LT 75 Bold" charset="0"/>
                  <a:ea typeface="HelveticaNeue LT 75 Bold" charset="0"/>
                  <a:cs typeface="HelveticaNeue LT 75 Bold" charset="0"/>
                </a:rPr>
                <a:t>Diesel Oxidation Catalyst</a:t>
              </a:r>
            </a:p>
          </p:txBody>
        </p:sp>
        <p:sp>
          <p:nvSpPr>
            <p:cNvPr id="80912" name="Text Box 27"/>
            <p:cNvSpPr txBox="1">
              <a:spLocks noChangeArrowheads="1"/>
            </p:cNvSpPr>
            <p:nvPr/>
          </p:nvSpPr>
          <p:spPr bwMode="auto">
            <a:xfrm>
              <a:off x="3930649" y="2669151"/>
              <a:ext cx="2365376" cy="286355"/>
            </a:xfrm>
            <a:prstGeom prst="rect">
              <a:avLst/>
            </a:prstGeom>
            <a:noFill/>
            <a:ln w="9525">
              <a:noFill/>
              <a:miter lim="800000"/>
              <a:headEnd/>
              <a:tailEnd/>
            </a:ln>
          </p:spPr>
          <p:txBody>
            <a:bodyPr anchor="ctr">
              <a:prstTxWarp prst="textNoShape">
                <a:avLst/>
              </a:prstTxWarp>
              <a:spAutoFit/>
            </a:bodyPr>
            <a:lstStyle/>
            <a:p>
              <a:pPr algn="l" eaLnBrk="0" hangingPunct="0">
                <a:spcBef>
                  <a:spcPct val="0"/>
                </a:spcBef>
                <a:buClrTx/>
                <a:buFontTx/>
                <a:buNone/>
              </a:pPr>
              <a:r>
                <a:rPr lang="en-US" sz="1100" b="1">
                  <a:latin typeface="HelveticaNeue LT 75 Bold" charset="0"/>
                  <a:ea typeface="HelveticaNeue LT 75 Bold" charset="0"/>
                  <a:cs typeface="HelveticaNeue LT 75 Bold" charset="0"/>
                </a:rPr>
                <a:t>Diesel Particulate Filter</a:t>
              </a:r>
            </a:p>
          </p:txBody>
        </p:sp>
        <p:sp>
          <p:nvSpPr>
            <p:cNvPr id="80914" name="Line 29"/>
            <p:cNvSpPr>
              <a:spLocks noChangeShapeType="1"/>
            </p:cNvSpPr>
            <p:nvPr/>
          </p:nvSpPr>
          <p:spPr bwMode="auto">
            <a:xfrm>
              <a:off x="4425950" y="1870075"/>
              <a:ext cx="454025" cy="676275"/>
            </a:xfrm>
            <a:prstGeom prst="line">
              <a:avLst/>
            </a:prstGeom>
            <a:noFill/>
            <a:ln w="19050">
              <a:solidFill>
                <a:schemeClr val="tx1"/>
              </a:solidFill>
              <a:round/>
              <a:headEnd/>
              <a:tailEnd/>
            </a:ln>
          </p:spPr>
          <p:txBody>
            <a:bodyPr>
              <a:prstTxWarp prst="textNoShape">
                <a:avLst/>
              </a:prstTxWarp>
            </a:bodyPr>
            <a:lstStyle/>
            <a:p>
              <a:endParaRPr lang="en-US"/>
            </a:p>
          </p:txBody>
        </p:sp>
        <p:sp>
          <p:nvSpPr>
            <p:cNvPr id="80915" name="Rectangle 30"/>
            <p:cNvSpPr>
              <a:spLocks noChangeArrowheads="1"/>
            </p:cNvSpPr>
            <p:nvPr/>
          </p:nvSpPr>
          <p:spPr bwMode="auto">
            <a:xfrm>
              <a:off x="946150" y="2933982"/>
              <a:ext cx="2273300" cy="1515908"/>
            </a:xfrm>
            <a:prstGeom prst="rect">
              <a:avLst/>
            </a:prstGeom>
            <a:noFill/>
            <a:ln w="9525">
              <a:noFill/>
              <a:miter lim="800000"/>
              <a:headEnd/>
              <a:tailEnd/>
            </a:ln>
          </p:spPr>
          <p:txBody>
            <a:bodyPr>
              <a:prstTxWarp prst="textNoShape">
                <a:avLst/>
              </a:prstTxWarp>
              <a:spAutoFit/>
            </a:bodyPr>
            <a:lstStyle/>
            <a:p>
              <a:pPr algn="l">
                <a:spcBef>
                  <a:spcPct val="0"/>
                </a:spcBef>
                <a:buClrTx/>
                <a:buFontTx/>
                <a:buNone/>
              </a:pPr>
              <a:r>
                <a:rPr lang="en-US" sz="1000" dirty="0">
                  <a:latin typeface="+mn-lt"/>
                  <a:ea typeface="HelveticaNeue LT 55 Roman" charset="0"/>
                  <a:cs typeface=""/>
                </a:rPr>
                <a:t>DOC catalytic material reacts above 572ºF (300ºC) in passive regeneration mode to generate Nitrogen Dioxide (NO</a:t>
              </a:r>
              <a:r>
                <a:rPr lang="en-US" sz="1000" baseline="-25000" dirty="0">
                  <a:latin typeface="+mn-lt"/>
                  <a:ea typeface="HelveticaNeue LT 55 Roman" charset="0"/>
                  <a:cs typeface=""/>
                </a:rPr>
                <a:t>2</a:t>
              </a:r>
              <a:r>
                <a:rPr lang="en-US" sz="1000" dirty="0">
                  <a:latin typeface="+mn-lt"/>
                  <a:ea typeface="HelveticaNeue LT 55 Roman" charset="0"/>
                  <a:cs typeface=""/>
                </a:rPr>
                <a:t>) which oxidizes the carbon soot</a:t>
              </a:r>
              <a:r>
                <a:rPr lang="en-US" sz="1000" dirty="0">
                  <a:latin typeface="+mn-lt"/>
                  <a:cs typeface=""/>
                </a:rPr>
                <a:t>  </a:t>
              </a:r>
            </a:p>
            <a:p>
              <a:pPr algn="l">
                <a:spcBef>
                  <a:spcPct val="0"/>
                </a:spcBef>
                <a:buClrTx/>
                <a:buFontTx/>
                <a:buNone/>
              </a:pPr>
              <a:endParaRPr lang="en-US" sz="1200" dirty="0">
                <a:latin typeface="+mn-lt"/>
                <a:cs typeface=""/>
              </a:endParaRPr>
            </a:p>
            <a:p>
              <a:pPr algn="l">
                <a:spcBef>
                  <a:spcPct val="0"/>
                </a:spcBef>
                <a:buClrTx/>
                <a:buFontTx/>
                <a:buNone/>
              </a:pPr>
              <a:endParaRPr lang="en-US" sz="1200" dirty="0">
                <a:latin typeface="+mn-lt"/>
                <a:cs typeface=""/>
              </a:endParaRPr>
            </a:p>
          </p:txBody>
        </p:sp>
        <p:sp>
          <p:nvSpPr>
            <p:cNvPr id="80916" name="Rectangle 31"/>
            <p:cNvSpPr>
              <a:spLocks noChangeArrowheads="1"/>
            </p:cNvSpPr>
            <p:nvPr/>
          </p:nvSpPr>
          <p:spPr bwMode="auto">
            <a:xfrm>
              <a:off x="3937001" y="2903537"/>
              <a:ext cx="2648649" cy="1482220"/>
            </a:xfrm>
            <a:prstGeom prst="rect">
              <a:avLst/>
            </a:prstGeom>
            <a:noFill/>
            <a:ln w="9525">
              <a:noFill/>
              <a:miter lim="800000"/>
              <a:headEnd/>
              <a:tailEnd/>
            </a:ln>
          </p:spPr>
          <p:txBody>
            <a:bodyPr wrap="square">
              <a:prstTxWarp prst="textNoShape">
                <a:avLst/>
              </a:prstTxWarp>
              <a:spAutoFit/>
            </a:bodyPr>
            <a:lstStyle/>
            <a:p>
              <a:pPr algn="l">
                <a:spcBef>
                  <a:spcPct val="0"/>
                </a:spcBef>
                <a:buClrTx/>
                <a:buFontTx/>
                <a:buNone/>
              </a:pPr>
              <a:r>
                <a:rPr lang="en-US" sz="1000" dirty="0">
                  <a:latin typeface="+mn-lt"/>
                  <a:ea typeface="HelveticaNeue LT 55 Roman" charset="0"/>
                  <a:cs typeface="HelveticaNeue LT 55 Roman" charset="0"/>
                </a:rPr>
                <a:t>Ceramic wall flow filter captures </a:t>
              </a:r>
              <a:br>
                <a:rPr lang="en-US" sz="1000" dirty="0">
                  <a:latin typeface="+mn-lt"/>
                  <a:ea typeface="HelveticaNeue LT 55 Roman" charset="0"/>
                  <a:cs typeface="HelveticaNeue LT 55 Roman" charset="0"/>
                </a:rPr>
              </a:br>
              <a:r>
                <a:rPr lang="en-US" sz="1000" dirty="0">
                  <a:latin typeface="+mn-lt"/>
                  <a:ea typeface="HelveticaNeue LT 55 Roman" charset="0"/>
                  <a:cs typeface="HelveticaNeue LT 55 Roman" charset="0"/>
                </a:rPr>
                <a:t>up to 95% of the carbon soot (PM) carried by the NO</a:t>
              </a:r>
              <a:r>
                <a:rPr lang="en-US" sz="1000" baseline="-25000" dirty="0">
                  <a:latin typeface="+mn-lt"/>
                  <a:ea typeface="HelveticaNeue LT 55 Roman" charset="0"/>
                  <a:cs typeface="HelveticaNeue LT 55 Roman" charset="0"/>
                </a:rPr>
                <a:t>2</a:t>
              </a:r>
              <a:r>
                <a:rPr lang="en-US" sz="1000" dirty="0">
                  <a:latin typeface="+mn-lt"/>
                  <a:ea typeface="HelveticaNeue LT 55 Roman" charset="0"/>
                  <a:cs typeface="HelveticaNeue LT 55 Roman" charset="0"/>
                </a:rPr>
                <a:t>. This collects </a:t>
              </a:r>
              <a:br>
                <a:rPr lang="en-US" sz="1000" dirty="0">
                  <a:latin typeface="+mn-lt"/>
                  <a:ea typeface="HelveticaNeue LT 55 Roman" charset="0"/>
                  <a:cs typeface="HelveticaNeue LT 55 Roman" charset="0"/>
                </a:rPr>
              </a:br>
              <a:r>
                <a:rPr lang="en-US" sz="1000" dirty="0">
                  <a:latin typeface="+mn-lt"/>
                  <a:ea typeface="HelveticaNeue LT 55 Roman" charset="0"/>
                  <a:cs typeface="HelveticaNeue LT 55 Roman" charset="0"/>
                </a:rPr>
                <a:t>on the filter to form Carbon Dioxide (CO</a:t>
              </a:r>
              <a:r>
                <a:rPr lang="en-US" sz="1000" baseline="-25000" dirty="0">
                  <a:latin typeface="+mn-lt"/>
                  <a:ea typeface="HelveticaNeue LT 55 Roman" charset="0"/>
                  <a:cs typeface="HelveticaNeue LT 55 Roman" charset="0"/>
                </a:rPr>
                <a:t>2 </a:t>
              </a:r>
              <a:r>
                <a:rPr lang="en-US" sz="1000" dirty="0">
                  <a:latin typeface="+mn-lt"/>
                  <a:ea typeface="HelveticaNeue LT 55 Roman" charset="0"/>
                  <a:cs typeface="HelveticaNeue LT 55 Roman" charset="0"/>
                </a:rPr>
                <a:t>)</a:t>
              </a:r>
              <a:r>
                <a:rPr lang="en-US" sz="1000" baseline="-25000" dirty="0">
                  <a:latin typeface="+mn-lt"/>
                  <a:ea typeface="HelveticaNeue LT 55 Roman" charset="0"/>
                  <a:cs typeface="HelveticaNeue LT 55 Roman" charset="0"/>
                </a:rPr>
                <a:t> </a:t>
              </a:r>
              <a:r>
                <a:rPr lang="en-US" sz="1000" dirty="0">
                  <a:latin typeface="+mn-lt"/>
                  <a:ea typeface="HelveticaNeue LT 55 Roman" charset="0"/>
                  <a:cs typeface="HelveticaNeue LT 55 Roman" charset="0"/>
                </a:rPr>
                <a:t>which leaves the tailpipe </a:t>
              </a:r>
              <a:br>
                <a:rPr lang="en-US" sz="1000" dirty="0">
                  <a:latin typeface="+mn-lt"/>
                  <a:ea typeface="HelveticaNeue LT 55 Roman" charset="0"/>
                  <a:cs typeface="HelveticaNeue LT 55 Roman" charset="0"/>
                </a:rPr>
              </a:br>
              <a:r>
                <a:rPr lang="en-US" sz="1000" dirty="0">
                  <a:latin typeface="+mn-lt"/>
                  <a:ea typeface="HelveticaNeue LT 55 Roman" charset="0"/>
                  <a:cs typeface="HelveticaNeue LT 55 Roman" charset="0"/>
                </a:rPr>
                <a:t>as clean gas</a:t>
              </a:r>
            </a:p>
            <a:p>
              <a:pPr algn="l">
                <a:spcBef>
                  <a:spcPct val="0"/>
                </a:spcBef>
                <a:buClrTx/>
                <a:buFontTx/>
                <a:buNone/>
              </a:pPr>
              <a:endParaRPr lang="en-GB" sz="1100" dirty="0">
                <a:latin typeface="+mn-lt"/>
                <a:ea typeface="HelveticaNeue LT 55 Roman" charset="0"/>
                <a:cs typeface="HelveticaNeue LT 55 Roman" charset="0"/>
              </a:endParaRPr>
            </a:p>
            <a:p>
              <a:pPr algn="l">
                <a:spcBef>
                  <a:spcPct val="0"/>
                </a:spcBef>
                <a:buClrTx/>
                <a:buFontTx/>
                <a:buNone/>
              </a:pPr>
              <a:r>
                <a:rPr lang="en-GB" sz="1100" dirty="0">
                  <a:latin typeface="+mn-lt"/>
                  <a:ea typeface="HelveticaNeue LT 55 Roman" charset="0"/>
                  <a:cs typeface="HelveticaNeue LT 55 Roman" charset="0"/>
                </a:rPr>
                <a:t> </a:t>
              </a:r>
              <a:endParaRPr lang="en-US" sz="1100" dirty="0">
                <a:latin typeface="+mn-lt"/>
                <a:ea typeface="HelveticaNeue LT 55 Roman" charset="0"/>
                <a:cs typeface="HelveticaNeue LT 55 Roman" charset="0"/>
              </a:endParaRPr>
            </a:p>
          </p:txBody>
        </p:sp>
        <p:sp>
          <p:nvSpPr>
            <p:cNvPr id="80917" name="Rectangle 32"/>
            <p:cNvSpPr>
              <a:spLocks noChangeArrowheads="1"/>
            </p:cNvSpPr>
            <p:nvPr/>
          </p:nvSpPr>
          <p:spPr bwMode="auto">
            <a:xfrm>
              <a:off x="6680200" y="4645455"/>
              <a:ext cx="2197100" cy="1384996"/>
            </a:xfrm>
            <a:prstGeom prst="rect">
              <a:avLst/>
            </a:prstGeom>
            <a:noFill/>
            <a:ln w="9525">
              <a:noFill/>
              <a:miter lim="800000"/>
              <a:headEnd/>
              <a:tailEnd/>
            </a:ln>
          </p:spPr>
          <p:txBody>
            <a:bodyPr>
              <a:prstTxWarp prst="textNoShape">
                <a:avLst/>
              </a:prstTxWarp>
            </a:bodyPr>
            <a:lstStyle/>
            <a:p>
              <a:pPr algn="l">
                <a:spcBef>
                  <a:spcPct val="0"/>
                </a:spcBef>
                <a:buClrTx/>
                <a:buFontTx/>
                <a:buNone/>
              </a:pPr>
              <a:endParaRPr lang="en-US" sz="1000" dirty="0"/>
            </a:p>
            <a:p>
              <a:pPr algn="l">
                <a:spcBef>
                  <a:spcPct val="0"/>
                </a:spcBef>
                <a:buClrTx/>
                <a:buFontTx/>
                <a:buNone/>
              </a:pPr>
              <a:endParaRPr lang="en-US" sz="1000" dirty="0"/>
            </a:p>
            <a:p>
              <a:pPr algn="l">
                <a:spcBef>
                  <a:spcPct val="0"/>
                </a:spcBef>
                <a:spcAft>
                  <a:spcPts val="600"/>
                </a:spcAft>
                <a:buClrTx/>
                <a:buFontTx/>
                <a:buNone/>
              </a:pPr>
              <a:r>
                <a:rPr lang="en-US" sz="1000" dirty="0">
                  <a:latin typeface="HelveticaNeue LT 55 Roman" charset="0"/>
                  <a:ea typeface="HelveticaNeue LT 55 Roman" charset="0"/>
                  <a:cs typeface="HelveticaNeue LT 55 Roman" charset="0"/>
                </a:rPr>
                <a:t>Build up of incombustible ash</a:t>
              </a:r>
              <a:r>
                <a:rPr lang="en-US" sz="1000" dirty="0" smtClean="0">
                  <a:latin typeface="HelveticaNeue LT 55 Roman" charset="0"/>
                  <a:ea typeface="HelveticaNeue LT 55 Roman" charset="0"/>
                  <a:cs typeface="HelveticaNeue LT 55 Roman" charset="0"/>
                </a:rPr>
                <a:t> will </a:t>
              </a:r>
              <a:r>
                <a:rPr lang="en-US" sz="1000" dirty="0">
                  <a:latin typeface="HelveticaNeue LT 55 Roman" charset="0"/>
                  <a:ea typeface="HelveticaNeue LT 55 Roman" charset="0"/>
                  <a:cs typeface="HelveticaNeue LT 55 Roman" charset="0"/>
                </a:rPr>
                <a:t>eventually require filter</a:t>
              </a:r>
              <a:r>
                <a:rPr lang="en-US" sz="1000" dirty="0" smtClean="0">
                  <a:latin typeface="HelveticaNeue LT 55 Roman" charset="0"/>
                  <a:ea typeface="HelveticaNeue LT 55 Roman" charset="0"/>
                  <a:cs typeface="HelveticaNeue LT 55 Roman" charset="0"/>
                </a:rPr>
                <a:t> service </a:t>
              </a:r>
              <a:r>
                <a:rPr lang="en-US" sz="1000" dirty="0">
                  <a:latin typeface="HelveticaNeue LT 55 Roman" charset="0"/>
                  <a:ea typeface="HelveticaNeue LT 55 Roman" charset="0"/>
                  <a:cs typeface="HelveticaNeue LT 55 Roman" charset="0"/>
                </a:rPr>
                <a:t>cleaning, though </a:t>
              </a:r>
              <a:r>
                <a:rPr lang="en-US" sz="1000" dirty="0" smtClean="0">
                  <a:latin typeface="HelveticaNeue LT 55 Roman" charset="0"/>
                  <a:ea typeface="HelveticaNeue LT 55 Roman" charset="0"/>
                  <a:cs typeface="HelveticaNeue LT 55 Roman" charset="0"/>
                </a:rPr>
                <a:t>only required </a:t>
              </a:r>
              <a:r>
                <a:rPr lang="en-US" sz="1000" dirty="0">
                  <a:latin typeface="HelveticaNeue LT 55 Roman" charset="0"/>
                  <a:ea typeface="HelveticaNeue LT 55 Roman" charset="0"/>
                  <a:cs typeface="HelveticaNeue LT 55 Roman" charset="0"/>
                </a:rPr>
                <a:t>at very long intervals </a:t>
              </a:r>
            </a:p>
            <a:p>
              <a:pPr algn="l">
                <a:spcBef>
                  <a:spcPct val="0"/>
                </a:spcBef>
                <a:buClrTx/>
                <a:buFontTx/>
                <a:buNone/>
              </a:pPr>
              <a:endParaRPr lang="en-US" sz="1000" b="1" dirty="0"/>
            </a:p>
          </p:txBody>
        </p:sp>
        <p:sp>
          <p:nvSpPr>
            <p:cNvPr id="80918" name="Rectangle 33"/>
            <p:cNvSpPr>
              <a:spLocks noChangeArrowheads="1"/>
            </p:cNvSpPr>
            <p:nvPr/>
          </p:nvSpPr>
          <p:spPr bwMode="auto">
            <a:xfrm>
              <a:off x="1084271" y="4765071"/>
              <a:ext cx="4660900" cy="1179039"/>
            </a:xfrm>
            <a:prstGeom prst="rect">
              <a:avLst/>
            </a:prstGeom>
            <a:noFill/>
            <a:ln w="9525">
              <a:noFill/>
              <a:miter lim="800000"/>
              <a:headEnd/>
              <a:tailEnd/>
            </a:ln>
          </p:spPr>
          <p:txBody>
            <a:bodyPr lIns="0" tIns="0" rIns="0" bIns="0">
              <a:prstTxWarp prst="textNoShape">
                <a:avLst/>
              </a:prstTxWarp>
              <a:spAutoFit/>
            </a:bodyPr>
            <a:lstStyle/>
            <a:p>
              <a:pPr algn="l">
                <a:spcBef>
                  <a:spcPct val="0"/>
                </a:spcBef>
                <a:buClrTx/>
                <a:buFontTx/>
                <a:buNone/>
              </a:pPr>
              <a:endParaRPr lang="en-US" sz="1000" dirty="0">
                <a:latin typeface="+mn-lt"/>
              </a:endParaRPr>
            </a:p>
            <a:p>
              <a:pPr algn="l">
                <a:spcBef>
                  <a:spcPct val="0"/>
                </a:spcBef>
                <a:buClrTx/>
                <a:buFontTx/>
                <a:buNone/>
              </a:pPr>
              <a:r>
                <a:rPr lang="en-US" sz="1000" dirty="0">
                  <a:latin typeface="+mn-lt"/>
                  <a:ea typeface="HelveticaNeue LT 55 Roman" charset="0"/>
                  <a:cs typeface="HelveticaNeue LT 55 Roman" charset="0"/>
                </a:rPr>
                <a:t>When soot accumulation in the DPF exceeds soot oxidation a periodic active regeneration mode is performed to prevent filter plugging. This is actuated by small quantities of fuel from a dosing injector or HPCR injection pulse during exhaust blow down. The heat released (no flame or burning) at 1022ºF( 550ºC) ensures sufficient oxidation to remove soot</a:t>
              </a:r>
            </a:p>
          </p:txBody>
        </p:sp>
        <p:sp>
          <p:nvSpPr>
            <p:cNvPr id="80919" name="Rectangle 34"/>
            <p:cNvSpPr>
              <a:spLocks noChangeArrowheads="1"/>
            </p:cNvSpPr>
            <p:nvPr/>
          </p:nvSpPr>
          <p:spPr bwMode="auto">
            <a:xfrm>
              <a:off x="882650" y="2635250"/>
              <a:ext cx="2346325" cy="1428750"/>
            </a:xfrm>
            <a:prstGeom prst="rect">
              <a:avLst/>
            </a:prstGeom>
            <a:noFill/>
            <a:ln w="9525">
              <a:solidFill>
                <a:schemeClr val="accent1"/>
              </a:solidFill>
              <a:miter lim="800000"/>
              <a:headEnd/>
              <a:tailEnd/>
            </a:ln>
          </p:spPr>
          <p:txBody>
            <a:bodyPr wrap="none" lIns="0" tIns="0" rIns="0" bIns="0" anchor="ctr">
              <a:prstTxWarp prst="textNoShape">
                <a:avLst/>
              </a:prstTxWarp>
            </a:bodyPr>
            <a:lstStyle/>
            <a:p>
              <a:pPr>
                <a:spcBef>
                  <a:spcPct val="0"/>
                </a:spcBef>
                <a:buClrTx/>
                <a:buFontTx/>
                <a:buNone/>
              </a:pPr>
              <a:endParaRPr lang="en-US" sz="2800">
                <a:solidFill>
                  <a:schemeClr val="accent1"/>
                </a:solidFill>
                <a:latin typeface="Arial Black" charset="0"/>
              </a:endParaRPr>
            </a:p>
          </p:txBody>
        </p:sp>
        <p:sp>
          <p:nvSpPr>
            <p:cNvPr id="80920" name="Rectangle 35"/>
            <p:cNvSpPr>
              <a:spLocks noChangeArrowheads="1"/>
            </p:cNvSpPr>
            <p:nvPr/>
          </p:nvSpPr>
          <p:spPr bwMode="auto">
            <a:xfrm>
              <a:off x="3898900" y="2632075"/>
              <a:ext cx="4987925" cy="1428750"/>
            </a:xfrm>
            <a:prstGeom prst="rect">
              <a:avLst/>
            </a:prstGeom>
            <a:noFill/>
            <a:ln w="9525">
              <a:solidFill>
                <a:schemeClr val="accent1"/>
              </a:solidFill>
              <a:miter lim="800000"/>
              <a:headEnd/>
              <a:tailEnd/>
            </a:ln>
          </p:spPr>
          <p:txBody>
            <a:bodyPr wrap="none" lIns="0" tIns="0" rIns="0" bIns="0" anchor="ctr">
              <a:prstTxWarp prst="textNoShape">
                <a:avLst/>
              </a:prstTxWarp>
            </a:bodyPr>
            <a:lstStyle/>
            <a:p>
              <a:pPr>
                <a:spcBef>
                  <a:spcPct val="0"/>
                </a:spcBef>
                <a:buClrTx/>
                <a:buFontTx/>
                <a:buNone/>
              </a:pPr>
              <a:endParaRPr lang="en-US" sz="2800">
                <a:solidFill>
                  <a:schemeClr val="accent1"/>
                </a:solidFill>
                <a:latin typeface="Arial Black" charset="0"/>
              </a:endParaRPr>
            </a:p>
          </p:txBody>
        </p:sp>
        <p:sp>
          <p:nvSpPr>
            <p:cNvPr id="80921" name="Text Box 36"/>
            <p:cNvSpPr txBox="1">
              <a:spLocks noChangeArrowheads="1"/>
            </p:cNvSpPr>
            <p:nvPr/>
          </p:nvSpPr>
          <p:spPr bwMode="auto">
            <a:xfrm>
              <a:off x="990385" y="4684890"/>
              <a:ext cx="3742768" cy="286355"/>
            </a:xfrm>
            <a:prstGeom prst="rect">
              <a:avLst/>
            </a:prstGeom>
            <a:noFill/>
            <a:ln w="9525">
              <a:noFill/>
              <a:miter lim="800000"/>
              <a:headEnd/>
              <a:tailEnd/>
            </a:ln>
          </p:spPr>
          <p:txBody>
            <a:bodyPr anchor="ctr">
              <a:prstTxWarp prst="textNoShape">
                <a:avLst/>
              </a:prstTxWarp>
              <a:spAutoFit/>
            </a:bodyPr>
            <a:lstStyle/>
            <a:p>
              <a:pPr algn="l" eaLnBrk="0" hangingPunct="0">
                <a:spcBef>
                  <a:spcPct val="0"/>
                </a:spcBef>
                <a:buClrTx/>
                <a:buFontTx/>
                <a:buNone/>
              </a:pPr>
              <a:r>
                <a:rPr lang="en-US" sz="1100" b="1">
                  <a:latin typeface="HelveticaNeue LT 75 Bold" charset="0"/>
                  <a:ea typeface="HelveticaNeue LT 75 Bold" charset="0"/>
                  <a:cs typeface="HelveticaNeue LT 75 Bold" charset="0"/>
                </a:rPr>
                <a:t>Active Regeneration</a:t>
              </a:r>
            </a:p>
          </p:txBody>
        </p:sp>
        <p:sp>
          <p:nvSpPr>
            <p:cNvPr id="80922" name="AutoShape 37"/>
            <p:cNvSpPr>
              <a:spLocks noChangeArrowheads="1"/>
            </p:cNvSpPr>
            <p:nvPr/>
          </p:nvSpPr>
          <p:spPr bwMode="auto">
            <a:xfrm>
              <a:off x="3276600" y="4197350"/>
              <a:ext cx="533400" cy="352425"/>
            </a:xfrm>
            <a:prstGeom prst="upArrow">
              <a:avLst>
                <a:gd name="adj1" fmla="val 50000"/>
                <a:gd name="adj2" fmla="val 25000"/>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endParaRPr lang="en-US"/>
            </a:p>
          </p:txBody>
        </p:sp>
        <p:sp>
          <p:nvSpPr>
            <p:cNvPr id="80923" name="AutoShape 38"/>
            <p:cNvSpPr>
              <a:spLocks noChangeArrowheads="1"/>
            </p:cNvSpPr>
            <p:nvPr/>
          </p:nvSpPr>
          <p:spPr bwMode="auto">
            <a:xfrm rot="10800000">
              <a:off x="7464425" y="4156075"/>
              <a:ext cx="533400" cy="352425"/>
            </a:xfrm>
            <a:prstGeom prst="upArrow">
              <a:avLst>
                <a:gd name="adj1" fmla="val 50000"/>
                <a:gd name="adj2" fmla="val 25000"/>
              </a:avLst>
            </a:prstGeom>
            <a:solidFill>
              <a:schemeClr val="accent1"/>
            </a:solidFill>
            <a:ln w="9525">
              <a:solidFill>
                <a:schemeClr val="tx1"/>
              </a:solidFill>
              <a:miter lim="800000"/>
              <a:headEnd/>
              <a:tailEnd/>
            </a:ln>
          </p:spPr>
          <p:txBody>
            <a:bodyPr wrap="none" lIns="0" tIns="0" rIns="0" bIns="0" anchor="ctr">
              <a:prstTxWarp prst="textNoShape">
                <a:avLst/>
              </a:prstTxWarp>
            </a:bodyPr>
            <a:lstStyle/>
            <a:p>
              <a:endParaRPr lang="en-US"/>
            </a:p>
          </p:txBody>
        </p:sp>
        <p:sp>
          <p:nvSpPr>
            <p:cNvPr id="80924" name="Text Box 39"/>
            <p:cNvSpPr txBox="1">
              <a:spLocks noChangeArrowheads="1"/>
            </p:cNvSpPr>
            <p:nvPr/>
          </p:nvSpPr>
          <p:spPr bwMode="auto">
            <a:xfrm>
              <a:off x="6680200" y="4718264"/>
              <a:ext cx="2359025" cy="286355"/>
            </a:xfrm>
            <a:prstGeom prst="rect">
              <a:avLst/>
            </a:prstGeom>
            <a:noFill/>
            <a:ln w="9525">
              <a:noFill/>
              <a:miter lim="800000"/>
              <a:headEnd/>
              <a:tailEnd/>
            </a:ln>
          </p:spPr>
          <p:txBody>
            <a:bodyPr>
              <a:prstTxWarp prst="textNoShape">
                <a:avLst/>
              </a:prstTxWarp>
              <a:spAutoFit/>
            </a:bodyPr>
            <a:lstStyle/>
            <a:p>
              <a:pPr algn="l" eaLnBrk="0" hangingPunct="0">
                <a:spcBef>
                  <a:spcPct val="0"/>
                </a:spcBef>
                <a:buClrTx/>
                <a:buFontTx/>
                <a:buNone/>
              </a:pPr>
              <a:r>
                <a:rPr lang="en-US" sz="1100" b="1">
                  <a:latin typeface="HelveticaNeue LT 55 Roman" charset="0"/>
                  <a:ea typeface="HelveticaNeue LT 55 Roman" charset="0"/>
                  <a:cs typeface="HelveticaNeue LT 55 Roman" charset="0"/>
                </a:rPr>
                <a:t>Filter Service</a:t>
              </a:r>
            </a:p>
          </p:txBody>
        </p:sp>
        <p:sp>
          <p:nvSpPr>
            <p:cNvPr id="80925" name="Rectangle 40"/>
            <p:cNvSpPr>
              <a:spLocks noChangeArrowheads="1"/>
            </p:cNvSpPr>
            <p:nvPr/>
          </p:nvSpPr>
          <p:spPr bwMode="auto">
            <a:xfrm>
              <a:off x="6534150" y="4633913"/>
              <a:ext cx="2346325" cy="1371600"/>
            </a:xfrm>
            <a:prstGeom prst="rect">
              <a:avLst/>
            </a:prstGeom>
            <a:noFill/>
            <a:ln w="9525">
              <a:solidFill>
                <a:schemeClr val="accent1"/>
              </a:solidFill>
              <a:miter lim="800000"/>
              <a:headEnd/>
              <a:tailEnd/>
            </a:ln>
          </p:spPr>
          <p:txBody>
            <a:bodyPr wrap="none" lIns="0" tIns="0" rIns="0" bIns="0" anchor="ctr">
              <a:prstTxWarp prst="textNoShape">
                <a:avLst/>
              </a:prstTxWarp>
            </a:bodyPr>
            <a:lstStyle/>
            <a:p>
              <a:pPr>
                <a:spcBef>
                  <a:spcPct val="0"/>
                </a:spcBef>
                <a:buClrTx/>
                <a:buFontTx/>
                <a:buNone/>
              </a:pPr>
              <a:endParaRPr lang="en-US" sz="2800">
                <a:solidFill>
                  <a:schemeClr val="accent1"/>
                </a:solidFill>
                <a:latin typeface="Arial Black" charset="0"/>
              </a:endParaRPr>
            </a:p>
          </p:txBody>
        </p:sp>
        <p:sp>
          <p:nvSpPr>
            <p:cNvPr id="80926" name="Rectangle 41"/>
            <p:cNvSpPr>
              <a:spLocks noChangeArrowheads="1"/>
            </p:cNvSpPr>
            <p:nvPr/>
          </p:nvSpPr>
          <p:spPr bwMode="auto">
            <a:xfrm>
              <a:off x="882650" y="4629150"/>
              <a:ext cx="5000625" cy="1376363"/>
            </a:xfrm>
            <a:prstGeom prst="rect">
              <a:avLst/>
            </a:prstGeom>
            <a:noFill/>
            <a:ln w="9525">
              <a:solidFill>
                <a:schemeClr val="accent1"/>
              </a:solidFill>
              <a:miter lim="800000"/>
              <a:headEnd/>
              <a:tailEnd/>
            </a:ln>
          </p:spPr>
          <p:txBody>
            <a:bodyPr wrap="none" lIns="0" tIns="0" rIns="0" bIns="0" anchor="ctr">
              <a:prstTxWarp prst="textNoShape">
                <a:avLst/>
              </a:prstTxWarp>
            </a:bodyPr>
            <a:lstStyle/>
            <a:p>
              <a:pPr>
                <a:spcBef>
                  <a:spcPct val="0"/>
                </a:spcBef>
                <a:buClrTx/>
                <a:buFontTx/>
                <a:buNone/>
              </a:pPr>
              <a:endParaRPr lang="en-US" sz="2800">
                <a:solidFill>
                  <a:schemeClr val="accent1"/>
                </a:solidFill>
                <a:latin typeface="Arial Black" charset="0"/>
              </a:endParaRPr>
            </a:p>
          </p:txBody>
        </p:sp>
        <p:sp>
          <p:nvSpPr>
            <p:cNvPr id="3" name="AutoShape 42"/>
            <p:cNvSpPr>
              <a:spLocks noChangeArrowheads="1"/>
            </p:cNvSpPr>
            <p:nvPr/>
          </p:nvSpPr>
          <p:spPr bwMode="auto">
            <a:xfrm>
              <a:off x="3286125" y="3168650"/>
              <a:ext cx="352425" cy="419100"/>
            </a:xfrm>
            <a:prstGeom prst="rightArrow">
              <a:avLst>
                <a:gd name="adj1" fmla="val 50000"/>
                <a:gd name="adj2" fmla="val 25000"/>
              </a:avLst>
            </a:prstGeom>
            <a:noFill/>
            <a:ln w="9525">
              <a:noFill/>
              <a:miter lim="800000"/>
              <a:headEnd/>
              <a:tailEnd/>
            </a:ln>
          </p:spPr>
          <p:txBody>
            <a:bodyPr wrap="none" lIns="0" tIns="0" rIns="0" bIns="0" anchor="ctr">
              <a:prstTxWarp prst="textNoShape">
                <a:avLst/>
              </a:prstTxWarp>
            </a:bodyPr>
            <a:lstStyle/>
            <a:p>
              <a:endParaRPr lang="en-US"/>
            </a:p>
          </p:txBody>
        </p:sp>
      </p:grpSp>
      <p:sp>
        <p:nvSpPr>
          <p:cNvPr id="80927" name="Rectangle 44"/>
          <p:cNvSpPr>
            <a:spLocks noGrp="1" noChangeArrowheads="1"/>
          </p:cNvSpPr>
          <p:nvPr>
            <p:ph type="title"/>
          </p:nvPr>
        </p:nvSpPr>
        <p:spPr/>
        <p:txBody>
          <a:bodyPr/>
          <a:lstStyle/>
          <a:p>
            <a:r>
              <a:rPr lang="en-US" smtClean="0"/>
              <a:t>How the Diesel Particulate Filter (DPF) Works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What is Diesel Exhaust Fluid?</a:t>
            </a:r>
            <a:endParaRPr lang="en-US" dirty="0" smtClean="0"/>
          </a:p>
        </p:txBody>
      </p:sp>
      <p:sp>
        <p:nvSpPr>
          <p:cNvPr id="381955" name="Rectangle 3"/>
          <p:cNvSpPr>
            <a:spLocks noGrp="1" noChangeArrowheads="1"/>
          </p:cNvSpPr>
          <p:nvPr>
            <p:ph sz="half" idx="1"/>
          </p:nvPr>
        </p:nvSpPr>
        <p:spPr>
          <a:xfrm>
            <a:off x="954548" y="1128325"/>
            <a:ext cx="4517104" cy="4294187"/>
          </a:xfrm>
        </p:spPr>
        <p:txBody>
          <a:bodyPr/>
          <a:lstStyle/>
          <a:p>
            <a:r>
              <a:rPr lang="en-US" sz="2000" dirty="0" smtClean="0"/>
              <a:t>Diesel Exhaust Fluid is </a:t>
            </a:r>
          </a:p>
          <a:p>
            <a:pPr lvl="1"/>
            <a:r>
              <a:rPr lang="en-US" sz="1600" dirty="0" smtClean="0"/>
              <a:t>Reactant used in the SCR system</a:t>
            </a:r>
          </a:p>
          <a:p>
            <a:pPr lvl="1"/>
            <a:r>
              <a:rPr lang="en-US" sz="1600" dirty="0" smtClean="0"/>
              <a:t>32.5% urea in 67.5% deionized water</a:t>
            </a:r>
          </a:p>
          <a:p>
            <a:pPr lvl="1"/>
            <a:r>
              <a:rPr lang="en-US" sz="1600" dirty="0" smtClean="0"/>
              <a:t>Non-toxic</a:t>
            </a:r>
          </a:p>
          <a:p>
            <a:pPr lvl="1"/>
            <a:r>
              <a:rPr lang="en-US" sz="1600" dirty="0" smtClean="0"/>
              <a:t>Non-polluting</a:t>
            </a:r>
          </a:p>
          <a:p>
            <a:pPr lvl="1"/>
            <a:r>
              <a:rPr lang="en-US" sz="1600" dirty="0" smtClean="0"/>
              <a:t>Non-flammable</a:t>
            </a:r>
          </a:p>
          <a:p>
            <a:r>
              <a:rPr lang="en-US" sz="2000" dirty="0" smtClean="0"/>
              <a:t>DEF has purity requirements defined by American Petroleum Institute (API)</a:t>
            </a:r>
          </a:p>
          <a:p>
            <a:r>
              <a:rPr lang="en-US" sz="2000" dirty="0" smtClean="0"/>
              <a:t>DEF freezes at 12° F (-11° C)</a:t>
            </a:r>
          </a:p>
          <a:p>
            <a:pPr lvl="1"/>
            <a:r>
              <a:rPr lang="en-US" sz="1600" dirty="0" smtClean="0"/>
              <a:t>Thaws at consistent concentration</a:t>
            </a:r>
          </a:p>
          <a:p>
            <a:pPr lvl="1"/>
            <a:r>
              <a:rPr lang="en-US" sz="1600" dirty="0" smtClean="0"/>
              <a:t>Equipment tanks and lines will be heated</a:t>
            </a:r>
          </a:p>
          <a:p>
            <a:r>
              <a:rPr lang="en-US" sz="2000" dirty="0" smtClean="0"/>
              <a:t>When stored at extreme temperatures DEF remains non-toxic</a:t>
            </a:r>
          </a:p>
        </p:txBody>
      </p:sp>
      <p:grpSp>
        <p:nvGrpSpPr>
          <p:cNvPr id="2" name="Group 16"/>
          <p:cNvGrpSpPr/>
          <p:nvPr/>
        </p:nvGrpSpPr>
        <p:grpSpPr>
          <a:xfrm>
            <a:off x="6215915" y="1524523"/>
            <a:ext cx="2204354" cy="2203676"/>
            <a:chOff x="5873015" y="2048398"/>
            <a:chExt cx="2204354" cy="2203676"/>
          </a:xfrm>
        </p:grpSpPr>
        <p:sp>
          <p:nvSpPr>
            <p:cNvPr id="9" name="Rectangle 8"/>
            <p:cNvSpPr/>
            <p:nvPr/>
          </p:nvSpPr>
          <p:spPr bwMode="auto">
            <a:xfrm rot="2700000">
              <a:off x="6516828" y="2048398"/>
              <a:ext cx="914400" cy="914400"/>
            </a:xfrm>
            <a:prstGeom prst="rect">
              <a:avLst/>
            </a:prstGeom>
            <a:solidFill>
              <a:srgbClr val="FF0000"/>
            </a:solidFill>
            <a:ln w="381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ct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0" name="Rectangle 9"/>
            <p:cNvSpPr/>
            <p:nvPr/>
          </p:nvSpPr>
          <p:spPr bwMode="auto">
            <a:xfrm rot="2700000">
              <a:off x="7162969" y="2695515"/>
              <a:ext cx="914400" cy="914400"/>
            </a:xfrm>
            <a:prstGeom prst="rect">
              <a:avLst/>
            </a:prstGeom>
            <a:solidFill>
              <a:srgbClr val="FFFF00"/>
            </a:solidFill>
            <a:ln w="381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 name="Rectangle 10"/>
            <p:cNvSpPr/>
            <p:nvPr/>
          </p:nvSpPr>
          <p:spPr bwMode="auto">
            <a:xfrm rot="2700000">
              <a:off x="6518286" y="3337674"/>
              <a:ext cx="914400" cy="91440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2" name="Rectangle 11"/>
            <p:cNvSpPr/>
            <p:nvPr/>
          </p:nvSpPr>
          <p:spPr bwMode="auto">
            <a:xfrm rot="2700000">
              <a:off x="5873015" y="2692211"/>
              <a:ext cx="914400" cy="914400"/>
            </a:xfrm>
            <a:prstGeom prst="rect">
              <a:avLst/>
            </a:prstGeom>
            <a:solidFill>
              <a:srgbClr val="0066FF"/>
            </a:solidFill>
            <a:ln w="38100" cap="flat" cmpd="sng" algn="ctr">
              <a:solidFill>
                <a:schemeClr val="tx1"/>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65" charset="2"/>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3" name="TextBox 12"/>
            <p:cNvSpPr txBox="1"/>
            <p:nvPr/>
          </p:nvSpPr>
          <p:spPr>
            <a:xfrm>
              <a:off x="6788979" y="2166934"/>
              <a:ext cx="385041" cy="677108"/>
            </a:xfrm>
            <a:prstGeom prst="rect">
              <a:avLst/>
            </a:prstGeom>
            <a:noFill/>
          </p:spPr>
          <p:txBody>
            <a:bodyPr wrap="none" rtlCol="0">
              <a:spAutoFit/>
            </a:bodyPr>
            <a:lstStyle/>
            <a:p>
              <a:pPr algn="ctr"/>
              <a:r>
                <a:rPr lang="en-US" sz="2800" b="1" dirty="0" smtClean="0"/>
                <a:t>0</a:t>
              </a:r>
              <a:r>
                <a:rPr lang="en-US" sz="2400" b="1" dirty="0" smtClean="0"/>
                <a:t/>
              </a:r>
              <a:br>
                <a:rPr lang="en-US" sz="2400" b="1" dirty="0" smtClean="0"/>
              </a:br>
              <a:r>
                <a:rPr lang="en-US" sz="1000" dirty="0" smtClean="0"/>
                <a:t> </a:t>
              </a:r>
              <a:endParaRPr lang="en-US" dirty="0"/>
            </a:p>
          </p:txBody>
        </p:sp>
        <p:sp>
          <p:nvSpPr>
            <p:cNvPr id="14" name="TextBox 13"/>
            <p:cNvSpPr txBox="1"/>
            <p:nvPr/>
          </p:nvSpPr>
          <p:spPr>
            <a:xfrm>
              <a:off x="6150803" y="2719373"/>
              <a:ext cx="385042" cy="800219"/>
            </a:xfrm>
            <a:prstGeom prst="rect">
              <a:avLst/>
            </a:prstGeom>
            <a:noFill/>
          </p:spPr>
          <p:txBody>
            <a:bodyPr wrap="none" rtlCol="0">
              <a:spAutoFit/>
            </a:bodyPr>
            <a:lstStyle/>
            <a:p>
              <a:pPr algn="ctr"/>
              <a:r>
                <a:rPr lang="en-US" sz="2800" b="1" dirty="0" smtClean="0"/>
                <a:t>1</a:t>
              </a:r>
              <a:r>
                <a:rPr lang="en-US" sz="2400" b="1" dirty="0" smtClean="0"/>
                <a:t/>
              </a:r>
              <a:br>
                <a:rPr lang="en-US" sz="2400" b="1" dirty="0" smtClean="0"/>
              </a:br>
              <a:endParaRPr lang="en-US" dirty="0"/>
            </a:p>
          </p:txBody>
        </p:sp>
        <p:sp>
          <p:nvSpPr>
            <p:cNvPr id="15" name="TextBox 14"/>
            <p:cNvSpPr txBox="1"/>
            <p:nvPr/>
          </p:nvSpPr>
          <p:spPr>
            <a:xfrm>
              <a:off x="7412864" y="2800347"/>
              <a:ext cx="385041" cy="523220"/>
            </a:xfrm>
            <a:prstGeom prst="rect">
              <a:avLst/>
            </a:prstGeom>
            <a:noFill/>
          </p:spPr>
          <p:txBody>
            <a:bodyPr wrap="none" rtlCol="0">
              <a:spAutoFit/>
            </a:bodyPr>
            <a:lstStyle/>
            <a:p>
              <a:pPr algn="ctr"/>
              <a:r>
                <a:rPr lang="en-US" sz="2800" b="1" dirty="0" smtClean="0"/>
                <a:t>0</a:t>
              </a:r>
              <a:endParaRPr lang="en-US" dirty="0"/>
            </a:p>
          </p:txBody>
        </p:sp>
      </p:grpSp>
      <p:pic>
        <p:nvPicPr>
          <p:cNvPr id="36868" name="Picture 4" descr="http://ts3.mm.bing.net/images/thumbnail.aspx?q=4883021852836386&amp;id=a2ebe9e8abb3155530c304c42a809391&amp;url=http%3a%2f%2fwww.noxblue.com%2fwp-content%2fuploads%2f2010%2f10%2fAPI-logo.png"/>
          <p:cNvPicPr>
            <a:picLocks noChangeAspect="1" noChangeArrowheads="1"/>
          </p:cNvPicPr>
          <p:nvPr/>
        </p:nvPicPr>
        <p:blipFill>
          <a:blip r:embed="rId3" cstate="email"/>
          <a:srcRect/>
          <a:stretch>
            <a:fillRect/>
          </a:stretch>
        </p:blipFill>
        <p:spPr bwMode="auto">
          <a:xfrm>
            <a:off x="6575425" y="4173537"/>
            <a:ext cx="1514475" cy="152400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DEF Available for All Markets Today</a:t>
            </a:r>
            <a:endParaRPr lang="en-US" dirty="0" smtClean="0"/>
          </a:p>
        </p:txBody>
      </p:sp>
      <p:sp>
        <p:nvSpPr>
          <p:cNvPr id="3" name="Content Placeholder 2"/>
          <p:cNvSpPr>
            <a:spLocks noGrp="1"/>
          </p:cNvSpPr>
          <p:nvPr>
            <p:ph idx="1"/>
          </p:nvPr>
        </p:nvSpPr>
        <p:spPr/>
        <p:txBody>
          <a:bodyPr/>
          <a:lstStyle/>
          <a:p>
            <a:pPr lvl="0"/>
            <a:r>
              <a:rPr lang="en-US" dirty="0" smtClean="0"/>
              <a:t>On-highway demand has inspired the manufacturing and distribution of DEF in North America</a:t>
            </a:r>
          </a:p>
          <a:p>
            <a:r>
              <a:rPr lang="en-US" dirty="0" smtClean="0"/>
              <a:t>Supports </a:t>
            </a:r>
            <a:r>
              <a:rPr lang="en-US" dirty="0" smtClean="0"/>
              <a:t>the DEF needs with a broad CF product line</a:t>
            </a:r>
          </a:p>
          <a:p>
            <a:pPr lvl="1"/>
            <a:r>
              <a:rPr lang="en-US" dirty="0" smtClean="0"/>
              <a:t>Bulk (&gt;5000 gal.)</a:t>
            </a:r>
          </a:p>
          <a:p>
            <a:pPr lvl="1"/>
            <a:r>
              <a:rPr lang="en-US" dirty="0" smtClean="0"/>
              <a:t>Plastic and disposable totes </a:t>
            </a:r>
            <a:br>
              <a:rPr lang="en-US" dirty="0" smtClean="0"/>
            </a:br>
            <a:r>
              <a:rPr lang="en-US" dirty="0" smtClean="0"/>
              <a:t>(330 and 275 gal.)</a:t>
            </a:r>
          </a:p>
          <a:p>
            <a:pPr lvl="1"/>
            <a:r>
              <a:rPr lang="en-US" dirty="0" smtClean="0"/>
              <a:t>Drum (55 gal.)</a:t>
            </a:r>
          </a:p>
          <a:p>
            <a:pPr lvl="1"/>
            <a:r>
              <a:rPr lang="en-US" dirty="0" smtClean="0"/>
              <a:t>Dispensing equipment</a:t>
            </a:r>
          </a:p>
          <a:p>
            <a:r>
              <a:rPr lang="en-US" dirty="0" smtClean="0"/>
              <a:t>Over 40 brands of DEF and growing</a:t>
            </a:r>
          </a:p>
        </p:txBody>
      </p:sp>
      <p:grpSp>
        <p:nvGrpSpPr>
          <p:cNvPr id="2" name="Group 7"/>
          <p:cNvGrpSpPr>
            <a:grpSpLocks/>
          </p:cNvGrpSpPr>
          <p:nvPr/>
        </p:nvGrpSpPr>
        <p:grpSpPr bwMode="auto">
          <a:xfrm>
            <a:off x="5676900" y="3057526"/>
            <a:ext cx="2886075" cy="1714500"/>
            <a:chOff x="404813" y="2247900"/>
            <a:chExt cx="8334375" cy="4718540"/>
          </a:xfrm>
        </p:grpSpPr>
        <p:pic>
          <p:nvPicPr>
            <p:cNvPr id="6151" name="Picture 1"/>
            <p:cNvPicPr>
              <a:picLocks noChangeAspect="1" noChangeArrowheads="1"/>
            </p:cNvPicPr>
            <p:nvPr/>
          </p:nvPicPr>
          <p:blipFill>
            <a:blip r:embed="rId3" cstate="email"/>
            <a:srcRect/>
            <a:stretch>
              <a:fillRect/>
            </a:stretch>
          </p:blipFill>
          <p:spPr bwMode="auto">
            <a:xfrm>
              <a:off x="404813" y="2247900"/>
              <a:ext cx="8334375" cy="2362200"/>
            </a:xfrm>
            <a:prstGeom prst="rect">
              <a:avLst/>
            </a:prstGeom>
            <a:noFill/>
            <a:ln w="9525" algn="ctr">
              <a:noFill/>
              <a:miter lim="800000"/>
              <a:headEnd/>
              <a:tailEnd/>
            </a:ln>
          </p:spPr>
        </p:pic>
        <p:pic>
          <p:nvPicPr>
            <p:cNvPr id="6152" name="Picture 2"/>
            <p:cNvPicPr>
              <a:picLocks noChangeAspect="1" noChangeArrowheads="1"/>
            </p:cNvPicPr>
            <p:nvPr/>
          </p:nvPicPr>
          <p:blipFill>
            <a:blip r:embed="rId4" cstate="email"/>
            <a:srcRect/>
            <a:stretch>
              <a:fillRect/>
            </a:stretch>
          </p:blipFill>
          <p:spPr bwMode="auto">
            <a:xfrm>
              <a:off x="404813" y="4604240"/>
              <a:ext cx="8334375" cy="2362200"/>
            </a:xfrm>
            <a:prstGeom prst="rect">
              <a:avLst/>
            </a:prstGeom>
            <a:noFill/>
            <a:ln w="9525" algn="ctr">
              <a:noFill/>
              <a:miter lim="800000"/>
              <a:headEnd/>
              <a:tailEnd/>
            </a:ln>
          </p:spPr>
        </p:pic>
      </p:grpSp>
      <p:sp>
        <p:nvSpPr>
          <p:cNvPr id="9" name="TextBox 8"/>
          <p:cNvSpPr txBox="1"/>
          <p:nvPr/>
        </p:nvSpPr>
        <p:spPr>
          <a:xfrm>
            <a:off x="982663" y="6396038"/>
            <a:ext cx="4283075" cy="307975"/>
          </a:xfrm>
          <a:prstGeom prst="rect">
            <a:avLst/>
          </a:prstGeom>
          <a:noFill/>
        </p:spPr>
        <p:txBody>
          <a:bodyPr wrap="none">
            <a:spAutoFit/>
          </a:bodyPr>
          <a:lstStyle/>
          <a:p>
            <a:pPr>
              <a:defRPr/>
            </a:pPr>
            <a:r>
              <a:rPr lang="en-US" sz="1400" dirty="0">
                <a:solidFill>
                  <a:schemeClr val="tx1"/>
                </a:solidFill>
                <a:latin typeface="+mn-lt"/>
                <a:cs typeface="+mn-cs"/>
              </a:rPr>
              <a:t>From http://www.factsaboutscr.com/def/default.aspx</a:t>
            </a:r>
          </a:p>
        </p:txBody>
      </p:sp>
      <p:pic>
        <p:nvPicPr>
          <p:cNvPr id="11" name="Picture 2" descr="Air1">
            <a:hlinkClick r:id="rId5"/>
          </p:cNvPr>
          <p:cNvPicPr>
            <a:picLocks noChangeAspect="1" noChangeArrowheads="1"/>
          </p:cNvPicPr>
          <p:nvPr/>
        </p:nvPicPr>
        <p:blipFill>
          <a:blip r:embed="rId6" cstate="email">
            <a:grayscl/>
          </a:blip>
          <a:srcRect/>
          <a:stretch>
            <a:fillRect/>
          </a:stretch>
        </p:blipFill>
        <p:spPr bwMode="auto">
          <a:xfrm>
            <a:off x="4685000" y="5571668"/>
            <a:ext cx="451077" cy="451077"/>
          </a:xfrm>
          <a:prstGeom prst="rect">
            <a:avLst/>
          </a:prstGeom>
          <a:noFill/>
          <a:ln w="9525">
            <a:noFill/>
            <a:miter lim="800000"/>
            <a:headEnd/>
            <a:tailEnd/>
          </a:ln>
        </p:spPr>
      </p:pic>
      <p:pic>
        <p:nvPicPr>
          <p:cNvPr id="12" name="Picture 5"/>
          <p:cNvPicPr>
            <a:picLocks noChangeAspect="1" noChangeArrowheads="1"/>
          </p:cNvPicPr>
          <p:nvPr/>
        </p:nvPicPr>
        <p:blipFill>
          <a:blip r:embed="rId7" cstate="email">
            <a:grayscl/>
          </a:blip>
          <a:srcRect/>
          <a:stretch>
            <a:fillRect/>
          </a:stretch>
        </p:blipFill>
        <p:spPr bwMode="auto">
          <a:xfrm>
            <a:off x="1939925" y="6042252"/>
            <a:ext cx="1012371" cy="263298"/>
          </a:xfrm>
          <a:prstGeom prst="rect">
            <a:avLst/>
          </a:prstGeom>
          <a:noFill/>
          <a:ln w="9525" algn="ctr">
            <a:noFill/>
            <a:miter lim="800000"/>
            <a:headEnd/>
            <a:tailEnd/>
          </a:ln>
        </p:spPr>
      </p:pic>
      <p:pic>
        <p:nvPicPr>
          <p:cNvPr id="13" name="Picture 3"/>
          <p:cNvPicPr>
            <a:picLocks noChangeAspect="1" noChangeArrowheads="1"/>
          </p:cNvPicPr>
          <p:nvPr/>
        </p:nvPicPr>
        <p:blipFill>
          <a:blip r:embed="rId8" cstate="email">
            <a:grayscl/>
          </a:blip>
          <a:srcRect/>
          <a:stretch>
            <a:fillRect/>
          </a:stretch>
        </p:blipFill>
        <p:spPr bwMode="auto">
          <a:xfrm>
            <a:off x="3709127" y="5843639"/>
            <a:ext cx="783771" cy="406099"/>
          </a:xfrm>
          <a:prstGeom prst="rect">
            <a:avLst/>
          </a:prstGeom>
          <a:noFill/>
          <a:ln w="9525">
            <a:noFill/>
            <a:miter lim="800000"/>
            <a:headEnd/>
            <a:tailEnd/>
          </a:ln>
        </p:spPr>
      </p:pic>
      <p:pic>
        <p:nvPicPr>
          <p:cNvPr id="14" name="Picture 4" descr="http://r3.cygnuspub.com/files/cygnus/image/OOH/2010/APR/300x200/deflogo_10071686.png"/>
          <p:cNvPicPr>
            <a:picLocks noChangeAspect="1" noChangeArrowheads="1"/>
          </p:cNvPicPr>
          <p:nvPr/>
        </p:nvPicPr>
        <p:blipFill>
          <a:blip r:embed="rId9" cstate="email">
            <a:clrChange>
              <a:clrFrom>
                <a:srgbClr val="FFFFFF"/>
              </a:clrFrom>
              <a:clrTo>
                <a:srgbClr val="FFFFFF">
                  <a:alpha val="0"/>
                </a:srgbClr>
              </a:clrTo>
            </a:clrChange>
            <a:grayscl/>
          </a:blip>
          <a:srcRect/>
          <a:stretch>
            <a:fillRect/>
          </a:stretch>
        </p:blipFill>
        <p:spPr bwMode="auto">
          <a:xfrm>
            <a:off x="2609850" y="5553075"/>
            <a:ext cx="733425" cy="488950"/>
          </a:xfrm>
          <a:prstGeom prst="rect">
            <a:avLst/>
          </a:prstGeom>
          <a:noFill/>
        </p:spPr>
      </p:pic>
      <p:pic>
        <p:nvPicPr>
          <p:cNvPr id="15" name="Picture 6" descr="TerraCairHorzLogo">
            <a:hlinkClick r:id="rId10"/>
          </p:cNvPr>
          <p:cNvPicPr>
            <a:picLocks noChangeAspect="1" noChangeArrowheads="1"/>
          </p:cNvPicPr>
          <p:nvPr/>
        </p:nvPicPr>
        <p:blipFill>
          <a:blip r:embed="rId11" cstate="email">
            <a:grayscl/>
          </a:blip>
          <a:srcRect/>
          <a:stretch>
            <a:fillRect/>
          </a:stretch>
        </p:blipFill>
        <p:spPr bwMode="auto">
          <a:xfrm>
            <a:off x="5276850" y="6000069"/>
            <a:ext cx="1377723" cy="324531"/>
          </a:xfrm>
          <a:prstGeom prst="rect">
            <a:avLst/>
          </a:prstGeom>
          <a:noFill/>
        </p:spPr>
      </p:pic>
      <p:pic>
        <p:nvPicPr>
          <p:cNvPr id="16" name="Picture 2"/>
          <p:cNvPicPr>
            <a:picLocks noChangeAspect="1" noChangeArrowheads="1"/>
          </p:cNvPicPr>
          <p:nvPr/>
        </p:nvPicPr>
        <p:blipFill>
          <a:blip r:embed="rId12" cstate="email">
            <a:grayscl/>
          </a:blip>
          <a:srcRect/>
          <a:stretch>
            <a:fillRect/>
          </a:stretch>
        </p:blipFill>
        <p:spPr bwMode="auto">
          <a:xfrm>
            <a:off x="1333500" y="5534139"/>
            <a:ext cx="685800" cy="528809"/>
          </a:xfrm>
          <a:prstGeom prst="rect">
            <a:avLst/>
          </a:prstGeom>
          <a:noFill/>
          <a:ln w="9525">
            <a:noFill/>
            <a:miter lim="800000"/>
            <a:headEnd/>
            <a:tailEnd/>
          </a:ln>
        </p:spPr>
      </p:pic>
      <p:pic>
        <p:nvPicPr>
          <p:cNvPr id="17" name="Picture 2" descr="http://ts1.mm.bing.net/images/thumbnail.aspx?q=1241650695752&amp;id=cf5db5284893fcedefdaa55fbe7e6b94&amp;url=http%3a%2f%2fwww.petroweb.eu%2fuser_images%2f7517957.jpg"/>
          <p:cNvPicPr>
            <a:picLocks noChangeAspect="1" noChangeArrowheads="1"/>
          </p:cNvPicPr>
          <p:nvPr/>
        </p:nvPicPr>
        <p:blipFill>
          <a:blip r:embed="rId13" cstate="email">
            <a:grayscl/>
          </a:blip>
          <a:srcRect/>
          <a:stretch>
            <a:fillRect/>
          </a:stretch>
        </p:blipFill>
        <p:spPr bwMode="auto">
          <a:xfrm>
            <a:off x="6657975" y="5422346"/>
            <a:ext cx="523875" cy="527391"/>
          </a:xfrm>
          <a:prstGeom prst="rect">
            <a:avLst/>
          </a:prstGeom>
          <a:noFill/>
        </p:spPr>
      </p:pic>
      <p:pic>
        <p:nvPicPr>
          <p:cNvPr id="18" name="Picture 2" descr="http://t1.gstatic.com/images?q=tbn:ANd9GcSUW5Qo3X1PcBgkPrlNyFghpjI6zpp74z5wNSn_lXsGRPqQHVDr"/>
          <p:cNvPicPr>
            <a:picLocks noChangeAspect="1" noChangeArrowheads="1"/>
          </p:cNvPicPr>
          <p:nvPr/>
        </p:nvPicPr>
        <p:blipFill>
          <a:blip r:embed="rId14" cstate="email">
            <a:grayscl/>
          </a:blip>
          <a:srcRect/>
          <a:stretch>
            <a:fillRect/>
          </a:stretch>
        </p:blipFill>
        <p:spPr bwMode="auto">
          <a:xfrm>
            <a:off x="7714636" y="5553289"/>
            <a:ext cx="638482" cy="63848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Tier </a:t>
            </a:r>
            <a:r>
              <a:rPr lang="en-US" dirty="0" smtClean="0"/>
              <a:t>4i Gensets</a:t>
            </a:r>
            <a:br>
              <a:rPr lang="en-US" dirty="0" smtClean="0"/>
            </a:br>
            <a:r>
              <a:rPr lang="en-US" dirty="0" smtClean="0"/>
              <a:t>www.Tier4Answers.com</a:t>
            </a:r>
            <a:endParaRPr lang="en-US" dirty="0"/>
          </a:p>
        </p:txBody>
      </p:sp>
    </p:spTree>
    <p:extLst>
      <p:ext uri="{BB962C8B-B14F-4D97-AF65-F5344CB8AC3E}">
        <p14:creationId xmlns:p14="http://schemas.microsoft.com/office/powerpoint/2010/main" val="29226973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93"/>
          <p:cNvSpPr>
            <a:spLocks noChangeArrowheads="1"/>
          </p:cNvSpPr>
          <p:nvPr/>
        </p:nvSpPr>
        <p:spPr bwMode="auto">
          <a:xfrm>
            <a:off x="5656263" y="2001667"/>
            <a:ext cx="3060700" cy="722313"/>
          </a:xfrm>
          <a:prstGeom prst="flowChartPreparation">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lgn="l">
              <a:spcBef>
                <a:spcPct val="0"/>
              </a:spcBef>
              <a:buClrTx/>
              <a:buFont typeface="Wingdings" pitchFamily="2" charset="2"/>
              <a:buNone/>
              <a:defRPr/>
            </a:pPr>
            <a:endParaRPr lang="en-US" sz="2400" dirty="0">
              <a:latin typeface="Arial" charset="0"/>
              <a:cs typeface="Arial" charset="0"/>
            </a:endParaRPr>
          </a:p>
        </p:txBody>
      </p:sp>
      <p:sp>
        <p:nvSpPr>
          <p:cNvPr id="24579" name="Rectangle 3"/>
          <p:cNvSpPr>
            <a:spLocks noChangeArrowheads="1"/>
          </p:cNvSpPr>
          <p:nvPr/>
        </p:nvSpPr>
        <p:spPr bwMode="auto">
          <a:xfrm>
            <a:off x="3152775" y="2228680"/>
            <a:ext cx="2746375" cy="265112"/>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lgn="l">
              <a:spcBef>
                <a:spcPct val="0"/>
              </a:spcBef>
              <a:buClrTx/>
              <a:buFont typeface="Wingdings" pitchFamily="2" charset="2"/>
              <a:buNone/>
              <a:defRPr/>
            </a:pPr>
            <a:endParaRPr lang="en-US" sz="2400" dirty="0">
              <a:latin typeface="Arial" charset="0"/>
              <a:cs typeface="Arial" charset="0"/>
            </a:endParaRPr>
          </a:p>
        </p:txBody>
      </p:sp>
      <p:sp>
        <p:nvSpPr>
          <p:cNvPr id="10244" name="Rectangle 4"/>
          <p:cNvSpPr>
            <a:spLocks noChangeArrowheads="1"/>
          </p:cNvSpPr>
          <p:nvPr/>
        </p:nvSpPr>
        <p:spPr bwMode="auto">
          <a:xfrm>
            <a:off x="8212138" y="2590630"/>
            <a:ext cx="42862" cy="158750"/>
          </a:xfrm>
          <a:prstGeom prst="rect">
            <a:avLst/>
          </a:prstGeom>
          <a:solidFill>
            <a:srgbClr val="FF0000"/>
          </a:solidFill>
          <a:ln w="9525">
            <a:solidFill>
              <a:schemeClr val="tx1"/>
            </a:solidFill>
            <a:miter lim="800000"/>
            <a:headEnd/>
            <a:tailEnd/>
          </a:ln>
        </p:spPr>
        <p:txBody>
          <a:bodyPr wrap="none" anchor="ctr"/>
          <a:lstStyle/>
          <a:p>
            <a:pPr>
              <a:buFont typeface="Wingdings" pitchFamily="2" charset="2"/>
              <a:buNone/>
            </a:pPr>
            <a:endParaRPr lang="en-US"/>
          </a:p>
        </p:txBody>
      </p:sp>
      <p:sp>
        <p:nvSpPr>
          <p:cNvPr id="10245" name="Rectangle 5"/>
          <p:cNvSpPr>
            <a:spLocks noChangeArrowheads="1"/>
          </p:cNvSpPr>
          <p:nvPr/>
        </p:nvSpPr>
        <p:spPr bwMode="auto">
          <a:xfrm>
            <a:off x="8715375" y="2471567"/>
            <a:ext cx="42863" cy="158750"/>
          </a:xfrm>
          <a:prstGeom prst="rect">
            <a:avLst/>
          </a:prstGeom>
          <a:solidFill>
            <a:srgbClr val="00FFFF"/>
          </a:solidFill>
          <a:ln w="9525">
            <a:solidFill>
              <a:schemeClr val="tx1"/>
            </a:solidFill>
            <a:miter lim="800000"/>
            <a:headEnd/>
            <a:tailEnd/>
          </a:ln>
        </p:spPr>
        <p:txBody>
          <a:bodyPr wrap="none" anchor="ctr"/>
          <a:lstStyle/>
          <a:p>
            <a:pPr>
              <a:buFont typeface="Wingdings" pitchFamily="2" charset="2"/>
              <a:buNone/>
            </a:pPr>
            <a:endParaRPr lang="en-US"/>
          </a:p>
        </p:txBody>
      </p:sp>
      <p:sp>
        <p:nvSpPr>
          <p:cNvPr id="10246" name="Line 2"/>
          <p:cNvSpPr>
            <a:spLocks noChangeShapeType="1"/>
          </p:cNvSpPr>
          <p:nvPr/>
        </p:nvSpPr>
        <p:spPr bwMode="auto">
          <a:xfrm>
            <a:off x="2630488" y="1895305"/>
            <a:ext cx="0" cy="639762"/>
          </a:xfrm>
          <a:prstGeom prst="line">
            <a:avLst/>
          </a:prstGeom>
          <a:noFill/>
          <a:ln w="38100">
            <a:solidFill>
              <a:srgbClr val="FF9900"/>
            </a:solidFill>
            <a:round/>
            <a:headEnd/>
            <a:tailEnd type="triangle" w="med" len="med"/>
          </a:ln>
        </p:spPr>
        <p:txBody>
          <a:bodyPr wrap="none" anchor="ctr"/>
          <a:lstStyle/>
          <a:p>
            <a:endParaRPr lang="en-US"/>
          </a:p>
        </p:txBody>
      </p:sp>
      <p:sp>
        <p:nvSpPr>
          <p:cNvPr id="24583" name="Rectangle 3"/>
          <p:cNvSpPr>
            <a:spLocks noChangeArrowheads="1"/>
          </p:cNvSpPr>
          <p:nvPr/>
        </p:nvSpPr>
        <p:spPr bwMode="auto">
          <a:xfrm>
            <a:off x="2098675" y="2239792"/>
            <a:ext cx="568325" cy="255588"/>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lgn="l">
              <a:spcBef>
                <a:spcPct val="0"/>
              </a:spcBef>
              <a:buClrTx/>
              <a:buFont typeface="Wingdings" pitchFamily="2" charset="2"/>
              <a:buNone/>
              <a:defRPr/>
            </a:pPr>
            <a:endParaRPr lang="en-US" sz="2400" dirty="0">
              <a:latin typeface="Arial" charset="0"/>
              <a:cs typeface="Arial" charset="0"/>
            </a:endParaRPr>
          </a:p>
        </p:txBody>
      </p:sp>
      <p:grpSp>
        <p:nvGrpSpPr>
          <p:cNvPr id="2" name="Group 4"/>
          <p:cNvGrpSpPr>
            <a:grpSpLocks/>
          </p:cNvGrpSpPr>
          <p:nvPr/>
        </p:nvGrpSpPr>
        <p:grpSpPr bwMode="auto">
          <a:xfrm flipV="1">
            <a:off x="2605088" y="2122317"/>
            <a:ext cx="541337" cy="549275"/>
            <a:chOff x="1104" y="960"/>
            <a:chExt cx="341" cy="346"/>
          </a:xfrm>
        </p:grpSpPr>
        <p:sp>
          <p:nvSpPr>
            <p:cNvPr id="10345" name="Rectangle 5"/>
            <p:cNvSpPr>
              <a:spLocks noChangeArrowheads="1"/>
            </p:cNvSpPr>
            <p:nvPr/>
          </p:nvSpPr>
          <p:spPr bwMode="auto">
            <a:xfrm rot="5400000">
              <a:off x="1291" y="919"/>
              <a:ext cx="74" cy="156"/>
            </a:xfrm>
            <a:prstGeom prst="rect">
              <a:avLst/>
            </a:prstGeom>
            <a:noFill/>
            <a:ln w="9525">
              <a:solidFill>
                <a:schemeClr val="tx1"/>
              </a:solidFill>
              <a:miter lim="800000"/>
              <a:headEnd/>
              <a:tailEnd/>
            </a:ln>
          </p:spPr>
          <p:txBody>
            <a:bodyPr rot="10800000" vert="eaVert" wrap="none" anchor="ctr"/>
            <a:lstStyle/>
            <a:p>
              <a:pPr algn="l">
                <a:spcBef>
                  <a:spcPct val="0"/>
                </a:spcBef>
                <a:buClrTx/>
                <a:buFont typeface="Wingdings" pitchFamily="2" charset="2"/>
                <a:buNone/>
              </a:pPr>
              <a:endParaRPr lang="en-US" sz="2400"/>
            </a:p>
          </p:txBody>
        </p:sp>
        <p:sp>
          <p:nvSpPr>
            <p:cNvPr id="10346" name="Rectangle 6"/>
            <p:cNvSpPr>
              <a:spLocks noChangeArrowheads="1"/>
            </p:cNvSpPr>
            <p:nvPr/>
          </p:nvSpPr>
          <p:spPr bwMode="auto">
            <a:xfrm rot="5400000">
              <a:off x="1324" y="1122"/>
              <a:ext cx="164" cy="79"/>
            </a:xfrm>
            <a:prstGeom prst="rect">
              <a:avLst/>
            </a:prstGeom>
            <a:solidFill>
              <a:schemeClr val="bg1"/>
            </a:solidFill>
            <a:ln w="9525">
              <a:solidFill>
                <a:schemeClr val="tx1"/>
              </a:solidFill>
              <a:miter lim="800000"/>
              <a:headEnd/>
              <a:tailEnd/>
            </a:ln>
          </p:spPr>
          <p:txBody>
            <a:bodyPr wrap="none" anchor="ctr"/>
            <a:lstStyle/>
            <a:p>
              <a:pPr eaLnBrk="0" hangingPunct="0">
                <a:spcBef>
                  <a:spcPct val="0"/>
                </a:spcBef>
                <a:buClrTx/>
                <a:buFont typeface="Wingdings" pitchFamily="2" charset="2"/>
                <a:buNone/>
              </a:pPr>
              <a:endParaRPr lang="en-US" sz="1100"/>
            </a:p>
          </p:txBody>
        </p:sp>
        <p:sp>
          <p:nvSpPr>
            <p:cNvPr id="10347" name="AutoShape 7"/>
            <p:cNvSpPr>
              <a:spLocks noChangeArrowheads="1"/>
            </p:cNvSpPr>
            <p:nvPr/>
          </p:nvSpPr>
          <p:spPr bwMode="auto">
            <a:xfrm rot="16200000" flipV="1">
              <a:off x="1193" y="1091"/>
              <a:ext cx="269" cy="156"/>
            </a:xfrm>
            <a:prstGeom prst="flowChartManualInput">
              <a:avLst/>
            </a:prstGeom>
            <a:solidFill>
              <a:schemeClr val="bg1"/>
            </a:solidFill>
            <a:ln w="9525">
              <a:solidFill>
                <a:schemeClr val="tx1"/>
              </a:solidFill>
              <a:miter lim="800000"/>
              <a:headEnd/>
              <a:tailEnd/>
            </a:ln>
          </p:spPr>
          <p:txBody>
            <a:bodyPr rot="10800000" vert="eaVert" wrap="none" anchor="ctr"/>
            <a:lstStyle/>
            <a:p>
              <a:pPr algn="l">
                <a:spcBef>
                  <a:spcPct val="0"/>
                </a:spcBef>
                <a:buClrTx/>
                <a:buFont typeface="Wingdings" pitchFamily="2" charset="2"/>
                <a:buNone/>
              </a:pPr>
              <a:endParaRPr lang="en-US" sz="2400"/>
            </a:p>
          </p:txBody>
        </p:sp>
        <p:sp>
          <p:nvSpPr>
            <p:cNvPr id="10348" name="Line 8"/>
            <p:cNvSpPr>
              <a:spLocks noChangeShapeType="1"/>
            </p:cNvSpPr>
            <p:nvPr/>
          </p:nvSpPr>
          <p:spPr bwMode="auto">
            <a:xfrm rot="5400000">
              <a:off x="1104" y="1167"/>
              <a:ext cx="252" cy="0"/>
            </a:xfrm>
            <a:prstGeom prst="line">
              <a:avLst/>
            </a:prstGeom>
            <a:noFill/>
            <a:ln w="38100">
              <a:solidFill>
                <a:schemeClr val="tx1"/>
              </a:solidFill>
              <a:round/>
              <a:headEnd/>
              <a:tailEnd/>
            </a:ln>
          </p:spPr>
          <p:txBody>
            <a:bodyPr wrap="none" anchor="ctr"/>
            <a:lstStyle/>
            <a:p>
              <a:endParaRPr lang="en-US"/>
            </a:p>
          </p:txBody>
        </p:sp>
        <p:sp>
          <p:nvSpPr>
            <p:cNvPr id="10349" name="AutoShape 9"/>
            <p:cNvSpPr>
              <a:spLocks noChangeArrowheads="1"/>
            </p:cNvSpPr>
            <p:nvPr/>
          </p:nvSpPr>
          <p:spPr bwMode="auto">
            <a:xfrm rot="5400000" flipV="1">
              <a:off x="1020" y="1119"/>
              <a:ext cx="271" cy="103"/>
            </a:xfrm>
            <a:prstGeom prst="flowChartManualInput">
              <a:avLst/>
            </a:prstGeom>
            <a:solidFill>
              <a:schemeClr val="bg1"/>
            </a:solidFill>
            <a:ln w="9525">
              <a:solidFill>
                <a:schemeClr val="tx1"/>
              </a:solidFill>
              <a:miter lim="800000"/>
              <a:headEnd/>
              <a:tailEnd/>
            </a:ln>
          </p:spPr>
          <p:txBody>
            <a:bodyPr vert="eaVert" wrap="none" anchor="ctr"/>
            <a:lstStyle/>
            <a:p>
              <a:pPr algn="l">
                <a:spcBef>
                  <a:spcPct val="0"/>
                </a:spcBef>
                <a:buClrTx/>
                <a:buFont typeface="Wingdings" pitchFamily="2" charset="2"/>
                <a:buNone/>
              </a:pPr>
              <a:endParaRPr lang="en-US" sz="2400"/>
            </a:p>
          </p:txBody>
        </p:sp>
      </p:grpSp>
      <p:sp>
        <p:nvSpPr>
          <p:cNvPr id="10249" name="Line 10"/>
          <p:cNvSpPr>
            <a:spLocks noChangeShapeType="1"/>
          </p:cNvSpPr>
          <p:nvPr/>
        </p:nvSpPr>
        <p:spPr bwMode="auto">
          <a:xfrm>
            <a:off x="1233488" y="1893717"/>
            <a:ext cx="0" cy="658813"/>
          </a:xfrm>
          <a:prstGeom prst="line">
            <a:avLst/>
          </a:prstGeom>
          <a:noFill/>
          <a:ln w="38100">
            <a:solidFill>
              <a:srgbClr val="FF9900"/>
            </a:solidFill>
            <a:round/>
            <a:headEnd/>
            <a:tailEnd type="triangle" w="med" len="med"/>
          </a:ln>
        </p:spPr>
        <p:txBody>
          <a:bodyPr wrap="none" anchor="ctr"/>
          <a:lstStyle/>
          <a:p>
            <a:endParaRPr lang="en-US"/>
          </a:p>
        </p:txBody>
      </p:sp>
      <p:grpSp>
        <p:nvGrpSpPr>
          <p:cNvPr id="3" name="Group 11"/>
          <p:cNvGrpSpPr>
            <a:grpSpLocks/>
          </p:cNvGrpSpPr>
          <p:nvPr/>
        </p:nvGrpSpPr>
        <p:grpSpPr bwMode="auto">
          <a:xfrm>
            <a:off x="1004888" y="1893717"/>
            <a:ext cx="1776412" cy="2903538"/>
            <a:chOff x="324" y="1398"/>
            <a:chExt cx="934" cy="1649"/>
          </a:xfrm>
        </p:grpSpPr>
        <p:sp>
          <p:nvSpPr>
            <p:cNvPr id="10337" name="Line 12"/>
            <p:cNvSpPr>
              <a:spLocks noChangeShapeType="1"/>
            </p:cNvSpPr>
            <p:nvPr/>
          </p:nvSpPr>
          <p:spPr bwMode="auto">
            <a:xfrm rot="-5400000">
              <a:off x="814" y="1028"/>
              <a:ext cx="0" cy="739"/>
            </a:xfrm>
            <a:prstGeom prst="line">
              <a:avLst/>
            </a:prstGeom>
            <a:noFill/>
            <a:ln w="38100">
              <a:solidFill>
                <a:srgbClr val="FF9900"/>
              </a:solidFill>
              <a:round/>
              <a:headEnd/>
              <a:tailEnd type="none" w="med" len="lg"/>
            </a:ln>
          </p:spPr>
          <p:txBody>
            <a:bodyPr wrap="none" anchor="ctr"/>
            <a:lstStyle/>
            <a:p>
              <a:endParaRPr lang="en-US"/>
            </a:p>
          </p:txBody>
        </p:sp>
        <p:grpSp>
          <p:nvGrpSpPr>
            <p:cNvPr id="4" name="Group 13"/>
            <p:cNvGrpSpPr>
              <a:grpSpLocks/>
            </p:cNvGrpSpPr>
            <p:nvPr/>
          </p:nvGrpSpPr>
          <p:grpSpPr bwMode="auto">
            <a:xfrm>
              <a:off x="444" y="2782"/>
              <a:ext cx="814" cy="265"/>
              <a:chOff x="439" y="3813"/>
              <a:chExt cx="893" cy="326"/>
            </a:xfrm>
          </p:grpSpPr>
          <p:sp>
            <p:nvSpPr>
              <p:cNvPr id="10342" name="Line 14"/>
              <p:cNvSpPr>
                <a:spLocks noChangeShapeType="1"/>
              </p:cNvSpPr>
              <p:nvPr/>
            </p:nvSpPr>
            <p:spPr bwMode="auto">
              <a:xfrm flipH="1">
                <a:off x="439" y="4136"/>
                <a:ext cx="893" cy="3"/>
              </a:xfrm>
              <a:prstGeom prst="line">
                <a:avLst/>
              </a:prstGeom>
              <a:noFill/>
              <a:ln w="38100">
                <a:solidFill>
                  <a:srgbClr val="3366FF"/>
                </a:solidFill>
                <a:round/>
                <a:headEnd/>
                <a:tailEnd type="none" w="med" len="lg"/>
              </a:ln>
            </p:spPr>
            <p:txBody>
              <a:bodyPr wrap="none" anchor="ctr"/>
              <a:lstStyle/>
              <a:p>
                <a:endParaRPr lang="en-US"/>
              </a:p>
            </p:txBody>
          </p:sp>
          <p:sp>
            <p:nvSpPr>
              <p:cNvPr id="10343" name="Line 15"/>
              <p:cNvSpPr>
                <a:spLocks noChangeShapeType="1"/>
              </p:cNvSpPr>
              <p:nvPr/>
            </p:nvSpPr>
            <p:spPr bwMode="auto">
              <a:xfrm rot="16200000" flipH="1">
                <a:off x="280" y="3973"/>
                <a:ext cx="319" cy="0"/>
              </a:xfrm>
              <a:prstGeom prst="line">
                <a:avLst/>
              </a:prstGeom>
              <a:noFill/>
              <a:ln w="38100">
                <a:solidFill>
                  <a:srgbClr val="3366FF"/>
                </a:solidFill>
                <a:round/>
                <a:headEnd/>
                <a:tailEnd type="none" w="med" len="lg"/>
              </a:ln>
            </p:spPr>
            <p:txBody>
              <a:bodyPr wrap="none" anchor="ctr"/>
              <a:lstStyle/>
              <a:p>
                <a:endParaRPr lang="en-US"/>
              </a:p>
            </p:txBody>
          </p:sp>
          <p:sp>
            <p:nvSpPr>
              <p:cNvPr id="10344" name="Line 16"/>
              <p:cNvSpPr>
                <a:spLocks noChangeShapeType="1"/>
              </p:cNvSpPr>
              <p:nvPr/>
            </p:nvSpPr>
            <p:spPr bwMode="auto">
              <a:xfrm rot="-5400000">
                <a:off x="1176" y="3978"/>
                <a:ext cx="288" cy="0"/>
              </a:xfrm>
              <a:prstGeom prst="line">
                <a:avLst/>
              </a:prstGeom>
              <a:noFill/>
              <a:ln w="38100">
                <a:solidFill>
                  <a:srgbClr val="3366FF"/>
                </a:solidFill>
                <a:round/>
                <a:headEnd/>
                <a:tailEnd type="triangle" w="med" len="med"/>
              </a:ln>
            </p:spPr>
            <p:txBody>
              <a:bodyPr/>
              <a:lstStyle/>
              <a:p>
                <a:endParaRPr lang="en-US"/>
              </a:p>
            </p:txBody>
          </p:sp>
        </p:grpSp>
        <p:grpSp>
          <p:nvGrpSpPr>
            <p:cNvPr id="5" name="Group 17"/>
            <p:cNvGrpSpPr>
              <a:grpSpLocks/>
            </p:cNvGrpSpPr>
            <p:nvPr/>
          </p:nvGrpSpPr>
          <p:grpSpPr bwMode="auto">
            <a:xfrm>
              <a:off x="324" y="1788"/>
              <a:ext cx="207" cy="978"/>
              <a:chOff x="292" y="2826"/>
              <a:chExt cx="228" cy="1200"/>
            </a:xfrm>
          </p:grpSpPr>
          <p:sp>
            <p:nvSpPr>
              <p:cNvPr id="10340" name="Rectangle 18"/>
              <p:cNvSpPr>
                <a:spLocks noChangeAspect="1" noChangeArrowheads="1"/>
              </p:cNvSpPr>
              <p:nvPr/>
            </p:nvSpPr>
            <p:spPr bwMode="auto">
              <a:xfrm rot="10800000">
                <a:off x="292" y="2826"/>
                <a:ext cx="228" cy="1200"/>
              </a:xfrm>
              <a:prstGeom prst="rect">
                <a:avLst/>
              </a:prstGeom>
              <a:gradFill rotWithShape="0">
                <a:gsLst>
                  <a:gs pos="0">
                    <a:srgbClr val="FDFD03"/>
                  </a:gs>
                  <a:gs pos="100000">
                    <a:srgbClr val="0066FF"/>
                  </a:gs>
                </a:gsLst>
                <a:lin ang="5400000" scaled="1"/>
              </a:gradFill>
              <a:ln w="38100">
                <a:solidFill>
                  <a:srgbClr val="E00000"/>
                </a:solidFill>
                <a:miter lim="800000"/>
                <a:headEnd/>
                <a:tailEnd/>
              </a:ln>
            </p:spPr>
            <p:txBody>
              <a:bodyPr rot="10800000" wrap="none" anchor="ctr"/>
              <a:lstStyle/>
              <a:p>
                <a:pPr algn="l">
                  <a:spcBef>
                    <a:spcPct val="0"/>
                  </a:spcBef>
                  <a:buClrTx/>
                  <a:buFont typeface="Wingdings" pitchFamily="2" charset="2"/>
                  <a:buNone/>
                </a:pPr>
                <a:endParaRPr lang="en-US" sz="2400"/>
              </a:p>
            </p:txBody>
          </p:sp>
          <p:sp>
            <p:nvSpPr>
              <p:cNvPr id="10341" name="Text Box 19"/>
              <p:cNvSpPr txBox="1">
                <a:spLocks noChangeAspect="1" noChangeArrowheads="1"/>
              </p:cNvSpPr>
              <p:nvPr/>
            </p:nvSpPr>
            <p:spPr bwMode="auto">
              <a:xfrm rot="-5400000">
                <a:off x="-120" y="3335"/>
                <a:ext cx="1072" cy="159"/>
              </a:xfrm>
              <a:prstGeom prst="rect">
                <a:avLst/>
              </a:prstGeom>
              <a:noFill/>
              <a:ln w="9525" algn="ctr">
                <a:noFill/>
                <a:miter lim="800000"/>
                <a:headEnd/>
                <a:tailEnd/>
              </a:ln>
            </p:spPr>
            <p:txBody>
              <a:bodyPr wrap="none">
                <a:spAutoFit/>
              </a:bodyPr>
              <a:lstStyle/>
              <a:p>
                <a:pPr eaLnBrk="0" hangingPunct="0">
                  <a:spcBef>
                    <a:spcPct val="0"/>
                  </a:spcBef>
                  <a:buClrTx/>
                  <a:buFont typeface="Wingdings" pitchFamily="2" charset="2"/>
                  <a:buNone/>
                </a:pPr>
                <a:r>
                  <a:rPr lang="en-US" sz="1200" b="1"/>
                  <a:t>Turbo After Cooler</a:t>
                </a:r>
              </a:p>
            </p:txBody>
          </p:sp>
        </p:grpSp>
      </p:grpSp>
      <p:grpSp>
        <p:nvGrpSpPr>
          <p:cNvPr id="6" name="Group 20"/>
          <p:cNvGrpSpPr>
            <a:grpSpLocks/>
          </p:cNvGrpSpPr>
          <p:nvPr/>
        </p:nvGrpSpPr>
        <p:grpSpPr bwMode="auto">
          <a:xfrm>
            <a:off x="1506538" y="3363742"/>
            <a:ext cx="2459037" cy="976313"/>
            <a:chOff x="507" y="2191"/>
            <a:chExt cx="1549" cy="615"/>
          </a:xfrm>
        </p:grpSpPr>
        <p:sp>
          <p:nvSpPr>
            <p:cNvPr id="10328" name="Rectangle 21"/>
            <p:cNvSpPr>
              <a:spLocks noChangeArrowheads="1"/>
            </p:cNvSpPr>
            <p:nvPr/>
          </p:nvSpPr>
          <p:spPr bwMode="auto">
            <a:xfrm rot="5400000">
              <a:off x="1051" y="1647"/>
              <a:ext cx="461" cy="1549"/>
            </a:xfrm>
            <a:prstGeom prst="rect">
              <a:avLst/>
            </a:prstGeom>
            <a:solidFill>
              <a:srgbClr val="00FF00"/>
            </a:solidFill>
            <a:ln w="9525">
              <a:solidFill>
                <a:schemeClr val="tx1"/>
              </a:solidFill>
              <a:miter lim="800000"/>
              <a:headEnd/>
              <a:tailEnd/>
            </a:ln>
          </p:spPr>
          <p:txBody>
            <a:bodyPr rot="10800000" vert="eaVert" wrap="none" anchor="ctr"/>
            <a:lstStyle/>
            <a:p>
              <a:pPr algn="l">
                <a:spcBef>
                  <a:spcPct val="0"/>
                </a:spcBef>
                <a:buClrTx/>
                <a:buFont typeface="Wingdings" pitchFamily="2" charset="2"/>
                <a:buNone/>
              </a:pPr>
              <a:endParaRPr lang="en-US" sz="2400"/>
            </a:p>
          </p:txBody>
        </p:sp>
        <p:sp>
          <p:nvSpPr>
            <p:cNvPr id="10329" name="Oval 22"/>
            <p:cNvSpPr>
              <a:spLocks noChangeArrowheads="1"/>
            </p:cNvSpPr>
            <p:nvPr/>
          </p:nvSpPr>
          <p:spPr bwMode="auto">
            <a:xfrm rot="8100000">
              <a:off x="1783" y="2359"/>
              <a:ext cx="206" cy="207"/>
            </a:xfrm>
            <a:prstGeom prst="ellipse">
              <a:avLst/>
            </a:prstGeom>
            <a:solidFill>
              <a:srgbClr val="00FF00"/>
            </a:solidFill>
            <a:ln w="9525">
              <a:solidFill>
                <a:schemeClr val="tx1"/>
              </a:solidFill>
              <a:round/>
              <a:headEnd/>
              <a:tailEnd/>
            </a:ln>
          </p:spPr>
          <p:txBody>
            <a:bodyPr rot="10800000" wrap="none" anchor="ctr"/>
            <a:lstStyle/>
            <a:p>
              <a:pPr eaLnBrk="0" hangingPunct="0">
                <a:spcBef>
                  <a:spcPct val="0"/>
                </a:spcBef>
                <a:buClrTx/>
                <a:buFont typeface="Wingdings" pitchFamily="2" charset="2"/>
                <a:buNone/>
              </a:pPr>
              <a:endParaRPr lang="en-US" sz="1100"/>
            </a:p>
          </p:txBody>
        </p:sp>
        <p:sp>
          <p:nvSpPr>
            <p:cNvPr id="10330" name="Oval 23"/>
            <p:cNvSpPr>
              <a:spLocks noChangeArrowheads="1"/>
            </p:cNvSpPr>
            <p:nvPr/>
          </p:nvSpPr>
          <p:spPr bwMode="auto">
            <a:xfrm rot="8100000">
              <a:off x="1537" y="2357"/>
              <a:ext cx="206" cy="209"/>
            </a:xfrm>
            <a:prstGeom prst="ellipse">
              <a:avLst/>
            </a:prstGeom>
            <a:solidFill>
              <a:srgbClr val="00FF00"/>
            </a:solidFill>
            <a:ln w="9525">
              <a:solidFill>
                <a:schemeClr val="tx1"/>
              </a:solidFill>
              <a:round/>
              <a:headEnd/>
              <a:tailEnd/>
            </a:ln>
          </p:spPr>
          <p:txBody>
            <a:bodyPr rot="10800000" wrap="none" anchor="ctr"/>
            <a:lstStyle/>
            <a:p>
              <a:pPr eaLnBrk="0" hangingPunct="0">
                <a:spcBef>
                  <a:spcPct val="0"/>
                </a:spcBef>
                <a:buClrTx/>
                <a:buFont typeface="Wingdings" pitchFamily="2" charset="2"/>
                <a:buNone/>
              </a:pPr>
              <a:endParaRPr lang="en-US" sz="1100"/>
            </a:p>
          </p:txBody>
        </p:sp>
        <p:sp>
          <p:nvSpPr>
            <p:cNvPr id="10331" name="Oval 24"/>
            <p:cNvSpPr>
              <a:spLocks noChangeArrowheads="1"/>
            </p:cNvSpPr>
            <p:nvPr/>
          </p:nvSpPr>
          <p:spPr bwMode="auto">
            <a:xfrm rot="8100000">
              <a:off x="1294" y="2356"/>
              <a:ext cx="206" cy="210"/>
            </a:xfrm>
            <a:prstGeom prst="ellipse">
              <a:avLst/>
            </a:prstGeom>
            <a:solidFill>
              <a:srgbClr val="00FF00"/>
            </a:solidFill>
            <a:ln w="9525">
              <a:solidFill>
                <a:schemeClr val="tx1"/>
              </a:solidFill>
              <a:round/>
              <a:headEnd/>
              <a:tailEnd/>
            </a:ln>
          </p:spPr>
          <p:txBody>
            <a:bodyPr rot="10800000" wrap="none" anchor="ctr"/>
            <a:lstStyle/>
            <a:p>
              <a:pPr eaLnBrk="0" hangingPunct="0">
                <a:spcBef>
                  <a:spcPct val="0"/>
                </a:spcBef>
                <a:buClrTx/>
                <a:buFont typeface="Wingdings" pitchFamily="2" charset="2"/>
                <a:buNone/>
              </a:pPr>
              <a:endParaRPr lang="en-US" sz="1100"/>
            </a:p>
          </p:txBody>
        </p:sp>
        <p:sp>
          <p:nvSpPr>
            <p:cNvPr id="10332" name="Oval 25"/>
            <p:cNvSpPr>
              <a:spLocks noChangeArrowheads="1"/>
            </p:cNvSpPr>
            <p:nvPr/>
          </p:nvSpPr>
          <p:spPr bwMode="auto">
            <a:xfrm rot="8100000">
              <a:off x="1057" y="2363"/>
              <a:ext cx="206" cy="207"/>
            </a:xfrm>
            <a:prstGeom prst="ellipse">
              <a:avLst/>
            </a:prstGeom>
            <a:solidFill>
              <a:srgbClr val="00FF00"/>
            </a:solidFill>
            <a:ln w="9525">
              <a:solidFill>
                <a:schemeClr val="tx1"/>
              </a:solidFill>
              <a:round/>
              <a:headEnd/>
              <a:tailEnd/>
            </a:ln>
          </p:spPr>
          <p:txBody>
            <a:bodyPr rot="10800000" wrap="none" anchor="ctr"/>
            <a:lstStyle/>
            <a:p>
              <a:pPr eaLnBrk="0" hangingPunct="0">
                <a:spcBef>
                  <a:spcPct val="0"/>
                </a:spcBef>
                <a:buClrTx/>
                <a:buFont typeface="Wingdings" pitchFamily="2" charset="2"/>
                <a:buNone/>
              </a:pPr>
              <a:endParaRPr lang="en-US" sz="1100"/>
            </a:p>
          </p:txBody>
        </p:sp>
        <p:sp>
          <p:nvSpPr>
            <p:cNvPr id="10333" name="Oval 26"/>
            <p:cNvSpPr>
              <a:spLocks noChangeArrowheads="1"/>
            </p:cNvSpPr>
            <p:nvPr/>
          </p:nvSpPr>
          <p:spPr bwMode="auto">
            <a:xfrm rot="8100000">
              <a:off x="815" y="2359"/>
              <a:ext cx="207" cy="206"/>
            </a:xfrm>
            <a:prstGeom prst="ellipse">
              <a:avLst/>
            </a:prstGeom>
            <a:solidFill>
              <a:srgbClr val="00FF00"/>
            </a:solidFill>
            <a:ln w="9525">
              <a:solidFill>
                <a:schemeClr val="tx1"/>
              </a:solidFill>
              <a:round/>
              <a:headEnd/>
              <a:tailEnd/>
            </a:ln>
          </p:spPr>
          <p:txBody>
            <a:bodyPr rot="10800000" wrap="none" anchor="ctr"/>
            <a:lstStyle/>
            <a:p>
              <a:pPr eaLnBrk="0" hangingPunct="0">
                <a:spcBef>
                  <a:spcPct val="0"/>
                </a:spcBef>
                <a:buClrTx/>
                <a:buFont typeface="Wingdings" pitchFamily="2" charset="2"/>
                <a:buNone/>
              </a:pPr>
              <a:endParaRPr lang="en-US" sz="1100"/>
            </a:p>
          </p:txBody>
        </p:sp>
        <p:sp>
          <p:nvSpPr>
            <p:cNvPr id="10334" name="Oval 27"/>
            <p:cNvSpPr>
              <a:spLocks noChangeArrowheads="1"/>
            </p:cNvSpPr>
            <p:nvPr/>
          </p:nvSpPr>
          <p:spPr bwMode="auto">
            <a:xfrm rot="8100000">
              <a:off x="573" y="2363"/>
              <a:ext cx="206" cy="202"/>
            </a:xfrm>
            <a:prstGeom prst="ellipse">
              <a:avLst/>
            </a:prstGeom>
            <a:solidFill>
              <a:srgbClr val="00FF00"/>
            </a:solidFill>
            <a:ln w="9525">
              <a:solidFill>
                <a:schemeClr val="tx1"/>
              </a:solidFill>
              <a:round/>
              <a:headEnd/>
              <a:tailEnd/>
            </a:ln>
          </p:spPr>
          <p:txBody>
            <a:bodyPr rot="10800000" wrap="none" anchor="ctr"/>
            <a:lstStyle/>
            <a:p>
              <a:pPr eaLnBrk="0" hangingPunct="0">
                <a:spcBef>
                  <a:spcPct val="0"/>
                </a:spcBef>
                <a:buClrTx/>
                <a:buFont typeface="Wingdings" pitchFamily="2" charset="2"/>
                <a:buNone/>
              </a:pPr>
              <a:endParaRPr lang="en-US" sz="1100"/>
            </a:p>
          </p:txBody>
        </p:sp>
        <p:sp>
          <p:nvSpPr>
            <p:cNvPr id="10335" name="AutoShape 28"/>
            <p:cNvSpPr>
              <a:spLocks/>
            </p:cNvSpPr>
            <p:nvPr/>
          </p:nvSpPr>
          <p:spPr bwMode="auto">
            <a:xfrm rot="5400000">
              <a:off x="1243" y="2002"/>
              <a:ext cx="77" cy="1377"/>
            </a:xfrm>
            <a:prstGeom prst="rightBracket">
              <a:avLst>
                <a:gd name="adj" fmla="val 149026"/>
              </a:avLst>
            </a:prstGeom>
            <a:solidFill>
              <a:srgbClr val="00FF00"/>
            </a:solidFill>
            <a:ln w="9525">
              <a:solidFill>
                <a:schemeClr val="tx1"/>
              </a:solidFill>
              <a:round/>
              <a:headEnd/>
              <a:tailEnd/>
            </a:ln>
          </p:spPr>
          <p:txBody>
            <a:bodyPr rot="10800000" vert="eaVert" wrap="none" anchor="ctr"/>
            <a:lstStyle/>
            <a:p>
              <a:pPr algn="l">
                <a:spcBef>
                  <a:spcPct val="0"/>
                </a:spcBef>
                <a:buClrTx/>
                <a:buFont typeface="Wingdings" pitchFamily="2" charset="2"/>
                <a:buNone/>
              </a:pPr>
              <a:endParaRPr lang="en-US" sz="2400"/>
            </a:p>
          </p:txBody>
        </p:sp>
        <p:sp>
          <p:nvSpPr>
            <p:cNvPr id="10336" name="Rectangle 29"/>
            <p:cNvSpPr>
              <a:spLocks noChangeArrowheads="1"/>
            </p:cNvSpPr>
            <p:nvPr/>
          </p:nvSpPr>
          <p:spPr bwMode="auto">
            <a:xfrm rot="5400000">
              <a:off x="1243" y="2682"/>
              <a:ext cx="77" cy="171"/>
            </a:xfrm>
            <a:prstGeom prst="rect">
              <a:avLst/>
            </a:prstGeom>
            <a:solidFill>
              <a:srgbClr val="00FF00"/>
            </a:solidFill>
            <a:ln w="9525">
              <a:solidFill>
                <a:schemeClr val="tx1"/>
              </a:solidFill>
              <a:miter lim="800000"/>
              <a:headEnd/>
              <a:tailEnd/>
            </a:ln>
          </p:spPr>
          <p:txBody>
            <a:bodyPr rot="10800000" vert="eaVert" wrap="none" anchor="ctr"/>
            <a:lstStyle/>
            <a:p>
              <a:pPr algn="l">
                <a:spcBef>
                  <a:spcPct val="0"/>
                </a:spcBef>
                <a:buClrTx/>
                <a:buFont typeface="Wingdings" pitchFamily="2" charset="2"/>
                <a:buNone/>
              </a:pPr>
              <a:endParaRPr lang="en-US" sz="2400"/>
            </a:p>
          </p:txBody>
        </p:sp>
      </p:grpSp>
      <p:sp>
        <p:nvSpPr>
          <p:cNvPr id="984094" name="Rectangle 30"/>
          <p:cNvSpPr>
            <a:spLocks noChangeArrowheads="1"/>
          </p:cNvSpPr>
          <p:nvPr/>
        </p:nvSpPr>
        <p:spPr bwMode="auto">
          <a:xfrm>
            <a:off x="951572" y="500295"/>
            <a:ext cx="7097713" cy="636587"/>
          </a:xfrm>
          <a:prstGeom prst="rect">
            <a:avLst/>
          </a:prstGeom>
          <a:noFill/>
          <a:ln w="9525">
            <a:noFill/>
            <a:miter lim="800000"/>
            <a:headEnd/>
            <a:tailEnd/>
          </a:ln>
        </p:spPr>
        <p:txBody>
          <a:bodyPr lIns="0" tIns="0" rIns="0" bIns="0"/>
          <a:lstStyle/>
          <a:p>
            <a:pPr algn="l">
              <a:spcBef>
                <a:spcPct val="0"/>
              </a:spcBef>
              <a:buClrTx/>
              <a:buFontTx/>
              <a:buNone/>
              <a:defRPr/>
            </a:pPr>
            <a:r>
              <a:rPr lang="en-US" sz="3200" dirty="0">
                <a:latin typeface="+mj-lt"/>
                <a:cs typeface="Arial" charset="0"/>
              </a:rPr>
              <a:t>Tier 4i (Base Architecture) Schematic</a:t>
            </a:r>
          </a:p>
        </p:txBody>
      </p:sp>
      <p:grpSp>
        <p:nvGrpSpPr>
          <p:cNvPr id="7" name="Group 31"/>
          <p:cNvGrpSpPr>
            <a:grpSpLocks/>
          </p:cNvGrpSpPr>
          <p:nvPr/>
        </p:nvGrpSpPr>
        <p:grpSpPr bwMode="auto">
          <a:xfrm>
            <a:off x="2757488" y="4080032"/>
            <a:ext cx="4306887" cy="2414587"/>
            <a:chOff x="2198" y="1668"/>
            <a:chExt cx="2713" cy="1521"/>
          </a:xfrm>
        </p:grpSpPr>
        <p:grpSp>
          <p:nvGrpSpPr>
            <p:cNvPr id="8" name="Group 32"/>
            <p:cNvGrpSpPr>
              <a:grpSpLocks/>
            </p:cNvGrpSpPr>
            <p:nvPr/>
          </p:nvGrpSpPr>
          <p:grpSpPr bwMode="auto">
            <a:xfrm>
              <a:off x="2198" y="1668"/>
              <a:ext cx="1728" cy="1521"/>
              <a:chOff x="2198" y="1668"/>
              <a:chExt cx="1728" cy="1521"/>
            </a:xfrm>
          </p:grpSpPr>
          <p:sp>
            <p:nvSpPr>
              <p:cNvPr id="10315" name="Rectangle 33"/>
              <p:cNvSpPr>
                <a:spLocks noChangeArrowheads="1"/>
              </p:cNvSpPr>
              <p:nvPr/>
            </p:nvSpPr>
            <p:spPr bwMode="auto">
              <a:xfrm>
                <a:off x="3360" y="2018"/>
                <a:ext cx="314" cy="240"/>
              </a:xfrm>
              <a:prstGeom prst="rect">
                <a:avLst/>
              </a:prstGeom>
              <a:solidFill>
                <a:schemeClr val="folHlink"/>
              </a:solidFill>
              <a:ln w="9525">
                <a:solidFill>
                  <a:schemeClr val="tx1"/>
                </a:solidFill>
                <a:miter lim="800000"/>
                <a:headEnd/>
                <a:tailEnd/>
              </a:ln>
            </p:spPr>
            <p:txBody>
              <a:bodyPr wrap="none" anchor="ctr"/>
              <a:lstStyle/>
              <a:p>
                <a:pPr algn="l">
                  <a:spcBef>
                    <a:spcPct val="0"/>
                  </a:spcBef>
                  <a:buClrTx/>
                  <a:buFont typeface="Wingdings" pitchFamily="2" charset="2"/>
                  <a:buNone/>
                </a:pPr>
                <a:endParaRPr lang="en-US" sz="2400"/>
              </a:p>
            </p:txBody>
          </p:sp>
          <p:sp>
            <p:nvSpPr>
              <p:cNvPr id="10316" name="Line 34"/>
              <p:cNvSpPr>
                <a:spLocks noChangeShapeType="1"/>
              </p:cNvSpPr>
              <p:nvPr/>
            </p:nvSpPr>
            <p:spPr bwMode="auto">
              <a:xfrm rot="16200000" flipV="1">
                <a:off x="3378" y="2810"/>
                <a:ext cx="0" cy="116"/>
              </a:xfrm>
              <a:prstGeom prst="line">
                <a:avLst/>
              </a:prstGeom>
              <a:noFill/>
              <a:ln w="76200">
                <a:solidFill>
                  <a:schemeClr val="tx1"/>
                </a:solidFill>
                <a:round/>
                <a:headEnd/>
                <a:tailEnd/>
              </a:ln>
            </p:spPr>
            <p:txBody>
              <a:bodyPr wrap="none" anchor="ctr"/>
              <a:lstStyle/>
              <a:p>
                <a:endParaRPr lang="en-US"/>
              </a:p>
            </p:txBody>
          </p:sp>
          <p:sp>
            <p:nvSpPr>
              <p:cNvPr id="10317" name="Line 35"/>
              <p:cNvSpPr>
                <a:spLocks noChangeShapeType="1"/>
              </p:cNvSpPr>
              <p:nvPr/>
            </p:nvSpPr>
            <p:spPr bwMode="auto">
              <a:xfrm flipH="1">
                <a:off x="3082" y="2140"/>
                <a:ext cx="671" cy="0"/>
              </a:xfrm>
              <a:prstGeom prst="line">
                <a:avLst/>
              </a:prstGeom>
              <a:noFill/>
              <a:ln w="28575">
                <a:solidFill>
                  <a:srgbClr val="FF00FF"/>
                </a:solidFill>
                <a:round/>
                <a:headEnd/>
                <a:tailEnd/>
              </a:ln>
            </p:spPr>
            <p:txBody>
              <a:bodyPr wrap="none" anchor="ctr"/>
              <a:lstStyle/>
              <a:p>
                <a:endParaRPr lang="en-US"/>
              </a:p>
            </p:txBody>
          </p:sp>
          <p:sp>
            <p:nvSpPr>
              <p:cNvPr id="10318" name="Text Box 37"/>
              <p:cNvSpPr txBox="1">
                <a:spLocks noChangeArrowheads="1"/>
              </p:cNvSpPr>
              <p:nvPr/>
            </p:nvSpPr>
            <p:spPr bwMode="auto">
              <a:xfrm>
                <a:off x="3188" y="2232"/>
                <a:ext cx="722" cy="202"/>
              </a:xfrm>
              <a:prstGeom prst="rect">
                <a:avLst/>
              </a:prstGeom>
              <a:noFill/>
              <a:ln w="9525">
                <a:noFill/>
                <a:miter lim="800000"/>
                <a:headEnd/>
                <a:tailEnd/>
              </a:ln>
            </p:spPr>
            <p:txBody>
              <a:bodyPr wrap="none" anchor="ctr">
                <a:spAutoFit/>
              </a:bodyPr>
              <a:lstStyle/>
              <a:p>
                <a:pPr eaLnBrk="0" hangingPunct="0">
                  <a:spcBef>
                    <a:spcPct val="0"/>
                  </a:spcBef>
                  <a:buClrTx/>
                  <a:buFont typeface="Wingdings" pitchFamily="2" charset="2"/>
                  <a:buNone/>
                </a:pPr>
                <a:r>
                  <a:rPr lang="en-US" sz="1500" b="1"/>
                  <a:t>DEF Pump</a:t>
                </a:r>
              </a:p>
            </p:txBody>
          </p:sp>
          <p:sp>
            <p:nvSpPr>
              <p:cNvPr id="10319" name="AutoShape 38"/>
              <p:cNvSpPr>
                <a:spLocks noChangeArrowheads="1"/>
              </p:cNvSpPr>
              <p:nvPr/>
            </p:nvSpPr>
            <p:spPr bwMode="auto">
              <a:xfrm>
                <a:off x="3457" y="2079"/>
                <a:ext cx="124" cy="117"/>
              </a:xfrm>
              <a:prstGeom prst="flowChartSummingJunction">
                <a:avLst/>
              </a:prstGeom>
              <a:solidFill>
                <a:schemeClr val="bg1"/>
              </a:solidFill>
              <a:ln w="9525">
                <a:solidFill>
                  <a:schemeClr val="tx1"/>
                </a:solidFill>
                <a:round/>
                <a:headEnd/>
                <a:tailEnd/>
              </a:ln>
            </p:spPr>
            <p:txBody>
              <a:bodyPr wrap="none" anchor="ctr"/>
              <a:lstStyle/>
              <a:p>
                <a:pPr algn="l">
                  <a:spcBef>
                    <a:spcPct val="0"/>
                  </a:spcBef>
                  <a:buClrTx/>
                  <a:buFont typeface="Wingdings" pitchFamily="2" charset="2"/>
                  <a:buNone/>
                </a:pPr>
                <a:endParaRPr lang="en-US" sz="2400"/>
              </a:p>
            </p:txBody>
          </p:sp>
          <p:grpSp>
            <p:nvGrpSpPr>
              <p:cNvPr id="9" name="Group 39"/>
              <p:cNvGrpSpPr>
                <a:grpSpLocks/>
              </p:cNvGrpSpPr>
              <p:nvPr/>
            </p:nvGrpSpPr>
            <p:grpSpPr bwMode="auto">
              <a:xfrm>
                <a:off x="2814" y="2469"/>
                <a:ext cx="521" cy="517"/>
                <a:chOff x="2748" y="2469"/>
                <a:chExt cx="672" cy="728"/>
              </a:xfrm>
            </p:grpSpPr>
            <p:sp>
              <p:nvSpPr>
                <p:cNvPr id="10326" name="Rectangle 40"/>
                <p:cNvSpPr>
                  <a:spLocks noChangeArrowheads="1"/>
                </p:cNvSpPr>
                <p:nvPr/>
              </p:nvSpPr>
              <p:spPr bwMode="auto">
                <a:xfrm>
                  <a:off x="2748" y="2469"/>
                  <a:ext cx="672" cy="728"/>
                </a:xfrm>
                <a:prstGeom prst="rect">
                  <a:avLst/>
                </a:prstGeom>
                <a:gradFill rotWithShape="0">
                  <a:gsLst>
                    <a:gs pos="0">
                      <a:srgbClr val="B2B2B2"/>
                    </a:gs>
                    <a:gs pos="50000">
                      <a:srgbClr val="F8F8F8"/>
                    </a:gs>
                    <a:gs pos="100000">
                      <a:srgbClr val="B2B2B2"/>
                    </a:gs>
                  </a:gsLst>
                  <a:lin ang="5400000" scaled="1"/>
                </a:gradFill>
                <a:ln w="9525" algn="ctr">
                  <a:solidFill>
                    <a:schemeClr val="tx1"/>
                  </a:solidFill>
                  <a:miter lim="800000"/>
                  <a:headEnd/>
                  <a:tailEnd/>
                </a:ln>
              </p:spPr>
              <p:txBody>
                <a:bodyPr wrap="none" anchor="ctr"/>
                <a:lstStyle/>
                <a:p>
                  <a:pPr algn="l">
                    <a:spcBef>
                      <a:spcPct val="0"/>
                    </a:spcBef>
                    <a:buClrTx/>
                    <a:buFont typeface="Wingdings" pitchFamily="2" charset="2"/>
                    <a:buNone/>
                  </a:pPr>
                  <a:endParaRPr lang="en-US" sz="2400"/>
                </a:p>
              </p:txBody>
            </p:sp>
            <p:sp>
              <p:nvSpPr>
                <p:cNvPr id="10327" name="Rectangle 41"/>
                <p:cNvSpPr>
                  <a:spLocks noChangeArrowheads="1"/>
                </p:cNvSpPr>
                <p:nvPr/>
              </p:nvSpPr>
              <p:spPr bwMode="auto">
                <a:xfrm>
                  <a:off x="2748" y="2717"/>
                  <a:ext cx="672" cy="480"/>
                </a:xfrm>
                <a:prstGeom prst="rect">
                  <a:avLst/>
                </a:prstGeom>
                <a:solidFill>
                  <a:srgbClr val="0000FF"/>
                </a:solidFill>
                <a:ln w="9525">
                  <a:solidFill>
                    <a:schemeClr val="tx1"/>
                  </a:solidFill>
                  <a:miter lim="800000"/>
                  <a:headEnd/>
                  <a:tailEnd/>
                </a:ln>
              </p:spPr>
              <p:txBody>
                <a:bodyPr wrap="none" anchor="ctr"/>
                <a:lstStyle/>
                <a:p>
                  <a:pPr eaLnBrk="0" hangingPunct="0">
                    <a:spcBef>
                      <a:spcPct val="50000"/>
                    </a:spcBef>
                    <a:buClr>
                      <a:srgbClr val="DA0823"/>
                    </a:buClr>
                    <a:buFont typeface="Wingdings" pitchFamily="2" charset="2"/>
                    <a:buNone/>
                  </a:pPr>
                  <a:r>
                    <a:rPr lang="en-US" sz="1400" b="1">
                      <a:solidFill>
                        <a:schemeClr val="bg1"/>
                      </a:solidFill>
                    </a:rPr>
                    <a:t>DEF</a:t>
                  </a:r>
                </a:p>
              </p:txBody>
            </p:sp>
          </p:grpSp>
          <p:sp>
            <p:nvSpPr>
              <p:cNvPr id="10321" name="Text Box 42"/>
              <p:cNvSpPr txBox="1">
                <a:spLocks noChangeArrowheads="1"/>
              </p:cNvSpPr>
              <p:nvPr/>
            </p:nvSpPr>
            <p:spPr bwMode="auto">
              <a:xfrm>
                <a:off x="2198" y="2985"/>
                <a:ext cx="1728" cy="204"/>
              </a:xfrm>
              <a:prstGeom prst="rect">
                <a:avLst/>
              </a:prstGeom>
              <a:noFill/>
              <a:ln w="9525">
                <a:noFill/>
                <a:miter lim="800000"/>
                <a:headEnd/>
                <a:tailEnd/>
              </a:ln>
            </p:spPr>
            <p:txBody>
              <a:bodyPr anchor="ctr">
                <a:spAutoFit/>
              </a:bodyPr>
              <a:lstStyle/>
              <a:p>
                <a:pPr eaLnBrk="0" hangingPunct="0">
                  <a:spcBef>
                    <a:spcPct val="0"/>
                  </a:spcBef>
                  <a:buClrTx/>
                  <a:buFont typeface="Wingdings" pitchFamily="2" charset="2"/>
                  <a:buNone/>
                </a:pPr>
                <a:r>
                  <a:rPr lang="en-US" sz="1500" b="1"/>
                  <a:t>Diesel Exhaust Fluid Tank</a:t>
                </a:r>
              </a:p>
            </p:txBody>
          </p:sp>
          <p:sp>
            <p:nvSpPr>
              <p:cNvPr id="10322" name="Rectangle 43"/>
              <p:cNvSpPr>
                <a:spLocks noChangeArrowheads="1"/>
              </p:cNvSpPr>
              <p:nvPr/>
            </p:nvSpPr>
            <p:spPr bwMode="auto">
              <a:xfrm>
                <a:off x="2876" y="2413"/>
                <a:ext cx="96" cy="48"/>
              </a:xfrm>
              <a:prstGeom prst="rect">
                <a:avLst/>
              </a:prstGeom>
              <a:solidFill>
                <a:schemeClr val="tx1"/>
              </a:solidFill>
              <a:ln w="9525">
                <a:solidFill>
                  <a:schemeClr val="tx1"/>
                </a:solidFill>
                <a:miter lim="800000"/>
                <a:headEnd/>
                <a:tailEnd/>
              </a:ln>
            </p:spPr>
            <p:txBody>
              <a:bodyPr wrap="none" anchor="ctr"/>
              <a:lstStyle/>
              <a:p>
                <a:pPr algn="l">
                  <a:spcBef>
                    <a:spcPct val="0"/>
                  </a:spcBef>
                  <a:buClrTx/>
                  <a:buFont typeface="Wingdings" pitchFamily="2" charset="2"/>
                  <a:buNone/>
                </a:pPr>
                <a:endParaRPr lang="en-US" sz="2400"/>
              </a:p>
            </p:txBody>
          </p:sp>
          <p:sp>
            <p:nvSpPr>
              <p:cNvPr id="10323" name="Line 44"/>
              <p:cNvSpPr>
                <a:spLocks noChangeShapeType="1"/>
              </p:cNvSpPr>
              <p:nvPr/>
            </p:nvSpPr>
            <p:spPr bwMode="auto">
              <a:xfrm flipH="1">
                <a:off x="3744" y="1668"/>
                <a:ext cx="0" cy="480"/>
              </a:xfrm>
              <a:prstGeom prst="line">
                <a:avLst/>
              </a:prstGeom>
              <a:noFill/>
              <a:ln w="28575">
                <a:solidFill>
                  <a:srgbClr val="FF00FF"/>
                </a:solidFill>
                <a:round/>
                <a:headEnd/>
                <a:tailEnd/>
              </a:ln>
            </p:spPr>
            <p:txBody>
              <a:bodyPr wrap="none" anchor="ctr"/>
              <a:lstStyle/>
              <a:p>
                <a:endParaRPr lang="en-US"/>
              </a:p>
            </p:txBody>
          </p:sp>
          <p:sp>
            <p:nvSpPr>
              <p:cNvPr id="10324" name="Text Box 45"/>
              <p:cNvSpPr txBox="1">
                <a:spLocks noChangeArrowheads="1"/>
              </p:cNvSpPr>
              <p:nvPr/>
            </p:nvSpPr>
            <p:spPr bwMode="auto">
              <a:xfrm>
                <a:off x="3807" y="2770"/>
                <a:ext cx="116" cy="192"/>
              </a:xfrm>
              <a:prstGeom prst="rect">
                <a:avLst/>
              </a:prstGeom>
              <a:noFill/>
              <a:ln w="9525">
                <a:noFill/>
                <a:miter lim="800000"/>
                <a:headEnd/>
                <a:tailEnd/>
              </a:ln>
            </p:spPr>
            <p:txBody>
              <a:bodyPr wrap="none">
                <a:spAutoFit/>
              </a:bodyPr>
              <a:lstStyle/>
              <a:p>
                <a:pPr eaLnBrk="0" hangingPunct="0">
                  <a:spcBef>
                    <a:spcPct val="0"/>
                  </a:spcBef>
                  <a:buClrTx/>
                  <a:buFont typeface="Wingdings" pitchFamily="2" charset="2"/>
                  <a:buNone/>
                </a:pPr>
                <a:endParaRPr lang="en-US" sz="1400" b="1"/>
              </a:p>
            </p:txBody>
          </p:sp>
          <p:sp>
            <p:nvSpPr>
              <p:cNvPr id="10325" name="Line 36"/>
              <p:cNvSpPr>
                <a:spLocks noChangeShapeType="1"/>
              </p:cNvSpPr>
              <p:nvPr/>
            </p:nvSpPr>
            <p:spPr bwMode="auto">
              <a:xfrm flipV="1">
                <a:off x="3083" y="2133"/>
                <a:ext cx="0" cy="594"/>
              </a:xfrm>
              <a:prstGeom prst="line">
                <a:avLst/>
              </a:prstGeom>
              <a:noFill/>
              <a:ln w="28575">
                <a:solidFill>
                  <a:srgbClr val="FF00FF"/>
                </a:solidFill>
                <a:round/>
                <a:headEnd/>
                <a:tailEnd/>
              </a:ln>
            </p:spPr>
            <p:txBody>
              <a:bodyPr wrap="none" anchor="ctr"/>
              <a:lstStyle/>
              <a:p>
                <a:endParaRPr lang="en-US"/>
              </a:p>
            </p:txBody>
          </p:sp>
        </p:grpSp>
        <p:sp>
          <p:nvSpPr>
            <p:cNvPr id="10314" name="Text Box 46"/>
            <p:cNvSpPr txBox="1">
              <a:spLocks noChangeArrowheads="1"/>
            </p:cNvSpPr>
            <p:nvPr/>
          </p:nvSpPr>
          <p:spPr bwMode="auto">
            <a:xfrm>
              <a:off x="3352" y="2471"/>
              <a:ext cx="1559" cy="192"/>
            </a:xfrm>
            <a:prstGeom prst="rect">
              <a:avLst/>
            </a:prstGeom>
            <a:noFill/>
            <a:ln w="9525">
              <a:noFill/>
              <a:miter lim="800000"/>
              <a:headEnd/>
              <a:tailEnd/>
            </a:ln>
          </p:spPr>
          <p:txBody>
            <a:bodyPr>
              <a:spAutoFit/>
            </a:bodyPr>
            <a:lstStyle/>
            <a:p>
              <a:pPr>
                <a:spcBef>
                  <a:spcPct val="0"/>
                </a:spcBef>
                <a:buClrTx/>
                <a:buFont typeface="Wingdings" pitchFamily="2" charset="2"/>
                <a:buNone/>
              </a:pPr>
              <a:endParaRPr lang="en-US" sz="1400">
                <a:latin typeface="Arial Black" pitchFamily="34" charset="0"/>
              </a:endParaRPr>
            </a:p>
          </p:txBody>
        </p:sp>
      </p:grpSp>
      <p:sp>
        <p:nvSpPr>
          <p:cNvPr id="10254" name="Text Box 85"/>
          <p:cNvSpPr txBox="1">
            <a:spLocks noChangeArrowheads="1"/>
          </p:cNvSpPr>
          <p:nvPr/>
        </p:nvSpPr>
        <p:spPr bwMode="auto">
          <a:xfrm>
            <a:off x="2617788" y="1846092"/>
            <a:ext cx="685800" cy="304800"/>
          </a:xfrm>
          <a:prstGeom prst="rect">
            <a:avLst/>
          </a:prstGeom>
          <a:noFill/>
          <a:ln w="12700" algn="ctr">
            <a:noFill/>
            <a:miter lim="800000"/>
            <a:headEnd/>
            <a:tailEnd/>
          </a:ln>
        </p:spPr>
        <p:txBody>
          <a:bodyPr wrap="none">
            <a:spAutoFit/>
          </a:bodyPr>
          <a:lstStyle/>
          <a:p>
            <a:pPr algn="l" eaLnBrk="0" hangingPunct="0">
              <a:spcBef>
                <a:spcPct val="50000"/>
              </a:spcBef>
              <a:buClr>
                <a:srgbClr val="DA0823"/>
              </a:buClr>
              <a:buFont typeface="Wingdings" pitchFamily="2" charset="2"/>
              <a:buNone/>
            </a:pPr>
            <a:r>
              <a:rPr lang="en-US" sz="1400" b="1"/>
              <a:t>Turbo</a:t>
            </a:r>
          </a:p>
        </p:txBody>
      </p:sp>
      <p:grpSp>
        <p:nvGrpSpPr>
          <p:cNvPr id="10" name="Group 86"/>
          <p:cNvGrpSpPr>
            <a:grpSpLocks/>
          </p:cNvGrpSpPr>
          <p:nvPr/>
        </p:nvGrpSpPr>
        <p:grpSpPr bwMode="auto">
          <a:xfrm>
            <a:off x="719110" y="618549"/>
            <a:ext cx="1592262" cy="1739900"/>
            <a:chOff x="325" y="805"/>
            <a:chExt cx="838" cy="887"/>
          </a:xfrm>
        </p:grpSpPr>
        <p:sp>
          <p:nvSpPr>
            <p:cNvPr id="10309" name="Line 87"/>
            <p:cNvSpPr>
              <a:spLocks noChangeShapeType="1"/>
            </p:cNvSpPr>
            <p:nvPr/>
          </p:nvSpPr>
          <p:spPr bwMode="auto">
            <a:xfrm flipH="1" flipV="1">
              <a:off x="664" y="1692"/>
              <a:ext cx="361" cy="0"/>
            </a:xfrm>
            <a:prstGeom prst="line">
              <a:avLst/>
            </a:prstGeom>
            <a:noFill/>
            <a:ln w="50800">
              <a:solidFill>
                <a:srgbClr val="0000FF"/>
              </a:solidFill>
              <a:round/>
              <a:headEnd type="triangle" w="med" len="med"/>
              <a:tailEnd type="none" w="med" len="lg"/>
            </a:ln>
          </p:spPr>
          <p:txBody>
            <a:bodyPr wrap="none" anchor="ctr"/>
            <a:lstStyle/>
            <a:p>
              <a:endParaRPr lang="en-US"/>
            </a:p>
          </p:txBody>
        </p:sp>
        <p:sp>
          <p:nvSpPr>
            <p:cNvPr id="10310" name="Line 88"/>
            <p:cNvSpPr>
              <a:spLocks noChangeShapeType="1"/>
            </p:cNvSpPr>
            <p:nvPr/>
          </p:nvSpPr>
          <p:spPr bwMode="auto">
            <a:xfrm rot="16200000" flipH="1">
              <a:off x="466" y="1475"/>
              <a:ext cx="422" cy="7"/>
            </a:xfrm>
            <a:prstGeom prst="line">
              <a:avLst/>
            </a:prstGeom>
            <a:noFill/>
            <a:ln w="57150">
              <a:solidFill>
                <a:srgbClr val="0000FF"/>
              </a:solidFill>
              <a:round/>
              <a:headEnd/>
              <a:tailEnd type="none" w="med" len="lg"/>
            </a:ln>
          </p:spPr>
          <p:txBody>
            <a:bodyPr wrap="none" anchor="ctr"/>
            <a:lstStyle/>
            <a:p>
              <a:endParaRPr lang="en-US"/>
            </a:p>
          </p:txBody>
        </p:sp>
        <p:sp>
          <p:nvSpPr>
            <p:cNvPr id="10311" name="Text Box 89"/>
            <p:cNvSpPr txBox="1">
              <a:spLocks noChangeArrowheads="1"/>
            </p:cNvSpPr>
            <p:nvPr/>
          </p:nvSpPr>
          <p:spPr bwMode="auto">
            <a:xfrm>
              <a:off x="325" y="805"/>
              <a:ext cx="838" cy="376"/>
            </a:xfrm>
            <a:prstGeom prst="rect">
              <a:avLst/>
            </a:prstGeom>
            <a:noFill/>
            <a:ln w="9525">
              <a:noFill/>
              <a:miter lim="800000"/>
              <a:headEnd/>
              <a:tailEnd/>
            </a:ln>
          </p:spPr>
          <p:txBody>
            <a:bodyPr rIns="274320" anchor="ctr">
              <a:spAutoFit/>
            </a:bodyPr>
            <a:lstStyle/>
            <a:p>
              <a:pPr eaLnBrk="0" hangingPunct="0">
                <a:spcBef>
                  <a:spcPct val="0"/>
                </a:spcBef>
                <a:buClrTx/>
                <a:buFont typeface="Wingdings" pitchFamily="2" charset="2"/>
                <a:buNone/>
              </a:pPr>
              <a:endParaRPr lang="en-US" sz="1400" b="1"/>
            </a:p>
            <a:p>
              <a:pPr eaLnBrk="0" hangingPunct="0">
                <a:spcBef>
                  <a:spcPct val="0"/>
                </a:spcBef>
                <a:buClrTx/>
                <a:buFont typeface="Wingdings" pitchFamily="2" charset="2"/>
                <a:buNone/>
              </a:pPr>
              <a:endParaRPr lang="en-US" sz="1400" b="1"/>
            </a:p>
            <a:p>
              <a:pPr eaLnBrk="0" hangingPunct="0">
                <a:spcBef>
                  <a:spcPct val="0"/>
                </a:spcBef>
                <a:buClrTx/>
                <a:buFont typeface="Wingdings" pitchFamily="2" charset="2"/>
                <a:buNone/>
              </a:pPr>
              <a:r>
                <a:rPr lang="en-US" sz="1400" b="1"/>
                <a:t>Air Filter  </a:t>
              </a:r>
            </a:p>
          </p:txBody>
        </p:sp>
        <p:sp>
          <p:nvSpPr>
            <p:cNvPr id="984154" name="AutoShape 90"/>
            <p:cNvSpPr>
              <a:spLocks noChangeArrowheads="1"/>
            </p:cNvSpPr>
            <p:nvPr/>
          </p:nvSpPr>
          <p:spPr bwMode="auto">
            <a:xfrm>
              <a:off x="449" y="1158"/>
              <a:ext cx="480" cy="144"/>
            </a:xfrm>
            <a:custGeom>
              <a:avLst/>
              <a:gdLst>
                <a:gd name="T0" fmla="*/ 420 w 21600"/>
                <a:gd name="T1" fmla="*/ 72 h 21600"/>
                <a:gd name="T2" fmla="*/ 240 w 21600"/>
                <a:gd name="T3" fmla="*/ 144 h 21600"/>
                <a:gd name="T4" fmla="*/ 60 w 21600"/>
                <a:gd name="T5" fmla="*/ 72 h 21600"/>
                <a:gd name="T6" fmla="*/ 24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3366FF"/>
            </a:solidFill>
            <a:ln w="9525">
              <a:solidFill>
                <a:schemeClr val="tx1"/>
              </a:solidFill>
              <a:miter lim="800000"/>
              <a:headEnd/>
              <a:tailEnd/>
            </a:ln>
          </p:spPr>
          <p:txBody>
            <a:bodyPr wrap="none" anchor="ctr"/>
            <a:lstStyle/>
            <a:p>
              <a:pPr algn="l">
                <a:spcBef>
                  <a:spcPct val="0"/>
                </a:spcBef>
                <a:buClrTx/>
                <a:buFont typeface="Wingdings" pitchFamily="2" charset="2"/>
                <a:buNone/>
                <a:defRPr/>
              </a:pPr>
              <a:endParaRPr lang="en-US" sz="2400" dirty="0">
                <a:cs typeface="+mn-cs"/>
              </a:endParaRPr>
            </a:p>
          </p:txBody>
        </p:sp>
      </p:grpSp>
      <p:sp>
        <p:nvSpPr>
          <p:cNvPr id="24633" name="Rectangle 97"/>
          <p:cNvSpPr>
            <a:spLocks noChangeArrowheads="1"/>
          </p:cNvSpPr>
          <p:nvPr/>
        </p:nvSpPr>
        <p:spPr bwMode="auto">
          <a:xfrm>
            <a:off x="8494713" y="2222330"/>
            <a:ext cx="496887" cy="255587"/>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lgn="l">
              <a:spcBef>
                <a:spcPct val="0"/>
              </a:spcBef>
              <a:buClrTx/>
              <a:buFont typeface="Wingdings" pitchFamily="2" charset="2"/>
              <a:buNone/>
              <a:defRPr/>
            </a:pPr>
            <a:endParaRPr lang="en-US" sz="2400" dirty="0">
              <a:latin typeface="Arial" charset="0"/>
              <a:cs typeface="Arial" charset="0"/>
            </a:endParaRPr>
          </a:p>
        </p:txBody>
      </p:sp>
      <p:sp>
        <p:nvSpPr>
          <p:cNvPr id="10257" name="Text Box 102"/>
          <p:cNvSpPr txBox="1">
            <a:spLocks noChangeArrowheads="1"/>
          </p:cNvSpPr>
          <p:nvPr/>
        </p:nvSpPr>
        <p:spPr bwMode="auto">
          <a:xfrm>
            <a:off x="7337425" y="2041355"/>
            <a:ext cx="752475" cy="644525"/>
          </a:xfrm>
          <a:prstGeom prst="rect">
            <a:avLst/>
          </a:prstGeom>
          <a:solidFill>
            <a:srgbClr val="00FFFF"/>
          </a:solidFill>
          <a:ln w="6350">
            <a:solidFill>
              <a:schemeClr val="tx1"/>
            </a:solidFill>
            <a:miter lim="800000"/>
            <a:headEnd/>
            <a:tailEnd/>
          </a:ln>
        </p:spPr>
        <p:txBody>
          <a:bodyPr tIns="155448" bIns="146304" anchor="ctr">
            <a:spAutoFit/>
          </a:bodyPr>
          <a:lstStyle/>
          <a:p>
            <a:pPr eaLnBrk="0" hangingPunct="0">
              <a:spcBef>
                <a:spcPct val="0"/>
              </a:spcBef>
              <a:buClrTx/>
              <a:buFont typeface="Wingdings" pitchFamily="2" charset="2"/>
              <a:buNone/>
            </a:pPr>
            <a:r>
              <a:rPr lang="en-US" sz="1100" b="1"/>
              <a:t>SCR</a:t>
            </a:r>
          </a:p>
          <a:p>
            <a:pPr eaLnBrk="0" hangingPunct="0">
              <a:spcBef>
                <a:spcPct val="0"/>
              </a:spcBef>
              <a:buClrTx/>
              <a:buFont typeface="Wingdings" pitchFamily="2" charset="2"/>
              <a:buNone/>
            </a:pPr>
            <a:r>
              <a:rPr lang="en-US" sz="1100" b="1"/>
              <a:t>Catalyst</a:t>
            </a:r>
          </a:p>
        </p:txBody>
      </p:sp>
      <p:sp>
        <p:nvSpPr>
          <p:cNvPr id="10258" name="Line 66"/>
          <p:cNvSpPr>
            <a:spLocks noChangeShapeType="1"/>
          </p:cNvSpPr>
          <p:nvPr/>
        </p:nvSpPr>
        <p:spPr bwMode="auto">
          <a:xfrm flipV="1">
            <a:off x="4797425" y="2047705"/>
            <a:ext cx="0" cy="188912"/>
          </a:xfrm>
          <a:prstGeom prst="line">
            <a:avLst/>
          </a:prstGeom>
          <a:noFill/>
          <a:ln w="76200">
            <a:noFill/>
            <a:round/>
            <a:headEnd/>
            <a:tailEnd/>
          </a:ln>
        </p:spPr>
        <p:txBody>
          <a:bodyPr wrap="none" anchor="ctr"/>
          <a:lstStyle/>
          <a:p>
            <a:endParaRPr lang="en-US"/>
          </a:p>
        </p:txBody>
      </p:sp>
      <p:sp>
        <p:nvSpPr>
          <p:cNvPr id="24643" name="Rectangle 67"/>
          <p:cNvSpPr>
            <a:spLocks noChangeArrowheads="1"/>
          </p:cNvSpPr>
          <p:nvPr/>
        </p:nvSpPr>
        <p:spPr bwMode="auto">
          <a:xfrm>
            <a:off x="4678363" y="2222330"/>
            <a:ext cx="200025" cy="260350"/>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lgn="l">
              <a:spcBef>
                <a:spcPct val="0"/>
              </a:spcBef>
              <a:buClrTx/>
              <a:buFont typeface="Wingdings" pitchFamily="2" charset="2"/>
              <a:buNone/>
              <a:defRPr/>
            </a:pPr>
            <a:endParaRPr lang="en-US" sz="2400" dirty="0">
              <a:latin typeface="Arial" charset="0"/>
              <a:cs typeface="Arial" charset="0"/>
            </a:endParaRPr>
          </a:p>
        </p:txBody>
      </p:sp>
      <p:sp>
        <p:nvSpPr>
          <p:cNvPr id="10260" name="Text Box 70"/>
          <p:cNvSpPr txBox="1">
            <a:spLocks noChangeArrowheads="1"/>
          </p:cNvSpPr>
          <p:nvPr/>
        </p:nvSpPr>
        <p:spPr bwMode="auto">
          <a:xfrm>
            <a:off x="4684713" y="1725442"/>
            <a:ext cx="184150" cy="304800"/>
          </a:xfrm>
          <a:prstGeom prst="rect">
            <a:avLst/>
          </a:prstGeom>
          <a:noFill/>
          <a:ln w="9525">
            <a:noFill/>
            <a:miter lim="800000"/>
            <a:headEnd/>
            <a:tailEnd/>
          </a:ln>
        </p:spPr>
        <p:txBody>
          <a:bodyPr wrap="none">
            <a:spAutoFit/>
          </a:bodyPr>
          <a:lstStyle/>
          <a:p>
            <a:pPr eaLnBrk="0" hangingPunct="0">
              <a:spcBef>
                <a:spcPct val="0"/>
              </a:spcBef>
              <a:buClrTx/>
              <a:buFont typeface="Wingdings" pitchFamily="2" charset="2"/>
              <a:buNone/>
            </a:pPr>
            <a:endParaRPr lang="en-US" sz="1400" b="1"/>
          </a:p>
        </p:txBody>
      </p:sp>
      <p:sp>
        <p:nvSpPr>
          <p:cNvPr id="10261" name="Line 23"/>
          <p:cNvSpPr>
            <a:spLocks noChangeShapeType="1"/>
          </p:cNvSpPr>
          <p:nvPr/>
        </p:nvSpPr>
        <p:spPr bwMode="auto">
          <a:xfrm>
            <a:off x="2944813" y="2731917"/>
            <a:ext cx="0" cy="598488"/>
          </a:xfrm>
          <a:prstGeom prst="line">
            <a:avLst/>
          </a:prstGeom>
          <a:noFill/>
          <a:ln w="57150">
            <a:solidFill>
              <a:srgbClr val="FF0000"/>
            </a:solidFill>
            <a:round/>
            <a:headEnd type="triangle" w="med" len="med"/>
            <a:tailEnd/>
          </a:ln>
        </p:spPr>
        <p:txBody>
          <a:bodyPr/>
          <a:lstStyle/>
          <a:p>
            <a:endParaRPr lang="en-US"/>
          </a:p>
        </p:txBody>
      </p:sp>
      <p:sp>
        <p:nvSpPr>
          <p:cNvPr id="10262" name="Text Box 85"/>
          <p:cNvSpPr txBox="1">
            <a:spLocks noChangeArrowheads="1"/>
          </p:cNvSpPr>
          <p:nvPr/>
        </p:nvSpPr>
        <p:spPr bwMode="auto">
          <a:xfrm>
            <a:off x="1646238" y="3328817"/>
            <a:ext cx="2214562" cy="304800"/>
          </a:xfrm>
          <a:prstGeom prst="rect">
            <a:avLst/>
          </a:prstGeom>
          <a:noFill/>
          <a:ln w="12700" algn="ctr">
            <a:noFill/>
            <a:miter lim="800000"/>
            <a:headEnd/>
            <a:tailEnd/>
          </a:ln>
        </p:spPr>
        <p:txBody>
          <a:bodyPr>
            <a:spAutoFit/>
          </a:bodyPr>
          <a:lstStyle/>
          <a:p>
            <a:pPr algn="ctr" eaLnBrk="0" hangingPunct="0">
              <a:spcBef>
                <a:spcPct val="50000"/>
              </a:spcBef>
              <a:buClr>
                <a:srgbClr val="DA0823"/>
              </a:buClr>
              <a:buFont typeface="Wingdings" pitchFamily="2" charset="2"/>
              <a:buNone/>
            </a:pPr>
            <a:r>
              <a:rPr lang="en-US" sz="1400" b="1" dirty="0" smtClean="0"/>
              <a:t>Diesel </a:t>
            </a:r>
            <a:r>
              <a:rPr lang="en-US" sz="1400" b="1" dirty="0"/>
              <a:t>Engine</a:t>
            </a:r>
          </a:p>
        </p:txBody>
      </p:sp>
      <p:sp>
        <p:nvSpPr>
          <p:cNvPr id="10263" name="Text Box 85"/>
          <p:cNvSpPr txBox="1">
            <a:spLocks noChangeArrowheads="1"/>
          </p:cNvSpPr>
          <p:nvPr/>
        </p:nvSpPr>
        <p:spPr bwMode="auto">
          <a:xfrm>
            <a:off x="2024063" y="2995442"/>
            <a:ext cx="873125" cy="304800"/>
          </a:xfrm>
          <a:prstGeom prst="rect">
            <a:avLst/>
          </a:prstGeom>
          <a:noFill/>
          <a:ln w="12700" algn="ctr">
            <a:noFill/>
            <a:miter lim="800000"/>
            <a:headEnd/>
            <a:tailEnd/>
          </a:ln>
        </p:spPr>
        <p:txBody>
          <a:bodyPr wrap="none">
            <a:spAutoFit/>
          </a:bodyPr>
          <a:lstStyle/>
          <a:p>
            <a:pPr algn="l" eaLnBrk="0" hangingPunct="0">
              <a:spcBef>
                <a:spcPct val="50000"/>
              </a:spcBef>
              <a:buClr>
                <a:srgbClr val="DA0823"/>
              </a:buClr>
              <a:buFont typeface="Wingdings" pitchFamily="2" charset="2"/>
              <a:buNone/>
            </a:pPr>
            <a:r>
              <a:rPr lang="en-US" sz="1400" b="1"/>
              <a:t>Exhaust</a:t>
            </a:r>
          </a:p>
        </p:txBody>
      </p:sp>
      <p:sp>
        <p:nvSpPr>
          <p:cNvPr id="10264" name="Text Box 85"/>
          <p:cNvSpPr txBox="1">
            <a:spLocks noChangeArrowheads="1"/>
          </p:cNvSpPr>
          <p:nvPr/>
        </p:nvSpPr>
        <p:spPr bwMode="auto">
          <a:xfrm>
            <a:off x="5276850" y="3924130"/>
            <a:ext cx="1598613" cy="317500"/>
          </a:xfrm>
          <a:prstGeom prst="rect">
            <a:avLst/>
          </a:prstGeom>
          <a:noFill/>
          <a:ln w="12700" algn="ctr">
            <a:solidFill>
              <a:schemeClr val="tx1"/>
            </a:solidFill>
            <a:miter lim="800000"/>
            <a:headEnd/>
            <a:tailEnd/>
          </a:ln>
        </p:spPr>
        <p:txBody>
          <a:bodyPr>
            <a:spAutoFit/>
          </a:bodyPr>
          <a:lstStyle/>
          <a:p>
            <a:pPr algn="l" eaLnBrk="0" hangingPunct="0">
              <a:spcBef>
                <a:spcPct val="50000"/>
              </a:spcBef>
              <a:buClr>
                <a:srgbClr val="DA0823"/>
              </a:buClr>
              <a:buFont typeface="Wingdings" pitchFamily="2" charset="2"/>
              <a:buNone/>
            </a:pPr>
            <a:r>
              <a:rPr lang="en-US" sz="1400" b="1"/>
              <a:t>Control Panel</a:t>
            </a:r>
          </a:p>
        </p:txBody>
      </p:sp>
      <p:sp>
        <p:nvSpPr>
          <p:cNvPr id="10265" name="Text Box 85"/>
          <p:cNvSpPr txBox="1">
            <a:spLocks noChangeArrowheads="1"/>
          </p:cNvSpPr>
          <p:nvPr/>
        </p:nvSpPr>
        <p:spPr bwMode="auto">
          <a:xfrm>
            <a:off x="3970338" y="3495505"/>
            <a:ext cx="1111250" cy="498475"/>
          </a:xfrm>
          <a:prstGeom prst="rect">
            <a:avLst/>
          </a:prstGeom>
          <a:solidFill>
            <a:srgbClr val="00FF00"/>
          </a:solidFill>
          <a:ln w="12700" algn="ctr">
            <a:solidFill>
              <a:schemeClr val="tx1"/>
            </a:solidFill>
            <a:miter lim="800000"/>
            <a:headEnd/>
            <a:tailEnd/>
          </a:ln>
        </p:spPr>
        <p:txBody>
          <a:bodyPr tIns="137160" bIns="137160">
            <a:spAutoFit/>
          </a:bodyPr>
          <a:lstStyle/>
          <a:p>
            <a:pPr algn="l" eaLnBrk="0" hangingPunct="0">
              <a:spcBef>
                <a:spcPct val="50000"/>
              </a:spcBef>
              <a:buClr>
                <a:srgbClr val="DA0823"/>
              </a:buClr>
              <a:buFont typeface="Wingdings" pitchFamily="2" charset="2"/>
              <a:buNone/>
            </a:pPr>
            <a:r>
              <a:rPr lang="en-US" sz="1400" b="1"/>
              <a:t>Generator</a:t>
            </a:r>
          </a:p>
        </p:txBody>
      </p:sp>
      <p:cxnSp>
        <p:nvCxnSpPr>
          <p:cNvPr id="10266" name="AutoShape 85"/>
          <p:cNvCxnSpPr>
            <a:cxnSpLocks noChangeShapeType="1"/>
            <a:stCxn id="10244" idx="2"/>
            <a:endCxn id="10264" idx="3"/>
          </p:cNvCxnSpPr>
          <p:nvPr/>
        </p:nvCxnSpPr>
        <p:spPr bwMode="auto">
          <a:xfrm rot="5400000">
            <a:off x="6888163" y="2736680"/>
            <a:ext cx="1333500" cy="1358900"/>
          </a:xfrm>
          <a:prstGeom prst="bentConnector2">
            <a:avLst/>
          </a:prstGeom>
          <a:noFill/>
          <a:ln w="9525">
            <a:solidFill>
              <a:schemeClr val="tx1"/>
            </a:solidFill>
            <a:miter lim="800000"/>
            <a:headEnd/>
            <a:tailEnd type="triangle" w="med" len="med"/>
          </a:ln>
        </p:spPr>
      </p:cxnSp>
      <p:cxnSp>
        <p:nvCxnSpPr>
          <p:cNvPr id="10267" name="AutoShape 86"/>
          <p:cNvCxnSpPr>
            <a:cxnSpLocks noChangeShapeType="1"/>
            <a:stCxn id="10245" idx="2"/>
            <a:endCxn id="10264" idx="2"/>
          </p:cNvCxnSpPr>
          <p:nvPr/>
        </p:nvCxnSpPr>
        <p:spPr bwMode="auto">
          <a:xfrm rot="5400000">
            <a:off x="6601618" y="2105649"/>
            <a:ext cx="1611313" cy="2660650"/>
          </a:xfrm>
          <a:prstGeom prst="bentConnector3">
            <a:avLst>
              <a:gd name="adj1" fmla="val 114185"/>
            </a:avLst>
          </a:prstGeom>
          <a:noFill/>
          <a:ln w="9525">
            <a:solidFill>
              <a:schemeClr val="tx1"/>
            </a:solidFill>
            <a:miter lim="800000"/>
            <a:headEnd/>
            <a:tailEnd type="triangle" w="med" len="med"/>
          </a:ln>
        </p:spPr>
      </p:cxnSp>
      <p:cxnSp>
        <p:nvCxnSpPr>
          <p:cNvPr id="10268" name="AutoShape 87"/>
          <p:cNvCxnSpPr>
            <a:cxnSpLocks noChangeShapeType="1"/>
            <a:stCxn id="10264" idx="1"/>
          </p:cNvCxnSpPr>
          <p:nvPr/>
        </p:nvCxnSpPr>
        <p:spPr bwMode="auto">
          <a:xfrm rot="10800000" flipV="1">
            <a:off x="4851400" y="4082880"/>
            <a:ext cx="425450" cy="600075"/>
          </a:xfrm>
          <a:prstGeom prst="bentConnector2">
            <a:avLst/>
          </a:prstGeom>
          <a:noFill/>
          <a:ln w="9525">
            <a:solidFill>
              <a:schemeClr val="tx1"/>
            </a:solidFill>
            <a:miter lim="800000"/>
            <a:headEnd/>
            <a:tailEnd type="triangle" w="med" len="med"/>
          </a:ln>
        </p:spPr>
      </p:cxnSp>
      <p:sp>
        <p:nvSpPr>
          <p:cNvPr id="10269" name="Text Box 85"/>
          <p:cNvSpPr txBox="1">
            <a:spLocks noChangeArrowheads="1"/>
          </p:cNvSpPr>
          <p:nvPr/>
        </p:nvSpPr>
        <p:spPr bwMode="auto">
          <a:xfrm>
            <a:off x="7092950" y="4197180"/>
            <a:ext cx="1287463" cy="304800"/>
          </a:xfrm>
          <a:prstGeom prst="rect">
            <a:avLst/>
          </a:prstGeom>
          <a:noFill/>
          <a:ln w="12700" algn="ctr">
            <a:noFill/>
            <a:miter lim="800000"/>
            <a:headEnd/>
            <a:tailEnd/>
          </a:ln>
        </p:spPr>
        <p:txBody>
          <a:bodyPr wrap="none">
            <a:spAutoFit/>
          </a:bodyPr>
          <a:lstStyle/>
          <a:p>
            <a:pPr algn="l" eaLnBrk="0" hangingPunct="0">
              <a:spcBef>
                <a:spcPct val="50000"/>
              </a:spcBef>
              <a:buClr>
                <a:srgbClr val="DA0823"/>
              </a:buClr>
              <a:buFont typeface="Wingdings" pitchFamily="2" charset="2"/>
              <a:buNone/>
            </a:pPr>
            <a:r>
              <a:rPr lang="en-US" sz="1400" b="1"/>
              <a:t>NOx Sensing</a:t>
            </a:r>
          </a:p>
        </p:txBody>
      </p:sp>
      <p:sp>
        <p:nvSpPr>
          <p:cNvPr id="10270" name="Text Box 85"/>
          <p:cNvSpPr txBox="1">
            <a:spLocks noChangeArrowheads="1"/>
          </p:cNvSpPr>
          <p:nvPr/>
        </p:nvSpPr>
        <p:spPr bwMode="auto">
          <a:xfrm>
            <a:off x="7113588" y="3382792"/>
            <a:ext cx="1141412" cy="523875"/>
          </a:xfrm>
          <a:prstGeom prst="rect">
            <a:avLst/>
          </a:prstGeom>
          <a:noFill/>
          <a:ln w="12700" algn="ctr">
            <a:noFill/>
            <a:miter lim="800000"/>
            <a:headEnd/>
            <a:tailEnd/>
          </a:ln>
        </p:spPr>
        <p:txBody>
          <a:bodyPr>
            <a:spAutoFit/>
          </a:bodyPr>
          <a:lstStyle/>
          <a:p>
            <a:pPr algn="r" eaLnBrk="0" hangingPunct="0">
              <a:spcBef>
                <a:spcPct val="50000"/>
              </a:spcBef>
              <a:buClr>
                <a:srgbClr val="DA0823"/>
              </a:buClr>
              <a:buFont typeface="Wingdings" pitchFamily="2" charset="2"/>
              <a:buNone/>
            </a:pPr>
            <a:r>
              <a:rPr lang="en-US" sz="1400" b="1"/>
              <a:t>Temp sensing</a:t>
            </a:r>
          </a:p>
        </p:txBody>
      </p:sp>
      <p:cxnSp>
        <p:nvCxnSpPr>
          <p:cNvPr id="10271" name="AutoShape 90"/>
          <p:cNvCxnSpPr>
            <a:cxnSpLocks noChangeShapeType="1"/>
          </p:cNvCxnSpPr>
          <p:nvPr/>
        </p:nvCxnSpPr>
        <p:spPr bwMode="auto">
          <a:xfrm rot="-5400000">
            <a:off x="4401344" y="4469436"/>
            <a:ext cx="1784350" cy="1328738"/>
          </a:xfrm>
          <a:prstGeom prst="bentConnector3">
            <a:avLst>
              <a:gd name="adj1" fmla="val -625"/>
            </a:avLst>
          </a:prstGeom>
          <a:noFill/>
          <a:ln w="9525">
            <a:solidFill>
              <a:schemeClr val="tx1"/>
            </a:solidFill>
            <a:miter lim="800000"/>
            <a:headEnd/>
            <a:tailEnd type="triangle" w="med" len="med"/>
          </a:ln>
        </p:spPr>
      </p:cxnSp>
      <p:sp>
        <p:nvSpPr>
          <p:cNvPr id="10272" name="Text Box 85"/>
          <p:cNvSpPr txBox="1">
            <a:spLocks noChangeArrowheads="1"/>
          </p:cNvSpPr>
          <p:nvPr/>
        </p:nvSpPr>
        <p:spPr bwMode="auto">
          <a:xfrm>
            <a:off x="4670425" y="5692605"/>
            <a:ext cx="1354138" cy="304800"/>
          </a:xfrm>
          <a:prstGeom prst="rect">
            <a:avLst/>
          </a:prstGeom>
          <a:noFill/>
          <a:ln w="12700" algn="ctr">
            <a:noFill/>
            <a:miter lim="800000"/>
            <a:headEnd/>
            <a:tailEnd/>
          </a:ln>
        </p:spPr>
        <p:txBody>
          <a:bodyPr wrap="none">
            <a:spAutoFit/>
          </a:bodyPr>
          <a:lstStyle/>
          <a:p>
            <a:pPr algn="l" eaLnBrk="0" hangingPunct="0">
              <a:spcBef>
                <a:spcPct val="50000"/>
              </a:spcBef>
              <a:buClr>
                <a:srgbClr val="DA0823"/>
              </a:buClr>
              <a:buFont typeface="Wingdings" pitchFamily="2" charset="2"/>
              <a:buNone/>
            </a:pPr>
            <a:r>
              <a:rPr lang="en-US" sz="1400" b="1"/>
              <a:t>Level sensing</a:t>
            </a:r>
          </a:p>
        </p:txBody>
      </p:sp>
      <p:cxnSp>
        <p:nvCxnSpPr>
          <p:cNvPr id="10273" name="AutoShape 92"/>
          <p:cNvCxnSpPr>
            <a:cxnSpLocks noChangeShapeType="1"/>
            <a:endCxn id="24643" idx="2"/>
          </p:cNvCxnSpPr>
          <p:nvPr/>
        </p:nvCxnSpPr>
        <p:spPr bwMode="auto">
          <a:xfrm rot="5400000" flipH="1">
            <a:off x="4179888" y="3081167"/>
            <a:ext cx="1630362" cy="433388"/>
          </a:xfrm>
          <a:prstGeom prst="bentConnector3">
            <a:avLst>
              <a:gd name="adj1" fmla="val 74486"/>
            </a:avLst>
          </a:prstGeom>
          <a:noFill/>
          <a:ln w="28575">
            <a:solidFill>
              <a:srgbClr val="FF00FF"/>
            </a:solidFill>
            <a:miter lim="800000"/>
            <a:headEnd/>
            <a:tailEnd type="triangle" w="med" len="med"/>
          </a:ln>
        </p:spPr>
      </p:cxnSp>
      <p:sp>
        <p:nvSpPr>
          <p:cNvPr id="10274" name="Rectangle 93"/>
          <p:cNvSpPr>
            <a:spLocks noChangeArrowheads="1"/>
          </p:cNvSpPr>
          <p:nvPr/>
        </p:nvSpPr>
        <p:spPr bwMode="auto">
          <a:xfrm>
            <a:off x="6400800" y="2681117"/>
            <a:ext cx="42863" cy="158750"/>
          </a:xfrm>
          <a:prstGeom prst="rect">
            <a:avLst/>
          </a:prstGeom>
          <a:solidFill>
            <a:srgbClr val="3366FF"/>
          </a:solidFill>
          <a:ln w="9525">
            <a:solidFill>
              <a:schemeClr val="tx1"/>
            </a:solidFill>
            <a:miter lim="800000"/>
            <a:headEnd/>
            <a:tailEnd/>
          </a:ln>
        </p:spPr>
        <p:txBody>
          <a:bodyPr wrap="none" anchor="ctr"/>
          <a:lstStyle/>
          <a:p>
            <a:pPr>
              <a:buFont typeface="Wingdings" pitchFamily="2" charset="2"/>
              <a:buNone/>
            </a:pPr>
            <a:endParaRPr lang="en-US"/>
          </a:p>
        </p:txBody>
      </p:sp>
      <p:cxnSp>
        <p:nvCxnSpPr>
          <p:cNvPr id="10275" name="AutoShape 94"/>
          <p:cNvCxnSpPr>
            <a:cxnSpLocks noChangeShapeType="1"/>
          </p:cNvCxnSpPr>
          <p:nvPr/>
        </p:nvCxnSpPr>
        <p:spPr bwMode="auto">
          <a:xfrm rot="5400000">
            <a:off x="5867401" y="3366917"/>
            <a:ext cx="1066800" cy="3175"/>
          </a:xfrm>
          <a:prstGeom prst="bentConnector3">
            <a:avLst>
              <a:gd name="adj1" fmla="val 50000"/>
            </a:avLst>
          </a:prstGeom>
          <a:noFill/>
          <a:ln w="9525">
            <a:solidFill>
              <a:schemeClr val="tx1"/>
            </a:solidFill>
            <a:miter lim="800000"/>
            <a:headEnd/>
            <a:tailEnd type="triangle" w="med" len="med"/>
          </a:ln>
        </p:spPr>
      </p:cxnSp>
      <p:sp>
        <p:nvSpPr>
          <p:cNvPr id="10276" name="Text Box 85"/>
          <p:cNvSpPr txBox="1">
            <a:spLocks noChangeArrowheads="1"/>
          </p:cNvSpPr>
          <p:nvPr/>
        </p:nvSpPr>
        <p:spPr bwMode="auto">
          <a:xfrm>
            <a:off x="6475413" y="2820817"/>
            <a:ext cx="1625600" cy="530225"/>
          </a:xfrm>
          <a:prstGeom prst="rect">
            <a:avLst/>
          </a:prstGeom>
          <a:noFill/>
          <a:ln w="12700" algn="ctr">
            <a:noFill/>
            <a:miter lim="800000"/>
            <a:headEnd/>
            <a:tailEnd/>
          </a:ln>
        </p:spPr>
        <p:txBody>
          <a:bodyPr>
            <a:spAutoFit/>
          </a:bodyPr>
          <a:lstStyle/>
          <a:p>
            <a:pPr algn="l" eaLnBrk="0" hangingPunct="0">
              <a:spcBef>
                <a:spcPct val="50000"/>
              </a:spcBef>
              <a:buClr>
                <a:srgbClr val="DA0823"/>
              </a:buClr>
              <a:buFont typeface="Wingdings" pitchFamily="2" charset="2"/>
              <a:buNone/>
            </a:pPr>
            <a:r>
              <a:rPr lang="en-US" sz="1400" b="1"/>
              <a:t>Pressure sensing</a:t>
            </a:r>
          </a:p>
        </p:txBody>
      </p:sp>
      <p:sp>
        <p:nvSpPr>
          <p:cNvPr id="10277" name="AutoShape 99"/>
          <p:cNvSpPr>
            <a:spLocks noChangeArrowheads="1"/>
          </p:cNvSpPr>
          <p:nvPr/>
        </p:nvSpPr>
        <p:spPr bwMode="auto">
          <a:xfrm>
            <a:off x="3290888" y="1893717"/>
            <a:ext cx="285750" cy="120650"/>
          </a:xfrm>
          <a:prstGeom prst="rightArrow">
            <a:avLst>
              <a:gd name="adj1" fmla="val 50000"/>
              <a:gd name="adj2" fmla="val 59211"/>
            </a:avLst>
          </a:prstGeom>
          <a:solidFill>
            <a:srgbClr val="FF0000"/>
          </a:solidFill>
          <a:ln w="9525" algn="ctr">
            <a:noFill/>
            <a:miter lim="800000"/>
            <a:headEnd/>
            <a:tailEnd/>
          </a:ln>
        </p:spPr>
        <p:txBody>
          <a:bodyPr wrap="none" anchor="ctr"/>
          <a:lstStyle/>
          <a:p>
            <a:pPr>
              <a:buFont typeface="Wingdings" pitchFamily="2" charset="2"/>
              <a:buNone/>
            </a:pPr>
            <a:endParaRPr lang="en-US"/>
          </a:p>
        </p:txBody>
      </p:sp>
      <p:sp>
        <p:nvSpPr>
          <p:cNvPr id="10278" name="AutoShape 100"/>
          <p:cNvSpPr>
            <a:spLocks noChangeArrowheads="1"/>
          </p:cNvSpPr>
          <p:nvPr/>
        </p:nvSpPr>
        <p:spPr bwMode="auto">
          <a:xfrm>
            <a:off x="8624888" y="2046117"/>
            <a:ext cx="285750" cy="120650"/>
          </a:xfrm>
          <a:prstGeom prst="rightArrow">
            <a:avLst>
              <a:gd name="adj1" fmla="val 50000"/>
              <a:gd name="adj2" fmla="val 59211"/>
            </a:avLst>
          </a:prstGeom>
          <a:solidFill>
            <a:srgbClr val="FF0000"/>
          </a:solidFill>
          <a:ln w="9525" algn="ctr">
            <a:noFill/>
            <a:miter lim="800000"/>
            <a:headEnd/>
            <a:tailEnd/>
          </a:ln>
        </p:spPr>
        <p:txBody>
          <a:bodyPr wrap="none" anchor="ctr"/>
          <a:lstStyle/>
          <a:p>
            <a:pPr>
              <a:buFont typeface="Wingdings" pitchFamily="2" charset="2"/>
              <a:buNone/>
            </a:pPr>
            <a:endParaRPr lang="en-US"/>
          </a:p>
        </p:txBody>
      </p:sp>
      <p:sp>
        <p:nvSpPr>
          <p:cNvPr id="10279" name="AutoShape 101"/>
          <p:cNvSpPr>
            <a:spLocks noChangeArrowheads="1"/>
          </p:cNvSpPr>
          <p:nvPr/>
        </p:nvSpPr>
        <p:spPr bwMode="auto">
          <a:xfrm>
            <a:off x="5119688" y="1893717"/>
            <a:ext cx="628650" cy="131763"/>
          </a:xfrm>
          <a:prstGeom prst="rightArrow">
            <a:avLst>
              <a:gd name="adj1" fmla="val 50000"/>
              <a:gd name="adj2" fmla="val 119277"/>
            </a:avLst>
          </a:prstGeom>
          <a:solidFill>
            <a:srgbClr val="FF0000"/>
          </a:solidFill>
          <a:ln w="9525" algn="ctr">
            <a:noFill/>
            <a:miter lim="800000"/>
            <a:headEnd/>
            <a:tailEnd/>
          </a:ln>
        </p:spPr>
        <p:txBody>
          <a:bodyPr wrap="none" anchor="ctr"/>
          <a:lstStyle/>
          <a:p>
            <a:pPr>
              <a:buFont typeface="Wingdings" pitchFamily="2" charset="2"/>
              <a:buNone/>
            </a:pPr>
            <a:endParaRPr lang="en-US"/>
          </a:p>
        </p:txBody>
      </p:sp>
      <p:cxnSp>
        <p:nvCxnSpPr>
          <p:cNvPr id="10280" name="AutoShape 105"/>
          <p:cNvCxnSpPr>
            <a:cxnSpLocks noChangeShapeType="1"/>
          </p:cNvCxnSpPr>
          <p:nvPr/>
        </p:nvCxnSpPr>
        <p:spPr bwMode="auto">
          <a:xfrm flipH="1">
            <a:off x="4783138" y="1804817"/>
            <a:ext cx="200025" cy="538163"/>
          </a:xfrm>
          <a:prstGeom prst="straightConnector1">
            <a:avLst/>
          </a:prstGeom>
          <a:noFill/>
          <a:ln w="9525">
            <a:solidFill>
              <a:schemeClr val="tx1"/>
            </a:solidFill>
            <a:round/>
            <a:headEnd/>
            <a:tailEnd type="triangle" w="med" len="med"/>
          </a:ln>
        </p:spPr>
      </p:cxnSp>
      <p:sp>
        <p:nvSpPr>
          <p:cNvPr id="10282" name="Text Box 85"/>
          <p:cNvSpPr txBox="1">
            <a:spLocks noChangeArrowheads="1"/>
          </p:cNvSpPr>
          <p:nvPr/>
        </p:nvSpPr>
        <p:spPr bwMode="auto">
          <a:xfrm>
            <a:off x="5122863" y="1931817"/>
            <a:ext cx="744537" cy="304800"/>
          </a:xfrm>
          <a:prstGeom prst="rect">
            <a:avLst/>
          </a:prstGeom>
          <a:noFill/>
          <a:ln w="12700" algn="ctr">
            <a:noFill/>
            <a:miter lim="800000"/>
            <a:headEnd/>
            <a:tailEnd/>
          </a:ln>
        </p:spPr>
        <p:txBody>
          <a:bodyPr wrap="none">
            <a:spAutoFit/>
          </a:bodyPr>
          <a:lstStyle/>
          <a:p>
            <a:pPr algn="l" eaLnBrk="0" hangingPunct="0">
              <a:spcBef>
                <a:spcPct val="50000"/>
              </a:spcBef>
              <a:buClr>
                <a:srgbClr val="DA0823"/>
              </a:buClr>
              <a:buFont typeface="Wingdings" pitchFamily="2" charset="2"/>
              <a:buNone/>
            </a:pPr>
            <a:r>
              <a:rPr lang="en-US" sz="1400" b="1"/>
              <a:t>Mixing</a:t>
            </a:r>
          </a:p>
        </p:txBody>
      </p:sp>
      <p:sp>
        <p:nvSpPr>
          <p:cNvPr id="10283" name="Text Box 85"/>
          <p:cNvSpPr txBox="1">
            <a:spLocks noChangeArrowheads="1"/>
          </p:cNvSpPr>
          <p:nvPr/>
        </p:nvSpPr>
        <p:spPr bwMode="auto">
          <a:xfrm>
            <a:off x="4738688" y="1512717"/>
            <a:ext cx="1327150" cy="307975"/>
          </a:xfrm>
          <a:prstGeom prst="rect">
            <a:avLst/>
          </a:prstGeom>
          <a:noFill/>
          <a:ln w="12700" algn="ctr">
            <a:noFill/>
            <a:miter lim="800000"/>
            <a:headEnd/>
            <a:tailEnd/>
          </a:ln>
        </p:spPr>
        <p:txBody>
          <a:bodyPr wrap="none">
            <a:spAutoFit/>
          </a:bodyPr>
          <a:lstStyle/>
          <a:p>
            <a:pPr algn="l" eaLnBrk="0" hangingPunct="0">
              <a:spcBef>
                <a:spcPct val="50000"/>
              </a:spcBef>
              <a:buClr>
                <a:srgbClr val="DA0823"/>
              </a:buClr>
              <a:buFont typeface="Wingdings" pitchFamily="2" charset="2"/>
              <a:buNone/>
            </a:pPr>
            <a:r>
              <a:rPr lang="en-US" sz="1400" b="1"/>
              <a:t>DEF Injection</a:t>
            </a:r>
          </a:p>
        </p:txBody>
      </p:sp>
      <p:sp>
        <p:nvSpPr>
          <p:cNvPr id="126" name="Flowchart: Connector 125"/>
          <p:cNvSpPr/>
          <p:nvPr/>
        </p:nvSpPr>
        <p:spPr>
          <a:xfrm flipV="1">
            <a:off x="4814888" y="2350917"/>
            <a:ext cx="76200" cy="76200"/>
          </a:xfrm>
          <a:prstGeom prst="flowChartConnector">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28" name="Flowchart: Connector 127"/>
          <p:cNvSpPr/>
          <p:nvPr/>
        </p:nvSpPr>
        <p:spPr>
          <a:xfrm>
            <a:off x="6962775" y="2484267"/>
            <a:ext cx="76200" cy="76200"/>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29" name="Flowchart: Connector 128"/>
          <p:cNvSpPr/>
          <p:nvPr/>
        </p:nvSpPr>
        <p:spPr>
          <a:xfrm flipV="1">
            <a:off x="5272088" y="2274717"/>
            <a:ext cx="76200" cy="76200"/>
          </a:xfrm>
          <a:prstGeom prst="flowChartConnector">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34" name="Flowchart: Connector 133"/>
          <p:cNvSpPr/>
          <p:nvPr/>
        </p:nvSpPr>
        <p:spPr>
          <a:xfrm flipV="1">
            <a:off x="4967288" y="2274717"/>
            <a:ext cx="76200" cy="76200"/>
          </a:xfrm>
          <a:prstGeom prst="flowChartConnector">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36" name="Flowchart: Connector 135"/>
          <p:cNvSpPr/>
          <p:nvPr/>
        </p:nvSpPr>
        <p:spPr>
          <a:xfrm flipV="1">
            <a:off x="5119688" y="2350917"/>
            <a:ext cx="76200" cy="76200"/>
          </a:xfrm>
          <a:prstGeom prst="flowChartConnector">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37" name="Flowchart: Connector 136"/>
          <p:cNvSpPr/>
          <p:nvPr/>
        </p:nvSpPr>
        <p:spPr>
          <a:xfrm>
            <a:off x="7558088" y="2350917"/>
            <a:ext cx="76200" cy="76200"/>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38" name="Flowchart: Connector 137"/>
          <p:cNvSpPr/>
          <p:nvPr/>
        </p:nvSpPr>
        <p:spPr>
          <a:xfrm>
            <a:off x="6905625" y="2331867"/>
            <a:ext cx="76200" cy="76200"/>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40" name="Flowchart: Connector 139"/>
          <p:cNvSpPr/>
          <p:nvPr/>
        </p:nvSpPr>
        <p:spPr>
          <a:xfrm>
            <a:off x="7353300" y="2498555"/>
            <a:ext cx="76200" cy="76200"/>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41" name="Flowchart: Connector 140"/>
          <p:cNvSpPr/>
          <p:nvPr/>
        </p:nvSpPr>
        <p:spPr>
          <a:xfrm flipV="1">
            <a:off x="4141695" y="5746477"/>
            <a:ext cx="45719" cy="45719"/>
          </a:xfrm>
          <a:prstGeom prst="flowChartConnector">
            <a:avLst/>
          </a:prstGeom>
          <a:solidFill>
            <a:schemeClr val="tx1"/>
          </a:solidFill>
          <a:ln>
            <a:solidFill>
              <a:srgbClr val="00B0F0"/>
            </a:solidFill>
          </a:ln>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43" name="Flowchart: Connector 142"/>
          <p:cNvSpPr/>
          <p:nvPr/>
        </p:nvSpPr>
        <p:spPr>
          <a:xfrm flipV="1">
            <a:off x="4294095" y="5898877"/>
            <a:ext cx="45719" cy="45719"/>
          </a:xfrm>
          <a:prstGeom prst="flowChartConnector">
            <a:avLst/>
          </a:prstGeom>
          <a:solidFill>
            <a:schemeClr val="tx1"/>
          </a:solidFill>
          <a:ln>
            <a:solidFill>
              <a:srgbClr val="00B0F0"/>
            </a:solidFill>
          </a:ln>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45" name="Flowchart: Connector 144"/>
          <p:cNvSpPr/>
          <p:nvPr/>
        </p:nvSpPr>
        <p:spPr>
          <a:xfrm flipV="1">
            <a:off x="4080158" y="6019547"/>
            <a:ext cx="45719" cy="45719"/>
          </a:xfrm>
          <a:prstGeom prst="flowChartConnector">
            <a:avLst/>
          </a:prstGeom>
          <a:solidFill>
            <a:schemeClr val="tx1"/>
          </a:solidFill>
          <a:ln>
            <a:solidFill>
              <a:srgbClr val="00B0F0"/>
            </a:solidFill>
          </a:ln>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46" name="Flowchart: Connector 145"/>
          <p:cNvSpPr/>
          <p:nvPr/>
        </p:nvSpPr>
        <p:spPr>
          <a:xfrm flipV="1">
            <a:off x="3949873" y="5785419"/>
            <a:ext cx="45719" cy="45719"/>
          </a:xfrm>
          <a:prstGeom prst="flowChartConnector">
            <a:avLst/>
          </a:prstGeom>
          <a:solidFill>
            <a:schemeClr val="tx1"/>
          </a:solidFill>
          <a:ln>
            <a:solidFill>
              <a:srgbClr val="00B0F0"/>
            </a:solidFill>
          </a:ln>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dirty="0"/>
          </a:p>
        </p:txBody>
      </p:sp>
      <p:sp>
        <p:nvSpPr>
          <p:cNvPr id="10306" name="Rectangle 5"/>
          <p:cNvSpPr>
            <a:spLocks noChangeArrowheads="1"/>
          </p:cNvSpPr>
          <p:nvPr/>
        </p:nvSpPr>
        <p:spPr bwMode="auto">
          <a:xfrm>
            <a:off x="4359275" y="2469980"/>
            <a:ext cx="42863" cy="158750"/>
          </a:xfrm>
          <a:prstGeom prst="rect">
            <a:avLst/>
          </a:prstGeom>
          <a:solidFill>
            <a:srgbClr val="00FFFF"/>
          </a:solidFill>
          <a:ln w="9525">
            <a:solidFill>
              <a:schemeClr val="tx1"/>
            </a:solidFill>
            <a:miter lim="800000"/>
            <a:headEnd/>
            <a:tailEnd/>
          </a:ln>
        </p:spPr>
        <p:txBody>
          <a:bodyPr wrap="none" anchor="ctr"/>
          <a:lstStyle/>
          <a:p>
            <a:pPr>
              <a:buFont typeface="Wingdings" pitchFamily="2" charset="2"/>
              <a:buNone/>
            </a:pPr>
            <a:endParaRPr lang="en-US"/>
          </a:p>
        </p:txBody>
      </p:sp>
      <p:sp>
        <p:nvSpPr>
          <p:cNvPr id="10307" name="Text Box 85"/>
          <p:cNvSpPr txBox="1">
            <a:spLocks noChangeArrowheads="1"/>
          </p:cNvSpPr>
          <p:nvPr/>
        </p:nvSpPr>
        <p:spPr bwMode="auto">
          <a:xfrm>
            <a:off x="3330575" y="2582692"/>
            <a:ext cx="1087438" cy="522288"/>
          </a:xfrm>
          <a:prstGeom prst="rect">
            <a:avLst/>
          </a:prstGeom>
          <a:noFill/>
          <a:ln w="12700" algn="ctr">
            <a:noFill/>
            <a:miter lim="800000"/>
            <a:headEnd/>
            <a:tailEnd/>
          </a:ln>
        </p:spPr>
        <p:txBody>
          <a:bodyPr>
            <a:spAutoFit/>
          </a:bodyPr>
          <a:lstStyle/>
          <a:p>
            <a:pPr algn="r" eaLnBrk="0" hangingPunct="0">
              <a:spcBef>
                <a:spcPct val="50000"/>
              </a:spcBef>
              <a:buClr>
                <a:srgbClr val="DA0823"/>
              </a:buClr>
              <a:buFont typeface="Wingdings" pitchFamily="2" charset="2"/>
              <a:buNone/>
            </a:pPr>
            <a:r>
              <a:rPr lang="en-US" sz="1400" b="1"/>
              <a:t>NOx Sensing</a:t>
            </a:r>
          </a:p>
        </p:txBody>
      </p:sp>
      <p:cxnSp>
        <p:nvCxnSpPr>
          <p:cNvPr id="10308" name="AutoShape 94"/>
          <p:cNvCxnSpPr>
            <a:cxnSpLocks noChangeShapeType="1"/>
            <a:stCxn id="10306" idx="2"/>
            <a:endCxn id="10264" idx="0"/>
          </p:cNvCxnSpPr>
          <p:nvPr/>
        </p:nvCxnSpPr>
        <p:spPr bwMode="auto">
          <a:xfrm rot="16200000" flipH="1">
            <a:off x="4580732" y="2429498"/>
            <a:ext cx="1295400" cy="1693863"/>
          </a:xfrm>
          <a:prstGeom prst="bentConnector3">
            <a:avLst>
              <a:gd name="adj1" fmla="val 50000"/>
            </a:avLst>
          </a:prstGeom>
          <a:noFill/>
          <a:ln w="9525">
            <a:solidFill>
              <a:schemeClr val="tx1"/>
            </a:solidFill>
            <a:miter lim="800000"/>
            <a:headEnd/>
            <a:tailEnd type="triangle" w="med" len="med"/>
          </a:ln>
        </p:spPr>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stCondLst>
                                    <p:cond delay="0"/>
                                  </p:stCondLst>
                                  <p:childTnLst>
                                    <p:animMotion origin="layout" path="M -0.22083 -0.00555 L 0.15417 -0.00555 " pathEditMode="relative" rAng="0" ptsTypes="AA">
                                      <p:cBhvr>
                                        <p:cTn id="6" dur="2000" fill="hold"/>
                                        <p:tgtEl>
                                          <p:spTgt spid="129"/>
                                        </p:tgtEl>
                                        <p:attrNameLst>
                                          <p:attrName>ppt_x</p:attrName>
                                          <p:attrName>ppt_y</p:attrName>
                                        </p:attrNameLst>
                                      </p:cBhvr>
                                      <p:rCtr x="188" y="0"/>
                                    </p:animMotion>
                                  </p:childTnLst>
                                </p:cTn>
                              </p:par>
                              <p:par>
                                <p:cTn id="7" presetID="63" presetClass="path" presetSubtype="0" repeatCount="indefinite" accel="50000" fill="hold" grpId="0" nodeType="withEffect">
                                  <p:stCondLst>
                                    <p:cond delay="500"/>
                                  </p:stCondLst>
                                  <p:childTnLst>
                                    <p:animMotion origin="layout" path="M -0.17084 -0.01666 L 0.20417 -0.01666 " pathEditMode="relative" rAng="0" ptsTypes="AA">
                                      <p:cBhvr>
                                        <p:cTn id="8" dur="2000" fill="hold"/>
                                        <p:tgtEl>
                                          <p:spTgt spid="126"/>
                                        </p:tgtEl>
                                        <p:attrNameLst>
                                          <p:attrName>ppt_x</p:attrName>
                                          <p:attrName>ppt_y</p:attrName>
                                        </p:attrNameLst>
                                      </p:cBhvr>
                                      <p:rCtr x="188" y="0"/>
                                    </p:animMotion>
                                  </p:childTnLst>
                                </p:cTn>
                              </p:par>
                              <p:par>
                                <p:cTn id="9" presetID="63" presetClass="path" presetSubtype="0" repeatCount="indefinite" accel="50000" fill="hold" grpId="0" nodeType="withEffect">
                                  <p:stCondLst>
                                    <p:cond delay="1000"/>
                                  </p:stCondLst>
                                  <p:childTnLst>
                                    <p:animMotion origin="layout" path="M -0.20156 0.00116 L 0.16042 0.01019 " pathEditMode="relative" rAng="0" ptsTypes="AA">
                                      <p:cBhvr>
                                        <p:cTn id="10" dur="2000" fill="hold"/>
                                        <p:tgtEl>
                                          <p:spTgt spid="134"/>
                                        </p:tgtEl>
                                        <p:attrNameLst>
                                          <p:attrName>ppt_x</p:attrName>
                                          <p:attrName>ppt_y</p:attrName>
                                        </p:attrNameLst>
                                      </p:cBhvr>
                                      <p:rCtr x="181" y="4"/>
                                    </p:animMotion>
                                  </p:childTnLst>
                                </p:cTn>
                              </p:par>
                              <p:par>
                                <p:cTn id="11" presetID="63" presetClass="path" presetSubtype="0" repeatCount="indefinite" accel="50000" fill="hold" grpId="0" nodeType="withEffect">
                                  <p:stCondLst>
                                    <p:cond delay="1500"/>
                                  </p:stCondLst>
                                  <p:childTnLst>
                                    <p:animMotion origin="layout" path="M -0.2099 0.00764 L 0.1651 0.00764 " pathEditMode="relative" rAng="0" ptsTypes="AA">
                                      <p:cBhvr>
                                        <p:cTn id="12" dur="2000" fill="hold"/>
                                        <p:tgtEl>
                                          <p:spTgt spid="136"/>
                                        </p:tgtEl>
                                        <p:attrNameLst>
                                          <p:attrName>ppt_x</p:attrName>
                                          <p:attrName>ppt_y</p:attrName>
                                        </p:attrNameLst>
                                      </p:cBhvr>
                                      <p:rCtr x="188" y="0"/>
                                    </p:animMotion>
                                  </p:childTnLst>
                                </p:cTn>
                              </p:par>
                              <p:par>
                                <p:cTn id="13" presetID="63" presetClass="path" presetSubtype="0" repeatCount="indefinite" accel="50000" fill="hold" grpId="0" nodeType="withEffect">
                                  <p:stCondLst>
                                    <p:cond delay="0"/>
                                  </p:stCondLst>
                                  <p:childTnLst>
                                    <p:animMotion origin="layout" path="M -0.03073 -0.03612 L 0.23594 -0.03612 " pathEditMode="fixed" rAng="0" ptsTypes="AA">
                                      <p:cBhvr>
                                        <p:cTn id="14" dur="2000" fill="hold"/>
                                        <p:tgtEl>
                                          <p:spTgt spid="128"/>
                                        </p:tgtEl>
                                        <p:attrNameLst>
                                          <p:attrName>ppt_x</p:attrName>
                                          <p:attrName>ppt_y</p:attrName>
                                        </p:attrNameLst>
                                      </p:cBhvr>
                                      <p:rCtr x="133" y="0"/>
                                    </p:animMotion>
                                  </p:childTnLst>
                                </p:cTn>
                              </p:par>
                              <p:par>
                                <p:cTn id="15" presetID="63" presetClass="path" presetSubtype="0" repeatCount="indefinite" accel="50000" fill="hold" grpId="0" nodeType="withEffect">
                                  <p:stCondLst>
                                    <p:cond delay="500"/>
                                  </p:stCondLst>
                                  <p:childTnLst>
                                    <p:animMotion origin="layout" path="M -0.09584 -0.01667 L 0.15416 -0.01667 " pathEditMode="fixed" rAng="0" ptsTypes="AA">
                                      <p:cBhvr>
                                        <p:cTn id="16" dur="2000" fill="hold"/>
                                        <p:tgtEl>
                                          <p:spTgt spid="137"/>
                                        </p:tgtEl>
                                        <p:attrNameLst>
                                          <p:attrName>ppt_x</p:attrName>
                                          <p:attrName>ppt_y</p:attrName>
                                        </p:attrNameLst>
                                      </p:cBhvr>
                                      <p:rCtr x="125" y="0"/>
                                    </p:animMotion>
                                  </p:childTnLst>
                                </p:cTn>
                              </p:par>
                              <p:par>
                                <p:cTn id="17" presetID="63" presetClass="path" presetSubtype="0" repeatCount="indefinite" accel="50000" fill="hold" grpId="0" nodeType="withEffect">
                                  <p:stCondLst>
                                    <p:cond delay="1000"/>
                                  </p:stCondLst>
                                  <p:childTnLst>
                                    <p:animMotion origin="layout" path="M -0.03021 0.01042 L 0.26146 0.01042 " pathEditMode="fixed" rAng="0" ptsTypes="AA">
                                      <p:cBhvr>
                                        <p:cTn id="18" dur="2000" fill="hold"/>
                                        <p:tgtEl>
                                          <p:spTgt spid="138"/>
                                        </p:tgtEl>
                                        <p:attrNameLst>
                                          <p:attrName>ppt_x</p:attrName>
                                          <p:attrName>ppt_y</p:attrName>
                                        </p:attrNameLst>
                                      </p:cBhvr>
                                      <p:rCtr x="146" y="0"/>
                                    </p:animMotion>
                                  </p:childTnLst>
                                </p:cTn>
                              </p:par>
                              <p:par>
                                <p:cTn id="19" presetID="63" presetClass="path" presetSubtype="0" repeatCount="indefinite" accel="50000" fill="hold" grpId="0" nodeType="withEffect">
                                  <p:stCondLst>
                                    <p:cond delay="1000"/>
                                  </p:stCondLst>
                                  <p:childTnLst>
                                    <p:animMotion origin="layout" path="M -0.07917 -0.01389 L 0.17083 -0.01389 " pathEditMode="fixed" rAng="0" ptsTypes="AA">
                                      <p:cBhvr>
                                        <p:cTn id="20" dur="2000" fill="hold"/>
                                        <p:tgtEl>
                                          <p:spTgt spid="140"/>
                                        </p:tgtEl>
                                        <p:attrNameLst>
                                          <p:attrName>ppt_x</p:attrName>
                                          <p:attrName>ppt_y</p:attrName>
                                        </p:attrNameLst>
                                      </p:cBhvr>
                                      <p:rCtr x="125" y="0"/>
                                    </p:animMotion>
                                  </p:childTnLst>
                                </p:cTn>
                              </p:par>
                              <p:par>
                                <p:cTn id="21" presetID="0" presetClass="path" presetSubtype="0" repeatCount="indefinite" accel="50000" decel="50000" fill="hold" nodeType="withEffect">
                                  <p:stCondLst>
                                    <p:cond delay="0"/>
                                  </p:stCondLst>
                                  <p:childTnLst>
                                    <p:animMotion origin="layout" path="M 1.94444E-6 -3.7037E-7 C -0.00104 -0.04954 -0.00191 -0.09884 -0.00209 -0.12037 C -0.00226 -0.1419 -0.00243 -0.12755 -0.0007 -0.12893 C 0.00104 -0.13032 -0.01042 -0.12917 0.00781 -0.12893 C 0.02604 -0.1287 0.09114 -0.12801 0.10903 -0.12824 C 0.12691 -0.12847 0.11406 -0.1287 0.11493 -0.13079 C 0.1158 -0.13287 0.11423 -0.09375 0.11423 -0.14028 C 0.11423 -0.18681 0.11493 -0.36412 0.11493 -0.41042 C 0.11493 -0.45671 0.11545 -0.4169 0.11423 -0.41829 C 0.11302 -0.41968 0.11545 -0.41921 0.10781 -0.41898 C 0.10017 -0.41875 0.07552 -0.41643 0.06875 -0.41736 C 0.06198 -0.41829 0.06736 -0.41458 0.06684 -0.425 C 0.06632 -0.43542 0.06441 -0.46713 0.06545 -0.47963 C 0.06649 -0.49213 0.06684 -0.4956 0.07274 -0.49954 C 0.07864 -0.50347 0.09062 -0.50509 0.10052 -0.50393 C 0.11041 -0.50278 0.12083 -0.49352 0.13246 -0.49259 C 0.1441 -0.49167 0.16024 -0.49838 0.17066 -0.49792 C 0.18107 -0.49745 0.18941 -0.48796 0.19548 -0.48912 C 0.20156 -0.49028 0.19896 -0.50718 0.20712 -0.50486 C 0.21528 -0.50255 0.23611 -0.4713 0.24479 -0.47454 C 0.25347 -0.47778 0.25712 -0.5169 0.25972 -0.52477 " pathEditMode="relative" rAng="0" ptsTypes="aaaaaaaaaaaaaaaaaaaaA">
                                      <p:cBhvr>
                                        <p:cTn id="22" dur="5000" fill="hold"/>
                                        <p:tgtEl>
                                          <p:spTgt spid="141"/>
                                        </p:tgtEl>
                                        <p:attrNameLst>
                                          <p:attrName>ppt_x</p:attrName>
                                          <p:attrName>ppt_y</p:attrName>
                                        </p:attrNameLst>
                                      </p:cBhvr>
                                      <p:rCtr x="125" y="-262"/>
                                    </p:animMotion>
                                  </p:childTnLst>
                                </p:cTn>
                              </p:par>
                              <p:par>
                                <p:cTn id="23" presetID="0" presetClass="path" presetSubtype="0" repeatCount="indefinite" accel="50000" decel="50000" fill="hold" nodeType="withEffect">
                                  <p:stCondLst>
                                    <p:cond delay="1500"/>
                                  </p:stCondLst>
                                  <p:childTnLst>
                                    <p:animMotion origin="layout" path="M -0.01614 -0.02129 C -0.01718 -0.07082 -0.01805 -0.12011 -0.01823 -0.14163 C -0.0184 -0.16316 -0.01857 -0.14881 -0.01684 -0.1502 C -0.0151 -0.15159 -0.02656 -0.15043 -0.00833 -0.1502 C 0.0099 -0.14997 0.075 -0.14927 0.09288 -0.1495 C 0.11077 -0.14973 0.09792 -0.14997 0.09879 -0.15205 C 0.09966 -0.15413 0.09809 -0.11502 0.09809 -0.16154 C 0.09809 -0.20805 0.09879 -0.38533 0.09879 -0.43161 C 0.09879 -0.4779 0.09931 -0.43809 0.09809 -0.43948 C 0.09688 -0.44087 0.09931 -0.44041 0.09167 -0.44018 C 0.08403 -0.43994 0.05938 -0.43763 0.05261 -0.43856 C 0.04584 -0.43948 0.05122 -0.43578 0.0507 -0.44619 C 0.05018 -0.45661 0.04827 -0.48831 0.04931 -0.50081 C 0.05035 -0.51331 0.0507 -0.51678 0.0566 -0.52071 C 0.0625 -0.52465 0.07448 -0.52627 0.08438 -0.52511 C 0.09427 -0.52395 0.10469 -0.5147 0.11632 -0.51377 C 0.12795 -0.51284 0.1441 -0.51956 0.15452 -0.51909 C 0.16493 -0.51863 0.17327 -0.50914 0.17934 -0.5103 C 0.18542 -0.51146 0.18282 -0.52835 0.19098 -0.52604 C 0.19913 -0.52372 0.21997 -0.49248 0.22865 -0.49572 C 0.23733 -0.49896 0.24098 -0.53807 0.24358 -0.54594 " pathEditMode="relative" rAng="0" ptsTypes="aaaaaaaaaaaaaaaaaaaaA">
                                      <p:cBhvr>
                                        <p:cTn id="24" dur="5000" fill="hold"/>
                                        <p:tgtEl>
                                          <p:spTgt spid="143"/>
                                        </p:tgtEl>
                                        <p:attrNameLst>
                                          <p:attrName>ppt_x</p:attrName>
                                          <p:attrName>ppt_y</p:attrName>
                                        </p:attrNameLst>
                                      </p:cBhvr>
                                      <p:rCtr x="125" y="-262"/>
                                    </p:animMotion>
                                  </p:childTnLst>
                                </p:cTn>
                              </p:par>
                              <p:par>
                                <p:cTn id="25" presetID="0" presetClass="path" presetSubtype="0" repeatCount="indefinite" accel="50000" decel="50000" fill="hold" nodeType="withEffect">
                                  <p:stCondLst>
                                    <p:cond delay="3000"/>
                                  </p:stCondLst>
                                  <p:childTnLst>
                                    <p:animMotion origin="layout" path="M 0.00694 -0.0405 C 0.0059 -0.09003 0.00503 -0.13932 0.00486 -0.16084 C 0.00468 -0.18237 0.00451 -0.16802 0.00625 -0.16941 C 0.00798 -0.1708 -0.00348 -0.16964 0.01475 -0.16941 C 0.03298 -0.16918 0.09809 -0.16848 0.11597 -0.16871 C 0.13385 -0.16894 0.121 -0.16918 0.12187 -0.17126 C 0.12274 -0.17334 0.12118 -0.13423 0.12118 -0.18075 C 0.12118 -0.22726 0.12187 -0.40454 0.12187 -0.45082 C 0.12187 -0.49711 0.12239 -0.4573 0.12118 -0.45869 C 0.11996 -0.46008 0.12239 -0.45962 0.11475 -0.45939 C 0.10711 -0.45915 0.08246 -0.45684 0.07569 -0.45777 C 0.06892 -0.45869 0.0743 -0.45499 0.07378 -0.4654 C 0.07326 -0.47582 0.07135 -0.50752 0.07239 -0.52002 C 0.07343 -0.53252 0.07378 -0.53599 0.07968 -0.53992 C 0.08559 -0.54386 0.09756 -0.54548 0.10746 -0.54432 C 0.11736 -0.54316 0.12777 -0.53391 0.13941 -0.53298 C 0.15104 -0.53205 0.16718 -0.53877 0.1776 -0.5383 C 0.18802 -0.53784 0.19635 -0.52835 0.20243 -0.52951 C 0.2085 -0.53067 0.2059 -0.54756 0.21406 -0.54525 C 0.22222 -0.54293 0.24305 -0.51169 0.25173 -0.51493 C 0.26041 -0.51817 0.26406 -0.55728 0.26666 -0.56515 " pathEditMode="relative" rAng="0" ptsTypes="aaaaaaaaaaaaaaaaaaaaA">
                                      <p:cBhvr>
                                        <p:cTn id="26" dur="5000" fill="hold"/>
                                        <p:tgtEl>
                                          <p:spTgt spid="145"/>
                                        </p:tgtEl>
                                        <p:attrNameLst>
                                          <p:attrName>ppt_x</p:attrName>
                                          <p:attrName>ppt_y</p:attrName>
                                        </p:attrNameLst>
                                      </p:cBhvr>
                                      <p:rCtr x="125" y="-262"/>
                                    </p:animMotion>
                                  </p:childTnLst>
                                </p:cTn>
                              </p:par>
                              <p:par>
                                <p:cTn id="27" presetID="0" presetClass="path" presetSubtype="0" repeatCount="indefinite" accel="50000" decel="50000" fill="hold" nodeType="withEffect">
                                  <p:stCondLst>
                                    <p:cond delay="4500"/>
                                  </p:stCondLst>
                                  <p:childTnLst>
                                    <p:animMotion origin="layout" path="M 0.02153 -0.00787 C 0.02049 -0.0574 0.01962 -0.10669 0.01944 -0.12821 C 0.01927 -0.14974 0.0191 -0.13539 0.02083 -0.13678 C 0.02257 -0.13817 0.01111 -0.13701 0.02934 -0.13678 C 0.04757 -0.13655 0.11267 -0.13585 0.13055 -0.13608 C 0.14844 -0.13631 0.13559 -0.13655 0.13646 -0.13863 C 0.13733 -0.14071 0.13576 -0.1016 0.13576 -0.14812 C 0.13576 -0.19463 0.13646 -0.37191 0.13646 -0.41819 C 0.13646 -0.46448 0.13698 -0.42467 0.13576 -0.42606 C 0.13455 -0.42745 0.13698 -0.42699 0.12934 -0.42676 C 0.1217 -0.42652 0.09705 -0.42421 0.09028 -0.42514 C 0.08351 -0.42606 0.08889 -0.42236 0.08837 -0.43277 C 0.08785 -0.44319 0.08594 -0.47489 0.08698 -0.48739 C 0.08802 -0.49989 0.08837 -0.50336 0.09427 -0.50729 C 0.10017 -0.51123 0.11215 -0.51285 0.12205 -0.51169 C 0.13194 -0.51053 0.14236 -0.50128 0.15399 -0.50035 C 0.16562 -0.49942 0.18177 -0.50614 0.19219 -0.50567 C 0.2026 -0.50521 0.21094 -0.49572 0.21701 -0.49688 C 0.22309 -0.49804 0.22049 -0.51493 0.22865 -0.51262 C 0.2368 -0.5103 0.25764 -0.47906 0.26632 -0.4823 C 0.275 -0.48554 0.27865 -0.52465 0.28125 -0.53252 " pathEditMode="relative" rAng="0" ptsTypes="aaaaaaaaaaaaaaaaaaaaA">
                                      <p:cBhvr>
                                        <p:cTn id="28" dur="5000" fill="hold"/>
                                        <p:tgtEl>
                                          <p:spTgt spid="146"/>
                                        </p:tgtEl>
                                        <p:attrNameLst>
                                          <p:attrName>ppt_x</p:attrName>
                                          <p:attrName>ppt_y</p:attrName>
                                        </p:attrNameLst>
                                      </p:cBhvr>
                                      <p:rCtr x="125" y="-2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8" grpId="0" animBg="1"/>
      <p:bldP spid="129" grpId="0" animBg="1"/>
      <p:bldP spid="134" grpId="0" animBg="1"/>
      <p:bldP spid="136" grpId="0" animBg="1"/>
      <p:bldP spid="137" grpId="0" animBg="1"/>
      <p:bldP spid="138" grpId="0" animBg="1"/>
      <p:bldP spid="1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93"/>
          <p:cNvSpPr>
            <a:spLocks noChangeArrowheads="1"/>
          </p:cNvSpPr>
          <p:nvPr/>
        </p:nvSpPr>
        <p:spPr bwMode="auto">
          <a:xfrm>
            <a:off x="5656263" y="2095687"/>
            <a:ext cx="3060700" cy="722313"/>
          </a:xfrm>
          <a:prstGeom prst="flowChartPreparation">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sp>
        <p:nvSpPr>
          <p:cNvPr id="24579" name="Rectangle 3"/>
          <p:cNvSpPr>
            <a:spLocks noChangeArrowheads="1"/>
          </p:cNvSpPr>
          <p:nvPr/>
        </p:nvSpPr>
        <p:spPr bwMode="auto">
          <a:xfrm>
            <a:off x="3152775" y="2322700"/>
            <a:ext cx="2746375" cy="265112"/>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sp>
        <p:nvSpPr>
          <p:cNvPr id="35844" name="Rectangle 4"/>
          <p:cNvSpPr>
            <a:spLocks noChangeArrowheads="1"/>
          </p:cNvSpPr>
          <p:nvPr/>
        </p:nvSpPr>
        <p:spPr bwMode="auto">
          <a:xfrm>
            <a:off x="8212138" y="2684650"/>
            <a:ext cx="42862" cy="158750"/>
          </a:xfrm>
          <a:prstGeom prst="rect">
            <a:avLst/>
          </a:prstGeom>
          <a:solidFill>
            <a:srgbClr val="FF0000"/>
          </a:solidFill>
          <a:ln w="9525">
            <a:solidFill>
              <a:schemeClr val="tx1"/>
            </a:solidFill>
            <a:miter lim="800000"/>
            <a:headEnd/>
            <a:tailEnd/>
          </a:ln>
        </p:spPr>
        <p:txBody>
          <a:bodyPr wrap="none" anchor="ctr"/>
          <a:lstStyle/>
          <a:p>
            <a:pPr algn="r">
              <a:spcBef>
                <a:spcPct val="35000"/>
              </a:spcBef>
              <a:buClr>
                <a:srgbClr val="FF140A"/>
              </a:buClr>
              <a:buFont typeface="Wingdings" pitchFamily="2" charset="2"/>
              <a:buNone/>
            </a:pPr>
            <a:endParaRPr lang="en-US"/>
          </a:p>
        </p:txBody>
      </p:sp>
      <p:sp>
        <p:nvSpPr>
          <p:cNvPr id="35845" name="Rectangle 5"/>
          <p:cNvSpPr>
            <a:spLocks noChangeArrowheads="1"/>
          </p:cNvSpPr>
          <p:nvPr/>
        </p:nvSpPr>
        <p:spPr bwMode="auto">
          <a:xfrm>
            <a:off x="8715375" y="2565587"/>
            <a:ext cx="42863" cy="158750"/>
          </a:xfrm>
          <a:prstGeom prst="rect">
            <a:avLst/>
          </a:prstGeom>
          <a:solidFill>
            <a:srgbClr val="00FFFF"/>
          </a:solidFill>
          <a:ln w="9525">
            <a:solidFill>
              <a:schemeClr val="tx1"/>
            </a:solidFill>
            <a:miter lim="800000"/>
            <a:headEnd/>
            <a:tailEnd/>
          </a:ln>
        </p:spPr>
        <p:txBody>
          <a:bodyPr wrap="none" anchor="ctr"/>
          <a:lstStyle/>
          <a:p>
            <a:pPr algn="r">
              <a:spcBef>
                <a:spcPct val="35000"/>
              </a:spcBef>
              <a:buClr>
                <a:srgbClr val="FF140A"/>
              </a:buClr>
              <a:buFont typeface="Wingdings" pitchFamily="2" charset="2"/>
              <a:buNone/>
            </a:pPr>
            <a:endParaRPr lang="en-US"/>
          </a:p>
        </p:txBody>
      </p:sp>
      <p:sp>
        <p:nvSpPr>
          <p:cNvPr id="35846" name="Line 2"/>
          <p:cNvSpPr>
            <a:spLocks noChangeShapeType="1"/>
          </p:cNvSpPr>
          <p:nvPr/>
        </p:nvSpPr>
        <p:spPr bwMode="auto">
          <a:xfrm>
            <a:off x="2630488" y="1989325"/>
            <a:ext cx="0" cy="639762"/>
          </a:xfrm>
          <a:prstGeom prst="line">
            <a:avLst/>
          </a:prstGeom>
          <a:noFill/>
          <a:ln w="38100">
            <a:solidFill>
              <a:srgbClr val="FF9900"/>
            </a:solidFill>
            <a:round/>
            <a:headEnd/>
            <a:tailEnd type="triangle" w="med" len="med"/>
          </a:ln>
        </p:spPr>
        <p:txBody>
          <a:bodyPr wrap="none" anchor="ctr"/>
          <a:lstStyle/>
          <a:p>
            <a:endParaRPr lang="en-US"/>
          </a:p>
        </p:txBody>
      </p:sp>
      <p:sp>
        <p:nvSpPr>
          <p:cNvPr id="24583" name="Rectangle 3"/>
          <p:cNvSpPr>
            <a:spLocks noChangeArrowheads="1"/>
          </p:cNvSpPr>
          <p:nvPr/>
        </p:nvSpPr>
        <p:spPr bwMode="auto">
          <a:xfrm>
            <a:off x="2098675" y="2333812"/>
            <a:ext cx="568325" cy="255588"/>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grpSp>
        <p:nvGrpSpPr>
          <p:cNvPr id="2" name="Group 4"/>
          <p:cNvGrpSpPr>
            <a:grpSpLocks/>
          </p:cNvGrpSpPr>
          <p:nvPr/>
        </p:nvGrpSpPr>
        <p:grpSpPr bwMode="auto">
          <a:xfrm flipV="1">
            <a:off x="2605088" y="2216337"/>
            <a:ext cx="541337" cy="549275"/>
            <a:chOff x="1104" y="960"/>
            <a:chExt cx="341" cy="346"/>
          </a:xfrm>
        </p:grpSpPr>
        <p:sp>
          <p:nvSpPr>
            <p:cNvPr id="35966" name="Rectangle 5"/>
            <p:cNvSpPr>
              <a:spLocks noChangeArrowheads="1"/>
            </p:cNvSpPr>
            <p:nvPr/>
          </p:nvSpPr>
          <p:spPr bwMode="auto">
            <a:xfrm rot="5400000">
              <a:off x="1291" y="919"/>
              <a:ext cx="74" cy="156"/>
            </a:xfrm>
            <a:prstGeom prst="rect">
              <a:avLst/>
            </a:prstGeom>
            <a:noFill/>
            <a:ln w="9525">
              <a:solidFill>
                <a:schemeClr val="tx1"/>
              </a:solidFill>
              <a:miter lim="800000"/>
              <a:headEnd/>
              <a:tailEnd/>
            </a:ln>
          </p:spPr>
          <p:txBody>
            <a:bodyPr rot="10800000" vert="eaVert" wrap="none" anchor="ctr"/>
            <a:lstStyle/>
            <a:p>
              <a:pPr>
                <a:buFont typeface="Wingdings" pitchFamily="2" charset="2"/>
                <a:buNone/>
              </a:pPr>
              <a:endParaRPr lang="en-US" sz="2400"/>
            </a:p>
          </p:txBody>
        </p:sp>
        <p:sp>
          <p:nvSpPr>
            <p:cNvPr id="35967" name="Rectangle 6"/>
            <p:cNvSpPr>
              <a:spLocks noChangeArrowheads="1"/>
            </p:cNvSpPr>
            <p:nvPr/>
          </p:nvSpPr>
          <p:spPr bwMode="auto">
            <a:xfrm rot="5400000">
              <a:off x="1324" y="1122"/>
              <a:ext cx="164" cy="79"/>
            </a:xfrm>
            <a:prstGeom prst="rect">
              <a:avLst/>
            </a:prstGeom>
            <a:solidFill>
              <a:schemeClr val="bg1"/>
            </a:solidFill>
            <a:ln w="9525">
              <a:solidFill>
                <a:schemeClr val="tx1"/>
              </a:solidFill>
              <a:miter lim="800000"/>
              <a:headEnd/>
              <a:tailEnd/>
            </a:ln>
          </p:spPr>
          <p:txBody>
            <a:bodyPr wrap="none" anchor="ctr"/>
            <a:lstStyle/>
            <a:p>
              <a:pPr algn="r" eaLnBrk="0" hangingPunct="0">
                <a:buFont typeface="Wingdings" pitchFamily="2" charset="2"/>
                <a:buNone/>
              </a:pPr>
              <a:endParaRPr lang="en-US" sz="1100"/>
            </a:p>
          </p:txBody>
        </p:sp>
        <p:sp>
          <p:nvSpPr>
            <p:cNvPr id="35968" name="AutoShape 7"/>
            <p:cNvSpPr>
              <a:spLocks noChangeArrowheads="1"/>
            </p:cNvSpPr>
            <p:nvPr/>
          </p:nvSpPr>
          <p:spPr bwMode="auto">
            <a:xfrm rot="16200000" flipV="1">
              <a:off x="1193" y="1091"/>
              <a:ext cx="269" cy="156"/>
            </a:xfrm>
            <a:prstGeom prst="flowChartManualInput">
              <a:avLst/>
            </a:prstGeom>
            <a:solidFill>
              <a:schemeClr val="bg1"/>
            </a:solidFill>
            <a:ln w="9525">
              <a:solidFill>
                <a:schemeClr val="tx1"/>
              </a:solidFill>
              <a:miter lim="800000"/>
              <a:headEnd/>
              <a:tailEnd/>
            </a:ln>
          </p:spPr>
          <p:txBody>
            <a:bodyPr rot="10800000" vert="eaVert" wrap="none" anchor="ctr"/>
            <a:lstStyle/>
            <a:p>
              <a:pPr>
                <a:buFont typeface="Wingdings" pitchFamily="2" charset="2"/>
                <a:buNone/>
              </a:pPr>
              <a:endParaRPr lang="en-US" sz="2400"/>
            </a:p>
          </p:txBody>
        </p:sp>
        <p:sp>
          <p:nvSpPr>
            <p:cNvPr id="35969" name="Line 8"/>
            <p:cNvSpPr>
              <a:spLocks noChangeShapeType="1"/>
            </p:cNvSpPr>
            <p:nvPr/>
          </p:nvSpPr>
          <p:spPr bwMode="auto">
            <a:xfrm rot="5400000">
              <a:off x="1104" y="1167"/>
              <a:ext cx="252" cy="0"/>
            </a:xfrm>
            <a:prstGeom prst="line">
              <a:avLst/>
            </a:prstGeom>
            <a:noFill/>
            <a:ln w="38100">
              <a:solidFill>
                <a:schemeClr val="tx1"/>
              </a:solidFill>
              <a:round/>
              <a:headEnd/>
              <a:tailEnd/>
            </a:ln>
          </p:spPr>
          <p:txBody>
            <a:bodyPr wrap="none" anchor="ctr"/>
            <a:lstStyle/>
            <a:p>
              <a:endParaRPr lang="en-US"/>
            </a:p>
          </p:txBody>
        </p:sp>
        <p:sp>
          <p:nvSpPr>
            <p:cNvPr id="35970" name="AutoShape 9"/>
            <p:cNvSpPr>
              <a:spLocks noChangeArrowheads="1"/>
            </p:cNvSpPr>
            <p:nvPr/>
          </p:nvSpPr>
          <p:spPr bwMode="auto">
            <a:xfrm rot="5400000" flipV="1">
              <a:off x="1020" y="1119"/>
              <a:ext cx="271" cy="103"/>
            </a:xfrm>
            <a:prstGeom prst="flowChartManualInput">
              <a:avLst/>
            </a:prstGeom>
            <a:solidFill>
              <a:schemeClr val="bg1"/>
            </a:solidFill>
            <a:ln w="9525">
              <a:solidFill>
                <a:schemeClr val="tx1"/>
              </a:solidFill>
              <a:miter lim="800000"/>
              <a:headEnd/>
              <a:tailEnd/>
            </a:ln>
          </p:spPr>
          <p:txBody>
            <a:bodyPr vert="eaVert" wrap="none" anchor="ctr"/>
            <a:lstStyle/>
            <a:p>
              <a:pPr>
                <a:buFont typeface="Wingdings" pitchFamily="2" charset="2"/>
                <a:buNone/>
              </a:pPr>
              <a:endParaRPr lang="en-US" sz="2400"/>
            </a:p>
          </p:txBody>
        </p:sp>
      </p:grpSp>
      <p:sp>
        <p:nvSpPr>
          <p:cNvPr id="35849" name="Line 10"/>
          <p:cNvSpPr>
            <a:spLocks noChangeShapeType="1"/>
          </p:cNvSpPr>
          <p:nvPr/>
        </p:nvSpPr>
        <p:spPr bwMode="auto">
          <a:xfrm>
            <a:off x="1233488" y="1987737"/>
            <a:ext cx="0" cy="658813"/>
          </a:xfrm>
          <a:prstGeom prst="line">
            <a:avLst/>
          </a:prstGeom>
          <a:noFill/>
          <a:ln w="38100">
            <a:solidFill>
              <a:srgbClr val="FF9900"/>
            </a:solidFill>
            <a:round/>
            <a:headEnd/>
            <a:tailEnd type="triangle" w="med" len="med"/>
          </a:ln>
        </p:spPr>
        <p:txBody>
          <a:bodyPr wrap="none" anchor="ctr"/>
          <a:lstStyle/>
          <a:p>
            <a:endParaRPr lang="en-US"/>
          </a:p>
        </p:txBody>
      </p:sp>
      <p:grpSp>
        <p:nvGrpSpPr>
          <p:cNvPr id="3" name="Group 11"/>
          <p:cNvGrpSpPr>
            <a:grpSpLocks/>
          </p:cNvGrpSpPr>
          <p:nvPr/>
        </p:nvGrpSpPr>
        <p:grpSpPr bwMode="auto">
          <a:xfrm>
            <a:off x="1004888" y="1987737"/>
            <a:ext cx="1776412" cy="2903538"/>
            <a:chOff x="324" y="1398"/>
            <a:chExt cx="934" cy="1649"/>
          </a:xfrm>
        </p:grpSpPr>
        <p:sp>
          <p:nvSpPr>
            <p:cNvPr id="35958" name="Line 12"/>
            <p:cNvSpPr>
              <a:spLocks noChangeShapeType="1"/>
            </p:cNvSpPr>
            <p:nvPr/>
          </p:nvSpPr>
          <p:spPr bwMode="auto">
            <a:xfrm rot="-5400000">
              <a:off x="814" y="1028"/>
              <a:ext cx="0" cy="739"/>
            </a:xfrm>
            <a:prstGeom prst="line">
              <a:avLst/>
            </a:prstGeom>
            <a:noFill/>
            <a:ln w="38100">
              <a:solidFill>
                <a:srgbClr val="FF9900"/>
              </a:solidFill>
              <a:round/>
              <a:headEnd/>
              <a:tailEnd type="none" w="med" len="lg"/>
            </a:ln>
          </p:spPr>
          <p:txBody>
            <a:bodyPr wrap="none" anchor="ctr"/>
            <a:lstStyle/>
            <a:p>
              <a:endParaRPr lang="en-US"/>
            </a:p>
          </p:txBody>
        </p:sp>
        <p:grpSp>
          <p:nvGrpSpPr>
            <p:cNvPr id="4" name="Group 13"/>
            <p:cNvGrpSpPr>
              <a:grpSpLocks/>
            </p:cNvGrpSpPr>
            <p:nvPr/>
          </p:nvGrpSpPr>
          <p:grpSpPr bwMode="auto">
            <a:xfrm>
              <a:off x="444" y="2782"/>
              <a:ext cx="814" cy="265"/>
              <a:chOff x="439" y="3813"/>
              <a:chExt cx="893" cy="326"/>
            </a:xfrm>
          </p:grpSpPr>
          <p:sp>
            <p:nvSpPr>
              <p:cNvPr id="35963" name="Line 14"/>
              <p:cNvSpPr>
                <a:spLocks noChangeShapeType="1"/>
              </p:cNvSpPr>
              <p:nvPr/>
            </p:nvSpPr>
            <p:spPr bwMode="auto">
              <a:xfrm flipH="1">
                <a:off x="439" y="4136"/>
                <a:ext cx="893" cy="3"/>
              </a:xfrm>
              <a:prstGeom prst="line">
                <a:avLst/>
              </a:prstGeom>
              <a:noFill/>
              <a:ln w="38100">
                <a:solidFill>
                  <a:srgbClr val="3366FF"/>
                </a:solidFill>
                <a:round/>
                <a:headEnd/>
                <a:tailEnd type="none" w="med" len="lg"/>
              </a:ln>
            </p:spPr>
            <p:txBody>
              <a:bodyPr wrap="none" anchor="ctr"/>
              <a:lstStyle/>
              <a:p>
                <a:endParaRPr lang="en-US"/>
              </a:p>
            </p:txBody>
          </p:sp>
          <p:sp>
            <p:nvSpPr>
              <p:cNvPr id="35964" name="Line 15"/>
              <p:cNvSpPr>
                <a:spLocks noChangeShapeType="1"/>
              </p:cNvSpPr>
              <p:nvPr/>
            </p:nvSpPr>
            <p:spPr bwMode="auto">
              <a:xfrm rot="16200000" flipH="1">
                <a:off x="280" y="3973"/>
                <a:ext cx="319" cy="0"/>
              </a:xfrm>
              <a:prstGeom prst="line">
                <a:avLst/>
              </a:prstGeom>
              <a:noFill/>
              <a:ln w="38100">
                <a:solidFill>
                  <a:srgbClr val="3366FF"/>
                </a:solidFill>
                <a:round/>
                <a:headEnd/>
                <a:tailEnd type="none" w="med" len="lg"/>
              </a:ln>
            </p:spPr>
            <p:txBody>
              <a:bodyPr wrap="none" anchor="ctr"/>
              <a:lstStyle/>
              <a:p>
                <a:endParaRPr lang="en-US"/>
              </a:p>
            </p:txBody>
          </p:sp>
          <p:sp>
            <p:nvSpPr>
              <p:cNvPr id="35965" name="Line 16"/>
              <p:cNvSpPr>
                <a:spLocks noChangeShapeType="1"/>
              </p:cNvSpPr>
              <p:nvPr/>
            </p:nvSpPr>
            <p:spPr bwMode="auto">
              <a:xfrm rot="-5400000">
                <a:off x="1176" y="3978"/>
                <a:ext cx="288" cy="0"/>
              </a:xfrm>
              <a:prstGeom prst="line">
                <a:avLst/>
              </a:prstGeom>
              <a:noFill/>
              <a:ln w="38100">
                <a:solidFill>
                  <a:srgbClr val="3366FF"/>
                </a:solidFill>
                <a:round/>
                <a:headEnd/>
                <a:tailEnd type="triangle" w="med" len="med"/>
              </a:ln>
            </p:spPr>
            <p:txBody>
              <a:bodyPr/>
              <a:lstStyle/>
              <a:p>
                <a:endParaRPr lang="en-US"/>
              </a:p>
            </p:txBody>
          </p:sp>
        </p:grpSp>
        <p:grpSp>
          <p:nvGrpSpPr>
            <p:cNvPr id="5" name="Group 17"/>
            <p:cNvGrpSpPr>
              <a:grpSpLocks/>
            </p:cNvGrpSpPr>
            <p:nvPr/>
          </p:nvGrpSpPr>
          <p:grpSpPr bwMode="auto">
            <a:xfrm>
              <a:off x="324" y="1788"/>
              <a:ext cx="207" cy="978"/>
              <a:chOff x="292" y="2826"/>
              <a:chExt cx="228" cy="1200"/>
            </a:xfrm>
          </p:grpSpPr>
          <p:sp>
            <p:nvSpPr>
              <p:cNvPr id="35961" name="Rectangle 18"/>
              <p:cNvSpPr>
                <a:spLocks noChangeAspect="1" noChangeArrowheads="1"/>
              </p:cNvSpPr>
              <p:nvPr/>
            </p:nvSpPr>
            <p:spPr bwMode="auto">
              <a:xfrm rot="10800000">
                <a:off x="292" y="2826"/>
                <a:ext cx="228" cy="1200"/>
              </a:xfrm>
              <a:prstGeom prst="rect">
                <a:avLst/>
              </a:prstGeom>
              <a:gradFill rotWithShape="0">
                <a:gsLst>
                  <a:gs pos="0">
                    <a:srgbClr val="FDFD03"/>
                  </a:gs>
                  <a:gs pos="100000">
                    <a:srgbClr val="0066FF"/>
                  </a:gs>
                </a:gsLst>
                <a:lin ang="5400000" scaled="1"/>
              </a:gradFill>
              <a:ln w="38100">
                <a:solidFill>
                  <a:srgbClr val="E00000"/>
                </a:solidFill>
                <a:miter lim="800000"/>
                <a:headEnd/>
                <a:tailEnd/>
              </a:ln>
            </p:spPr>
            <p:txBody>
              <a:bodyPr rot="10800000" wrap="none" anchor="ctr"/>
              <a:lstStyle/>
              <a:p>
                <a:pPr>
                  <a:buFont typeface="Wingdings" pitchFamily="2" charset="2"/>
                  <a:buNone/>
                </a:pPr>
                <a:endParaRPr lang="en-US" sz="2400"/>
              </a:p>
            </p:txBody>
          </p:sp>
          <p:sp>
            <p:nvSpPr>
              <p:cNvPr id="35962" name="Text Box 19"/>
              <p:cNvSpPr txBox="1">
                <a:spLocks noChangeAspect="1" noChangeArrowheads="1"/>
              </p:cNvSpPr>
              <p:nvPr/>
            </p:nvSpPr>
            <p:spPr bwMode="auto">
              <a:xfrm rot="-5400000">
                <a:off x="-120" y="3335"/>
                <a:ext cx="1072" cy="159"/>
              </a:xfrm>
              <a:prstGeom prst="rect">
                <a:avLst/>
              </a:prstGeom>
              <a:noFill/>
              <a:ln w="9525" algn="ctr">
                <a:noFill/>
                <a:miter lim="800000"/>
                <a:headEnd/>
                <a:tailEnd/>
              </a:ln>
            </p:spPr>
            <p:txBody>
              <a:bodyPr wrap="none">
                <a:spAutoFit/>
              </a:bodyPr>
              <a:lstStyle/>
              <a:p>
                <a:pPr algn="r" eaLnBrk="0" hangingPunct="0">
                  <a:buFont typeface="Wingdings" pitchFamily="2" charset="2"/>
                  <a:buNone/>
                </a:pPr>
                <a:r>
                  <a:rPr lang="en-US" sz="1200" b="1"/>
                  <a:t>Turbo After Cooler</a:t>
                </a:r>
              </a:p>
            </p:txBody>
          </p:sp>
        </p:grpSp>
      </p:grpSp>
      <p:grpSp>
        <p:nvGrpSpPr>
          <p:cNvPr id="6" name="Group 20"/>
          <p:cNvGrpSpPr>
            <a:grpSpLocks/>
          </p:cNvGrpSpPr>
          <p:nvPr/>
        </p:nvGrpSpPr>
        <p:grpSpPr bwMode="auto">
          <a:xfrm>
            <a:off x="1506538" y="3457762"/>
            <a:ext cx="2459037" cy="976313"/>
            <a:chOff x="507" y="2191"/>
            <a:chExt cx="1549" cy="615"/>
          </a:xfrm>
        </p:grpSpPr>
        <p:sp>
          <p:nvSpPr>
            <p:cNvPr id="35949" name="Rectangle 21"/>
            <p:cNvSpPr>
              <a:spLocks noChangeArrowheads="1"/>
            </p:cNvSpPr>
            <p:nvPr/>
          </p:nvSpPr>
          <p:spPr bwMode="auto">
            <a:xfrm rot="5400000">
              <a:off x="1051" y="1647"/>
              <a:ext cx="461" cy="1549"/>
            </a:xfrm>
            <a:prstGeom prst="rect">
              <a:avLst/>
            </a:prstGeom>
            <a:solidFill>
              <a:srgbClr val="00FF00"/>
            </a:solidFill>
            <a:ln w="9525">
              <a:solidFill>
                <a:schemeClr val="tx1"/>
              </a:solidFill>
              <a:miter lim="800000"/>
              <a:headEnd/>
              <a:tailEnd/>
            </a:ln>
          </p:spPr>
          <p:txBody>
            <a:bodyPr rot="10800000" vert="eaVert" wrap="none" anchor="ctr"/>
            <a:lstStyle/>
            <a:p>
              <a:pPr>
                <a:buFont typeface="Wingdings" pitchFamily="2" charset="2"/>
                <a:buNone/>
              </a:pPr>
              <a:endParaRPr lang="en-US" sz="2400"/>
            </a:p>
          </p:txBody>
        </p:sp>
        <p:sp>
          <p:nvSpPr>
            <p:cNvPr id="35950" name="Oval 22"/>
            <p:cNvSpPr>
              <a:spLocks noChangeArrowheads="1"/>
            </p:cNvSpPr>
            <p:nvPr/>
          </p:nvSpPr>
          <p:spPr bwMode="auto">
            <a:xfrm rot="8100000">
              <a:off x="1783" y="2359"/>
              <a:ext cx="206" cy="207"/>
            </a:xfrm>
            <a:prstGeom prst="ellipse">
              <a:avLst/>
            </a:prstGeom>
            <a:solidFill>
              <a:srgbClr val="00FF00"/>
            </a:solidFill>
            <a:ln w="9525">
              <a:solidFill>
                <a:schemeClr val="tx1"/>
              </a:solidFill>
              <a:round/>
              <a:headEnd/>
              <a:tailEnd/>
            </a:ln>
          </p:spPr>
          <p:txBody>
            <a:bodyPr rot="10800000" wrap="none" anchor="ctr"/>
            <a:lstStyle/>
            <a:p>
              <a:pPr algn="r" eaLnBrk="0" hangingPunct="0">
                <a:buFont typeface="Wingdings" pitchFamily="2" charset="2"/>
                <a:buNone/>
              </a:pPr>
              <a:endParaRPr lang="en-US" sz="1100"/>
            </a:p>
          </p:txBody>
        </p:sp>
        <p:sp>
          <p:nvSpPr>
            <p:cNvPr id="35951" name="Oval 23"/>
            <p:cNvSpPr>
              <a:spLocks noChangeArrowheads="1"/>
            </p:cNvSpPr>
            <p:nvPr/>
          </p:nvSpPr>
          <p:spPr bwMode="auto">
            <a:xfrm rot="8100000">
              <a:off x="1537" y="2357"/>
              <a:ext cx="206" cy="209"/>
            </a:xfrm>
            <a:prstGeom prst="ellipse">
              <a:avLst/>
            </a:prstGeom>
            <a:solidFill>
              <a:srgbClr val="00FF00"/>
            </a:solidFill>
            <a:ln w="9525">
              <a:solidFill>
                <a:schemeClr val="tx1"/>
              </a:solidFill>
              <a:round/>
              <a:headEnd/>
              <a:tailEnd/>
            </a:ln>
          </p:spPr>
          <p:txBody>
            <a:bodyPr rot="10800000" wrap="none" anchor="ctr"/>
            <a:lstStyle/>
            <a:p>
              <a:pPr algn="r" eaLnBrk="0" hangingPunct="0">
                <a:buFont typeface="Wingdings" pitchFamily="2" charset="2"/>
                <a:buNone/>
              </a:pPr>
              <a:endParaRPr lang="en-US" sz="1100"/>
            </a:p>
          </p:txBody>
        </p:sp>
        <p:sp>
          <p:nvSpPr>
            <p:cNvPr id="35952" name="Oval 24"/>
            <p:cNvSpPr>
              <a:spLocks noChangeArrowheads="1"/>
            </p:cNvSpPr>
            <p:nvPr/>
          </p:nvSpPr>
          <p:spPr bwMode="auto">
            <a:xfrm rot="8100000">
              <a:off x="1294" y="2356"/>
              <a:ext cx="206" cy="210"/>
            </a:xfrm>
            <a:prstGeom prst="ellipse">
              <a:avLst/>
            </a:prstGeom>
            <a:solidFill>
              <a:srgbClr val="00FF00"/>
            </a:solidFill>
            <a:ln w="9525">
              <a:solidFill>
                <a:schemeClr val="tx1"/>
              </a:solidFill>
              <a:round/>
              <a:headEnd/>
              <a:tailEnd/>
            </a:ln>
          </p:spPr>
          <p:txBody>
            <a:bodyPr rot="10800000" wrap="none" anchor="ctr"/>
            <a:lstStyle/>
            <a:p>
              <a:pPr algn="r" eaLnBrk="0" hangingPunct="0">
                <a:buFont typeface="Wingdings" pitchFamily="2" charset="2"/>
                <a:buNone/>
              </a:pPr>
              <a:endParaRPr lang="en-US" sz="1100"/>
            </a:p>
          </p:txBody>
        </p:sp>
        <p:sp>
          <p:nvSpPr>
            <p:cNvPr id="35953" name="Oval 25"/>
            <p:cNvSpPr>
              <a:spLocks noChangeArrowheads="1"/>
            </p:cNvSpPr>
            <p:nvPr/>
          </p:nvSpPr>
          <p:spPr bwMode="auto">
            <a:xfrm rot="8100000">
              <a:off x="1057" y="2363"/>
              <a:ext cx="206" cy="207"/>
            </a:xfrm>
            <a:prstGeom prst="ellipse">
              <a:avLst/>
            </a:prstGeom>
            <a:solidFill>
              <a:srgbClr val="00FF00"/>
            </a:solidFill>
            <a:ln w="9525">
              <a:solidFill>
                <a:schemeClr val="tx1"/>
              </a:solidFill>
              <a:round/>
              <a:headEnd/>
              <a:tailEnd/>
            </a:ln>
          </p:spPr>
          <p:txBody>
            <a:bodyPr rot="10800000" wrap="none" anchor="ctr"/>
            <a:lstStyle/>
            <a:p>
              <a:pPr algn="r" eaLnBrk="0" hangingPunct="0">
                <a:buFont typeface="Wingdings" pitchFamily="2" charset="2"/>
                <a:buNone/>
              </a:pPr>
              <a:endParaRPr lang="en-US" sz="1100"/>
            </a:p>
          </p:txBody>
        </p:sp>
        <p:sp>
          <p:nvSpPr>
            <p:cNvPr id="35954" name="Oval 26"/>
            <p:cNvSpPr>
              <a:spLocks noChangeArrowheads="1"/>
            </p:cNvSpPr>
            <p:nvPr/>
          </p:nvSpPr>
          <p:spPr bwMode="auto">
            <a:xfrm rot="8100000">
              <a:off x="815" y="2359"/>
              <a:ext cx="207" cy="206"/>
            </a:xfrm>
            <a:prstGeom prst="ellipse">
              <a:avLst/>
            </a:prstGeom>
            <a:solidFill>
              <a:srgbClr val="00FF00"/>
            </a:solidFill>
            <a:ln w="9525">
              <a:solidFill>
                <a:schemeClr val="tx1"/>
              </a:solidFill>
              <a:round/>
              <a:headEnd/>
              <a:tailEnd/>
            </a:ln>
          </p:spPr>
          <p:txBody>
            <a:bodyPr rot="10800000" wrap="none" anchor="ctr"/>
            <a:lstStyle/>
            <a:p>
              <a:pPr algn="r" eaLnBrk="0" hangingPunct="0">
                <a:buFont typeface="Wingdings" pitchFamily="2" charset="2"/>
                <a:buNone/>
              </a:pPr>
              <a:endParaRPr lang="en-US" sz="1100"/>
            </a:p>
          </p:txBody>
        </p:sp>
        <p:sp>
          <p:nvSpPr>
            <p:cNvPr id="35955" name="Oval 27"/>
            <p:cNvSpPr>
              <a:spLocks noChangeArrowheads="1"/>
            </p:cNvSpPr>
            <p:nvPr/>
          </p:nvSpPr>
          <p:spPr bwMode="auto">
            <a:xfrm rot="8100000">
              <a:off x="573" y="2363"/>
              <a:ext cx="206" cy="202"/>
            </a:xfrm>
            <a:prstGeom prst="ellipse">
              <a:avLst/>
            </a:prstGeom>
            <a:solidFill>
              <a:srgbClr val="00FF00"/>
            </a:solidFill>
            <a:ln w="9525">
              <a:solidFill>
                <a:schemeClr val="tx1"/>
              </a:solidFill>
              <a:round/>
              <a:headEnd/>
              <a:tailEnd/>
            </a:ln>
          </p:spPr>
          <p:txBody>
            <a:bodyPr rot="10800000" wrap="none" anchor="ctr"/>
            <a:lstStyle/>
            <a:p>
              <a:pPr algn="r" eaLnBrk="0" hangingPunct="0">
                <a:buFont typeface="Wingdings" pitchFamily="2" charset="2"/>
                <a:buNone/>
              </a:pPr>
              <a:endParaRPr lang="en-US" sz="1100"/>
            </a:p>
          </p:txBody>
        </p:sp>
        <p:sp>
          <p:nvSpPr>
            <p:cNvPr id="35956" name="AutoShape 28"/>
            <p:cNvSpPr>
              <a:spLocks/>
            </p:cNvSpPr>
            <p:nvPr/>
          </p:nvSpPr>
          <p:spPr bwMode="auto">
            <a:xfrm rot="5400000">
              <a:off x="1243" y="2002"/>
              <a:ext cx="77" cy="1377"/>
            </a:xfrm>
            <a:prstGeom prst="rightBracket">
              <a:avLst>
                <a:gd name="adj" fmla="val 149026"/>
              </a:avLst>
            </a:prstGeom>
            <a:solidFill>
              <a:srgbClr val="00FF00"/>
            </a:solidFill>
            <a:ln w="9525">
              <a:solidFill>
                <a:schemeClr val="tx1"/>
              </a:solidFill>
              <a:round/>
              <a:headEnd/>
              <a:tailEnd/>
            </a:ln>
          </p:spPr>
          <p:txBody>
            <a:bodyPr rot="10800000" vert="eaVert" wrap="none" anchor="ctr"/>
            <a:lstStyle/>
            <a:p>
              <a:pPr>
                <a:buFont typeface="Wingdings" pitchFamily="2" charset="2"/>
                <a:buNone/>
              </a:pPr>
              <a:endParaRPr lang="en-US" sz="2400"/>
            </a:p>
          </p:txBody>
        </p:sp>
        <p:sp>
          <p:nvSpPr>
            <p:cNvPr id="35957" name="Rectangle 29"/>
            <p:cNvSpPr>
              <a:spLocks noChangeArrowheads="1"/>
            </p:cNvSpPr>
            <p:nvPr/>
          </p:nvSpPr>
          <p:spPr bwMode="auto">
            <a:xfrm rot="5400000">
              <a:off x="1243" y="2682"/>
              <a:ext cx="77" cy="171"/>
            </a:xfrm>
            <a:prstGeom prst="rect">
              <a:avLst/>
            </a:prstGeom>
            <a:solidFill>
              <a:srgbClr val="00FF00"/>
            </a:solidFill>
            <a:ln w="9525">
              <a:solidFill>
                <a:schemeClr val="tx1"/>
              </a:solidFill>
              <a:miter lim="800000"/>
              <a:headEnd/>
              <a:tailEnd/>
            </a:ln>
          </p:spPr>
          <p:txBody>
            <a:bodyPr rot="10800000" vert="eaVert" wrap="none" anchor="ctr"/>
            <a:lstStyle/>
            <a:p>
              <a:pPr>
                <a:buFont typeface="Wingdings" pitchFamily="2" charset="2"/>
                <a:buNone/>
              </a:pPr>
              <a:endParaRPr lang="en-US" sz="2400"/>
            </a:p>
          </p:txBody>
        </p:sp>
      </p:grpSp>
      <p:grpSp>
        <p:nvGrpSpPr>
          <p:cNvPr id="7" name="Group 31"/>
          <p:cNvGrpSpPr>
            <a:grpSpLocks/>
          </p:cNvGrpSpPr>
          <p:nvPr/>
        </p:nvGrpSpPr>
        <p:grpSpPr bwMode="auto">
          <a:xfrm>
            <a:off x="2757488" y="4221350"/>
            <a:ext cx="4306887" cy="2414587"/>
            <a:chOff x="2198" y="1668"/>
            <a:chExt cx="2713" cy="1521"/>
          </a:xfrm>
        </p:grpSpPr>
        <p:grpSp>
          <p:nvGrpSpPr>
            <p:cNvPr id="8" name="Group 32"/>
            <p:cNvGrpSpPr>
              <a:grpSpLocks/>
            </p:cNvGrpSpPr>
            <p:nvPr/>
          </p:nvGrpSpPr>
          <p:grpSpPr bwMode="auto">
            <a:xfrm>
              <a:off x="2198" y="1668"/>
              <a:ext cx="1728" cy="1521"/>
              <a:chOff x="2198" y="1668"/>
              <a:chExt cx="1728" cy="1521"/>
            </a:xfrm>
          </p:grpSpPr>
          <p:sp>
            <p:nvSpPr>
              <p:cNvPr id="35936" name="Rectangle 33"/>
              <p:cNvSpPr>
                <a:spLocks noChangeArrowheads="1"/>
              </p:cNvSpPr>
              <p:nvPr/>
            </p:nvSpPr>
            <p:spPr bwMode="auto">
              <a:xfrm>
                <a:off x="3360" y="2018"/>
                <a:ext cx="314" cy="240"/>
              </a:xfrm>
              <a:prstGeom prst="rect">
                <a:avLst/>
              </a:prstGeom>
              <a:solidFill>
                <a:schemeClr val="folHlink"/>
              </a:solidFill>
              <a:ln w="9525">
                <a:solidFill>
                  <a:schemeClr val="tx1"/>
                </a:solidFill>
                <a:miter lim="800000"/>
                <a:headEnd/>
                <a:tailEnd/>
              </a:ln>
            </p:spPr>
            <p:txBody>
              <a:bodyPr wrap="none" anchor="ctr"/>
              <a:lstStyle/>
              <a:p>
                <a:pPr>
                  <a:buFont typeface="Wingdings" pitchFamily="2" charset="2"/>
                  <a:buNone/>
                </a:pPr>
                <a:endParaRPr lang="en-US" sz="2400"/>
              </a:p>
            </p:txBody>
          </p:sp>
          <p:sp>
            <p:nvSpPr>
              <p:cNvPr id="35937" name="Line 34"/>
              <p:cNvSpPr>
                <a:spLocks noChangeShapeType="1"/>
              </p:cNvSpPr>
              <p:nvPr/>
            </p:nvSpPr>
            <p:spPr bwMode="auto">
              <a:xfrm rot="16200000" flipV="1">
                <a:off x="3378" y="2810"/>
                <a:ext cx="0" cy="116"/>
              </a:xfrm>
              <a:prstGeom prst="line">
                <a:avLst/>
              </a:prstGeom>
              <a:noFill/>
              <a:ln w="76200">
                <a:solidFill>
                  <a:schemeClr val="tx1"/>
                </a:solidFill>
                <a:round/>
                <a:headEnd/>
                <a:tailEnd/>
              </a:ln>
            </p:spPr>
            <p:txBody>
              <a:bodyPr wrap="none" anchor="ctr"/>
              <a:lstStyle/>
              <a:p>
                <a:endParaRPr lang="en-US"/>
              </a:p>
            </p:txBody>
          </p:sp>
          <p:sp>
            <p:nvSpPr>
              <p:cNvPr id="35938" name="Line 35"/>
              <p:cNvSpPr>
                <a:spLocks noChangeShapeType="1"/>
              </p:cNvSpPr>
              <p:nvPr/>
            </p:nvSpPr>
            <p:spPr bwMode="auto">
              <a:xfrm flipH="1">
                <a:off x="3082" y="2140"/>
                <a:ext cx="671" cy="0"/>
              </a:xfrm>
              <a:prstGeom prst="line">
                <a:avLst/>
              </a:prstGeom>
              <a:noFill/>
              <a:ln w="28575">
                <a:solidFill>
                  <a:srgbClr val="FF00FF"/>
                </a:solidFill>
                <a:round/>
                <a:headEnd/>
                <a:tailEnd/>
              </a:ln>
            </p:spPr>
            <p:txBody>
              <a:bodyPr wrap="none" anchor="ctr"/>
              <a:lstStyle/>
              <a:p>
                <a:endParaRPr lang="en-US"/>
              </a:p>
            </p:txBody>
          </p:sp>
          <p:sp>
            <p:nvSpPr>
              <p:cNvPr id="35939" name="Text Box 37"/>
              <p:cNvSpPr txBox="1">
                <a:spLocks noChangeArrowheads="1"/>
              </p:cNvSpPr>
              <p:nvPr/>
            </p:nvSpPr>
            <p:spPr bwMode="auto">
              <a:xfrm>
                <a:off x="3188" y="2232"/>
                <a:ext cx="722" cy="202"/>
              </a:xfrm>
              <a:prstGeom prst="rect">
                <a:avLst/>
              </a:prstGeom>
              <a:noFill/>
              <a:ln w="9525">
                <a:noFill/>
                <a:miter lim="800000"/>
                <a:headEnd/>
                <a:tailEnd/>
              </a:ln>
            </p:spPr>
            <p:txBody>
              <a:bodyPr wrap="none" anchor="ctr">
                <a:spAutoFit/>
              </a:bodyPr>
              <a:lstStyle/>
              <a:p>
                <a:pPr algn="r" eaLnBrk="0" hangingPunct="0">
                  <a:buFont typeface="Wingdings" pitchFamily="2" charset="2"/>
                  <a:buNone/>
                </a:pPr>
                <a:r>
                  <a:rPr lang="en-US" sz="1500" b="1"/>
                  <a:t>DEF Pump</a:t>
                </a:r>
              </a:p>
            </p:txBody>
          </p:sp>
          <p:sp>
            <p:nvSpPr>
              <p:cNvPr id="35940" name="AutoShape 38"/>
              <p:cNvSpPr>
                <a:spLocks noChangeArrowheads="1"/>
              </p:cNvSpPr>
              <p:nvPr/>
            </p:nvSpPr>
            <p:spPr bwMode="auto">
              <a:xfrm>
                <a:off x="3457" y="2079"/>
                <a:ext cx="124" cy="117"/>
              </a:xfrm>
              <a:prstGeom prst="flowChartSummingJunction">
                <a:avLst/>
              </a:prstGeom>
              <a:solidFill>
                <a:schemeClr val="bg1"/>
              </a:solidFill>
              <a:ln w="9525">
                <a:solidFill>
                  <a:schemeClr val="tx1"/>
                </a:solidFill>
                <a:round/>
                <a:headEnd/>
                <a:tailEnd/>
              </a:ln>
            </p:spPr>
            <p:txBody>
              <a:bodyPr wrap="none" anchor="ctr"/>
              <a:lstStyle/>
              <a:p>
                <a:pPr>
                  <a:buFont typeface="Wingdings" pitchFamily="2" charset="2"/>
                  <a:buNone/>
                </a:pPr>
                <a:endParaRPr lang="en-US" sz="2400"/>
              </a:p>
            </p:txBody>
          </p:sp>
          <p:grpSp>
            <p:nvGrpSpPr>
              <p:cNvPr id="9" name="Group 39"/>
              <p:cNvGrpSpPr>
                <a:grpSpLocks/>
              </p:cNvGrpSpPr>
              <p:nvPr/>
            </p:nvGrpSpPr>
            <p:grpSpPr bwMode="auto">
              <a:xfrm>
                <a:off x="2814" y="2469"/>
                <a:ext cx="521" cy="517"/>
                <a:chOff x="2748" y="2469"/>
                <a:chExt cx="672" cy="728"/>
              </a:xfrm>
            </p:grpSpPr>
            <p:sp>
              <p:nvSpPr>
                <p:cNvPr id="35947" name="Rectangle 40"/>
                <p:cNvSpPr>
                  <a:spLocks noChangeArrowheads="1"/>
                </p:cNvSpPr>
                <p:nvPr/>
              </p:nvSpPr>
              <p:spPr bwMode="auto">
                <a:xfrm>
                  <a:off x="2748" y="2469"/>
                  <a:ext cx="672" cy="728"/>
                </a:xfrm>
                <a:prstGeom prst="rect">
                  <a:avLst/>
                </a:prstGeom>
                <a:gradFill rotWithShape="0">
                  <a:gsLst>
                    <a:gs pos="0">
                      <a:srgbClr val="B2B2B2"/>
                    </a:gs>
                    <a:gs pos="50000">
                      <a:srgbClr val="F8F8F8"/>
                    </a:gs>
                    <a:gs pos="100000">
                      <a:srgbClr val="B2B2B2"/>
                    </a:gs>
                  </a:gsLst>
                  <a:lin ang="5400000" scaled="1"/>
                </a:gradFill>
                <a:ln w="9525" algn="ctr">
                  <a:solidFill>
                    <a:schemeClr val="tx1"/>
                  </a:solidFill>
                  <a:miter lim="800000"/>
                  <a:headEnd/>
                  <a:tailEnd/>
                </a:ln>
              </p:spPr>
              <p:txBody>
                <a:bodyPr wrap="none" anchor="ctr"/>
                <a:lstStyle/>
                <a:p>
                  <a:pPr>
                    <a:buFont typeface="Wingdings" pitchFamily="2" charset="2"/>
                    <a:buNone/>
                  </a:pPr>
                  <a:endParaRPr lang="en-US" sz="2400"/>
                </a:p>
              </p:txBody>
            </p:sp>
            <p:sp>
              <p:nvSpPr>
                <p:cNvPr id="35948" name="Rectangle 41"/>
                <p:cNvSpPr>
                  <a:spLocks noChangeArrowheads="1"/>
                </p:cNvSpPr>
                <p:nvPr/>
              </p:nvSpPr>
              <p:spPr bwMode="auto">
                <a:xfrm>
                  <a:off x="2748" y="2717"/>
                  <a:ext cx="672" cy="480"/>
                </a:xfrm>
                <a:prstGeom prst="rect">
                  <a:avLst/>
                </a:prstGeom>
                <a:solidFill>
                  <a:srgbClr val="0000FF"/>
                </a:solidFill>
                <a:ln w="9525">
                  <a:solidFill>
                    <a:schemeClr val="tx1"/>
                  </a:solidFill>
                  <a:miter lim="800000"/>
                  <a:headEnd/>
                  <a:tailEnd/>
                </a:ln>
              </p:spPr>
              <p:txBody>
                <a:bodyPr wrap="none" anchor="ctr"/>
                <a:lstStyle/>
                <a:p>
                  <a:pPr algn="r" eaLnBrk="0" hangingPunct="0">
                    <a:spcBef>
                      <a:spcPct val="50000"/>
                    </a:spcBef>
                    <a:buClr>
                      <a:srgbClr val="DA0823"/>
                    </a:buClr>
                    <a:buFont typeface="Wingdings" pitchFamily="2" charset="2"/>
                    <a:buNone/>
                  </a:pPr>
                  <a:r>
                    <a:rPr lang="en-US" sz="1400" b="1">
                      <a:solidFill>
                        <a:schemeClr val="bg1"/>
                      </a:solidFill>
                    </a:rPr>
                    <a:t>DEF</a:t>
                  </a:r>
                </a:p>
              </p:txBody>
            </p:sp>
          </p:grpSp>
          <p:sp>
            <p:nvSpPr>
              <p:cNvPr id="35942" name="Text Box 42"/>
              <p:cNvSpPr txBox="1">
                <a:spLocks noChangeArrowheads="1"/>
              </p:cNvSpPr>
              <p:nvPr/>
            </p:nvSpPr>
            <p:spPr bwMode="auto">
              <a:xfrm>
                <a:off x="2198" y="2985"/>
                <a:ext cx="1728" cy="204"/>
              </a:xfrm>
              <a:prstGeom prst="rect">
                <a:avLst/>
              </a:prstGeom>
              <a:noFill/>
              <a:ln w="9525">
                <a:noFill/>
                <a:miter lim="800000"/>
                <a:headEnd/>
                <a:tailEnd/>
              </a:ln>
            </p:spPr>
            <p:txBody>
              <a:bodyPr anchor="ctr">
                <a:spAutoFit/>
              </a:bodyPr>
              <a:lstStyle/>
              <a:p>
                <a:pPr algn="r" eaLnBrk="0" hangingPunct="0">
                  <a:buFont typeface="Wingdings" pitchFamily="2" charset="2"/>
                  <a:buNone/>
                </a:pPr>
                <a:r>
                  <a:rPr lang="en-US" sz="1500" b="1"/>
                  <a:t>Diesel Exhaust Fluid Tank</a:t>
                </a:r>
              </a:p>
            </p:txBody>
          </p:sp>
          <p:sp>
            <p:nvSpPr>
              <p:cNvPr id="35943" name="Rectangle 43"/>
              <p:cNvSpPr>
                <a:spLocks noChangeArrowheads="1"/>
              </p:cNvSpPr>
              <p:nvPr/>
            </p:nvSpPr>
            <p:spPr bwMode="auto">
              <a:xfrm>
                <a:off x="2876" y="2413"/>
                <a:ext cx="96" cy="48"/>
              </a:xfrm>
              <a:prstGeom prst="rect">
                <a:avLst/>
              </a:prstGeom>
              <a:solidFill>
                <a:schemeClr val="tx1"/>
              </a:solidFill>
              <a:ln w="9525">
                <a:solidFill>
                  <a:schemeClr val="tx1"/>
                </a:solidFill>
                <a:miter lim="800000"/>
                <a:headEnd/>
                <a:tailEnd/>
              </a:ln>
            </p:spPr>
            <p:txBody>
              <a:bodyPr wrap="none" anchor="ctr"/>
              <a:lstStyle/>
              <a:p>
                <a:pPr>
                  <a:buFont typeface="Wingdings" pitchFamily="2" charset="2"/>
                  <a:buNone/>
                </a:pPr>
                <a:endParaRPr lang="en-US" sz="2400"/>
              </a:p>
            </p:txBody>
          </p:sp>
          <p:sp>
            <p:nvSpPr>
              <p:cNvPr id="35944" name="Line 44"/>
              <p:cNvSpPr>
                <a:spLocks noChangeShapeType="1"/>
              </p:cNvSpPr>
              <p:nvPr/>
            </p:nvSpPr>
            <p:spPr bwMode="auto">
              <a:xfrm flipH="1">
                <a:off x="3744" y="1668"/>
                <a:ext cx="0" cy="480"/>
              </a:xfrm>
              <a:prstGeom prst="line">
                <a:avLst/>
              </a:prstGeom>
              <a:noFill/>
              <a:ln w="28575">
                <a:solidFill>
                  <a:srgbClr val="FF00FF"/>
                </a:solidFill>
                <a:round/>
                <a:headEnd/>
                <a:tailEnd/>
              </a:ln>
            </p:spPr>
            <p:txBody>
              <a:bodyPr wrap="none" anchor="ctr"/>
              <a:lstStyle/>
              <a:p>
                <a:endParaRPr lang="en-US"/>
              </a:p>
            </p:txBody>
          </p:sp>
          <p:sp>
            <p:nvSpPr>
              <p:cNvPr id="35945" name="Text Box 45"/>
              <p:cNvSpPr txBox="1">
                <a:spLocks noChangeArrowheads="1"/>
              </p:cNvSpPr>
              <p:nvPr/>
            </p:nvSpPr>
            <p:spPr bwMode="auto">
              <a:xfrm>
                <a:off x="3807" y="2770"/>
                <a:ext cx="116" cy="192"/>
              </a:xfrm>
              <a:prstGeom prst="rect">
                <a:avLst/>
              </a:prstGeom>
              <a:noFill/>
              <a:ln w="9525">
                <a:noFill/>
                <a:miter lim="800000"/>
                <a:headEnd/>
                <a:tailEnd/>
              </a:ln>
            </p:spPr>
            <p:txBody>
              <a:bodyPr wrap="none">
                <a:spAutoFit/>
              </a:bodyPr>
              <a:lstStyle/>
              <a:p>
                <a:pPr algn="r" eaLnBrk="0" hangingPunct="0">
                  <a:buFont typeface="Wingdings" pitchFamily="2" charset="2"/>
                  <a:buNone/>
                </a:pPr>
                <a:endParaRPr lang="en-US" sz="1400" b="1"/>
              </a:p>
            </p:txBody>
          </p:sp>
          <p:sp>
            <p:nvSpPr>
              <p:cNvPr id="35946" name="Line 36"/>
              <p:cNvSpPr>
                <a:spLocks noChangeShapeType="1"/>
              </p:cNvSpPr>
              <p:nvPr/>
            </p:nvSpPr>
            <p:spPr bwMode="auto">
              <a:xfrm flipV="1">
                <a:off x="3083" y="2133"/>
                <a:ext cx="0" cy="594"/>
              </a:xfrm>
              <a:prstGeom prst="line">
                <a:avLst/>
              </a:prstGeom>
              <a:noFill/>
              <a:ln w="28575">
                <a:solidFill>
                  <a:srgbClr val="FF00FF"/>
                </a:solidFill>
                <a:round/>
                <a:headEnd/>
                <a:tailEnd/>
              </a:ln>
            </p:spPr>
            <p:txBody>
              <a:bodyPr wrap="none" anchor="ctr"/>
              <a:lstStyle/>
              <a:p>
                <a:endParaRPr lang="en-US"/>
              </a:p>
            </p:txBody>
          </p:sp>
        </p:grpSp>
        <p:sp>
          <p:nvSpPr>
            <p:cNvPr id="35935" name="Text Box 46"/>
            <p:cNvSpPr txBox="1">
              <a:spLocks noChangeArrowheads="1"/>
            </p:cNvSpPr>
            <p:nvPr/>
          </p:nvSpPr>
          <p:spPr bwMode="auto">
            <a:xfrm>
              <a:off x="3352" y="2471"/>
              <a:ext cx="1559" cy="192"/>
            </a:xfrm>
            <a:prstGeom prst="rect">
              <a:avLst/>
            </a:prstGeom>
            <a:noFill/>
            <a:ln w="9525">
              <a:noFill/>
              <a:miter lim="800000"/>
              <a:headEnd/>
              <a:tailEnd/>
            </a:ln>
          </p:spPr>
          <p:txBody>
            <a:bodyPr>
              <a:spAutoFit/>
            </a:bodyPr>
            <a:lstStyle/>
            <a:p>
              <a:pPr algn="r">
                <a:buFont typeface="Wingdings" pitchFamily="2" charset="2"/>
                <a:buNone/>
              </a:pPr>
              <a:endParaRPr lang="en-US" sz="1400">
                <a:latin typeface="Arial Black" pitchFamily="34" charset="0"/>
              </a:endParaRPr>
            </a:p>
          </p:txBody>
        </p:sp>
      </p:grpSp>
      <p:sp>
        <p:nvSpPr>
          <p:cNvPr id="35853" name="Text Box 85"/>
          <p:cNvSpPr txBox="1">
            <a:spLocks noChangeArrowheads="1"/>
          </p:cNvSpPr>
          <p:nvPr/>
        </p:nvSpPr>
        <p:spPr bwMode="auto">
          <a:xfrm>
            <a:off x="2617788" y="1940112"/>
            <a:ext cx="685800" cy="304800"/>
          </a:xfrm>
          <a:prstGeom prst="rect">
            <a:avLst/>
          </a:prstGeom>
          <a:noFill/>
          <a:ln w="12700" algn="ctr">
            <a:noFill/>
            <a:miter lim="800000"/>
            <a:headEnd/>
            <a:tailEnd/>
          </a:ln>
        </p:spPr>
        <p:txBody>
          <a:bodyPr wrap="none">
            <a:spAutoFit/>
          </a:bodyPr>
          <a:lstStyle/>
          <a:p>
            <a:pPr eaLnBrk="0" hangingPunct="0">
              <a:spcBef>
                <a:spcPct val="50000"/>
              </a:spcBef>
              <a:buClr>
                <a:srgbClr val="DA0823"/>
              </a:buClr>
              <a:buFont typeface="Wingdings" pitchFamily="2" charset="2"/>
              <a:buNone/>
            </a:pPr>
            <a:r>
              <a:rPr lang="en-US" sz="1400" b="1"/>
              <a:t>Turbo</a:t>
            </a:r>
          </a:p>
        </p:txBody>
      </p:sp>
      <p:grpSp>
        <p:nvGrpSpPr>
          <p:cNvPr id="10" name="Group 86"/>
          <p:cNvGrpSpPr>
            <a:grpSpLocks/>
          </p:cNvGrpSpPr>
          <p:nvPr/>
        </p:nvGrpSpPr>
        <p:grpSpPr bwMode="auto">
          <a:xfrm>
            <a:off x="715963" y="782496"/>
            <a:ext cx="1592262" cy="1671966"/>
            <a:chOff x="325" y="840"/>
            <a:chExt cx="838" cy="852"/>
          </a:xfrm>
        </p:grpSpPr>
        <p:sp>
          <p:nvSpPr>
            <p:cNvPr id="35930" name="Line 87"/>
            <p:cNvSpPr>
              <a:spLocks noChangeShapeType="1"/>
            </p:cNvSpPr>
            <p:nvPr/>
          </p:nvSpPr>
          <p:spPr bwMode="auto">
            <a:xfrm flipH="1" flipV="1">
              <a:off x="664" y="1692"/>
              <a:ext cx="361" cy="0"/>
            </a:xfrm>
            <a:prstGeom prst="line">
              <a:avLst/>
            </a:prstGeom>
            <a:noFill/>
            <a:ln w="50800">
              <a:solidFill>
                <a:srgbClr val="0000FF"/>
              </a:solidFill>
              <a:round/>
              <a:headEnd type="triangle" w="med" len="med"/>
              <a:tailEnd type="none" w="med" len="lg"/>
            </a:ln>
          </p:spPr>
          <p:txBody>
            <a:bodyPr wrap="none" anchor="ctr"/>
            <a:lstStyle/>
            <a:p>
              <a:endParaRPr lang="en-US"/>
            </a:p>
          </p:txBody>
        </p:sp>
        <p:sp>
          <p:nvSpPr>
            <p:cNvPr id="35931" name="Line 88"/>
            <p:cNvSpPr>
              <a:spLocks noChangeShapeType="1"/>
            </p:cNvSpPr>
            <p:nvPr/>
          </p:nvSpPr>
          <p:spPr bwMode="auto">
            <a:xfrm rot="16200000" flipH="1">
              <a:off x="466" y="1475"/>
              <a:ext cx="422" cy="7"/>
            </a:xfrm>
            <a:prstGeom prst="line">
              <a:avLst/>
            </a:prstGeom>
            <a:noFill/>
            <a:ln w="57150">
              <a:solidFill>
                <a:srgbClr val="0000FF"/>
              </a:solidFill>
              <a:round/>
              <a:headEnd/>
              <a:tailEnd type="none" w="med" len="lg"/>
            </a:ln>
          </p:spPr>
          <p:txBody>
            <a:bodyPr wrap="none" anchor="ctr"/>
            <a:lstStyle/>
            <a:p>
              <a:endParaRPr lang="en-US"/>
            </a:p>
          </p:txBody>
        </p:sp>
        <p:sp>
          <p:nvSpPr>
            <p:cNvPr id="35932" name="Text Box 89"/>
            <p:cNvSpPr txBox="1">
              <a:spLocks noChangeArrowheads="1"/>
            </p:cNvSpPr>
            <p:nvPr/>
          </p:nvSpPr>
          <p:spPr bwMode="auto">
            <a:xfrm>
              <a:off x="325" y="840"/>
              <a:ext cx="838" cy="305"/>
            </a:xfrm>
            <a:prstGeom prst="rect">
              <a:avLst/>
            </a:prstGeom>
            <a:noFill/>
            <a:ln w="9525">
              <a:noFill/>
              <a:miter lim="800000"/>
              <a:headEnd/>
              <a:tailEnd/>
            </a:ln>
          </p:spPr>
          <p:txBody>
            <a:bodyPr rIns="274320" anchor="ctr">
              <a:spAutoFit/>
            </a:bodyPr>
            <a:lstStyle/>
            <a:p>
              <a:pPr algn="r" eaLnBrk="0" hangingPunct="0"/>
              <a:endParaRPr lang="en-US" sz="1400" b="1" dirty="0"/>
            </a:p>
            <a:p>
              <a:pPr algn="r" eaLnBrk="0" hangingPunct="0">
                <a:buNone/>
              </a:pPr>
              <a:r>
                <a:rPr lang="en-US" sz="1400" b="1" dirty="0" smtClean="0"/>
                <a:t>Air </a:t>
              </a:r>
              <a:r>
                <a:rPr lang="en-US" sz="1400" b="1" dirty="0"/>
                <a:t>Filter  </a:t>
              </a:r>
            </a:p>
          </p:txBody>
        </p:sp>
        <p:sp>
          <p:nvSpPr>
            <p:cNvPr id="984154" name="AutoShape 90"/>
            <p:cNvSpPr>
              <a:spLocks noChangeArrowheads="1"/>
            </p:cNvSpPr>
            <p:nvPr/>
          </p:nvSpPr>
          <p:spPr bwMode="auto">
            <a:xfrm>
              <a:off x="449" y="1158"/>
              <a:ext cx="480" cy="144"/>
            </a:xfrm>
            <a:custGeom>
              <a:avLst/>
              <a:gdLst>
                <a:gd name="T0" fmla="*/ 420 w 21600"/>
                <a:gd name="T1" fmla="*/ 72 h 21600"/>
                <a:gd name="T2" fmla="*/ 240 w 21600"/>
                <a:gd name="T3" fmla="*/ 144 h 21600"/>
                <a:gd name="T4" fmla="*/ 60 w 21600"/>
                <a:gd name="T5" fmla="*/ 72 h 21600"/>
                <a:gd name="T6" fmla="*/ 24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3366FF"/>
            </a:solidFill>
            <a:ln w="9525">
              <a:solidFill>
                <a:schemeClr val="tx1"/>
              </a:solidFill>
              <a:miter lim="800000"/>
              <a:headEnd/>
              <a:tailEnd/>
            </a:ln>
          </p:spPr>
          <p:txBody>
            <a:bodyPr wrap="none" anchor="ctr"/>
            <a:lstStyle/>
            <a:p>
              <a:pPr>
                <a:defRPr/>
              </a:pPr>
              <a:endParaRPr lang="en-US" sz="2400" dirty="0">
                <a:cs typeface="+mn-cs"/>
              </a:endParaRPr>
            </a:p>
          </p:txBody>
        </p:sp>
      </p:grpSp>
      <p:sp>
        <p:nvSpPr>
          <p:cNvPr id="24633" name="Rectangle 97"/>
          <p:cNvSpPr>
            <a:spLocks noChangeArrowheads="1"/>
          </p:cNvSpPr>
          <p:nvPr/>
        </p:nvSpPr>
        <p:spPr bwMode="auto">
          <a:xfrm>
            <a:off x="8494713" y="2316350"/>
            <a:ext cx="496887" cy="255587"/>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sp>
        <p:nvSpPr>
          <p:cNvPr id="35856" name="Text Box 102"/>
          <p:cNvSpPr txBox="1">
            <a:spLocks noChangeArrowheads="1"/>
          </p:cNvSpPr>
          <p:nvPr/>
        </p:nvSpPr>
        <p:spPr bwMode="auto">
          <a:xfrm>
            <a:off x="7337425" y="2106388"/>
            <a:ext cx="752475" cy="702500"/>
          </a:xfrm>
          <a:prstGeom prst="rect">
            <a:avLst/>
          </a:prstGeom>
          <a:solidFill>
            <a:srgbClr val="00FFFF"/>
          </a:solidFill>
          <a:ln w="6350">
            <a:solidFill>
              <a:schemeClr val="tx1"/>
            </a:solidFill>
            <a:miter lim="800000"/>
            <a:headEnd/>
            <a:tailEnd/>
          </a:ln>
        </p:spPr>
        <p:txBody>
          <a:bodyPr tIns="155448" bIns="146304" anchor="ctr">
            <a:spAutoFit/>
          </a:bodyPr>
          <a:lstStyle/>
          <a:p>
            <a:pPr eaLnBrk="0" hangingPunct="0">
              <a:buFont typeface="Wingdings" pitchFamily="2" charset="2"/>
              <a:buNone/>
            </a:pPr>
            <a:r>
              <a:rPr lang="en-US" sz="1100" b="1" dirty="0"/>
              <a:t>SCR</a:t>
            </a:r>
          </a:p>
          <a:p>
            <a:pPr eaLnBrk="0" hangingPunct="0">
              <a:buFont typeface="Wingdings" pitchFamily="2" charset="2"/>
              <a:buNone/>
            </a:pPr>
            <a:r>
              <a:rPr lang="en-US" sz="1100" b="1" dirty="0"/>
              <a:t>Catalyst</a:t>
            </a:r>
          </a:p>
        </p:txBody>
      </p:sp>
      <p:sp>
        <p:nvSpPr>
          <p:cNvPr id="35857" name="Line 62"/>
          <p:cNvSpPr>
            <a:spLocks noChangeShapeType="1"/>
          </p:cNvSpPr>
          <p:nvPr/>
        </p:nvSpPr>
        <p:spPr bwMode="auto">
          <a:xfrm flipV="1">
            <a:off x="4581525" y="2008375"/>
            <a:ext cx="0" cy="188912"/>
          </a:xfrm>
          <a:prstGeom prst="line">
            <a:avLst/>
          </a:prstGeom>
          <a:noFill/>
          <a:ln w="76200">
            <a:noFill/>
            <a:round/>
            <a:headEnd/>
            <a:tailEnd/>
          </a:ln>
        </p:spPr>
        <p:txBody>
          <a:bodyPr wrap="none" anchor="ctr"/>
          <a:lstStyle/>
          <a:p>
            <a:endParaRPr lang="en-US"/>
          </a:p>
        </p:txBody>
      </p:sp>
      <p:sp>
        <p:nvSpPr>
          <p:cNvPr id="24639" name="AutoShape 63"/>
          <p:cNvSpPr>
            <a:spLocks noChangeArrowheads="1"/>
          </p:cNvSpPr>
          <p:nvPr/>
        </p:nvSpPr>
        <p:spPr bwMode="auto">
          <a:xfrm>
            <a:off x="3533775" y="2081400"/>
            <a:ext cx="1230313" cy="736600"/>
          </a:xfrm>
          <a:prstGeom prst="flowChartPreparation">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sp>
        <p:nvSpPr>
          <p:cNvPr id="24640" name="Rectangle 64"/>
          <p:cNvSpPr>
            <a:spLocks noChangeArrowheads="1"/>
          </p:cNvSpPr>
          <p:nvPr/>
        </p:nvSpPr>
        <p:spPr bwMode="auto">
          <a:xfrm>
            <a:off x="4364038" y="2092512"/>
            <a:ext cx="127000" cy="715963"/>
          </a:xfrm>
          <a:prstGeom prst="rect">
            <a:avLst/>
          </a:prstGeom>
          <a:gradFill rotWithShape="1">
            <a:gsLst>
              <a:gs pos="0">
                <a:schemeClr val="accent1">
                  <a:alpha val="75000"/>
                </a:schemeClr>
              </a:gs>
              <a:gs pos="100000">
                <a:schemeClr val="accent1">
                  <a:gamma/>
                  <a:shade val="46275"/>
                  <a:invGamma/>
                </a:schemeClr>
              </a:gs>
            </a:gsLst>
            <a:lin ang="5400000" scaled="1"/>
          </a:gradFill>
          <a:ln w="9525">
            <a:no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sp>
        <p:nvSpPr>
          <p:cNvPr id="24641" name="Rectangle 65"/>
          <p:cNvSpPr>
            <a:spLocks noChangeArrowheads="1"/>
          </p:cNvSpPr>
          <p:nvPr/>
        </p:nvSpPr>
        <p:spPr bwMode="auto">
          <a:xfrm>
            <a:off x="3802063" y="2092512"/>
            <a:ext cx="271462" cy="715963"/>
          </a:xfrm>
          <a:prstGeom prst="rect">
            <a:avLst/>
          </a:prstGeom>
          <a:gradFill rotWithShape="1">
            <a:gsLst>
              <a:gs pos="0">
                <a:schemeClr val="accent1">
                  <a:alpha val="77000"/>
                </a:schemeClr>
              </a:gs>
              <a:gs pos="100000">
                <a:schemeClr val="accent1">
                  <a:gamma/>
                  <a:shade val="46275"/>
                  <a:invGamma/>
                </a:schemeClr>
              </a:gs>
            </a:gsLst>
            <a:lin ang="5400000" scaled="1"/>
          </a:gradFill>
          <a:ln w="9525">
            <a:no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sp>
        <p:nvSpPr>
          <p:cNvPr id="35861" name="Line 66"/>
          <p:cNvSpPr>
            <a:spLocks noChangeShapeType="1"/>
          </p:cNvSpPr>
          <p:nvPr/>
        </p:nvSpPr>
        <p:spPr bwMode="auto">
          <a:xfrm flipV="1">
            <a:off x="4797425" y="2141725"/>
            <a:ext cx="0" cy="188912"/>
          </a:xfrm>
          <a:prstGeom prst="line">
            <a:avLst/>
          </a:prstGeom>
          <a:noFill/>
          <a:ln w="76200">
            <a:noFill/>
            <a:round/>
            <a:headEnd/>
            <a:tailEnd/>
          </a:ln>
        </p:spPr>
        <p:txBody>
          <a:bodyPr wrap="none" anchor="ctr"/>
          <a:lstStyle/>
          <a:p>
            <a:endParaRPr lang="en-US"/>
          </a:p>
        </p:txBody>
      </p:sp>
      <p:sp>
        <p:nvSpPr>
          <p:cNvPr id="24643" name="Rectangle 67"/>
          <p:cNvSpPr>
            <a:spLocks noChangeArrowheads="1"/>
          </p:cNvSpPr>
          <p:nvPr/>
        </p:nvSpPr>
        <p:spPr bwMode="auto">
          <a:xfrm>
            <a:off x="4678363" y="2316350"/>
            <a:ext cx="200025" cy="260350"/>
          </a:xfrm>
          <a:prstGeom prst="rec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sp>
        <p:nvSpPr>
          <p:cNvPr id="35863" name="Text Box 68"/>
          <p:cNvSpPr txBox="1">
            <a:spLocks noChangeArrowheads="1"/>
          </p:cNvSpPr>
          <p:nvPr/>
        </p:nvSpPr>
        <p:spPr bwMode="auto">
          <a:xfrm>
            <a:off x="3840163" y="2260787"/>
            <a:ext cx="187325" cy="382588"/>
          </a:xfrm>
          <a:prstGeom prst="rect">
            <a:avLst/>
          </a:prstGeom>
          <a:noFill/>
          <a:ln w="9525">
            <a:noFill/>
            <a:miter lim="800000"/>
            <a:headEnd/>
            <a:tailEnd/>
          </a:ln>
        </p:spPr>
        <p:txBody>
          <a:bodyPr tIns="91440" bIns="91440" anchor="ctr">
            <a:spAutoFit/>
          </a:bodyPr>
          <a:lstStyle/>
          <a:p>
            <a:pPr algn="r" eaLnBrk="0" hangingPunct="0">
              <a:buFont typeface="Wingdings" pitchFamily="2" charset="2"/>
              <a:buNone/>
            </a:pPr>
            <a:endParaRPr lang="en-US" sz="1300" b="1">
              <a:solidFill>
                <a:schemeClr val="bg1"/>
              </a:solidFill>
            </a:endParaRPr>
          </a:p>
        </p:txBody>
      </p:sp>
      <p:sp>
        <p:nvSpPr>
          <p:cNvPr id="35864" name="Text Box 69"/>
          <p:cNvSpPr txBox="1">
            <a:spLocks noChangeArrowheads="1"/>
          </p:cNvSpPr>
          <p:nvPr/>
        </p:nvSpPr>
        <p:spPr bwMode="auto">
          <a:xfrm>
            <a:off x="4475163" y="1730562"/>
            <a:ext cx="184150" cy="304800"/>
          </a:xfrm>
          <a:prstGeom prst="rect">
            <a:avLst/>
          </a:prstGeom>
          <a:noFill/>
          <a:ln w="9525">
            <a:noFill/>
            <a:miter lim="800000"/>
            <a:headEnd/>
            <a:tailEnd/>
          </a:ln>
        </p:spPr>
        <p:txBody>
          <a:bodyPr wrap="none">
            <a:spAutoFit/>
          </a:bodyPr>
          <a:lstStyle/>
          <a:p>
            <a:pPr algn="r" eaLnBrk="0" hangingPunct="0">
              <a:buFont typeface="Wingdings" pitchFamily="2" charset="2"/>
              <a:buNone/>
            </a:pPr>
            <a:endParaRPr lang="en-US" sz="1400" b="1"/>
          </a:p>
        </p:txBody>
      </p:sp>
      <p:sp>
        <p:nvSpPr>
          <p:cNvPr id="35865" name="Text Box 70"/>
          <p:cNvSpPr txBox="1">
            <a:spLocks noChangeArrowheads="1"/>
          </p:cNvSpPr>
          <p:nvPr/>
        </p:nvSpPr>
        <p:spPr bwMode="auto">
          <a:xfrm>
            <a:off x="4684713" y="1819462"/>
            <a:ext cx="184150" cy="304800"/>
          </a:xfrm>
          <a:prstGeom prst="rect">
            <a:avLst/>
          </a:prstGeom>
          <a:noFill/>
          <a:ln w="9525">
            <a:noFill/>
            <a:miter lim="800000"/>
            <a:headEnd/>
            <a:tailEnd/>
          </a:ln>
        </p:spPr>
        <p:txBody>
          <a:bodyPr wrap="none">
            <a:spAutoFit/>
          </a:bodyPr>
          <a:lstStyle/>
          <a:p>
            <a:pPr algn="r" eaLnBrk="0" hangingPunct="0">
              <a:buFont typeface="Wingdings" pitchFamily="2" charset="2"/>
              <a:buNone/>
            </a:pPr>
            <a:endParaRPr lang="en-US" sz="1400" b="1"/>
          </a:p>
        </p:txBody>
      </p:sp>
      <p:sp>
        <p:nvSpPr>
          <p:cNvPr id="24647" name="Rectangle 71"/>
          <p:cNvSpPr>
            <a:spLocks noChangeArrowheads="1"/>
          </p:cNvSpPr>
          <p:nvPr/>
        </p:nvSpPr>
        <p:spPr bwMode="auto">
          <a:xfrm>
            <a:off x="4079875" y="2090925"/>
            <a:ext cx="271463" cy="715962"/>
          </a:xfrm>
          <a:prstGeom prst="rect">
            <a:avLst/>
          </a:prstGeom>
          <a:gradFill rotWithShape="1">
            <a:gsLst>
              <a:gs pos="0">
                <a:schemeClr val="accent1">
                  <a:alpha val="77000"/>
                </a:schemeClr>
              </a:gs>
              <a:gs pos="100000">
                <a:schemeClr val="accent1">
                  <a:gamma/>
                  <a:shade val="46275"/>
                  <a:invGamma/>
                </a:schemeClr>
              </a:gs>
            </a:gsLst>
            <a:lin ang="5400000" scaled="1"/>
          </a:gradFill>
          <a:ln w="9525">
            <a:noFill/>
            <a:miter lim="800000"/>
            <a:headEnd/>
            <a:tailEnd/>
          </a:ln>
        </p:spPr>
        <p:txBody>
          <a:bodyPr anchor="ctr"/>
          <a:lstStyle/>
          <a:p>
            <a:pPr>
              <a:buFont typeface="Wingdings" pitchFamily="2" charset="2"/>
              <a:buNone/>
              <a:defRPr/>
            </a:pPr>
            <a:endParaRPr lang="en-US" sz="2400" dirty="0">
              <a:latin typeface="Arial" charset="0"/>
              <a:cs typeface="Arial" charset="0"/>
            </a:endParaRPr>
          </a:p>
        </p:txBody>
      </p:sp>
      <p:sp>
        <p:nvSpPr>
          <p:cNvPr id="18504" name="Text Box 72"/>
          <p:cNvSpPr txBox="1">
            <a:spLocks noChangeArrowheads="1"/>
          </p:cNvSpPr>
          <p:nvPr/>
        </p:nvSpPr>
        <p:spPr bwMode="auto">
          <a:xfrm>
            <a:off x="3947018" y="2060460"/>
            <a:ext cx="554639" cy="784830"/>
          </a:xfrm>
          <a:prstGeom prst="rect">
            <a:avLst/>
          </a:prstGeom>
          <a:solidFill>
            <a:schemeClr val="tx1"/>
          </a:solidFill>
          <a:ln w="9525">
            <a:solidFill>
              <a:schemeClr val="tx1"/>
            </a:solidFill>
            <a:miter lim="800000"/>
            <a:headEnd/>
            <a:tailEnd/>
          </a:ln>
        </p:spPr>
        <p:txBody>
          <a:bodyPr wrap="none" lIns="0" tIns="173736" rIns="0" bIns="173736" anchor="ctr">
            <a:spAutoFit/>
          </a:bodyPr>
          <a:lstStyle/>
          <a:p>
            <a:pPr eaLnBrk="0" hangingPunct="0">
              <a:buFont typeface="Wingdings" pitchFamily="2" charset="2"/>
              <a:buNone/>
            </a:pPr>
            <a:r>
              <a:rPr lang="en-US" sz="1200" b="1" dirty="0">
                <a:solidFill>
                  <a:schemeClr val="bg1"/>
                </a:solidFill>
              </a:rPr>
              <a:t>Electric</a:t>
            </a:r>
          </a:p>
          <a:p>
            <a:pPr eaLnBrk="0" hangingPunct="0">
              <a:buFont typeface="Wingdings" pitchFamily="2" charset="2"/>
              <a:buNone/>
            </a:pPr>
            <a:r>
              <a:rPr lang="en-US" sz="1200" b="1" dirty="0">
                <a:solidFill>
                  <a:schemeClr val="bg1"/>
                </a:solidFill>
              </a:rPr>
              <a:t>Heater</a:t>
            </a:r>
          </a:p>
        </p:txBody>
      </p:sp>
      <p:sp>
        <p:nvSpPr>
          <p:cNvPr id="35868" name="Text Box 73"/>
          <p:cNvSpPr txBox="1">
            <a:spLocks noChangeArrowheads="1"/>
          </p:cNvSpPr>
          <p:nvPr/>
        </p:nvSpPr>
        <p:spPr bwMode="auto">
          <a:xfrm rot="-5400000">
            <a:off x="4238625" y="2389375"/>
            <a:ext cx="384175" cy="92075"/>
          </a:xfrm>
          <a:prstGeom prst="rect">
            <a:avLst/>
          </a:prstGeom>
          <a:noFill/>
          <a:ln w="9525">
            <a:noFill/>
            <a:miter lim="800000"/>
            <a:headEnd/>
            <a:tailEnd/>
          </a:ln>
        </p:spPr>
        <p:txBody>
          <a:bodyPr vert="eaVert" wrap="none" anchor="ctr">
            <a:spAutoFit/>
          </a:bodyPr>
          <a:lstStyle/>
          <a:p>
            <a:pPr algn="r" eaLnBrk="0" hangingPunct="0">
              <a:buFont typeface="Wingdings" pitchFamily="2" charset="2"/>
              <a:buNone/>
            </a:pPr>
            <a:endParaRPr lang="en-US" sz="1300" b="1">
              <a:solidFill>
                <a:schemeClr val="bg1"/>
              </a:solidFill>
            </a:endParaRPr>
          </a:p>
        </p:txBody>
      </p:sp>
      <p:sp>
        <p:nvSpPr>
          <p:cNvPr id="24650" name="Rectangle 74"/>
          <p:cNvSpPr>
            <a:spLocks noChangeArrowheads="1"/>
          </p:cNvSpPr>
          <p:nvPr/>
        </p:nvSpPr>
        <p:spPr bwMode="auto">
          <a:xfrm>
            <a:off x="3513138" y="2333812"/>
            <a:ext cx="96837" cy="239713"/>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p:spPr>
        <p:txBody>
          <a:bodyPr wrap="none" anchor="ctr"/>
          <a:lstStyle/>
          <a:p>
            <a:pPr>
              <a:buFont typeface="Wingdings" pitchFamily="2" charset="2"/>
              <a:buNone/>
              <a:defRPr/>
            </a:pPr>
            <a:endParaRPr lang="en-US" sz="2400" dirty="0">
              <a:latin typeface="Arial" charset="0"/>
              <a:cs typeface="Arial" charset="0"/>
            </a:endParaRPr>
          </a:p>
        </p:txBody>
      </p:sp>
      <p:sp>
        <p:nvSpPr>
          <p:cNvPr id="35870" name="Line 75"/>
          <p:cNvSpPr>
            <a:spLocks noChangeShapeType="1"/>
          </p:cNvSpPr>
          <p:nvPr/>
        </p:nvSpPr>
        <p:spPr bwMode="auto">
          <a:xfrm>
            <a:off x="3609975" y="2335400"/>
            <a:ext cx="0" cy="233362"/>
          </a:xfrm>
          <a:prstGeom prst="line">
            <a:avLst/>
          </a:prstGeom>
          <a:noFill/>
          <a:ln w="9525">
            <a:solidFill>
              <a:schemeClr val="tx1"/>
            </a:solidFill>
            <a:round/>
            <a:headEnd/>
            <a:tailEnd/>
          </a:ln>
        </p:spPr>
        <p:txBody>
          <a:bodyPr/>
          <a:lstStyle/>
          <a:p>
            <a:endParaRPr lang="en-US"/>
          </a:p>
        </p:txBody>
      </p:sp>
      <p:sp>
        <p:nvSpPr>
          <p:cNvPr id="35871" name="Line 23"/>
          <p:cNvSpPr>
            <a:spLocks noChangeShapeType="1"/>
          </p:cNvSpPr>
          <p:nvPr/>
        </p:nvSpPr>
        <p:spPr bwMode="auto">
          <a:xfrm>
            <a:off x="2944813" y="2825937"/>
            <a:ext cx="0" cy="598488"/>
          </a:xfrm>
          <a:prstGeom prst="line">
            <a:avLst/>
          </a:prstGeom>
          <a:noFill/>
          <a:ln w="57150">
            <a:solidFill>
              <a:srgbClr val="FF0000"/>
            </a:solidFill>
            <a:round/>
            <a:headEnd type="triangle" w="med" len="med"/>
            <a:tailEnd/>
          </a:ln>
        </p:spPr>
        <p:txBody>
          <a:bodyPr/>
          <a:lstStyle/>
          <a:p>
            <a:endParaRPr lang="en-US"/>
          </a:p>
        </p:txBody>
      </p:sp>
      <p:sp>
        <p:nvSpPr>
          <p:cNvPr id="35872" name="Text Box 85"/>
          <p:cNvSpPr txBox="1">
            <a:spLocks noChangeArrowheads="1"/>
          </p:cNvSpPr>
          <p:nvPr/>
        </p:nvSpPr>
        <p:spPr bwMode="auto">
          <a:xfrm>
            <a:off x="1646238" y="3422837"/>
            <a:ext cx="2214562" cy="304800"/>
          </a:xfrm>
          <a:prstGeom prst="rect">
            <a:avLst/>
          </a:prstGeom>
          <a:noFill/>
          <a:ln w="12700" algn="ctr">
            <a:noFill/>
            <a:miter lim="800000"/>
            <a:headEnd/>
            <a:tailEnd/>
          </a:ln>
        </p:spPr>
        <p:txBody>
          <a:bodyPr>
            <a:spAutoFit/>
          </a:bodyPr>
          <a:lstStyle/>
          <a:p>
            <a:pPr algn="ctr" eaLnBrk="0" hangingPunct="0">
              <a:spcBef>
                <a:spcPct val="50000"/>
              </a:spcBef>
              <a:buClr>
                <a:srgbClr val="DA0823"/>
              </a:buClr>
              <a:buFont typeface="Wingdings" pitchFamily="2" charset="2"/>
              <a:buNone/>
            </a:pPr>
            <a:r>
              <a:rPr lang="en-US" sz="1400" b="1" dirty="0" smtClean="0"/>
              <a:t>Diesel </a:t>
            </a:r>
            <a:r>
              <a:rPr lang="en-US" sz="1400" b="1" dirty="0"/>
              <a:t>Engine</a:t>
            </a:r>
          </a:p>
        </p:txBody>
      </p:sp>
      <p:sp>
        <p:nvSpPr>
          <p:cNvPr id="35873" name="Text Box 85"/>
          <p:cNvSpPr txBox="1">
            <a:spLocks noChangeArrowheads="1"/>
          </p:cNvSpPr>
          <p:nvPr/>
        </p:nvSpPr>
        <p:spPr bwMode="auto">
          <a:xfrm>
            <a:off x="2024063" y="3089462"/>
            <a:ext cx="873125" cy="304800"/>
          </a:xfrm>
          <a:prstGeom prst="rect">
            <a:avLst/>
          </a:prstGeom>
          <a:noFill/>
          <a:ln w="12700" algn="ctr">
            <a:noFill/>
            <a:miter lim="800000"/>
            <a:headEnd/>
            <a:tailEnd/>
          </a:ln>
        </p:spPr>
        <p:txBody>
          <a:bodyPr wrap="none">
            <a:spAutoFit/>
          </a:bodyPr>
          <a:lstStyle/>
          <a:p>
            <a:pPr eaLnBrk="0" hangingPunct="0">
              <a:spcBef>
                <a:spcPct val="50000"/>
              </a:spcBef>
              <a:buClr>
                <a:srgbClr val="DA0823"/>
              </a:buClr>
              <a:buFont typeface="Wingdings" pitchFamily="2" charset="2"/>
              <a:buNone/>
            </a:pPr>
            <a:r>
              <a:rPr lang="en-US" sz="1400" b="1"/>
              <a:t>Exhaust</a:t>
            </a:r>
          </a:p>
        </p:txBody>
      </p:sp>
      <p:sp>
        <p:nvSpPr>
          <p:cNvPr id="35874" name="Text Box 85"/>
          <p:cNvSpPr txBox="1">
            <a:spLocks noChangeArrowheads="1"/>
          </p:cNvSpPr>
          <p:nvPr/>
        </p:nvSpPr>
        <p:spPr bwMode="auto">
          <a:xfrm>
            <a:off x="5276850" y="4018150"/>
            <a:ext cx="1598613" cy="317500"/>
          </a:xfrm>
          <a:prstGeom prst="rect">
            <a:avLst/>
          </a:prstGeom>
          <a:noFill/>
          <a:ln w="12700" algn="ctr">
            <a:solidFill>
              <a:schemeClr val="tx1"/>
            </a:solidFill>
            <a:miter lim="800000"/>
            <a:headEnd/>
            <a:tailEnd/>
          </a:ln>
        </p:spPr>
        <p:txBody>
          <a:bodyPr>
            <a:spAutoFit/>
          </a:bodyPr>
          <a:lstStyle/>
          <a:p>
            <a:pPr eaLnBrk="0" hangingPunct="0">
              <a:spcBef>
                <a:spcPct val="50000"/>
              </a:spcBef>
              <a:buClr>
                <a:srgbClr val="DA0823"/>
              </a:buClr>
              <a:buFont typeface="Wingdings" pitchFamily="2" charset="2"/>
              <a:buNone/>
            </a:pPr>
            <a:r>
              <a:rPr lang="en-US" sz="1400" b="1"/>
              <a:t>Control Panel</a:t>
            </a:r>
          </a:p>
        </p:txBody>
      </p:sp>
      <p:sp>
        <p:nvSpPr>
          <p:cNvPr id="35875" name="Text Box 85"/>
          <p:cNvSpPr txBox="1">
            <a:spLocks noChangeArrowheads="1"/>
          </p:cNvSpPr>
          <p:nvPr/>
        </p:nvSpPr>
        <p:spPr bwMode="auto">
          <a:xfrm>
            <a:off x="3970338" y="3589525"/>
            <a:ext cx="1111250" cy="498475"/>
          </a:xfrm>
          <a:prstGeom prst="rect">
            <a:avLst/>
          </a:prstGeom>
          <a:solidFill>
            <a:srgbClr val="00FF00"/>
          </a:solidFill>
          <a:ln w="12700" algn="ctr">
            <a:solidFill>
              <a:schemeClr val="tx1"/>
            </a:solidFill>
            <a:miter lim="800000"/>
            <a:headEnd/>
            <a:tailEnd/>
          </a:ln>
        </p:spPr>
        <p:txBody>
          <a:bodyPr tIns="137160" bIns="137160">
            <a:spAutoFit/>
          </a:bodyPr>
          <a:lstStyle/>
          <a:p>
            <a:pPr eaLnBrk="0" hangingPunct="0">
              <a:spcBef>
                <a:spcPct val="50000"/>
              </a:spcBef>
              <a:buClr>
                <a:srgbClr val="DA0823"/>
              </a:buClr>
              <a:buFont typeface="Wingdings" pitchFamily="2" charset="2"/>
              <a:buNone/>
            </a:pPr>
            <a:r>
              <a:rPr lang="en-US" sz="1400" b="1"/>
              <a:t>Generator</a:t>
            </a:r>
          </a:p>
        </p:txBody>
      </p:sp>
      <p:sp>
        <p:nvSpPr>
          <p:cNvPr id="35876" name="Text Box 85"/>
          <p:cNvSpPr txBox="1">
            <a:spLocks noChangeArrowheads="1"/>
          </p:cNvSpPr>
          <p:nvPr/>
        </p:nvSpPr>
        <p:spPr bwMode="auto">
          <a:xfrm>
            <a:off x="3586163" y="3089462"/>
            <a:ext cx="1325562" cy="215900"/>
          </a:xfrm>
          <a:prstGeom prst="rect">
            <a:avLst/>
          </a:prstGeom>
          <a:solidFill>
            <a:srgbClr val="CCFFFF"/>
          </a:solidFill>
          <a:ln w="12700" algn="ctr">
            <a:solidFill>
              <a:schemeClr val="tx1"/>
            </a:solidFill>
            <a:miter lim="800000"/>
            <a:headEnd/>
            <a:tailEnd/>
          </a:ln>
        </p:spPr>
        <p:txBody>
          <a:bodyPr lIns="0" tIns="0" rIns="0" bIns="0">
            <a:spAutoFit/>
          </a:bodyPr>
          <a:lstStyle/>
          <a:p>
            <a:pPr eaLnBrk="0" hangingPunct="0">
              <a:spcBef>
                <a:spcPct val="50000"/>
              </a:spcBef>
              <a:buClr>
                <a:srgbClr val="DA0823"/>
              </a:buClr>
              <a:buFont typeface="Wingdings" pitchFamily="2" charset="2"/>
              <a:buNone/>
            </a:pPr>
            <a:r>
              <a:rPr lang="en-US" sz="1400" b="1"/>
              <a:t>Heater Control</a:t>
            </a:r>
          </a:p>
        </p:txBody>
      </p:sp>
      <p:cxnSp>
        <p:nvCxnSpPr>
          <p:cNvPr id="35877" name="AutoShape 82"/>
          <p:cNvCxnSpPr>
            <a:cxnSpLocks noChangeShapeType="1"/>
          </p:cNvCxnSpPr>
          <p:nvPr/>
        </p:nvCxnSpPr>
        <p:spPr bwMode="auto">
          <a:xfrm flipH="1" flipV="1">
            <a:off x="4241800" y="3319650"/>
            <a:ext cx="1588" cy="244475"/>
          </a:xfrm>
          <a:prstGeom prst="straightConnector1">
            <a:avLst/>
          </a:prstGeom>
          <a:noFill/>
          <a:ln w="19050">
            <a:solidFill>
              <a:schemeClr val="tx1"/>
            </a:solidFill>
            <a:round/>
            <a:headEnd/>
            <a:tailEnd type="triangle" w="med" len="med"/>
          </a:ln>
        </p:spPr>
      </p:cxnSp>
      <p:cxnSp>
        <p:nvCxnSpPr>
          <p:cNvPr id="35878" name="AutoShape 83"/>
          <p:cNvCxnSpPr>
            <a:cxnSpLocks noChangeShapeType="1"/>
            <a:endCxn id="18504" idx="2"/>
          </p:cNvCxnSpPr>
          <p:nvPr/>
        </p:nvCxnSpPr>
        <p:spPr bwMode="auto">
          <a:xfrm flipV="1">
            <a:off x="4222750" y="2845290"/>
            <a:ext cx="1588" cy="217185"/>
          </a:xfrm>
          <a:prstGeom prst="straightConnector1">
            <a:avLst/>
          </a:prstGeom>
          <a:noFill/>
          <a:ln w="19050">
            <a:solidFill>
              <a:schemeClr val="tx1"/>
            </a:solidFill>
            <a:round/>
            <a:headEnd/>
            <a:tailEnd type="triangle" w="med" len="med"/>
          </a:ln>
        </p:spPr>
      </p:cxnSp>
      <p:cxnSp>
        <p:nvCxnSpPr>
          <p:cNvPr id="35879" name="AutoShape 84"/>
          <p:cNvCxnSpPr>
            <a:cxnSpLocks noChangeShapeType="1"/>
            <a:stCxn id="35874" idx="0"/>
            <a:endCxn id="35876" idx="3"/>
          </p:cNvCxnSpPr>
          <p:nvPr/>
        </p:nvCxnSpPr>
        <p:spPr bwMode="auto">
          <a:xfrm rot="16200000" flipV="1">
            <a:off x="5083175" y="3025962"/>
            <a:ext cx="820738" cy="1163638"/>
          </a:xfrm>
          <a:prstGeom prst="bentConnector2">
            <a:avLst/>
          </a:prstGeom>
          <a:noFill/>
          <a:ln w="9525">
            <a:solidFill>
              <a:schemeClr val="tx1"/>
            </a:solidFill>
            <a:miter lim="800000"/>
            <a:headEnd/>
            <a:tailEnd type="triangle" w="med" len="med"/>
          </a:ln>
        </p:spPr>
      </p:cxnSp>
      <p:cxnSp>
        <p:nvCxnSpPr>
          <p:cNvPr id="35880" name="AutoShape 85"/>
          <p:cNvCxnSpPr>
            <a:cxnSpLocks noChangeShapeType="1"/>
            <a:stCxn id="35844" idx="2"/>
            <a:endCxn id="35874" idx="3"/>
          </p:cNvCxnSpPr>
          <p:nvPr/>
        </p:nvCxnSpPr>
        <p:spPr bwMode="auto">
          <a:xfrm rot="5400000">
            <a:off x="6888163" y="2830700"/>
            <a:ext cx="1333500" cy="1358900"/>
          </a:xfrm>
          <a:prstGeom prst="bentConnector2">
            <a:avLst/>
          </a:prstGeom>
          <a:noFill/>
          <a:ln w="9525">
            <a:solidFill>
              <a:schemeClr val="tx1"/>
            </a:solidFill>
            <a:miter lim="800000"/>
            <a:headEnd/>
            <a:tailEnd type="triangle" w="med" len="med"/>
          </a:ln>
        </p:spPr>
      </p:cxnSp>
      <p:cxnSp>
        <p:nvCxnSpPr>
          <p:cNvPr id="35881" name="AutoShape 86"/>
          <p:cNvCxnSpPr>
            <a:cxnSpLocks noChangeShapeType="1"/>
            <a:stCxn id="35845" idx="2"/>
            <a:endCxn id="35874" idx="2"/>
          </p:cNvCxnSpPr>
          <p:nvPr/>
        </p:nvCxnSpPr>
        <p:spPr bwMode="auto">
          <a:xfrm rot="5400000">
            <a:off x="6601618" y="2199669"/>
            <a:ext cx="1611313" cy="2660650"/>
          </a:xfrm>
          <a:prstGeom prst="bentConnector3">
            <a:avLst>
              <a:gd name="adj1" fmla="val 114185"/>
            </a:avLst>
          </a:prstGeom>
          <a:noFill/>
          <a:ln w="9525">
            <a:solidFill>
              <a:schemeClr val="tx1"/>
            </a:solidFill>
            <a:miter lim="800000"/>
            <a:headEnd/>
            <a:tailEnd type="triangle" w="med" len="med"/>
          </a:ln>
        </p:spPr>
      </p:cxnSp>
      <p:cxnSp>
        <p:nvCxnSpPr>
          <p:cNvPr id="35882" name="AutoShape 87"/>
          <p:cNvCxnSpPr>
            <a:cxnSpLocks noChangeShapeType="1"/>
            <a:stCxn id="35874" idx="1"/>
          </p:cNvCxnSpPr>
          <p:nvPr/>
        </p:nvCxnSpPr>
        <p:spPr bwMode="auto">
          <a:xfrm rot="10800000" flipV="1">
            <a:off x="4851400" y="4176900"/>
            <a:ext cx="425450" cy="600075"/>
          </a:xfrm>
          <a:prstGeom prst="bentConnector2">
            <a:avLst/>
          </a:prstGeom>
          <a:noFill/>
          <a:ln w="9525">
            <a:solidFill>
              <a:schemeClr val="tx1"/>
            </a:solidFill>
            <a:miter lim="800000"/>
            <a:headEnd/>
            <a:tailEnd type="triangle" w="med" len="med"/>
          </a:ln>
        </p:spPr>
      </p:cxnSp>
      <p:sp>
        <p:nvSpPr>
          <p:cNvPr id="35883" name="Text Box 85"/>
          <p:cNvSpPr txBox="1">
            <a:spLocks noChangeArrowheads="1"/>
          </p:cNvSpPr>
          <p:nvPr/>
        </p:nvSpPr>
        <p:spPr bwMode="auto">
          <a:xfrm>
            <a:off x="7092950" y="4291200"/>
            <a:ext cx="1287463" cy="304800"/>
          </a:xfrm>
          <a:prstGeom prst="rect">
            <a:avLst/>
          </a:prstGeom>
          <a:noFill/>
          <a:ln w="12700" algn="ctr">
            <a:noFill/>
            <a:miter lim="800000"/>
            <a:headEnd/>
            <a:tailEnd/>
          </a:ln>
        </p:spPr>
        <p:txBody>
          <a:bodyPr wrap="none">
            <a:spAutoFit/>
          </a:bodyPr>
          <a:lstStyle/>
          <a:p>
            <a:pPr eaLnBrk="0" hangingPunct="0">
              <a:spcBef>
                <a:spcPct val="50000"/>
              </a:spcBef>
              <a:buClr>
                <a:srgbClr val="DA0823"/>
              </a:buClr>
              <a:buFont typeface="Wingdings" pitchFamily="2" charset="2"/>
              <a:buNone/>
            </a:pPr>
            <a:r>
              <a:rPr lang="en-US" sz="1400" b="1"/>
              <a:t>NOx Sensing</a:t>
            </a:r>
          </a:p>
        </p:txBody>
      </p:sp>
      <p:cxnSp>
        <p:nvCxnSpPr>
          <p:cNvPr id="35884" name="AutoShape 90"/>
          <p:cNvCxnSpPr>
            <a:cxnSpLocks noChangeShapeType="1"/>
          </p:cNvCxnSpPr>
          <p:nvPr/>
        </p:nvCxnSpPr>
        <p:spPr bwMode="auto">
          <a:xfrm rot="-5400000">
            <a:off x="4401344" y="4563456"/>
            <a:ext cx="1784350" cy="1328738"/>
          </a:xfrm>
          <a:prstGeom prst="bentConnector3">
            <a:avLst>
              <a:gd name="adj1" fmla="val -625"/>
            </a:avLst>
          </a:prstGeom>
          <a:noFill/>
          <a:ln w="9525">
            <a:solidFill>
              <a:schemeClr val="tx1"/>
            </a:solidFill>
            <a:miter lim="800000"/>
            <a:headEnd/>
            <a:tailEnd type="triangle" w="med" len="med"/>
          </a:ln>
        </p:spPr>
      </p:cxnSp>
      <p:sp>
        <p:nvSpPr>
          <p:cNvPr id="35885" name="Text Box 85"/>
          <p:cNvSpPr txBox="1">
            <a:spLocks noChangeArrowheads="1"/>
          </p:cNvSpPr>
          <p:nvPr/>
        </p:nvSpPr>
        <p:spPr bwMode="auto">
          <a:xfrm>
            <a:off x="4670425" y="5786625"/>
            <a:ext cx="1354138" cy="304800"/>
          </a:xfrm>
          <a:prstGeom prst="rect">
            <a:avLst/>
          </a:prstGeom>
          <a:noFill/>
          <a:ln w="12700" algn="ctr">
            <a:noFill/>
            <a:miter lim="800000"/>
            <a:headEnd/>
            <a:tailEnd/>
          </a:ln>
        </p:spPr>
        <p:txBody>
          <a:bodyPr wrap="none">
            <a:spAutoFit/>
          </a:bodyPr>
          <a:lstStyle/>
          <a:p>
            <a:pPr eaLnBrk="0" hangingPunct="0">
              <a:spcBef>
                <a:spcPct val="50000"/>
              </a:spcBef>
              <a:buClr>
                <a:srgbClr val="DA0823"/>
              </a:buClr>
              <a:buFont typeface="Wingdings" pitchFamily="2" charset="2"/>
              <a:buNone/>
            </a:pPr>
            <a:r>
              <a:rPr lang="en-US" sz="1400" b="1"/>
              <a:t>Level sensing</a:t>
            </a:r>
          </a:p>
        </p:txBody>
      </p:sp>
      <p:cxnSp>
        <p:nvCxnSpPr>
          <p:cNvPr id="35886" name="AutoShape 92"/>
          <p:cNvCxnSpPr>
            <a:cxnSpLocks noChangeShapeType="1"/>
            <a:endCxn id="24643" idx="2"/>
          </p:cNvCxnSpPr>
          <p:nvPr/>
        </p:nvCxnSpPr>
        <p:spPr bwMode="auto">
          <a:xfrm rot="5400000" flipH="1">
            <a:off x="4179888" y="3175187"/>
            <a:ext cx="1630362" cy="433388"/>
          </a:xfrm>
          <a:prstGeom prst="bentConnector3">
            <a:avLst>
              <a:gd name="adj1" fmla="val 74486"/>
            </a:avLst>
          </a:prstGeom>
          <a:noFill/>
          <a:ln w="28575">
            <a:solidFill>
              <a:srgbClr val="FF00FF"/>
            </a:solidFill>
            <a:miter lim="800000"/>
            <a:headEnd/>
            <a:tailEnd type="triangle" w="med" len="med"/>
          </a:ln>
        </p:spPr>
      </p:cxnSp>
      <p:sp>
        <p:nvSpPr>
          <p:cNvPr id="35887" name="Rectangle 93"/>
          <p:cNvSpPr>
            <a:spLocks noChangeArrowheads="1"/>
          </p:cNvSpPr>
          <p:nvPr/>
        </p:nvSpPr>
        <p:spPr bwMode="auto">
          <a:xfrm>
            <a:off x="6400800" y="2775137"/>
            <a:ext cx="42863" cy="158750"/>
          </a:xfrm>
          <a:prstGeom prst="rect">
            <a:avLst/>
          </a:prstGeom>
          <a:solidFill>
            <a:srgbClr val="3366FF"/>
          </a:solidFill>
          <a:ln w="9525">
            <a:solidFill>
              <a:schemeClr val="tx1"/>
            </a:solidFill>
            <a:miter lim="800000"/>
            <a:headEnd/>
            <a:tailEnd/>
          </a:ln>
        </p:spPr>
        <p:txBody>
          <a:bodyPr wrap="none" anchor="ctr"/>
          <a:lstStyle/>
          <a:p>
            <a:pPr algn="r">
              <a:spcBef>
                <a:spcPct val="35000"/>
              </a:spcBef>
              <a:buClr>
                <a:srgbClr val="FF140A"/>
              </a:buClr>
              <a:buFont typeface="Wingdings" pitchFamily="2" charset="2"/>
              <a:buNone/>
            </a:pPr>
            <a:endParaRPr lang="en-US"/>
          </a:p>
        </p:txBody>
      </p:sp>
      <p:cxnSp>
        <p:nvCxnSpPr>
          <p:cNvPr id="35888" name="AutoShape 94"/>
          <p:cNvCxnSpPr>
            <a:cxnSpLocks noChangeShapeType="1"/>
          </p:cNvCxnSpPr>
          <p:nvPr/>
        </p:nvCxnSpPr>
        <p:spPr bwMode="auto">
          <a:xfrm rot="5400000">
            <a:off x="5867401" y="3460937"/>
            <a:ext cx="1066800" cy="3175"/>
          </a:xfrm>
          <a:prstGeom prst="bentConnector3">
            <a:avLst>
              <a:gd name="adj1" fmla="val 50000"/>
            </a:avLst>
          </a:prstGeom>
          <a:noFill/>
          <a:ln w="9525">
            <a:solidFill>
              <a:schemeClr val="tx1"/>
            </a:solidFill>
            <a:miter lim="800000"/>
            <a:headEnd/>
            <a:tailEnd type="triangle" w="med" len="med"/>
          </a:ln>
        </p:spPr>
      </p:cxnSp>
      <p:sp>
        <p:nvSpPr>
          <p:cNvPr id="35889" name="AutoShape 99"/>
          <p:cNvSpPr>
            <a:spLocks noChangeArrowheads="1"/>
          </p:cNvSpPr>
          <p:nvPr/>
        </p:nvSpPr>
        <p:spPr bwMode="auto">
          <a:xfrm>
            <a:off x="3290888" y="1987737"/>
            <a:ext cx="285750" cy="120650"/>
          </a:xfrm>
          <a:prstGeom prst="rightArrow">
            <a:avLst>
              <a:gd name="adj1" fmla="val 50000"/>
              <a:gd name="adj2" fmla="val 59211"/>
            </a:avLst>
          </a:prstGeom>
          <a:solidFill>
            <a:srgbClr val="FF0000"/>
          </a:solidFill>
          <a:ln w="9525" algn="ctr">
            <a:noFill/>
            <a:miter lim="800000"/>
            <a:headEnd/>
            <a:tailEnd/>
          </a:ln>
        </p:spPr>
        <p:txBody>
          <a:bodyPr wrap="none" anchor="ctr"/>
          <a:lstStyle/>
          <a:p>
            <a:pPr algn="r">
              <a:spcBef>
                <a:spcPct val="35000"/>
              </a:spcBef>
              <a:buClr>
                <a:srgbClr val="FF140A"/>
              </a:buClr>
              <a:buFont typeface="Wingdings" pitchFamily="2" charset="2"/>
              <a:buNone/>
            </a:pPr>
            <a:endParaRPr lang="en-US"/>
          </a:p>
        </p:txBody>
      </p:sp>
      <p:sp>
        <p:nvSpPr>
          <p:cNvPr id="35890" name="AutoShape 100"/>
          <p:cNvSpPr>
            <a:spLocks noChangeArrowheads="1"/>
          </p:cNvSpPr>
          <p:nvPr/>
        </p:nvSpPr>
        <p:spPr bwMode="auto">
          <a:xfrm>
            <a:off x="8624888" y="2140137"/>
            <a:ext cx="285750" cy="120650"/>
          </a:xfrm>
          <a:prstGeom prst="rightArrow">
            <a:avLst>
              <a:gd name="adj1" fmla="val 50000"/>
              <a:gd name="adj2" fmla="val 59211"/>
            </a:avLst>
          </a:prstGeom>
          <a:solidFill>
            <a:srgbClr val="FF0000"/>
          </a:solidFill>
          <a:ln w="9525" algn="ctr">
            <a:noFill/>
            <a:miter lim="800000"/>
            <a:headEnd/>
            <a:tailEnd/>
          </a:ln>
        </p:spPr>
        <p:txBody>
          <a:bodyPr wrap="none" anchor="ctr"/>
          <a:lstStyle/>
          <a:p>
            <a:pPr algn="r">
              <a:spcBef>
                <a:spcPct val="35000"/>
              </a:spcBef>
              <a:buClr>
                <a:srgbClr val="FF140A"/>
              </a:buClr>
              <a:buFont typeface="Wingdings" pitchFamily="2" charset="2"/>
              <a:buNone/>
            </a:pPr>
            <a:endParaRPr lang="en-US"/>
          </a:p>
        </p:txBody>
      </p:sp>
      <p:sp>
        <p:nvSpPr>
          <p:cNvPr id="35891" name="AutoShape 101"/>
          <p:cNvSpPr>
            <a:spLocks noChangeArrowheads="1"/>
          </p:cNvSpPr>
          <p:nvPr/>
        </p:nvSpPr>
        <p:spPr bwMode="auto">
          <a:xfrm>
            <a:off x="5119688" y="1987737"/>
            <a:ext cx="628650" cy="131763"/>
          </a:xfrm>
          <a:prstGeom prst="rightArrow">
            <a:avLst>
              <a:gd name="adj1" fmla="val 50000"/>
              <a:gd name="adj2" fmla="val 119277"/>
            </a:avLst>
          </a:prstGeom>
          <a:solidFill>
            <a:srgbClr val="FF0000"/>
          </a:solidFill>
          <a:ln w="9525" algn="ctr">
            <a:noFill/>
            <a:miter lim="800000"/>
            <a:headEnd/>
            <a:tailEnd/>
          </a:ln>
        </p:spPr>
        <p:txBody>
          <a:bodyPr wrap="none" anchor="ctr"/>
          <a:lstStyle/>
          <a:p>
            <a:pPr algn="r">
              <a:spcBef>
                <a:spcPct val="35000"/>
              </a:spcBef>
              <a:buClr>
                <a:srgbClr val="FF140A"/>
              </a:buClr>
              <a:buFont typeface="Wingdings" pitchFamily="2" charset="2"/>
              <a:buNone/>
            </a:pPr>
            <a:endParaRPr lang="en-US"/>
          </a:p>
        </p:txBody>
      </p:sp>
      <p:sp>
        <p:nvSpPr>
          <p:cNvPr id="24678" name="Text Box 98"/>
          <p:cNvSpPr txBox="1">
            <a:spLocks noChangeArrowheads="1"/>
          </p:cNvSpPr>
          <p:nvPr/>
        </p:nvSpPr>
        <p:spPr bwMode="auto">
          <a:xfrm>
            <a:off x="6470650" y="2106800"/>
            <a:ext cx="539750" cy="668337"/>
          </a:xfrm>
          <a:prstGeom prst="rect">
            <a:avLst/>
          </a:prstGeom>
          <a:solidFill>
            <a:srgbClr val="00FF00"/>
          </a:solidFill>
          <a:ln w="6350">
            <a:solidFill>
              <a:schemeClr val="tx1"/>
            </a:solidFill>
            <a:miter lim="800000"/>
            <a:headEnd/>
            <a:tailEnd/>
          </a:ln>
        </p:spPr>
        <p:txBody>
          <a:bodyPr tIns="246888" bIns="246888" anchor="ctr">
            <a:spAutoFit/>
          </a:bodyPr>
          <a:lstStyle/>
          <a:p>
            <a:pPr algn="r" eaLnBrk="0" hangingPunct="0">
              <a:buFont typeface="Wingdings" pitchFamily="2" charset="2"/>
              <a:buNone/>
            </a:pPr>
            <a:r>
              <a:rPr lang="en-US" sz="1100" b="1">
                <a:solidFill>
                  <a:schemeClr val="bg1"/>
                </a:solidFill>
              </a:rPr>
              <a:t>DPF</a:t>
            </a:r>
          </a:p>
        </p:txBody>
      </p:sp>
      <p:cxnSp>
        <p:nvCxnSpPr>
          <p:cNvPr id="35893" name="AutoShape 105"/>
          <p:cNvCxnSpPr>
            <a:cxnSpLocks noChangeShapeType="1"/>
          </p:cNvCxnSpPr>
          <p:nvPr/>
        </p:nvCxnSpPr>
        <p:spPr bwMode="auto">
          <a:xfrm flipH="1">
            <a:off x="4783138" y="1898837"/>
            <a:ext cx="200025" cy="538163"/>
          </a:xfrm>
          <a:prstGeom prst="straightConnector1">
            <a:avLst/>
          </a:prstGeom>
          <a:noFill/>
          <a:ln w="9525">
            <a:solidFill>
              <a:schemeClr val="tx1"/>
            </a:solidFill>
            <a:round/>
            <a:headEnd/>
            <a:tailEnd type="triangle" w="med" len="med"/>
          </a:ln>
        </p:spPr>
      </p:cxnSp>
      <p:sp>
        <p:nvSpPr>
          <p:cNvPr id="35895" name="Text Box 85"/>
          <p:cNvSpPr txBox="1">
            <a:spLocks noChangeArrowheads="1"/>
          </p:cNvSpPr>
          <p:nvPr/>
        </p:nvSpPr>
        <p:spPr bwMode="auto">
          <a:xfrm>
            <a:off x="5122863" y="2025837"/>
            <a:ext cx="744537" cy="304800"/>
          </a:xfrm>
          <a:prstGeom prst="rect">
            <a:avLst/>
          </a:prstGeom>
          <a:noFill/>
          <a:ln w="12700" algn="ctr">
            <a:noFill/>
            <a:miter lim="800000"/>
            <a:headEnd/>
            <a:tailEnd/>
          </a:ln>
        </p:spPr>
        <p:txBody>
          <a:bodyPr wrap="none">
            <a:spAutoFit/>
          </a:bodyPr>
          <a:lstStyle/>
          <a:p>
            <a:pPr eaLnBrk="0" hangingPunct="0">
              <a:spcBef>
                <a:spcPct val="50000"/>
              </a:spcBef>
              <a:buClr>
                <a:srgbClr val="DA0823"/>
              </a:buClr>
              <a:buFont typeface="Wingdings" pitchFamily="2" charset="2"/>
              <a:buNone/>
            </a:pPr>
            <a:r>
              <a:rPr lang="en-US" sz="1400" b="1"/>
              <a:t>Mixing</a:t>
            </a:r>
          </a:p>
        </p:txBody>
      </p:sp>
      <p:sp>
        <p:nvSpPr>
          <p:cNvPr id="35896" name="Text Box 85"/>
          <p:cNvSpPr txBox="1">
            <a:spLocks noChangeArrowheads="1"/>
          </p:cNvSpPr>
          <p:nvPr/>
        </p:nvSpPr>
        <p:spPr bwMode="auto">
          <a:xfrm>
            <a:off x="4738688" y="1606737"/>
            <a:ext cx="1327150" cy="307975"/>
          </a:xfrm>
          <a:prstGeom prst="rect">
            <a:avLst/>
          </a:prstGeom>
          <a:noFill/>
          <a:ln w="12700" algn="ctr">
            <a:noFill/>
            <a:miter lim="800000"/>
            <a:headEnd/>
            <a:tailEnd/>
          </a:ln>
        </p:spPr>
        <p:txBody>
          <a:bodyPr wrap="none">
            <a:spAutoFit/>
          </a:bodyPr>
          <a:lstStyle/>
          <a:p>
            <a:pPr eaLnBrk="0" hangingPunct="0">
              <a:spcBef>
                <a:spcPct val="50000"/>
              </a:spcBef>
              <a:buClr>
                <a:srgbClr val="DA0823"/>
              </a:buClr>
              <a:buFont typeface="Wingdings" pitchFamily="2" charset="2"/>
              <a:buNone/>
            </a:pPr>
            <a:r>
              <a:rPr lang="en-US" sz="1400" b="1"/>
              <a:t>DEF Injection</a:t>
            </a:r>
          </a:p>
        </p:txBody>
      </p:sp>
      <p:sp>
        <p:nvSpPr>
          <p:cNvPr id="126" name="Flowchart: Connector 125"/>
          <p:cNvSpPr/>
          <p:nvPr/>
        </p:nvSpPr>
        <p:spPr>
          <a:xfrm flipV="1">
            <a:off x="4814888" y="2444937"/>
            <a:ext cx="76200" cy="76200"/>
          </a:xfrm>
          <a:prstGeom prst="flowChartConnector">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28" name="Flowchart: Connector 127"/>
          <p:cNvSpPr/>
          <p:nvPr/>
        </p:nvSpPr>
        <p:spPr>
          <a:xfrm>
            <a:off x="6962775" y="2578287"/>
            <a:ext cx="76200" cy="76200"/>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29" name="Flowchart: Connector 128"/>
          <p:cNvSpPr/>
          <p:nvPr/>
        </p:nvSpPr>
        <p:spPr>
          <a:xfrm flipV="1">
            <a:off x="5272088" y="2368737"/>
            <a:ext cx="76200" cy="76200"/>
          </a:xfrm>
          <a:prstGeom prst="flowChartConnector">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34" name="Flowchart: Connector 133"/>
          <p:cNvSpPr/>
          <p:nvPr/>
        </p:nvSpPr>
        <p:spPr>
          <a:xfrm flipV="1">
            <a:off x="4967288" y="2368737"/>
            <a:ext cx="76200" cy="76200"/>
          </a:xfrm>
          <a:prstGeom prst="flowChartConnector">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36" name="Flowchart: Connector 135"/>
          <p:cNvSpPr/>
          <p:nvPr/>
        </p:nvSpPr>
        <p:spPr>
          <a:xfrm flipV="1">
            <a:off x="5119688" y="2444937"/>
            <a:ext cx="76200" cy="76200"/>
          </a:xfrm>
          <a:prstGeom prst="flowChartConnector">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37" name="Flowchart: Connector 136"/>
          <p:cNvSpPr/>
          <p:nvPr/>
        </p:nvSpPr>
        <p:spPr>
          <a:xfrm>
            <a:off x="7558088" y="2444937"/>
            <a:ext cx="76200" cy="76200"/>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38" name="Flowchart: Connector 137"/>
          <p:cNvSpPr/>
          <p:nvPr/>
        </p:nvSpPr>
        <p:spPr>
          <a:xfrm>
            <a:off x="6905625" y="2425887"/>
            <a:ext cx="76200" cy="76200"/>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40" name="Flowchart: Connector 139"/>
          <p:cNvSpPr/>
          <p:nvPr/>
        </p:nvSpPr>
        <p:spPr>
          <a:xfrm>
            <a:off x="7353300" y="2592575"/>
            <a:ext cx="76200" cy="76200"/>
          </a:xfrm>
          <a:prstGeom prst="flowChartConnector">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41" name="Flowchart: Connector 140"/>
          <p:cNvSpPr/>
          <p:nvPr/>
        </p:nvSpPr>
        <p:spPr>
          <a:xfrm flipV="1">
            <a:off x="4141695" y="5840497"/>
            <a:ext cx="45719" cy="45719"/>
          </a:xfrm>
          <a:prstGeom prst="flowChartConnector">
            <a:avLst/>
          </a:prstGeom>
          <a:solidFill>
            <a:schemeClr val="tx1"/>
          </a:solidFill>
          <a:ln>
            <a:solidFill>
              <a:srgbClr val="00B0F0"/>
            </a:solidFill>
          </a:ln>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43" name="Flowchart: Connector 142"/>
          <p:cNvSpPr/>
          <p:nvPr/>
        </p:nvSpPr>
        <p:spPr>
          <a:xfrm flipV="1">
            <a:off x="4294095" y="5992897"/>
            <a:ext cx="45719" cy="45719"/>
          </a:xfrm>
          <a:prstGeom prst="flowChartConnector">
            <a:avLst/>
          </a:prstGeom>
          <a:solidFill>
            <a:schemeClr val="tx1"/>
          </a:solidFill>
          <a:ln>
            <a:solidFill>
              <a:srgbClr val="00B0F0"/>
            </a:solidFill>
          </a:ln>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45" name="Flowchart: Connector 144"/>
          <p:cNvSpPr/>
          <p:nvPr/>
        </p:nvSpPr>
        <p:spPr>
          <a:xfrm flipV="1">
            <a:off x="4080158" y="6113567"/>
            <a:ext cx="45719" cy="45719"/>
          </a:xfrm>
          <a:prstGeom prst="flowChartConnector">
            <a:avLst/>
          </a:prstGeom>
          <a:solidFill>
            <a:schemeClr val="tx1"/>
          </a:solidFill>
          <a:ln>
            <a:solidFill>
              <a:srgbClr val="00B0F0"/>
            </a:solidFill>
          </a:ln>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146" name="Flowchart: Connector 145"/>
          <p:cNvSpPr/>
          <p:nvPr/>
        </p:nvSpPr>
        <p:spPr>
          <a:xfrm flipV="1">
            <a:off x="3949873" y="5879439"/>
            <a:ext cx="45719" cy="45719"/>
          </a:xfrm>
          <a:prstGeom prst="flowChartConnector">
            <a:avLst/>
          </a:prstGeom>
          <a:solidFill>
            <a:schemeClr val="tx1"/>
          </a:solidFill>
          <a:ln>
            <a:solidFill>
              <a:srgbClr val="00B0F0"/>
            </a:solidFill>
          </a:ln>
          <a:scene3d>
            <a:camera prst="orthographicFront"/>
            <a:lightRig rig="threePt" dir="t"/>
          </a:scene3d>
          <a:sp3d contourW="12700">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Bef>
                <a:spcPct val="35000"/>
              </a:spcBef>
              <a:buClr>
                <a:srgbClr val="FF140A"/>
              </a:buClr>
              <a:buFont typeface="Wingdings" pitchFamily="2" charset="2"/>
              <a:buNone/>
              <a:defRPr/>
            </a:pPr>
            <a:endParaRPr lang="en-US" dirty="0"/>
          </a:p>
        </p:txBody>
      </p:sp>
      <p:sp>
        <p:nvSpPr>
          <p:cNvPr id="35917" name="Rectangle 93"/>
          <p:cNvSpPr>
            <a:spLocks noChangeArrowheads="1"/>
          </p:cNvSpPr>
          <p:nvPr/>
        </p:nvSpPr>
        <p:spPr bwMode="auto">
          <a:xfrm>
            <a:off x="7010400" y="2775137"/>
            <a:ext cx="42863" cy="158750"/>
          </a:xfrm>
          <a:prstGeom prst="rect">
            <a:avLst/>
          </a:prstGeom>
          <a:solidFill>
            <a:srgbClr val="3366FF"/>
          </a:solidFill>
          <a:ln w="9525">
            <a:solidFill>
              <a:schemeClr val="tx1"/>
            </a:solidFill>
            <a:miter lim="800000"/>
            <a:headEnd/>
            <a:tailEnd/>
          </a:ln>
        </p:spPr>
        <p:txBody>
          <a:bodyPr wrap="none" anchor="ctr"/>
          <a:lstStyle/>
          <a:p>
            <a:pPr algn="r">
              <a:spcBef>
                <a:spcPct val="35000"/>
              </a:spcBef>
              <a:buClr>
                <a:srgbClr val="FF140A"/>
              </a:buClr>
              <a:buFont typeface="Wingdings" pitchFamily="2" charset="2"/>
              <a:buNone/>
            </a:pPr>
            <a:endParaRPr lang="en-US"/>
          </a:p>
        </p:txBody>
      </p:sp>
      <p:cxnSp>
        <p:nvCxnSpPr>
          <p:cNvPr id="35918" name="AutoShape 94"/>
          <p:cNvCxnSpPr>
            <a:cxnSpLocks noChangeShapeType="1"/>
            <a:stCxn id="35917" idx="2"/>
          </p:cNvCxnSpPr>
          <p:nvPr/>
        </p:nvCxnSpPr>
        <p:spPr bwMode="auto">
          <a:xfrm rot="5400000">
            <a:off x="6262688" y="3224399"/>
            <a:ext cx="1060450" cy="479425"/>
          </a:xfrm>
          <a:prstGeom prst="bentConnector3">
            <a:avLst>
              <a:gd name="adj1" fmla="val 32755"/>
            </a:avLst>
          </a:prstGeom>
          <a:noFill/>
          <a:ln w="9525">
            <a:solidFill>
              <a:schemeClr val="tx1"/>
            </a:solidFill>
            <a:miter lim="800000"/>
            <a:headEnd/>
            <a:tailEnd type="triangle" w="med" len="med"/>
          </a:ln>
        </p:spPr>
      </p:cxnSp>
      <p:sp>
        <p:nvSpPr>
          <p:cNvPr id="35919" name="Rectangle 4"/>
          <p:cNvSpPr>
            <a:spLocks noChangeArrowheads="1"/>
          </p:cNvSpPr>
          <p:nvPr/>
        </p:nvSpPr>
        <p:spPr bwMode="auto">
          <a:xfrm>
            <a:off x="7272338" y="2775137"/>
            <a:ext cx="42862" cy="158750"/>
          </a:xfrm>
          <a:prstGeom prst="rect">
            <a:avLst/>
          </a:prstGeom>
          <a:solidFill>
            <a:srgbClr val="FF0000"/>
          </a:solidFill>
          <a:ln w="9525">
            <a:solidFill>
              <a:schemeClr val="tx1"/>
            </a:solidFill>
            <a:miter lim="800000"/>
            <a:headEnd/>
            <a:tailEnd/>
          </a:ln>
        </p:spPr>
        <p:txBody>
          <a:bodyPr wrap="none" anchor="ctr"/>
          <a:lstStyle/>
          <a:p>
            <a:pPr algn="r">
              <a:spcBef>
                <a:spcPct val="35000"/>
              </a:spcBef>
              <a:buClr>
                <a:srgbClr val="FF140A"/>
              </a:buClr>
              <a:buFont typeface="Wingdings" pitchFamily="2" charset="2"/>
              <a:buNone/>
            </a:pPr>
            <a:endParaRPr lang="en-US"/>
          </a:p>
        </p:txBody>
      </p:sp>
      <p:cxnSp>
        <p:nvCxnSpPr>
          <p:cNvPr id="35920" name="AutoShape 85"/>
          <p:cNvCxnSpPr>
            <a:cxnSpLocks noChangeShapeType="1"/>
            <a:stCxn id="35919" idx="2"/>
          </p:cNvCxnSpPr>
          <p:nvPr/>
        </p:nvCxnSpPr>
        <p:spPr bwMode="auto">
          <a:xfrm rot="5400000">
            <a:off x="6507957" y="3207730"/>
            <a:ext cx="1060450" cy="512763"/>
          </a:xfrm>
          <a:prstGeom prst="bentConnector3">
            <a:avLst>
              <a:gd name="adj1" fmla="val 50000"/>
            </a:avLst>
          </a:prstGeom>
          <a:noFill/>
          <a:ln w="9525">
            <a:solidFill>
              <a:schemeClr val="tx1"/>
            </a:solidFill>
            <a:miter lim="800000"/>
            <a:headEnd/>
            <a:tailEnd type="triangle" w="med" len="med"/>
          </a:ln>
        </p:spPr>
      </p:cxnSp>
      <p:sp>
        <p:nvSpPr>
          <p:cNvPr id="119" name="Rectangle 30"/>
          <p:cNvSpPr>
            <a:spLocks noChangeArrowheads="1"/>
          </p:cNvSpPr>
          <p:nvPr/>
        </p:nvSpPr>
        <p:spPr bwMode="auto">
          <a:xfrm>
            <a:off x="933911" y="496154"/>
            <a:ext cx="7639050" cy="636587"/>
          </a:xfrm>
          <a:prstGeom prst="rect">
            <a:avLst/>
          </a:prstGeom>
          <a:noFill/>
          <a:ln w="9525">
            <a:noFill/>
            <a:miter lim="800000"/>
            <a:headEnd/>
            <a:tailEnd/>
          </a:ln>
        </p:spPr>
        <p:txBody>
          <a:bodyPr lIns="0" tIns="0" rIns="0" bIns="0"/>
          <a:lstStyle/>
          <a:p>
            <a:pPr algn="l">
              <a:buNone/>
              <a:defRPr/>
            </a:pPr>
            <a:r>
              <a:rPr lang="en-US" sz="3200" dirty="0">
                <a:latin typeface="+mj-lt"/>
                <a:cs typeface="Arial" charset="0"/>
              </a:rPr>
              <a:t>Tier </a:t>
            </a:r>
            <a:r>
              <a:rPr lang="en-US" sz="3200" dirty="0" smtClean="0">
                <a:latin typeface="+mj-lt"/>
                <a:cs typeface="Arial" charset="0"/>
              </a:rPr>
              <a:t>4i (</a:t>
            </a:r>
            <a:r>
              <a:rPr lang="en-US" sz="3200" dirty="0">
                <a:latin typeface="+mj-lt"/>
                <a:cs typeface="Arial" charset="0"/>
              </a:rPr>
              <a:t>Tier 4 Final </a:t>
            </a:r>
            <a:r>
              <a:rPr lang="en-US" sz="3200" dirty="0" smtClean="0">
                <a:latin typeface="+mj-lt"/>
                <a:cs typeface="Arial" charset="0"/>
              </a:rPr>
              <a:t>Ready) </a:t>
            </a:r>
            <a:r>
              <a:rPr lang="en-US" sz="3200" dirty="0">
                <a:latin typeface="+mj-lt"/>
                <a:cs typeface="Arial" charset="0"/>
              </a:rPr>
              <a:t>Schematic</a:t>
            </a:r>
          </a:p>
        </p:txBody>
      </p:sp>
      <p:sp>
        <p:nvSpPr>
          <p:cNvPr id="35924" name="Rectangle 5"/>
          <p:cNvSpPr>
            <a:spLocks noChangeArrowheads="1"/>
          </p:cNvSpPr>
          <p:nvPr/>
        </p:nvSpPr>
        <p:spPr bwMode="auto">
          <a:xfrm>
            <a:off x="5738813" y="2564000"/>
            <a:ext cx="42862" cy="158750"/>
          </a:xfrm>
          <a:prstGeom prst="rect">
            <a:avLst/>
          </a:prstGeom>
          <a:solidFill>
            <a:srgbClr val="00FFFF"/>
          </a:solidFill>
          <a:ln w="9525">
            <a:solidFill>
              <a:schemeClr val="tx1"/>
            </a:solidFill>
            <a:miter lim="800000"/>
            <a:headEnd/>
            <a:tailEnd/>
          </a:ln>
        </p:spPr>
        <p:txBody>
          <a:bodyPr wrap="none" anchor="ctr"/>
          <a:lstStyle/>
          <a:p>
            <a:pPr algn="r">
              <a:spcBef>
                <a:spcPct val="35000"/>
              </a:spcBef>
              <a:buClr>
                <a:srgbClr val="FF140A"/>
              </a:buClr>
              <a:buFont typeface="Wingdings" pitchFamily="2" charset="2"/>
              <a:buNone/>
            </a:pPr>
            <a:endParaRPr lang="en-US"/>
          </a:p>
        </p:txBody>
      </p:sp>
      <p:sp>
        <p:nvSpPr>
          <p:cNvPr id="35925" name="Text Box 85"/>
          <p:cNvSpPr txBox="1">
            <a:spLocks noChangeArrowheads="1"/>
          </p:cNvSpPr>
          <p:nvPr/>
        </p:nvSpPr>
        <p:spPr bwMode="auto">
          <a:xfrm>
            <a:off x="5275263" y="2627500"/>
            <a:ext cx="1087437" cy="523875"/>
          </a:xfrm>
          <a:prstGeom prst="rect">
            <a:avLst/>
          </a:prstGeom>
          <a:noFill/>
          <a:ln w="12700" algn="ctr">
            <a:noFill/>
            <a:miter lim="800000"/>
            <a:headEnd/>
            <a:tailEnd/>
          </a:ln>
        </p:spPr>
        <p:txBody>
          <a:bodyPr>
            <a:spAutoFit/>
          </a:bodyPr>
          <a:lstStyle/>
          <a:p>
            <a:pPr eaLnBrk="0" hangingPunct="0">
              <a:spcBef>
                <a:spcPct val="50000"/>
              </a:spcBef>
              <a:buClr>
                <a:srgbClr val="DA0823"/>
              </a:buClr>
              <a:buFont typeface="Wingdings" pitchFamily="2" charset="2"/>
              <a:buNone/>
            </a:pPr>
            <a:r>
              <a:rPr lang="en-US" sz="1400" b="1"/>
              <a:t>NOx Sensing</a:t>
            </a:r>
          </a:p>
        </p:txBody>
      </p:sp>
      <p:cxnSp>
        <p:nvCxnSpPr>
          <p:cNvPr id="35926" name="AutoShape 94"/>
          <p:cNvCxnSpPr>
            <a:cxnSpLocks noChangeShapeType="1"/>
          </p:cNvCxnSpPr>
          <p:nvPr/>
        </p:nvCxnSpPr>
        <p:spPr bwMode="auto">
          <a:xfrm rot="5400000">
            <a:off x="5124450" y="3378387"/>
            <a:ext cx="1290638" cy="1588"/>
          </a:xfrm>
          <a:prstGeom prst="bentConnector3">
            <a:avLst>
              <a:gd name="adj1" fmla="val 50000"/>
            </a:avLst>
          </a:prstGeom>
          <a:noFill/>
          <a:ln w="9525">
            <a:solidFill>
              <a:schemeClr val="tx1"/>
            </a:solidFill>
            <a:miter lim="800000"/>
            <a:headEnd/>
            <a:tailEnd type="triangle" w="med" len="med"/>
          </a:ln>
        </p:spPr>
      </p:cxnSp>
      <p:sp>
        <p:nvSpPr>
          <p:cNvPr id="35927" name="Text Box 85"/>
          <p:cNvSpPr txBox="1">
            <a:spLocks noChangeArrowheads="1"/>
          </p:cNvSpPr>
          <p:nvPr/>
        </p:nvSpPr>
        <p:spPr bwMode="auto">
          <a:xfrm>
            <a:off x="7113588" y="3592700"/>
            <a:ext cx="1141412" cy="523875"/>
          </a:xfrm>
          <a:prstGeom prst="rect">
            <a:avLst/>
          </a:prstGeom>
          <a:noFill/>
          <a:ln w="12700" algn="ctr">
            <a:noFill/>
            <a:miter lim="800000"/>
            <a:headEnd/>
            <a:tailEnd/>
          </a:ln>
        </p:spPr>
        <p:txBody>
          <a:bodyPr>
            <a:spAutoFit/>
          </a:bodyPr>
          <a:lstStyle/>
          <a:p>
            <a:pPr algn="r" eaLnBrk="0" hangingPunct="0">
              <a:spcBef>
                <a:spcPct val="50000"/>
              </a:spcBef>
              <a:buClr>
                <a:srgbClr val="DA0823"/>
              </a:buClr>
              <a:buFont typeface="Wingdings" pitchFamily="2" charset="2"/>
              <a:buNone/>
            </a:pPr>
            <a:r>
              <a:rPr lang="en-US" sz="1400" b="1"/>
              <a:t>Temp sensing</a:t>
            </a:r>
          </a:p>
        </p:txBody>
      </p:sp>
      <p:sp>
        <p:nvSpPr>
          <p:cNvPr id="35928" name="Text Box 85"/>
          <p:cNvSpPr txBox="1">
            <a:spLocks noChangeArrowheads="1"/>
          </p:cNvSpPr>
          <p:nvPr/>
        </p:nvSpPr>
        <p:spPr bwMode="auto">
          <a:xfrm>
            <a:off x="6359525" y="2849750"/>
            <a:ext cx="1625600" cy="530225"/>
          </a:xfrm>
          <a:prstGeom prst="rect">
            <a:avLst/>
          </a:prstGeom>
          <a:noFill/>
          <a:ln w="12700" algn="ctr">
            <a:noFill/>
            <a:miter lim="800000"/>
            <a:headEnd/>
            <a:tailEnd/>
          </a:ln>
        </p:spPr>
        <p:txBody>
          <a:bodyPr>
            <a:spAutoFit/>
          </a:bodyPr>
          <a:lstStyle/>
          <a:p>
            <a:pPr eaLnBrk="0" hangingPunct="0">
              <a:spcBef>
                <a:spcPct val="50000"/>
              </a:spcBef>
              <a:buClr>
                <a:srgbClr val="DA0823"/>
              </a:buClr>
              <a:buFont typeface="Wingdings" pitchFamily="2" charset="2"/>
              <a:buNone/>
            </a:pPr>
            <a:r>
              <a:rPr lang="en-US" sz="1400" b="1"/>
              <a:t>Pressure sensing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stCondLst>
                                    <p:cond delay="0"/>
                                  </p:stCondLst>
                                  <p:childTnLst>
                                    <p:animMotion origin="layout" path="M -0.22083 -0.00555 L 0.15417 -0.00555 " pathEditMode="relative" rAng="0" ptsTypes="AA">
                                      <p:cBhvr>
                                        <p:cTn id="6" dur="2000" fill="hold"/>
                                        <p:tgtEl>
                                          <p:spTgt spid="129"/>
                                        </p:tgtEl>
                                        <p:attrNameLst>
                                          <p:attrName>ppt_x</p:attrName>
                                          <p:attrName>ppt_y</p:attrName>
                                        </p:attrNameLst>
                                      </p:cBhvr>
                                      <p:rCtr x="188" y="0"/>
                                    </p:animMotion>
                                  </p:childTnLst>
                                </p:cTn>
                              </p:par>
                              <p:par>
                                <p:cTn id="7" presetID="63" presetClass="path" presetSubtype="0" repeatCount="indefinite" accel="50000" fill="hold" grpId="0" nodeType="withEffect">
                                  <p:stCondLst>
                                    <p:cond delay="500"/>
                                  </p:stCondLst>
                                  <p:childTnLst>
                                    <p:animMotion origin="layout" path="M -0.17084 -0.01666 L 0.20417 -0.01666 " pathEditMode="relative" rAng="0" ptsTypes="AA">
                                      <p:cBhvr>
                                        <p:cTn id="8" dur="2000" fill="hold"/>
                                        <p:tgtEl>
                                          <p:spTgt spid="126"/>
                                        </p:tgtEl>
                                        <p:attrNameLst>
                                          <p:attrName>ppt_x</p:attrName>
                                          <p:attrName>ppt_y</p:attrName>
                                        </p:attrNameLst>
                                      </p:cBhvr>
                                      <p:rCtr x="188" y="0"/>
                                    </p:animMotion>
                                  </p:childTnLst>
                                </p:cTn>
                              </p:par>
                              <p:par>
                                <p:cTn id="9" presetID="63" presetClass="path" presetSubtype="0" repeatCount="indefinite" accel="50000" fill="hold" grpId="0" nodeType="withEffect">
                                  <p:stCondLst>
                                    <p:cond delay="1000"/>
                                  </p:stCondLst>
                                  <p:childTnLst>
                                    <p:animMotion origin="layout" path="M -0.20156 0.00116 L 0.16042 0.01019 " pathEditMode="relative" rAng="0" ptsTypes="AA">
                                      <p:cBhvr>
                                        <p:cTn id="10" dur="2000" fill="hold"/>
                                        <p:tgtEl>
                                          <p:spTgt spid="134"/>
                                        </p:tgtEl>
                                        <p:attrNameLst>
                                          <p:attrName>ppt_x</p:attrName>
                                          <p:attrName>ppt_y</p:attrName>
                                        </p:attrNameLst>
                                      </p:cBhvr>
                                      <p:rCtr x="181" y="4"/>
                                    </p:animMotion>
                                  </p:childTnLst>
                                </p:cTn>
                              </p:par>
                              <p:par>
                                <p:cTn id="11" presetID="63" presetClass="path" presetSubtype="0" repeatCount="indefinite" accel="50000" fill="hold" grpId="0" nodeType="withEffect">
                                  <p:stCondLst>
                                    <p:cond delay="1500"/>
                                  </p:stCondLst>
                                  <p:childTnLst>
                                    <p:animMotion origin="layout" path="M -0.2099 0.00764 L 0.1651 0.00764 " pathEditMode="relative" rAng="0" ptsTypes="AA">
                                      <p:cBhvr>
                                        <p:cTn id="12" dur="2000" fill="hold"/>
                                        <p:tgtEl>
                                          <p:spTgt spid="136"/>
                                        </p:tgtEl>
                                        <p:attrNameLst>
                                          <p:attrName>ppt_x</p:attrName>
                                          <p:attrName>ppt_y</p:attrName>
                                        </p:attrNameLst>
                                      </p:cBhvr>
                                      <p:rCtr x="188" y="0"/>
                                    </p:animMotion>
                                  </p:childTnLst>
                                </p:cTn>
                              </p:par>
                              <p:par>
                                <p:cTn id="13" presetID="63" presetClass="path" presetSubtype="0" repeatCount="indefinite" accel="50000" fill="hold" grpId="0" nodeType="withEffect">
                                  <p:stCondLst>
                                    <p:cond delay="0"/>
                                  </p:stCondLst>
                                  <p:childTnLst>
                                    <p:animMotion origin="layout" path="M -0.03073 -0.03612 L 0.23594 -0.03612 " pathEditMode="fixed" rAng="0" ptsTypes="AA">
                                      <p:cBhvr>
                                        <p:cTn id="14" dur="2000" fill="hold"/>
                                        <p:tgtEl>
                                          <p:spTgt spid="128"/>
                                        </p:tgtEl>
                                        <p:attrNameLst>
                                          <p:attrName>ppt_x</p:attrName>
                                          <p:attrName>ppt_y</p:attrName>
                                        </p:attrNameLst>
                                      </p:cBhvr>
                                      <p:rCtr x="133" y="0"/>
                                    </p:animMotion>
                                  </p:childTnLst>
                                </p:cTn>
                              </p:par>
                              <p:par>
                                <p:cTn id="15" presetID="63" presetClass="path" presetSubtype="0" repeatCount="indefinite" accel="50000" fill="hold" grpId="0" nodeType="withEffect">
                                  <p:stCondLst>
                                    <p:cond delay="500"/>
                                  </p:stCondLst>
                                  <p:childTnLst>
                                    <p:animMotion origin="layout" path="M -0.09584 -0.01667 L 0.15416 -0.01667 " pathEditMode="fixed" rAng="0" ptsTypes="AA">
                                      <p:cBhvr>
                                        <p:cTn id="16" dur="2000" fill="hold"/>
                                        <p:tgtEl>
                                          <p:spTgt spid="137"/>
                                        </p:tgtEl>
                                        <p:attrNameLst>
                                          <p:attrName>ppt_x</p:attrName>
                                          <p:attrName>ppt_y</p:attrName>
                                        </p:attrNameLst>
                                      </p:cBhvr>
                                      <p:rCtr x="125" y="0"/>
                                    </p:animMotion>
                                  </p:childTnLst>
                                </p:cTn>
                              </p:par>
                              <p:par>
                                <p:cTn id="17" presetID="63" presetClass="path" presetSubtype="0" repeatCount="indefinite" accel="50000" fill="hold" grpId="0" nodeType="withEffect">
                                  <p:stCondLst>
                                    <p:cond delay="1000"/>
                                  </p:stCondLst>
                                  <p:childTnLst>
                                    <p:animMotion origin="layout" path="M -0.03021 0.01042 L 0.26146 0.01042 " pathEditMode="fixed" rAng="0" ptsTypes="AA">
                                      <p:cBhvr>
                                        <p:cTn id="18" dur="2000" fill="hold"/>
                                        <p:tgtEl>
                                          <p:spTgt spid="138"/>
                                        </p:tgtEl>
                                        <p:attrNameLst>
                                          <p:attrName>ppt_x</p:attrName>
                                          <p:attrName>ppt_y</p:attrName>
                                        </p:attrNameLst>
                                      </p:cBhvr>
                                      <p:rCtr x="146" y="0"/>
                                    </p:animMotion>
                                  </p:childTnLst>
                                </p:cTn>
                              </p:par>
                              <p:par>
                                <p:cTn id="19" presetID="63" presetClass="path" presetSubtype="0" repeatCount="indefinite" accel="50000" fill="hold" grpId="0" nodeType="withEffect">
                                  <p:stCondLst>
                                    <p:cond delay="1000"/>
                                  </p:stCondLst>
                                  <p:childTnLst>
                                    <p:animMotion origin="layout" path="M -0.07917 -0.01389 L 0.17083 -0.01389 " pathEditMode="fixed" rAng="0" ptsTypes="AA">
                                      <p:cBhvr>
                                        <p:cTn id="20" dur="2000" fill="hold"/>
                                        <p:tgtEl>
                                          <p:spTgt spid="140"/>
                                        </p:tgtEl>
                                        <p:attrNameLst>
                                          <p:attrName>ppt_x</p:attrName>
                                          <p:attrName>ppt_y</p:attrName>
                                        </p:attrNameLst>
                                      </p:cBhvr>
                                      <p:rCtr x="125" y="0"/>
                                    </p:animMotion>
                                  </p:childTnLst>
                                </p:cTn>
                              </p:par>
                              <p:par>
                                <p:cTn id="21" presetID="1" presetClass="emph" presetSubtype="2" repeatCount="indefinite" accel="50000" decel="50000" autoRev="1" fill="hold" nodeType="withEffect">
                                  <p:stCondLst>
                                    <p:cond delay="0"/>
                                  </p:stCondLst>
                                  <p:childTnLst>
                                    <p:animClr clrSpc="rgb" dir="cw">
                                      <p:cBhvr>
                                        <p:cTn id="22" dur="5000" fill="hold"/>
                                        <p:tgtEl>
                                          <p:spTgt spid="24678"/>
                                        </p:tgtEl>
                                        <p:attrNameLst>
                                          <p:attrName>fillcolor</p:attrName>
                                        </p:attrNameLst>
                                      </p:cBhvr>
                                      <p:to>
                                        <a:srgbClr val="777777"/>
                                      </p:to>
                                    </p:animClr>
                                    <p:set>
                                      <p:cBhvr>
                                        <p:cTn id="23" dur="5000" fill="hold"/>
                                        <p:tgtEl>
                                          <p:spTgt spid="24678"/>
                                        </p:tgtEl>
                                        <p:attrNameLst>
                                          <p:attrName>fill.type</p:attrName>
                                        </p:attrNameLst>
                                      </p:cBhvr>
                                      <p:to>
                                        <p:strVal val="solid"/>
                                      </p:to>
                                    </p:set>
                                    <p:set>
                                      <p:cBhvr>
                                        <p:cTn id="24" dur="5000" fill="hold"/>
                                        <p:tgtEl>
                                          <p:spTgt spid="24678"/>
                                        </p:tgtEl>
                                        <p:attrNameLst>
                                          <p:attrName>fill.on</p:attrName>
                                        </p:attrNameLst>
                                      </p:cBhvr>
                                      <p:to>
                                        <p:strVal val="true"/>
                                      </p:to>
                                    </p:set>
                                  </p:childTnLst>
                                </p:cTn>
                              </p:par>
                              <p:par>
                                <p:cTn id="25" presetID="1" presetClass="emph" presetSubtype="2" repeatCount="indefinite" accel="50000" decel="50000" autoRev="1" fill="hold" nodeType="withEffect">
                                  <p:stCondLst>
                                    <p:cond delay="500"/>
                                  </p:stCondLst>
                                  <p:childTnLst>
                                    <p:animClr clrSpc="rgb" dir="cw">
                                      <p:cBhvr>
                                        <p:cTn id="26" dur="5000" fill="hold"/>
                                        <p:tgtEl>
                                          <p:spTgt spid="18504"/>
                                        </p:tgtEl>
                                        <p:attrNameLst>
                                          <p:attrName>fillcolor</p:attrName>
                                        </p:attrNameLst>
                                      </p:cBhvr>
                                      <p:to>
                                        <a:srgbClr val="FB4513"/>
                                      </p:to>
                                    </p:animClr>
                                    <p:set>
                                      <p:cBhvr>
                                        <p:cTn id="27" dur="5000" fill="hold"/>
                                        <p:tgtEl>
                                          <p:spTgt spid="18504"/>
                                        </p:tgtEl>
                                        <p:attrNameLst>
                                          <p:attrName>fill.type</p:attrName>
                                        </p:attrNameLst>
                                      </p:cBhvr>
                                      <p:to>
                                        <p:strVal val="solid"/>
                                      </p:to>
                                    </p:set>
                                    <p:set>
                                      <p:cBhvr>
                                        <p:cTn id="28" dur="5000" fill="hold"/>
                                        <p:tgtEl>
                                          <p:spTgt spid="18504"/>
                                        </p:tgtEl>
                                        <p:attrNameLst>
                                          <p:attrName>fill.on</p:attrName>
                                        </p:attrNameLst>
                                      </p:cBhvr>
                                      <p:to>
                                        <p:strVal val="true"/>
                                      </p:to>
                                    </p:set>
                                  </p:childTnLst>
                                </p:cTn>
                              </p:par>
                              <p:par>
                                <p:cTn id="29" presetID="0" presetClass="path" presetSubtype="0" repeatCount="indefinite" accel="50000" decel="50000" fill="hold" nodeType="withEffect">
                                  <p:stCondLst>
                                    <p:cond delay="0"/>
                                  </p:stCondLst>
                                  <p:childTnLst>
                                    <p:animMotion origin="layout" path="M 1.94444E-6 -3.7037E-7 C -0.00104 -0.04954 -0.00191 -0.09884 -0.00209 -0.12037 C -0.00226 -0.1419 -0.00243 -0.12755 -0.0007 -0.12893 C 0.00104 -0.13032 -0.01042 -0.12917 0.00781 -0.12893 C 0.02604 -0.1287 0.09114 -0.12801 0.10903 -0.12824 C 0.12691 -0.12847 0.11406 -0.1287 0.11493 -0.13079 C 0.1158 -0.13287 0.11423 -0.09375 0.11423 -0.14028 C 0.11423 -0.18681 0.11493 -0.36412 0.11493 -0.41042 C 0.11493 -0.45671 0.11545 -0.4169 0.11423 -0.41829 C 0.11302 -0.41968 0.11545 -0.41921 0.10781 -0.41898 C 0.10017 -0.41875 0.07552 -0.41643 0.06875 -0.41736 C 0.06198 -0.41829 0.06736 -0.41458 0.06684 -0.425 C 0.06632 -0.43542 0.06441 -0.46713 0.06545 -0.47963 C 0.06649 -0.49213 0.06684 -0.4956 0.07274 -0.49954 C 0.07864 -0.50347 0.09062 -0.50509 0.10052 -0.50393 C 0.11041 -0.50278 0.12083 -0.49352 0.13246 -0.49259 C 0.1441 -0.49167 0.16024 -0.49838 0.17066 -0.49792 C 0.18107 -0.49745 0.18941 -0.48796 0.19548 -0.48912 C 0.20156 -0.49028 0.19896 -0.50718 0.20712 -0.50486 C 0.21528 -0.50255 0.23611 -0.4713 0.24479 -0.47454 C 0.25347 -0.47778 0.25712 -0.5169 0.25972 -0.52477 " pathEditMode="relative" rAng="0" ptsTypes="aaaaaaaaaaaaaaaaaaaaA">
                                      <p:cBhvr>
                                        <p:cTn id="30" dur="5000" fill="hold"/>
                                        <p:tgtEl>
                                          <p:spTgt spid="141"/>
                                        </p:tgtEl>
                                        <p:attrNameLst>
                                          <p:attrName>ppt_x</p:attrName>
                                          <p:attrName>ppt_y</p:attrName>
                                        </p:attrNameLst>
                                      </p:cBhvr>
                                      <p:rCtr x="125" y="-262"/>
                                    </p:animMotion>
                                  </p:childTnLst>
                                </p:cTn>
                              </p:par>
                              <p:par>
                                <p:cTn id="31" presetID="0" presetClass="path" presetSubtype="0" repeatCount="indefinite" accel="50000" decel="50000" fill="hold" nodeType="withEffect">
                                  <p:stCondLst>
                                    <p:cond delay="1500"/>
                                  </p:stCondLst>
                                  <p:childTnLst>
                                    <p:animMotion origin="layout" path="M -0.01614 -0.02129 C -0.01718 -0.07082 -0.01805 -0.12011 -0.01823 -0.14163 C -0.0184 -0.16316 -0.01857 -0.14881 -0.01684 -0.1502 C -0.0151 -0.15159 -0.02656 -0.15043 -0.00833 -0.1502 C 0.0099 -0.14997 0.075 -0.14927 0.09288 -0.1495 C 0.11077 -0.14973 0.09792 -0.14997 0.09879 -0.15205 C 0.09966 -0.15413 0.09809 -0.11502 0.09809 -0.16154 C 0.09809 -0.20805 0.09879 -0.38533 0.09879 -0.43161 C 0.09879 -0.4779 0.09931 -0.43809 0.09809 -0.43948 C 0.09688 -0.44087 0.09931 -0.44041 0.09167 -0.44018 C 0.08403 -0.43994 0.05938 -0.43763 0.05261 -0.43856 C 0.04584 -0.43948 0.05122 -0.43578 0.0507 -0.44619 C 0.05018 -0.45661 0.04827 -0.48831 0.04931 -0.50081 C 0.05035 -0.51331 0.0507 -0.51678 0.0566 -0.52071 C 0.0625 -0.52465 0.07448 -0.52627 0.08438 -0.52511 C 0.09427 -0.52395 0.10469 -0.5147 0.11632 -0.51377 C 0.12795 -0.51284 0.1441 -0.51956 0.15452 -0.51909 C 0.16493 -0.51863 0.17327 -0.50914 0.17934 -0.5103 C 0.18542 -0.51146 0.18282 -0.52835 0.19098 -0.52604 C 0.19913 -0.52372 0.21997 -0.49248 0.22865 -0.49572 C 0.23733 -0.49896 0.24098 -0.53807 0.24358 -0.54594 " pathEditMode="relative" rAng="0" ptsTypes="aaaaaaaaaaaaaaaaaaaaA">
                                      <p:cBhvr>
                                        <p:cTn id="32" dur="5000" fill="hold"/>
                                        <p:tgtEl>
                                          <p:spTgt spid="143"/>
                                        </p:tgtEl>
                                        <p:attrNameLst>
                                          <p:attrName>ppt_x</p:attrName>
                                          <p:attrName>ppt_y</p:attrName>
                                        </p:attrNameLst>
                                      </p:cBhvr>
                                      <p:rCtr x="125" y="-262"/>
                                    </p:animMotion>
                                  </p:childTnLst>
                                </p:cTn>
                              </p:par>
                              <p:par>
                                <p:cTn id="33" presetID="0" presetClass="path" presetSubtype="0" repeatCount="indefinite" accel="50000" decel="50000" fill="hold" nodeType="withEffect">
                                  <p:stCondLst>
                                    <p:cond delay="3000"/>
                                  </p:stCondLst>
                                  <p:childTnLst>
                                    <p:animMotion origin="layout" path="M 0.00694 -0.0405 C 0.0059 -0.09003 0.00503 -0.13932 0.00486 -0.16084 C 0.00468 -0.18237 0.00451 -0.16802 0.00625 -0.16941 C 0.00798 -0.1708 -0.00348 -0.16964 0.01475 -0.16941 C 0.03298 -0.16918 0.09809 -0.16848 0.11597 -0.16871 C 0.13385 -0.16894 0.121 -0.16918 0.12187 -0.17126 C 0.12274 -0.17334 0.12118 -0.13423 0.12118 -0.18075 C 0.12118 -0.22726 0.12187 -0.40454 0.12187 -0.45082 C 0.12187 -0.49711 0.12239 -0.4573 0.12118 -0.45869 C 0.11996 -0.46008 0.12239 -0.45962 0.11475 -0.45939 C 0.10711 -0.45915 0.08246 -0.45684 0.07569 -0.45777 C 0.06892 -0.45869 0.0743 -0.45499 0.07378 -0.4654 C 0.07326 -0.47582 0.07135 -0.50752 0.07239 -0.52002 C 0.07343 -0.53252 0.07378 -0.53599 0.07968 -0.53992 C 0.08559 -0.54386 0.09756 -0.54548 0.10746 -0.54432 C 0.11736 -0.54316 0.12777 -0.53391 0.13941 -0.53298 C 0.15104 -0.53205 0.16718 -0.53877 0.1776 -0.5383 C 0.18802 -0.53784 0.19635 -0.52835 0.20243 -0.52951 C 0.2085 -0.53067 0.2059 -0.54756 0.21406 -0.54525 C 0.22222 -0.54293 0.24305 -0.51169 0.25173 -0.51493 C 0.26041 -0.51817 0.26406 -0.55728 0.26666 -0.56515 " pathEditMode="relative" rAng="0" ptsTypes="aaaaaaaaaaaaaaaaaaaaA">
                                      <p:cBhvr>
                                        <p:cTn id="34" dur="5000" fill="hold"/>
                                        <p:tgtEl>
                                          <p:spTgt spid="145"/>
                                        </p:tgtEl>
                                        <p:attrNameLst>
                                          <p:attrName>ppt_x</p:attrName>
                                          <p:attrName>ppt_y</p:attrName>
                                        </p:attrNameLst>
                                      </p:cBhvr>
                                      <p:rCtr x="125" y="-262"/>
                                    </p:animMotion>
                                  </p:childTnLst>
                                </p:cTn>
                              </p:par>
                              <p:par>
                                <p:cTn id="35" presetID="0" presetClass="path" presetSubtype="0" repeatCount="indefinite" accel="50000" decel="50000" fill="hold" nodeType="withEffect">
                                  <p:stCondLst>
                                    <p:cond delay="4500"/>
                                  </p:stCondLst>
                                  <p:childTnLst>
                                    <p:animMotion origin="layout" path="M 0.02153 -0.00787 C 0.02049 -0.0574 0.01962 -0.10669 0.01944 -0.12821 C 0.01927 -0.14974 0.0191 -0.13539 0.02083 -0.13678 C 0.02257 -0.13817 0.01111 -0.13701 0.02934 -0.13678 C 0.04757 -0.13655 0.11267 -0.13585 0.13055 -0.13608 C 0.14844 -0.13631 0.13559 -0.13655 0.13646 -0.13863 C 0.13733 -0.14071 0.13576 -0.1016 0.13576 -0.14812 C 0.13576 -0.19463 0.13646 -0.37191 0.13646 -0.41819 C 0.13646 -0.46448 0.13698 -0.42467 0.13576 -0.42606 C 0.13455 -0.42745 0.13698 -0.42699 0.12934 -0.42676 C 0.1217 -0.42652 0.09705 -0.42421 0.09028 -0.42514 C 0.08351 -0.42606 0.08889 -0.42236 0.08837 -0.43277 C 0.08785 -0.44319 0.08594 -0.47489 0.08698 -0.48739 C 0.08802 -0.49989 0.08837 -0.50336 0.09427 -0.50729 C 0.10017 -0.51123 0.11215 -0.51285 0.12205 -0.51169 C 0.13194 -0.51053 0.14236 -0.50128 0.15399 -0.50035 C 0.16562 -0.49942 0.18177 -0.50614 0.19219 -0.50567 C 0.2026 -0.50521 0.21094 -0.49572 0.21701 -0.49688 C 0.22309 -0.49804 0.22049 -0.51493 0.22865 -0.51262 C 0.2368 -0.5103 0.25764 -0.47906 0.26632 -0.4823 C 0.275 -0.48554 0.27865 -0.52465 0.28125 -0.53252 " pathEditMode="relative" rAng="0" ptsTypes="aaaaaaaaaaaaaaaaaaaaA">
                                      <p:cBhvr>
                                        <p:cTn id="36" dur="5000" fill="hold"/>
                                        <p:tgtEl>
                                          <p:spTgt spid="146"/>
                                        </p:tgtEl>
                                        <p:attrNameLst>
                                          <p:attrName>ppt_x</p:attrName>
                                          <p:attrName>ppt_y</p:attrName>
                                        </p:attrNameLst>
                                      </p:cBhvr>
                                      <p:rCtr x="125" y="-2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8" grpId="0" animBg="1"/>
      <p:bldP spid="129" grpId="0" animBg="1"/>
      <p:bldP spid="134" grpId="0" animBg="1"/>
      <p:bldP spid="136" grpId="0" animBg="1"/>
      <p:bldP spid="137" grpId="0" animBg="1"/>
      <p:bldP spid="138" grpId="0" animBg="1"/>
      <p:bldP spid="1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3"/>
          <p:cNvSpPr txBox="1">
            <a:spLocks/>
          </p:cNvSpPr>
          <p:nvPr/>
        </p:nvSpPr>
        <p:spPr bwMode="auto">
          <a:xfrm>
            <a:off x="2838450" y="6316663"/>
            <a:ext cx="3819525" cy="476250"/>
          </a:xfrm>
          <a:prstGeom prst="rect">
            <a:avLst/>
          </a:prstGeom>
          <a:noFill/>
          <a:ln w="9525">
            <a:noFill/>
            <a:miter lim="800000"/>
            <a:headEnd/>
            <a:tailEnd/>
          </a:ln>
        </p:spPr>
        <p:txBody>
          <a:bodyPr lIns="0" tIns="0" rIns="0" bIns="0" anchor="b"/>
          <a:lstStyle/>
          <a:p>
            <a:pPr eaLnBrk="0" hangingPunct="0"/>
            <a:r>
              <a:rPr lang="en-US" sz="1200" dirty="0" smtClean="0">
                <a:solidFill>
                  <a:srgbClr val="969696"/>
                </a:solidFill>
              </a:rPr>
              <a:t>Confidential</a:t>
            </a:r>
            <a:endParaRPr lang="en-US" sz="1200" dirty="0">
              <a:solidFill>
                <a:srgbClr val="969696"/>
              </a:solidFill>
            </a:endParaRPr>
          </a:p>
        </p:txBody>
      </p:sp>
      <p:sp>
        <p:nvSpPr>
          <p:cNvPr id="7" name="Rectangle 2"/>
          <p:cNvSpPr txBox="1">
            <a:spLocks noChangeArrowheads="1"/>
          </p:cNvSpPr>
          <p:nvPr/>
        </p:nvSpPr>
        <p:spPr>
          <a:xfrm>
            <a:off x="808038" y="490538"/>
            <a:ext cx="8232775" cy="890587"/>
          </a:xfrm>
          <a:prstGeom prst="rect">
            <a:avLst/>
          </a:prstGeom>
        </p:spPr>
        <p:txBody>
          <a:bodyPr/>
          <a:lstStyle/>
          <a:p>
            <a:pPr eaLnBrk="0" hangingPunct="0">
              <a:lnSpc>
                <a:spcPct val="95000"/>
              </a:lnSpc>
              <a:defRPr/>
            </a:pPr>
            <a:r>
              <a:rPr lang="en-US" sz="2900" kern="0" dirty="0">
                <a:solidFill>
                  <a:schemeClr val="tx2"/>
                </a:solidFill>
                <a:latin typeface="+mj-lt"/>
                <a:cs typeface="Arial" charset="0"/>
              </a:rPr>
              <a:t>EPA Tier 4 interim certified </a:t>
            </a:r>
          </a:p>
        </p:txBody>
      </p:sp>
      <p:pic>
        <p:nvPicPr>
          <p:cNvPr id="16389" name="Picture 6" descr="D:\Users\af067\Pictures\119___08\IMG_1453.JPG"/>
          <p:cNvPicPr>
            <a:picLocks noChangeAspect="1" noChangeArrowheads="1"/>
          </p:cNvPicPr>
          <p:nvPr/>
        </p:nvPicPr>
        <p:blipFill>
          <a:blip r:embed="rId2" cstate="print"/>
          <a:srcRect/>
          <a:stretch>
            <a:fillRect/>
          </a:stretch>
        </p:blipFill>
        <p:spPr bwMode="auto">
          <a:xfrm>
            <a:off x="1608138" y="1206500"/>
            <a:ext cx="6464300" cy="484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 Architecture</a:t>
            </a: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197809100"/>
              </p:ext>
            </p:extLst>
          </p:nvPr>
        </p:nvGraphicFramePr>
        <p:xfrm>
          <a:off x="907693" y="1001381"/>
          <a:ext cx="8236307" cy="4815840"/>
        </p:xfrm>
        <a:graphic>
          <a:graphicData uri="http://schemas.openxmlformats.org/drawingml/2006/table">
            <a:tbl>
              <a:tblPr firstRow="1" bandRow="1">
                <a:tableStyleId>{5C22544A-7EE6-4342-B048-85BDC9FD1C3A}</a:tableStyleId>
              </a:tblPr>
              <a:tblGrid>
                <a:gridCol w="939768"/>
                <a:gridCol w="1201137"/>
                <a:gridCol w="967154"/>
                <a:gridCol w="1218419"/>
                <a:gridCol w="1222208"/>
                <a:gridCol w="1222208"/>
                <a:gridCol w="1465413"/>
              </a:tblGrid>
              <a:tr h="370840">
                <a:tc>
                  <a:txBody>
                    <a:bodyPr/>
                    <a:lstStyle/>
                    <a:p>
                      <a:pPr algn="ctr"/>
                      <a:r>
                        <a:rPr lang="en-US" dirty="0" smtClean="0"/>
                        <a:t>Genset Model</a:t>
                      </a:r>
                    </a:p>
                  </a:txBody>
                  <a:tcPr marL="44856" marR="44856"/>
                </a:tc>
                <a:tc>
                  <a:txBody>
                    <a:bodyPr/>
                    <a:lstStyle/>
                    <a:p>
                      <a:pPr algn="ctr"/>
                      <a:r>
                        <a:rPr lang="en-US" dirty="0" smtClean="0"/>
                        <a:t>AFT </a:t>
                      </a:r>
                      <a:r>
                        <a:rPr lang="en-US" dirty="0" smtClean="0"/>
                        <a:t>System</a:t>
                      </a:r>
                    </a:p>
                  </a:txBody>
                  <a:tcPr marL="44856" marR="44856"/>
                </a:tc>
                <a:tc>
                  <a:txBody>
                    <a:bodyPr/>
                    <a:lstStyle/>
                    <a:p>
                      <a:pPr algn="ctr"/>
                      <a:r>
                        <a:rPr lang="en-US" dirty="0" smtClean="0"/>
                        <a:t>Genset Rating (</a:t>
                      </a:r>
                      <a:r>
                        <a:rPr lang="en-US" dirty="0" err="1" smtClean="0"/>
                        <a:t>kWe</a:t>
                      </a:r>
                      <a:r>
                        <a:rPr lang="en-US" dirty="0" smtClean="0"/>
                        <a:t>)</a:t>
                      </a:r>
                      <a:endParaRPr lang="en-US" dirty="0"/>
                    </a:p>
                  </a:txBody>
                  <a:tcPr marL="44856" marR="44856"/>
                </a:tc>
                <a:tc>
                  <a:txBody>
                    <a:bodyPr/>
                    <a:lstStyle/>
                    <a:p>
                      <a:pPr algn="ctr"/>
                      <a:r>
                        <a:rPr lang="en-US" dirty="0" smtClean="0"/>
                        <a:t>G-Drive</a:t>
                      </a:r>
                      <a:br>
                        <a:rPr lang="en-US" dirty="0" smtClean="0"/>
                      </a:br>
                      <a:r>
                        <a:rPr lang="en-US" dirty="0" smtClean="0"/>
                        <a:t>Engine Rating</a:t>
                      </a:r>
                    </a:p>
                  </a:txBody>
                  <a:tcPr marL="44856" marR="44856"/>
                </a:tc>
                <a:tc>
                  <a:txBody>
                    <a:bodyPr/>
                    <a:lstStyle/>
                    <a:p>
                      <a:pPr algn="ctr"/>
                      <a:r>
                        <a:rPr lang="en-US" dirty="0" smtClean="0"/>
                        <a:t>AFT System</a:t>
                      </a:r>
                      <a:br>
                        <a:rPr lang="en-US" dirty="0" smtClean="0"/>
                      </a:br>
                      <a:r>
                        <a:rPr lang="en-US" dirty="0" smtClean="0"/>
                        <a:t>Certified</a:t>
                      </a:r>
                      <a:r>
                        <a:rPr lang="en-US" baseline="0" dirty="0" smtClean="0"/>
                        <a:t> T4i</a:t>
                      </a:r>
                      <a:endParaRPr lang="en-US" dirty="0"/>
                    </a:p>
                  </a:txBody>
                  <a:tcPr marL="44856" marR="4485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AFT System</a:t>
                      </a:r>
                      <a:br>
                        <a:rPr lang="en-US" dirty="0" smtClean="0"/>
                      </a:br>
                      <a:r>
                        <a:rPr lang="en-US" dirty="0" smtClean="0"/>
                        <a:t>Certified</a:t>
                      </a:r>
                      <a:r>
                        <a:rPr lang="en-US" baseline="0" dirty="0" smtClean="0"/>
                        <a:t> T4i+HTR</a:t>
                      </a:r>
                      <a:endParaRPr lang="en-US" dirty="0" smtClean="0"/>
                    </a:p>
                  </a:txBody>
                  <a:tcPr marL="44856" marR="44856"/>
                </a:tc>
                <a:tc>
                  <a:txBody>
                    <a:bodyPr/>
                    <a:lstStyle/>
                    <a:p>
                      <a:pPr algn="ctr"/>
                      <a:r>
                        <a:rPr lang="en-US" dirty="0" smtClean="0"/>
                        <a:t>AFT System</a:t>
                      </a:r>
                      <a:br>
                        <a:rPr lang="en-US" dirty="0" smtClean="0"/>
                      </a:br>
                      <a:r>
                        <a:rPr lang="en-US" dirty="0" smtClean="0"/>
                        <a:t>Certified</a:t>
                      </a:r>
                      <a:r>
                        <a:rPr lang="en-US" baseline="0" dirty="0" smtClean="0"/>
                        <a:t> T4i</a:t>
                      </a:r>
                    </a:p>
                    <a:p>
                      <a:pPr algn="ctr"/>
                      <a:r>
                        <a:rPr lang="en-US" dirty="0" smtClean="0"/>
                        <a:t>(T4F Ready)</a:t>
                      </a:r>
                      <a:endParaRPr lang="en-US" dirty="0"/>
                    </a:p>
                  </a:txBody>
                  <a:tcPr marL="44856" marR="44856"/>
                </a:tc>
              </a:tr>
              <a:tr h="370840">
                <a:tc>
                  <a:txBody>
                    <a:bodyPr/>
                    <a:lstStyle/>
                    <a:p>
                      <a:pPr algn="ctr"/>
                      <a:r>
                        <a:rPr lang="en-US" sz="1600" dirty="0" smtClean="0"/>
                        <a:t>DQFAE</a:t>
                      </a:r>
                    </a:p>
                    <a:p>
                      <a:pPr algn="ctr"/>
                      <a:r>
                        <a:rPr lang="en-US" sz="1600" dirty="0" smtClean="0"/>
                        <a:t>DQFAF</a:t>
                      </a:r>
                    </a:p>
                    <a:p>
                      <a:pPr algn="ctr"/>
                      <a:r>
                        <a:rPr lang="en-US" sz="1600" dirty="0" smtClean="0"/>
                        <a:t>DQFAG</a:t>
                      </a:r>
                    </a:p>
                    <a:p>
                      <a:pPr algn="ctr"/>
                      <a:r>
                        <a:rPr lang="en-US" sz="1600" dirty="0" smtClean="0"/>
                        <a:t>DQFAH</a:t>
                      </a:r>
                      <a:endParaRPr lang="en-US" sz="1600" dirty="0"/>
                    </a:p>
                  </a:txBody>
                  <a:tcPr marL="44856" marR="44856"/>
                </a:tc>
                <a:tc>
                  <a:txBody>
                    <a:bodyPr/>
                    <a:lstStyle/>
                    <a:p>
                      <a:pPr algn="ctr"/>
                      <a:endParaRPr lang="en-US" sz="1600" dirty="0" smtClean="0"/>
                    </a:p>
                    <a:p>
                      <a:pPr algn="ctr"/>
                      <a:endParaRPr lang="en-US" sz="1600" dirty="0" smtClean="0"/>
                    </a:p>
                    <a:p>
                      <a:pPr algn="ctr"/>
                      <a:r>
                        <a:rPr lang="en-US" sz="1600" dirty="0" smtClean="0"/>
                        <a:t>CA451</a:t>
                      </a:r>
                      <a:endParaRPr lang="en-US" sz="1600" dirty="0"/>
                    </a:p>
                  </a:txBody>
                  <a:tcPr marL="44856" marR="44856"/>
                </a:tc>
                <a:tc>
                  <a:txBody>
                    <a:bodyPr/>
                    <a:lstStyle/>
                    <a:p>
                      <a:pPr algn="ctr"/>
                      <a:r>
                        <a:rPr lang="en-US" sz="1600" dirty="0" smtClean="0"/>
                        <a:t>750</a:t>
                      </a:r>
                    </a:p>
                    <a:p>
                      <a:pPr algn="ctr"/>
                      <a:r>
                        <a:rPr lang="en-US" sz="1600" dirty="0" smtClean="0"/>
                        <a:t>800</a:t>
                      </a:r>
                    </a:p>
                    <a:p>
                      <a:pPr algn="ctr"/>
                      <a:r>
                        <a:rPr lang="en-US" sz="1600" dirty="0" smtClean="0"/>
                        <a:t>900</a:t>
                      </a:r>
                    </a:p>
                    <a:p>
                      <a:pPr algn="ctr"/>
                      <a:r>
                        <a:rPr lang="en-US" sz="1600" dirty="0" smtClean="0"/>
                        <a:t>1000</a:t>
                      </a:r>
                    </a:p>
                  </a:txBody>
                  <a:tcPr marL="44856" marR="44856"/>
                </a:tc>
                <a:tc>
                  <a:txBody>
                    <a:bodyPr/>
                    <a:lstStyle/>
                    <a:p>
                      <a:pPr algn="ctr"/>
                      <a:endParaRPr lang="en-US" sz="1600" dirty="0" smtClean="0"/>
                    </a:p>
                    <a:p>
                      <a:pPr algn="ctr"/>
                      <a:endParaRPr lang="en-US" sz="1600" dirty="0" smtClean="0"/>
                    </a:p>
                    <a:p>
                      <a:pPr algn="ctr"/>
                      <a:r>
                        <a:rPr lang="en-US" sz="1600" dirty="0" smtClean="0"/>
                        <a:t>QST30-G17</a:t>
                      </a:r>
                      <a:endParaRPr lang="en-US" sz="1600" dirty="0"/>
                    </a:p>
                  </a:txBody>
                  <a:tcPr marL="44856" marR="44856"/>
                </a:tc>
                <a:tc>
                  <a:txBody>
                    <a:bodyPr/>
                    <a:lstStyle/>
                    <a:p>
                      <a:pPr algn="ctr"/>
                      <a:r>
                        <a:rPr lang="en-US" sz="1600" dirty="0" smtClean="0"/>
                        <a:t>N/A</a:t>
                      </a:r>
                      <a:endParaRPr lang="en-US" sz="1600" dirty="0"/>
                    </a:p>
                  </a:txBody>
                  <a:tcPr marL="44856" marR="44856"/>
                </a:tc>
                <a:tc>
                  <a:txBody>
                    <a:bodyPr/>
                    <a:lstStyle/>
                    <a:p>
                      <a:pPr algn="ctr"/>
                      <a:r>
                        <a:rPr lang="en-US" sz="1600" dirty="0" smtClean="0"/>
                        <a:t>N/A</a:t>
                      </a:r>
                      <a:endParaRPr lang="en-US" sz="1600" dirty="0"/>
                    </a:p>
                  </a:txBody>
                  <a:tcPr marL="44856" marR="44856"/>
                </a:tc>
                <a:tc>
                  <a:txBody>
                    <a:bodyPr/>
                    <a:lstStyle/>
                    <a:p>
                      <a:pPr algn="ctr"/>
                      <a:r>
                        <a:rPr lang="en-US" sz="1600" dirty="0" smtClean="0"/>
                        <a:t>1-leg </a:t>
                      </a:r>
                      <a:r>
                        <a:rPr lang="en-US" sz="1600" b="1" dirty="0" smtClean="0"/>
                        <a:t>45"</a:t>
                      </a:r>
                      <a:r>
                        <a:rPr lang="en-US" sz="1600" dirty="0" smtClean="0"/>
                        <a:t> HTR/DPF/SCR</a:t>
                      </a:r>
                    </a:p>
                  </a:txBody>
                  <a:tcPr marL="44856" marR="44856">
                    <a:solidFill>
                      <a:srgbClr val="002060">
                        <a:alpha val="50000"/>
                      </a:srgbClr>
                    </a:solidFill>
                  </a:tcPr>
                </a:tc>
              </a:tr>
              <a:tr h="370840">
                <a:tc>
                  <a:txBody>
                    <a:bodyPr/>
                    <a:lstStyle/>
                    <a:p>
                      <a:pPr algn="ctr"/>
                      <a:r>
                        <a:rPr lang="en-US" sz="1600" dirty="0" smtClean="0"/>
                        <a:t>DQGAR</a:t>
                      </a:r>
                    </a:p>
                    <a:p>
                      <a:pPr algn="ctr"/>
                      <a:r>
                        <a:rPr lang="en-US" sz="1600" dirty="0" smtClean="0"/>
                        <a:t>DQGAS</a:t>
                      </a:r>
                      <a:endParaRPr lang="en-US" sz="1600" dirty="0"/>
                    </a:p>
                  </a:txBody>
                  <a:tcPr marL="44856" marR="44856"/>
                </a:tc>
                <a:tc>
                  <a:txBody>
                    <a:bodyPr/>
                    <a:lstStyle/>
                    <a:p>
                      <a:pPr algn="ctr"/>
                      <a:r>
                        <a:rPr lang="en-US" sz="1600" dirty="0" smtClean="0"/>
                        <a:t>CA452</a:t>
                      </a:r>
                      <a:endParaRPr lang="en-US" sz="1600" dirty="0"/>
                    </a:p>
                  </a:txBody>
                  <a:tcPr marL="44856" marR="44856"/>
                </a:tc>
                <a:tc>
                  <a:txBody>
                    <a:bodyPr/>
                    <a:lstStyle/>
                    <a:p>
                      <a:pPr algn="ctr"/>
                      <a:r>
                        <a:rPr lang="en-US" sz="1600" dirty="0" smtClean="0"/>
                        <a:t>1250</a:t>
                      </a:r>
                    </a:p>
                    <a:p>
                      <a:pPr algn="ctr"/>
                      <a:r>
                        <a:rPr lang="en-US" sz="1600" dirty="0" smtClean="0"/>
                        <a:t>1500</a:t>
                      </a:r>
                      <a:endParaRPr lang="en-US" sz="1600" dirty="0"/>
                    </a:p>
                  </a:txBody>
                  <a:tcPr marL="44856" marR="44856"/>
                </a:tc>
                <a:tc>
                  <a:txBody>
                    <a:bodyPr/>
                    <a:lstStyle/>
                    <a:p>
                      <a:pPr algn="ctr"/>
                      <a:r>
                        <a:rPr lang="en-US" sz="1600" dirty="0" smtClean="0"/>
                        <a:t>QSK50-G8</a:t>
                      </a:r>
                      <a:endParaRPr lang="en-US" sz="1600" b="1" baseline="0" dirty="0" smtClean="0"/>
                    </a:p>
                  </a:txBody>
                  <a:tcPr marL="44856" marR="44856"/>
                </a:tc>
                <a:tc>
                  <a:txBody>
                    <a:bodyPr/>
                    <a:lstStyle/>
                    <a:p>
                      <a:pPr algn="ctr"/>
                      <a:r>
                        <a:rPr lang="en-US" sz="1600" dirty="0" smtClean="0"/>
                        <a:t>2-leg </a:t>
                      </a:r>
                      <a:r>
                        <a:rPr lang="en-US" sz="1600" b="1" dirty="0" smtClean="0"/>
                        <a:t>45"</a:t>
                      </a:r>
                      <a:r>
                        <a:rPr lang="en-US" sz="1600" dirty="0" smtClean="0"/>
                        <a:t> </a:t>
                      </a:r>
                    </a:p>
                    <a:p>
                      <a:pPr algn="ctr"/>
                      <a:r>
                        <a:rPr lang="en-US" sz="1600" dirty="0" smtClean="0"/>
                        <a:t>SCR</a:t>
                      </a:r>
                    </a:p>
                  </a:txBody>
                  <a:tcPr marL="44856" marR="44856">
                    <a:solidFill>
                      <a:srgbClr val="00B050">
                        <a:alpha val="50000"/>
                      </a:srgbClr>
                    </a:solidFill>
                  </a:tcPr>
                </a:tc>
                <a:tc>
                  <a:txBody>
                    <a:bodyPr/>
                    <a:lstStyle/>
                    <a:p>
                      <a:pPr algn="ctr"/>
                      <a:r>
                        <a:rPr lang="en-US" sz="1600" dirty="0" smtClean="0"/>
                        <a:t>2-leg </a:t>
                      </a:r>
                      <a:r>
                        <a:rPr lang="en-US" sz="1600" b="1" dirty="0" smtClean="0"/>
                        <a:t>45"</a:t>
                      </a:r>
                      <a:r>
                        <a:rPr lang="en-US" sz="1600" dirty="0" smtClean="0"/>
                        <a:t> </a:t>
                      </a:r>
                    </a:p>
                    <a:p>
                      <a:pPr algn="ctr"/>
                      <a:r>
                        <a:rPr lang="en-US" sz="1600" dirty="0" smtClean="0"/>
                        <a:t>SCR+HTR</a:t>
                      </a:r>
                    </a:p>
                  </a:txBody>
                  <a:tcPr marL="44856" marR="44856">
                    <a:solidFill>
                      <a:srgbClr val="00B050">
                        <a:alpha val="50000"/>
                      </a:srgbClr>
                    </a:solidFill>
                  </a:tcPr>
                </a:tc>
                <a:tc>
                  <a:txBody>
                    <a:bodyPr/>
                    <a:lstStyle/>
                    <a:p>
                      <a:pPr algn="ctr"/>
                      <a:r>
                        <a:rPr lang="en-US" sz="1600" dirty="0" smtClean="0"/>
                        <a:t>2-leg </a:t>
                      </a:r>
                      <a:r>
                        <a:rPr lang="en-US" sz="1600" b="1" dirty="0" smtClean="0"/>
                        <a:t>45"</a:t>
                      </a:r>
                      <a:r>
                        <a:rPr lang="en-US" sz="1600" dirty="0" smtClean="0"/>
                        <a:t> HTR/DPF/SCR</a:t>
                      </a:r>
                    </a:p>
                  </a:txBody>
                  <a:tcPr marL="44856" marR="44856">
                    <a:solidFill>
                      <a:srgbClr val="00B050">
                        <a:alpha val="50000"/>
                      </a:srgbClr>
                    </a:solidFill>
                  </a:tcPr>
                </a:tc>
              </a:tr>
              <a:tr h="370840">
                <a:tc>
                  <a:txBody>
                    <a:bodyPr/>
                    <a:lstStyle/>
                    <a:p>
                      <a:pPr algn="ctr"/>
                      <a:r>
                        <a:rPr lang="en-US" sz="1600" dirty="0" smtClean="0"/>
                        <a:t>DQKAK</a:t>
                      </a:r>
                    </a:p>
                    <a:p>
                      <a:pPr algn="ctr"/>
                      <a:r>
                        <a:rPr lang="en-US" sz="1600" dirty="0" smtClean="0"/>
                        <a:t>DQKAL</a:t>
                      </a:r>
                      <a:endParaRPr lang="en-US" sz="1600" dirty="0"/>
                    </a:p>
                  </a:txBody>
                  <a:tcPr marL="44856" marR="44856"/>
                </a:tc>
                <a:tc>
                  <a:txBody>
                    <a:bodyPr/>
                    <a:lstStyle/>
                    <a:p>
                      <a:pPr algn="ctr"/>
                      <a:r>
                        <a:rPr lang="en-US" sz="1600" dirty="0" smtClean="0"/>
                        <a:t>CA452</a:t>
                      </a:r>
                      <a:endParaRPr lang="en-US" sz="1600" dirty="0"/>
                    </a:p>
                  </a:txBody>
                  <a:tcPr marL="44856" marR="44856"/>
                </a:tc>
                <a:tc>
                  <a:txBody>
                    <a:bodyPr/>
                    <a:lstStyle/>
                    <a:p>
                      <a:pPr algn="ctr"/>
                      <a:r>
                        <a:rPr lang="en-US" sz="1600" dirty="0" smtClean="0"/>
                        <a:t>1750</a:t>
                      </a:r>
                    </a:p>
                    <a:p>
                      <a:pPr algn="ctr"/>
                      <a:r>
                        <a:rPr lang="en-US" sz="1600" dirty="0" smtClean="0"/>
                        <a:t>2000</a:t>
                      </a:r>
                      <a:endParaRPr lang="en-US" sz="1600" dirty="0"/>
                    </a:p>
                  </a:txBody>
                  <a:tcPr marL="44856" marR="44856"/>
                </a:tc>
                <a:tc>
                  <a:txBody>
                    <a:bodyPr/>
                    <a:lstStyle/>
                    <a:p>
                      <a:pPr algn="ctr"/>
                      <a:r>
                        <a:rPr lang="en-US" sz="1600" dirty="0" smtClean="0"/>
                        <a:t>QSK60-G16 </a:t>
                      </a:r>
                      <a:endParaRPr lang="en-US" sz="1600" b="1" dirty="0"/>
                    </a:p>
                  </a:txBody>
                  <a:tcPr marL="44856" marR="44856"/>
                </a:tc>
                <a:tc>
                  <a:txBody>
                    <a:bodyPr/>
                    <a:lstStyle/>
                    <a:p>
                      <a:pPr algn="ctr"/>
                      <a:r>
                        <a:rPr lang="en-US" sz="1600" dirty="0" smtClean="0"/>
                        <a:t>2-leg </a:t>
                      </a:r>
                      <a:r>
                        <a:rPr lang="en-US" sz="1600" b="1" dirty="0" smtClean="0"/>
                        <a:t>45"</a:t>
                      </a:r>
                      <a:r>
                        <a:rPr lang="en-US" sz="1600" dirty="0" smtClean="0"/>
                        <a:t> </a:t>
                      </a:r>
                    </a:p>
                    <a:p>
                      <a:pPr algn="ctr"/>
                      <a:r>
                        <a:rPr lang="en-US" sz="1600" dirty="0" smtClean="0"/>
                        <a:t>SCR</a:t>
                      </a:r>
                    </a:p>
                  </a:txBody>
                  <a:tcPr marL="44856" marR="44856">
                    <a:solidFill>
                      <a:srgbClr val="00B050">
                        <a:alpha val="50000"/>
                      </a:srgbClr>
                    </a:solidFill>
                  </a:tcPr>
                </a:tc>
                <a:tc>
                  <a:txBody>
                    <a:bodyPr/>
                    <a:lstStyle/>
                    <a:p>
                      <a:pPr algn="ctr"/>
                      <a:r>
                        <a:rPr lang="en-US" sz="1600" dirty="0" smtClean="0"/>
                        <a:t>2-leg </a:t>
                      </a:r>
                      <a:r>
                        <a:rPr lang="en-US" sz="1600" b="1" dirty="0" smtClean="0"/>
                        <a:t>45"</a:t>
                      </a:r>
                      <a:r>
                        <a:rPr lang="en-US" sz="1600" dirty="0" smtClean="0"/>
                        <a:t> </a:t>
                      </a:r>
                    </a:p>
                    <a:p>
                      <a:pPr algn="ctr"/>
                      <a:r>
                        <a:rPr lang="en-US" sz="1600" dirty="0" smtClean="0"/>
                        <a:t>SCR+HTR</a:t>
                      </a:r>
                    </a:p>
                  </a:txBody>
                  <a:tcPr marL="44856" marR="44856">
                    <a:solidFill>
                      <a:srgbClr val="00B050">
                        <a:alpha val="50000"/>
                      </a:srgbClr>
                    </a:solidFill>
                  </a:tcPr>
                </a:tc>
                <a:tc>
                  <a:txBody>
                    <a:bodyPr/>
                    <a:lstStyle/>
                    <a:p>
                      <a:pPr algn="ctr"/>
                      <a:r>
                        <a:rPr lang="en-US" sz="1600" dirty="0" smtClean="0"/>
                        <a:t>2-leg </a:t>
                      </a:r>
                      <a:r>
                        <a:rPr lang="en-US" sz="1600" b="1" dirty="0" smtClean="0"/>
                        <a:t>45"</a:t>
                      </a:r>
                      <a:r>
                        <a:rPr lang="en-US" sz="1600" dirty="0" smtClean="0"/>
                        <a:t> HTR/DPF/SCR</a:t>
                      </a:r>
                    </a:p>
                  </a:txBody>
                  <a:tcPr marL="44856" marR="44856">
                    <a:solidFill>
                      <a:srgbClr val="00B050">
                        <a:alpha val="50000"/>
                      </a:srgbClr>
                    </a:solidFill>
                  </a:tcPr>
                </a:tc>
              </a:tr>
              <a:tr h="370840">
                <a:tc>
                  <a:txBody>
                    <a:bodyPr/>
                    <a:lstStyle/>
                    <a:p>
                      <a:pPr algn="ctr"/>
                      <a:r>
                        <a:rPr lang="en-US" sz="1600" dirty="0" smtClean="0"/>
                        <a:t>DQKAM</a:t>
                      </a:r>
                      <a:endParaRPr lang="en-US" sz="1600" dirty="0"/>
                    </a:p>
                  </a:txBody>
                  <a:tcPr marL="44856" marR="44856"/>
                </a:tc>
                <a:tc>
                  <a:txBody>
                    <a:bodyPr/>
                    <a:lstStyle/>
                    <a:p>
                      <a:pPr algn="ctr"/>
                      <a:r>
                        <a:rPr lang="en-US" sz="1600" dirty="0" smtClean="0"/>
                        <a:t>CA452 /</a:t>
                      </a:r>
                    </a:p>
                    <a:p>
                      <a:pPr algn="ctr"/>
                      <a:r>
                        <a:rPr lang="en-US" sz="1600" dirty="0" smtClean="0"/>
                        <a:t>CA542</a:t>
                      </a:r>
                      <a:endParaRPr lang="en-US" sz="1600" dirty="0"/>
                    </a:p>
                  </a:txBody>
                  <a:tcPr marL="44856" marR="44856"/>
                </a:tc>
                <a:tc>
                  <a:txBody>
                    <a:bodyPr/>
                    <a:lstStyle/>
                    <a:p>
                      <a:pPr algn="ctr"/>
                      <a:r>
                        <a:rPr lang="en-US" sz="1600" dirty="0" smtClean="0"/>
                        <a:t>2250</a:t>
                      </a:r>
                      <a:endParaRPr lang="en-US" sz="1600" dirty="0"/>
                    </a:p>
                  </a:txBody>
                  <a:tcPr marL="44856" marR="44856"/>
                </a:tc>
                <a:tc>
                  <a:txBody>
                    <a:bodyPr/>
                    <a:lstStyle/>
                    <a:p>
                      <a:pPr algn="ctr"/>
                      <a:r>
                        <a:rPr lang="en-US" sz="1600" dirty="0" smtClean="0"/>
                        <a:t>QSK60-G17 </a:t>
                      </a:r>
                      <a:endParaRPr lang="en-US" sz="1600" b="1" dirty="0"/>
                    </a:p>
                  </a:txBody>
                  <a:tcPr marL="44856" marR="44856"/>
                </a:tc>
                <a:tc>
                  <a:txBody>
                    <a:bodyPr/>
                    <a:lstStyle/>
                    <a:p>
                      <a:pPr algn="ctr"/>
                      <a:r>
                        <a:rPr lang="en-US" sz="1600" dirty="0" smtClean="0"/>
                        <a:t>2-leg </a:t>
                      </a:r>
                      <a:r>
                        <a:rPr lang="en-US" sz="1600" b="1" dirty="0" smtClean="0"/>
                        <a:t>45"</a:t>
                      </a:r>
                      <a:r>
                        <a:rPr lang="en-US" sz="1600" dirty="0" smtClean="0"/>
                        <a:t> </a:t>
                      </a:r>
                    </a:p>
                    <a:p>
                      <a:pPr algn="ctr"/>
                      <a:r>
                        <a:rPr lang="en-US" sz="1600" dirty="0" smtClean="0"/>
                        <a:t>SCR</a:t>
                      </a:r>
                    </a:p>
                  </a:txBody>
                  <a:tcPr marL="44856" marR="44856">
                    <a:solidFill>
                      <a:srgbClr val="00B050">
                        <a:alpha val="50000"/>
                      </a:srgbClr>
                    </a:solidFill>
                  </a:tcPr>
                </a:tc>
                <a:tc>
                  <a:txBody>
                    <a:bodyPr/>
                    <a:lstStyle/>
                    <a:p>
                      <a:pPr algn="ctr"/>
                      <a:r>
                        <a:rPr lang="en-US" sz="1600" dirty="0" smtClean="0"/>
                        <a:t>2-leg </a:t>
                      </a:r>
                      <a:r>
                        <a:rPr lang="en-US" sz="1600" b="1" dirty="0" smtClean="0"/>
                        <a:t>45"</a:t>
                      </a:r>
                      <a:r>
                        <a:rPr lang="en-US" sz="1600" dirty="0" smtClean="0"/>
                        <a:t> </a:t>
                      </a:r>
                    </a:p>
                    <a:p>
                      <a:pPr algn="ctr"/>
                      <a:r>
                        <a:rPr lang="en-US" sz="1600" dirty="0" smtClean="0"/>
                        <a:t>SCR+HTR</a:t>
                      </a:r>
                    </a:p>
                  </a:txBody>
                  <a:tcPr marL="44856" marR="44856">
                    <a:solidFill>
                      <a:srgbClr val="00B050">
                        <a:alpha val="50000"/>
                      </a:srgbClr>
                    </a:solidFill>
                  </a:tcPr>
                </a:tc>
                <a:tc>
                  <a:txBody>
                    <a:bodyPr/>
                    <a:lstStyle/>
                    <a:p>
                      <a:pPr algn="ctr"/>
                      <a:r>
                        <a:rPr lang="en-US" sz="1600" dirty="0" smtClean="0"/>
                        <a:t>2-leg </a:t>
                      </a:r>
                      <a:r>
                        <a:rPr lang="en-US" sz="1600" b="1" dirty="0" smtClean="0"/>
                        <a:t>54"</a:t>
                      </a:r>
                      <a:r>
                        <a:rPr lang="en-US" sz="1600" dirty="0" smtClean="0"/>
                        <a:t> HTR/DPF/SCR</a:t>
                      </a:r>
                    </a:p>
                  </a:txBody>
                  <a:tcPr marL="44856" marR="44856">
                    <a:solidFill>
                      <a:srgbClr val="00B0F0">
                        <a:alpha val="50000"/>
                      </a:srgb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DQLG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DQLH</a:t>
                      </a:r>
                    </a:p>
                    <a:p>
                      <a:pPr algn="ctr"/>
                      <a:endParaRPr lang="en-US" sz="1600" dirty="0" smtClean="0"/>
                    </a:p>
                  </a:txBody>
                  <a:tcPr marL="44856" marR="44856"/>
                </a:tc>
                <a:tc>
                  <a:txBody>
                    <a:bodyPr/>
                    <a:lstStyle/>
                    <a:p>
                      <a:pPr algn="ctr"/>
                      <a:r>
                        <a:rPr lang="en-US" sz="1600" dirty="0" smtClean="0"/>
                        <a:t>CA542</a:t>
                      </a:r>
                    </a:p>
                  </a:txBody>
                  <a:tcPr marL="44856" marR="44856"/>
                </a:tc>
                <a:tc>
                  <a:txBody>
                    <a:bodyPr/>
                    <a:lstStyle/>
                    <a:p>
                      <a:pPr algn="ctr"/>
                      <a:r>
                        <a:rPr lang="en-US" sz="1600" dirty="0" smtClean="0"/>
                        <a:t>2500</a:t>
                      </a:r>
                    </a:p>
                    <a:p>
                      <a:pPr algn="ctr"/>
                      <a:r>
                        <a:rPr lang="en-US" sz="1600" dirty="0" smtClean="0"/>
                        <a:t>2750</a:t>
                      </a:r>
                    </a:p>
                  </a:txBody>
                  <a:tcPr marL="44856" marR="44856"/>
                </a:tc>
                <a:tc>
                  <a:txBody>
                    <a:bodyPr/>
                    <a:lstStyle/>
                    <a:p>
                      <a:pPr algn="ctr"/>
                      <a:r>
                        <a:rPr lang="en-US" sz="1600" dirty="0" smtClean="0"/>
                        <a:t>QSK78-G13</a:t>
                      </a:r>
                    </a:p>
                    <a:p>
                      <a:pPr algn="ctr"/>
                      <a:r>
                        <a:rPr lang="en-US" sz="1600" dirty="0" smtClean="0"/>
                        <a:t>QSK78-G14</a:t>
                      </a:r>
                    </a:p>
                  </a:txBody>
                  <a:tcPr marL="44856" marR="44856"/>
                </a:tc>
                <a:tc>
                  <a:txBody>
                    <a:bodyPr/>
                    <a:lstStyle/>
                    <a:p>
                      <a:pPr algn="ctr"/>
                      <a:r>
                        <a:rPr lang="en-US" sz="1600" dirty="0" smtClean="0"/>
                        <a:t>N/A</a:t>
                      </a:r>
                    </a:p>
                  </a:txBody>
                  <a:tcPr marL="44856" marR="44856">
                    <a:solidFill>
                      <a:schemeClr val="accent5">
                        <a:alpha val="50000"/>
                      </a:schemeClr>
                    </a:solidFill>
                  </a:tcPr>
                </a:tc>
                <a:tc>
                  <a:txBody>
                    <a:bodyPr/>
                    <a:lstStyle/>
                    <a:p>
                      <a:pPr algn="ctr"/>
                      <a:r>
                        <a:rPr lang="en-US" sz="1600" dirty="0" smtClean="0"/>
                        <a:t>N/A</a:t>
                      </a:r>
                    </a:p>
                  </a:txBody>
                  <a:tcPr marL="44856" marR="44856">
                    <a:solidFill>
                      <a:schemeClr val="accent5">
                        <a:alpha val="50000"/>
                      </a:schemeClr>
                    </a:solidFill>
                  </a:tcPr>
                </a:tc>
                <a:tc>
                  <a:txBody>
                    <a:bodyPr/>
                    <a:lstStyle/>
                    <a:p>
                      <a:pPr algn="ctr"/>
                      <a:r>
                        <a:rPr lang="en-US" sz="1600" dirty="0" smtClean="0"/>
                        <a:t>2-leg </a:t>
                      </a:r>
                      <a:r>
                        <a:rPr lang="en-US" sz="1600" b="1" dirty="0" smtClean="0"/>
                        <a:t>54"</a:t>
                      </a:r>
                      <a:r>
                        <a:rPr lang="en-US" sz="1600" dirty="0" smtClean="0"/>
                        <a:t> HTR/DPF/SCR</a:t>
                      </a:r>
                    </a:p>
                  </a:txBody>
                  <a:tcPr marL="44856" marR="44856">
                    <a:solidFill>
                      <a:srgbClr val="00B0F0">
                        <a:alpha val="50000"/>
                      </a:srgbClr>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9"/>
          <p:cNvSpPr txBox="1">
            <a:spLocks noChangeArrowheads="1"/>
          </p:cNvSpPr>
          <p:nvPr/>
        </p:nvSpPr>
        <p:spPr bwMode="auto">
          <a:xfrm>
            <a:off x="7240405" y="995676"/>
            <a:ext cx="1539875" cy="369887"/>
          </a:xfrm>
          <a:prstGeom prst="rect">
            <a:avLst/>
          </a:prstGeom>
          <a:noFill/>
          <a:ln w="9525">
            <a:noFill/>
            <a:miter lim="800000"/>
            <a:headEnd/>
            <a:tailEnd/>
          </a:ln>
        </p:spPr>
        <p:txBody>
          <a:bodyPr>
            <a:spAutoFit/>
          </a:bodyPr>
          <a:lstStyle/>
          <a:p>
            <a:pPr>
              <a:buFont typeface="Wingdings" pitchFamily="2" charset="2"/>
              <a:buNone/>
            </a:pPr>
            <a:r>
              <a:rPr lang="en-US" dirty="0"/>
              <a:t>SCR Section </a:t>
            </a:r>
          </a:p>
        </p:txBody>
      </p:sp>
      <p:sp>
        <p:nvSpPr>
          <p:cNvPr id="8197" name="TextBox 11"/>
          <p:cNvSpPr txBox="1">
            <a:spLocks noChangeArrowheads="1"/>
          </p:cNvSpPr>
          <p:nvPr/>
        </p:nvSpPr>
        <p:spPr bwMode="auto">
          <a:xfrm>
            <a:off x="1963711" y="6136286"/>
            <a:ext cx="908623" cy="369332"/>
          </a:xfrm>
          <a:prstGeom prst="rect">
            <a:avLst/>
          </a:prstGeom>
          <a:noFill/>
          <a:ln w="9525">
            <a:noFill/>
            <a:miter lim="800000"/>
            <a:headEnd/>
            <a:tailEnd/>
          </a:ln>
        </p:spPr>
        <p:txBody>
          <a:bodyPr wrap="square">
            <a:spAutoFit/>
          </a:bodyPr>
          <a:lstStyle/>
          <a:p>
            <a:pPr>
              <a:buFont typeface="Wingdings" pitchFamily="2" charset="2"/>
              <a:buNone/>
            </a:pPr>
            <a:r>
              <a:rPr lang="en-US" dirty="0" smtClean="0"/>
              <a:t>Heater </a:t>
            </a:r>
            <a:endParaRPr lang="en-US" dirty="0"/>
          </a:p>
        </p:txBody>
      </p:sp>
      <p:sp>
        <p:nvSpPr>
          <p:cNvPr id="8198" name="TextBox 12"/>
          <p:cNvSpPr txBox="1">
            <a:spLocks noChangeArrowheads="1"/>
          </p:cNvSpPr>
          <p:nvPr/>
        </p:nvSpPr>
        <p:spPr bwMode="auto">
          <a:xfrm>
            <a:off x="1520825" y="915988"/>
            <a:ext cx="1539875" cy="646112"/>
          </a:xfrm>
          <a:prstGeom prst="rect">
            <a:avLst/>
          </a:prstGeom>
          <a:noFill/>
          <a:ln w="9525">
            <a:noFill/>
            <a:miter lim="800000"/>
            <a:headEnd/>
            <a:tailEnd/>
          </a:ln>
        </p:spPr>
        <p:txBody>
          <a:bodyPr>
            <a:spAutoFit/>
          </a:bodyPr>
          <a:lstStyle/>
          <a:p>
            <a:pPr>
              <a:buFont typeface="Wingdings" pitchFamily="2" charset="2"/>
              <a:buNone/>
            </a:pPr>
            <a:r>
              <a:rPr lang="en-US"/>
              <a:t>DEF Doser Assembly</a:t>
            </a:r>
          </a:p>
        </p:txBody>
      </p:sp>
      <p:cxnSp>
        <p:nvCxnSpPr>
          <p:cNvPr id="8205" name="Straight Arrow Connector 27"/>
          <p:cNvCxnSpPr>
            <a:cxnSpLocks noChangeShapeType="1"/>
          </p:cNvCxnSpPr>
          <p:nvPr/>
        </p:nvCxnSpPr>
        <p:spPr bwMode="auto">
          <a:xfrm flipH="1" flipV="1">
            <a:off x="6980238" y="3863975"/>
            <a:ext cx="738187" cy="398463"/>
          </a:xfrm>
          <a:prstGeom prst="straightConnector1">
            <a:avLst/>
          </a:prstGeom>
          <a:noFill/>
          <a:ln w="12700" algn="ctr">
            <a:solidFill>
              <a:schemeClr val="tx1"/>
            </a:solidFill>
            <a:round/>
            <a:headEnd/>
            <a:tailEnd type="triangle" w="lg" len="lg"/>
          </a:ln>
        </p:spPr>
      </p:cxnSp>
      <p:sp>
        <p:nvSpPr>
          <p:cNvPr id="8206" name="Title 1"/>
          <p:cNvSpPr>
            <a:spLocks noGrp="1"/>
          </p:cNvSpPr>
          <p:nvPr>
            <p:ph type="title"/>
          </p:nvPr>
        </p:nvSpPr>
        <p:spPr/>
        <p:txBody>
          <a:bodyPr/>
          <a:lstStyle/>
          <a:p>
            <a:r>
              <a:rPr lang="en-US" dirty="0" smtClean="0"/>
              <a:t>CPG T4F AFT: CA451 </a:t>
            </a:r>
          </a:p>
        </p:txBody>
      </p:sp>
      <p:pic>
        <p:nvPicPr>
          <p:cNvPr id="27650" name="Picture 2"/>
          <p:cNvPicPr>
            <a:picLocks noChangeAspect="1" noChangeArrowheads="1"/>
          </p:cNvPicPr>
          <p:nvPr/>
        </p:nvPicPr>
        <p:blipFill>
          <a:blip r:embed="rId3" cstate="print"/>
          <a:srcRect/>
          <a:stretch>
            <a:fillRect/>
          </a:stretch>
        </p:blipFill>
        <p:spPr bwMode="auto">
          <a:xfrm>
            <a:off x="1124262" y="1694514"/>
            <a:ext cx="7465101" cy="4166640"/>
          </a:xfrm>
          <a:prstGeom prst="rect">
            <a:avLst/>
          </a:prstGeom>
          <a:noFill/>
          <a:ln w="9525">
            <a:noFill/>
            <a:miter lim="800000"/>
            <a:headEnd/>
            <a:tailEnd/>
          </a:ln>
        </p:spPr>
      </p:pic>
      <p:sp>
        <p:nvSpPr>
          <p:cNvPr id="16" name="TextBox 9"/>
          <p:cNvSpPr txBox="1">
            <a:spLocks noChangeArrowheads="1"/>
          </p:cNvSpPr>
          <p:nvPr/>
        </p:nvSpPr>
        <p:spPr bwMode="auto">
          <a:xfrm>
            <a:off x="4829487" y="983184"/>
            <a:ext cx="1539875" cy="369887"/>
          </a:xfrm>
          <a:prstGeom prst="rect">
            <a:avLst/>
          </a:prstGeom>
          <a:noFill/>
          <a:ln w="9525">
            <a:noFill/>
            <a:miter lim="800000"/>
            <a:headEnd/>
            <a:tailEnd/>
          </a:ln>
        </p:spPr>
        <p:txBody>
          <a:bodyPr>
            <a:spAutoFit/>
          </a:bodyPr>
          <a:lstStyle/>
          <a:p>
            <a:pPr>
              <a:buFont typeface="Wingdings" pitchFamily="2" charset="2"/>
              <a:buNone/>
            </a:pPr>
            <a:r>
              <a:rPr lang="en-US" dirty="0" smtClean="0"/>
              <a:t>DPF </a:t>
            </a:r>
            <a:r>
              <a:rPr lang="en-US" dirty="0"/>
              <a:t>Section </a:t>
            </a:r>
          </a:p>
        </p:txBody>
      </p:sp>
      <p:cxnSp>
        <p:nvCxnSpPr>
          <p:cNvPr id="8199" name="Straight Arrow Connector 13"/>
          <p:cNvCxnSpPr>
            <a:cxnSpLocks noChangeShapeType="1"/>
          </p:cNvCxnSpPr>
          <p:nvPr/>
        </p:nvCxnSpPr>
        <p:spPr bwMode="auto">
          <a:xfrm flipH="1">
            <a:off x="7360171" y="1469036"/>
            <a:ext cx="389744" cy="1259174"/>
          </a:xfrm>
          <a:prstGeom prst="straightConnector1">
            <a:avLst/>
          </a:prstGeom>
          <a:noFill/>
          <a:ln w="19050" algn="ctr">
            <a:solidFill>
              <a:srgbClr val="7030A0"/>
            </a:solidFill>
            <a:round/>
            <a:headEnd/>
            <a:tailEnd type="triangle" w="lg" len="lg"/>
          </a:ln>
        </p:spPr>
      </p:cxnSp>
      <p:cxnSp>
        <p:nvCxnSpPr>
          <p:cNvPr id="19" name="Straight Arrow Connector 13"/>
          <p:cNvCxnSpPr>
            <a:cxnSpLocks noChangeShapeType="1"/>
          </p:cNvCxnSpPr>
          <p:nvPr/>
        </p:nvCxnSpPr>
        <p:spPr bwMode="auto">
          <a:xfrm>
            <a:off x="5818682" y="1366603"/>
            <a:ext cx="222354" cy="1571469"/>
          </a:xfrm>
          <a:prstGeom prst="straightConnector1">
            <a:avLst/>
          </a:prstGeom>
          <a:noFill/>
          <a:ln w="19050" algn="ctr">
            <a:solidFill>
              <a:srgbClr val="7030A0"/>
            </a:solidFill>
            <a:round/>
            <a:headEnd/>
            <a:tailEnd type="triangle" w="lg" len="lg"/>
          </a:ln>
        </p:spPr>
      </p:cxnSp>
      <p:cxnSp>
        <p:nvCxnSpPr>
          <p:cNvPr id="21" name="Straight Arrow Connector 13"/>
          <p:cNvCxnSpPr>
            <a:cxnSpLocks noChangeShapeType="1"/>
          </p:cNvCxnSpPr>
          <p:nvPr/>
        </p:nvCxnSpPr>
        <p:spPr bwMode="auto">
          <a:xfrm>
            <a:off x="2520846" y="1531495"/>
            <a:ext cx="1136754" cy="1151744"/>
          </a:xfrm>
          <a:prstGeom prst="straightConnector1">
            <a:avLst/>
          </a:prstGeom>
          <a:noFill/>
          <a:ln w="19050" algn="ctr">
            <a:solidFill>
              <a:srgbClr val="7030A0"/>
            </a:solidFill>
            <a:round/>
            <a:headEnd/>
            <a:tailEnd type="triangle" w="lg" len="lg"/>
          </a:ln>
        </p:spPr>
      </p:cxnSp>
      <p:cxnSp>
        <p:nvCxnSpPr>
          <p:cNvPr id="23" name="Straight Arrow Connector 13"/>
          <p:cNvCxnSpPr>
            <a:cxnSpLocks noChangeShapeType="1"/>
          </p:cNvCxnSpPr>
          <p:nvPr/>
        </p:nvCxnSpPr>
        <p:spPr bwMode="auto">
          <a:xfrm flipH="1" flipV="1">
            <a:off x="4394617" y="4559509"/>
            <a:ext cx="1271665" cy="1496517"/>
          </a:xfrm>
          <a:prstGeom prst="straightConnector1">
            <a:avLst/>
          </a:prstGeom>
          <a:noFill/>
          <a:ln w="19050" algn="ctr">
            <a:solidFill>
              <a:srgbClr val="7030A0"/>
            </a:solidFill>
            <a:round/>
            <a:headEnd/>
            <a:tailEnd type="triangle" w="lg" len="lg"/>
          </a:ln>
        </p:spPr>
      </p:cxnSp>
      <p:cxnSp>
        <p:nvCxnSpPr>
          <p:cNvPr id="24" name="Straight Arrow Connector 13"/>
          <p:cNvCxnSpPr>
            <a:cxnSpLocks noChangeShapeType="1"/>
          </p:cNvCxnSpPr>
          <p:nvPr/>
        </p:nvCxnSpPr>
        <p:spPr bwMode="auto">
          <a:xfrm flipV="1">
            <a:off x="2608289" y="4861810"/>
            <a:ext cx="334780" cy="1314138"/>
          </a:xfrm>
          <a:prstGeom prst="straightConnector1">
            <a:avLst/>
          </a:prstGeom>
          <a:noFill/>
          <a:ln w="19050" algn="ctr">
            <a:solidFill>
              <a:srgbClr val="7030A0"/>
            </a:solidFill>
            <a:round/>
            <a:headEnd/>
            <a:tailEnd type="triangle" w="lg" len="lg"/>
          </a:ln>
        </p:spPr>
      </p:cxnSp>
      <p:sp>
        <p:nvSpPr>
          <p:cNvPr id="25" name="TextBox 11"/>
          <p:cNvSpPr txBox="1">
            <a:spLocks noChangeArrowheads="1"/>
          </p:cNvSpPr>
          <p:nvPr/>
        </p:nvSpPr>
        <p:spPr bwMode="auto">
          <a:xfrm>
            <a:off x="4634460" y="6016797"/>
            <a:ext cx="1661410" cy="646331"/>
          </a:xfrm>
          <a:prstGeom prst="rect">
            <a:avLst/>
          </a:prstGeom>
          <a:noFill/>
          <a:ln w="9525">
            <a:noFill/>
            <a:miter lim="800000"/>
            <a:headEnd/>
            <a:tailEnd/>
          </a:ln>
        </p:spPr>
        <p:txBody>
          <a:bodyPr wrap="square">
            <a:spAutoFit/>
          </a:bodyPr>
          <a:lstStyle/>
          <a:p>
            <a:pPr>
              <a:buFont typeface="Wingdings" pitchFamily="2" charset="2"/>
              <a:buNone/>
            </a:pPr>
            <a:r>
              <a:rPr lang="en-US" dirty="0" smtClean="0"/>
              <a:t>Heater Control box </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0" descr="D4i-S Whole System Iso View.JPG"/>
          <p:cNvPicPr>
            <a:picLocks noChangeAspect="1"/>
          </p:cNvPicPr>
          <p:nvPr/>
        </p:nvPicPr>
        <p:blipFill>
          <a:blip r:embed="rId3" cstate="print"/>
          <a:srcRect/>
          <a:stretch>
            <a:fillRect/>
          </a:stretch>
        </p:blipFill>
        <p:spPr bwMode="auto">
          <a:xfrm>
            <a:off x="776287" y="1122363"/>
            <a:ext cx="7597775" cy="5019675"/>
          </a:xfrm>
          <a:prstGeom prst="rect">
            <a:avLst/>
          </a:prstGeom>
          <a:noFill/>
          <a:ln w="9525">
            <a:noFill/>
            <a:miter lim="800000"/>
            <a:headEnd/>
            <a:tailEnd/>
          </a:ln>
        </p:spPr>
      </p:pic>
      <p:sp>
        <p:nvSpPr>
          <p:cNvPr id="8196" name="TextBox 9"/>
          <p:cNvSpPr txBox="1">
            <a:spLocks noChangeArrowheads="1"/>
          </p:cNvSpPr>
          <p:nvPr/>
        </p:nvSpPr>
        <p:spPr bwMode="auto">
          <a:xfrm>
            <a:off x="7238999" y="1084263"/>
            <a:ext cx="1539875" cy="369887"/>
          </a:xfrm>
          <a:prstGeom prst="rect">
            <a:avLst/>
          </a:prstGeom>
          <a:noFill/>
          <a:ln w="9525">
            <a:noFill/>
            <a:miter lim="800000"/>
            <a:headEnd/>
            <a:tailEnd/>
          </a:ln>
        </p:spPr>
        <p:txBody>
          <a:bodyPr>
            <a:spAutoFit/>
          </a:bodyPr>
          <a:lstStyle/>
          <a:p>
            <a:pPr>
              <a:buFont typeface="Wingdings" pitchFamily="2" charset="2"/>
              <a:buNone/>
            </a:pPr>
            <a:r>
              <a:rPr lang="en-US"/>
              <a:t>SCR Section </a:t>
            </a:r>
          </a:p>
        </p:txBody>
      </p:sp>
      <p:sp>
        <p:nvSpPr>
          <p:cNvPr id="8197" name="TextBox 11"/>
          <p:cNvSpPr txBox="1">
            <a:spLocks noChangeArrowheads="1"/>
          </p:cNvSpPr>
          <p:nvPr/>
        </p:nvSpPr>
        <p:spPr bwMode="auto">
          <a:xfrm>
            <a:off x="2365374" y="5880100"/>
            <a:ext cx="1539875" cy="369888"/>
          </a:xfrm>
          <a:prstGeom prst="rect">
            <a:avLst/>
          </a:prstGeom>
          <a:noFill/>
          <a:ln w="9525">
            <a:noFill/>
            <a:miter lim="800000"/>
            <a:headEnd/>
            <a:tailEnd/>
          </a:ln>
        </p:spPr>
        <p:txBody>
          <a:bodyPr>
            <a:spAutoFit/>
          </a:bodyPr>
          <a:lstStyle/>
          <a:p>
            <a:pPr>
              <a:buFont typeface="Wingdings" pitchFamily="2" charset="2"/>
              <a:buNone/>
            </a:pPr>
            <a:r>
              <a:rPr lang="en-US"/>
              <a:t>DEF Tank</a:t>
            </a:r>
          </a:p>
        </p:txBody>
      </p:sp>
      <p:sp>
        <p:nvSpPr>
          <p:cNvPr id="8198" name="TextBox 12"/>
          <p:cNvSpPr txBox="1">
            <a:spLocks noChangeArrowheads="1"/>
          </p:cNvSpPr>
          <p:nvPr/>
        </p:nvSpPr>
        <p:spPr bwMode="auto">
          <a:xfrm>
            <a:off x="1549399" y="1214438"/>
            <a:ext cx="1539875" cy="646112"/>
          </a:xfrm>
          <a:prstGeom prst="rect">
            <a:avLst/>
          </a:prstGeom>
          <a:noFill/>
          <a:ln w="9525">
            <a:noFill/>
            <a:miter lim="800000"/>
            <a:headEnd/>
            <a:tailEnd/>
          </a:ln>
        </p:spPr>
        <p:txBody>
          <a:bodyPr>
            <a:spAutoFit/>
          </a:bodyPr>
          <a:lstStyle/>
          <a:p>
            <a:pPr>
              <a:buFont typeface="Wingdings" pitchFamily="2" charset="2"/>
              <a:buNone/>
            </a:pPr>
            <a:r>
              <a:rPr lang="en-US"/>
              <a:t>DEF Doser Assembly</a:t>
            </a:r>
          </a:p>
        </p:txBody>
      </p:sp>
      <p:cxnSp>
        <p:nvCxnSpPr>
          <p:cNvPr id="8199" name="Straight Arrow Connector 13"/>
          <p:cNvCxnSpPr>
            <a:cxnSpLocks noChangeShapeType="1"/>
          </p:cNvCxnSpPr>
          <p:nvPr/>
        </p:nvCxnSpPr>
        <p:spPr bwMode="auto">
          <a:xfrm flipH="1">
            <a:off x="6673849" y="1420813"/>
            <a:ext cx="1168400" cy="1247775"/>
          </a:xfrm>
          <a:prstGeom prst="straightConnector1">
            <a:avLst/>
          </a:prstGeom>
          <a:noFill/>
          <a:ln w="12700" algn="ctr">
            <a:solidFill>
              <a:schemeClr val="tx1"/>
            </a:solidFill>
            <a:round/>
            <a:headEnd/>
            <a:tailEnd type="triangle" w="lg" len="lg"/>
          </a:ln>
        </p:spPr>
      </p:cxnSp>
      <p:cxnSp>
        <p:nvCxnSpPr>
          <p:cNvPr id="8200" name="Straight Arrow Connector 15"/>
          <p:cNvCxnSpPr>
            <a:cxnSpLocks noChangeShapeType="1"/>
          </p:cNvCxnSpPr>
          <p:nvPr/>
        </p:nvCxnSpPr>
        <p:spPr bwMode="auto">
          <a:xfrm>
            <a:off x="2378074" y="1878013"/>
            <a:ext cx="388938" cy="365125"/>
          </a:xfrm>
          <a:prstGeom prst="straightConnector1">
            <a:avLst/>
          </a:prstGeom>
          <a:noFill/>
          <a:ln w="12700" algn="ctr">
            <a:solidFill>
              <a:schemeClr val="tx1"/>
            </a:solidFill>
            <a:round/>
            <a:headEnd/>
            <a:tailEnd type="triangle" w="lg" len="lg"/>
          </a:ln>
        </p:spPr>
      </p:cxnSp>
      <p:cxnSp>
        <p:nvCxnSpPr>
          <p:cNvPr id="8201" name="Straight Arrow Connector 16"/>
          <p:cNvCxnSpPr>
            <a:cxnSpLocks noChangeShapeType="1"/>
          </p:cNvCxnSpPr>
          <p:nvPr/>
        </p:nvCxnSpPr>
        <p:spPr bwMode="auto">
          <a:xfrm flipH="1" flipV="1">
            <a:off x="6624637" y="5238750"/>
            <a:ext cx="474662" cy="674688"/>
          </a:xfrm>
          <a:prstGeom prst="straightConnector1">
            <a:avLst/>
          </a:prstGeom>
          <a:noFill/>
          <a:ln w="12700" algn="ctr">
            <a:solidFill>
              <a:schemeClr val="tx1"/>
            </a:solidFill>
            <a:round/>
            <a:headEnd/>
            <a:tailEnd type="triangle" w="lg" len="lg"/>
          </a:ln>
        </p:spPr>
      </p:cxnSp>
      <p:sp>
        <p:nvSpPr>
          <p:cNvPr id="8202" name="TextBox 17"/>
          <p:cNvSpPr txBox="1">
            <a:spLocks noChangeArrowheads="1"/>
          </p:cNvSpPr>
          <p:nvPr/>
        </p:nvSpPr>
        <p:spPr bwMode="auto">
          <a:xfrm>
            <a:off x="7563464" y="4363807"/>
            <a:ext cx="1539875" cy="646113"/>
          </a:xfrm>
          <a:prstGeom prst="rect">
            <a:avLst/>
          </a:prstGeom>
          <a:noFill/>
          <a:ln w="9525">
            <a:noFill/>
            <a:miter lim="800000"/>
            <a:headEnd/>
            <a:tailEnd/>
          </a:ln>
        </p:spPr>
        <p:txBody>
          <a:bodyPr>
            <a:spAutoFit/>
          </a:bodyPr>
          <a:lstStyle/>
          <a:p>
            <a:pPr>
              <a:buFont typeface="Wingdings" pitchFamily="2" charset="2"/>
              <a:buNone/>
            </a:pPr>
            <a:r>
              <a:rPr lang="en-US" dirty="0"/>
              <a:t>AT Control Panel</a:t>
            </a:r>
          </a:p>
        </p:txBody>
      </p:sp>
      <p:sp>
        <p:nvSpPr>
          <p:cNvPr id="8203" name="TextBox 18"/>
          <p:cNvSpPr txBox="1">
            <a:spLocks noChangeArrowheads="1"/>
          </p:cNvSpPr>
          <p:nvPr/>
        </p:nvSpPr>
        <p:spPr bwMode="auto">
          <a:xfrm>
            <a:off x="6473824" y="5884863"/>
            <a:ext cx="1539875" cy="368300"/>
          </a:xfrm>
          <a:prstGeom prst="rect">
            <a:avLst/>
          </a:prstGeom>
          <a:noFill/>
          <a:ln w="9525">
            <a:noFill/>
            <a:miter lim="800000"/>
            <a:headEnd/>
            <a:tailEnd/>
          </a:ln>
        </p:spPr>
        <p:txBody>
          <a:bodyPr>
            <a:spAutoFit/>
          </a:bodyPr>
          <a:lstStyle/>
          <a:p>
            <a:pPr>
              <a:buFont typeface="Wingdings" pitchFamily="2" charset="2"/>
              <a:buNone/>
            </a:pPr>
            <a:r>
              <a:rPr lang="en-US"/>
              <a:t>DEF Pump</a:t>
            </a:r>
          </a:p>
        </p:txBody>
      </p:sp>
      <p:cxnSp>
        <p:nvCxnSpPr>
          <p:cNvPr id="8204" name="Straight Arrow Connector 24"/>
          <p:cNvCxnSpPr>
            <a:cxnSpLocks noChangeShapeType="1"/>
          </p:cNvCxnSpPr>
          <p:nvPr/>
        </p:nvCxnSpPr>
        <p:spPr bwMode="auto">
          <a:xfrm flipV="1">
            <a:off x="3608387" y="5470525"/>
            <a:ext cx="544512" cy="404813"/>
          </a:xfrm>
          <a:prstGeom prst="straightConnector1">
            <a:avLst/>
          </a:prstGeom>
          <a:noFill/>
          <a:ln w="12700" algn="ctr">
            <a:solidFill>
              <a:schemeClr val="tx1"/>
            </a:solidFill>
            <a:round/>
            <a:headEnd/>
            <a:tailEnd type="triangle" w="lg" len="lg"/>
          </a:ln>
        </p:spPr>
      </p:cxnSp>
      <p:cxnSp>
        <p:nvCxnSpPr>
          <p:cNvPr id="8205" name="Straight Arrow Connector 27"/>
          <p:cNvCxnSpPr>
            <a:cxnSpLocks noChangeShapeType="1"/>
          </p:cNvCxnSpPr>
          <p:nvPr/>
        </p:nvCxnSpPr>
        <p:spPr bwMode="auto">
          <a:xfrm flipH="1" flipV="1">
            <a:off x="7008812" y="4162425"/>
            <a:ext cx="738187" cy="398463"/>
          </a:xfrm>
          <a:prstGeom prst="straightConnector1">
            <a:avLst/>
          </a:prstGeom>
          <a:noFill/>
          <a:ln w="12700" algn="ctr">
            <a:solidFill>
              <a:schemeClr val="tx1"/>
            </a:solidFill>
            <a:round/>
            <a:headEnd/>
            <a:tailEnd type="triangle" w="lg" len="lg"/>
          </a:ln>
        </p:spPr>
      </p:cxnSp>
      <p:sp>
        <p:nvSpPr>
          <p:cNvPr id="8206" name="Title 1"/>
          <p:cNvSpPr>
            <a:spLocks noGrp="1"/>
          </p:cNvSpPr>
          <p:nvPr>
            <p:ph type="title"/>
          </p:nvPr>
        </p:nvSpPr>
        <p:spPr/>
        <p:txBody>
          <a:bodyPr/>
          <a:lstStyle/>
          <a:p>
            <a:r>
              <a:rPr lang="en-US" dirty="0" smtClean="0"/>
              <a:t>CPG T4i AFT: CA452 Base System</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Sectional View of T4F ready CA451</a:t>
            </a:r>
            <a:endParaRPr lang="en-US" dirty="0"/>
          </a:p>
        </p:txBody>
      </p:sp>
      <p:pic>
        <p:nvPicPr>
          <p:cNvPr id="28674" name="Picture 2"/>
          <p:cNvPicPr>
            <a:picLocks noGrp="1" noChangeAspect="1" noChangeArrowheads="1"/>
          </p:cNvPicPr>
          <p:nvPr>
            <p:ph idx="1"/>
          </p:nvPr>
        </p:nvPicPr>
        <p:blipFill>
          <a:blip r:embed="rId3" cstate="print"/>
          <a:srcRect/>
          <a:stretch>
            <a:fillRect/>
          </a:stretch>
        </p:blipFill>
        <p:spPr>
          <a:xfrm>
            <a:off x="906463" y="1588541"/>
            <a:ext cx="8081962" cy="4090493"/>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4F Ready Configuration CA452</a:t>
            </a:r>
            <a:endParaRPr lang="en-US" dirty="0"/>
          </a:p>
        </p:txBody>
      </p:sp>
      <p:pic>
        <p:nvPicPr>
          <p:cNvPr id="8" name="Picture Placeholder 7" descr="GenSet_AT_B_R1.jpg"/>
          <p:cNvPicPr>
            <a:picLocks noGrp="1" noChangeAspect="1"/>
          </p:cNvPicPr>
          <p:nvPr>
            <p:ph idx="1"/>
          </p:nvPr>
        </p:nvPicPr>
        <p:blipFill>
          <a:blip r:embed="rId3" cstate="print"/>
          <a:stretch>
            <a:fillRect/>
          </a:stretch>
        </p:blipFill>
        <p:spPr>
          <a:xfrm>
            <a:off x="1030200" y="1430338"/>
            <a:ext cx="7834488" cy="44069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oter Placeholder 3"/>
          <p:cNvSpPr txBox="1">
            <a:spLocks/>
          </p:cNvSpPr>
          <p:nvPr/>
        </p:nvSpPr>
        <p:spPr bwMode="auto">
          <a:xfrm>
            <a:off x="2838450" y="6316663"/>
            <a:ext cx="3819525" cy="476250"/>
          </a:xfrm>
          <a:prstGeom prst="rect">
            <a:avLst/>
          </a:prstGeom>
          <a:noFill/>
          <a:ln w="9525">
            <a:noFill/>
            <a:miter lim="800000"/>
            <a:headEnd/>
            <a:tailEnd/>
          </a:ln>
        </p:spPr>
        <p:txBody>
          <a:bodyPr lIns="0" tIns="0" rIns="0" bIns="0" anchor="b"/>
          <a:lstStyle/>
          <a:p>
            <a:pPr eaLnBrk="0" hangingPunct="0"/>
            <a:r>
              <a:rPr lang="en-US" sz="1200" dirty="0" smtClean="0">
                <a:solidFill>
                  <a:srgbClr val="969696"/>
                </a:solidFill>
              </a:rPr>
              <a:t>Confidential</a:t>
            </a:r>
            <a:endParaRPr lang="en-US" sz="1200" dirty="0">
              <a:solidFill>
                <a:srgbClr val="969696"/>
              </a:solidFill>
            </a:endParaRPr>
          </a:p>
        </p:txBody>
      </p:sp>
      <p:sp>
        <p:nvSpPr>
          <p:cNvPr id="7" name="Rectangle 2"/>
          <p:cNvSpPr txBox="1">
            <a:spLocks noChangeArrowheads="1"/>
          </p:cNvSpPr>
          <p:nvPr/>
        </p:nvSpPr>
        <p:spPr>
          <a:xfrm>
            <a:off x="808038" y="490538"/>
            <a:ext cx="8232775" cy="890587"/>
          </a:xfrm>
          <a:prstGeom prst="rect">
            <a:avLst/>
          </a:prstGeom>
        </p:spPr>
        <p:txBody>
          <a:bodyPr/>
          <a:lstStyle/>
          <a:p>
            <a:pPr eaLnBrk="0" hangingPunct="0">
              <a:lnSpc>
                <a:spcPct val="95000"/>
              </a:lnSpc>
              <a:defRPr/>
            </a:pPr>
            <a:r>
              <a:rPr lang="en-US" sz="2900" kern="0" dirty="0">
                <a:solidFill>
                  <a:schemeClr val="tx2"/>
                </a:solidFill>
                <a:latin typeface="+mj-lt"/>
                <a:cs typeface="Arial" charset="0"/>
              </a:rPr>
              <a:t>225 gallon DEF tank</a:t>
            </a:r>
          </a:p>
        </p:txBody>
      </p:sp>
      <p:pic>
        <p:nvPicPr>
          <p:cNvPr id="32773" name="Picture 2" descr="D:\Users\af067\Pictures\119___08\IMG_1456.JPG"/>
          <p:cNvPicPr>
            <a:picLocks noChangeAspect="1" noChangeArrowheads="1"/>
          </p:cNvPicPr>
          <p:nvPr/>
        </p:nvPicPr>
        <p:blipFill>
          <a:blip r:embed="rId2" cstate="print"/>
          <a:srcRect/>
          <a:stretch>
            <a:fillRect/>
          </a:stretch>
        </p:blipFill>
        <p:spPr bwMode="auto">
          <a:xfrm>
            <a:off x="1355725" y="1017588"/>
            <a:ext cx="6748463" cy="5059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3"/>
          <p:cNvSpPr txBox="1">
            <a:spLocks/>
          </p:cNvSpPr>
          <p:nvPr/>
        </p:nvSpPr>
        <p:spPr bwMode="auto">
          <a:xfrm>
            <a:off x="2838450" y="6316663"/>
            <a:ext cx="3819525" cy="476250"/>
          </a:xfrm>
          <a:prstGeom prst="rect">
            <a:avLst/>
          </a:prstGeom>
          <a:noFill/>
          <a:ln w="9525">
            <a:noFill/>
            <a:miter lim="800000"/>
            <a:headEnd/>
            <a:tailEnd/>
          </a:ln>
        </p:spPr>
        <p:txBody>
          <a:bodyPr lIns="0" tIns="0" rIns="0" bIns="0" anchor="b"/>
          <a:lstStyle/>
          <a:p>
            <a:pPr eaLnBrk="0" hangingPunct="0"/>
            <a:r>
              <a:rPr lang="en-US" sz="1200" dirty="0" smtClean="0">
                <a:solidFill>
                  <a:srgbClr val="969696"/>
                </a:solidFill>
              </a:rPr>
              <a:t>Confidential</a:t>
            </a:r>
            <a:endParaRPr lang="en-US" sz="1200" dirty="0">
              <a:solidFill>
                <a:srgbClr val="969696"/>
              </a:solidFill>
            </a:endParaRPr>
          </a:p>
        </p:txBody>
      </p:sp>
      <p:sp>
        <p:nvSpPr>
          <p:cNvPr id="7" name="Rectangle 2"/>
          <p:cNvSpPr txBox="1">
            <a:spLocks noChangeArrowheads="1"/>
          </p:cNvSpPr>
          <p:nvPr/>
        </p:nvSpPr>
        <p:spPr>
          <a:xfrm>
            <a:off x="808038" y="490538"/>
            <a:ext cx="8232775" cy="890587"/>
          </a:xfrm>
          <a:prstGeom prst="rect">
            <a:avLst/>
          </a:prstGeom>
        </p:spPr>
        <p:txBody>
          <a:bodyPr/>
          <a:lstStyle/>
          <a:p>
            <a:pPr eaLnBrk="0" hangingPunct="0">
              <a:lnSpc>
                <a:spcPct val="95000"/>
              </a:lnSpc>
              <a:defRPr/>
            </a:pPr>
            <a:r>
              <a:rPr lang="en-US" sz="2900" kern="0" dirty="0">
                <a:solidFill>
                  <a:schemeClr val="tx2"/>
                </a:solidFill>
                <a:latin typeface="+mj-lt"/>
                <a:cs typeface="Arial" charset="0"/>
              </a:rPr>
              <a:t>330 gallon DEF “tote”</a:t>
            </a:r>
          </a:p>
        </p:txBody>
      </p:sp>
      <p:pic>
        <p:nvPicPr>
          <p:cNvPr id="33797" name="Picture 2" descr="D:\Users\af067\Pictures\San Bernardino-20120228-00021.jpg"/>
          <p:cNvPicPr>
            <a:picLocks noChangeAspect="1" noChangeArrowheads="1"/>
          </p:cNvPicPr>
          <p:nvPr/>
        </p:nvPicPr>
        <p:blipFill>
          <a:blip r:embed="rId2" cstate="print"/>
          <a:srcRect/>
          <a:stretch>
            <a:fillRect/>
          </a:stretch>
        </p:blipFill>
        <p:spPr bwMode="auto">
          <a:xfrm>
            <a:off x="1473200" y="1104900"/>
            <a:ext cx="6688138" cy="501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Footer Placeholder 3"/>
          <p:cNvSpPr txBox="1">
            <a:spLocks/>
          </p:cNvSpPr>
          <p:nvPr/>
        </p:nvSpPr>
        <p:spPr bwMode="auto">
          <a:xfrm>
            <a:off x="2838450" y="6316663"/>
            <a:ext cx="3819525" cy="476250"/>
          </a:xfrm>
          <a:prstGeom prst="rect">
            <a:avLst/>
          </a:prstGeom>
          <a:noFill/>
          <a:ln w="9525">
            <a:noFill/>
            <a:miter lim="800000"/>
            <a:headEnd/>
            <a:tailEnd/>
          </a:ln>
        </p:spPr>
        <p:txBody>
          <a:bodyPr lIns="0" tIns="0" rIns="0" bIns="0" anchor="b"/>
          <a:lstStyle/>
          <a:p>
            <a:pPr eaLnBrk="0" hangingPunct="0"/>
            <a:r>
              <a:rPr lang="en-US" sz="1200" dirty="0">
                <a:solidFill>
                  <a:srgbClr val="969696"/>
                </a:solidFill>
              </a:rPr>
              <a:t>Cummins Confidential</a:t>
            </a:r>
          </a:p>
        </p:txBody>
      </p:sp>
      <p:sp>
        <p:nvSpPr>
          <p:cNvPr id="7" name="Rectangle 2"/>
          <p:cNvSpPr txBox="1">
            <a:spLocks noChangeArrowheads="1"/>
          </p:cNvSpPr>
          <p:nvPr/>
        </p:nvSpPr>
        <p:spPr>
          <a:xfrm>
            <a:off x="808038" y="490538"/>
            <a:ext cx="8232775" cy="890587"/>
          </a:xfrm>
          <a:prstGeom prst="rect">
            <a:avLst/>
          </a:prstGeom>
        </p:spPr>
        <p:txBody>
          <a:bodyPr/>
          <a:lstStyle/>
          <a:p>
            <a:pPr eaLnBrk="0" hangingPunct="0">
              <a:lnSpc>
                <a:spcPct val="95000"/>
              </a:lnSpc>
              <a:defRPr/>
            </a:pPr>
            <a:r>
              <a:rPr lang="en-US" sz="2000" kern="0" dirty="0">
                <a:solidFill>
                  <a:schemeClr val="tx2"/>
                </a:solidFill>
                <a:latin typeface="+mj-lt"/>
                <a:cs typeface="Arial" charset="0"/>
              </a:rPr>
              <a:t> Noise considerations are greatly reduced.</a:t>
            </a:r>
          </a:p>
        </p:txBody>
      </p:sp>
      <p:pic>
        <p:nvPicPr>
          <p:cNvPr id="46085" name="Picture 2" descr="D:\Users\af067\Pictures\2mw in sound chamber.jpg"/>
          <p:cNvPicPr>
            <a:picLocks noChangeAspect="1" noChangeArrowheads="1"/>
          </p:cNvPicPr>
          <p:nvPr/>
        </p:nvPicPr>
        <p:blipFill>
          <a:blip r:embed="rId2" cstate="print"/>
          <a:srcRect/>
          <a:stretch>
            <a:fillRect/>
          </a:stretch>
        </p:blipFill>
        <p:spPr bwMode="auto">
          <a:xfrm>
            <a:off x="819150" y="900113"/>
            <a:ext cx="8120063" cy="5957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08038" y="490538"/>
            <a:ext cx="8232775" cy="890587"/>
          </a:xfrm>
          <a:prstGeom prst="rect">
            <a:avLst/>
          </a:prstGeom>
        </p:spPr>
        <p:txBody>
          <a:bodyPr/>
          <a:lstStyle/>
          <a:p>
            <a:pPr eaLnBrk="0" hangingPunct="0">
              <a:lnSpc>
                <a:spcPct val="95000"/>
              </a:lnSpc>
              <a:defRPr/>
            </a:pPr>
            <a:r>
              <a:rPr lang="en-US" sz="2400" kern="0" dirty="0">
                <a:solidFill>
                  <a:schemeClr val="tx2"/>
                </a:solidFill>
                <a:latin typeface="+mj-lt"/>
                <a:cs typeface="Arial" charset="0"/>
              </a:rPr>
              <a:t>T4 installations require increased space for exhaust handling equipment</a:t>
            </a:r>
            <a:r>
              <a:rPr lang="en-US" sz="2900" kern="0" dirty="0">
                <a:solidFill>
                  <a:schemeClr val="tx2"/>
                </a:solidFill>
                <a:latin typeface="+mj-lt"/>
                <a:cs typeface="Arial" charset="0"/>
              </a:rPr>
              <a:t>.</a:t>
            </a:r>
          </a:p>
        </p:txBody>
      </p:sp>
      <p:pic>
        <p:nvPicPr>
          <p:cNvPr id="47109" name="Picture 2" descr="D:\Users\af067\Pictures\119___08\IMG_1469.JPG"/>
          <p:cNvPicPr>
            <a:picLocks noChangeAspect="1" noChangeArrowheads="1"/>
          </p:cNvPicPr>
          <p:nvPr/>
        </p:nvPicPr>
        <p:blipFill>
          <a:blip r:embed="rId2" cstate="print"/>
          <a:srcRect/>
          <a:stretch>
            <a:fillRect/>
          </a:stretch>
        </p:blipFill>
        <p:spPr bwMode="auto">
          <a:xfrm>
            <a:off x="1196975" y="1325563"/>
            <a:ext cx="64008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808038" y="490538"/>
            <a:ext cx="8232775" cy="890587"/>
          </a:xfrm>
          <a:prstGeom prst="rect">
            <a:avLst/>
          </a:prstGeom>
        </p:spPr>
        <p:txBody>
          <a:bodyPr/>
          <a:lstStyle/>
          <a:p>
            <a:pPr eaLnBrk="0" hangingPunct="0">
              <a:lnSpc>
                <a:spcPct val="95000"/>
              </a:lnSpc>
              <a:defRPr/>
            </a:pPr>
            <a:r>
              <a:rPr lang="en-US" sz="2000" kern="0" dirty="0">
                <a:solidFill>
                  <a:schemeClr val="tx2"/>
                </a:solidFill>
                <a:latin typeface="+mj-lt"/>
                <a:cs typeface="Arial" charset="0"/>
              </a:rPr>
              <a:t>Communication of alarms is vital in T4 applications.</a:t>
            </a:r>
          </a:p>
        </p:txBody>
      </p:sp>
      <p:pic>
        <p:nvPicPr>
          <p:cNvPr id="48133" name="Picture 2" descr="D:\Users\af067\Pictures\VADC Richmond\IMG_1479.JPG"/>
          <p:cNvPicPr>
            <a:picLocks noChangeAspect="1" noChangeArrowheads="1"/>
          </p:cNvPicPr>
          <p:nvPr/>
        </p:nvPicPr>
        <p:blipFill>
          <a:blip r:embed="rId2" cstate="print"/>
          <a:srcRect/>
          <a:stretch>
            <a:fillRect/>
          </a:stretch>
        </p:blipFill>
        <p:spPr bwMode="auto">
          <a:xfrm>
            <a:off x="957263" y="1187450"/>
            <a:ext cx="7967662" cy="499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Emissions Regulations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 Features</a:t>
            </a:r>
            <a:endParaRPr lang="en-US" dirty="0"/>
          </a:p>
        </p:txBody>
      </p:sp>
    </p:spTree>
    <p:extLst>
      <p:ext uri="{BB962C8B-B14F-4D97-AF65-F5344CB8AC3E}">
        <p14:creationId xmlns:p14="http://schemas.microsoft.com/office/powerpoint/2010/main" val="9585753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Ducting System</a:t>
            </a:r>
            <a:endParaRPr lang="en-US" dirty="0" smtClean="0"/>
          </a:p>
        </p:txBody>
      </p:sp>
      <p:sp>
        <p:nvSpPr>
          <p:cNvPr id="20483" name="Content Placeholder 2"/>
          <p:cNvSpPr>
            <a:spLocks noGrp="1"/>
          </p:cNvSpPr>
          <p:nvPr>
            <p:ph idx="1"/>
          </p:nvPr>
        </p:nvSpPr>
        <p:spPr>
          <a:xfrm>
            <a:off x="891715" y="1061628"/>
            <a:ext cx="8081962" cy="4406900"/>
          </a:xfrm>
        </p:spPr>
        <p:txBody>
          <a:bodyPr/>
          <a:lstStyle/>
          <a:p>
            <a:r>
              <a:rPr lang="en-US" sz="2000" dirty="0" smtClean="0"/>
              <a:t>One solution for the range (minimize engineering/manufacturing complexity)</a:t>
            </a:r>
          </a:p>
          <a:p>
            <a:r>
              <a:rPr lang="en-US" sz="2000" dirty="0" smtClean="0"/>
              <a:t>Duct orientation flexibility</a:t>
            </a:r>
          </a:p>
          <a:p>
            <a:r>
              <a:rPr lang="en-US" sz="2000" dirty="0" smtClean="0"/>
              <a:t>Removable SCR cartridge</a:t>
            </a:r>
          </a:p>
          <a:p>
            <a:r>
              <a:rPr lang="en-US" sz="2000" dirty="0" smtClean="0"/>
              <a:t>Maintainable DPF substrates</a:t>
            </a:r>
          </a:p>
          <a:p>
            <a:r>
              <a:rPr lang="en-US" sz="2000" dirty="0" smtClean="0"/>
              <a:t>304 SS construction</a:t>
            </a:r>
          </a:p>
          <a:p>
            <a:endParaRPr lang="en-US" dirty="0" smtClean="0"/>
          </a:p>
        </p:txBody>
      </p:sp>
      <p:pic>
        <p:nvPicPr>
          <p:cNvPr id="7" name="Picture 4" descr="Unit Exp_0.tmp"/>
          <p:cNvPicPr>
            <a:picLocks noChangeAspect="1"/>
          </p:cNvPicPr>
          <p:nvPr/>
        </p:nvPicPr>
        <p:blipFill>
          <a:blip r:embed="rId3" cstate="print"/>
          <a:srcRect l="3922" r="10785" b="1456"/>
          <a:stretch>
            <a:fillRect/>
          </a:stretch>
        </p:blipFill>
        <p:spPr bwMode="auto">
          <a:xfrm>
            <a:off x="915083" y="3401718"/>
            <a:ext cx="5780683" cy="31893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0" hangingPunct="0">
              <a:defRPr/>
            </a:pPr>
            <a:r>
              <a:rPr lang="en-US" sz="2800" dirty="0"/>
              <a:t>Exhaust Heater</a:t>
            </a:r>
          </a:p>
        </p:txBody>
      </p:sp>
      <p:sp>
        <p:nvSpPr>
          <p:cNvPr id="39938" name="Content Placeholder 2"/>
          <p:cNvSpPr>
            <a:spLocks noGrp="1"/>
          </p:cNvSpPr>
          <p:nvPr>
            <p:ph idx="1"/>
          </p:nvPr>
        </p:nvSpPr>
        <p:spPr/>
        <p:txBody>
          <a:bodyPr/>
          <a:lstStyle/>
          <a:p>
            <a:r>
              <a:rPr lang="en-US" dirty="0" smtClean="0"/>
              <a:t>480v 3 phase</a:t>
            </a:r>
          </a:p>
          <a:p>
            <a:pPr lvl="1"/>
            <a:r>
              <a:rPr lang="en-US" dirty="0" smtClean="0"/>
              <a:t>1 x 250kva for 750kW -1mW </a:t>
            </a:r>
          </a:p>
          <a:p>
            <a:pPr lvl="1"/>
            <a:r>
              <a:rPr lang="en-US" dirty="0" smtClean="0"/>
              <a:t>2 x 250 </a:t>
            </a:r>
            <a:r>
              <a:rPr lang="en-US" dirty="0" err="1" smtClean="0"/>
              <a:t>kva</a:t>
            </a:r>
            <a:r>
              <a:rPr lang="en-US" dirty="0" smtClean="0"/>
              <a:t> for 1250kW-2mW, </a:t>
            </a:r>
          </a:p>
          <a:p>
            <a:pPr lvl="1"/>
            <a:r>
              <a:rPr lang="en-US" dirty="0" smtClean="0"/>
              <a:t>2 x 330kva for 2250kW-2.75mW</a:t>
            </a:r>
          </a:p>
          <a:p>
            <a:r>
              <a:rPr lang="en-US" dirty="0" smtClean="0"/>
              <a:t>Fully controlled by AFT </a:t>
            </a:r>
          </a:p>
          <a:p>
            <a:r>
              <a:rPr lang="en-US" dirty="0" smtClean="0"/>
              <a:t>Controls, turns on when needed</a:t>
            </a:r>
          </a:p>
          <a:p>
            <a:r>
              <a:rPr lang="en-US" dirty="0" smtClean="0"/>
              <a:t>Benefits of a heater</a:t>
            </a:r>
          </a:p>
          <a:p>
            <a:pPr lvl="1"/>
            <a:r>
              <a:rPr lang="en-US" dirty="0" smtClean="0"/>
              <a:t>Increase exhaust gas temperature to enable regeneration of the DPF</a:t>
            </a:r>
          </a:p>
          <a:p>
            <a:pPr lvl="1"/>
            <a:r>
              <a:rPr lang="en-US" dirty="0" smtClean="0"/>
              <a:t>Add heat on demand to optimize SCR system performance</a:t>
            </a:r>
          </a:p>
          <a:p>
            <a:pPr lvl="1"/>
            <a:r>
              <a:rPr lang="en-US" dirty="0" smtClean="0"/>
              <a:t> Load Banking for exercising purposes</a:t>
            </a:r>
          </a:p>
        </p:txBody>
      </p:sp>
      <p:sp>
        <p:nvSpPr>
          <p:cNvPr id="39943" name="TextBox 9"/>
          <p:cNvSpPr txBox="1">
            <a:spLocks noChangeArrowheads="1"/>
          </p:cNvSpPr>
          <p:nvPr/>
        </p:nvSpPr>
        <p:spPr bwMode="auto">
          <a:xfrm>
            <a:off x="1017208" y="6267267"/>
            <a:ext cx="5692775" cy="368300"/>
          </a:xfrm>
          <a:prstGeom prst="rect">
            <a:avLst/>
          </a:prstGeom>
          <a:noFill/>
          <a:ln w="9525">
            <a:solidFill>
              <a:schemeClr val="tx1"/>
            </a:solidFill>
            <a:miter lim="800000"/>
            <a:headEnd/>
            <a:tailEnd/>
          </a:ln>
        </p:spPr>
        <p:txBody>
          <a:bodyPr>
            <a:spAutoFit/>
          </a:bodyPr>
          <a:lstStyle/>
          <a:p>
            <a:pPr>
              <a:spcBef>
                <a:spcPct val="35000"/>
              </a:spcBef>
              <a:buClr>
                <a:srgbClr val="FF140A"/>
              </a:buClr>
              <a:buFont typeface="Wingdings" pitchFamily="2" charset="2"/>
              <a:buNone/>
            </a:pPr>
            <a:r>
              <a:rPr lang="en-US" b="1" i="1" dirty="0"/>
              <a:t>Reduce emissions faster with our unique solution! </a:t>
            </a:r>
          </a:p>
        </p:txBody>
      </p:sp>
      <p:pic>
        <p:nvPicPr>
          <p:cNvPr id="9" name="Picture 4" descr="Unit Exp_0.tmp"/>
          <p:cNvPicPr>
            <a:picLocks noChangeAspect="1"/>
          </p:cNvPicPr>
          <p:nvPr/>
        </p:nvPicPr>
        <p:blipFill>
          <a:blip r:embed="rId3" cstate="print"/>
          <a:srcRect l="3922" t="39007" r="58823" b="1456"/>
          <a:stretch>
            <a:fillRect/>
          </a:stretch>
        </p:blipFill>
        <p:spPr bwMode="auto">
          <a:xfrm>
            <a:off x="5524436" y="1611674"/>
            <a:ext cx="3501577" cy="26722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Dosing System</a:t>
            </a:r>
            <a:endParaRPr lang="en-US" dirty="0" smtClean="0"/>
          </a:p>
        </p:txBody>
      </p:sp>
      <p:sp>
        <p:nvSpPr>
          <p:cNvPr id="21507" name="Content Placeholder 2"/>
          <p:cNvSpPr>
            <a:spLocks noGrp="1"/>
          </p:cNvSpPr>
          <p:nvPr>
            <p:ph idx="1"/>
          </p:nvPr>
        </p:nvSpPr>
        <p:spPr>
          <a:xfrm>
            <a:off x="906463" y="1150126"/>
            <a:ext cx="8081962" cy="4406900"/>
          </a:xfrm>
        </p:spPr>
        <p:txBody>
          <a:bodyPr/>
          <a:lstStyle/>
          <a:p>
            <a:r>
              <a:rPr lang="en-US" sz="2000" dirty="0" smtClean="0"/>
              <a:t>Airless Design</a:t>
            </a:r>
          </a:p>
          <a:p>
            <a:r>
              <a:rPr lang="en-US" sz="2000" dirty="0" smtClean="0"/>
              <a:t>Single motor/pump (1 or 2 duct </a:t>
            </a:r>
            <a:r>
              <a:rPr lang="en-US" sz="2000" dirty="0" err="1" smtClean="0"/>
              <a:t>config</a:t>
            </a:r>
            <a:r>
              <a:rPr lang="en-US" sz="2000" dirty="0" smtClean="0"/>
              <a:t>)</a:t>
            </a:r>
          </a:p>
          <a:p>
            <a:r>
              <a:rPr lang="en-US" sz="2000" dirty="0" smtClean="0"/>
              <a:t>Recirculation used for cold day freeze prevention.</a:t>
            </a:r>
          </a:p>
          <a:p>
            <a:r>
              <a:rPr lang="en-US" sz="2000" dirty="0" smtClean="0"/>
              <a:t>Recirculation used in jacket cooler to keep injector from overheating. Continues to re-circulate DEF after shutdown to prevent heat soak back related failures.</a:t>
            </a:r>
          </a:p>
          <a:p>
            <a:endParaRPr lang="en-US" sz="2000" dirty="0" smtClean="0"/>
          </a:p>
        </p:txBody>
      </p:sp>
      <p:pic>
        <p:nvPicPr>
          <p:cNvPr id="21508" name="Picture 5" descr="DOSING S_0.tmp"/>
          <p:cNvPicPr>
            <a:picLocks noChangeAspect="1"/>
          </p:cNvPicPr>
          <p:nvPr/>
        </p:nvPicPr>
        <p:blipFill>
          <a:blip r:embed="rId3" cstate="print"/>
          <a:srcRect r="7500" b="9579"/>
          <a:stretch>
            <a:fillRect/>
          </a:stretch>
        </p:blipFill>
        <p:spPr bwMode="auto">
          <a:xfrm>
            <a:off x="854682" y="3300647"/>
            <a:ext cx="6212541" cy="3380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bwMode="auto">
          <a:xfrm>
            <a:off x="990600" y="2281238"/>
            <a:ext cx="1371600" cy="1587"/>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53251" name="Freeform 9"/>
          <p:cNvSpPr>
            <a:spLocks/>
          </p:cNvSpPr>
          <p:nvPr/>
        </p:nvSpPr>
        <p:spPr bwMode="auto">
          <a:xfrm>
            <a:off x="2354263" y="1747838"/>
            <a:ext cx="830262" cy="1076325"/>
          </a:xfrm>
          <a:custGeom>
            <a:avLst/>
            <a:gdLst>
              <a:gd name="T0" fmla="*/ 0 w 829994"/>
              <a:gd name="T1" fmla="*/ 551735 h 1076179"/>
              <a:gd name="T2" fmla="*/ 197588 w 829994"/>
              <a:gd name="T3" fmla="*/ 72783 h 1076179"/>
              <a:gd name="T4" fmla="*/ 254038 w 829994"/>
              <a:gd name="T5" fmla="*/ 988423 h 1076179"/>
              <a:gd name="T6" fmla="*/ 366940 w 829994"/>
              <a:gd name="T7" fmla="*/ 86871 h 1076179"/>
              <a:gd name="T8" fmla="*/ 423395 w 829994"/>
              <a:gd name="T9" fmla="*/ 1002511 h 1076179"/>
              <a:gd name="T10" fmla="*/ 522185 w 829994"/>
              <a:gd name="T11" fmla="*/ 86871 h 1076179"/>
              <a:gd name="T12" fmla="*/ 592753 w 829994"/>
              <a:gd name="T13" fmla="*/ 988423 h 1076179"/>
              <a:gd name="T14" fmla="*/ 663321 w 829994"/>
              <a:gd name="T15" fmla="*/ 72783 h 1076179"/>
              <a:gd name="T16" fmla="*/ 733886 w 829994"/>
              <a:gd name="T17" fmla="*/ 1002511 h 1076179"/>
              <a:gd name="T18" fmla="*/ 832678 w 829994"/>
              <a:gd name="T19" fmla="*/ 523559 h 1076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9994"/>
              <a:gd name="T31" fmla="*/ 0 h 1076179"/>
              <a:gd name="T32" fmla="*/ 829994 w 829994"/>
              <a:gd name="T33" fmla="*/ 1076179 h 1076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9994" h="1076179">
                <a:moveTo>
                  <a:pt x="0" y="550985"/>
                </a:moveTo>
                <a:cubicBezTo>
                  <a:pt x="77372" y="275492"/>
                  <a:pt x="154745" y="0"/>
                  <a:pt x="196948" y="72683"/>
                </a:cubicBezTo>
                <a:cubicBezTo>
                  <a:pt x="239151" y="145366"/>
                  <a:pt x="225083" y="984738"/>
                  <a:pt x="253218" y="987083"/>
                </a:cubicBezTo>
                <a:cubicBezTo>
                  <a:pt x="281353" y="989428"/>
                  <a:pt x="337625" y="84406"/>
                  <a:pt x="365760" y="86751"/>
                </a:cubicBezTo>
                <a:cubicBezTo>
                  <a:pt x="393896" y="89096"/>
                  <a:pt x="396240" y="1001151"/>
                  <a:pt x="422031" y="1001151"/>
                </a:cubicBezTo>
                <a:cubicBezTo>
                  <a:pt x="447822" y="1001151"/>
                  <a:pt x="492369" y="89096"/>
                  <a:pt x="520504" y="86751"/>
                </a:cubicBezTo>
                <a:cubicBezTo>
                  <a:pt x="548639" y="84406"/>
                  <a:pt x="567397" y="989428"/>
                  <a:pt x="590843" y="987083"/>
                </a:cubicBezTo>
                <a:cubicBezTo>
                  <a:pt x="614289" y="984738"/>
                  <a:pt x="637735" y="70338"/>
                  <a:pt x="661181" y="72683"/>
                </a:cubicBezTo>
                <a:cubicBezTo>
                  <a:pt x="684627" y="75028"/>
                  <a:pt x="703385" y="926123"/>
                  <a:pt x="731520" y="1001151"/>
                </a:cubicBezTo>
                <a:cubicBezTo>
                  <a:pt x="759655" y="1076179"/>
                  <a:pt x="794824" y="799514"/>
                  <a:pt x="829994" y="522849"/>
                </a:cubicBezTo>
              </a:path>
            </a:pathLst>
          </a:custGeom>
          <a:solidFill>
            <a:srgbClr val="C0C0C0"/>
          </a:solidFill>
          <a:ln w="12700" cap="flat" cmpd="sng" algn="ctr">
            <a:solidFill>
              <a:srgbClr val="EE2E24"/>
            </a:solidFill>
            <a:prstDash val="solid"/>
            <a:round/>
            <a:headEnd type="none" w="med" len="med"/>
            <a:tailEnd type="none" w="med" len="med"/>
          </a:ln>
        </p:spPr>
        <p:txBody>
          <a:bodyPr wrap="none" tIns="91440" bIns="91440" anchor="ctr"/>
          <a:lstStyle/>
          <a:p>
            <a:endParaRPr lang="en-US"/>
          </a:p>
        </p:txBody>
      </p:sp>
      <p:cxnSp>
        <p:nvCxnSpPr>
          <p:cNvPr id="12" name="Straight Arrow Connector 11"/>
          <p:cNvCxnSpPr/>
          <p:nvPr/>
        </p:nvCxnSpPr>
        <p:spPr bwMode="auto">
          <a:xfrm>
            <a:off x="3200400" y="2281238"/>
            <a:ext cx="1066800" cy="1587"/>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53253" name="Straight Connector 13"/>
          <p:cNvCxnSpPr>
            <a:cxnSpLocks noChangeShapeType="1"/>
          </p:cNvCxnSpPr>
          <p:nvPr/>
        </p:nvCxnSpPr>
        <p:spPr bwMode="auto">
          <a:xfrm rot="5400000">
            <a:off x="3619500" y="2395538"/>
            <a:ext cx="1295400" cy="0"/>
          </a:xfrm>
          <a:prstGeom prst="line">
            <a:avLst/>
          </a:prstGeom>
          <a:noFill/>
          <a:ln w="12700" algn="ctr">
            <a:solidFill>
              <a:srgbClr val="EE2E24"/>
            </a:solidFill>
            <a:round/>
            <a:headEnd/>
            <a:tailEnd/>
          </a:ln>
        </p:spPr>
      </p:cxnSp>
      <p:cxnSp>
        <p:nvCxnSpPr>
          <p:cNvPr id="16" name="Straight Arrow Connector 15"/>
          <p:cNvCxnSpPr/>
          <p:nvPr/>
        </p:nvCxnSpPr>
        <p:spPr bwMode="auto">
          <a:xfrm>
            <a:off x="4267200" y="3043238"/>
            <a:ext cx="2286000" cy="1587"/>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53255" name="Straight Arrow Connector 17"/>
          <p:cNvCxnSpPr>
            <a:cxnSpLocks noChangeShapeType="1"/>
          </p:cNvCxnSpPr>
          <p:nvPr/>
        </p:nvCxnSpPr>
        <p:spPr bwMode="auto">
          <a:xfrm>
            <a:off x="4267200" y="1747838"/>
            <a:ext cx="457200" cy="1587"/>
          </a:xfrm>
          <a:prstGeom prst="straightConnector1">
            <a:avLst/>
          </a:prstGeom>
          <a:noFill/>
          <a:ln w="12700" algn="ctr">
            <a:solidFill>
              <a:srgbClr val="EE2E24"/>
            </a:solidFill>
            <a:round/>
            <a:headEnd/>
            <a:tailEnd type="arrow" w="med" len="med"/>
          </a:ln>
        </p:spPr>
      </p:cxnSp>
      <p:sp>
        <p:nvSpPr>
          <p:cNvPr id="19" name="Arc 18"/>
          <p:cNvSpPr/>
          <p:nvPr/>
        </p:nvSpPr>
        <p:spPr bwMode="auto">
          <a:xfrm rot="19041223">
            <a:off x="4837113" y="3079750"/>
            <a:ext cx="914400" cy="914400"/>
          </a:xfrm>
          <a:prstGeom prst="arc">
            <a:avLst>
              <a:gd name="adj1" fmla="val 15978527"/>
              <a:gd name="adj2" fmla="val 0"/>
            </a:avLst>
          </a:prstGeom>
          <a:solidFill>
            <a:srgbClr val="C0C0C0"/>
          </a:solidFill>
          <a:ln w="12700" cap="flat" cmpd="sng" algn="ctr">
            <a:solidFill>
              <a:srgbClr val="EE2E24"/>
            </a:solidFill>
            <a:prstDash val="solid"/>
            <a:round/>
            <a:headEnd type="none" w="med" len="med"/>
            <a:tailEnd type="none" w="med" len="med"/>
          </a:ln>
          <a:effectLst/>
        </p:spPr>
        <p:txBody>
          <a:bodyPr wrap="none" tIns="91440" bIns="91440" anchor="ctr"/>
          <a:lstStyle/>
          <a:p>
            <a:pPr marL="231775" indent="-231775" algn="r">
              <a:buFont typeface="Wingdings" pitchFamily="2" charset="2"/>
              <a:buNone/>
              <a:defRPr/>
            </a:pPr>
            <a:endParaRPr lang="en-US" sz="1200" dirty="0">
              <a:latin typeface="Arial" charset="0"/>
              <a:cs typeface="Arial" charset="0"/>
            </a:endParaRPr>
          </a:p>
        </p:txBody>
      </p:sp>
      <p:sp>
        <p:nvSpPr>
          <p:cNvPr id="20" name="Arc 19"/>
          <p:cNvSpPr/>
          <p:nvPr/>
        </p:nvSpPr>
        <p:spPr bwMode="auto">
          <a:xfrm rot="8166451">
            <a:off x="4837113" y="2090738"/>
            <a:ext cx="914400" cy="914400"/>
          </a:xfrm>
          <a:prstGeom prst="arc">
            <a:avLst>
              <a:gd name="adj1" fmla="val 15978527"/>
              <a:gd name="adj2" fmla="val 0"/>
            </a:avLst>
          </a:prstGeom>
          <a:solidFill>
            <a:srgbClr val="C0C0C0"/>
          </a:solidFill>
          <a:ln w="12700" cap="flat" cmpd="sng" algn="ctr">
            <a:solidFill>
              <a:srgbClr val="EE2E24"/>
            </a:solidFill>
            <a:prstDash val="solid"/>
            <a:round/>
            <a:headEnd type="none" w="med" len="med"/>
            <a:tailEnd type="none" w="med" len="med"/>
          </a:ln>
          <a:effectLst/>
        </p:spPr>
        <p:txBody>
          <a:bodyPr wrap="none" tIns="91440" bIns="91440" anchor="ctr"/>
          <a:lstStyle/>
          <a:p>
            <a:pPr marL="231775" indent="-231775" algn="r">
              <a:buFont typeface="Wingdings" pitchFamily="2" charset="2"/>
              <a:buNone/>
              <a:defRPr/>
            </a:pPr>
            <a:endParaRPr lang="en-US" sz="1200" dirty="0">
              <a:latin typeface="Arial" charset="0"/>
              <a:cs typeface="Arial" charset="0"/>
            </a:endParaRPr>
          </a:p>
        </p:txBody>
      </p:sp>
      <p:cxnSp>
        <p:nvCxnSpPr>
          <p:cNvPr id="24" name="Straight Connector 23"/>
          <p:cNvCxnSpPr/>
          <p:nvPr/>
        </p:nvCxnSpPr>
        <p:spPr bwMode="auto">
          <a:xfrm rot="5400000" flipH="1" flipV="1">
            <a:off x="6400800" y="2814638"/>
            <a:ext cx="381000" cy="76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53259" name="Oval 26"/>
          <p:cNvSpPr>
            <a:spLocks noChangeArrowheads="1"/>
          </p:cNvSpPr>
          <p:nvPr/>
        </p:nvSpPr>
        <p:spPr bwMode="auto">
          <a:xfrm>
            <a:off x="4724400" y="1519238"/>
            <a:ext cx="381000" cy="381000"/>
          </a:xfrm>
          <a:prstGeom prst="ellipse">
            <a:avLst/>
          </a:prstGeom>
          <a:blipFill dpi="0" rotWithShape="1">
            <a:blip r:embed="rId3" cstate="print"/>
            <a:srcRect/>
            <a:tile tx="0" ty="0" sx="100000" sy="100000" flip="none" algn="tl"/>
          </a:blipFill>
          <a:ln w="12700" algn="ctr">
            <a:solidFill>
              <a:srgbClr val="EE2E24"/>
            </a:solidFill>
            <a:round/>
            <a:headEnd/>
            <a:tailEnd/>
          </a:ln>
        </p:spPr>
        <p:txBody>
          <a:bodyPr wrap="none" tIns="91440" bIns="91440" anchor="ctr"/>
          <a:lstStyle/>
          <a:p>
            <a:pPr marL="231775" indent="-231775" algn="r">
              <a:buFont typeface="Wingdings" pitchFamily="2" charset="2"/>
              <a:buNone/>
            </a:pPr>
            <a:endParaRPr lang="en-US" sz="1200"/>
          </a:p>
        </p:txBody>
      </p:sp>
      <p:sp>
        <p:nvSpPr>
          <p:cNvPr id="53260" name="Oval 27"/>
          <p:cNvSpPr>
            <a:spLocks noChangeArrowheads="1"/>
          </p:cNvSpPr>
          <p:nvPr/>
        </p:nvSpPr>
        <p:spPr bwMode="auto">
          <a:xfrm>
            <a:off x="5334000" y="1519238"/>
            <a:ext cx="381000" cy="381000"/>
          </a:xfrm>
          <a:prstGeom prst="ellipse">
            <a:avLst/>
          </a:prstGeom>
          <a:solidFill>
            <a:srgbClr val="C0C0C0"/>
          </a:solidFill>
          <a:ln w="12700" algn="ctr">
            <a:solidFill>
              <a:srgbClr val="EE2E24"/>
            </a:solidFill>
            <a:round/>
            <a:headEnd/>
            <a:tailEnd/>
          </a:ln>
        </p:spPr>
        <p:txBody>
          <a:bodyPr wrap="none" tIns="91440" bIns="91440" anchor="ctr"/>
          <a:lstStyle/>
          <a:p>
            <a:pPr marL="231775" indent="-231775">
              <a:buFont typeface="Wingdings" pitchFamily="2" charset="2"/>
              <a:buNone/>
            </a:pPr>
            <a:r>
              <a:rPr lang="en-US" sz="1200"/>
              <a:t>P</a:t>
            </a:r>
          </a:p>
        </p:txBody>
      </p:sp>
      <p:sp>
        <p:nvSpPr>
          <p:cNvPr id="53261" name="Oval 28"/>
          <p:cNvSpPr>
            <a:spLocks noChangeArrowheads="1"/>
          </p:cNvSpPr>
          <p:nvPr/>
        </p:nvSpPr>
        <p:spPr bwMode="auto">
          <a:xfrm>
            <a:off x="5943600" y="1519238"/>
            <a:ext cx="381000" cy="381000"/>
          </a:xfrm>
          <a:prstGeom prst="ellipse">
            <a:avLst/>
          </a:prstGeom>
          <a:solidFill>
            <a:srgbClr val="C0C0C0"/>
          </a:solidFill>
          <a:ln w="12700" algn="ctr">
            <a:solidFill>
              <a:srgbClr val="EE2E24"/>
            </a:solidFill>
            <a:round/>
            <a:headEnd/>
            <a:tailEnd/>
          </a:ln>
        </p:spPr>
        <p:txBody>
          <a:bodyPr wrap="none" tIns="91440" bIns="91440" anchor="ctr"/>
          <a:lstStyle/>
          <a:p>
            <a:pPr marL="231775" indent="-231775" algn="r">
              <a:buFont typeface="Wingdings" pitchFamily="2" charset="2"/>
              <a:buNone/>
            </a:pPr>
            <a:endParaRPr lang="en-US" sz="1200"/>
          </a:p>
        </p:txBody>
      </p:sp>
      <p:cxnSp>
        <p:nvCxnSpPr>
          <p:cNvPr id="53262" name="Straight Connector 30"/>
          <p:cNvCxnSpPr>
            <a:cxnSpLocks noChangeShapeType="1"/>
            <a:stCxn id="53261" idx="3"/>
            <a:endCxn id="53261" idx="7"/>
          </p:cNvCxnSpPr>
          <p:nvPr/>
        </p:nvCxnSpPr>
        <p:spPr bwMode="auto">
          <a:xfrm rot="5400000" flipH="1" flipV="1">
            <a:off x="5999163" y="1574800"/>
            <a:ext cx="269875" cy="269875"/>
          </a:xfrm>
          <a:prstGeom prst="line">
            <a:avLst/>
          </a:prstGeom>
          <a:noFill/>
          <a:ln w="12700" algn="ctr">
            <a:solidFill>
              <a:srgbClr val="EE2E24"/>
            </a:solidFill>
            <a:round/>
            <a:headEnd/>
            <a:tailEnd/>
          </a:ln>
        </p:spPr>
      </p:cxnSp>
      <p:cxnSp>
        <p:nvCxnSpPr>
          <p:cNvPr id="53263" name="Straight Connector 32"/>
          <p:cNvCxnSpPr>
            <a:cxnSpLocks noChangeShapeType="1"/>
            <a:stCxn id="53261" idx="1"/>
            <a:endCxn id="53261" idx="5"/>
          </p:cNvCxnSpPr>
          <p:nvPr/>
        </p:nvCxnSpPr>
        <p:spPr bwMode="auto">
          <a:xfrm rot="16200000" flipH="1">
            <a:off x="5999163" y="1574800"/>
            <a:ext cx="269875" cy="269875"/>
          </a:xfrm>
          <a:prstGeom prst="line">
            <a:avLst/>
          </a:prstGeom>
          <a:noFill/>
          <a:ln w="12700" algn="ctr">
            <a:solidFill>
              <a:srgbClr val="EE2E24"/>
            </a:solidFill>
            <a:round/>
            <a:headEnd/>
            <a:tailEnd/>
          </a:ln>
        </p:spPr>
      </p:cxnSp>
      <p:cxnSp>
        <p:nvCxnSpPr>
          <p:cNvPr id="53264" name="Straight Arrow Connector 34"/>
          <p:cNvCxnSpPr>
            <a:cxnSpLocks noChangeShapeType="1"/>
          </p:cNvCxnSpPr>
          <p:nvPr/>
        </p:nvCxnSpPr>
        <p:spPr bwMode="auto">
          <a:xfrm>
            <a:off x="5105400" y="1746250"/>
            <a:ext cx="228600" cy="1588"/>
          </a:xfrm>
          <a:prstGeom prst="straightConnector1">
            <a:avLst/>
          </a:prstGeom>
          <a:noFill/>
          <a:ln w="12700" algn="ctr">
            <a:solidFill>
              <a:srgbClr val="EE2E24"/>
            </a:solidFill>
            <a:round/>
            <a:headEnd/>
            <a:tailEnd type="arrow" w="med" len="med"/>
          </a:ln>
        </p:spPr>
      </p:cxnSp>
      <p:cxnSp>
        <p:nvCxnSpPr>
          <p:cNvPr id="53265" name="Straight Arrow Connector 36"/>
          <p:cNvCxnSpPr>
            <a:cxnSpLocks noChangeShapeType="1"/>
          </p:cNvCxnSpPr>
          <p:nvPr/>
        </p:nvCxnSpPr>
        <p:spPr bwMode="auto">
          <a:xfrm>
            <a:off x="5715000" y="1746250"/>
            <a:ext cx="228600" cy="1588"/>
          </a:xfrm>
          <a:prstGeom prst="straightConnector1">
            <a:avLst/>
          </a:prstGeom>
          <a:noFill/>
          <a:ln w="12700" algn="ctr">
            <a:solidFill>
              <a:srgbClr val="EE2E24"/>
            </a:solidFill>
            <a:round/>
            <a:headEnd/>
            <a:tailEnd type="arrow" w="med" len="med"/>
          </a:ln>
        </p:spPr>
      </p:cxnSp>
      <p:sp>
        <p:nvSpPr>
          <p:cNvPr id="53266" name="Rectangle 37"/>
          <p:cNvSpPr>
            <a:spLocks noChangeArrowheads="1"/>
          </p:cNvSpPr>
          <p:nvPr/>
        </p:nvSpPr>
        <p:spPr bwMode="auto">
          <a:xfrm>
            <a:off x="6781800" y="1671638"/>
            <a:ext cx="228600" cy="1752600"/>
          </a:xfrm>
          <a:prstGeom prst="rect">
            <a:avLst/>
          </a:prstGeom>
          <a:solidFill>
            <a:srgbClr val="C0C0C0"/>
          </a:solidFill>
          <a:ln w="12700" algn="ctr">
            <a:solidFill>
              <a:srgbClr val="EE2E24"/>
            </a:solidFill>
            <a:round/>
            <a:headEnd/>
            <a:tailEnd/>
          </a:ln>
        </p:spPr>
        <p:txBody>
          <a:bodyPr wrap="none" tIns="91440" bIns="91440" anchor="ctr"/>
          <a:lstStyle/>
          <a:p>
            <a:pPr marL="231775" indent="-231775" algn="r">
              <a:buFont typeface="Wingdings" pitchFamily="2" charset="2"/>
              <a:buNone/>
            </a:pPr>
            <a:endParaRPr lang="en-US" sz="1200"/>
          </a:p>
        </p:txBody>
      </p:sp>
      <p:cxnSp>
        <p:nvCxnSpPr>
          <p:cNvPr id="53267" name="Straight Arrow Connector 44"/>
          <p:cNvCxnSpPr>
            <a:cxnSpLocks noChangeShapeType="1"/>
          </p:cNvCxnSpPr>
          <p:nvPr/>
        </p:nvCxnSpPr>
        <p:spPr bwMode="auto">
          <a:xfrm>
            <a:off x="6324600" y="1746250"/>
            <a:ext cx="457200" cy="1588"/>
          </a:xfrm>
          <a:prstGeom prst="straightConnector1">
            <a:avLst/>
          </a:prstGeom>
          <a:noFill/>
          <a:ln w="12700" algn="ctr">
            <a:solidFill>
              <a:srgbClr val="EE2E24"/>
            </a:solidFill>
            <a:round/>
            <a:headEnd/>
            <a:tailEnd type="arrow" w="med" len="med"/>
          </a:ln>
        </p:spPr>
      </p:cxnSp>
      <p:cxnSp>
        <p:nvCxnSpPr>
          <p:cNvPr id="51" name="Straight Connector 50"/>
          <p:cNvCxnSpPr/>
          <p:nvPr/>
        </p:nvCxnSpPr>
        <p:spPr bwMode="auto">
          <a:xfrm rot="16200000" flipH="1">
            <a:off x="6362700" y="2928938"/>
            <a:ext cx="609600" cy="76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3" name="Straight Connector 52"/>
          <p:cNvCxnSpPr/>
          <p:nvPr/>
        </p:nvCxnSpPr>
        <p:spPr bwMode="auto">
          <a:xfrm rot="5400000" flipH="1" flipV="1">
            <a:off x="6438900" y="2928938"/>
            <a:ext cx="609600" cy="76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4" name="Straight Connector 53"/>
          <p:cNvCxnSpPr/>
          <p:nvPr/>
        </p:nvCxnSpPr>
        <p:spPr bwMode="auto">
          <a:xfrm rot="16200000" flipH="1">
            <a:off x="6515100" y="2928938"/>
            <a:ext cx="609600" cy="76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5" name="Straight Connector 54"/>
          <p:cNvCxnSpPr/>
          <p:nvPr/>
        </p:nvCxnSpPr>
        <p:spPr bwMode="auto">
          <a:xfrm rot="5400000" flipH="1" flipV="1">
            <a:off x="6591300" y="2928938"/>
            <a:ext cx="609600" cy="76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6" name="Straight Connector 55"/>
          <p:cNvCxnSpPr/>
          <p:nvPr/>
        </p:nvCxnSpPr>
        <p:spPr bwMode="auto">
          <a:xfrm rot="16200000" flipH="1">
            <a:off x="6667500" y="2928938"/>
            <a:ext cx="609600" cy="76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7" name="Straight Connector 56"/>
          <p:cNvCxnSpPr/>
          <p:nvPr/>
        </p:nvCxnSpPr>
        <p:spPr bwMode="auto">
          <a:xfrm rot="5400000" flipH="1" flipV="1">
            <a:off x="6743700" y="2928938"/>
            <a:ext cx="609600" cy="76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59" name="Straight Connector 58"/>
          <p:cNvCxnSpPr/>
          <p:nvPr/>
        </p:nvCxnSpPr>
        <p:spPr bwMode="auto">
          <a:xfrm rot="16200000" flipH="1">
            <a:off x="6934200" y="2814638"/>
            <a:ext cx="381000" cy="76200"/>
          </a:xfrm>
          <a:prstGeom prst="line">
            <a:avLst/>
          </a:prstGeom>
          <a:ln>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61" name="Straight Arrow Connector 60"/>
          <p:cNvCxnSpPr/>
          <p:nvPr/>
        </p:nvCxnSpPr>
        <p:spPr bwMode="auto">
          <a:xfrm>
            <a:off x="7162800" y="3043238"/>
            <a:ext cx="685800" cy="1587"/>
          </a:xfrm>
          <a:prstGeom prst="straightConnector1">
            <a:avLst/>
          </a:prstGeom>
          <a:ln>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53276" name="TextBox 61"/>
          <p:cNvSpPr txBox="1">
            <a:spLocks noChangeArrowheads="1"/>
          </p:cNvSpPr>
          <p:nvPr/>
        </p:nvSpPr>
        <p:spPr bwMode="auto">
          <a:xfrm>
            <a:off x="1741488" y="2801938"/>
            <a:ext cx="1862137" cy="461962"/>
          </a:xfrm>
          <a:prstGeom prst="rect">
            <a:avLst/>
          </a:prstGeom>
          <a:noFill/>
          <a:ln w="9525">
            <a:noFill/>
            <a:miter lim="800000"/>
            <a:headEnd/>
            <a:tailEnd/>
          </a:ln>
        </p:spPr>
        <p:txBody>
          <a:bodyPr wrap="none">
            <a:spAutoFit/>
          </a:bodyPr>
          <a:lstStyle/>
          <a:p>
            <a:pPr>
              <a:buFont typeface="Wingdings" pitchFamily="2" charset="2"/>
              <a:buNone/>
            </a:pPr>
            <a:r>
              <a:rPr lang="en-US" sz="1200"/>
              <a:t>Optional Inline Heater</a:t>
            </a:r>
            <a:br>
              <a:rPr lang="en-US" sz="1200"/>
            </a:br>
            <a:r>
              <a:rPr lang="en-US" sz="1200"/>
              <a:t>(Cold Weather Package)</a:t>
            </a:r>
          </a:p>
        </p:txBody>
      </p:sp>
      <p:sp>
        <p:nvSpPr>
          <p:cNvPr id="53277" name="TextBox 62"/>
          <p:cNvSpPr txBox="1">
            <a:spLocks noChangeArrowheads="1"/>
          </p:cNvSpPr>
          <p:nvPr/>
        </p:nvSpPr>
        <p:spPr bwMode="auto">
          <a:xfrm>
            <a:off x="7051675" y="1824038"/>
            <a:ext cx="688975" cy="276225"/>
          </a:xfrm>
          <a:prstGeom prst="rect">
            <a:avLst/>
          </a:prstGeom>
          <a:noFill/>
          <a:ln w="9525">
            <a:noFill/>
            <a:miter lim="800000"/>
            <a:headEnd/>
            <a:tailEnd/>
          </a:ln>
        </p:spPr>
        <p:txBody>
          <a:bodyPr wrap="none">
            <a:spAutoFit/>
          </a:bodyPr>
          <a:lstStyle/>
          <a:p>
            <a:pPr>
              <a:buFont typeface="Wingdings" pitchFamily="2" charset="2"/>
              <a:buNone/>
            </a:pPr>
            <a:r>
              <a:rPr lang="en-US" sz="1200"/>
              <a:t>Injector</a:t>
            </a:r>
          </a:p>
        </p:txBody>
      </p:sp>
      <p:sp>
        <p:nvSpPr>
          <p:cNvPr id="53278" name="TextBox 63"/>
          <p:cNvSpPr txBox="1">
            <a:spLocks noChangeArrowheads="1"/>
          </p:cNvSpPr>
          <p:nvPr/>
        </p:nvSpPr>
        <p:spPr bwMode="auto">
          <a:xfrm>
            <a:off x="7086600" y="2662238"/>
            <a:ext cx="1447800" cy="276225"/>
          </a:xfrm>
          <a:prstGeom prst="rect">
            <a:avLst/>
          </a:prstGeom>
          <a:noFill/>
          <a:ln w="9525">
            <a:noFill/>
            <a:miter lim="800000"/>
            <a:headEnd/>
            <a:tailEnd/>
          </a:ln>
        </p:spPr>
        <p:txBody>
          <a:bodyPr>
            <a:spAutoFit/>
          </a:bodyPr>
          <a:lstStyle/>
          <a:p>
            <a:pPr>
              <a:buFont typeface="Wingdings" pitchFamily="2" charset="2"/>
              <a:buNone/>
            </a:pPr>
            <a:r>
              <a:rPr lang="en-US" sz="1200"/>
              <a:t>Injector Cooler</a:t>
            </a:r>
          </a:p>
        </p:txBody>
      </p:sp>
      <p:sp>
        <p:nvSpPr>
          <p:cNvPr id="53279" name="TextBox 64"/>
          <p:cNvSpPr txBox="1">
            <a:spLocks noChangeArrowheads="1"/>
          </p:cNvSpPr>
          <p:nvPr/>
        </p:nvSpPr>
        <p:spPr bwMode="auto">
          <a:xfrm>
            <a:off x="4854575" y="3579813"/>
            <a:ext cx="996950" cy="276225"/>
          </a:xfrm>
          <a:prstGeom prst="rect">
            <a:avLst/>
          </a:prstGeom>
          <a:noFill/>
          <a:ln w="9525">
            <a:noFill/>
            <a:miter lim="800000"/>
            <a:headEnd/>
            <a:tailEnd/>
          </a:ln>
        </p:spPr>
        <p:txBody>
          <a:bodyPr wrap="none">
            <a:spAutoFit/>
          </a:bodyPr>
          <a:lstStyle/>
          <a:p>
            <a:pPr>
              <a:buFont typeface="Wingdings" pitchFamily="2" charset="2"/>
              <a:buNone/>
            </a:pPr>
            <a:r>
              <a:rPr lang="en-US" sz="1200"/>
              <a:t>Flow Orifice</a:t>
            </a:r>
          </a:p>
        </p:txBody>
      </p:sp>
      <p:sp>
        <p:nvSpPr>
          <p:cNvPr id="53280" name="TextBox 65"/>
          <p:cNvSpPr txBox="1">
            <a:spLocks noChangeArrowheads="1"/>
          </p:cNvSpPr>
          <p:nvPr/>
        </p:nvSpPr>
        <p:spPr bwMode="auto">
          <a:xfrm>
            <a:off x="4532313" y="996950"/>
            <a:ext cx="773112" cy="527050"/>
          </a:xfrm>
          <a:prstGeom prst="rect">
            <a:avLst/>
          </a:prstGeom>
          <a:noFill/>
          <a:ln w="9525">
            <a:noFill/>
            <a:miter lim="800000"/>
            <a:headEnd/>
            <a:tailEnd/>
          </a:ln>
        </p:spPr>
        <p:txBody>
          <a:bodyPr wrap="none">
            <a:spAutoFit/>
          </a:bodyPr>
          <a:lstStyle/>
          <a:p>
            <a:pPr>
              <a:buFont typeface="Wingdings" pitchFamily="2" charset="2"/>
              <a:buNone/>
            </a:pPr>
            <a:r>
              <a:rPr lang="en-US" sz="1200"/>
              <a:t>5 Micron</a:t>
            </a:r>
          </a:p>
          <a:p>
            <a:pPr>
              <a:buFont typeface="Wingdings" pitchFamily="2" charset="2"/>
              <a:buNone/>
            </a:pPr>
            <a:r>
              <a:rPr lang="en-US" sz="1200"/>
              <a:t>Filter</a:t>
            </a:r>
          </a:p>
        </p:txBody>
      </p:sp>
      <p:sp>
        <p:nvSpPr>
          <p:cNvPr id="53281" name="TextBox 66"/>
          <p:cNvSpPr txBox="1">
            <a:spLocks noChangeArrowheads="1"/>
          </p:cNvSpPr>
          <p:nvPr/>
        </p:nvSpPr>
        <p:spPr bwMode="auto">
          <a:xfrm>
            <a:off x="5129213" y="1912938"/>
            <a:ext cx="957262" cy="525462"/>
          </a:xfrm>
          <a:prstGeom prst="rect">
            <a:avLst/>
          </a:prstGeom>
          <a:noFill/>
          <a:ln w="9525">
            <a:noFill/>
            <a:miter lim="800000"/>
            <a:headEnd/>
            <a:tailEnd/>
          </a:ln>
        </p:spPr>
        <p:txBody>
          <a:bodyPr wrap="none">
            <a:spAutoFit/>
          </a:bodyPr>
          <a:lstStyle/>
          <a:p>
            <a:pPr>
              <a:buFont typeface="Wingdings" pitchFamily="2" charset="2"/>
              <a:buNone/>
            </a:pPr>
            <a:r>
              <a:rPr lang="en-US" sz="1200"/>
              <a:t>Pressure </a:t>
            </a:r>
          </a:p>
          <a:p>
            <a:pPr>
              <a:buFont typeface="Wingdings" pitchFamily="2" charset="2"/>
              <a:buNone/>
            </a:pPr>
            <a:r>
              <a:rPr lang="en-US" sz="1200"/>
              <a:t>Transmitter</a:t>
            </a:r>
          </a:p>
        </p:txBody>
      </p:sp>
      <p:sp>
        <p:nvSpPr>
          <p:cNvPr id="53282" name="TextBox 67"/>
          <p:cNvSpPr txBox="1">
            <a:spLocks noChangeArrowheads="1"/>
          </p:cNvSpPr>
          <p:nvPr/>
        </p:nvSpPr>
        <p:spPr bwMode="auto">
          <a:xfrm>
            <a:off x="5759450" y="993775"/>
            <a:ext cx="779463" cy="527050"/>
          </a:xfrm>
          <a:prstGeom prst="rect">
            <a:avLst/>
          </a:prstGeom>
          <a:noFill/>
          <a:ln w="9525">
            <a:noFill/>
            <a:miter lim="800000"/>
            <a:headEnd/>
            <a:tailEnd/>
          </a:ln>
        </p:spPr>
        <p:txBody>
          <a:bodyPr wrap="none">
            <a:spAutoFit/>
          </a:bodyPr>
          <a:lstStyle/>
          <a:p>
            <a:pPr>
              <a:buFont typeface="Wingdings" pitchFamily="2" charset="2"/>
              <a:buNone/>
            </a:pPr>
            <a:r>
              <a:rPr lang="en-US" sz="1200"/>
              <a:t>Solenoid</a:t>
            </a:r>
          </a:p>
          <a:p>
            <a:pPr>
              <a:buFont typeface="Wingdings" pitchFamily="2" charset="2"/>
              <a:buNone/>
            </a:pPr>
            <a:r>
              <a:rPr lang="en-US" sz="1200"/>
              <a:t>Shutoff</a:t>
            </a:r>
          </a:p>
        </p:txBody>
      </p:sp>
      <p:sp>
        <p:nvSpPr>
          <p:cNvPr id="53283" name="TextBox 68"/>
          <p:cNvSpPr txBox="1">
            <a:spLocks noChangeArrowheads="1"/>
          </p:cNvSpPr>
          <p:nvPr/>
        </p:nvSpPr>
        <p:spPr bwMode="auto">
          <a:xfrm>
            <a:off x="3749675" y="1820863"/>
            <a:ext cx="490538" cy="276225"/>
          </a:xfrm>
          <a:prstGeom prst="rect">
            <a:avLst/>
          </a:prstGeom>
          <a:noFill/>
          <a:ln w="9525">
            <a:noFill/>
            <a:miter lim="800000"/>
            <a:headEnd/>
            <a:tailEnd/>
          </a:ln>
        </p:spPr>
        <p:txBody>
          <a:bodyPr wrap="none">
            <a:spAutoFit/>
          </a:bodyPr>
          <a:lstStyle/>
          <a:p>
            <a:pPr>
              <a:buFont typeface="Wingdings" pitchFamily="2" charset="2"/>
              <a:buNone/>
            </a:pPr>
            <a:r>
              <a:rPr lang="en-US" sz="1200"/>
              <a:t>20%</a:t>
            </a:r>
          </a:p>
        </p:txBody>
      </p:sp>
      <p:sp>
        <p:nvSpPr>
          <p:cNvPr id="53284" name="TextBox 69"/>
          <p:cNvSpPr txBox="1">
            <a:spLocks noChangeArrowheads="1"/>
          </p:cNvSpPr>
          <p:nvPr/>
        </p:nvSpPr>
        <p:spPr bwMode="auto">
          <a:xfrm>
            <a:off x="3733800" y="2662238"/>
            <a:ext cx="685800" cy="276225"/>
          </a:xfrm>
          <a:prstGeom prst="rect">
            <a:avLst/>
          </a:prstGeom>
          <a:noFill/>
          <a:ln w="9525">
            <a:noFill/>
            <a:miter lim="800000"/>
            <a:headEnd/>
            <a:tailEnd/>
          </a:ln>
        </p:spPr>
        <p:txBody>
          <a:bodyPr>
            <a:spAutoFit/>
          </a:bodyPr>
          <a:lstStyle/>
          <a:p>
            <a:pPr>
              <a:buFont typeface="Wingdings" pitchFamily="2" charset="2"/>
              <a:buNone/>
            </a:pPr>
            <a:r>
              <a:rPr lang="en-US" sz="1200"/>
              <a:t>80%</a:t>
            </a:r>
          </a:p>
        </p:txBody>
      </p:sp>
      <p:cxnSp>
        <p:nvCxnSpPr>
          <p:cNvPr id="53285" name="Straight Connector 71"/>
          <p:cNvCxnSpPr>
            <a:cxnSpLocks noChangeShapeType="1"/>
          </p:cNvCxnSpPr>
          <p:nvPr/>
        </p:nvCxnSpPr>
        <p:spPr bwMode="auto">
          <a:xfrm rot="5400000">
            <a:off x="6705600" y="3500438"/>
            <a:ext cx="228600" cy="76200"/>
          </a:xfrm>
          <a:prstGeom prst="line">
            <a:avLst/>
          </a:prstGeom>
          <a:noFill/>
          <a:ln w="12700" algn="ctr">
            <a:solidFill>
              <a:srgbClr val="EE2E24"/>
            </a:solidFill>
            <a:round/>
            <a:headEnd/>
            <a:tailEnd/>
          </a:ln>
        </p:spPr>
      </p:cxnSp>
      <p:cxnSp>
        <p:nvCxnSpPr>
          <p:cNvPr id="53286" name="Straight Connector 73"/>
          <p:cNvCxnSpPr>
            <a:cxnSpLocks noChangeShapeType="1"/>
            <a:stCxn id="53266" idx="2"/>
          </p:cNvCxnSpPr>
          <p:nvPr/>
        </p:nvCxnSpPr>
        <p:spPr bwMode="auto">
          <a:xfrm rot="5400000">
            <a:off x="6648450" y="3633788"/>
            <a:ext cx="457200" cy="38100"/>
          </a:xfrm>
          <a:prstGeom prst="line">
            <a:avLst/>
          </a:prstGeom>
          <a:noFill/>
          <a:ln w="12700" algn="ctr">
            <a:solidFill>
              <a:srgbClr val="EE2E24"/>
            </a:solidFill>
            <a:round/>
            <a:headEnd/>
            <a:tailEnd/>
          </a:ln>
        </p:spPr>
      </p:cxnSp>
      <p:cxnSp>
        <p:nvCxnSpPr>
          <p:cNvPr id="53287" name="Straight Connector 75"/>
          <p:cNvCxnSpPr>
            <a:cxnSpLocks noChangeShapeType="1"/>
            <a:stCxn id="53266" idx="2"/>
          </p:cNvCxnSpPr>
          <p:nvPr/>
        </p:nvCxnSpPr>
        <p:spPr bwMode="auto">
          <a:xfrm rot="16200000" flipH="1">
            <a:off x="6800850" y="3519488"/>
            <a:ext cx="304800" cy="114300"/>
          </a:xfrm>
          <a:prstGeom prst="line">
            <a:avLst/>
          </a:prstGeom>
          <a:noFill/>
          <a:ln w="12700" algn="ctr">
            <a:solidFill>
              <a:srgbClr val="EE2E24"/>
            </a:solidFill>
            <a:round/>
            <a:headEnd/>
            <a:tailEnd/>
          </a:ln>
        </p:spPr>
      </p:cxnSp>
      <p:cxnSp>
        <p:nvCxnSpPr>
          <p:cNvPr id="53288" name="Straight Connector 77"/>
          <p:cNvCxnSpPr>
            <a:cxnSpLocks noChangeShapeType="1"/>
            <a:stCxn id="53266" idx="2"/>
          </p:cNvCxnSpPr>
          <p:nvPr/>
        </p:nvCxnSpPr>
        <p:spPr bwMode="auto">
          <a:xfrm rot="16200000" flipH="1">
            <a:off x="6724650" y="3595688"/>
            <a:ext cx="381000" cy="38100"/>
          </a:xfrm>
          <a:prstGeom prst="line">
            <a:avLst/>
          </a:prstGeom>
          <a:noFill/>
          <a:ln w="12700" algn="ctr">
            <a:solidFill>
              <a:srgbClr val="EE2E24"/>
            </a:solidFill>
            <a:round/>
            <a:headEnd/>
            <a:tailEnd/>
          </a:ln>
        </p:spPr>
      </p:cxnSp>
      <p:sp>
        <p:nvSpPr>
          <p:cNvPr id="53289" name="TextBox 78"/>
          <p:cNvSpPr txBox="1">
            <a:spLocks noChangeArrowheads="1"/>
          </p:cNvSpPr>
          <p:nvPr/>
        </p:nvSpPr>
        <p:spPr bwMode="auto">
          <a:xfrm>
            <a:off x="754063" y="1438275"/>
            <a:ext cx="1004887" cy="774700"/>
          </a:xfrm>
          <a:prstGeom prst="rect">
            <a:avLst/>
          </a:prstGeom>
          <a:noFill/>
          <a:ln w="9525">
            <a:noFill/>
            <a:miter lim="800000"/>
            <a:headEnd/>
            <a:tailEnd/>
          </a:ln>
        </p:spPr>
        <p:txBody>
          <a:bodyPr wrap="none">
            <a:spAutoFit/>
          </a:bodyPr>
          <a:lstStyle/>
          <a:p>
            <a:pPr>
              <a:buFont typeface="Wingdings" pitchFamily="2" charset="2"/>
              <a:buNone/>
            </a:pPr>
            <a:r>
              <a:rPr lang="en-US" sz="1200"/>
              <a:t>DEF Supply</a:t>
            </a:r>
          </a:p>
          <a:p>
            <a:pPr>
              <a:buFont typeface="Wingdings" pitchFamily="2" charset="2"/>
              <a:buNone/>
            </a:pPr>
            <a:r>
              <a:rPr lang="en-US" sz="1200"/>
              <a:t>50/200 PSI</a:t>
            </a:r>
          </a:p>
          <a:p>
            <a:pPr>
              <a:buFont typeface="Wingdings" pitchFamily="2" charset="2"/>
              <a:buNone/>
            </a:pPr>
            <a:r>
              <a:rPr lang="en-US" sz="1200"/>
              <a:t>26 gph</a:t>
            </a:r>
          </a:p>
        </p:txBody>
      </p:sp>
      <p:sp>
        <p:nvSpPr>
          <p:cNvPr id="53290" name="TextBox 79"/>
          <p:cNvSpPr txBox="1">
            <a:spLocks noChangeArrowheads="1"/>
          </p:cNvSpPr>
          <p:nvPr/>
        </p:nvSpPr>
        <p:spPr bwMode="auto">
          <a:xfrm>
            <a:off x="7762875" y="3116263"/>
            <a:ext cx="996950" cy="774700"/>
          </a:xfrm>
          <a:prstGeom prst="rect">
            <a:avLst/>
          </a:prstGeom>
          <a:noFill/>
          <a:ln w="9525">
            <a:noFill/>
            <a:miter lim="800000"/>
            <a:headEnd/>
            <a:tailEnd/>
          </a:ln>
        </p:spPr>
        <p:txBody>
          <a:bodyPr wrap="none">
            <a:spAutoFit/>
          </a:bodyPr>
          <a:lstStyle/>
          <a:p>
            <a:pPr>
              <a:buFont typeface="Wingdings" pitchFamily="2" charset="2"/>
              <a:buNone/>
            </a:pPr>
            <a:r>
              <a:rPr lang="en-US" sz="1200"/>
              <a:t>DEF Return</a:t>
            </a:r>
          </a:p>
          <a:p>
            <a:pPr>
              <a:buFont typeface="Wingdings" pitchFamily="2" charset="2"/>
              <a:buNone/>
            </a:pPr>
            <a:r>
              <a:rPr lang="en-US" sz="1200"/>
              <a:t>5-10 PSI</a:t>
            </a:r>
          </a:p>
          <a:p>
            <a:pPr>
              <a:buFont typeface="Wingdings" pitchFamily="2" charset="2"/>
              <a:buNone/>
            </a:pPr>
            <a:r>
              <a:rPr lang="en-US" sz="1200"/>
              <a:t>22 gph</a:t>
            </a:r>
          </a:p>
        </p:txBody>
      </p:sp>
      <p:sp>
        <p:nvSpPr>
          <p:cNvPr id="53291" name="Rectangle 81"/>
          <p:cNvSpPr>
            <a:spLocks noChangeArrowheads="1"/>
          </p:cNvSpPr>
          <p:nvPr/>
        </p:nvSpPr>
        <p:spPr bwMode="auto">
          <a:xfrm flipV="1">
            <a:off x="6705600" y="1516063"/>
            <a:ext cx="381000" cy="44450"/>
          </a:xfrm>
          <a:prstGeom prst="rect">
            <a:avLst/>
          </a:prstGeom>
          <a:solidFill>
            <a:srgbClr val="C0C0C0"/>
          </a:solidFill>
          <a:ln w="12700" algn="ctr">
            <a:solidFill>
              <a:srgbClr val="EE2E24"/>
            </a:solidFill>
            <a:round/>
            <a:headEnd/>
            <a:tailEnd/>
          </a:ln>
        </p:spPr>
        <p:txBody>
          <a:bodyPr wrap="none" tIns="91440" bIns="91440" anchor="ctr"/>
          <a:lstStyle/>
          <a:p>
            <a:pPr marL="231775" indent="-231775" algn="r">
              <a:buFont typeface="Wingdings" pitchFamily="2" charset="2"/>
              <a:buNone/>
            </a:pPr>
            <a:endParaRPr lang="en-US" sz="1200"/>
          </a:p>
        </p:txBody>
      </p:sp>
      <p:sp>
        <p:nvSpPr>
          <p:cNvPr id="53292" name="Rectangle 82"/>
          <p:cNvSpPr>
            <a:spLocks noChangeArrowheads="1"/>
          </p:cNvSpPr>
          <p:nvPr/>
        </p:nvSpPr>
        <p:spPr bwMode="auto">
          <a:xfrm flipH="1">
            <a:off x="6858000" y="1592263"/>
            <a:ext cx="46038" cy="76200"/>
          </a:xfrm>
          <a:prstGeom prst="rect">
            <a:avLst/>
          </a:prstGeom>
          <a:solidFill>
            <a:srgbClr val="C0C0C0"/>
          </a:solidFill>
          <a:ln w="12700" algn="ctr">
            <a:solidFill>
              <a:srgbClr val="EE2E24"/>
            </a:solidFill>
            <a:round/>
            <a:headEnd/>
            <a:tailEnd/>
          </a:ln>
        </p:spPr>
        <p:txBody>
          <a:bodyPr wrap="none" tIns="91440" bIns="91440" anchor="ctr"/>
          <a:lstStyle/>
          <a:p>
            <a:pPr marL="231775" indent="-231775" algn="r">
              <a:buFont typeface="Wingdings" pitchFamily="2" charset="2"/>
              <a:buNone/>
            </a:pPr>
            <a:endParaRPr lang="en-US" sz="1200"/>
          </a:p>
        </p:txBody>
      </p:sp>
      <p:sp>
        <p:nvSpPr>
          <p:cNvPr id="53293" name="TextBox 83"/>
          <p:cNvSpPr txBox="1">
            <a:spLocks noChangeArrowheads="1"/>
          </p:cNvSpPr>
          <p:nvPr/>
        </p:nvSpPr>
        <p:spPr bwMode="auto">
          <a:xfrm>
            <a:off x="7072313" y="1120775"/>
            <a:ext cx="773112" cy="527050"/>
          </a:xfrm>
          <a:prstGeom prst="rect">
            <a:avLst/>
          </a:prstGeom>
          <a:noFill/>
          <a:ln w="9525">
            <a:noFill/>
            <a:miter lim="800000"/>
            <a:headEnd/>
            <a:tailEnd/>
          </a:ln>
        </p:spPr>
        <p:txBody>
          <a:bodyPr wrap="none">
            <a:spAutoFit/>
          </a:bodyPr>
          <a:lstStyle/>
          <a:p>
            <a:pPr>
              <a:buFont typeface="Wingdings" pitchFamily="2" charset="2"/>
              <a:buNone/>
            </a:pPr>
            <a:r>
              <a:rPr lang="en-US" sz="1200"/>
              <a:t>Position </a:t>
            </a:r>
          </a:p>
          <a:p>
            <a:pPr>
              <a:buFont typeface="Wingdings" pitchFamily="2" charset="2"/>
              <a:buNone/>
            </a:pPr>
            <a:r>
              <a:rPr lang="en-US" sz="1200"/>
              <a:t>Encoder</a:t>
            </a:r>
          </a:p>
        </p:txBody>
      </p:sp>
      <p:sp>
        <p:nvSpPr>
          <p:cNvPr id="53294" name="Rectangle 2"/>
          <p:cNvSpPr>
            <a:spLocks noGrp="1" noChangeArrowheads="1"/>
          </p:cNvSpPr>
          <p:nvPr>
            <p:ph type="title"/>
          </p:nvPr>
        </p:nvSpPr>
        <p:spPr/>
        <p:txBody>
          <a:bodyPr/>
          <a:lstStyle/>
          <a:p>
            <a:r>
              <a:rPr lang="en-US" dirty="0" smtClean="0"/>
              <a:t>CPG T4i/f AFT:  Dosing System Flow Diagram</a:t>
            </a:r>
          </a:p>
        </p:txBody>
      </p:sp>
      <p:sp>
        <p:nvSpPr>
          <p:cNvPr id="53296" name="Content Placeholder 2"/>
          <p:cNvSpPr>
            <a:spLocks noGrp="1"/>
          </p:cNvSpPr>
          <p:nvPr>
            <p:ph idx="1"/>
          </p:nvPr>
        </p:nvSpPr>
        <p:spPr>
          <a:xfrm>
            <a:off x="877888" y="3464798"/>
            <a:ext cx="6194425" cy="4406900"/>
          </a:xfrm>
        </p:spPr>
        <p:txBody>
          <a:bodyPr/>
          <a:lstStyle/>
          <a:p>
            <a:r>
              <a:rPr lang="en-US" dirty="0" smtClean="0"/>
              <a:t>Operating modes:</a:t>
            </a:r>
          </a:p>
          <a:p>
            <a:pPr lvl="1"/>
            <a:r>
              <a:rPr lang="en-US" dirty="0" smtClean="0"/>
              <a:t>Recirculation mode:  50 psi pressure set point</a:t>
            </a:r>
          </a:p>
          <a:p>
            <a:pPr lvl="2"/>
            <a:r>
              <a:rPr lang="en-US" dirty="0" smtClean="0"/>
              <a:t>DEF is re-circulated to maintain temperature</a:t>
            </a:r>
          </a:p>
          <a:p>
            <a:pPr lvl="3"/>
            <a:r>
              <a:rPr lang="en-US" dirty="0" smtClean="0"/>
              <a:t>Injector cooling</a:t>
            </a:r>
          </a:p>
          <a:p>
            <a:pPr lvl="3"/>
            <a:r>
              <a:rPr lang="en-US" dirty="0" smtClean="0"/>
              <a:t>Freeze protection</a:t>
            </a:r>
          </a:p>
          <a:p>
            <a:pPr lvl="1"/>
            <a:r>
              <a:rPr lang="en-US" dirty="0" smtClean="0"/>
              <a:t>Dosing mode:  200 psi pressure set point</a:t>
            </a:r>
          </a:p>
          <a:p>
            <a:pPr lvl="2"/>
            <a:r>
              <a:rPr lang="en-US" dirty="0" smtClean="0"/>
              <a:t>Re-circulation flow continues to keep injector cool</a:t>
            </a:r>
          </a:p>
          <a:p>
            <a:pPr lvl="2"/>
            <a:r>
              <a:rPr lang="en-US" dirty="0" smtClean="0"/>
              <a:t>Injector position determines flow rate of DEF to facilitate </a:t>
            </a:r>
            <a:r>
              <a:rPr lang="en-US" dirty="0" err="1" smtClean="0"/>
              <a:t>NOx</a:t>
            </a:r>
            <a:r>
              <a:rPr lang="en-US" dirty="0" smtClean="0"/>
              <a:t> reduction</a:t>
            </a:r>
          </a:p>
          <a:p>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2"/>
          <p:cNvPicPr>
            <a:picLocks noChangeAspect="1" noChangeArrowheads="1"/>
          </p:cNvPicPr>
          <p:nvPr/>
        </p:nvPicPr>
        <p:blipFill>
          <a:blip r:embed="rId3" cstate="print"/>
          <a:srcRect/>
          <a:stretch>
            <a:fillRect/>
          </a:stretch>
        </p:blipFill>
        <p:spPr bwMode="auto">
          <a:xfrm>
            <a:off x="1184275" y="1003300"/>
            <a:ext cx="5267325" cy="4968875"/>
          </a:xfrm>
          <a:prstGeom prst="rect">
            <a:avLst/>
          </a:prstGeom>
          <a:noFill/>
          <a:ln w="9525">
            <a:noFill/>
            <a:miter lim="800000"/>
            <a:headEnd/>
            <a:tailEnd/>
          </a:ln>
        </p:spPr>
      </p:pic>
      <p:sp>
        <p:nvSpPr>
          <p:cNvPr id="54276" name="Rectangle 2"/>
          <p:cNvSpPr>
            <a:spLocks noGrp="1" noChangeArrowheads="1"/>
          </p:cNvSpPr>
          <p:nvPr>
            <p:ph type="title"/>
          </p:nvPr>
        </p:nvSpPr>
        <p:spPr/>
        <p:txBody>
          <a:bodyPr/>
          <a:lstStyle/>
          <a:p>
            <a:r>
              <a:rPr lang="en-US" dirty="0" smtClean="0"/>
              <a:t>CPG T4i AFT:  Mixing Section</a:t>
            </a:r>
          </a:p>
        </p:txBody>
      </p:sp>
      <p:cxnSp>
        <p:nvCxnSpPr>
          <p:cNvPr id="54277" name="Straight Arrow Connector 9"/>
          <p:cNvCxnSpPr>
            <a:cxnSpLocks noChangeShapeType="1"/>
          </p:cNvCxnSpPr>
          <p:nvPr/>
        </p:nvCxnSpPr>
        <p:spPr bwMode="auto">
          <a:xfrm flipH="1">
            <a:off x="3967163" y="1274763"/>
            <a:ext cx="3181350" cy="1738312"/>
          </a:xfrm>
          <a:prstGeom prst="straightConnector1">
            <a:avLst/>
          </a:prstGeom>
          <a:noFill/>
          <a:ln w="12700" algn="ctr">
            <a:solidFill>
              <a:srgbClr val="FF0000"/>
            </a:solidFill>
            <a:round/>
            <a:headEnd/>
            <a:tailEnd type="triangle" w="lg" len="lg"/>
          </a:ln>
        </p:spPr>
      </p:cxnSp>
      <p:sp>
        <p:nvSpPr>
          <p:cNvPr id="54278" name="TextBox 11"/>
          <p:cNvSpPr txBox="1">
            <a:spLocks noChangeArrowheads="1"/>
          </p:cNvSpPr>
          <p:nvPr/>
        </p:nvSpPr>
        <p:spPr bwMode="auto">
          <a:xfrm>
            <a:off x="2795588" y="5770563"/>
            <a:ext cx="1700212" cy="368300"/>
          </a:xfrm>
          <a:prstGeom prst="rect">
            <a:avLst/>
          </a:prstGeom>
          <a:noFill/>
          <a:ln w="9525">
            <a:noFill/>
            <a:miter lim="800000"/>
            <a:headEnd/>
            <a:tailEnd/>
          </a:ln>
        </p:spPr>
        <p:txBody>
          <a:bodyPr>
            <a:spAutoFit/>
          </a:bodyPr>
          <a:lstStyle/>
          <a:p>
            <a:pPr>
              <a:buFont typeface="Wingdings" pitchFamily="2" charset="2"/>
              <a:buNone/>
            </a:pPr>
            <a:r>
              <a:rPr lang="en-US">
                <a:solidFill>
                  <a:srgbClr val="FF0000"/>
                </a:solidFill>
              </a:rPr>
              <a:t>Static Mixers</a:t>
            </a:r>
          </a:p>
        </p:txBody>
      </p:sp>
      <p:cxnSp>
        <p:nvCxnSpPr>
          <p:cNvPr id="54279" name="Straight Arrow Connector 12"/>
          <p:cNvCxnSpPr>
            <a:cxnSpLocks noChangeShapeType="1"/>
          </p:cNvCxnSpPr>
          <p:nvPr/>
        </p:nvCxnSpPr>
        <p:spPr bwMode="auto">
          <a:xfrm flipH="1">
            <a:off x="3476625" y="3013075"/>
            <a:ext cx="3581400" cy="811213"/>
          </a:xfrm>
          <a:prstGeom prst="straightConnector1">
            <a:avLst/>
          </a:prstGeom>
          <a:noFill/>
          <a:ln w="12700" algn="ctr">
            <a:solidFill>
              <a:srgbClr val="FF0000"/>
            </a:solidFill>
            <a:round/>
            <a:headEnd/>
            <a:tailEnd type="triangle" w="lg" len="lg"/>
          </a:ln>
        </p:spPr>
      </p:cxnSp>
      <p:sp>
        <p:nvSpPr>
          <p:cNvPr id="54280" name="TextBox 13"/>
          <p:cNvSpPr txBox="1">
            <a:spLocks noChangeArrowheads="1"/>
          </p:cNvSpPr>
          <p:nvPr/>
        </p:nvSpPr>
        <p:spPr bwMode="auto">
          <a:xfrm>
            <a:off x="6938963" y="630238"/>
            <a:ext cx="1700212" cy="922337"/>
          </a:xfrm>
          <a:prstGeom prst="rect">
            <a:avLst/>
          </a:prstGeom>
          <a:noFill/>
          <a:ln w="9525">
            <a:noFill/>
            <a:miter lim="800000"/>
            <a:headEnd/>
            <a:tailEnd/>
          </a:ln>
        </p:spPr>
        <p:txBody>
          <a:bodyPr>
            <a:spAutoFit/>
          </a:bodyPr>
          <a:lstStyle/>
          <a:p>
            <a:pPr>
              <a:buFont typeface="Wingdings" pitchFamily="2" charset="2"/>
              <a:buNone/>
            </a:pPr>
            <a:r>
              <a:rPr lang="en-US">
                <a:solidFill>
                  <a:srgbClr val="FF0000"/>
                </a:solidFill>
              </a:rPr>
              <a:t>Decomposition Reactor Tube (DRT)</a:t>
            </a:r>
          </a:p>
        </p:txBody>
      </p:sp>
      <p:sp>
        <p:nvSpPr>
          <p:cNvPr id="54281" name="TextBox 17"/>
          <p:cNvSpPr txBox="1">
            <a:spLocks noChangeArrowheads="1"/>
          </p:cNvSpPr>
          <p:nvPr/>
        </p:nvSpPr>
        <p:spPr bwMode="auto">
          <a:xfrm>
            <a:off x="6911975" y="2519363"/>
            <a:ext cx="1924050" cy="923925"/>
          </a:xfrm>
          <a:prstGeom prst="rect">
            <a:avLst/>
          </a:prstGeom>
          <a:noFill/>
          <a:ln w="9525">
            <a:noFill/>
            <a:miter lim="800000"/>
            <a:headEnd/>
            <a:tailEnd/>
          </a:ln>
        </p:spPr>
        <p:txBody>
          <a:bodyPr>
            <a:spAutoFit/>
          </a:bodyPr>
          <a:lstStyle/>
          <a:p>
            <a:pPr>
              <a:buFont typeface="Wingdings" pitchFamily="2" charset="2"/>
              <a:buNone/>
            </a:pPr>
            <a:r>
              <a:rPr lang="en-US">
                <a:solidFill>
                  <a:srgbClr val="FF0000"/>
                </a:solidFill>
              </a:rPr>
              <a:t>Diesel Exhaust Fluid (DEF) </a:t>
            </a:r>
            <a:br>
              <a:rPr lang="en-US">
                <a:solidFill>
                  <a:srgbClr val="FF0000"/>
                </a:solidFill>
              </a:rPr>
            </a:br>
            <a:r>
              <a:rPr lang="en-US">
                <a:solidFill>
                  <a:srgbClr val="FF0000"/>
                </a:solidFill>
              </a:rPr>
              <a:t>Injector</a:t>
            </a:r>
          </a:p>
        </p:txBody>
      </p:sp>
      <p:cxnSp>
        <p:nvCxnSpPr>
          <p:cNvPr id="54283" name="Straight Arrow Connector 12"/>
          <p:cNvCxnSpPr>
            <a:cxnSpLocks noChangeShapeType="1"/>
          </p:cNvCxnSpPr>
          <p:nvPr/>
        </p:nvCxnSpPr>
        <p:spPr bwMode="auto">
          <a:xfrm flipH="1" flipV="1">
            <a:off x="2446338" y="4468813"/>
            <a:ext cx="954087" cy="1262062"/>
          </a:xfrm>
          <a:prstGeom prst="straightConnector1">
            <a:avLst/>
          </a:prstGeom>
          <a:noFill/>
          <a:ln w="12700" algn="ctr">
            <a:solidFill>
              <a:srgbClr val="FF0000"/>
            </a:solidFill>
            <a:round/>
            <a:headEnd/>
            <a:tailEnd type="triangle" w="lg" len="lg"/>
          </a:ln>
        </p:spPr>
      </p:cxnSp>
      <p:cxnSp>
        <p:nvCxnSpPr>
          <p:cNvPr id="54284" name="Straight Arrow Connector 12"/>
          <p:cNvCxnSpPr>
            <a:cxnSpLocks noChangeShapeType="1"/>
          </p:cNvCxnSpPr>
          <p:nvPr/>
        </p:nvCxnSpPr>
        <p:spPr bwMode="auto">
          <a:xfrm flipV="1">
            <a:off x="3473450" y="4521200"/>
            <a:ext cx="1549400" cy="1204913"/>
          </a:xfrm>
          <a:prstGeom prst="straightConnector1">
            <a:avLst/>
          </a:prstGeom>
          <a:noFill/>
          <a:ln w="12700" algn="ctr">
            <a:solidFill>
              <a:srgbClr val="FF0000"/>
            </a:solidFill>
            <a:round/>
            <a:headEnd/>
            <a:tailEnd type="triangle" w="lg" len="lg"/>
          </a:ln>
        </p:spPr>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225" y="161399"/>
            <a:ext cx="8077200" cy="890587"/>
          </a:xfrm>
        </p:spPr>
        <p:txBody>
          <a:bodyPr/>
          <a:lstStyle/>
          <a:p>
            <a:r>
              <a:rPr lang="en-US" dirty="0" smtClean="0"/>
              <a:t>Control Loops</a:t>
            </a:r>
            <a:endParaRPr lang="en-US" dirty="0"/>
          </a:p>
        </p:txBody>
      </p:sp>
      <p:sp>
        <p:nvSpPr>
          <p:cNvPr id="3" name="Content Placeholder 2"/>
          <p:cNvSpPr>
            <a:spLocks noGrp="1"/>
          </p:cNvSpPr>
          <p:nvPr>
            <p:ph idx="1"/>
          </p:nvPr>
        </p:nvSpPr>
        <p:spPr>
          <a:xfrm>
            <a:off x="921211" y="955661"/>
            <a:ext cx="8081962" cy="4406900"/>
          </a:xfrm>
        </p:spPr>
        <p:txBody>
          <a:bodyPr/>
          <a:lstStyle/>
          <a:p>
            <a:r>
              <a:rPr lang="en-US" dirty="0" smtClean="0"/>
              <a:t>Temperature control</a:t>
            </a:r>
          </a:p>
          <a:p>
            <a:pPr lvl="1"/>
            <a:r>
              <a:rPr lang="en-US" sz="1800" dirty="0" smtClean="0"/>
              <a:t>Start of injection- 450F</a:t>
            </a:r>
          </a:p>
          <a:p>
            <a:pPr lvl="1"/>
            <a:r>
              <a:rPr lang="en-US" sz="1800" dirty="0" smtClean="0"/>
              <a:t>Regeneration temp </a:t>
            </a:r>
            <a:r>
              <a:rPr lang="en-US" sz="1800" dirty="0" err="1" smtClean="0"/>
              <a:t>setpoint</a:t>
            </a:r>
            <a:r>
              <a:rPr lang="en-US" sz="1800" dirty="0" smtClean="0"/>
              <a:t> 930F</a:t>
            </a:r>
          </a:p>
          <a:p>
            <a:pPr lvl="1"/>
            <a:r>
              <a:rPr lang="en-US" sz="1800" dirty="0" err="1" smtClean="0"/>
              <a:t>Overtemperature</a:t>
            </a:r>
            <a:r>
              <a:rPr lang="en-US" sz="1800" dirty="0" smtClean="0"/>
              <a:t> shutdown</a:t>
            </a:r>
          </a:p>
          <a:p>
            <a:r>
              <a:rPr lang="en-US" dirty="0" smtClean="0"/>
              <a:t>Back pressure (mainly applicable to T4f)</a:t>
            </a:r>
          </a:p>
          <a:p>
            <a:pPr lvl="1"/>
            <a:r>
              <a:rPr lang="en-US" sz="1800" dirty="0" smtClean="0"/>
              <a:t>Overpressure warning and shutdown.</a:t>
            </a:r>
          </a:p>
          <a:p>
            <a:r>
              <a:rPr lang="en-US" dirty="0" smtClean="0"/>
              <a:t>DEF pressure</a:t>
            </a:r>
          </a:p>
          <a:p>
            <a:pPr lvl="1"/>
            <a:r>
              <a:rPr lang="en-US" sz="1800" dirty="0" smtClean="0"/>
              <a:t>50 psi non-injecting</a:t>
            </a:r>
          </a:p>
          <a:p>
            <a:pPr lvl="1"/>
            <a:r>
              <a:rPr lang="en-US" sz="1800" dirty="0" smtClean="0"/>
              <a:t>200 psi injecting</a:t>
            </a:r>
          </a:p>
          <a:p>
            <a:r>
              <a:rPr lang="en-US" dirty="0" smtClean="0"/>
              <a:t>Regeneration</a:t>
            </a:r>
          </a:p>
          <a:p>
            <a:pPr lvl="1"/>
            <a:r>
              <a:rPr lang="en-US" sz="1800" dirty="0" smtClean="0"/>
              <a:t>Heater activation based on defined algorithm</a:t>
            </a:r>
          </a:p>
          <a:p>
            <a:r>
              <a:rPr lang="en-US" dirty="0" err="1" smtClean="0"/>
              <a:t>NOx</a:t>
            </a:r>
            <a:r>
              <a:rPr lang="en-US" dirty="0" smtClean="0"/>
              <a:t> control</a:t>
            </a:r>
          </a:p>
          <a:p>
            <a:pPr lvl="1"/>
            <a:r>
              <a:rPr lang="en-US" sz="1800" dirty="0" smtClean="0"/>
              <a:t>Open loop from engine out </a:t>
            </a:r>
            <a:r>
              <a:rPr lang="en-US" sz="1800" dirty="0" err="1" smtClean="0"/>
              <a:t>NOx</a:t>
            </a:r>
            <a:r>
              <a:rPr lang="en-US" sz="1800" dirty="0" smtClean="0"/>
              <a:t> sensor</a:t>
            </a:r>
          </a:p>
          <a:p>
            <a:pPr lvl="1"/>
            <a:r>
              <a:rPr lang="en-US" sz="1800" dirty="0" smtClean="0"/>
              <a:t>Closed loop from SCR out </a:t>
            </a:r>
            <a:r>
              <a:rPr lang="en-US" sz="1800" dirty="0" err="1" smtClean="0"/>
              <a:t>NOx</a:t>
            </a:r>
            <a:r>
              <a:rPr lang="en-US" sz="1800" dirty="0" smtClean="0"/>
              <a:t> sensor</a:t>
            </a:r>
          </a:p>
          <a:p>
            <a:pPr lvl="1"/>
            <a:endParaRPr lang="en-US" sz="1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Annunciator Features</a:t>
            </a:r>
            <a:endParaRPr lang="en-US" dirty="0" smtClean="0"/>
          </a:p>
        </p:txBody>
      </p:sp>
      <p:sp>
        <p:nvSpPr>
          <p:cNvPr id="54275" name="Content Placeholder 2"/>
          <p:cNvSpPr>
            <a:spLocks noGrp="1"/>
          </p:cNvSpPr>
          <p:nvPr>
            <p:ph idx="1"/>
          </p:nvPr>
        </p:nvSpPr>
        <p:spPr/>
        <p:txBody>
          <a:bodyPr/>
          <a:lstStyle/>
          <a:p>
            <a:r>
              <a:rPr lang="en-US" dirty="0" smtClean="0"/>
              <a:t>Dedicated annunciators</a:t>
            </a:r>
          </a:p>
          <a:p>
            <a:r>
              <a:rPr lang="en-US" dirty="0" smtClean="0"/>
              <a:t>Standard system </a:t>
            </a:r>
            <a:r>
              <a:rPr lang="en-US" dirty="0"/>
              <a:t>o</a:t>
            </a:r>
            <a:r>
              <a:rPr lang="en-US" dirty="0" smtClean="0"/>
              <a:t>utput:</a:t>
            </a:r>
          </a:p>
          <a:p>
            <a:pPr lvl="1"/>
            <a:r>
              <a:rPr lang="en-US" dirty="0" smtClean="0"/>
              <a:t>System </a:t>
            </a:r>
            <a:r>
              <a:rPr lang="en-US" dirty="0"/>
              <a:t>o</a:t>
            </a:r>
            <a:r>
              <a:rPr lang="en-US" dirty="0" smtClean="0"/>
              <a:t>utlet temperature</a:t>
            </a:r>
          </a:p>
          <a:p>
            <a:pPr lvl="1"/>
            <a:r>
              <a:rPr lang="en-US" dirty="0" smtClean="0"/>
              <a:t>DEF tank </a:t>
            </a:r>
            <a:r>
              <a:rPr lang="en-US" dirty="0"/>
              <a:t>l</a:t>
            </a:r>
            <a:r>
              <a:rPr lang="en-US" dirty="0" smtClean="0"/>
              <a:t>evel </a:t>
            </a:r>
          </a:p>
          <a:p>
            <a:pPr lvl="1"/>
            <a:r>
              <a:rPr lang="en-US" dirty="0" smtClean="0"/>
              <a:t>Integrated load </a:t>
            </a:r>
            <a:r>
              <a:rPr lang="en-US" dirty="0"/>
              <a:t>b</a:t>
            </a:r>
            <a:r>
              <a:rPr lang="en-US" dirty="0" smtClean="0"/>
              <a:t>ank </a:t>
            </a:r>
            <a:r>
              <a:rPr lang="en-US" dirty="0"/>
              <a:t>l</a:t>
            </a:r>
            <a:r>
              <a:rPr lang="en-US" dirty="0" smtClean="0"/>
              <a:t>oad</a:t>
            </a:r>
          </a:p>
          <a:p>
            <a:pPr lvl="1"/>
            <a:r>
              <a:rPr lang="en-US" dirty="0" smtClean="0"/>
              <a:t>System backpressure</a:t>
            </a:r>
          </a:p>
          <a:p>
            <a:r>
              <a:rPr lang="en-US" dirty="0" smtClean="0"/>
              <a:t>Various alarms </a:t>
            </a:r>
            <a:r>
              <a:rPr lang="en-US" dirty="0"/>
              <a:t>a</a:t>
            </a:r>
            <a:r>
              <a:rPr lang="en-US" dirty="0" smtClean="0"/>
              <a:t>nnunciation </a:t>
            </a:r>
          </a:p>
          <a:p>
            <a:pPr lvl="1"/>
            <a:r>
              <a:rPr lang="en-US" dirty="0" smtClean="0"/>
              <a:t>Alarms displayed in order triggered (up to 32, alarms)</a:t>
            </a:r>
          </a:p>
          <a:p>
            <a:pPr lvl="1"/>
            <a:r>
              <a:rPr lang="en-US" dirty="0" smtClean="0"/>
              <a:t>Time/date stamp for each alarm displayed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SCR Cart_0.tmp"/>
          <p:cNvPicPr>
            <a:picLocks noChangeAspect="1"/>
          </p:cNvPicPr>
          <p:nvPr/>
        </p:nvPicPr>
        <p:blipFill>
          <a:blip r:embed="rId3" cstate="print"/>
          <a:srcRect l="7500" r="48334"/>
          <a:stretch>
            <a:fillRect/>
          </a:stretch>
        </p:blipFill>
        <p:spPr bwMode="auto">
          <a:xfrm>
            <a:off x="4705811" y="3173413"/>
            <a:ext cx="2386013" cy="3048000"/>
          </a:xfrm>
          <a:prstGeom prst="rect">
            <a:avLst/>
          </a:prstGeom>
          <a:noFill/>
          <a:ln w="9525">
            <a:noFill/>
            <a:miter lim="800000"/>
            <a:headEnd/>
            <a:tailEnd/>
          </a:ln>
        </p:spPr>
      </p:pic>
      <p:pic>
        <p:nvPicPr>
          <p:cNvPr id="51203" name="Picture 6" descr="SCR Cart_0.tmp"/>
          <p:cNvPicPr>
            <a:picLocks noChangeAspect="1"/>
          </p:cNvPicPr>
          <p:nvPr/>
        </p:nvPicPr>
        <p:blipFill>
          <a:blip r:embed="rId4" cstate="print"/>
          <a:srcRect r="35834"/>
          <a:stretch>
            <a:fillRect/>
          </a:stretch>
        </p:blipFill>
        <p:spPr bwMode="auto">
          <a:xfrm>
            <a:off x="1076785" y="3173413"/>
            <a:ext cx="3629025" cy="3048000"/>
          </a:xfrm>
          <a:prstGeom prst="rect">
            <a:avLst/>
          </a:prstGeom>
          <a:noFill/>
          <a:ln w="9525">
            <a:noFill/>
            <a:miter lim="800000"/>
            <a:headEnd/>
            <a:tailEnd/>
          </a:ln>
        </p:spPr>
      </p:pic>
      <p:sp>
        <p:nvSpPr>
          <p:cNvPr id="51205" name="Rectangle 2"/>
          <p:cNvSpPr>
            <a:spLocks noGrp="1" noChangeArrowheads="1"/>
          </p:cNvSpPr>
          <p:nvPr>
            <p:ph type="title"/>
          </p:nvPr>
        </p:nvSpPr>
        <p:spPr/>
        <p:txBody>
          <a:bodyPr/>
          <a:lstStyle/>
          <a:p>
            <a:r>
              <a:rPr lang="en-US" dirty="0" smtClean="0"/>
              <a:t>CPG T4i AFT:  SCR Catalyst</a:t>
            </a:r>
          </a:p>
        </p:txBody>
      </p:sp>
      <p:sp>
        <p:nvSpPr>
          <p:cNvPr id="13" name="Content Placeholder 2"/>
          <p:cNvSpPr txBox="1">
            <a:spLocks/>
          </p:cNvSpPr>
          <p:nvPr/>
        </p:nvSpPr>
        <p:spPr bwMode="auto">
          <a:xfrm>
            <a:off x="1245061" y="956187"/>
            <a:ext cx="5846763" cy="3219450"/>
          </a:xfrm>
          <a:prstGeom prst="rect">
            <a:avLst/>
          </a:prstGeom>
          <a:noFill/>
          <a:ln w="9525">
            <a:noFill/>
            <a:miter lim="800000"/>
            <a:headEnd/>
            <a:tailEnd/>
          </a:ln>
        </p:spPr>
        <p:txBody>
          <a:bodyPr lIns="0" tIns="0" rIns="0" bIns="0">
            <a:normAutofit/>
          </a:bodyPr>
          <a:lstStyle/>
          <a:p>
            <a:pPr marL="231775" indent="-231775" algn="l" eaLnBrk="0" hangingPunct="0">
              <a:buClr>
                <a:srgbClr val="EE2E24"/>
              </a:buClr>
              <a:defRPr/>
            </a:pPr>
            <a:r>
              <a:rPr lang="en-US" kern="0" dirty="0">
                <a:latin typeface="+mn-lt"/>
                <a:cs typeface="+mn-cs"/>
              </a:rPr>
              <a:t>Selective Catalytic Reduction (SCR) </a:t>
            </a:r>
            <a:r>
              <a:rPr lang="en-US" kern="0" dirty="0" smtClean="0">
                <a:latin typeface="+mn-lt"/>
                <a:cs typeface="+mn-cs"/>
              </a:rPr>
              <a:t>catalyst </a:t>
            </a:r>
            <a:r>
              <a:rPr lang="en-US" kern="0" dirty="0">
                <a:latin typeface="+mn-lt"/>
                <a:cs typeface="+mn-cs"/>
              </a:rPr>
              <a:t>details</a:t>
            </a:r>
          </a:p>
          <a:p>
            <a:pPr marL="631825" lvl="1" indent="-285750" algn="l" eaLnBrk="0" hangingPunct="0">
              <a:buClr>
                <a:srgbClr val="EE2E24"/>
              </a:buClr>
              <a:buFont typeface="Wingdings" pitchFamily="2" charset="2"/>
              <a:buChar char="§"/>
              <a:defRPr/>
            </a:pPr>
            <a:r>
              <a:rPr lang="en-US" sz="1400" kern="0" dirty="0" err="1">
                <a:latin typeface="+mn-lt"/>
                <a:cs typeface="+mn-cs"/>
              </a:rPr>
              <a:t>Vanadia</a:t>
            </a:r>
            <a:r>
              <a:rPr lang="en-US" sz="1400" kern="0" dirty="0">
                <a:latin typeface="+mn-lt"/>
                <a:cs typeface="+mn-cs"/>
              </a:rPr>
              <a:t> based catalyst</a:t>
            </a:r>
          </a:p>
          <a:p>
            <a:pPr marL="631825" lvl="1" indent="-285750" algn="l" eaLnBrk="0" hangingPunct="0">
              <a:buClr>
                <a:srgbClr val="EE2E24"/>
              </a:buClr>
              <a:buFont typeface="Wingdings" pitchFamily="2" charset="2"/>
              <a:buChar char="§"/>
              <a:defRPr/>
            </a:pPr>
            <a:r>
              <a:rPr lang="en-US" sz="1400" kern="0" dirty="0">
                <a:latin typeface="+mn-lt"/>
                <a:cs typeface="+mn-cs"/>
              </a:rPr>
              <a:t>13" diameter x 6" length</a:t>
            </a:r>
          </a:p>
          <a:p>
            <a:pPr marL="631825" lvl="1" indent="-285750" algn="l" eaLnBrk="0" hangingPunct="0">
              <a:buClr>
                <a:srgbClr val="EE2E24"/>
              </a:buClr>
              <a:buFont typeface="Wingdings" pitchFamily="2" charset="2"/>
              <a:buChar char="§"/>
              <a:defRPr/>
            </a:pPr>
            <a:r>
              <a:rPr lang="en-US" sz="1400" kern="0" dirty="0">
                <a:latin typeface="+mn-lt"/>
                <a:cs typeface="+mn-cs"/>
              </a:rPr>
              <a:t>300 cpsi cell density</a:t>
            </a:r>
          </a:p>
          <a:p>
            <a:pPr marL="631825" lvl="1" indent="-285750" algn="l" eaLnBrk="0" hangingPunct="0">
              <a:buClr>
                <a:srgbClr val="EE2E24"/>
              </a:buClr>
              <a:buFont typeface="Wingdings" pitchFamily="2" charset="2"/>
              <a:buChar char="§"/>
              <a:defRPr/>
            </a:pPr>
            <a:r>
              <a:rPr lang="en-US" sz="1400" kern="0" dirty="0">
                <a:latin typeface="+mn-lt"/>
                <a:cs typeface="+mn-cs"/>
              </a:rPr>
              <a:t>Used on ISM11 / ISZ13 automotive applications</a:t>
            </a:r>
          </a:p>
          <a:p>
            <a:pPr marL="231775" indent="-231775" algn="l" eaLnBrk="0" hangingPunct="0">
              <a:buClr>
                <a:srgbClr val="EE2E24"/>
              </a:buClr>
              <a:defRPr/>
            </a:pPr>
            <a:r>
              <a:rPr lang="en-US" kern="0" dirty="0">
                <a:latin typeface="+mn-lt"/>
                <a:cs typeface="+mn-cs"/>
              </a:rPr>
              <a:t>3 catalyst elements per sleeve in the cartridge</a:t>
            </a:r>
          </a:p>
          <a:p>
            <a:pPr marL="231775" indent="-231775" algn="l" eaLnBrk="0" hangingPunct="0">
              <a:buClr>
                <a:srgbClr val="EE2E24"/>
              </a:buClr>
              <a:defRPr/>
            </a:pPr>
            <a:r>
              <a:rPr lang="en-US" kern="0" dirty="0">
                <a:latin typeface="+mn-lt"/>
                <a:cs typeface="+mn-cs"/>
              </a:rPr>
              <a:t>No routine maintenance expected for SCR catalyst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6"/>
          <p:cNvSpPr>
            <a:spLocks noGrp="1"/>
          </p:cNvSpPr>
          <p:nvPr>
            <p:ph type="title"/>
          </p:nvPr>
        </p:nvSpPr>
        <p:spPr/>
        <p:txBody>
          <a:bodyPr/>
          <a:lstStyle/>
          <a:p>
            <a:r>
              <a:rPr lang="en-US" smtClean="0"/>
              <a:t>Diesel Particulate Filter Details</a:t>
            </a:r>
            <a:endParaRPr lang="en-US" dirty="0" smtClean="0"/>
          </a:p>
        </p:txBody>
      </p:sp>
      <p:sp>
        <p:nvSpPr>
          <p:cNvPr id="18436" name="Text Placeholder 8"/>
          <p:cNvSpPr>
            <a:spLocks noGrp="1"/>
          </p:cNvSpPr>
          <p:nvPr>
            <p:ph idx="1"/>
          </p:nvPr>
        </p:nvSpPr>
        <p:spPr/>
        <p:txBody>
          <a:bodyPr/>
          <a:lstStyle/>
          <a:p>
            <a:r>
              <a:rPr lang="en-US" dirty="0" smtClean="0"/>
              <a:t>Used on ISX  </a:t>
            </a:r>
          </a:p>
          <a:p>
            <a:pPr marL="346075" lvl="1" indent="0">
              <a:buNone/>
            </a:pPr>
            <a:r>
              <a:rPr lang="en-US" dirty="0" smtClean="0"/>
              <a:t>automotive application</a:t>
            </a:r>
          </a:p>
          <a:p>
            <a:endParaRPr lang="en-US" dirty="0" smtClean="0"/>
          </a:p>
          <a:p>
            <a:r>
              <a:rPr lang="en-US" dirty="0" smtClean="0"/>
              <a:t> DPF canisters </a:t>
            </a:r>
          </a:p>
          <a:p>
            <a:pPr marL="346075" lvl="1" indent="0">
              <a:buNone/>
            </a:pPr>
            <a:r>
              <a:rPr lang="en-US" dirty="0" smtClean="0"/>
              <a:t>individually serviceable</a:t>
            </a:r>
          </a:p>
          <a:p>
            <a:endParaRPr lang="en-US" dirty="0" smtClean="0"/>
          </a:p>
          <a:p>
            <a:r>
              <a:rPr lang="en-US" dirty="0" smtClean="0"/>
              <a:t> Utilizes existing </a:t>
            </a:r>
          </a:p>
          <a:p>
            <a:pPr marL="346075" lvl="1" indent="0">
              <a:buNone/>
            </a:pPr>
            <a:r>
              <a:rPr lang="en-US" dirty="0" smtClean="0"/>
              <a:t>cleaning </a:t>
            </a:r>
            <a:r>
              <a:rPr lang="en-US" dirty="0" smtClean="0"/>
              <a:t>machines.</a:t>
            </a:r>
          </a:p>
        </p:txBody>
      </p:sp>
      <p:pic>
        <p:nvPicPr>
          <p:cNvPr id="47111" name="Picture 4" descr="DPF and _0.tmp"/>
          <p:cNvPicPr>
            <a:picLocks noChangeAspect="1"/>
          </p:cNvPicPr>
          <p:nvPr/>
        </p:nvPicPr>
        <p:blipFill>
          <a:blip r:embed="rId3" cstate="print"/>
          <a:srcRect l="1666" r="36667"/>
          <a:stretch>
            <a:fillRect/>
          </a:stretch>
        </p:blipFill>
        <p:spPr bwMode="auto">
          <a:xfrm>
            <a:off x="4635700" y="1365926"/>
            <a:ext cx="4346068" cy="3281786"/>
          </a:xfrm>
          <a:prstGeom prst="rect">
            <a:avLst/>
          </a:prstGeom>
          <a:noFill/>
          <a:ln w="9525">
            <a:noFill/>
            <a:miter lim="800000"/>
            <a:headEnd/>
            <a:tailEnd/>
          </a:ln>
        </p:spPr>
      </p:pic>
      <p:sp>
        <p:nvSpPr>
          <p:cNvPr id="47112" name="TextBox 11"/>
          <p:cNvSpPr txBox="1">
            <a:spLocks noChangeArrowheads="1"/>
          </p:cNvSpPr>
          <p:nvPr/>
        </p:nvSpPr>
        <p:spPr bwMode="auto">
          <a:xfrm>
            <a:off x="1595079" y="5672138"/>
            <a:ext cx="6337300" cy="369887"/>
          </a:xfrm>
          <a:prstGeom prst="rect">
            <a:avLst/>
          </a:prstGeom>
          <a:noFill/>
          <a:ln w="9525">
            <a:solidFill>
              <a:schemeClr val="tx1"/>
            </a:solidFill>
            <a:miter lim="800000"/>
            <a:headEnd/>
            <a:tailEnd/>
          </a:ln>
        </p:spPr>
        <p:txBody>
          <a:bodyPr>
            <a:spAutoFit/>
          </a:bodyPr>
          <a:lstStyle/>
          <a:p>
            <a:pPr>
              <a:spcBef>
                <a:spcPct val="35000"/>
              </a:spcBef>
              <a:buClr>
                <a:srgbClr val="FF140A"/>
              </a:buClr>
              <a:buFont typeface="Wingdings" pitchFamily="2" charset="2"/>
              <a:buNone/>
            </a:pPr>
            <a:r>
              <a:rPr lang="en-US" b="1" i="1" dirty="0"/>
              <a:t>Large DPF surface area minimizes exhaust restrictions!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EPA New Source Performance Standards </a:t>
            </a:r>
            <a:br>
              <a:rPr lang="en-US" dirty="0" smtClean="0"/>
            </a:br>
            <a:r>
              <a:rPr lang="en-US" sz="2400" dirty="0" smtClean="0"/>
              <a:t>(NSPS) for Stationary CI Engines, Part 60, Subpart IIII </a:t>
            </a:r>
            <a:endParaRPr lang="en-US" sz="2400" dirty="0"/>
          </a:p>
        </p:txBody>
      </p:sp>
      <p:sp>
        <p:nvSpPr>
          <p:cNvPr id="12" name="Content Placeholder 11"/>
          <p:cNvSpPr>
            <a:spLocks noGrp="1"/>
          </p:cNvSpPr>
          <p:nvPr>
            <p:ph idx="1"/>
          </p:nvPr>
        </p:nvSpPr>
        <p:spPr/>
        <p:txBody>
          <a:bodyPr/>
          <a:lstStyle/>
          <a:p>
            <a:r>
              <a:rPr lang="en-US" dirty="0" smtClean="0"/>
              <a:t>60.4219  What definitions apply to this subpart?</a:t>
            </a:r>
          </a:p>
          <a:p>
            <a:r>
              <a:rPr lang="en-US" dirty="0" smtClean="0"/>
              <a:t>Emergency stationary internal combustion engine means any stationary internal combustion engine where operation is limited to emergency situations and required testing and maintenance. </a:t>
            </a:r>
          </a:p>
          <a:p>
            <a:pPr lvl="1"/>
            <a:r>
              <a:rPr lang="en-US" dirty="0" smtClean="0"/>
              <a:t>Examples include stationary ICE used to produce power for critical networks or equipment (including power supplied to portions of a facility) when electric power from the local utility (or the normal power source, if the facility runs on its own power production) is interrupted, or stationary ICE used to pump water in the case of fire or flood, etc.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r>
              <a:rPr lang="en-US" smtClean="0"/>
              <a:t>Options available	</a:t>
            </a:r>
            <a:endParaRPr lang="en-US" dirty="0" smtClean="0"/>
          </a:p>
        </p:txBody>
      </p:sp>
      <p:sp>
        <p:nvSpPr>
          <p:cNvPr id="62466" name="Content Placeholder 2"/>
          <p:cNvSpPr>
            <a:spLocks noGrp="1"/>
          </p:cNvSpPr>
          <p:nvPr>
            <p:ph idx="1"/>
          </p:nvPr>
        </p:nvSpPr>
        <p:spPr/>
        <p:txBody>
          <a:bodyPr/>
          <a:lstStyle/>
          <a:p>
            <a:r>
              <a:rPr lang="en-US" dirty="0" smtClean="0"/>
              <a:t>Freeze protection kit.</a:t>
            </a:r>
          </a:p>
          <a:p>
            <a:pPr lvl="1"/>
            <a:r>
              <a:rPr lang="en-US" dirty="0" smtClean="0"/>
              <a:t>2kW heater, needs 120V AC</a:t>
            </a:r>
          </a:p>
          <a:p>
            <a:pPr lvl="1"/>
            <a:r>
              <a:rPr lang="en-US" dirty="0" smtClean="0"/>
              <a:t>Inline heater</a:t>
            </a:r>
          </a:p>
          <a:p>
            <a:pPr lvl="1"/>
            <a:r>
              <a:rPr lang="en-US" dirty="0" smtClean="0"/>
              <a:t>Designed to protect DEF down to -30DegF</a:t>
            </a:r>
          </a:p>
          <a:p>
            <a:r>
              <a:rPr lang="en-US" dirty="0" smtClean="0"/>
              <a:t>DEF Supply and return lines</a:t>
            </a:r>
          </a:p>
          <a:p>
            <a:pPr lvl="1"/>
            <a:r>
              <a:rPr lang="en-US" dirty="0" smtClean="0"/>
              <a:t>40ft supply and return</a:t>
            </a:r>
          </a:p>
          <a:p>
            <a:pPr lvl="1"/>
            <a:r>
              <a:rPr lang="en-US" dirty="0" smtClean="0"/>
              <a:t>Stainless steel</a:t>
            </a:r>
          </a:p>
          <a:p>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Scope of Supply</a:t>
            </a:r>
            <a:br>
              <a:rPr lang="en-US" dirty="0" smtClean="0"/>
            </a:br>
            <a:r>
              <a:rPr lang="en-US" dirty="0" smtClean="0"/>
              <a:t>Tier 4I Certified Configuration</a:t>
            </a:r>
          </a:p>
        </p:txBody>
      </p:sp>
      <p:cxnSp>
        <p:nvCxnSpPr>
          <p:cNvPr id="4101" name="Straight Connector 8"/>
          <p:cNvCxnSpPr>
            <a:cxnSpLocks noChangeShapeType="1"/>
          </p:cNvCxnSpPr>
          <p:nvPr/>
        </p:nvCxnSpPr>
        <p:spPr bwMode="auto">
          <a:xfrm>
            <a:off x="4736684" y="1904479"/>
            <a:ext cx="60325" cy="4465638"/>
          </a:xfrm>
          <a:prstGeom prst="line">
            <a:avLst/>
          </a:prstGeom>
          <a:noFill/>
          <a:ln w="12700" algn="ctr">
            <a:solidFill>
              <a:srgbClr val="EE2E24"/>
            </a:solidFill>
            <a:round/>
            <a:headEnd/>
            <a:tailEnd/>
          </a:ln>
        </p:spPr>
      </p:cxnSp>
      <p:sp>
        <p:nvSpPr>
          <p:cNvPr id="4103" name="TextBox 10"/>
          <p:cNvSpPr txBox="1">
            <a:spLocks noChangeArrowheads="1"/>
          </p:cNvSpPr>
          <p:nvPr/>
        </p:nvSpPr>
        <p:spPr bwMode="auto">
          <a:xfrm>
            <a:off x="779463" y="2008188"/>
            <a:ext cx="3417887" cy="4011612"/>
          </a:xfrm>
          <a:prstGeom prst="rect">
            <a:avLst/>
          </a:prstGeom>
          <a:noFill/>
          <a:ln w="9525">
            <a:noFill/>
            <a:miter lim="800000"/>
            <a:headEnd/>
            <a:tailEnd/>
          </a:ln>
        </p:spPr>
        <p:txBody>
          <a:bodyPr>
            <a:spAutoFit/>
          </a:bodyPr>
          <a:lstStyle/>
          <a:p>
            <a:pPr algn="ctr"/>
            <a:r>
              <a:rPr lang="en-US" dirty="0"/>
              <a:t>Genset</a:t>
            </a:r>
          </a:p>
          <a:p>
            <a:pPr algn="ctr"/>
            <a:r>
              <a:rPr lang="en-US" dirty="0"/>
              <a:t>Aftertreatment</a:t>
            </a:r>
          </a:p>
          <a:p>
            <a:pPr algn="ctr"/>
            <a:r>
              <a:rPr lang="en-US" dirty="0"/>
              <a:t>Saddle supports for AFT</a:t>
            </a:r>
          </a:p>
          <a:p>
            <a:pPr algn="ctr"/>
            <a:r>
              <a:rPr lang="en-US" dirty="0"/>
              <a:t>Control </a:t>
            </a:r>
            <a:r>
              <a:rPr lang="en-US" dirty="0" smtClean="0"/>
              <a:t>panel </a:t>
            </a:r>
            <a:r>
              <a:rPr lang="en-US" dirty="0"/>
              <a:t>(CP)</a:t>
            </a:r>
          </a:p>
          <a:p>
            <a:pPr algn="ctr"/>
            <a:r>
              <a:rPr lang="en-US" dirty="0"/>
              <a:t>Heater (QST30 &amp; QSK78)</a:t>
            </a:r>
          </a:p>
          <a:p>
            <a:pPr algn="ctr"/>
            <a:r>
              <a:rPr lang="en-US" dirty="0"/>
              <a:t>Harness from CP to </a:t>
            </a:r>
            <a:r>
              <a:rPr lang="en-US" dirty="0" smtClean="0"/>
              <a:t>engine </a:t>
            </a:r>
            <a:r>
              <a:rPr lang="en-US" dirty="0"/>
              <a:t>&amp; AFT</a:t>
            </a:r>
          </a:p>
          <a:p>
            <a:pPr algn="ctr"/>
            <a:r>
              <a:rPr lang="en-US" dirty="0"/>
              <a:t>AFT lifting tool</a:t>
            </a:r>
          </a:p>
          <a:p>
            <a:pPr algn="ctr"/>
            <a:r>
              <a:rPr lang="en-US" dirty="0"/>
              <a:t>DEF </a:t>
            </a:r>
            <a:r>
              <a:rPr lang="en-US" dirty="0" smtClean="0"/>
              <a:t>Tank (225G)</a:t>
            </a:r>
            <a:endParaRPr lang="en-US" dirty="0"/>
          </a:p>
          <a:p>
            <a:pPr algn="ctr"/>
            <a:r>
              <a:rPr lang="en-US" dirty="0"/>
              <a:t>Breather support Stand</a:t>
            </a:r>
          </a:p>
          <a:p>
            <a:pPr algn="ctr"/>
            <a:endParaRPr lang="en-US" dirty="0"/>
          </a:p>
        </p:txBody>
      </p:sp>
      <p:sp>
        <p:nvSpPr>
          <p:cNvPr id="4104" name="TextBox 11"/>
          <p:cNvSpPr txBox="1">
            <a:spLocks noChangeArrowheads="1"/>
          </p:cNvSpPr>
          <p:nvPr/>
        </p:nvSpPr>
        <p:spPr bwMode="auto">
          <a:xfrm>
            <a:off x="5219258" y="2101668"/>
            <a:ext cx="3417887" cy="3624069"/>
          </a:xfrm>
          <a:prstGeom prst="rect">
            <a:avLst/>
          </a:prstGeom>
          <a:noFill/>
          <a:ln w="9525">
            <a:noFill/>
            <a:miter lim="800000"/>
            <a:headEnd/>
            <a:tailEnd/>
          </a:ln>
        </p:spPr>
        <p:txBody>
          <a:bodyPr>
            <a:spAutoFit/>
          </a:bodyPr>
          <a:lstStyle/>
          <a:p>
            <a:pPr algn="ctr"/>
            <a:r>
              <a:rPr lang="en-US" dirty="0" smtClean="0"/>
              <a:t>Support structure for </a:t>
            </a:r>
            <a:r>
              <a:rPr lang="en-US" dirty="0"/>
              <a:t>AFT</a:t>
            </a:r>
          </a:p>
          <a:p>
            <a:pPr algn="ctr"/>
            <a:r>
              <a:rPr lang="en-US" dirty="0"/>
              <a:t>DEF  piping from </a:t>
            </a:r>
            <a:r>
              <a:rPr lang="en-US" dirty="0" smtClean="0"/>
              <a:t>tank </a:t>
            </a:r>
            <a:r>
              <a:rPr lang="en-US" dirty="0"/>
              <a:t>to AFT and return</a:t>
            </a:r>
          </a:p>
          <a:p>
            <a:pPr algn="ctr"/>
            <a:r>
              <a:rPr lang="en-US" dirty="0"/>
              <a:t>Shore power for DEF pump (when </a:t>
            </a:r>
            <a:r>
              <a:rPr lang="en-US" dirty="0" err="1"/>
              <a:t>genset</a:t>
            </a:r>
            <a:r>
              <a:rPr lang="en-US" dirty="0"/>
              <a:t> stopped) </a:t>
            </a:r>
            <a:r>
              <a:rPr lang="en-US" dirty="0" smtClean="0"/>
              <a:t>and freeze protection kit</a:t>
            </a:r>
            <a:endParaRPr lang="en-US" dirty="0"/>
          </a:p>
          <a:p>
            <a:pPr algn="ctr"/>
            <a:r>
              <a:rPr lang="en-US" dirty="0"/>
              <a:t>Ex. </a:t>
            </a:r>
            <a:r>
              <a:rPr lang="en-US" dirty="0" smtClean="0"/>
              <a:t>tubing </a:t>
            </a:r>
            <a:r>
              <a:rPr lang="en-US" dirty="0"/>
              <a:t>from engine to AFT and AFT to atmosphere</a:t>
            </a:r>
          </a:p>
          <a:p>
            <a:pPr algn="ctr"/>
            <a:r>
              <a:rPr lang="en-US" dirty="0"/>
              <a:t>Insulation on </a:t>
            </a:r>
            <a:r>
              <a:rPr lang="en-US" dirty="0" smtClean="0"/>
              <a:t>tubing </a:t>
            </a:r>
            <a:r>
              <a:rPr lang="en-US" dirty="0"/>
              <a:t>from </a:t>
            </a:r>
            <a:r>
              <a:rPr lang="en-US" dirty="0" smtClean="0"/>
              <a:t>engine </a:t>
            </a:r>
            <a:r>
              <a:rPr lang="en-US" dirty="0"/>
              <a:t>to AFT </a:t>
            </a:r>
          </a:p>
          <a:p>
            <a:pPr algn="ctr"/>
            <a:endParaRPr lang="en-US" dirty="0"/>
          </a:p>
        </p:txBody>
      </p:sp>
      <p:sp>
        <p:nvSpPr>
          <p:cNvPr id="8" name="Rounded Rectangle 7"/>
          <p:cNvSpPr/>
          <p:nvPr/>
        </p:nvSpPr>
        <p:spPr bwMode="auto">
          <a:xfrm>
            <a:off x="950911" y="1471930"/>
            <a:ext cx="3074989" cy="355600"/>
          </a:xfrm>
          <a:prstGeom prst="roundRect">
            <a:avLst>
              <a:gd name="adj" fmla="val 10000"/>
            </a:avLst>
          </a:prstGeom>
          <a:gradFill>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b="1" dirty="0" smtClean="0"/>
              <a:t>CPG</a:t>
            </a:r>
            <a:endParaRPr lang="en-US" b="1" dirty="0"/>
          </a:p>
        </p:txBody>
      </p:sp>
      <p:sp>
        <p:nvSpPr>
          <p:cNvPr id="9" name="Rounded Rectangle 8"/>
          <p:cNvSpPr/>
          <p:nvPr/>
        </p:nvSpPr>
        <p:spPr bwMode="auto">
          <a:xfrm>
            <a:off x="5368130" y="1471930"/>
            <a:ext cx="3074989" cy="355600"/>
          </a:xfrm>
          <a:prstGeom prst="roundRect">
            <a:avLst>
              <a:gd name="adj" fmla="val 10000"/>
            </a:avLst>
          </a:prstGeom>
          <a:gradFill>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b="1" dirty="0" smtClean="0"/>
              <a:t>Customer</a:t>
            </a:r>
            <a:endParaRPr 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r>
              <a:rPr lang="en-US" smtClean="0"/>
              <a:t>CPG T4i:  Other Considerations</a:t>
            </a:r>
            <a:endParaRPr lang="en-US" dirty="0" smtClean="0"/>
          </a:p>
        </p:txBody>
      </p:sp>
      <p:sp>
        <p:nvSpPr>
          <p:cNvPr id="62466" name="Content Placeholder 2"/>
          <p:cNvSpPr>
            <a:spLocks noGrp="1"/>
          </p:cNvSpPr>
          <p:nvPr>
            <p:ph idx="1"/>
          </p:nvPr>
        </p:nvSpPr>
        <p:spPr/>
        <p:txBody>
          <a:bodyPr/>
          <a:lstStyle/>
          <a:p>
            <a:r>
              <a:rPr lang="en-US" dirty="0" smtClean="0"/>
              <a:t>120VAC power is required when </a:t>
            </a:r>
            <a:r>
              <a:rPr lang="en-US" dirty="0" err="1" smtClean="0"/>
              <a:t>genset</a:t>
            </a:r>
            <a:r>
              <a:rPr lang="en-US" dirty="0" smtClean="0"/>
              <a:t> is stopped</a:t>
            </a:r>
          </a:p>
          <a:p>
            <a:pPr lvl="1"/>
            <a:r>
              <a:rPr lang="en-US" dirty="0" smtClean="0"/>
              <a:t>AC power to drive DEF pump for recirculation</a:t>
            </a:r>
          </a:p>
          <a:p>
            <a:pPr lvl="1"/>
            <a:r>
              <a:rPr lang="en-US" dirty="0" smtClean="0"/>
              <a:t>DEF freeze protection kit</a:t>
            </a:r>
          </a:p>
          <a:p>
            <a:r>
              <a:rPr lang="en-US" dirty="0" smtClean="0"/>
              <a:t>Customer must supply support structure to attach AFT.</a:t>
            </a:r>
          </a:p>
          <a:p>
            <a:r>
              <a:rPr lang="en-US" dirty="0" smtClean="0"/>
              <a:t>Customer must supply ducting in and out of AFT. Engine to AFT ducting should be insulated.</a:t>
            </a:r>
          </a:p>
          <a:p>
            <a:r>
              <a:rPr lang="en-US" dirty="0" smtClean="0"/>
              <a:t>Customer must supply DEF tubing from SCR control </a:t>
            </a:r>
            <a:r>
              <a:rPr lang="en-US" dirty="0"/>
              <a:t>p</a:t>
            </a:r>
            <a:r>
              <a:rPr lang="en-US" dirty="0" smtClean="0"/>
              <a:t>anel to AFT and return to tank.</a:t>
            </a:r>
          </a:p>
          <a:p>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2" descr="T:\Imktsale\Sales Engineering\Eco\Pictures\DSC00376.JPG"/>
          <p:cNvPicPr>
            <a:picLocks noChangeAspect="1" noChangeArrowheads="1"/>
          </p:cNvPicPr>
          <p:nvPr/>
        </p:nvPicPr>
        <p:blipFill>
          <a:blip r:embed="rId2" cstate="print"/>
          <a:srcRect/>
          <a:stretch>
            <a:fillRect/>
          </a:stretch>
        </p:blipFill>
        <p:spPr bwMode="auto">
          <a:xfrm>
            <a:off x="1206500" y="469900"/>
            <a:ext cx="7251700" cy="5438775"/>
          </a:xfrm>
          <a:prstGeom prst="rect">
            <a:avLst/>
          </a:prstGeom>
          <a:noFill/>
          <a:ln w="9525">
            <a:noFill/>
            <a:miter lim="800000"/>
            <a:headEnd/>
            <a:tailEnd/>
          </a:ln>
        </p:spPr>
      </p:pic>
      <p:sp>
        <p:nvSpPr>
          <p:cNvPr id="40964" name="TextBox 5"/>
          <p:cNvSpPr txBox="1">
            <a:spLocks noChangeArrowheads="1"/>
          </p:cNvSpPr>
          <p:nvPr/>
        </p:nvSpPr>
        <p:spPr bwMode="auto">
          <a:xfrm>
            <a:off x="1409700" y="723900"/>
            <a:ext cx="3860800" cy="369888"/>
          </a:xfrm>
          <a:prstGeom prst="rect">
            <a:avLst/>
          </a:prstGeom>
          <a:solidFill>
            <a:schemeClr val="bg1"/>
          </a:solidFill>
          <a:ln w="38100">
            <a:solidFill>
              <a:srgbClr val="FF0000"/>
            </a:solidFill>
            <a:miter lim="800000"/>
            <a:headEnd/>
            <a:tailEnd/>
          </a:ln>
        </p:spPr>
        <p:txBody>
          <a:bodyPr>
            <a:spAutoFit/>
          </a:bodyPr>
          <a:lstStyle/>
          <a:p>
            <a:r>
              <a:rPr lang="en-US"/>
              <a:t>Aftertreatment Saddle</a:t>
            </a:r>
          </a:p>
        </p:txBody>
      </p:sp>
      <p:cxnSp>
        <p:nvCxnSpPr>
          <p:cNvPr id="40965" name="Straight Arrow Connector 7"/>
          <p:cNvCxnSpPr>
            <a:cxnSpLocks noChangeShapeType="1"/>
            <a:stCxn id="40964" idx="2"/>
          </p:cNvCxnSpPr>
          <p:nvPr/>
        </p:nvCxnSpPr>
        <p:spPr bwMode="auto">
          <a:xfrm flipH="1">
            <a:off x="2374900" y="1093788"/>
            <a:ext cx="965200" cy="2754312"/>
          </a:xfrm>
          <a:prstGeom prst="straightConnector1">
            <a:avLst/>
          </a:prstGeom>
          <a:noFill/>
          <a:ln w="38100" algn="ctr">
            <a:solidFill>
              <a:srgbClr val="EE2E24"/>
            </a:solidFill>
            <a:round/>
            <a:headEnd/>
            <a:tailEnd type="arrow" w="med" len="med"/>
          </a:ln>
        </p:spPr>
      </p:cxnSp>
      <p:cxnSp>
        <p:nvCxnSpPr>
          <p:cNvPr id="40966" name="Straight Arrow Connector 9"/>
          <p:cNvCxnSpPr>
            <a:cxnSpLocks noChangeShapeType="1"/>
            <a:stCxn id="40964" idx="2"/>
          </p:cNvCxnSpPr>
          <p:nvPr/>
        </p:nvCxnSpPr>
        <p:spPr bwMode="auto">
          <a:xfrm>
            <a:off x="3340100" y="1093788"/>
            <a:ext cx="2387600" cy="1992312"/>
          </a:xfrm>
          <a:prstGeom prst="straightConnector1">
            <a:avLst/>
          </a:prstGeom>
          <a:noFill/>
          <a:ln w="38100" algn="ctr">
            <a:solidFill>
              <a:srgbClr val="EE2E24"/>
            </a:solidFill>
            <a:round/>
            <a:headEnd/>
            <a:tailEnd type="arrow" w="med" len="med"/>
          </a:ln>
        </p:spPr>
      </p:cxnSp>
      <p:sp>
        <p:nvSpPr>
          <p:cNvPr id="40967" name="TextBox 10"/>
          <p:cNvSpPr txBox="1">
            <a:spLocks noChangeArrowheads="1"/>
          </p:cNvSpPr>
          <p:nvPr/>
        </p:nvSpPr>
        <p:spPr bwMode="auto">
          <a:xfrm>
            <a:off x="4597400" y="5295900"/>
            <a:ext cx="2959100" cy="742950"/>
          </a:xfrm>
          <a:prstGeom prst="rect">
            <a:avLst/>
          </a:prstGeom>
          <a:solidFill>
            <a:schemeClr val="bg1"/>
          </a:solidFill>
          <a:ln w="38100">
            <a:solidFill>
              <a:srgbClr val="FF0000"/>
            </a:solidFill>
            <a:miter lim="800000"/>
            <a:headEnd/>
            <a:tailEnd/>
          </a:ln>
        </p:spPr>
        <p:txBody>
          <a:bodyPr>
            <a:spAutoFit/>
          </a:bodyPr>
          <a:lstStyle/>
          <a:p>
            <a:r>
              <a:rPr lang="en-US"/>
              <a:t>Support Tabs </a:t>
            </a:r>
          </a:p>
          <a:p>
            <a:r>
              <a:rPr lang="en-US"/>
              <a:t>(3</a:t>
            </a:r>
            <a:r>
              <a:rPr lang="en-US" baseline="30000"/>
              <a:t>rd</a:t>
            </a:r>
            <a:r>
              <a:rPr lang="en-US"/>
              <a:t> support not shown)</a:t>
            </a:r>
          </a:p>
        </p:txBody>
      </p:sp>
      <p:cxnSp>
        <p:nvCxnSpPr>
          <p:cNvPr id="40968" name="Shape 16"/>
          <p:cNvCxnSpPr>
            <a:cxnSpLocks noChangeShapeType="1"/>
            <a:stCxn id="40967" idx="1"/>
          </p:cNvCxnSpPr>
          <p:nvPr/>
        </p:nvCxnSpPr>
        <p:spPr bwMode="auto">
          <a:xfrm rot="10800000">
            <a:off x="2187575" y="4960938"/>
            <a:ext cx="2409825" cy="706437"/>
          </a:xfrm>
          <a:prstGeom prst="bentConnector3">
            <a:avLst>
              <a:gd name="adj1" fmla="val 99949"/>
            </a:avLst>
          </a:prstGeom>
          <a:noFill/>
          <a:ln w="38100" algn="ctr">
            <a:solidFill>
              <a:srgbClr val="EE2E24"/>
            </a:solidFill>
            <a:round/>
            <a:headEnd/>
            <a:tailEnd type="arrow" w="med" len="med"/>
          </a:ln>
        </p:spPr>
      </p:cxnSp>
      <p:cxnSp>
        <p:nvCxnSpPr>
          <p:cNvPr id="40969" name="Elbow Connector 24"/>
          <p:cNvCxnSpPr>
            <a:cxnSpLocks noChangeShapeType="1"/>
            <a:stCxn id="40967" idx="0"/>
          </p:cNvCxnSpPr>
          <p:nvPr/>
        </p:nvCxnSpPr>
        <p:spPr bwMode="auto">
          <a:xfrm rot="5400000" flipH="1" flipV="1">
            <a:off x="5678488" y="4276725"/>
            <a:ext cx="1417637" cy="620713"/>
          </a:xfrm>
          <a:prstGeom prst="bentConnector3">
            <a:avLst>
              <a:gd name="adj1" fmla="val 50000"/>
            </a:avLst>
          </a:prstGeom>
          <a:noFill/>
          <a:ln w="38100" algn="ctr">
            <a:solidFill>
              <a:srgbClr val="EE2E24"/>
            </a:solidFill>
            <a:round/>
            <a:headEnd/>
            <a:tailEnd type="arrow" w="med" len="med"/>
          </a:ln>
        </p:spPr>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Service / Maintenance</a:t>
            </a:r>
            <a:endParaRPr lang="en-US" dirty="0"/>
          </a:p>
        </p:txBody>
      </p:sp>
    </p:spTree>
    <p:extLst>
      <p:ext uri="{BB962C8B-B14F-4D97-AF65-F5344CB8AC3E}">
        <p14:creationId xmlns:p14="http://schemas.microsoft.com/office/powerpoint/2010/main" val="9585753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2"/>
          <p:cNvSpPr>
            <a:spLocks noGrp="1" noChangeArrowheads="1"/>
          </p:cNvSpPr>
          <p:nvPr>
            <p:ph type="title"/>
          </p:nvPr>
        </p:nvSpPr>
        <p:spPr/>
        <p:txBody>
          <a:bodyPr/>
          <a:lstStyle/>
          <a:p>
            <a:r>
              <a:rPr lang="en-US" smtClean="0"/>
              <a:t>CPG T4i:  Service Considerations</a:t>
            </a:r>
            <a:endParaRPr lang="en-US" dirty="0" smtClean="0"/>
          </a:p>
        </p:txBody>
      </p:sp>
      <p:sp>
        <p:nvSpPr>
          <p:cNvPr id="61442" name="Content Placeholder 2"/>
          <p:cNvSpPr>
            <a:spLocks noGrp="1"/>
          </p:cNvSpPr>
          <p:nvPr>
            <p:ph idx="1"/>
          </p:nvPr>
        </p:nvSpPr>
        <p:spPr/>
        <p:txBody>
          <a:bodyPr/>
          <a:lstStyle/>
          <a:p>
            <a:r>
              <a:rPr lang="en-US" dirty="0" smtClean="0"/>
              <a:t>Scheduled maintenance </a:t>
            </a:r>
            <a:r>
              <a:rPr lang="en-US" dirty="0"/>
              <a:t>i</a:t>
            </a:r>
            <a:r>
              <a:rPr lang="en-US" dirty="0" smtClean="0"/>
              <a:t>tems</a:t>
            </a:r>
          </a:p>
          <a:p>
            <a:pPr lvl="1"/>
            <a:r>
              <a:rPr lang="en-US" dirty="0" smtClean="0"/>
              <a:t>DEF filters (35 micron, 5 micron, interval 500 </a:t>
            </a:r>
            <a:r>
              <a:rPr lang="en-US" dirty="0" err="1" smtClean="0"/>
              <a:t>hrs</a:t>
            </a:r>
            <a:r>
              <a:rPr lang="en-US" dirty="0" smtClean="0"/>
              <a:t>)</a:t>
            </a:r>
          </a:p>
          <a:p>
            <a:pPr lvl="2"/>
            <a:r>
              <a:rPr lang="en-US" dirty="0" smtClean="0"/>
              <a:t>Interval will be aligned with existing </a:t>
            </a:r>
            <a:r>
              <a:rPr lang="en-US" dirty="0" err="1" smtClean="0"/>
              <a:t>genset</a:t>
            </a:r>
            <a:r>
              <a:rPr lang="en-US" dirty="0" smtClean="0"/>
              <a:t> schedule</a:t>
            </a:r>
          </a:p>
          <a:p>
            <a:pPr lvl="1"/>
            <a:r>
              <a:rPr lang="en-US" dirty="0" smtClean="0"/>
              <a:t>DPF ash cleanout (interval &gt;4000 hours)</a:t>
            </a:r>
          </a:p>
          <a:p>
            <a:pPr lvl="1"/>
            <a:r>
              <a:rPr lang="en-US" dirty="0" smtClean="0"/>
              <a:t>Breather filter elements (target 1000 </a:t>
            </a:r>
            <a:r>
              <a:rPr lang="en-US" dirty="0" err="1" smtClean="0"/>
              <a:t>hrs</a:t>
            </a:r>
            <a:r>
              <a:rPr lang="en-US" dirty="0" smtClean="0"/>
              <a:t>)</a:t>
            </a:r>
          </a:p>
          <a:p>
            <a:r>
              <a:rPr lang="en-US" dirty="0" smtClean="0"/>
              <a:t>Consumable items</a:t>
            </a:r>
          </a:p>
          <a:p>
            <a:pPr lvl="1"/>
            <a:r>
              <a:rPr lang="en-US" dirty="0" smtClean="0"/>
              <a:t>Diesel Exhaust Fluid (DEF) per </a:t>
            </a:r>
            <a:r>
              <a:rPr lang="en-US" dirty="0" smtClean="0"/>
              <a:t>guidelines</a:t>
            </a:r>
            <a:endParaRPr lang="en-US" dirty="0" smtClean="0"/>
          </a:p>
          <a:p>
            <a:pPr lvl="1"/>
            <a:r>
              <a:rPr lang="en-US" dirty="0" smtClean="0"/>
              <a:t>ULSD fuel required (&lt;15PPM)</a:t>
            </a:r>
          </a:p>
          <a:p>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Footer Placeholder 4"/>
          <p:cNvSpPr>
            <a:spLocks noGrp="1"/>
          </p:cNvSpPr>
          <p:nvPr>
            <p:ph type="ftr" sz="quarter" idx="4294967295"/>
          </p:nvPr>
        </p:nvSpPr>
        <p:spPr>
          <a:xfrm>
            <a:off x="5394325" y="6276975"/>
            <a:ext cx="3749675" cy="476250"/>
          </a:xfrm>
          <a:prstGeom prst="rect">
            <a:avLst/>
          </a:prstGeom>
        </p:spPr>
        <p:txBody>
          <a:bodyPr/>
          <a:lstStyle/>
          <a:p>
            <a:pPr>
              <a:defRPr/>
            </a:pPr>
            <a:r>
              <a:rPr lang="en-US" dirty="0" smtClean="0"/>
              <a:t>Cummins Confidential</a:t>
            </a:r>
            <a:endParaRPr lang="en-US" dirty="0"/>
          </a:p>
        </p:txBody>
      </p:sp>
      <p:pic>
        <p:nvPicPr>
          <p:cNvPr id="29699" name="Picture 2" descr="ServiceT_0.tmp"/>
          <p:cNvPicPr>
            <a:picLocks noChangeAspect="1"/>
          </p:cNvPicPr>
          <p:nvPr/>
        </p:nvPicPr>
        <p:blipFill>
          <a:blip r:embed="rId3" cstate="print"/>
          <a:srcRect/>
          <a:stretch>
            <a:fillRect/>
          </a:stretch>
        </p:blipFill>
        <p:spPr bwMode="auto">
          <a:xfrm>
            <a:off x="0" y="0"/>
            <a:ext cx="9144000" cy="687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Annunciator Operation</a:t>
            </a:r>
            <a:endParaRPr lang="en-US" dirty="0" smtClean="0"/>
          </a:p>
        </p:txBody>
      </p:sp>
      <p:sp>
        <p:nvSpPr>
          <p:cNvPr id="12291" name="Content Placeholder 2"/>
          <p:cNvSpPr>
            <a:spLocks noGrp="1"/>
          </p:cNvSpPr>
          <p:nvPr>
            <p:ph idx="1"/>
          </p:nvPr>
        </p:nvSpPr>
        <p:spPr/>
        <p:txBody>
          <a:bodyPr/>
          <a:lstStyle/>
          <a:p>
            <a:r>
              <a:rPr lang="en-US" dirty="0" smtClean="0"/>
              <a:t>Non-touch screen</a:t>
            </a:r>
          </a:p>
          <a:p>
            <a:pPr lvl="1"/>
            <a:r>
              <a:rPr lang="en-US" dirty="0" smtClean="0"/>
              <a:t>Function keys (F1-F5) used to navigate per their designated function </a:t>
            </a:r>
          </a:p>
          <a:p>
            <a:pPr lvl="2"/>
            <a:r>
              <a:rPr lang="en-US" dirty="0" smtClean="0"/>
              <a:t>Vary by screen, but clearly indicated above each key</a:t>
            </a:r>
          </a:p>
        </p:txBody>
      </p:sp>
      <p:grpSp>
        <p:nvGrpSpPr>
          <p:cNvPr id="2" name="Group 12"/>
          <p:cNvGrpSpPr>
            <a:grpSpLocks/>
          </p:cNvGrpSpPr>
          <p:nvPr/>
        </p:nvGrpSpPr>
        <p:grpSpPr bwMode="auto">
          <a:xfrm>
            <a:off x="1470025" y="3044825"/>
            <a:ext cx="5715000" cy="2619375"/>
            <a:chOff x="685800" y="3581400"/>
            <a:chExt cx="5715000" cy="2618723"/>
          </a:xfrm>
        </p:grpSpPr>
        <p:pic>
          <p:nvPicPr>
            <p:cNvPr id="12295" name="Picture 1"/>
            <p:cNvPicPr>
              <a:picLocks noChangeAspect="1" noChangeArrowheads="1"/>
            </p:cNvPicPr>
            <p:nvPr/>
          </p:nvPicPr>
          <p:blipFill>
            <a:blip r:embed="rId3" cstate="print"/>
            <a:srcRect/>
            <a:stretch>
              <a:fillRect/>
            </a:stretch>
          </p:blipFill>
          <p:spPr bwMode="auto">
            <a:xfrm>
              <a:off x="2971800" y="3581400"/>
              <a:ext cx="3429000" cy="2618723"/>
            </a:xfrm>
            <a:prstGeom prst="rect">
              <a:avLst/>
            </a:prstGeom>
            <a:noFill/>
            <a:ln w="9525">
              <a:noFill/>
              <a:miter lim="800000"/>
              <a:headEnd/>
              <a:tailEnd/>
            </a:ln>
          </p:spPr>
        </p:pic>
        <p:sp>
          <p:nvSpPr>
            <p:cNvPr id="12296" name="TextBox 4"/>
            <p:cNvSpPr txBox="1">
              <a:spLocks noChangeArrowheads="1"/>
            </p:cNvSpPr>
            <p:nvPr/>
          </p:nvSpPr>
          <p:spPr bwMode="auto">
            <a:xfrm>
              <a:off x="685800" y="4191000"/>
              <a:ext cx="1219200" cy="369332"/>
            </a:xfrm>
            <a:prstGeom prst="rect">
              <a:avLst/>
            </a:prstGeom>
            <a:noFill/>
            <a:ln w="9525">
              <a:noFill/>
              <a:miter lim="800000"/>
              <a:headEnd/>
              <a:tailEnd/>
            </a:ln>
          </p:spPr>
          <p:txBody>
            <a:bodyPr>
              <a:spAutoFit/>
            </a:bodyPr>
            <a:lstStyle/>
            <a:p>
              <a:pPr algn="l">
                <a:buFont typeface="Wingdings" pitchFamily="2" charset="2"/>
                <a:buNone/>
              </a:pPr>
              <a:r>
                <a:rPr lang="en-US"/>
                <a:t>Display</a:t>
              </a:r>
            </a:p>
          </p:txBody>
        </p:sp>
        <p:sp>
          <p:nvSpPr>
            <p:cNvPr id="12297" name="TextBox 5"/>
            <p:cNvSpPr txBox="1">
              <a:spLocks noChangeArrowheads="1"/>
            </p:cNvSpPr>
            <p:nvPr/>
          </p:nvSpPr>
          <p:spPr bwMode="auto">
            <a:xfrm>
              <a:off x="685800" y="4902173"/>
              <a:ext cx="1828800" cy="646170"/>
            </a:xfrm>
            <a:prstGeom prst="rect">
              <a:avLst/>
            </a:prstGeom>
            <a:noFill/>
            <a:ln w="9525">
              <a:noFill/>
              <a:miter lim="800000"/>
              <a:headEnd/>
              <a:tailEnd/>
            </a:ln>
          </p:spPr>
          <p:txBody>
            <a:bodyPr>
              <a:spAutoFit/>
            </a:bodyPr>
            <a:lstStyle/>
            <a:p>
              <a:pPr algn="l">
                <a:buFont typeface="Wingdings" pitchFamily="2" charset="2"/>
                <a:buNone/>
              </a:pPr>
              <a:r>
                <a:rPr lang="en-US"/>
                <a:t>Function key descriptions</a:t>
              </a:r>
            </a:p>
          </p:txBody>
        </p:sp>
        <p:sp>
          <p:nvSpPr>
            <p:cNvPr id="12298" name="TextBox 6"/>
            <p:cNvSpPr txBox="1">
              <a:spLocks noChangeArrowheads="1"/>
            </p:cNvSpPr>
            <p:nvPr/>
          </p:nvSpPr>
          <p:spPr bwMode="auto">
            <a:xfrm>
              <a:off x="685800" y="5660606"/>
              <a:ext cx="1828800" cy="369332"/>
            </a:xfrm>
            <a:prstGeom prst="rect">
              <a:avLst/>
            </a:prstGeom>
            <a:noFill/>
            <a:ln w="9525">
              <a:noFill/>
              <a:miter lim="800000"/>
              <a:headEnd/>
              <a:tailEnd/>
            </a:ln>
          </p:spPr>
          <p:txBody>
            <a:bodyPr>
              <a:spAutoFit/>
            </a:bodyPr>
            <a:lstStyle/>
            <a:p>
              <a:pPr algn="l">
                <a:buFont typeface="Wingdings" pitchFamily="2" charset="2"/>
                <a:buNone/>
              </a:pPr>
              <a:r>
                <a:rPr lang="en-US"/>
                <a:t>Function keys</a:t>
              </a:r>
            </a:p>
          </p:txBody>
        </p:sp>
        <p:cxnSp>
          <p:nvCxnSpPr>
            <p:cNvPr id="11" name="Straight Arrow Connector 10"/>
            <p:cNvCxnSpPr/>
            <p:nvPr/>
          </p:nvCxnSpPr>
          <p:spPr>
            <a:xfrm>
              <a:off x="1639888" y="4382888"/>
              <a:ext cx="1204912"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92338" y="5182789"/>
              <a:ext cx="666750"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308225" y="5843025"/>
              <a:ext cx="550863" cy="0"/>
            </a:xfrm>
            <a:prstGeom prst="straightConnector1">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System Output Screen</a:t>
            </a:r>
            <a:endParaRPr lang="en-US" dirty="0" smtClean="0"/>
          </a:p>
        </p:txBody>
      </p:sp>
      <p:sp>
        <p:nvSpPr>
          <p:cNvPr id="13315" name="Content Placeholder 2"/>
          <p:cNvSpPr>
            <a:spLocks noGrp="1"/>
          </p:cNvSpPr>
          <p:nvPr>
            <p:ph sz="half" idx="1"/>
          </p:nvPr>
        </p:nvSpPr>
        <p:spPr/>
        <p:txBody>
          <a:bodyPr/>
          <a:lstStyle/>
          <a:p>
            <a:r>
              <a:rPr lang="en-US" smtClean="0"/>
              <a:t>Master Duct (A):</a:t>
            </a:r>
          </a:p>
          <a:p>
            <a:pPr lvl="1"/>
            <a:endParaRPr lang="en-US" dirty="0" smtClean="0"/>
          </a:p>
        </p:txBody>
      </p:sp>
      <p:sp>
        <p:nvSpPr>
          <p:cNvPr id="13316" name="Content Placeholder 5"/>
          <p:cNvSpPr>
            <a:spLocks noGrp="1"/>
          </p:cNvSpPr>
          <p:nvPr>
            <p:ph sz="half" idx="2"/>
          </p:nvPr>
        </p:nvSpPr>
        <p:spPr/>
        <p:txBody>
          <a:bodyPr/>
          <a:lstStyle/>
          <a:p>
            <a:r>
              <a:rPr lang="en-US" smtClean="0"/>
              <a:t>Slave Duct (B):</a:t>
            </a:r>
          </a:p>
        </p:txBody>
      </p:sp>
      <p:grpSp>
        <p:nvGrpSpPr>
          <p:cNvPr id="2" name="Group 18"/>
          <p:cNvGrpSpPr>
            <a:grpSpLocks/>
          </p:cNvGrpSpPr>
          <p:nvPr/>
        </p:nvGrpSpPr>
        <p:grpSpPr bwMode="auto">
          <a:xfrm>
            <a:off x="1069975" y="1975209"/>
            <a:ext cx="7391400" cy="4365625"/>
            <a:chOff x="838200" y="2057400"/>
            <a:chExt cx="7391400" cy="4366088"/>
          </a:xfrm>
        </p:grpSpPr>
        <p:pic>
          <p:nvPicPr>
            <p:cNvPr id="13320" name="Picture 1"/>
            <p:cNvPicPr>
              <a:picLocks noChangeAspect="1" noChangeArrowheads="1"/>
            </p:cNvPicPr>
            <p:nvPr/>
          </p:nvPicPr>
          <p:blipFill>
            <a:blip r:embed="rId3" cstate="print"/>
            <a:srcRect/>
            <a:stretch>
              <a:fillRect/>
            </a:stretch>
          </p:blipFill>
          <p:spPr bwMode="auto">
            <a:xfrm>
              <a:off x="838200" y="2057400"/>
              <a:ext cx="3429000" cy="2618723"/>
            </a:xfrm>
            <a:prstGeom prst="rect">
              <a:avLst/>
            </a:prstGeom>
            <a:noFill/>
            <a:ln w="9525">
              <a:noFill/>
              <a:miter lim="800000"/>
              <a:headEnd/>
              <a:tailEnd/>
            </a:ln>
          </p:spPr>
        </p:pic>
        <p:pic>
          <p:nvPicPr>
            <p:cNvPr id="13321" name="Picture 2"/>
            <p:cNvPicPr>
              <a:picLocks noChangeAspect="1" noChangeArrowheads="1"/>
            </p:cNvPicPr>
            <p:nvPr/>
          </p:nvPicPr>
          <p:blipFill>
            <a:blip r:embed="rId4" cstate="print"/>
            <a:srcRect/>
            <a:stretch>
              <a:fillRect/>
            </a:stretch>
          </p:blipFill>
          <p:spPr bwMode="auto">
            <a:xfrm>
              <a:off x="4800600" y="2057400"/>
              <a:ext cx="3429000" cy="2601310"/>
            </a:xfrm>
            <a:prstGeom prst="rect">
              <a:avLst/>
            </a:prstGeom>
            <a:noFill/>
            <a:ln w="9525">
              <a:noFill/>
              <a:miter lim="800000"/>
              <a:headEnd/>
              <a:tailEnd/>
            </a:ln>
          </p:spPr>
        </p:pic>
        <p:sp>
          <p:nvSpPr>
            <p:cNvPr id="13322" name="TextBox 7"/>
            <p:cNvSpPr txBox="1">
              <a:spLocks noChangeArrowheads="1"/>
            </p:cNvSpPr>
            <p:nvPr/>
          </p:nvSpPr>
          <p:spPr bwMode="auto">
            <a:xfrm>
              <a:off x="1295400" y="5029200"/>
              <a:ext cx="3048000" cy="1394288"/>
            </a:xfrm>
            <a:prstGeom prst="rect">
              <a:avLst/>
            </a:prstGeom>
            <a:noFill/>
            <a:ln w="9525">
              <a:solidFill>
                <a:srgbClr val="FF0000"/>
              </a:solidFill>
              <a:miter lim="800000"/>
              <a:headEnd/>
              <a:tailEnd/>
            </a:ln>
          </p:spPr>
          <p:txBody>
            <a:bodyPr>
              <a:spAutoFit/>
            </a:bodyPr>
            <a:lstStyle/>
            <a:p>
              <a:pPr>
                <a:buFont typeface="Wingdings" pitchFamily="2" charset="2"/>
                <a:buNone/>
              </a:pPr>
              <a:r>
                <a:rPr lang="en-US" dirty="0"/>
                <a:t>ALM – F2:</a:t>
              </a:r>
            </a:p>
            <a:p>
              <a:pPr>
                <a:buFont typeface="Wingdings" pitchFamily="2" charset="2"/>
                <a:buNone/>
              </a:pPr>
              <a:r>
                <a:rPr lang="en-US" dirty="0"/>
                <a:t>Navigates to </a:t>
              </a:r>
              <a:r>
                <a:rPr lang="en-US" dirty="0" smtClean="0"/>
                <a:t>alarm </a:t>
              </a:r>
              <a:r>
                <a:rPr lang="en-US" dirty="0" err="1"/>
                <a:t>c</a:t>
              </a:r>
              <a:r>
                <a:rPr lang="en-US" dirty="0" err="1" smtClean="0"/>
                <a:t>creen</a:t>
              </a:r>
              <a:r>
                <a:rPr lang="en-US" dirty="0"/>
                <a:t>.</a:t>
              </a:r>
            </a:p>
            <a:p>
              <a:pPr>
                <a:buFont typeface="Wingdings" pitchFamily="2" charset="2"/>
                <a:buNone/>
              </a:pPr>
              <a:r>
                <a:rPr lang="en-US" dirty="0"/>
                <a:t>Banner will flash to press F2 when alarm triggered</a:t>
              </a:r>
            </a:p>
          </p:txBody>
        </p:sp>
        <p:sp>
          <p:nvSpPr>
            <p:cNvPr id="13323" name="TextBox 8"/>
            <p:cNvSpPr txBox="1">
              <a:spLocks noChangeArrowheads="1"/>
            </p:cNvSpPr>
            <p:nvPr/>
          </p:nvSpPr>
          <p:spPr bwMode="auto">
            <a:xfrm>
              <a:off x="4855025" y="5123541"/>
              <a:ext cx="3316519" cy="1020323"/>
            </a:xfrm>
            <a:prstGeom prst="rect">
              <a:avLst/>
            </a:prstGeom>
            <a:noFill/>
            <a:ln w="9525">
              <a:solidFill>
                <a:srgbClr val="FF0000"/>
              </a:solidFill>
              <a:miter lim="800000"/>
              <a:headEnd/>
              <a:tailEnd/>
            </a:ln>
          </p:spPr>
          <p:txBody>
            <a:bodyPr>
              <a:spAutoFit/>
            </a:bodyPr>
            <a:lstStyle/>
            <a:p>
              <a:pPr>
                <a:buFont typeface="Wingdings" pitchFamily="2" charset="2"/>
                <a:buNone/>
              </a:pPr>
              <a:r>
                <a:rPr lang="en-US" dirty="0"/>
                <a:t>CHK – F1:</a:t>
              </a:r>
            </a:p>
            <a:p>
              <a:pPr>
                <a:buFont typeface="Wingdings" pitchFamily="2" charset="2"/>
                <a:buNone/>
              </a:pPr>
              <a:r>
                <a:rPr lang="en-US" dirty="0"/>
                <a:t>Navigates to </a:t>
              </a:r>
              <a:r>
                <a:rPr lang="en-US" dirty="0" smtClean="0"/>
                <a:t>dosing </a:t>
              </a:r>
              <a:r>
                <a:rPr lang="en-US" dirty="0"/>
                <a:t>s</a:t>
              </a:r>
              <a:r>
                <a:rPr lang="en-US" dirty="0" smtClean="0"/>
                <a:t>ystem </a:t>
              </a:r>
              <a:r>
                <a:rPr lang="en-US" dirty="0"/>
                <a:t>Daily </a:t>
              </a:r>
              <a:r>
                <a:rPr lang="en-US" dirty="0" smtClean="0"/>
                <a:t>check screen</a:t>
              </a:r>
              <a:r>
                <a:rPr lang="en-US" dirty="0"/>
                <a:t>. </a:t>
              </a:r>
            </a:p>
          </p:txBody>
        </p:sp>
        <p:sp>
          <p:nvSpPr>
            <p:cNvPr id="11" name="Rounded Rectangle 10"/>
            <p:cNvSpPr/>
            <p:nvPr/>
          </p:nvSpPr>
          <p:spPr>
            <a:xfrm>
              <a:off x="1600200" y="3505354"/>
              <a:ext cx="685800" cy="11431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a:p>
          </p:txBody>
        </p:sp>
        <p:sp>
          <p:nvSpPr>
            <p:cNvPr id="12" name="Rounded Rectangle 11"/>
            <p:cNvSpPr/>
            <p:nvPr/>
          </p:nvSpPr>
          <p:spPr>
            <a:xfrm>
              <a:off x="4953000" y="3505354"/>
              <a:ext cx="685800" cy="11431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a:p>
          </p:txBody>
        </p:sp>
        <p:cxnSp>
          <p:nvCxnSpPr>
            <p:cNvPr id="16" name="Straight Arrow Connector 15"/>
            <p:cNvCxnSpPr>
              <a:stCxn id="11" idx="2"/>
              <a:endCxn id="13322" idx="0"/>
            </p:cNvCxnSpPr>
            <p:nvPr/>
          </p:nvCxnSpPr>
          <p:spPr>
            <a:xfrm>
              <a:off x="1943100" y="4648475"/>
              <a:ext cx="876300" cy="38104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2"/>
              <a:endCxn id="13323" idx="0"/>
            </p:cNvCxnSpPr>
            <p:nvPr/>
          </p:nvCxnSpPr>
          <p:spPr>
            <a:xfrm>
              <a:off x="5295900" y="4648475"/>
              <a:ext cx="1217613" cy="474712"/>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Alarm Screen</a:t>
            </a:r>
            <a:endParaRPr lang="en-US" dirty="0" smtClean="0"/>
          </a:p>
        </p:txBody>
      </p:sp>
      <p:pic>
        <p:nvPicPr>
          <p:cNvPr id="14339" name="Picture 2"/>
          <p:cNvPicPr>
            <a:picLocks noChangeAspect="1" noChangeArrowheads="1"/>
          </p:cNvPicPr>
          <p:nvPr/>
        </p:nvPicPr>
        <p:blipFill>
          <a:blip r:embed="rId3" cstate="print"/>
          <a:srcRect/>
          <a:stretch>
            <a:fillRect/>
          </a:stretch>
        </p:blipFill>
        <p:spPr bwMode="auto">
          <a:xfrm>
            <a:off x="2411818" y="1047750"/>
            <a:ext cx="4017963" cy="3057525"/>
          </a:xfrm>
          <a:prstGeom prst="rect">
            <a:avLst/>
          </a:prstGeom>
          <a:noFill/>
          <a:ln w="9525">
            <a:noFill/>
            <a:miter lim="800000"/>
            <a:headEnd/>
            <a:tailEnd/>
          </a:ln>
        </p:spPr>
      </p:pic>
      <p:sp>
        <p:nvSpPr>
          <p:cNvPr id="6" name="Rounded Rectangle 5"/>
          <p:cNvSpPr/>
          <p:nvPr/>
        </p:nvSpPr>
        <p:spPr>
          <a:xfrm>
            <a:off x="2564218" y="2784475"/>
            <a:ext cx="685800" cy="12954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a:p>
        </p:txBody>
      </p:sp>
      <p:sp>
        <p:nvSpPr>
          <p:cNvPr id="14341" name="TextBox 7"/>
          <p:cNvSpPr txBox="1">
            <a:spLocks noChangeArrowheads="1"/>
          </p:cNvSpPr>
          <p:nvPr/>
        </p:nvSpPr>
        <p:spPr bwMode="auto">
          <a:xfrm>
            <a:off x="710733" y="4537075"/>
            <a:ext cx="2017713" cy="1296988"/>
          </a:xfrm>
          <a:prstGeom prst="rect">
            <a:avLst/>
          </a:prstGeom>
          <a:noFill/>
          <a:ln w="9525">
            <a:solidFill>
              <a:srgbClr val="0070C0"/>
            </a:solidFill>
            <a:miter lim="800000"/>
            <a:headEnd/>
            <a:tailEnd/>
          </a:ln>
        </p:spPr>
        <p:txBody>
          <a:bodyPr>
            <a:spAutoFit/>
          </a:bodyPr>
          <a:lstStyle/>
          <a:p>
            <a:pPr>
              <a:buFont typeface="Wingdings" pitchFamily="2" charset="2"/>
              <a:buNone/>
            </a:pPr>
            <a:r>
              <a:rPr lang="en-US" dirty="0" err="1"/>
              <a:t>SyO</a:t>
            </a:r>
            <a:r>
              <a:rPr lang="en-US" dirty="0"/>
              <a:t> – F1:</a:t>
            </a:r>
          </a:p>
          <a:p>
            <a:pPr>
              <a:buFont typeface="Wingdings" pitchFamily="2" charset="2"/>
              <a:buNone/>
            </a:pPr>
            <a:r>
              <a:rPr lang="en-US" dirty="0"/>
              <a:t>Navigates to </a:t>
            </a:r>
            <a:r>
              <a:rPr lang="en-US" dirty="0" smtClean="0"/>
              <a:t>system </a:t>
            </a:r>
            <a:r>
              <a:rPr lang="en-US" dirty="0"/>
              <a:t>o</a:t>
            </a:r>
            <a:r>
              <a:rPr lang="en-US" dirty="0" smtClean="0"/>
              <a:t>utputs </a:t>
            </a:r>
            <a:r>
              <a:rPr lang="en-US" dirty="0"/>
              <a:t>screen</a:t>
            </a:r>
          </a:p>
        </p:txBody>
      </p:sp>
      <p:cxnSp>
        <p:nvCxnSpPr>
          <p:cNvPr id="9" name="Straight Arrow Connector 8"/>
          <p:cNvCxnSpPr>
            <a:stCxn id="6" idx="2"/>
            <a:endCxn id="14341" idx="0"/>
          </p:cNvCxnSpPr>
          <p:nvPr/>
        </p:nvCxnSpPr>
        <p:spPr>
          <a:xfrm flipH="1">
            <a:off x="1719590" y="4079875"/>
            <a:ext cx="1187528" cy="4572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326218" y="2784475"/>
            <a:ext cx="685800" cy="12954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a:p>
        </p:txBody>
      </p:sp>
      <p:sp>
        <p:nvSpPr>
          <p:cNvPr id="14344" name="TextBox 11"/>
          <p:cNvSpPr txBox="1">
            <a:spLocks noChangeArrowheads="1"/>
          </p:cNvSpPr>
          <p:nvPr/>
        </p:nvSpPr>
        <p:spPr bwMode="auto">
          <a:xfrm>
            <a:off x="2782166" y="5037138"/>
            <a:ext cx="2286000" cy="1296987"/>
          </a:xfrm>
          <a:prstGeom prst="rect">
            <a:avLst/>
          </a:prstGeom>
          <a:noFill/>
          <a:ln w="9525">
            <a:solidFill>
              <a:srgbClr val="0070C0"/>
            </a:solidFill>
            <a:miter lim="800000"/>
            <a:headEnd/>
            <a:tailEnd/>
          </a:ln>
        </p:spPr>
        <p:txBody>
          <a:bodyPr>
            <a:spAutoFit/>
          </a:bodyPr>
          <a:lstStyle/>
          <a:p>
            <a:pPr>
              <a:buFont typeface="Wingdings" pitchFamily="2" charset="2"/>
              <a:buNone/>
            </a:pPr>
            <a:r>
              <a:rPr lang="en-US"/>
              <a:t>FWD – F2:</a:t>
            </a:r>
          </a:p>
          <a:p>
            <a:pPr>
              <a:buFont typeface="Wingdings" pitchFamily="2" charset="2"/>
              <a:buNone/>
            </a:pPr>
            <a:r>
              <a:rPr lang="en-US"/>
              <a:t>Scrolls forward to the next alarm in the sequence</a:t>
            </a:r>
          </a:p>
        </p:txBody>
      </p:sp>
      <p:cxnSp>
        <p:nvCxnSpPr>
          <p:cNvPr id="13" name="Straight Arrow Connector 12"/>
          <p:cNvCxnSpPr>
            <a:stCxn id="11" idx="2"/>
            <a:endCxn id="14344" idx="0"/>
          </p:cNvCxnSpPr>
          <p:nvPr/>
        </p:nvCxnSpPr>
        <p:spPr>
          <a:xfrm>
            <a:off x="3669118" y="4079875"/>
            <a:ext cx="256048" cy="957263"/>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088218" y="2784475"/>
            <a:ext cx="685800" cy="12954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a:p>
        </p:txBody>
      </p:sp>
      <p:sp>
        <p:nvSpPr>
          <p:cNvPr id="14347" name="TextBox 14"/>
          <p:cNvSpPr txBox="1">
            <a:spLocks noChangeArrowheads="1"/>
          </p:cNvSpPr>
          <p:nvPr/>
        </p:nvSpPr>
        <p:spPr bwMode="auto">
          <a:xfrm>
            <a:off x="5175910" y="4863385"/>
            <a:ext cx="2649537" cy="1296987"/>
          </a:xfrm>
          <a:prstGeom prst="rect">
            <a:avLst/>
          </a:prstGeom>
          <a:noFill/>
          <a:ln w="9525">
            <a:solidFill>
              <a:srgbClr val="0070C0"/>
            </a:solidFill>
            <a:miter lim="800000"/>
            <a:headEnd/>
            <a:tailEnd/>
          </a:ln>
        </p:spPr>
        <p:txBody>
          <a:bodyPr>
            <a:spAutoFit/>
          </a:bodyPr>
          <a:lstStyle/>
          <a:p>
            <a:pPr>
              <a:buFont typeface="Wingdings" pitchFamily="2" charset="2"/>
              <a:buNone/>
            </a:pPr>
            <a:r>
              <a:rPr lang="en-US" dirty="0"/>
              <a:t>BK – F3:</a:t>
            </a:r>
          </a:p>
          <a:p>
            <a:pPr>
              <a:buFont typeface="Wingdings" pitchFamily="2" charset="2"/>
              <a:buNone/>
            </a:pPr>
            <a:r>
              <a:rPr lang="en-US" dirty="0"/>
              <a:t>Scrolls </a:t>
            </a:r>
            <a:r>
              <a:rPr lang="en-US" dirty="0" smtClean="0"/>
              <a:t>backward </a:t>
            </a:r>
            <a:r>
              <a:rPr lang="en-US" dirty="0"/>
              <a:t>to the previous alarm in the sequence</a:t>
            </a:r>
          </a:p>
        </p:txBody>
      </p:sp>
      <p:cxnSp>
        <p:nvCxnSpPr>
          <p:cNvPr id="16" name="Straight Arrow Connector 15"/>
          <p:cNvCxnSpPr>
            <a:stCxn id="14" idx="2"/>
            <a:endCxn id="14347" idx="0"/>
          </p:cNvCxnSpPr>
          <p:nvPr/>
        </p:nvCxnSpPr>
        <p:spPr>
          <a:xfrm>
            <a:off x="4431118" y="4079875"/>
            <a:ext cx="2069561" cy="78351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4774018" y="2784475"/>
            <a:ext cx="685800" cy="12954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a:p>
        </p:txBody>
      </p:sp>
      <p:sp>
        <p:nvSpPr>
          <p:cNvPr id="14350" name="TextBox 19"/>
          <p:cNvSpPr txBox="1">
            <a:spLocks noChangeArrowheads="1"/>
          </p:cNvSpPr>
          <p:nvPr/>
        </p:nvSpPr>
        <p:spPr bwMode="auto">
          <a:xfrm>
            <a:off x="6879043" y="3753850"/>
            <a:ext cx="1871663" cy="1020762"/>
          </a:xfrm>
          <a:prstGeom prst="rect">
            <a:avLst/>
          </a:prstGeom>
          <a:noFill/>
          <a:ln w="9525">
            <a:solidFill>
              <a:srgbClr val="0070C0"/>
            </a:solidFill>
            <a:miter lim="800000"/>
            <a:headEnd/>
            <a:tailEnd/>
          </a:ln>
        </p:spPr>
        <p:txBody>
          <a:bodyPr>
            <a:spAutoFit/>
          </a:bodyPr>
          <a:lstStyle/>
          <a:p>
            <a:pPr>
              <a:buFont typeface="Wingdings" pitchFamily="2" charset="2"/>
              <a:buNone/>
            </a:pPr>
            <a:r>
              <a:rPr lang="en-US" dirty="0" err="1" smtClean="0"/>
              <a:t>AkW</a:t>
            </a:r>
            <a:r>
              <a:rPr lang="en-US" dirty="0" smtClean="0"/>
              <a:t> </a:t>
            </a:r>
            <a:r>
              <a:rPr lang="en-US" dirty="0"/>
              <a:t>– F4:</a:t>
            </a:r>
          </a:p>
          <a:p>
            <a:pPr>
              <a:buFont typeface="Wingdings" pitchFamily="2" charset="2"/>
              <a:buNone/>
            </a:pPr>
            <a:r>
              <a:rPr lang="en-US" dirty="0"/>
              <a:t>Acknowledges alarm displayed</a:t>
            </a:r>
          </a:p>
        </p:txBody>
      </p:sp>
      <p:sp>
        <p:nvSpPr>
          <p:cNvPr id="31" name="Rounded Rectangle 30"/>
          <p:cNvSpPr/>
          <p:nvPr/>
        </p:nvSpPr>
        <p:spPr>
          <a:xfrm>
            <a:off x="5536018" y="2784475"/>
            <a:ext cx="685800" cy="12954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a:p>
        </p:txBody>
      </p:sp>
      <p:sp>
        <p:nvSpPr>
          <p:cNvPr id="14352" name="TextBox 31"/>
          <p:cNvSpPr txBox="1">
            <a:spLocks noChangeArrowheads="1"/>
          </p:cNvSpPr>
          <p:nvPr/>
        </p:nvSpPr>
        <p:spPr bwMode="auto">
          <a:xfrm>
            <a:off x="6675843" y="2576513"/>
            <a:ext cx="2286000" cy="1020762"/>
          </a:xfrm>
          <a:prstGeom prst="rect">
            <a:avLst/>
          </a:prstGeom>
          <a:noFill/>
          <a:ln w="9525">
            <a:solidFill>
              <a:srgbClr val="0070C0"/>
            </a:solidFill>
            <a:miter lim="800000"/>
            <a:headEnd/>
            <a:tailEnd/>
          </a:ln>
        </p:spPr>
        <p:txBody>
          <a:bodyPr>
            <a:spAutoFit/>
          </a:bodyPr>
          <a:lstStyle/>
          <a:p>
            <a:pPr>
              <a:buFont typeface="Wingdings" pitchFamily="2" charset="2"/>
              <a:buNone/>
            </a:pPr>
            <a:r>
              <a:rPr lang="en-US" dirty="0"/>
              <a:t>RST – F5:</a:t>
            </a:r>
          </a:p>
          <a:p>
            <a:pPr>
              <a:buFont typeface="Wingdings" pitchFamily="2" charset="2"/>
              <a:buNone/>
            </a:pPr>
            <a:r>
              <a:rPr lang="en-US" dirty="0"/>
              <a:t>Navigates to </a:t>
            </a:r>
            <a:r>
              <a:rPr lang="en-US" dirty="0" smtClean="0"/>
              <a:t>alarm </a:t>
            </a:r>
            <a:r>
              <a:rPr lang="en-US" dirty="0"/>
              <a:t>r</a:t>
            </a:r>
            <a:r>
              <a:rPr lang="en-US" dirty="0" smtClean="0"/>
              <a:t>eset </a:t>
            </a:r>
            <a:r>
              <a:rPr lang="en-US" dirty="0"/>
              <a:t>screen</a:t>
            </a:r>
          </a:p>
        </p:txBody>
      </p:sp>
      <p:cxnSp>
        <p:nvCxnSpPr>
          <p:cNvPr id="35" name="Straight Arrow Connector 34"/>
          <p:cNvCxnSpPr>
            <a:stCxn id="19" idx="2"/>
            <a:endCxn id="14350" idx="1"/>
          </p:cNvCxnSpPr>
          <p:nvPr/>
        </p:nvCxnSpPr>
        <p:spPr>
          <a:xfrm>
            <a:off x="5116918" y="4079875"/>
            <a:ext cx="1762125" cy="18435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1" idx="3"/>
            <a:endCxn id="14352" idx="1"/>
          </p:cNvCxnSpPr>
          <p:nvPr/>
        </p:nvCxnSpPr>
        <p:spPr>
          <a:xfrm flipV="1">
            <a:off x="6221818" y="3087688"/>
            <a:ext cx="454025" cy="344487"/>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2564218" y="1184275"/>
            <a:ext cx="3733800" cy="9144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Wingdings" pitchFamily="2" charset="2"/>
              <a:buNone/>
              <a:defRPr/>
            </a:pPr>
            <a:endParaRPr lang="en-US"/>
          </a:p>
        </p:txBody>
      </p:sp>
      <p:sp>
        <p:nvSpPr>
          <p:cNvPr id="14356" name="TextBox 45"/>
          <p:cNvSpPr txBox="1">
            <a:spLocks noChangeArrowheads="1"/>
          </p:cNvSpPr>
          <p:nvPr/>
        </p:nvSpPr>
        <p:spPr bwMode="auto">
          <a:xfrm>
            <a:off x="2945218" y="1184275"/>
            <a:ext cx="2819400" cy="923925"/>
          </a:xfrm>
          <a:prstGeom prst="rect">
            <a:avLst/>
          </a:prstGeom>
          <a:noFill/>
          <a:ln w="9525">
            <a:noFill/>
            <a:miter lim="800000"/>
            <a:headEnd/>
            <a:tailEnd/>
          </a:ln>
        </p:spPr>
        <p:txBody>
          <a:bodyPr>
            <a:spAutoFit/>
          </a:bodyPr>
          <a:lstStyle/>
          <a:p>
            <a:pPr>
              <a:buFont typeface="Wingdings" pitchFamily="2" charset="2"/>
              <a:buNone/>
            </a:pPr>
            <a:r>
              <a:rPr lang="en-US" b="1"/>
              <a:t>ALARM IS DISPLAYED HERE W/ TIME STAMP (SEE NEXT SLIDE)</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EPA New Source Performance Standards </a:t>
            </a:r>
            <a:br>
              <a:rPr lang="en-US" dirty="0" smtClean="0"/>
            </a:br>
            <a:r>
              <a:rPr lang="en-US" sz="2400" dirty="0" smtClean="0"/>
              <a:t>(NSPS) for Stationary CI Engines, Part 60, Subpart IIII </a:t>
            </a:r>
            <a:endParaRPr lang="en-US" sz="2400" dirty="0"/>
          </a:p>
        </p:txBody>
      </p:sp>
      <p:sp>
        <p:nvSpPr>
          <p:cNvPr id="12" name="Content Placeholder 11"/>
          <p:cNvSpPr>
            <a:spLocks noGrp="1"/>
          </p:cNvSpPr>
          <p:nvPr>
            <p:ph idx="1"/>
          </p:nvPr>
        </p:nvSpPr>
        <p:spPr/>
        <p:txBody>
          <a:bodyPr/>
          <a:lstStyle/>
          <a:p>
            <a:r>
              <a:rPr lang="en-US" dirty="0" smtClean="0"/>
              <a:t>Stationary CI ICE used to supply power to an electric grid or that supply power as part of a financial arrangement with another entity are not considered to be emergency engines.</a:t>
            </a:r>
          </a:p>
        </p:txBody>
      </p:sp>
      <p:sp>
        <p:nvSpPr>
          <p:cNvPr id="8" name="Rounded Rectangle 4"/>
          <p:cNvSpPr/>
          <p:nvPr/>
        </p:nvSpPr>
        <p:spPr bwMode="auto">
          <a:xfrm>
            <a:off x="1863413" y="3500206"/>
            <a:ext cx="4709160" cy="508000"/>
          </a:xfrm>
          <a:prstGeom prst="rect">
            <a:avLst/>
          </a:prstGeom>
        </p:spPr>
        <p:style>
          <a:lnRef idx="0">
            <a:scrgbClr r="0" g="0" b="0"/>
          </a:lnRef>
          <a:fillRef idx="0">
            <a:scrgbClr r="0" g="0" b="0"/>
          </a:fillRef>
          <a:effectRef idx="0">
            <a:scrgbClr r="0" g="0" b="0"/>
          </a:effectRef>
          <a:fontRef idx="minor">
            <a:schemeClr val="lt1"/>
          </a:fontRef>
        </p:style>
        <p:txBody>
          <a:bodyPr lIns="76200" tIns="76200" rIns="76200" bIns="76200" spcCol="1270" anchor="ctr"/>
          <a:lstStyle/>
          <a:p>
            <a:pPr algn="ctr" defTabSz="889000">
              <a:lnSpc>
                <a:spcPct val="90000"/>
              </a:lnSpc>
              <a:spcAft>
                <a:spcPts val="1872"/>
              </a:spcAft>
              <a:buClr>
                <a:srgbClr val="FF140A"/>
              </a:buClr>
              <a:buFont typeface="Wingdings" charset="2"/>
              <a:buNone/>
              <a:defRPr/>
            </a:pPr>
            <a:r>
              <a:rPr lang="en-US" sz="2000" dirty="0">
                <a:solidFill>
                  <a:srgbClr val="0070C0"/>
                </a:solidFill>
                <a:latin typeface="+mj-lt"/>
                <a:cs typeface="Helvetica Neue Light"/>
                <a:hlinkClick r:id="rId3"/>
              </a:rPr>
              <a:t>http://www.epa.gov/ttn/oarpg/new.html</a:t>
            </a:r>
            <a:endParaRPr lang="en-US" sz="2000" dirty="0">
              <a:solidFill>
                <a:srgbClr val="0070C0"/>
              </a:solidFill>
              <a:latin typeface="+mj-lt"/>
              <a:cs typeface="Helvetica Neue Light"/>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MCj04315120000[1]"/>
          <p:cNvPicPr>
            <a:picLocks noChangeAspect="1" noChangeArrowheads="1"/>
          </p:cNvPicPr>
          <p:nvPr/>
        </p:nvPicPr>
        <p:blipFill>
          <a:blip r:embed="rId3" cstate="print"/>
          <a:srcRect/>
          <a:stretch>
            <a:fillRect/>
          </a:stretch>
        </p:blipFill>
        <p:spPr bwMode="auto">
          <a:xfrm>
            <a:off x="3949700" y="2180334"/>
            <a:ext cx="1828800" cy="1828800"/>
          </a:xfrm>
          <a:prstGeom prst="rect">
            <a:avLst/>
          </a:prstGeom>
          <a:noFill/>
          <a:ln w="9525">
            <a:noFill/>
            <a:miter lim="800000"/>
            <a:headEnd/>
            <a:tailEnd/>
          </a:ln>
        </p:spPr>
      </p:pic>
      <p:sp>
        <p:nvSpPr>
          <p:cNvPr id="4" name="Title 1"/>
          <p:cNvSpPr txBox="1">
            <a:spLocks/>
          </p:cNvSpPr>
          <p:nvPr/>
        </p:nvSpPr>
        <p:spPr bwMode="auto">
          <a:xfrm>
            <a:off x="825500" y="4009134"/>
            <a:ext cx="8077200" cy="89058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sz="5400" b="0" i="0" u="none" strike="noStrike" kern="0" cap="none" spc="0" normalizeH="0" baseline="0" noProof="0" dirty="0" smtClean="0">
                <a:ln>
                  <a:noFill/>
                </a:ln>
                <a:solidFill>
                  <a:schemeClr val="tx2"/>
                </a:solidFill>
                <a:effectLst/>
                <a:uLnTx/>
                <a:uFillTx/>
                <a:latin typeface="+mj-lt"/>
                <a:ea typeface="+mj-ea"/>
                <a:cs typeface="+mj-cs"/>
              </a:rPr>
              <a:t>www.Tier 4answers.com</a:t>
            </a:r>
            <a:endParaRPr kumimoji="0" lang="en-US" sz="5400" b="0" i="0" u="none" strike="noStrike" kern="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765245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EPA New Source Performance Standards </a:t>
            </a:r>
            <a:r>
              <a:rPr lang="en-US" sz="2400" dirty="0" smtClean="0"/>
              <a:t>(NSPS) for Stationary CI Engines, Part 60, Subpart IIII </a:t>
            </a:r>
            <a:endParaRPr lang="en-US" sz="2400" dirty="0"/>
          </a:p>
        </p:txBody>
      </p:sp>
      <p:sp>
        <p:nvSpPr>
          <p:cNvPr id="33795" name="Content Placeholder 2"/>
          <p:cNvSpPr>
            <a:spLocks noGrp="1"/>
          </p:cNvSpPr>
          <p:nvPr>
            <p:ph idx="1"/>
          </p:nvPr>
        </p:nvSpPr>
        <p:spPr>
          <a:xfrm>
            <a:off x="906463" y="1456837"/>
            <a:ext cx="8081962" cy="5053481"/>
          </a:xfrm>
        </p:spPr>
        <p:txBody>
          <a:bodyPr/>
          <a:lstStyle/>
          <a:p>
            <a:r>
              <a:rPr lang="en-US" sz="2000" dirty="0" smtClean="0"/>
              <a:t>The EPA law defines actual product use by the end-user: </a:t>
            </a:r>
          </a:p>
          <a:p>
            <a:pPr lvl="1"/>
            <a:r>
              <a:rPr lang="en-US" dirty="0" smtClean="0"/>
              <a:t>Stationary Emergency</a:t>
            </a:r>
          </a:p>
          <a:p>
            <a:r>
              <a:rPr lang="en-US" sz="2000" dirty="0" smtClean="0"/>
              <a:t>All other use not considered emergency can be classified as:</a:t>
            </a:r>
          </a:p>
          <a:p>
            <a:pPr lvl="1"/>
            <a:r>
              <a:rPr lang="en-US" dirty="0" smtClean="0"/>
              <a:t>Stationary Non-Emergency</a:t>
            </a:r>
          </a:p>
          <a:p>
            <a:pPr lvl="1"/>
            <a:r>
              <a:rPr lang="en-US" dirty="0" smtClean="0"/>
              <a:t>Non-road Mobile</a:t>
            </a:r>
          </a:p>
          <a:p>
            <a:r>
              <a:rPr lang="en-US" sz="2000" dirty="0" smtClean="0"/>
              <a:t>The EPA law is directed to actual site application and does not address traditional industry application descriptions found in ISO, NEC, NFPA and other reference agencies.</a:t>
            </a:r>
          </a:p>
          <a:p>
            <a:r>
              <a:rPr lang="en-US" sz="2000" dirty="0" smtClean="0"/>
              <a:t>The January 1, 2011 law affects usage type AND varies in Tier requirements by engine horsepower.</a:t>
            </a:r>
          </a:p>
          <a:p>
            <a:r>
              <a:rPr lang="en-US" sz="2000" dirty="0" smtClean="0"/>
              <a:t>The EPA law compliance is the responsibility of the engine </a:t>
            </a:r>
            <a:r>
              <a:rPr lang="en-US" sz="2000" dirty="0"/>
              <a:t>m</a:t>
            </a:r>
            <a:r>
              <a:rPr lang="en-US" sz="2000" dirty="0" smtClean="0"/>
              <a:t>anufacturer and the end-user is responsible to use the product as it is intended.</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fade">
                                      <p:cBhvr>
                                        <p:cTn id="10" dur="500"/>
                                        <p:tgtEl>
                                          <p:spTgt spid="3379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Effect transition="in" filter="fade">
                                      <p:cBhvr>
                                        <p:cTn id="15" dur="500"/>
                                        <p:tgtEl>
                                          <p:spTgt spid="3379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795">
                                            <p:txEl>
                                              <p:pRg st="3" end="3"/>
                                            </p:txEl>
                                          </p:spTgt>
                                        </p:tgtEl>
                                        <p:attrNameLst>
                                          <p:attrName>style.visibility</p:attrName>
                                        </p:attrNameLst>
                                      </p:cBhvr>
                                      <p:to>
                                        <p:strVal val="visible"/>
                                      </p:to>
                                    </p:set>
                                    <p:animEffect transition="in" filter="fade">
                                      <p:cBhvr>
                                        <p:cTn id="18" dur="500"/>
                                        <p:tgtEl>
                                          <p:spTgt spid="3379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fade">
                                      <p:cBhvr>
                                        <p:cTn id="21" dur="500"/>
                                        <p:tgtEl>
                                          <p:spTgt spid="3379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795">
                                            <p:txEl>
                                              <p:pRg st="5" end="5"/>
                                            </p:txEl>
                                          </p:spTgt>
                                        </p:tgtEl>
                                        <p:attrNameLst>
                                          <p:attrName>style.visibility</p:attrName>
                                        </p:attrNameLst>
                                      </p:cBhvr>
                                      <p:to>
                                        <p:strVal val="visible"/>
                                      </p:to>
                                    </p:set>
                                    <p:animEffect transition="in" filter="fade">
                                      <p:cBhvr>
                                        <p:cTn id="26" dur="500"/>
                                        <p:tgtEl>
                                          <p:spTgt spid="3379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animEffect transition="in" filter="fade">
                                      <p:cBhvr>
                                        <p:cTn id="31" dur="500"/>
                                        <p:tgtEl>
                                          <p:spTgt spid="3379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795">
                                            <p:txEl>
                                              <p:pRg st="7" end="7"/>
                                            </p:txEl>
                                          </p:spTgt>
                                        </p:tgtEl>
                                        <p:attrNameLst>
                                          <p:attrName>style.visibility</p:attrName>
                                        </p:attrNameLst>
                                      </p:cBhvr>
                                      <p:to>
                                        <p:strVal val="visible"/>
                                      </p:to>
                                    </p:set>
                                    <p:animEffect transition="in" filter="fade">
                                      <p:cBhvr>
                                        <p:cTn id="36" dur="500"/>
                                        <p:tgtEl>
                                          <p:spTgt spid="337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8" name="Rectangle 3"/>
          <p:cNvSpPr>
            <a:spLocks noGrp="1" noChangeArrowheads="1"/>
          </p:cNvSpPr>
          <p:nvPr>
            <p:ph idx="1"/>
          </p:nvPr>
        </p:nvSpPr>
        <p:spPr>
          <a:xfrm>
            <a:off x="882650" y="1784861"/>
            <a:ext cx="8077200" cy="3917950"/>
          </a:xfrm>
        </p:spPr>
        <p:txBody>
          <a:bodyPr/>
          <a:lstStyle/>
          <a:p>
            <a:r>
              <a:rPr lang="en-US" sz="2000" dirty="0"/>
              <a:t>Emergency standby (safe evacuation, life support</a:t>
            </a:r>
            <a:r>
              <a:rPr lang="en-US" sz="2000" dirty="0" smtClean="0"/>
              <a:t>)</a:t>
            </a:r>
          </a:p>
          <a:p>
            <a:r>
              <a:rPr lang="en-US" sz="2000" dirty="0"/>
              <a:t>Legally-required standby (fire-fighting operations) </a:t>
            </a:r>
            <a:endParaRPr lang="en-US" sz="2000" dirty="0" smtClean="0"/>
          </a:p>
          <a:p>
            <a:r>
              <a:rPr lang="en-US" sz="2000" dirty="0"/>
              <a:t>Optional standby (could cause an economic loss) </a:t>
            </a:r>
            <a:endParaRPr lang="en-US" sz="2000" dirty="0" smtClean="0"/>
          </a:p>
          <a:p>
            <a:r>
              <a:rPr lang="en-US" sz="2000" dirty="0"/>
              <a:t>Prime power rated generator set (at loss of utility electricity supply</a:t>
            </a:r>
            <a:r>
              <a:rPr lang="en-US" sz="2000" dirty="0" smtClean="0"/>
              <a:t>)</a:t>
            </a:r>
          </a:p>
          <a:p>
            <a:r>
              <a:rPr lang="en-US" sz="2000" dirty="0"/>
              <a:t>EPA does not allow mounting a stationary emergency </a:t>
            </a:r>
            <a:br>
              <a:rPr lang="en-US" sz="2000" dirty="0"/>
            </a:br>
            <a:r>
              <a:rPr lang="en-US" sz="2000" dirty="0"/>
              <a:t>generator on a trailer or mobilized in any </a:t>
            </a:r>
            <a:r>
              <a:rPr lang="en-US" sz="2000" dirty="0" smtClean="0"/>
              <a:t>way</a:t>
            </a:r>
            <a:endParaRPr lang="en-US" dirty="0"/>
          </a:p>
          <a:p>
            <a:endParaRPr lang="en-US" dirty="0"/>
          </a:p>
          <a:p>
            <a:endParaRPr lang="en-US" dirty="0"/>
          </a:p>
          <a:p>
            <a:endParaRPr lang="en-US" dirty="0"/>
          </a:p>
          <a:p>
            <a:endParaRPr lang="en-US" dirty="0"/>
          </a:p>
        </p:txBody>
      </p:sp>
      <p:sp>
        <p:nvSpPr>
          <p:cNvPr id="5" name="Rectangle 2"/>
          <p:cNvSpPr txBox="1">
            <a:spLocks noChangeArrowheads="1"/>
          </p:cNvSpPr>
          <p:nvPr/>
        </p:nvSpPr>
        <p:spPr bwMode="auto">
          <a:xfrm>
            <a:off x="882650" y="403543"/>
            <a:ext cx="8077200" cy="89058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1" fontAlgn="base" hangingPunct="1">
              <a:lnSpc>
                <a:spcPct val="95000"/>
              </a:lnSpc>
              <a:spcBef>
                <a:spcPct val="0"/>
              </a:spcBef>
              <a:spcAft>
                <a:spcPct val="0"/>
              </a:spcAft>
              <a:defRPr sz="3000" baseline="0">
                <a:solidFill>
                  <a:schemeClr val="tx2"/>
                </a:solidFill>
                <a:latin typeface="+mj-lt"/>
                <a:ea typeface="+mj-ea"/>
                <a:cs typeface="+mj-cs"/>
              </a:defRPr>
            </a:lvl1pPr>
            <a:lvl2pPr algn="l" rtl="0" eaLnBrk="1" fontAlgn="base" hangingPunct="1">
              <a:lnSpc>
                <a:spcPct val="95000"/>
              </a:lnSpc>
              <a:spcBef>
                <a:spcPct val="0"/>
              </a:spcBef>
              <a:spcAft>
                <a:spcPct val="0"/>
              </a:spcAft>
              <a:defRPr sz="3200">
                <a:solidFill>
                  <a:schemeClr val="tx2"/>
                </a:solidFill>
                <a:latin typeface="Arial" pitchFamily="-65" charset="0"/>
                <a:ea typeface="Arial" pitchFamily="-65" charset="0"/>
                <a:cs typeface="Arial" pitchFamily="-65" charset="0"/>
              </a:defRPr>
            </a:lvl2pPr>
            <a:lvl3pPr algn="l" rtl="0" eaLnBrk="1" fontAlgn="base" hangingPunct="1">
              <a:lnSpc>
                <a:spcPct val="95000"/>
              </a:lnSpc>
              <a:spcBef>
                <a:spcPct val="0"/>
              </a:spcBef>
              <a:spcAft>
                <a:spcPct val="0"/>
              </a:spcAft>
              <a:defRPr sz="3200">
                <a:solidFill>
                  <a:schemeClr val="tx2"/>
                </a:solidFill>
                <a:latin typeface="Arial" pitchFamily="-65" charset="0"/>
                <a:ea typeface="Arial" pitchFamily="-65" charset="0"/>
                <a:cs typeface="Arial" pitchFamily="-65" charset="0"/>
              </a:defRPr>
            </a:lvl3pPr>
            <a:lvl4pPr algn="l" rtl="0" eaLnBrk="1" fontAlgn="base" hangingPunct="1">
              <a:lnSpc>
                <a:spcPct val="95000"/>
              </a:lnSpc>
              <a:spcBef>
                <a:spcPct val="0"/>
              </a:spcBef>
              <a:spcAft>
                <a:spcPct val="0"/>
              </a:spcAft>
              <a:defRPr sz="3200">
                <a:solidFill>
                  <a:schemeClr val="tx2"/>
                </a:solidFill>
                <a:latin typeface="Arial" pitchFamily="-65" charset="0"/>
                <a:ea typeface="Arial" pitchFamily="-65" charset="0"/>
                <a:cs typeface="Arial" pitchFamily="-65" charset="0"/>
              </a:defRPr>
            </a:lvl4pPr>
            <a:lvl5pPr algn="l" rtl="0" eaLnBrk="1" fontAlgn="base" hangingPunct="1">
              <a:lnSpc>
                <a:spcPct val="95000"/>
              </a:lnSpc>
              <a:spcBef>
                <a:spcPct val="0"/>
              </a:spcBef>
              <a:spcAft>
                <a:spcPct val="0"/>
              </a:spcAft>
              <a:defRPr sz="3200">
                <a:solidFill>
                  <a:schemeClr val="tx2"/>
                </a:solidFill>
                <a:latin typeface="Arial" pitchFamily="-65" charset="0"/>
                <a:ea typeface="Arial" pitchFamily="-65" charset="0"/>
                <a:cs typeface="Arial" pitchFamily="-65" charset="0"/>
              </a:defRPr>
            </a:lvl5pPr>
            <a:lvl6pPr marL="457200" algn="l" rtl="0" eaLnBrk="1" fontAlgn="base" hangingPunct="1">
              <a:lnSpc>
                <a:spcPct val="95000"/>
              </a:lnSpc>
              <a:spcBef>
                <a:spcPct val="0"/>
              </a:spcBef>
              <a:spcAft>
                <a:spcPct val="0"/>
              </a:spcAft>
              <a:defRPr sz="3200">
                <a:solidFill>
                  <a:schemeClr val="tx2"/>
                </a:solidFill>
                <a:latin typeface="Arial" pitchFamily="-65" charset="0"/>
                <a:ea typeface="Arial" pitchFamily="-65" charset="0"/>
                <a:cs typeface="Arial" pitchFamily="-65" charset="0"/>
              </a:defRPr>
            </a:lvl6pPr>
            <a:lvl7pPr marL="914400" algn="l" rtl="0" eaLnBrk="1" fontAlgn="base" hangingPunct="1">
              <a:lnSpc>
                <a:spcPct val="95000"/>
              </a:lnSpc>
              <a:spcBef>
                <a:spcPct val="0"/>
              </a:spcBef>
              <a:spcAft>
                <a:spcPct val="0"/>
              </a:spcAft>
              <a:defRPr sz="3200">
                <a:solidFill>
                  <a:schemeClr val="tx2"/>
                </a:solidFill>
                <a:latin typeface="Arial" pitchFamily="-65" charset="0"/>
                <a:ea typeface="Arial" pitchFamily="-65" charset="0"/>
                <a:cs typeface="Arial" pitchFamily="-65" charset="0"/>
              </a:defRPr>
            </a:lvl7pPr>
            <a:lvl8pPr marL="1371600" algn="l" rtl="0" eaLnBrk="1" fontAlgn="base" hangingPunct="1">
              <a:lnSpc>
                <a:spcPct val="95000"/>
              </a:lnSpc>
              <a:spcBef>
                <a:spcPct val="0"/>
              </a:spcBef>
              <a:spcAft>
                <a:spcPct val="0"/>
              </a:spcAft>
              <a:defRPr sz="3200">
                <a:solidFill>
                  <a:schemeClr val="tx2"/>
                </a:solidFill>
                <a:latin typeface="Arial" pitchFamily="-65" charset="0"/>
                <a:ea typeface="Arial" pitchFamily="-65" charset="0"/>
                <a:cs typeface="Arial" pitchFamily="-65" charset="0"/>
              </a:defRPr>
            </a:lvl8pPr>
            <a:lvl9pPr marL="1828800" algn="l" rtl="0" eaLnBrk="1" fontAlgn="base" hangingPunct="1">
              <a:lnSpc>
                <a:spcPct val="95000"/>
              </a:lnSpc>
              <a:spcBef>
                <a:spcPct val="0"/>
              </a:spcBef>
              <a:spcAft>
                <a:spcPct val="0"/>
              </a:spcAft>
              <a:defRPr sz="3200">
                <a:solidFill>
                  <a:schemeClr val="tx2"/>
                </a:solidFill>
                <a:latin typeface="Arial" pitchFamily="-65" charset="0"/>
                <a:ea typeface="Arial" pitchFamily="-65" charset="0"/>
                <a:cs typeface="Arial" pitchFamily="-65" charset="0"/>
              </a:defRPr>
            </a:lvl9pPr>
          </a:lstStyle>
          <a:p>
            <a:r>
              <a:rPr lang="en-US" dirty="0" smtClean="0"/>
              <a:t>Nomenclature – EPA Terminology </a:t>
            </a:r>
            <a:br>
              <a:rPr lang="en-US" dirty="0" smtClean="0"/>
            </a:br>
            <a:r>
              <a:rPr lang="en-US" sz="2000" dirty="0" smtClean="0"/>
              <a:t>Power Generation Classification: Stationary Emergency </a:t>
            </a:r>
          </a:p>
          <a:p>
            <a:r>
              <a:rPr lang="en-US" sz="2000" dirty="0" smtClean="0"/>
              <a:t> </a:t>
            </a:r>
            <a:endParaRPr lang="en-US" sz="2000" dirty="0">
              <a:solidFill>
                <a:srgbClr val="FF0000"/>
              </a:solidFill>
            </a:endParaRPr>
          </a:p>
        </p:txBody>
      </p:sp>
      <p:sp>
        <p:nvSpPr>
          <p:cNvPr id="14" name="Rounded Rectangle 13"/>
          <p:cNvSpPr/>
          <p:nvPr/>
        </p:nvSpPr>
        <p:spPr bwMode="auto">
          <a:xfrm>
            <a:off x="882649" y="1294130"/>
            <a:ext cx="8077201" cy="355600"/>
          </a:xfrm>
          <a:prstGeom prst="roundRect">
            <a:avLst>
              <a:gd name="adj" fmla="val 10000"/>
            </a:avLst>
          </a:prstGeom>
          <a:gradFill>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b="1" dirty="0" smtClean="0"/>
              <a:t>Stationary Emergency</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fade">
                                      <p:cBhvr>
                                        <p:cTn id="7" dur="500"/>
                                        <p:tgtEl>
                                          <p:spTgt spid="368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8">
                                            <p:txEl>
                                              <p:pRg st="1" end="1"/>
                                            </p:txEl>
                                          </p:spTgt>
                                        </p:tgtEl>
                                        <p:attrNameLst>
                                          <p:attrName>style.visibility</p:attrName>
                                        </p:attrNameLst>
                                      </p:cBhvr>
                                      <p:to>
                                        <p:strVal val="visible"/>
                                      </p:to>
                                    </p:set>
                                    <p:animEffect transition="in" filter="fade">
                                      <p:cBhvr>
                                        <p:cTn id="12" dur="500"/>
                                        <p:tgtEl>
                                          <p:spTgt spid="368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8">
                                            <p:txEl>
                                              <p:pRg st="2" end="2"/>
                                            </p:txEl>
                                          </p:spTgt>
                                        </p:tgtEl>
                                        <p:attrNameLst>
                                          <p:attrName>style.visibility</p:attrName>
                                        </p:attrNameLst>
                                      </p:cBhvr>
                                      <p:to>
                                        <p:strVal val="visible"/>
                                      </p:to>
                                    </p:set>
                                    <p:animEffect transition="in" filter="fade">
                                      <p:cBhvr>
                                        <p:cTn id="17" dur="500"/>
                                        <p:tgtEl>
                                          <p:spTgt spid="368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868">
                                            <p:txEl>
                                              <p:pRg st="3" end="3"/>
                                            </p:txEl>
                                          </p:spTgt>
                                        </p:tgtEl>
                                        <p:attrNameLst>
                                          <p:attrName>style.visibility</p:attrName>
                                        </p:attrNameLst>
                                      </p:cBhvr>
                                      <p:to>
                                        <p:strVal val="visible"/>
                                      </p:to>
                                    </p:set>
                                    <p:animEffect transition="in" filter="fade">
                                      <p:cBhvr>
                                        <p:cTn id="22" dur="500"/>
                                        <p:tgtEl>
                                          <p:spTgt spid="368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868">
                                            <p:txEl>
                                              <p:pRg st="4" end="4"/>
                                            </p:txEl>
                                          </p:spTgt>
                                        </p:tgtEl>
                                        <p:attrNameLst>
                                          <p:attrName>style.visibility</p:attrName>
                                        </p:attrNameLst>
                                      </p:cBhvr>
                                      <p:to>
                                        <p:strVal val="visible"/>
                                      </p:to>
                                    </p:set>
                                    <p:animEffect transition="in" filter="fade">
                                      <p:cBhvr>
                                        <p:cTn id="27" dur="500"/>
                                        <p:tgtEl>
                                          <p:spTgt spid="368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882650" y="403543"/>
            <a:ext cx="8077200" cy="890587"/>
          </a:xfrm>
        </p:spPr>
        <p:txBody>
          <a:bodyPr/>
          <a:lstStyle/>
          <a:p>
            <a:r>
              <a:rPr lang="en-US" dirty="0" smtClean="0"/>
              <a:t>Nomenclature – EPA Terminology </a:t>
            </a:r>
            <a:br>
              <a:rPr lang="en-US" dirty="0" smtClean="0"/>
            </a:br>
            <a:r>
              <a:rPr lang="en-US" sz="2000" dirty="0" smtClean="0"/>
              <a:t>Power Generation Classification: Stationary Non-emergency  </a:t>
            </a:r>
            <a:br>
              <a:rPr lang="en-US" sz="2000" dirty="0" smtClean="0"/>
            </a:br>
            <a:r>
              <a:rPr lang="en-US" sz="2000" dirty="0" smtClean="0">
                <a:solidFill>
                  <a:srgbClr val="FF0000"/>
                </a:solidFill>
              </a:rPr>
              <a:t>(subject  to higher emission standards)</a:t>
            </a:r>
            <a:endParaRPr lang="en-US" sz="2000" dirty="0">
              <a:solidFill>
                <a:srgbClr val="FF0000"/>
              </a:solidFill>
            </a:endParaRPr>
          </a:p>
        </p:txBody>
      </p:sp>
      <p:sp>
        <p:nvSpPr>
          <p:cNvPr id="10" name="Rectangle 3"/>
          <p:cNvSpPr txBox="1">
            <a:spLocks noChangeArrowheads="1"/>
          </p:cNvSpPr>
          <p:nvPr/>
        </p:nvSpPr>
        <p:spPr bwMode="auto">
          <a:xfrm>
            <a:off x="882649" y="1985296"/>
            <a:ext cx="8077201" cy="3279878"/>
          </a:xfrm>
          <a:prstGeom prst="rect">
            <a:avLst/>
          </a:prstGeom>
          <a:noFill/>
          <a:ln w="9525">
            <a:noFill/>
            <a:miter lim="800000"/>
            <a:headEnd/>
            <a:tailEnd/>
          </a:ln>
        </p:spPr>
        <p:txBody>
          <a:bodyPr lIns="0" tIns="0" rIns="0" bIns="0"/>
          <a:lstStyle/>
          <a:p>
            <a:pPr marL="285750" indent="-285750" algn="l">
              <a:spcBef>
                <a:spcPct val="35000"/>
              </a:spcBef>
              <a:buClr>
                <a:srgbClr val="EE2E24"/>
              </a:buClr>
              <a:buFont typeface="Wingdings" pitchFamily="2" charset="2"/>
              <a:buChar char="§"/>
              <a:defRPr/>
            </a:pPr>
            <a:r>
              <a:rPr lang="en-US" sz="2000" kern="0" dirty="0">
                <a:latin typeface="+mn-lt"/>
                <a:ea typeface="Arial" charset="0"/>
                <a:cs typeface="Helvetica Neue Light"/>
              </a:rPr>
              <a:t>Peak shaving (reduce or flatten peak electricity use</a:t>
            </a:r>
            <a:r>
              <a:rPr lang="en-US" sz="2000" kern="0" dirty="0" smtClean="0">
                <a:latin typeface="+mn-lt"/>
                <a:ea typeface="Arial" charset="0"/>
                <a:cs typeface="Helvetica Neue Light"/>
              </a:rPr>
              <a:t>)</a:t>
            </a:r>
          </a:p>
          <a:p>
            <a:pPr marL="285750" indent="-285750" algn="l">
              <a:buClr>
                <a:srgbClr val="EE2E24"/>
              </a:buClr>
              <a:buFont typeface="Wingdings" pitchFamily="2" charset="2"/>
              <a:buChar char="§"/>
              <a:defRPr/>
            </a:pPr>
            <a:r>
              <a:rPr lang="en-US" sz="2000" dirty="0">
                <a:ea typeface="Arial" charset="0"/>
                <a:cs typeface="Helvetica Neue Light"/>
              </a:rPr>
              <a:t>Rate curtailment (favorable energy rates) </a:t>
            </a:r>
            <a:endParaRPr lang="en-US" sz="2000" kern="0" dirty="0">
              <a:ea typeface="Arial" charset="0"/>
              <a:cs typeface="Helvetica Neue Light"/>
            </a:endParaRPr>
          </a:p>
          <a:p>
            <a:pPr marL="285750" indent="-285750" algn="l">
              <a:buClr>
                <a:srgbClr val="EE2E24"/>
              </a:buClr>
              <a:buFont typeface="Wingdings" pitchFamily="2" charset="2"/>
              <a:buChar char="§"/>
              <a:defRPr/>
            </a:pPr>
            <a:r>
              <a:rPr lang="en-US" sz="2000" dirty="0">
                <a:ea typeface="Arial" charset="0"/>
                <a:cs typeface="Helvetica Neue Light"/>
              </a:rPr>
              <a:t>Interruptible rate programs (favorable energy rates) </a:t>
            </a:r>
            <a:endParaRPr lang="en-US" sz="2000" kern="0" dirty="0">
              <a:ea typeface="Arial" charset="0"/>
              <a:cs typeface="Helvetica Neue Light"/>
            </a:endParaRPr>
          </a:p>
          <a:p>
            <a:pPr marL="285750" indent="-285750" algn="l">
              <a:buClr>
                <a:srgbClr val="EE2E24"/>
              </a:buClr>
              <a:buFont typeface="Wingdings" pitchFamily="2" charset="2"/>
              <a:buChar char="§"/>
              <a:defRPr/>
            </a:pPr>
            <a:r>
              <a:rPr lang="en-US" sz="2000" dirty="0">
                <a:ea typeface="Arial" charset="0"/>
                <a:cs typeface="Helvetica Neue Light"/>
              </a:rPr>
              <a:t>Continuous base load (const. power to utility grid) </a:t>
            </a:r>
            <a:endParaRPr lang="en-US" sz="2000" kern="0" dirty="0">
              <a:ea typeface="Arial" charset="0"/>
              <a:cs typeface="Helvetica Neue Light"/>
            </a:endParaRPr>
          </a:p>
          <a:p>
            <a:pPr marL="285750" indent="-285750" algn="l">
              <a:buClr>
                <a:srgbClr val="EE2E24"/>
              </a:buClr>
              <a:buFont typeface="Wingdings" pitchFamily="2" charset="2"/>
              <a:buChar char="§"/>
              <a:defRPr/>
            </a:pPr>
            <a:r>
              <a:rPr lang="en-US" sz="2000" dirty="0">
                <a:ea typeface="Arial" charset="0"/>
                <a:cs typeface="Helvetica Neue Light"/>
              </a:rPr>
              <a:t>Co-generation (capture and use waste heat) </a:t>
            </a:r>
            <a:endParaRPr lang="en-US" sz="2000" kern="0" dirty="0">
              <a:ea typeface="Arial" charset="0"/>
              <a:cs typeface="Helvetica Neue Light"/>
            </a:endParaRPr>
          </a:p>
          <a:p>
            <a:pPr marL="285750" indent="-285750" algn="l">
              <a:buClr>
                <a:srgbClr val="EE2E24"/>
              </a:buClr>
              <a:buFont typeface="Wingdings" pitchFamily="2" charset="2"/>
              <a:buChar char="§"/>
              <a:defRPr/>
            </a:pPr>
            <a:r>
              <a:rPr lang="en-US" sz="2000" dirty="0">
                <a:ea typeface="Arial" charset="0"/>
                <a:cs typeface="Helvetica Neue Light"/>
              </a:rPr>
              <a:t>Prime power rated generator set (to be used as </a:t>
            </a:r>
            <a:r>
              <a:rPr lang="en-US" sz="2000" dirty="0" smtClean="0">
                <a:ea typeface="Arial" charset="0"/>
                <a:cs typeface="Helvetica Neue Light"/>
              </a:rPr>
              <a:t>a </a:t>
            </a:r>
            <a:r>
              <a:rPr lang="en-US" sz="2000" dirty="0">
                <a:ea typeface="Helvetica Neue Light"/>
                <a:cs typeface="Helvetica Neue Light"/>
              </a:rPr>
              <a:t>primary source of power) </a:t>
            </a:r>
            <a:endParaRPr lang="en-US" sz="2000" dirty="0"/>
          </a:p>
        </p:txBody>
      </p:sp>
      <p:sp>
        <p:nvSpPr>
          <p:cNvPr id="33" name="Rounded Rectangle 32"/>
          <p:cNvSpPr/>
          <p:nvPr/>
        </p:nvSpPr>
        <p:spPr bwMode="auto">
          <a:xfrm>
            <a:off x="882649" y="1471930"/>
            <a:ext cx="8077201" cy="355600"/>
          </a:xfrm>
          <a:prstGeom prst="roundRect">
            <a:avLst>
              <a:gd name="adj" fmla="val 10000"/>
            </a:avLst>
          </a:prstGeom>
          <a:gradFill>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pPr algn="ctr"/>
            <a:r>
              <a:rPr lang="en-US" b="1" dirty="0" smtClean="0"/>
              <a:t>Stationary Non-emergency</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UDIO_IMPORT" val="Z:\Mktg_Comm\Off-Highway Marcoms\Training on Demand\EGR vs SCR\Wav files\EGR &amp; SCR slide 62-Tier 4 f.wav"/>
  <p:tag name="ARTICULATE_TITLE_TAG" val="Tier 4 Final"/>
  <p:tag name="ARTICULATE_SLIDE_PAUSE" val="1"/>
  <p:tag name="ARTICULATE_NAV_LEVEL" val="1"/>
  <p:tag name="ARTICULATE_PLAYLIST_ID" val="-1"/>
  <p:tag name="AUDIO_ID" val="601"/>
  <p:tag name="ELAPSEDTIME" val="14.551"/>
  <p:tag name="TIMELINE" val="3.5/5.8/9.2"/>
</p:tagLst>
</file>

<file path=ppt/tags/tag2.xml><?xml version="1.0" encoding="utf-8"?>
<p:tagLst xmlns:a="http://schemas.openxmlformats.org/drawingml/2006/main" xmlns:r="http://schemas.openxmlformats.org/officeDocument/2006/relationships" xmlns:p="http://schemas.openxmlformats.org/presentationml/2006/main">
  <p:tag name="AUDIO_IMPORT" val="Z:\Mktg_Comm\Off-Highway Marcoms\Training on Demand\EGR vs SCR\Wav files\EGR &amp; SCR slide 62-Tier 4 f.wav"/>
  <p:tag name="ARTICULATE_TITLE_TAG" val="Tier 4 Final"/>
  <p:tag name="ARTICULATE_SLIDE_PAUSE" val="1"/>
  <p:tag name="ARTICULATE_NAV_LEVEL" val="1"/>
  <p:tag name="ARTICULATE_PLAYLIST_ID" val="-1"/>
  <p:tag name="AUDIO_ID" val="601"/>
  <p:tag name="ELAPSEDTIME" val="14.551"/>
  <p:tag name="TIMELINE" val="3.5/5.8/9.2"/>
</p:tagLst>
</file>

<file path=ppt/theme/theme1.xml><?xml version="1.0" encoding="utf-8"?>
<a:theme xmlns:a="http://schemas.openxmlformats.org/drawingml/2006/main" name="Cummins PPT - Power Generation">
  <a:themeElements>
    <a:clrScheme name="~3919495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fontScheme name="~3919495">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r" defTabSz="914400" rtl="0" eaLnBrk="1" fontAlgn="base" latinLnBrk="0" hangingPunct="1">
          <a:lnSpc>
            <a:spcPct val="100000"/>
          </a:lnSpc>
          <a:spcBef>
            <a:spcPct val="35000"/>
          </a:spcBef>
          <a:spcAft>
            <a:spcPct val="0"/>
          </a:spcAft>
          <a:buClr>
            <a:srgbClr val="FF140A"/>
          </a:buClr>
          <a:buSzTx/>
          <a:buFont typeface="Wingdings" pitchFamily="2" charset="2"/>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91949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91949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91949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91949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91949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91949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91949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91949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91949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91949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91949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91949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919495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
      <a:clrScheme name="~3919495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CO template">
  <a:themeElements>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fontScheme name="Custom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ct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a:ln>
              <a:noFill/>
            </a:ln>
            <a:solidFill>
              <a:schemeClr val="tx1"/>
            </a:solidFill>
            <a:effectLst/>
            <a:latin typeface="Arial" pitchFamily="-65" charset="0"/>
            <a:ea typeface="Arial" pitchFamily="-65" charset="0"/>
            <a:cs typeface="Arial" pitchFamily="-65" charset="0"/>
          </a:defRPr>
        </a:defPPr>
      </a:lstStyle>
    </a:spDef>
    <a:lnDef>
      <a:spPr bwMode="auto">
        <a:xfrm>
          <a:off x="0" y="0"/>
          <a:ext cx="1" cy="1"/>
        </a:xfrm>
        <a:custGeom>
          <a:avLst/>
          <a:gdLst/>
          <a:ahLst/>
          <a:cxnLst/>
          <a:rect l="0" t="0" r="0" b="0"/>
          <a:pathLst/>
        </a:custGeom>
        <a:solidFill>
          <a:srgbClr val="C0C0C0"/>
        </a:solidFill>
        <a:ln w="12700" cap="flat" cmpd="sng" algn="ctr">
          <a:solidFill>
            <a:srgbClr val="EE2E24"/>
          </a:solidFill>
          <a:prstDash val="solid"/>
          <a:round/>
          <a:headEnd type="none" w="med" len="med"/>
          <a:tailEnd type="none" w="med" len="med"/>
        </a:ln>
        <a:effectLst/>
      </a:spPr>
      <a:bodyPr vert="horz" wrap="none" lIns="91440" tIns="91440" rIns="91440" bIns="91440" numCol="1" anchor="ctr" anchorCtr="0" compatLnSpc="1">
        <a:prstTxWarp prst="textNoShape">
          <a:avLst/>
        </a:prstTxWarp>
      </a:bodyPr>
      <a:lstStyle>
        <a:defPPr marL="231775" marR="0" indent="-231775" algn="ctr" defTabSz="914400" rtl="0" eaLnBrk="1" fontAlgn="base" latinLnBrk="0" hangingPunct="1">
          <a:lnSpc>
            <a:spcPct val="100000"/>
          </a:lnSpc>
          <a:spcBef>
            <a:spcPct val="35000"/>
          </a:spcBef>
          <a:spcAft>
            <a:spcPct val="0"/>
          </a:spcAft>
          <a:buClr>
            <a:srgbClr val="FF140A"/>
          </a:buClr>
          <a:buSzTx/>
          <a:buFont typeface="Wingdings" pitchFamily="-65" charset="2"/>
          <a:buNone/>
          <a:tabLst/>
          <a:defRPr kumimoji="0" lang="en-US" sz="1800" b="0" i="0" u="none" strike="noStrike" cap="none" normalizeH="0" baseline="0">
            <a:ln>
              <a:noFill/>
            </a:ln>
            <a:solidFill>
              <a:schemeClr val="tx1"/>
            </a:solidFill>
            <a:effectLst/>
            <a:latin typeface="Arial" pitchFamily="-65" charset="0"/>
            <a:ea typeface="Arial" pitchFamily="-65" charset="0"/>
            <a:cs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C0C0C0"/>
        </a:lt2>
        <a:accent1>
          <a:srgbClr val="EE2E24"/>
        </a:accent1>
        <a:accent2>
          <a:srgbClr val="0066CC"/>
        </a:accent2>
        <a:accent3>
          <a:srgbClr val="FFFFFF"/>
        </a:accent3>
        <a:accent4>
          <a:srgbClr val="000000"/>
        </a:accent4>
        <a:accent5>
          <a:srgbClr val="F5ADAC"/>
        </a:accent5>
        <a:accent6>
          <a:srgbClr val="005CB9"/>
        </a:accent6>
        <a:hlink>
          <a:srgbClr val="FA9900"/>
        </a:hlink>
        <a:folHlink>
          <a:srgbClr val="33CC33"/>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0000"/>
        </a:dk2>
        <a:lt2>
          <a:srgbClr val="C0C0C0"/>
        </a:lt2>
        <a:accent1>
          <a:srgbClr val="EE2E24"/>
        </a:accent1>
        <a:accent2>
          <a:srgbClr val="5F5F5F"/>
        </a:accent2>
        <a:accent3>
          <a:srgbClr val="FFFFFF"/>
        </a:accent3>
        <a:accent4>
          <a:srgbClr val="000000"/>
        </a:accent4>
        <a:accent5>
          <a:srgbClr val="F5ADAC"/>
        </a:accent5>
        <a:accent6>
          <a:srgbClr val="555555"/>
        </a:accent6>
        <a:hlink>
          <a:srgbClr val="C0C0C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Cummins PPT - Power Generation</Template>
  <TotalTime>34446</TotalTime>
  <Words>4494</Words>
  <Application>Microsoft Office PowerPoint</Application>
  <PresentationFormat>On-screen Show (4:3)</PresentationFormat>
  <Paragraphs>678</Paragraphs>
  <Slides>60</Slides>
  <Notes>51</Notes>
  <HiddenSlides>6</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Cummins PPT - Power Generation</vt:lpstr>
      <vt:lpstr>ECO template</vt:lpstr>
      <vt:lpstr>Tier 4 Emission update  February, 2013  IEEE Presentation  </vt:lpstr>
      <vt:lpstr>Agenda </vt:lpstr>
      <vt:lpstr>PowerPoint Presentation</vt:lpstr>
      <vt:lpstr>Emissions Regulations </vt:lpstr>
      <vt:lpstr>EPA New Source Performance Standards  (NSPS) for Stationary CI Engines, Part 60, Subpart IIII </vt:lpstr>
      <vt:lpstr>EPA New Source Performance Standards  (NSPS) for Stationary CI Engines, Part 60, Subpart IIII </vt:lpstr>
      <vt:lpstr>EPA New Source Performance Standards (NSPS) for Stationary CI Engines, Part 60, Subpart IIII </vt:lpstr>
      <vt:lpstr>PowerPoint Presentation</vt:lpstr>
      <vt:lpstr>Nomenclature – EPA Terminology  Power Generation Classification: Stationary Non-emergency   (subject  to higher emission standards)</vt:lpstr>
      <vt:lpstr> Nomenclature – EPA Terminology  Power Generation Classification: Nonroad Mobile  (subject  to higher emission standards)  </vt:lpstr>
      <vt:lpstr>Emergency vs Non-emergency</vt:lpstr>
      <vt:lpstr>ENVIRONMENTAL PROTECTION AGENCY 40 CFR Part 63 [EPA-HQ-OAR-2008-0708, FRL-9756-4] RIN 2060-AQ58</vt:lpstr>
      <vt:lpstr>SCR Inducement Background</vt:lpstr>
      <vt:lpstr>Emergency mode   - - Short Term Relief</vt:lpstr>
      <vt:lpstr>PowerPoint Presentation</vt:lpstr>
      <vt:lpstr>EPA regulations</vt:lpstr>
      <vt:lpstr> EPA Generator Set Engine allowed Emissions </vt:lpstr>
      <vt:lpstr>Achieving “Near-Zero” Emissions</vt:lpstr>
      <vt:lpstr>What is Tier 4i Certified</vt:lpstr>
      <vt:lpstr>Federal EPA Emissions Measurement*</vt:lpstr>
      <vt:lpstr>Emission Control Options</vt:lpstr>
      <vt:lpstr>Tier 4 Technology</vt:lpstr>
      <vt:lpstr>How SCR Works</vt:lpstr>
      <vt:lpstr>How the Diesel Particulate Filter (DPF) Works</vt:lpstr>
      <vt:lpstr>What is Diesel Exhaust Fluid?</vt:lpstr>
      <vt:lpstr>DEF Available for All Markets Today</vt:lpstr>
      <vt:lpstr>Tier 4i Gensets www.Tier4Answers.com</vt:lpstr>
      <vt:lpstr>PowerPoint Presentation</vt:lpstr>
      <vt:lpstr>PowerPoint Presentation</vt:lpstr>
      <vt:lpstr>Product Architecture</vt:lpstr>
      <vt:lpstr>CPG T4F AFT: CA451 </vt:lpstr>
      <vt:lpstr>CPG T4i AFT: CA452 Base System</vt:lpstr>
      <vt:lpstr>Sectional View of T4F ready CA451</vt:lpstr>
      <vt:lpstr>Tier 4F Ready Configuration CA452</vt:lpstr>
      <vt:lpstr>PowerPoint Presentation</vt:lpstr>
      <vt:lpstr>PowerPoint Presentation</vt:lpstr>
      <vt:lpstr>PowerPoint Presentation</vt:lpstr>
      <vt:lpstr>PowerPoint Presentation</vt:lpstr>
      <vt:lpstr>PowerPoint Presentation</vt:lpstr>
      <vt:lpstr>Key Features</vt:lpstr>
      <vt:lpstr>Ducting System</vt:lpstr>
      <vt:lpstr>Exhaust Heater</vt:lpstr>
      <vt:lpstr>Dosing System</vt:lpstr>
      <vt:lpstr>CPG T4i/f AFT:  Dosing System Flow Diagram</vt:lpstr>
      <vt:lpstr>CPG T4i AFT:  Mixing Section</vt:lpstr>
      <vt:lpstr>Control Loops</vt:lpstr>
      <vt:lpstr>Annunciator Features</vt:lpstr>
      <vt:lpstr>CPG T4i AFT:  SCR Catalyst</vt:lpstr>
      <vt:lpstr>Diesel Particulate Filter Details</vt:lpstr>
      <vt:lpstr>Options available </vt:lpstr>
      <vt:lpstr>Scope of Supply Tier 4I Certified Configuration</vt:lpstr>
      <vt:lpstr>CPG T4i:  Other Considerations</vt:lpstr>
      <vt:lpstr>PowerPoint Presentation</vt:lpstr>
      <vt:lpstr>Service / Maintenance</vt:lpstr>
      <vt:lpstr>CPG T4i:  Service Considerations</vt:lpstr>
      <vt:lpstr>PowerPoint Presentation</vt:lpstr>
      <vt:lpstr>Annunciator Operation</vt:lpstr>
      <vt:lpstr>System Output Screen</vt:lpstr>
      <vt:lpstr>Alarm Screen</vt:lpstr>
      <vt:lpstr>Questions</vt:lpstr>
    </vt:vector>
  </TitlesOfParts>
  <Company>Cummins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Training [Product Name]</dc:title>
  <dc:creator>Gagan Malik</dc:creator>
  <cp:lastModifiedBy>John Levine</cp:lastModifiedBy>
  <cp:revision>126</cp:revision>
  <cp:lastPrinted>2008-03-20T15:15:50Z</cp:lastPrinted>
  <dcterms:created xsi:type="dcterms:W3CDTF">2012-04-09T15:17:11Z</dcterms:created>
  <dcterms:modified xsi:type="dcterms:W3CDTF">2013-02-27T22:30:52Z</dcterms:modified>
</cp:coreProperties>
</file>