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77" r:id="rId3"/>
    <p:sldId id="258" r:id="rId4"/>
    <p:sldId id="259" r:id="rId5"/>
    <p:sldId id="272" r:id="rId6"/>
    <p:sldId id="273" r:id="rId7"/>
    <p:sldId id="261" r:id="rId8"/>
    <p:sldId id="264" r:id="rId9"/>
    <p:sldId id="275" r:id="rId10"/>
    <p:sldId id="267" r:id="rId11"/>
    <p:sldId id="268" r:id="rId12"/>
    <p:sldId id="269" r:id="rId13"/>
    <p:sldId id="266" r:id="rId14"/>
    <p:sldId id="270" r:id="rId15"/>
    <p:sldId id="276" r:id="rId16"/>
    <p:sldId id="301" r:id="rId17"/>
    <p:sldId id="302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9" r:id="rId26"/>
    <p:sldId id="300" r:id="rId27"/>
    <p:sldId id="298" r:id="rId28"/>
    <p:sldId id="303" r:id="rId29"/>
    <p:sldId id="280" r:id="rId30"/>
    <p:sldId id="282" r:id="rId31"/>
    <p:sldId id="283" r:id="rId32"/>
    <p:sldId id="305" r:id="rId33"/>
    <p:sldId id="284" r:id="rId34"/>
    <p:sldId id="285" r:id="rId35"/>
    <p:sldId id="281" r:id="rId36"/>
    <p:sldId id="278" r:id="rId37"/>
    <p:sldId id="279" r:id="rId38"/>
    <p:sldId id="289" r:id="rId39"/>
    <p:sldId id="306" r:id="rId40"/>
    <p:sldId id="290" r:id="rId41"/>
    <p:sldId id="286" r:id="rId42"/>
    <p:sldId id="287" r:id="rId43"/>
    <p:sldId id="307" r:id="rId44"/>
    <p:sldId id="308" r:id="rId45"/>
    <p:sldId id="304" r:id="rId46"/>
    <p:sldId id="288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0093" autoAdjust="0"/>
  </p:normalViewPr>
  <p:slideViewPr>
    <p:cSldViewPr>
      <p:cViewPr varScale="1">
        <p:scale>
          <a:sx n="72" d="100"/>
          <a:sy n="72" d="100"/>
        </p:scale>
        <p:origin x="-13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47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DEABEA-F5D8-4628-BFA5-ED59586B867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4673AF-0559-4D05-B702-61A9A0ECF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392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495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3581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1788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0993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3334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6236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17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146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8263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119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310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0018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187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0291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8645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34171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81044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53070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40600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58308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93014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157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79259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09339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36755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99163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4565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4582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58674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72201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37462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8148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3137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08616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66069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44029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47161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28982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407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2241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5265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5641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806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73AF-0559-4D05-B702-61A9A0ECF2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822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Word_Document1.doc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066799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Electrical Power &amp; Control </a:t>
            </a:r>
            <a:br>
              <a:rPr lang="en-US" sz="3200" b="1" dirty="0" smtClean="0"/>
            </a:br>
            <a:r>
              <a:rPr lang="en-US" sz="3200" b="1" dirty="0" smtClean="0"/>
              <a:t>in Pulp and Paper Mills</a:t>
            </a:r>
            <a:endParaRPr lang="en-US" sz="3200" b="1" dirty="0"/>
          </a:p>
        </p:txBody>
      </p:sp>
      <p:pic>
        <p:nvPicPr>
          <p:cNvPr id="1026" name="Picture 2" descr="C:\Users\jhseller\Documents\IEEE mtg present\Picts\Paper-Proc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50396"/>
            <a:ext cx="6934200" cy="501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365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15kV Switchgear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500" y="1720056"/>
            <a:ext cx="5715000" cy="4286250"/>
          </a:xfrm>
        </p:spPr>
      </p:pic>
    </p:spTree>
    <p:extLst>
      <p:ext uri="{BB962C8B-B14F-4D97-AF65-F5344CB8AC3E}">
        <p14:creationId xmlns:p14="http://schemas.microsoft.com/office/powerpoint/2010/main" xmlns="" val="36705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15kV Switchgear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7200" y="1780381"/>
            <a:ext cx="5689600" cy="4165600"/>
          </a:xfrm>
        </p:spPr>
      </p:pic>
    </p:spTree>
    <p:extLst>
      <p:ext uri="{BB962C8B-B14F-4D97-AF65-F5344CB8AC3E}">
        <p14:creationId xmlns:p14="http://schemas.microsoft.com/office/powerpoint/2010/main" xmlns="" val="23450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15kV Switchgear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0705" y="1600200"/>
            <a:ext cx="6742589" cy="4525963"/>
          </a:xfrm>
        </p:spPr>
      </p:pic>
    </p:spTree>
    <p:extLst>
      <p:ext uri="{BB962C8B-B14F-4D97-AF65-F5344CB8AC3E}">
        <p14:creationId xmlns:p14="http://schemas.microsoft.com/office/powerpoint/2010/main" xmlns="" val="23450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15kV Switchgear Ratings</a:t>
            </a:r>
            <a:br>
              <a:rPr lang="en-US" sz="2800" dirty="0" smtClean="0"/>
            </a:br>
            <a:r>
              <a:rPr lang="en-US" sz="2800" dirty="0" smtClean="0"/>
              <a:t>(constant MVA)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15905592"/>
              </p:ext>
            </p:extLst>
          </p:nvPr>
        </p:nvGraphicFramePr>
        <p:xfrm>
          <a:off x="457200" y="1757363"/>
          <a:ext cx="8158163" cy="3357562"/>
        </p:xfrm>
        <a:graphic>
          <a:graphicData uri="http://schemas.openxmlformats.org/presentationml/2006/ole">
            <p:oleObj spid="_x0000_s3104" name="Document" r:id="rId4" imgW="8229872" imgH="3395137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9167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15kV Switchgear Ratings</a:t>
            </a:r>
            <a:br>
              <a:rPr lang="en-US" sz="2800" dirty="0" smtClean="0"/>
            </a:br>
            <a:r>
              <a:rPr lang="en-US" sz="2800" dirty="0" smtClean="0"/>
              <a:t>(constant kA) 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0675203"/>
              </p:ext>
            </p:extLst>
          </p:nvPr>
        </p:nvGraphicFramePr>
        <p:xfrm>
          <a:off x="457200" y="2139718"/>
          <a:ext cx="8229600" cy="3397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561"/>
                <a:gridCol w="572230"/>
                <a:gridCol w="1454515"/>
                <a:gridCol w="721710"/>
                <a:gridCol w="711200"/>
                <a:gridCol w="1454515"/>
                <a:gridCol w="908561"/>
                <a:gridCol w="749154"/>
                <a:gridCol w="749154"/>
              </a:tblGrid>
              <a:tr h="165246">
                <a:tc rowSpan="3">
                  <a:txBody>
                    <a:bodyPr/>
                    <a:lstStyle/>
                    <a:p>
                      <a:pPr marL="34925" marR="142875">
                        <a:lnSpc>
                          <a:spcPts val="8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600" spc="-5" dirty="0">
                          <a:effectLst/>
                        </a:rPr>
                        <a:t>Rated Maximum</a:t>
                      </a:r>
                      <a:r>
                        <a:rPr lang="en-US" sz="600" spc="130" dirty="0">
                          <a:effectLst/>
                        </a:rPr>
                        <a:t> </a:t>
                      </a:r>
                      <a:r>
                        <a:rPr lang="en-US" sz="600" spc="-55" dirty="0">
                          <a:effectLst/>
                        </a:rPr>
                        <a:t>V</a:t>
                      </a:r>
                      <a:r>
                        <a:rPr lang="en-US" sz="600" spc="-5" dirty="0">
                          <a:effectLst/>
                        </a:rPr>
                        <a:t>oltage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34925" marR="125095">
                        <a:lnSpc>
                          <a:spcPts val="8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600" spc="-5">
                          <a:effectLst/>
                        </a:rPr>
                        <a:t>(Ref.)</a:t>
                      </a:r>
                      <a:r>
                        <a:rPr lang="en-US" sz="600" spc="-65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Rated </a:t>
                      </a:r>
                      <a:r>
                        <a:rPr lang="en-US" sz="600" spc="-55">
                          <a:effectLst/>
                        </a:rPr>
                        <a:t>V</a:t>
                      </a:r>
                      <a:r>
                        <a:rPr lang="en-US" sz="600" spc="-5">
                          <a:effectLst/>
                        </a:rPr>
                        <a:t>oltage</a:t>
                      </a:r>
                      <a:r>
                        <a:rPr lang="en-US" sz="600" spc="55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Range</a:t>
                      </a:r>
                      <a:r>
                        <a:rPr lang="en-US" sz="600" spc="-50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Factor</a:t>
                      </a:r>
                      <a:endParaRPr lang="en-US" sz="1000">
                        <a:effectLst/>
                      </a:endParaRPr>
                    </a:p>
                    <a:p>
                      <a:pPr marL="34925" marR="0">
                        <a:lnSpc>
                          <a:spcPts val="7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K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34925" marR="128270">
                        <a:lnSpc>
                          <a:spcPts val="8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600" spc="-5">
                          <a:effectLst/>
                        </a:rPr>
                        <a:t>(Ref.)</a:t>
                      </a:r>
                      <a:r>
                        <a:rPr lang="en-US" sz="600" spc="-65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Rated Short-</a:t>
                      </a:r>
                      <a:r>
                        <a:rPr lang="en-US" sz="600" spc="15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Circuit</a:t>
                      </a:r>
                      <a:r>
                        <a:rPr lang="en-US" sz="600" spc="-55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Current </a:t>
                      </a:r>
                      <a:r>
                        <a:rPr lang="en-US" sz="600">
                          <a:effectLst/>
                        </a:rPr>
                        <a:t>I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5" dirty="0">
                          <a:effectLst/>
                        </a:rPr>
                        <a:t>Insulatio</a:t>
                      </a:r>
                      <a:r>
                        <a:rPr lang="en-US" sz="600" dirty="0">
                          <a:effectLst/>
                        </a:rPr>
                        <a:t>n</a:t>
                      </a:r>
                      <a:r>
                        <a:rPr lang="en-US" sz="600" spc="-15" dirty="0">
                          <a:effectLst/>
                        </a:rPr>
                        <a:t> </a:t>
                      </a:r>
                      <a:r>
                        <a:rPr lang="en-US" sz="600" spc="-5" dirty="0">
                          <a:effectLst/>
                        </a:rPr>
                        <a:t>Level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5">
                          <a:effectLst/>
                        </a:rPr>
                        <a:t>Rate</a:t>
                      </a:r>
                      <a:r>
                        <a:rPr lang="en-US" sz="600">
                          <a:effectLst/>
                        </a:rPr>
                        <a:t>d</a:t>
                      </a:r>
                      <a:r>
                        <a:rPr lang="en-US" sz="600" spc="-15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Mai</a:t>
                      </a:r>
                      <a:r>
                        <a:rPr lang="en-US" sz="600">
                          <a:effectLst/>
                        </a:rPr>
                        <a:t>n</a:t>
                      </a:r>
                      <a:r>
                        <a:rPr lang="en-US" sz="600" spc="50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Bus</a:t>
                      </a:r>
                      <a:endParaRPr lang="en-US" sz="1000">
                        <a:effectLst/>
                      </a:endParaRPr>
                    </a:p>
                    <a:p>
                      <a:pPr marL="34925" marR="0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spc="-5">
                          <a:effectLst/>
                        </a:rPr>
                        <a:t>Continuou</a:t>
                      </a:r>
                      <a:r>
                        <a:rPr lang="en-US" sz="600">
                          <a:effectLst/>
                        </a:rPr>
                        <a:t>s</a:t>
                      </a:r>
                      <a:r>
                        <a:rPr lang="en-US" sz="600" spc="-55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Curren</a:t>
                      </a:r>
                      <a:r>
                        <a:rPr lang="en-US" sz="600">
                          <a:effectLst/>
                        </a:rPr>
                        <a:t>t</a:t>
                      </a:r>
                      <a:r>
                        <a:rPr lang="en-US" sz="600" spc="-20">
                          <a:effectLst/>
                        </a:rPr>
                        <a:t> </a:t>
                      </a:r>
                      <a:r>
                        <a:rPr lang="en-US" sz="500">
                          <a:effectLst/>
                        </a:rPr>
                        <a:t>®@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34925" marR="15240">
                        <a:lnSpc>
                          <a:spcPts val="8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600" spc="-5">
                          <a:effectLst/>
                        </a:rPr>
                        <a:t>Rate</a:t>
                      </a:r>
                      <a:r>
                        <a:rPr lang="en-US" sz="600">
                          <a:effectLst/>
                        </a:rPr>
                        <a:t>d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Short-</a:t>
                      </a:r>
                      <a:r>
                        <a:rPr lang="en-US" sz="600" spc="-55">
                          <a:effectLst/>
                        </a:rPr>
                        <a:t>T</a:t>
                      </a:r>
                      <a:r>
                        <a:rPr lang="en-US" sz="600" spc="-5">
                          <a:effectLst/>
                        </a:rPr>
                        <a:t>ime</a:t>
                      </a:r>
                      <a:r>
                        <a:rPr lang="en-US" sz="600" spc="60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Short-Circuit Current Withstand</a:t>
                      </a:r>
                      <a:endParaRPr lang="en-US" sz="1000">
                        <a:effectLst/>
                      </a:endParaRPr>
                    </a:p>
                    <a:p>
                      <a:pPr marL="34925" marR="0">
                        <a:lnSpc>
                          <a:spcPts val="7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spc="-5">
                          <a:effectLst/>
                        </a:rPr>
                        <a:t>(2-Second)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34925" marR="448945">
                        <a:lnSpc>
                          <a:spcPts val="8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600" spc="-5">
                          <a:effectLst/>
                        </a:rPr>
                        <a:t>Rate</a:t>
                      </a:r>
                      <a:r>
                        <a:rPr lang="en-US" sz="600">
                          <a:effectLst/>
                        </a:rPr>
                        <a:t>d</a:t>
                      </a:r>
                      <a:r>
                        <a:rPr lang="en-US" sz="600" spc="-15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Momentary</a:t>
                      </a:r>
                      <a:r>
                        <a:rPr lang="en-US" sz="600" spc="150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Short-Circuit Curren</a:t>
                      </a:r>
                      <a:r>
                        <a:rPr lang="en-US" sz="600">
                          <a:effectLst/>
                        </a:rPr>
                        <a:t>t</a:t>
                      </a:r>
                      <a:r>
                        <a:rPr lang="en-US" sz="600" spc="-15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Withstand</a:t>
                      </a:r>
                      <a:r>
                        <a:rPr lang="en-US" sz="600" spc="65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(10-Cycle</a:t>
                      </a:r>
                      <a:r>
                        <a:rPr lang="en-US" sz="600">
                          <a:effectLst/>
                        </a:rPr>
                        <a:t>)</a:t>
                      </a:r>
                      <a:r>
                        <a:rPr lang="en-US" sz="600" spc="25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(16</a:t>
                      </a:r>
                      <a:r>
                        <a:rPr lang="en-US" sz="600">
                          <a:effectLst/>
                        </a:rPr>
                        <a:t>7</a:t>
                      </a:r>
                      <a:r>
                        <a:rPr lang="en-US" sz="600" spc="-15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ms)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925" marR="144780">
                        <a:lnSpc>
                          <a:spcPts val="8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600" spc="-5">
                          <a:effectLst/>
                        </a:rPr>
                        <a:t>Power</a:t>
                      </a:r>
                      <a:r>
                        <a:rPr lang="en-US" sz="600" spc="20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Frequency</a:t>
                      </a:r>
                      <a:r>
                        <a:rPr lang="en-US" sz="600" spc="30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Withstand</a:t>
                      </a:r>
                      <a:r>
                        <a:rPr lang="en-US" sz="600" spc="65">
                          <a:effectLst/>
                        </a:rPr>
                        <a:t> </a:t>
                      </a:r>
                      <a:r>
                        <a:rPr lang="en-US" sz="600" spc="-55">
                          <a:effectLst/>
                        </a:rPr>
                        <a:t>V</a:t>
                      </a:r>
                      <a:r>
                        <a:rPr lang="en-US" sz="600" spc="-5">
                          <a:effectLst/>
                        </a:rPr>
                        <a:t>oltage,</a:t>
                      </a:r>
                      <a:endParaRPr lang="en-US" sz="1000">
                        <a:effectLst/>
                      </a:endParaRPr>
                    </a:p>
                    <a:p>
                      <a:pPr marL="34925" marR="0">
                        <a:lnSpc>
                          <a:spcPts val="7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spc="-5">
                          <a:effectLst/>
                        </a:rPr>
                        <a:t>6</a:t>
                      </a:r>
                      <a:r>
                        <a:rPr lang="en-US" sz="600">
                          <a:effectLst/>
                        </a:rPr>
                        <a:t>0</a:t>
                      </a:r>
                      <a:r>
                        <a:rPr lang="en-US" sz="600" spc="-15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Hz,</a:t>
                      </a:r>
                      <a:endParaRPr lang="en-US" sz="1000">
                        <a:effectLst/>
                      </a:endParaRPr>
                    </a:p>
                    <a:p>
                      <a:pPr marL="34925" marR="0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</a:t>
                      </a:r>
                      <a:r>
                        <a:rPr lang="en-US" sz="600" spc="-15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Minute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34925" marR="131445">
                        <a:lnSpc>
                          <a:spcPts val="8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600" spc="-5">
                          <a:effectLst/>
                        </a:rPr>
                        <a:t>Lightning Impulse</a:t>
                      </a:r>
                      <a:r>
                        <a:rPr lang="en-US" sz="600" spc="-35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Withstand</a:t>
                      </a:r>
                      <a:r>
                        <a:rPr lang="en-US" sz="600" spc="65">
                          <a:effectLst/>
                        </a:rPr>
                        <a:t> </a:t>
                      </a:r>
                      <a:r>
                        <a:rPr lang="en-US" sz="600" spc="-55">
                          <a:effectLst/>
                        </a:rPr>
                        <a:t>V</a:t>
                      </a:r>
                      <a:r>
                        <a:rPr lang="en-US" sz="600" spc="-5">
                          <a:effectLst/>
                        </a:rPr>
                        <a:t>oltage</a:t>
                      </a:r>
                      <a:r>
                        <a:rPr lang="en-US" sz="600" spc="55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[LIWV]</a:t>
                      </a:r>
                      <a:r>
                        <a:rPr lang="en-US" sz="600" spc="20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(BIL)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20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600" spc="-5">
                          <a:effectLst/>
                        </a:rPr>
                        <a:t>K*</a:t>
                      </a:r>
                      <a:r>
                        <a:rPr lang="en-US" sz="600">
                          <a:effectLst/>
                        </a:rPr>
                        <a:t>I</a:t>
                      </a:r>
                      <a:r>
                        <a:rPr lang="en-US" sz="600" spc="65">
                          <a:effectLst/>
                        </a:rPr>
                        <a:t> </a:t>
                      </a:r>
                      <a:r>
                        <a:rPr lang="en-US" sz="500">
                          <a:effectLst/>
                        </a:rPr>
                        <a:t>@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600" spc="-5">
                          <a:effectLst/>
                        </a:rPr>
                        <a:t>2.</a:t>
                      </a:r>
                      <a:r>
                        <a:rPr lang="en-US" sz="600">
                          <a:effectLst/>
                        </a:rPr>
                        <a:t>7</a:t>
                      </a:r>
                      <a:r>
                        <a:rPr lang="en-US" sz="600" spc="-15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*K*</a:t>
                      </a:r>
                      <a:r>
                        <a:rPr lang="en-US" sz="600">
                          <a:effectLst/>
                        </a:rPr>
                        <a:t>I</a:t>
                      </a:r>
                      <a:r>
                        <a:rPr lang="en-US" sz="600" spc="170">
                          <a:effectLst/>
                        </a:rPr>
                        <a:t> </a:t>
                      </a:r>
                      <a:r>
                        <a:rPr lang="en-US" sz="500">
                          <a:effectLst/>
                        </a:rPr>
                        <a:t>@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600" spc="-5">
                          <a:effectLst/>
                        </a:rPr>
                        <a:t>1.</a:t>
                      </a:r>
                      <a:r>
                        <a:rPr lang="en-US" sz="600">
                          <a:effectLst/>
                        </a:rPr>
                        <a:t>6</a:t>
                      </a:r>
                      <a:r>
                        <a:rPr lang="en-US" sz="600" spc="-15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*K</a:t>
                      </a:r>
                      <a:r>
                        <a:rPr lang="en-US" sz="600">
                          <a:effectLst/>
                        </a:rPr>
                        <a:t>*</a:t>
                      </a:r>
                      <a:r>
                        <a:rPr lang="en-US" sz="600" spc="175">
                          <a:effectLst/>
                        </a:rPr>
                        <a:t> </a:t>
                      </a:r>
                      <a:r>
                        <a:rPr lang="en-US" sz="600">
                          <a:effectLst/>
                        </a:rPr>
                        <a:t>I</a:t>
                      </a:r>
                      <a:r>
                        <a:rPr lang="en-US" sz="600" spc="-15">
                          <a:effectLst/>
                        </a:rPr>
                        <a:t> </a:t>
                      </a:r>
                      <a:r>
                        <a:rPr lang="en-US" sz="500">
                          <a:effectLst/>
                        </a:rPr>
                        <a:t>(j)</a:t>
                      </a:r>
                      <a:endParaRPr lang="en-US" sz="1000">
                        <a:effectLst/>
                      </a:endParaRPr>
                    </a:p>
                    <a:p>
                      <a:pPr marL="34925" marR="0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spc="-5">
                          <a:effectLst/>
                        </a:rPr>
                        <a:t>(Ref</a:t>
                      </a:r>
                      <a:r>
                        <a:rPr lang="en-US" sz="600">
                          <a:effectLst/>
                        </a:rPr>
                        <a:t>.</a:t>
                      </a:r>
                      <a:r>
                        <a:rPr lang="en-US" sz="600" spc="-60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only)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390"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5">
                          <a:effectLst/>
                        </a:rPr>
                        <a:t>k</a:t>
                      </a:r>
                      <a:r>
                        <a:rPr lang="en-US" sz="600">
                          <a:effectLst/>
                        </a:rPr>
                        <a:t>V</a:t>
                      </a:r>
                      <a:r>
                        <a:rPr lang="en-US" sz="600" spc="20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rms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5">
                          <a:effectLst/>
                        </a:rPr>
                        <a:t>k</a:t>
                      </a:r>
                      <a:r>
                        <a:rPr lang="en-US" sz="600">
                          <a:effectLst/>
                        </a:rPr>
                        <a:t>A</a:t>
                      </a:r>
                      <a:r>
                        <a:rPr lang="en-US" sz="600" spc="-15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rms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5">
                          <a:effectLst/>
                        </a:rPr>
                        <a:t>k</a:t>
                      </a:r>
                      <a:r>
                        <a:rPr lang="en-US" sz="600">
                          <a:effectLst/>
                        </a:rPr>
                        <a:t>V</a:t>
                      </a:r>
                      <a:r>
                        <a:rPr lang="en-US" sz="600" spc="20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rms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5">
                          <a:effectLst/>
                        </a:rPr>
                        <a:t>k</a:t>
                      </a:r>
                      <a:r>
                        <a:rPr lang="en-US" sz="600">
                          <a:effectLst/>
                        </a:rPr>
                        <a:t>V</a:t>
                      </a:r>
                      <a:r>
                        <a:rPr lang="en-US" sz="600" spc="20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Peak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5">
                          <a:effectLst/>
                        </a:rPr>
                        <a:t>Amperes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5">
                          <a:effectLst/>
                        </a:rPr>
                        <a:t>k</a:t>
                      </a:r>
                      <a:r>
                        <a:rPr lang="en-US" sz="600">
                          <a:effectLst/>
                        </a:rPr>
                        <a:t>A</a:t>
                      </a:r>
                      <a:r>
                        <a:rPr lang="en-US" sz="600" spc="-15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rm</a:t>
                      </a:r>
                      <a:r>
                        <a:rPr lang="en-US" sz="600">
                          <a:effectLst/>
                        </a:rPr>
                        <a:t>s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Sym.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5">
                          <a:effectLst/>
                        </a:rPr>
                        <a:t>k</a:t>
                      </a:r>
                      <a:r>
                        <a:rPr lang="en-US" sz="600">
                          <a:effectLst/>
                        </a:rPr>
                        <a:t>A</a:t>
                      </a:r>
                      <a:r>
                        <a:rPr lang="en-US" sz="600" spc="-15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Crest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5">
                          <a:effectLst/>
                        </a:rPr>
                        <a:t>k</a:t>
                      </a:r>
                      <a:r>
                        <a:rPr lang="en-US" sz="600">
                          <a:effectLst/>
                        </a:rPr>
                        <a:t>A</a:t>
                      </a:r>
                      <a:r>
                        <a:rPr lang="en-US" sz="600" spc="-15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rm</a:t>
                      </a:r>
                      <a:r>
                        <a:rPr lang="en-US" sz="600">
                          <a:effectLst/>
                        </a:rPr>
                        <a:t>s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5">
                          <a:effectLst/>
                        </a:rPr>
                        <a:t>Asym.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5246">
                <a:tc rowSpan="6">
                  <a:txBody>
                    <a:bodyPr/>
                    <a:lstStyle/>
                    <a:p>
                      <a:pPr marL="8191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4.76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25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19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marL="8191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 dirty="0">
                          <a:effectLst/>
                        </a:rPr>
                        <a:t>60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1200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2000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3000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4000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25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191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68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191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40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52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1.24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 dirty="0">
                          <a:effectLst/>
                        </a:rPr>
                        <a:t>29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1200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2000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3000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4000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36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191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97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191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58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52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4</a:t>
                      </a:r>
                      <a:r>
                        <a:rPr lang="en-US" sz="6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1200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2000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3000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4000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40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108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191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64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52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1.19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 dirty="0">
                          <a:effectLst/>
                        </a:rPr>
                        <a:t>41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1200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2000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3000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4000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49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132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191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78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52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5</a:t>
                      </a:r>
                      <a:r>
                        <a:rPr lang="en-US" sz="6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1200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2000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3000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4000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50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135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191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80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52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6</a:t>
                      </a:r>
                      <a:r>
                        <a:rPr lang="en-US" sz="6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1200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2000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3000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4000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63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170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101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5246">
                <a:tc rowSpan="2">
                  <a:txBody>
                    <a:bodyPr/>
                    <a:lstStyle/>
                    <a:p>
                      <a:pPr marL="8191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8.25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1.25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33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36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8191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95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1200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2000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3000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4000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41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111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191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66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52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5</a:t>
                      </a:r>
                      <a:r>
                        <a:rPr lang="en-US" sz="6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1200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2000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3000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4000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50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135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191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80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5246">
                <a:tc rowSpan="7"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 dirty="0">
                          <a:effectLst/>
                        </a:rPr>
                        <a:t>15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1.3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18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36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marL="8191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95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1200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2000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3000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4000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23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191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62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191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37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52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2</a:t>
                      </a:r>
                      <a:r>
                        <a:rPr lang="en-US" sz="6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1200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2000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3000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4000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25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191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68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191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40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52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1.3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28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1200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2000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3000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4000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36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191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97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191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58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52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4</a:t>
                      </a:r>
                      <a:r>
                        <a:rPr lang="en-US" sz="6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1200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2000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3000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4000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40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108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191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64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52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1.3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37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1200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2000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3000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4000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48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130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191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77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52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5</a:t>
                      </a:r>
                      <a:r>
                        <a:rPr lang="en-US" sz="6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1200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2000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3000</a:t>
                      </a:r>
                      <a:r>
                        <a:rPr lang="en-US" sz="600">
                          <a:effectLst/>
                        </a:rPr>
                        <a:t>,</a:t>
                      </a:r>
                      <a:r>
                        <a:rPr lang="en-US" sz="600" spc="-30">
                          <a:effectLst/>
                        </a:rPr>
                        <a:t> </a:t>
                      </a:r>
                      <a:r>
                        <a:rPr lang="en-US" sz="600" spc="-10">
                          <a:effectLst/>
                        </a:rPr>
                        <a:t>4000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50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135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191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>
                          <a:effectLst/>
                        </a:rPr>
                        <a:t>80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52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 dirty="0">
                          <a:effectLst/>
                        </a:rPr>
                        <a:t>6</a:t>
                      </a:r>
                      <a:r>
                        <a:rPr lang="en-US" sz="6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 dirty="0">
                          <a:effectLst/>
                        </a:rPr>
                        <a:t>1200</a:t>
                      </a:r>
                      <a:r>
                        <a:rPr lang="en-US" sz="600" dirty="0">
                          <a:effectLst/>
                        </a:rPr>
                        <a:t>,</a:t>
                      </a:r>
                      <a:r>
                        <a:rPr lang="en-US" sz="600" spc="-30" dirty="0">
                          <a:effectLst/>
                        </a:rPr>
                        <a:t> </a:t>
                      </a:r>
                      <a:r>
                        <a:rPr lang="en-US" sz="600" spc="-10" dirty="0">
                          <a:effectLst/>
                        </a:rPr>
                        <a:t>2000</a:t>
                      </a:r>
                      <a:r>
                        <a:rPr lang="en-US" sz="600" dirty="0">
                          <a:effectLst/>
                        </a:rPr>
                        <a:t>,</a:t>
                      </a:r>
                      <a:r>
                        <a:rPr lang="en-US" sz="600" spc="-30" dirty="0">
                          <a:effectLst/>
                        </a:rPr>
                        <a:t> </a:t>
                      </a:r>
                      <a:r>
                        <a:rPr lang="en-US" sz="600" spc="-10" dirty="0">
                          <a:effectLst/>
                        </a:rPr>
                        <a:t>3000</a:t>
                      </a:r>
                      <a:r>
                        <a:rPr lang="en-US" sz="600" dirty="0">
                          <a:effectLst/>
                        </a:rPr>
                        <a:t>,</a:t>
                      </a:r>
                      <a:r>
                        <a:rPr lang="en-US" sz="600" spc="-30" dirty="0">
                          <a:effectLst/>
                        </a:rPr>
                        <a:t> </a:t>
                      </a:r>
                      <a:r>
                        <a:rPr lang="en-US" sz="600" spc="-10" dirty="0">
                          <a:effectLst/>
                        </a:rPr>
                        <a:t>4000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 dirty="0">
                          <a:effectLst/>
                        </a:rPr>
                        <a:t>63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 dirty="0">
                          <a:effectLst/>
                        </a:rPr>
                        <a:t>170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925" marR="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600" spc="-10" dirty="0">
                          <a:effectLst/>
                        </a:rPr>
                        <a:t>101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42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99" y="734289"/>
            <a:ext cx="7924801" cy="6123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Typical MV substation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23955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Typical Transformer &amp; Primary Switch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1347136"/>
            <a:ext cx="4971191" cy="493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9550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Typical Transformer &amp; Primary Switch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462" y="1524000"/>
            <a:ext cx="6527938" cy="489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7993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MV motor controllers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500" y="1981200"/>
            <a:ext cx="8255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9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/>
              <a:t>MV motor controllers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295400"/>
            <a:ext cx="5715000" cy="478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3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b="1" dirty="0"/>
              <a:t>Electrical Power &amp; Control </a:t>
            </a:r>
            <a:br>
              <a:rPr lang="en-US" sz="3200" b="1" dirty="0"/>
            </a:br>
            <a:r>
              <a:rPr lang="en-US" sz="3200" b="1" dirty="0"/>
              <a:t>in Pulp and Paper Mills</a:t>
            </a:r>
            <a:endParaRPr lang="en-US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046" y="1285518"/>
            <a:ext cx="7966107" cy="4988123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906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1" y="990600"/>
            <a:ext cx="7328648" cy="5663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Typical LV substation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052498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LV switchgear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1371600"/>
            <a:ext cx="39243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7674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LV switchgear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447800"/>
            <a:ext cx="6754510" cy="462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7048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LV </a:t>
            </a:r>
            <a:r>
              <a:rPr lang="en-US" sz="3200" dirty="0" smtClean="0"/>
              <a:t>switchboard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488396"/>
            <a:ext cx="7192684" cy="48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5475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LV switchboard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1265660"/>
            <a:ext cx="4724400" cy="529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2121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/>
              <a:t>LV Motor Control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262112"/>
            <a:ext cx="5867400" cy="532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1351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14300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LV Motor Control Center</a:t>
            </a:r>
          </a:p>
        </p:txBody>
      </p:sp>
    </p:spTree>
    <p:extLst>
      <p:ext uri="{BB962C8B-B14F-4D97-AF65-F5344CB8AC3E}">
        <p14:creationId xmlns:p14="http://schemas.microsoft.com/office/powerpoint/2010/main" xmlns="" val="1265351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LV Motor Control Center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325" y="1543050"/>
            <a:ext cx="77533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3107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Downstream load distribution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6678" y="1295400"/>
            <a:ext cx="1752600" cy="2113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4041" y="1171236"/>
            <a:ext cx="1905000" cy="2237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3886200"/>
            <a:ext cx="2282305" cy="2608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3472645"/>
            <a:ext cx="2357438" cy="338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3558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5913" y="1370013"/>
            <a:ext cx="82296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23888" lvl="1" indent="-166688" eaLnBrk="0" hangingPunct="0">
              <a:spcBef>
                <a:spcPct val="20000"/>
              </a:spcBef>
              <a:buClr>
                <a:srgbClr val="F4B33E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latin typeface="Arial" charset="0"/>
              </a:rPr>
              <a:t>Process Control Terminology</a:t>
            </a:r>
          </a:p>
          <a:p>
            <a:pPr marL="623888" lvl="1" indent="-166688" eaLnBrk="0" hangingPunct="0">
              <a:spcBef>
                <a:spcPct val="20000"/>
              </a:spcBef>
              <a:buClr>
                <a:srgbClr val="F4B33E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</a:rPr>
              <a:t>Basic Instrument Selection </a:t>
            </a:r>
            <a:r>
              <a:rPr lang="en-US" sz="2000" dirty="0" smtClean="0">
                <a:latin typeface="Arial" charset="0"/>
              </a:rPr>
              <a:t>Considerations</a:t>
            </a:r>
          </a:p>
          <a:p>
            <a:pPr marL="623888" lvl="1" indent="-166688" eaLnBrk="0" hangingPunct="0">
              <a:spcBef>
                <a:spcPct val="20000"/>
              </a:spcBef>
              <a:buClr>
                <a:srgbClr val="F4B33E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</a:rPr>
              <a:t>Variables:</a:t>
            </a:r>
            <a:endParaRPr lang="en-US" sz="2000" dirty="0">
              <a:latin typeface="Arial" charset="0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rgbClr val="F4B33E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Arial" charset="0"/>
              </a:rPr>
              <a:t>Pressure, </a:t>
            </a:r>
            <a:r>
              <a:rPr lang="en-US" dirty="0">
                <a:latin typeface="Arial" charset="0"/>
              </a:rPr>
              <a:t>Level, Temperature, Flow, </a:t>
            </a:r>
            <a:r>
              <a:rPr lang="en-US" dirty="0" smtClean="0">
                <a:latin typeface="Arial" charset="0"/>
              </a:rPr>
              <a:t>Position, Velocity</a:t>
            </a:r>
            <a:endParaRPr lang="en-US" dirty="0">
              <a:latin typeface="Arial" charset="0"/>
            </a:endParaRPr>
          </a:p>
          <a:p>
            <a:pPr marL="623888" lvl="1" indent="-166688" eaLnBrk="0" hangingPunct="0">
              <a:spcBef>
                <a:spcPct val="20000"/>
              </a:spcBef>
              <a:buClr>
                <a:srgbClr val="F4B33E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</a:rPr>
              <a:t>DCS/PLC </a:t>
            </a:r>
            <a:r>
              <a:rPr lang="en-US" sz="2000" dirty="0">
                <a:latin typeface="Arial" charset="0"/>
              </a:rPr>
              <a:t>Systems, now called PCS, </a:t>
            </a:r>
          </a:p>
          <a:p>
            <a:pPr lvl="1" eaLnBrk="0" hangingPunct="0">
              <a:spcBef>
                <a:spcPct val="20000"/>
              </a:spcBef>
              <a:buClr>
                <a:srgbClr val="F4B33E"/>
              </a:buClr>
              <a:defRPr/>
            </a:pPr>
            <a:r>
              <a:rPr lang="en-US" sz="2000" dirty="0">
                <a:latin typeface="Arial" charset="0"/>
              </a:rPr>
              <a:t>      (Process Control Systems)</a:t>
            </a:r>
          </a:p>
          <a:p>
            <a:pPr marL="623888" lvl="1" indent="-166688" eaLnBrk="0" hangingPunct="0">
              <a:spcBef>
                <a:spcPct val="20000"/>
              </a:spcBef>
              <a:buClr>
                <a:srgbClr val="F4B33E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</a:rPr>
              <a:t>Control Loop </a:t>
            </a:r>
            <a:r>
              <a:rPr lang="en-US" sz="2000" dirty="0" smtClean="0">
                <a:latin typeface="Arial" charset="0"/>
              </a:rPr>
              <a:t>Variability &amp; Tuning</a:t>
            </a:r>
            <a:endParaRPr lang="en-US" sz="2000" dirty="0">
              <a:latin typeface="Arial" charset="0"/>
            </a:endParaRPr>
          </a:p>
          <a:p>
            <a:pPr marL="623888" lvl="1" indent="-166688" eaLnBrk="0" hangingPunct="0">
              <a:spcBef>
                <a:spcPct val="20000"/>
              </a:spcBef>
              <a:buClr>
                <a:srgbClr val="F4B33E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charset="0"/>
              </a:rPr>
              <a:t>Alarm </a:t>
            </a:r>
            <a:r>
              <a:rPr lang="en-US" sz="2000" dirty="0">
                <a:latin typeface="Arial" charset="0"/>
              </a:rPr>
              <a:t>Management</a:t>
            </a:r>
          </a:p>
          <a:p>
            <a:pPr marL="623888" lvl="1" indent="-166688" eaLnBrk="0" hangingPunct="0">
              <a:spcBef>
                <a:spcPct val="20000"/>
              </a:spcBef>
              <a:buClr>
                <a:srgbClr val="F4B33E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</a:rPr>
              <a:t>Advanced Process Controls</a:t>
            </a:r>
          </a:p>
          <a:p>
            <a:pPr marL="623888" lvl="1" indent="-166688" eaLnBrk="0" hangingPunct="0">
              <a:spcBef>
                <a:spcPct val="20000"/>
              </a:spcBef>
              <a:buClr>
                <a:srgbClr val="F4B33E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</a:rPr>
              <a:t>Interlocking</a:t>
            </a:r>
          </a:p>
          <a:p>
            <a:pPr marL="623888" lvl="1" indent="-166688" eaLnBrk="0" hangingPunct="0">
              <a:spcBef>
                <a:spcPct val="20000"/>
              </a:spcBef>
              <a:buClr>
                <a:srgbClr val="F4B33E"/>
              </a:buClr>
              <a:buFont typeface="Wingdings" pitchFamily="2" charset="2"/>
              <a:buChar char="§"/>
              <a:defRPr/>
            </a:pPr>
            <a:endParaRPr lang="en-US" sz="2000" dirty="0">
              <a:latin typeface="Arial" charset="0"/>
            </a:endParaRPr>
          </a:p>
          <a:p>
            <a:pPr marL="623888" lvl="1" indent="-166688" eaLnBrk="0" hangingPunct="0">
              <a:spcBef>
                <a:spcPct val="20000"/>
              </a:spcBef>
              <a:buClr>
                <a:srgbClr val="F4B33E"/>
              </a:buClr>
              <a:buFont typeface="Wingdings" pitchFamily="2" charset="2"/>
              <a:buChar char="§"/>
              <a:defRPr/>
            </a:pPr>
            <a:endParaRPr lang="en-US" sz="2000" dirty="0">
              <a:latin typeface="Arial" charset="0"/>
            </a:endParaRPr>
          </a:p>
          <a:p>
            <a:pPr marL="623888" lvl="1" indent="-166688" eaLnBrk="0" hangingPunct="0">
              <a:spcBef>
                <a:spcPct val="20000"/>
              </a:spcBef>
              <a:buClr>
                <a:srgbClr val="F4B33E"/>
              </a:buClr>
              <a:buFont typeface="Wingdings" pitchFamily="2" charset="2"/>
              <a:buChar char="§"/>
              <a:defRPr/>
            </a:pPr>
            <a:endParaRPr lang="en-US" sz="2000" dirty="0">
              <a:latin typeface="Arial" charset="0"/>
            </a:endParaRPr>
          </a:p>
          <a:p>
            <a:pPr marL="623888" lvl="1" indent="-166688" eaLnBrk="0" hangingPunct="0">
              <a:spcBef>
                <a:spcPct val="20000"/>
              </a:spcBef>
              <a:buClr>
                <a:srgbClr val="F4B33E"/>
              </a:buClr>
              <a:buFont typeface="Wingdings" pitchFamily="2" charset="2"/>
              <a:buChar char="§"/>
              <a:defRPr/>
            </a:pPr>
            <a:endParaRPr lang="en-US" sz="2000" dirty="0">
              <a:latin typeface="Arial" charset="0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rgbClr val="F4B33E"/>
              </a:buClr>
              <a:buFont typeface="Wingdings" pitchFamily="2" charset="2"/>
              <a:buChar char="§"/>
              <a:defRPr/>
            </a:pPr>
            <a:endParaRPr lang="en-US" dirty="0">
              <a:latin typeface="Arial" charset="0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rgbClr val="F4B33E"/>
              </a:buClr>
              <a:buFont typeface="Wingdings" pitchFamily="2" charset="2"/>
              <a:buChar char="§"/>
              <a:defRPr/>
            </a:pPr>
            <a:endParaRPr lang="en-US" dirty="0">
              <a:latin typeface="Arial" charset="0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rgbClr val="F4B33E"/>
              </a:buClr>
              <a:buFont typeface="Wingdings" pitchFamily="2" charset="2"/>
              <a:buChar char="§"/>
              <a:defRPr/>
            </a:pPr>
            <a:endParaRPr lang="en-US" dirty="0">
              <a:latin typeface="Arial" charset="0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rgbClr val="F4B33E"/>
              </a:buClr>
              <a:buFont typeface="Wingdings" pitchFamily="2" charset="2"/>
              <a:buChar char="§"/>
              <a:defRPr/>
            </a:pPr>
            <a:endParaRPr lang="en-US" dirty="0">
              <a:latin typeface="Arial" charset="0"/>
            </a:endParaRPr>
          </a:p>
          <a:p>
            <a:pPr marL="623888" lvl="1" indent="-166688" eaLnBrk="0" hangingPunct="0">
              <a:spcBef>
                <a:spcPct val="20000"/>
              </a:spcBef>
              <a:buClr>
                <a:srgbClr val="F4B33E"/>
              </a:buClr>
              <a:buFont typeface="Wingdings" pitchFamily="2" charset="2"/>
              <a:buChar char="§"/>
              <a:defRPr/>
            </a:pPr>
            <a:endParaRPr lang="en-US" sz="2000" dirty="0">
              <a:latin typeface="Arial" charset="0"/>
            </a:endParaRPr>
          </a:p>
          <a:p>
            <a:pPr marL="623888" lvl="1" indent="-166688" eaLnBrk="0" hangingPunct="0">
              <a:spcBef>
                <a:spcPct val="20000"/>
              </a:spcBef>
              <a:buClr>
                <a:srgbClr val="F4B33E"/>
              </a:buClr>
              <a:buFont typeface="Wingdings" pitchFamily="2" charset="2"/>
              <a:buChar char="§"/>
              <a:defRPr/>
            </a:pPr>
            <a:endParaRPr lang="en-US" sz="2000" dirty="0"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 u="sng" dirty="0" smtClean="0"/>
              <a:t>Control</a:t>
            </a:r>
            <a:r>
              <a:rPr lang="en-US" b="1" u="sng" dirty="0" smtClean="0"/>
              <a:t> Systems</a:t>
            </a:r>
          </a:p>
        </p:txBody>
      </p:sp>
    </p:spTree>
    <p:extLst>
      <p:ext uri="{BB962C8B-B14F-4D97-AF65-F5344CB8AC3E}">
        <p14:creationId xmlns:p14="http://schemas.microsoft.com/office/powerpoint/2010/main" xmlns="" val="369164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066799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Electrical Power &amp; Control </a:t>
            </a:r>
            <a:br>
              <a:rPr lang="en-US" sz="3200" b="1" dirty="0" smtClean="0"/>
            </a:br>
            <a:r>
              <a:rPr lang="en-US" sz="3200" b="1" dirty="0" smtClean="0"/>
              <a:t>in Pulp and Paper Mills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81200"/>
            <a:ext cx="7391400" cy="4191000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tx1"/>
                </a:solidFill>
              </a:rPr>
              <a:t>Distribution &amp; utilization voltage levels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HV – 115kV, 230kV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MV – 15kV, 5kV, 2.4kV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LV – 480V, 600V, 277V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Misc. loads – 120V, 240V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u="sng" dirty="0" smtClean="0">
                <a:solidFill>
                  <a:schemeClr val="tx1"/>
                </a:solidFill>
              </a:rPr>
              <a:t>Control – various voltages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(120VAC, 125VDC, 48VDC, 24VDC, 12VDC)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2084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charset="0"/>
              </a:rPr>
              <a:t>What is Process Control</a:t>
            </a:r>
            <a:r>
              <a:rPr lang="en-US" sz="3600" b="1" dirty="0" smtClean="0">
                <a:latin typeface="Arial" charset="0"/>
              </a:rPr>
              <a:t>?</a:t>
            </a:r>
            <a:endParaRPr lang="en-US" sz="360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14478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Arial" charset="0"/>
              </a:rPr>
              <a:t>Measurement &amp; </a:t>
            </a:r>
            <a:r>
              <a:rPr lang="en-US" sz="2000" dirty="0">
                <a:latin typeface="Arial" charset="0"/>
              </a:rPr>
              <a:t>i</a:t>
            </a:r>
            <a:r>
              <a:rPr lang="en-US" sz="2000" dirty="0" smtClean="0">
                <a:latin typeface="Arial" charset="0"/>
              </a:rPr>
              <a:t>nstrumentation (transmitters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smtClean="0">
                <a:latin typeface="Arial" charset="0"/>
              </a:rPr>
              <a:t>sensors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smtClean="0">
                <a:latin typeface="Arial" charset="0"/>
              </a:rPr>
              <a:t>analyzers)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Arial" charset="0"/>
            </a:endParaRPr>
          </a:p>
          <a:p>
            <a:pPr marL="166688" indent="-166688" eaLnBrk="0" hangingPunct="0">
              <a:spcBef>
                <a:spcPct val="20000"/>
              </a:spcBef>
              <a:buClr>
                <a:srgbClr val="F4B33E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</a:rPr>
              <a:t>  Controllers and </a:t>
            </a:r>
            <a:r>
              <a:rPr lang="en-US" sz="2000" dirty="0" smtClean="0">
                <a:latin typeface="Arial" charset="0"/>
              </a:rPr>
              <a:t>control systems </a:t>
            </a:r>
            <a:r>
              <a:rPr lang="en-US" sz="2000" dirty="0">
                <a:latin typeface="Arial" charset="0"/>
              </a:rPr>
              <a:t>(DCS, PLC, </a:t>
            </a:r>
            <a:r>
              <a:rPr lang="en-US" sz="2000" dirty="0" smtClean="0">
                <a:latin typeface="Arial" charset="0"/>
              </a:rPr>
              <a:t>local controllers)</a:t>
            </a:r>
          </a:p>
          <a:p>
            <a:pPr marL="166688" indent="-166688" eaLnBrk="0" hangingPunct="0">
              <a:spcBef>
                <a:spcPct val="20000"/>
              </a:spcBef>
              <a:buClr>
                <a:srgbClr val="F4B33E"/>
              </a:buClr>
              <a:buFont typeface="Wingdings" pitchFamily="2" charset="2"/>
              <a:buChar char="§"/>
              <a:defRPr/>
            </a:pPr>
            <a:endParaRPr lang="en-US" sz="2000" dirty="0">
              <a:latin typeface="Arial" charset="0"/>
            </a:endParaRPr>
          </a:p>
          <a:p>
            <a:pPr marL="166688" indent="-166688" eaLnBrk="0" hangingPunct="0">
              <a:spcBef>
                <a:spcPct val="20000"/>
              </a:spcBef>
              <a:buClr>
                <a:srgbClr val="F4B33E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</a:rPr>
              <a:t>  Final c</a:t>
            </a:r>
            <a:r>
              <a:rPr lang="en-US" sz="2000" dirty="0" smtClean="0">
                <a:latin typeface="Arial" charset="0"/>
              </a:rPr>
              <a:t>ontrol </a:t>
            </a:r>
            <a:r>
              <a:rPr lang="en-US" sz="2000" dirty="0">
                <a:latin typeface="Arial" charset="0"/>
              </a:rPr>
              <a:t>e</a:t>
            </a:r>
            <a:r>
              <a:rPr lang="en-US" sz="2000" dirty="0" smtClean="0">
                <a:latin typeface="Arial" charset="0"/>
              </a:rPr>
              <a:t>lements (</a:t>
            </a:r>
            <a:r>
              <a:rPr lang="en-US" sz="2000" dirty="0">
                <a:latin typeface="Arial" charset="0"/>
              </a:rPr>
              <a:t>c</a:t>
            </a:r>
            <a:r>
              <a:rPr lang="en-US" sz="2000" dirty="0" smtClean="0">
                <a:latin typeface="Arial" charset="0"/>
              </a:rPr>
              <a:t>ontrol valves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smtClean="0">
                <a:latin typeface="Arial" charset="0"/>
              </a:rPr>
              <a:t>dampers</a:t>
            </a:r>
            <a:r>
              <a:rPr lang="en-US" sz="2000" dirty="0">
                <a:latin typeface="Arial" charset="0"/>
              </a:rPr>
              <a:t>, VF </a:t>
            </a:r>
            <a:r>
              <a:rPr lang="en-US" sz="2000" dirty="0" smtClean="0">
                <a:latin typeface="Arial" charset="0"/>
              </a:rPr>
              <a:t>drives</a:t>
            </a:r>
            <a:r>
              <a:rPr lang="en-US" sz="2000" dirty="0">
                <a:latin typeface="Arial" charset="0"/>
              </a:rPr>
              <a:t>)</a:t>
            </a:r>
          </a:p>
          <a:p>
            <a:pPr lvl="1" eaLnBrk="0" hangingPunct="0">
              <a:spcBef>
                <a:spcPct val="20000"/>
              </a:spcBef>
              <a:buClr>
                <a:srgbClr val="F4B33E"/>
              </a:buClr>
              <a:defRPr/>
            </a:pPr>
            <a:endParaRPr lang="en-US" sz="1600" dirty="0">
              <a:latin typeface="Arial" charset="0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F4B33E"/>
              </a:buClr>
              <a:buFont typeface="Wingdings" pitchFamily="2" charset="2"/>
              <a:buChar char="§"/>
              <a:defRPr/>
            </a:pPr>
            <a:endParaRPr lang="en-US" sz="1600" dirty="0"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4B33E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</a:rPr>
              <a:t>Process </a:t>
            </a:r>
            <a:r>
              <a:rPr lang="en-US" sz="2000" dirty="0" smtClean="0">
                <a:latin typeface="Arial" charset="0"/>
              </a:rPr>
              <a:t>control </a:t>
            </a:r>
            <a:r>
              <a:rPr lang="en-US" sz="2000" dirty="0">
                <a:latin typeface="Arial" charset="0"/>
              </a:rPr>
              <a:t>may be </a:t>
            </a:r>
            <a:r>
              <a:rPr lang="en-US" sz="2000" dirty="0" smtClean="0">
                <a:latin typeface="Arial" charset="0"/>
              </a:rPr>
              <a:t>implemented by use of “hard wiring</a:t>
            </a:r>
            <a:r>
              <a:rPr lang="en-US" sz="2000" dirty="0">
                <a:latin typeface="Arial" charset="0"/>
              </a:rPr>
              <a:t>”, PLC </a:t>
            </a:r>
            <a:r>
              <a:rPr lang="en-US" sz="2000" dirty="0" smtClean="0">
                <a:latin typeface="Arial" charset="0"/>
              </a:rPr>
              <a:t>systems</a:t>
            </a:r>
            <a:r>
              <a:rPr lang="en-US" sz="2000" dirty="0">
                <a:latin typeface="Arial" charset="0"/>
              </a:rPr>
              <a:t>, DCS </a:t>
            </a:r>
            <a:r>
              <a:rPr lang="en-US" sz="2000" dirty="0" smtClean="0">
                <a:latin typeface="Arial" charset="0"/>
              </a:rPr>
              <a:t>systems</a:t>
            </a:r>
            <a:r>
              <a:rPr lang="en-US" sz="2000" dirty="0">
                <a:latin typeface="Arial" charset="0"/>
              </a:rPr>
              <a:t>, APC </a:t>
            </a:r>
            <a:r>
              <a:rPr lang="en-US" sz="2000" dirty="0" smtClean="0">
                <a:latin typeface="Arial" charset="0"/>
              </a:rPr>
              <a:t>systems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smtClean="0">
                <a:latin typeface="Arial" charset="0"/>
              </a:rPr>
              <a:t>wired </a:t>
            </a:r>
            <a:r>
              <a:rPr lang="en-US" sz="2000" dirty="0">
                <a:latin typeface="Arial" charset="0"/>
              </a:rPr>
              <a:t>and </a:t>
            </a:r>
            <a:r>
              <a:rPr lang="en-US" sz="2000" dirty="0" smtClean="0">
                <a:latin typeface="Arial" charset="0"/>
              </a:rPr>
              <a:t>wireless networks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smtClean="0">
                <a:latin typeface="Arial" charset="0"/>
              </a:rPr>
              <a:t>and by combinations of other measurement </a:t>
            </a:r>
            <a:r>
              <a:rPr lang="en-US" sz="2000" dirty="0">
                <a:latin typeface="Arial" charset="0"/>
              </a:rPr>
              <a:t>and </a:t>
            </a:r>
            <a:r>
              <a:rPr lang="en-US" sz="2000" dirty="0" smtClean="0">
                <a:latin typeface="Arial" charset="0"/>
              </a:rPr>
              <a:t>control </a:t>
            </a:r>
            <a:r>
              <a:rPr lang="en-US" sz="2000" dirty="0">
                <a:latin typeface="Arial" charset="0"/>
              </a:rPr>
              <a:t>d</a:t>
            </a:r>
            <a:r>
              <a:rPr lang="en-US" sz="2000" dirty="0" smtClean="0">
                <a:latin typeface="Arial" charset="0"/>
              </a:rPr>
              <a:t>evices.</a:t>
            </a:r>
            <a:endParaRPr lang="en-US" sz="2000" dirty="0">
              <a:latin typeface="Arial" charset="0"/>
            </a:endParaRPr>
          </a:p>
          <a:p>
            <a:pPr lvl="1" eaLnBrk="0" hangingPunct="0">
              <a:spcBef>
                <a:spcPct val="20000"/>
              </a:spcBef>
              <a:buClr>
                <a:srgbClr val="F4B33E"/>
              </a:buClr>
              <a:defRPr/>
            </a:pPr>
            <a:endParaRPr lang="en-US" sz="2000" dirty="0">
              <a:latin typeface="Arial" charset="0"/>
            </a:endParaRPr>
          </a:p>
          <a:p>
            <a:pPr marL="166688" indent="-166688" eaLnBrk="0" hangingPunct="0">
              <a:spcBef>
                <a:spcPct val="20000"/>
              </a:spcBef>
              <a:defRPr/>
            </a:pPr>
            <a:endParaRPr lang="en-US" sz="2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596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DCS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 eaLnBrk="0" hangingPunct="0">
              <a:buNone/>
            </a:pPr>
            <a:r>
              <a:rPr lang="en-US" sz="2200" u="sng" dirty="0"/>
              <a:t>Advantages of </a:t>
            </a:r>
            <a:r>
              <a:rPr lang="en-US" sz="2200" u="sng" dirty="0" smtClean="0"/>
              <a:t>today’s </a:t>
            </a:r>
            <a:r>
              <a:rPr lang="en-US" sz="2200" u="sng" dirty="0"/>
              <a:t>DCS </a:t>
            </a:r>
            <a:r>
              <a:rPr lang="en-US" sz="2200" u="sng" dirty="0" smtClean="0"/>
              <a:t>systems (</a:t>
            </a:r>
            <a:r>
              <a:rPr lang="en-US" sz="2200" b="1" i="1" u="sng" dirty="0" smtClean="0"/>
              <a:t>recent vintage</a:t>
            </a:r>
            <a:r>
              <a:rPr lang="en-US" sz="2200" u="sng" dirty="0" smtClean="0"/>
              <a:t>) :  </a:t>
            </a:r>
            <a:endParaRPr lang="en-US" sz="2200" u="sng" dirty="0"/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200" dirty="0" smtClean="0"/>
              <a:t>Lower initial equipment cost. </a:t>
            </a:r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200" dirty="0" smtClean="0"/>
              <a:t>Standard hardware &amp; software – MS Windows &amp; IBM compatible.  </a:t>
            </a:r>
            <a:endParaRPr lang="en-US" sz="2200" dirty="0"/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200" dirty="0"/>
              <a:t>M</a:t>
            </a:r>
            <a:r>
              <a:rPr lang="en-US" sz="2200" dirty="0" smtClean="0"/>
              <a:t>ore powerful controllers (faster</a:t>
            </a:r>
            <a:r>
              <a:rPr lang="en-US" sz="2200" dirty="0"/>
              <a:t>, </a:t>
            </a:r>
            <a:r>
              <a:rPr lang="en-US" sz="2200" dirty="0" smtClean="0"/>
              <a:t>more memory</a:t>
            </a:r>
            <a:r>
              <a:rPr lang="en-US" sz="2200" dirty="0"/>
              <a:t>, </a:t>
            </a:r>
            <a:r>
              <a:rPr lang="en-US" sz="2200" dirty="0" smtClean="0"/>
              <a:t>better </a:t>
            </a:r>
            <a:r>
              <a:rPr lang="en-US" sz="2200" dirty="0"/>
              <a:t>diagnostics, more execution space available</a:t>
            </a:r>
            <a:r>
              <a:rPr lang="en-US" sz="2200" dirty="0" smtClean="0"/>
              <a:t>).</a:t>
            </a:r>
            <a:endParaRPr lang="en-US" sz="2200" dirty="0"/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200" dirty="0"/>
              <a:t>Communicate </a:t>
            </a:r>
            <a:r>
              <a:rPr lang="en-US" sz="2200" dirty="0" smtClean="0"/>
              <a:t>using standard interfaces :  </a:t>
            </a:r>
            <a:endParaRPr lang="en-US" sz="2200" dirty="0"/>
          </a:p>
          <a:p>
            <a:pPr lvl="2" eaLnBrk="0" hangingPunct="0"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200" dirty="0"/>
              <a:t>Ethernet, </a:t>
            </a:r>
            <a:r>
              <a:rPr lang="en-US" sz="2200" dirty="0" err="1"/>
              <a:t>DeviceNet</a:t>
            </a:r>
            <a:r>
              <a:rPr lang="en-US" sz="2200" dirty="0"/>
              <a:t>, </a:t>
            </a:r>
            <a:r>
              <a:rPr lang="en-US" sz="2200" dirty="0" err="1"/>
              <a:t>ControlNet</a:t>
            </a:r>
            <a:r>
              <a:rPr lang="en-US" sz="2200" dirty="0"/>
              <a:t>, </a:t>
            </a:r>
            <a:r>
              <a:rPr lang="en-US" sz="2200" dirty="0" err="1" smtClean="0"/>
              <a:t>Profibus</a:t>
            </a:r>
            <a:r>
              <a:rPr lang="en-US" sz="2200" dirty="0" smtClean="0"/>
              <a:t>.</a:t>
            </a:r>
            <a:endParaRPr lang="en-US" sz="2200" dirty="0"/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200" dirty="0" smtClean="0"/>
              <a:t>Update </a:t>
            </a:r>
            <a:r>
              <a:rPr lang="en-US" sz="2200" dirty="0"/>
              <a:t>of </a:t>
            </a:r>
            <a:r>
              <a:rPr lang="en-US" sz="2200" dirty="0" smtClean="0"/>
              <a:t>hardware costs much less </a:t>
            </a:r>
            <a:r>
              <a:rPr lang="en-US" sz="2200" dirty="0"/>
              <a:t>than </a:t>
            </a:r>
            <a:r>
              <a:rPr lang="en-US" sz="2200" dirty="0" smtClean="0"/>
              <a:t>older proprietary systems </a:t>
            </a:r>
            <a:r>
              <a:rPr lang="en-US" sz="2200" dirty="0"/>
              <a:t>- can be updated almost indefinitely </a:t>
            </a:r>
            <a:r>
              <a:rPr lang="en-US" sz="2200" dirty="0" smtClean="0"/>
              <a:t>(virtual </a:t>
            </a:r>
            <a:r>
              <a:rPr lang="en-US" sz="2200" dirty="0"/>
              <a:t>servers, </a:t>
            </a:r>
            <a:r>
              <a:rPr lang="en-US" sz="2200" dirty="0" smtClean="0"/>
              <a:t>thin clients</a:t>
            </a:r>
            <a:r>
              <a:rPr lang="en-US" sz="2200" dirty="0"/>
              <a:t>, </a:t>
            </a:r>
            <a:r>
              <a:rPr lang="en-US" sz="2200" dirty="0" smtClean="0"/>
              <a:t>etc.).</a:t>
            </a:r>
            <a:endParaRPr lang="en-US" sz="2200" dirty="0"/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200" dirty="0"/>
              <a:t>Provides </a:t>
            </a:r>
            <a:r>
              <a:rPr lang="en-US" sz="2200" dirty="0" smtClean="0"/>
              <a:t>easy data access </a:t>
            </a:r>
            <a:r>
              <a:rPr lang="en-US" sz="2200" dirty="0"/>
              <a:t>for </a:t>
            </a:r>
            <a:r>
              <a:rPr lang="en-US" sz="2200" dirty="0" smtClean="0"/>
              <a:t>advanced applications.</a:t>
            </a:r>
            <a:endParaRPr lang="en-US" sz="2200" dirty="0"/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592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DCS – Control Rooms-To-Go?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219200"/>
            <a:ext cx="8389621" cy="524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9386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pPr marL="0" indent="0" eaLnBrk="0" hangingPunct="0">
              <a:buNone/>
            </a:pPr>
            <a:r>
              <a:rPr lang="en-US" sz="2200" u="sng" dirty="0"/>
              <a:t>Disadvantages of </a:t>
            </a:r>
            <a:r>
              <a:rPr lang="en-US" sz="2200" u="sng" dirty="0" smtClean="0"/>
              <a:t>today’s </a:t>
            </a:r>
            <a:r>
              <a:rPr lang="en-US" sz="2200" u="sng" dirty="0"/>
              <a:t>DCS </a:t>
            </a:r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200" dirty="0"/>
              <a:t>Open </a:t>
            </a:r>
            <a:r>
              <a:rPr lang="en-US" sz="2200" dirty="0" smtClean="0"/>
              <a:t>systems design requires frequent </a:t>
            </a:r>
            <a:r>
              <a:rPr lang="en-US" sz="2200" dirty="0"/>
              <a:t>OS </a:t>
            </a:r>
            <a:r>
              <a:rPr lang="en-US" sz="2200" dirty="0" smtClean="0"/>
              <a:t>updating.  </a:t>
            </a:r>
            <a:endParaRPr lang="en-US" sz="2200" dirty="0"/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200" dirty="0"/>
              <a:t>Susceptible to </a:t>
            </a:r>
            <a:r>
              <a:rPr lang="en-US" sz="2200" dirty="0" smtClean="0"/>
              <a:t>virus infiltration </a:t>
            </a:r>
            <a:r>
              <a:rPr lang="en-US" sz="2200" dirty="0"/>
              <a:t>and </a:t>
            </a:r>
            <a:r>
              <a:rPr lang="en-US" sz="2200" dirty="0" smtClean="0"/>
              <a:t>malicious attacks.  </a:t>
            </a:r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200" dirty="0" smtClean="0"/>
              <a:t>Correct versions </a:t>
            </a:r>
            <a:r>
              <a:rPr lang="en-US" sz="2200" dirty="0"/>
              <a:t>of </a:t>
            </a:r>
            <a:r>
              <a:rPr lang="en-US" sz="2200" dirty="0" smtClean="0"/>
              <a:t>software required for compatibility.  </a:t>
            </a:r>
            <a:endParaRPr lang="en-US" sz="2200" dirty="0"/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200" dirty="0"/>
              <a:t>Flexibility of </a:t>
            </a:r>
            <a:r>
              <a:rPr lang="en-US" sz="2200" dirty="0" smtClean="0"/>
              <a:t>systems makes everyone want something different.  </a:t>
            </a:r>
            <a:endParaRPr lang="en-US" sz="2200" dirty="0"/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200" dirty="0" smtClean="0"/>
              <a:t>Contract update service may be needed to deal with issue of frequent software updates.  </a:t>
            </a:r>
            <a:endParaRPr lang="en-US" sz="2200" dirty="0"/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200" dirty="0" smtClean="0"/>
              <a:t>Need </a:t>
            </a:r>
            <a:r>
              <a:rPr lang="en-US" sz="2200" dirty="0"/>
              <a:t>to consider </a:t>
            </a:r>
            <a:r>
              <a:rPr lang="en-US" sz="2200" dirty="0" smtClean="0"/>
              <a:t>cyber security.  Only limited access to the process servers should be allowed, but business divisions think they must control the plant network.  </a:t>
            </a:r>
            <a:endParaRPr lang="en-US" sz="2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DCS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8226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pPr marL="166688" indent="-166688" eaLnBrk="0" hangingPunct="0"/>
            <a:r>
              <a:rPr lang="en-US" sz="2200" b="1" dirty="0"/>
              <a:t>Strengths of DCS Systems</a:t>
            </a:r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200" dirty="0"/>
              <a:t>Handles both </a:t>
            </a:r>
            <a:r>
              <a:rPr lang="en-US" sz="2200" dirty="0" smtClean="0"/>
              <a:t>analog </a:t>
            </a:r>
            <a:r>
              <a:rPr lang="en-US" sz="2200" dirty="0"/>
              <a:t>and </a:t>
            </a:r>
            <a:r>
              <a:rPr lang="en-US" sz="2200" dirty="0" smtClean="0"/>
              <a:t>discrete </a:t>
            </a:r>
            <a:r>
              <a:rPr lang="en-US" sz="2200" dirty="0"/>
              <a:t>I/O </a:t>
            </a:r>
            <a:r>
              <a:rPr lang="en-US" sz="2200" dirty="0" smtClean="0"/>
              <a:t>well</a:t>
            </a:r>
            <a:endParaRPr lang="en-US" sz="2200" dirty="0"/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200" dirty="0"/>
              <a:t>Handles I/O </a:t>
            </a:r>
            <a:r>
              <a:rPr lang="en-US" sz="2200" dirty="0" smtClean="0"/>
              <a:t>interfaced via communication links well</a:t>
            </a:r>
            <a:endParaRPr lang="en-US" sz="2200" dirty="0"/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200" dirty="0"/>
              <a:t>Operator </a:t>
            </a:r>
            <a:r>
              <a:rPr lang="en-US" sz="2200" dirty="0" smtClean="0"/>
              <a:t>interfaces </a:t>
            </a:r>
            <a:r>
              <a:rPr lang="en-US" sz="2200" dirty="0"/>
              <a:t>are </a:t>
            </a:r>
            <a:r>
              <a:rPr lang="en-US" sz="2200" dirty="0" smtClean="0"/>
              <a:t>well developed. </a:t>
            </a:r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200" dirty="0" smtClean="0"/>
              <a:t>Integrated alarming </a:t>
            </a:r>
            <a:r>
              <a:rPr lang="en-US" sz="2200" dirty="0"/>
              <a:t>and </a:t>
            </a:r>
            <a:r>
              <a:rPr lang="en-US" sz="2200" dirty="0" smtClean="0"/>
              <a:t>interlock functions can be customized as needed.  </a:t>
            </a:r>
            <a:endParaRPr lang="en-US" sz="2200" dirty="0"/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200" dirty="0"/>
              <a:t>Great selection of </a:t>
            </a:r>
            <a:r>
              <a:rPr lang="en-US" sz="2200" dirty="0" smtClean="0"/>
              <a:t>control algorithms.  </a:t>
            </a:r>
            <a:endParaRPr lang="en-US" sz="2200" dirty="0"/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200" dirty="0"/>
              <a:t>Control </a:t>
            </a:r>
            <a:r>
              <a:rPr lang="en-US" sz="2200" dirty="0" smtClean="0"/>
              <a:t>loop </a:t>
            </a:r>
            <a:r>
              <a:rPr lang="en-US" sz="2200" dirty="0"/>
              <a:t>t</a:t>
            </a:r>
            <a:r>
              <a:rPr lang="en-US" sz="2200" dirty="0" smtClean="0"/>
              <a:t>uning applications available.  </a:t>
            </a:r>
            <a:endParaRPr lang="en-US" sz="2200" dirty="0"/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200" dirty="0"/>
              <a:t>Control </a:t>
            </a:r>
            <a:r>
              <a:rPr lang="en-US" sz="2200" dirty="0" smtClean="0"/>
              <a:t>loop </a:t>
            </a:r>
            <a:r>
              <a:rPr lang="en-US" sz="2200" dirty="0"/>
              <a:t>m</a:t>
            </a:r>
            <a:r>
              <a:rPr lang="en-US" sz="2200" dirty="0" smtClean="0"/>
              <a:t>onitoring applications available.  </a:t>
            </a:r>
            <a:endParaRPr lang="en-US" sz="2200" dirty="0"/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200" dirty="0"/>
              <a:t>Supports </a:t>
            </a:r>
            <a:r>
              <a:rPr lang="en-US" sz="2200" dirty="0" smtClean="0"/>
              <a:t>advanced control applications.  </a:t>
            </a:r>
            <a:endParaRPr lang="en-US" sz="2200" dirty="0"/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200" dirty="0"/>
              <a:t>Direct HART compatibility with smart </a:t>
            </a:r>
            <a:r>
              <a:rPr lang="en-US" sz="2200" dirty="0" smtClean="0"/>
              <a:t>field devices.  </a:t>
            </a:r>
            <a:endParaRPr lang="en-US" sz="2200" dirty="0"/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200" dirty="0"/>
              <a:t>Direct bus compatibility with </a:t>
            </a:r>
            <a:r>
              <a:rPr lang="en-US" sz="2200" dirty="0" smtClean="0"/>
              <a:t>MCCs </a:t>
            </a:r>
            <a:r>
              <a:rPr lang="en-US" sz="2200" dirty="0"/>
              <a:t>and </a:t>
            </a:r>
            <a:r>
              <a:rPr lang="en-US" sz="2200" dirty="0" smtClean="0"/>
              <a:t>adjustable speed drives.  </a:t>
            </a:r>
            <a:endParaRPr lang="en-US" sz="2200" dirty="0"/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endParaRPr lang="en-US" sz="2200" dirty="0"/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DCS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5334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DCS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or PLC?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differences are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minimal,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new term PCS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02163"/>
          </a:xfrm>
        </p:spPr>
        <p:txBody>
          <a:bodyPr>
            <a:normAutofit fontScale="92500"/>
          </a:bodyPr>
          <a:lstStyle/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  <a:defRPr/>
            </a:pPr>
            <a:r>
              <a:rPr lang="en-US" sz="2200" dirty="0" smtClean="0">
                <a:latin typeface="Arial" charset="0"/>
              </a:rPr>
              <a:t>Use </a:t>
            </a:r>
            <a:r>
              <a:rPr lang="en-US" sz="2200" dirty="0">
                <a:latin typeface="Arial" charset="0"/>
              </a:rPr>
              <a:t>PLC for </a:t>
            </a:r>
            <a:r>
              <a:rPr lang="en-US" sz="2200" dirty="0" smtClean="0">
                <a:latin typeface="Arial" charset="0"/>
              </a:rPr>
              <a:t>small specialized </a:t>
            </a:r>
            <a:r>
              <a:rPr lang="en-US" sz="2200" dirty="0">
                <a:latin typeface="Arial" charset="0"/>
              </a:rPr>
              <a:t>discrete control </a:t>
            </a:r>
            <a:r>
              <a:rPr lang="en-US" sz="2200" dirty="0" smtClean="0">
                <a:latin typeface="Arial" charset="0"/>
              </a:rPr>
              <a:t>tasks.  </a:t>
            </a:r>
            <a:endParaRPr lang="en-US" sz="2200" dirty="0">
              <a:latin typeface="Arial" charset="0"/>
            </a:endParaRPr>
          </a:p>
          <a:p>
            <a:pPr marL="1257300" lvl="2" indent="-342900" eaLnBrk="0" hangingPunct="0">
              <a:buClr>
                <a:srgbClr val="F4B33E"/>
              </a:buClr>
              <a:buFont typeface="Wingdings" pitchFamily="2" charset="2"/>
              <a:buChar char="§"/>
              <a:defRPr/>
            </a:pPr>
            <a:r>
              <a:rPr lang="en-US" sz="2200" dirty="0">
                <a:latin typeface="Arial" charset="0"/>
              </a:rPr>
              <a:t>Almost </a:t>
            </a:r>
            <a:r>
              <a:rPr lang="en-US" sz="2200" dirty="0" smtClean="0">
                <a:latin typeface="Arial" charset="0"/>
              </a:rPr>
              <a:t>exclusively discrete </a:t>
            </a:r>
            <a:r>
              <a:rPr lang="en-US" sz="2200" dirty="0">
                <a:latin typeface="Arial" charset="0"/>
              </a:rPr>
              <a:t>I/O and </a:t>
            </a:r>
            <a:r>
              <a:rPr lang="en-US" sz="2200" dirty="0" smtClean="0">
                <a:latin typeface="Arial" charset="0"/>
              </a:rPr>
              <a:t>logic.  </a:t>
            </a:r>
            <a:endParaRPr lang="en-US" sz="2200" dirty="0">
              <a:latin typeface="Arial" charset="0"/>
            </a:endParaRPr>
          </a:p>
          <a:p>
            <a:pPr marL="1257300" lvl="2" indent="-342900" eaLnBrk="0" hangingPunct="0">
              <a:buClr>
                <a:srgbClr val="F4B33E"/>
              </a:buClr>
              <a:buFont typeface="Wingdings" pitchFamily="2" charset="2"/>
              <a:buChar char="§"/>
              <a:defRPr/>
            </a:pPr>
            <a:r>
              <a:rPr lang="en-US" sz="2200" dirty="0">
                <a:latin typeface="Arial" charset="0"/>
              </a:rPr>
              <a:t>Minimal </a:t>
            </a:r>
            <a:r>
              <a:rPr lang="en-US" sz="2200" dirty="0" smtClean="0">
                <a:latin typeface="Arial" charset="0"/>
              </a:rPr>
              <a:t>data reporting required.  </a:t>
            </a:r>
            <a:endParaRPr lang="en-US" sz="2200" dirty="0">
              <a:latin typeface="Arial" charset="0"/>
            </a:endParaRPr>
          </a:p>
          <a:p>
            <a:pPr marL="1257300" lvl="2" indent="-342900" eaLnBrk="0" hangingPunct="0">
              <a:buClr>
                <a:srgbClr val="F4B33E"/>
              </a:buClr>
              <a:buFont typeface="Wingdings" pitchFamily="2" charset="2"/>
              <a:buChar char="§"/>
              <a:defRPr/>
            </a:pPr>
            <a:r>
              <a:rPr lang="en-US" sz="2200" dirty="0">
                <a:latin typeface="Arial" charset="0"/>
              </a:rPr>
              <a:t>Suitable for dedicated safety systems (BMS, other SIS</a:t>
            </a:r>
            <a:r>
              <a:rPr lang="en-US" sz="2200" dirty="0" smtClean="0">
                <a:latin typeface="Arial" charset="0"/>
              </a:rPr>
              <a:t>).  </a:t>
            </a:r>
            <a:endParaRPr lang="en-US" sz="2200" dirty="0">
              <a:latin typeface="Arial" charset="0"/>
            </a:endParaRPr>
          </a:p>
          <a:p>
            <a:pPr marL="1257300" lvl="2" indent="-342900" eaLnBrk="0" hangingPunct="0">
              <a:buClr>
                <a:srgbClr val="F4B33E"/>
              </a:buClr>
              <a:buFont typeface="Wingdings" pitchFamily="2" charset="2"/>
              <a:buChar char="§"/>
              <a:defRPr/>
            </a:pPr>
            <a:r>
              <a:rPr lang="en-US" sz="2200" dirty="0" smtClean="0">
                <a:latin typeface="Arial" charset="0"/>
              </a:rPr>
              <a:t>Insist </a:t>
            </a:r>
            <a:r>
              <a:rPr lang="en-US" sz="2200" dirty="0">
                <a:latin typeface="Arial" charset="0"/>
              </a:rPr>
              <a:t>on </a:t>
            </a:r>
            <a:r>
              <a:rPr lang="en-US" sz="2200" dirty="0" smtClean="0">
                <a:latin typeface="Arial" charset="0"/>
              </a:rPr>
              <a:t>using PLCs that are </a:t>
            </a:r>
            <a:r>
              <a:rPr lang="en-US" sz="2200" i="1" dirty="0" smtClean="0">
                <a:latin typeface="Arial" charset="0"/>
              </a:rPr>
              <a:t>“plant standard”.  </a:t>
            </a:r>
            <a:endParaRPr lang="en-US" sz="2200" i="1" dirty="0">
              <a:latin typeface="Arial" charset="0"/>
            </a:endParaRPr>
          </a:p>
          <a:p>
            <a:pPr marL="685800" lvl="1" indent="-228600" eaLnBrk="0" hangingPunct="0">
              <a:buClr>
                <a:srgbClr val="F4B33E"/>
              </a:buClr>
              <a:buFont typeface="Wingdings" pitchFamily="2" charset="2"/>
              <a:buChar char="§"/>
              <a:defRPr/>
            </a:pPr>
            <a:r>
              <a:rPr lang="en-US" sz="2200" dirty="0">
                <a:latin typeface="Arial" charset="0"/>
              </a:rPr>
              <a:t>Still </a:t>
            </a:r>
            <a:r>
              <a:rPr lang="en-US" sz="2200" dirty="0" smtClean="0">
                <a:latin typeface="Arial" charset="0"/>
              </a:rPr>
              <a:t>consider </a:t>
            </a:r>
            <a:r>
              <a:rPr lang="en-US" sz="2200" dirty="0">
                <a:latin typeface="Arial" charset="0"/>
              </a:rPr>
              <a:t>DCS </a:t>
            </a:r>
            <a:r>
              <a:rPr lang="en-US" sz="2200" dirty="0" smtClean="0">
                <a:latin typeface="Arial" charset="0"/>
              </a:rPr>
              <a:t>if existing DCS </a:t>
            </a:r>
            <a:r>
              <a:rPr lang="en-US" sz="2200" dirty="0">
                <a:latin typeface="Arial" charset="0"/>
              </a:rPr>
              <a:t>in </a:t>
            </a:r>
            <a:r>
              <a:rPr lang="en-US" sz="2200" dirty="0" smtClean="0">
                <a:latin typeface="Arial" charset="0"/>
              </a:rPr>
              <a:t>continuous </a:t>
            </a:r>
            <a:r>
              <a:rPr lang="en-US" sz="2200" dirty="0">
                <a:latin typeface="Arial" charset="0"/>
              </a:rPr>
              <a:t>process </a:t>
            </a:r>
            <a:r>
              <a:rPr lang="en-US" sz="2200" dirty="0" smtClean="0">
                <a:latin typeface="Arial" charset="0"/>
              </a:rPr>
              <a:t>area.  </a:t>
            </a:r>
            <a:endParaRPr lang="en-US" sz="2200" dirty="0">
              <a:latin typeface="Arial" charset="0"/>
            </a:endParaRPr>
          </a:p>
          <a:p>
            <a:pPr marL="685800" lvl="1" indent="-228600" eaLnBrk="0" hangingPunct="0">
              <a:buClr>
                <a:srgbClr val="F4B33E"/>
              </a:buClr>
              <a:buFont typeface="Wingdings" pitchFamily="2" charset="2"/>
              <a:buChar char="§"/>
              <a:defRPr/>
            </a:pPr>
            <a:r>
              <a:rPr lang="en-US" sz="2200" dirty="0">
                <a:latin typeface="Arial" charset="0"/>
              </a:rPr>
              <a:t>PLC better for servo motor controls, vector control, positioning, etc</a:t>
            </a:r>
            <a:r>
              <a:rPr lang="en-US" sz="2200" dirty="0" smtClean="0">
                <a:latin typeface="Arial" charset="0"/>
              </a:rPr>
              <a:t>.</a:t>
            </a:r>
            <a:endParaRPr lang="en-US" sz="2200" dirty="0">
              <a:latin typeface="Arial" charset="0"/>
            </a:endParaRPr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  <a:defRPr/>
            </a:pPr>
            <a:r>
              <a:rPr lang="en-US" sz="2200" dirty="0" smtClean="0">
                <a:latin typeface="Arial" charset="0"/>
              </a:rPr>
              <a:t>Specialized </a:t>
            </a:r>
            <a:r>
              <a:rPr lang="en-US" sz="2200" dirty="0">
                <a:latin typeface="Arial" charset="0"/>
              </a:rPr>
              <a:t>PLC for </a:t>
            </a:r>
            <a:r>
              <a:rPr lang="en-US" sz="2200" dirty="0" smtClean="0">
                <a:latin typeface="Arial" charset="0"/>
              </a:rPr>
              <a:t>SIS (Safety </a:t>
            </a:r>
            <a:r>
              <a:rPr lang="en-US" sz="2200" dirty="0">
                <a:latin typeface="Arial" charset="0"/>
              </a:rPr>
              <a:t>Instrumented </a:t>
            </a:r>
            <a:r>
              <a:rPr lang="en-US" sz="2200" dirty="0" smtClean="0">
                <a:latin typeface="Arial" charset="0"/>
              </a:rPr>
              <a:t>Systems).  </a:t>
            </a:r>
          </a:p>
          <a:p>
            <a:pPr marL="1023938" lvl="2" indent="-166688" eaLnBrk="0" hangingPunct="0">
              <a:buClr>
                <a:srgbClr val="F4B33E"/>
              </a:buClr>
              <a:buFont typeface="Wingdings" pitchFamily="2" charset="2"/>
              <a:buChar char="§"/>
              <a:defRPr/>
            </a:pPr>
            <a:r>
              <a:rPr lang="en-US" sz="2200" dirty="0" smtClean="0">
                <a:latin typeface="Arial" charset="0"/>
              </a:rPr>
              <a:t>Safety </a:t>
            </a:r>
            <a:r>
              <a:rPr lang="en-US" sz="2200" dirty="0">
                <a:latin typeface="Arial" charset="0"/>
              </a:rPr>
              <a:t>r</a:t>
            </a:r>
            <a:r>
              <a:rPr lang="en-US" sz="2200" dirty="0" smtClean="0">
                <a:latin typeface="Arial" charset="0"/>
              </a:rPr>
              <a:t>ated requirement </a:t>
            </a:r>
            <a:r>
              <a:rPr lang="en-US" sz="2200" dirty="0">
                <a:latin typeface="Arial" charset="0"/>
              </a:rPr>
              <a:t>per ANSI/ISA S.84, IEC, etc.</a:t>
            </a:r>
          </a:p>
          <a:p>
            <a:pPr lvl="2" eaLnBrk="0" hangingPunct="0">
              <a:buClr>
                <a:srgbClr val="F4B33E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latin typeface="Arial" charset="0"/>
              </a:rPr>
              <a:t>Dual (or triple) redundancy</a:t>
            </a:r>
            <a:r>
              <a:rPr lang="en-US" sz="2200" dirty="0">
                <a:latin typeface="Arial" charset="0"/>
              </a:rPr>
              <a:t>, depending on </a:t>
            </a:r>
            <a:r>
              <a:rPr lang="en-US" sz="2200" dirty="0" smtClean="0">
                <a:latin typeface="Arial" charset="0"/>
              </a:rPr>
              <a:t>criticality.  </a:t>
            </a:r>
            <a:endParaRPr lang="en-US" sz="2200" dirty="0">
              <a:latin typeface="Arial" charset="0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27242545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Advanced Process Controls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0812105"/>
              </p:ext>
            </p:extLst>
          </p:nvPr>
        </p:nvGraphicFramePr>
        <p:xfrm>
          <a:off x="304800" y="1447800"/>
          <a:ext cx="4572000" cy="1219200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888888"/>
                          </a:solidFill>
                          <a:effectLst/>
                          <a:latin typeface="Arial" pitchFamily="34" charset="0"/>
                          <a:ea typeface="veranda"/>
                          <a:cs typeface="Arial" pitchFamily="34" charset="0"/>
                        </a:rPr>
                        <a:t>Reliability Process Controls System Vision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veranda"/>
                          <a:cs typeface="Tahoma" pitchFamily="34" charset="0"/>
                        </a:rPr>
                        <a:t>:</a:t>
                      </a:r>
                      <a:b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veranda"/>
                          <a:cs typeface="Tahoma" pitchFamily="34" charset="0"/>
                        </a:rPr>
                      </a:b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veranda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anda"/>
                          <a:cs typeface="Tahoma" pitchFamily="34" charset="0"/>
                        </a:rPr>
                        <a:t>Optimize process control systems to capture maximum value.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veranda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veranda"/>
                          <a:cs typeface="Tahoma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9" descr="ProcContr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640080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0131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4800" y="1447800"/>
            <a:ext cx="8153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6688" indent="-166688" eaLnBrk="0" hangingPunct="0">
              <a:spcBef>
                <a:spcPct val="20000"/>
              </a:spcBef>
            </a:pPr>
            <a:r>
              <a:rPr lang="en-US" sz="2400" dirty="0"/>
              <a:t> Why APC?</a:t>
            </a:r>
          </a:p>
          <a:p>
            <a:pPr marL="623888" lvl="1" indent="-166688" eaLnBrk="0" hangingPunct="0">
              <a:spcBef>
                <a:spcPct val="20000"/>
              </a:spcBef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400" dirty="0"/>
              <a:t>Automates </a:t>
            </a:r>
            <a:r>
              <a:rPr lang="en-US" sz="2400" dirty="0" smtClean="0"/>
              <a:t>control </a:t>
            </a:r>
            <a:r>
              <a:rPr lang="en-US" sz="2400" dirty="0"/>
              <a:t>of </a:t>
            </a:r>
            <a:r>
              <a:rPr lang="en-US" sz="2400" dirty="0" smtClean="0"/>
              <a:t>overall area processes.</a:t>
            </a:r>
            <a:endParaRPr lang="en-US" sz="2400" dirty="0"/>
          </a:p>
          <a:p>
            <a:pPr marL="623888" lvl="1" indent="-166688" eaLnBrk="0" hangingPunct="0">
              <a:spcBef>
                <a:spcPct val="20000"/>
              </a:spcBef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400" dirty="0"/>
              <a:t>Provides c</a:t>
            </a:r>
            <a:r>
              <a:rPr lang="en-US" sz="2400" dirty="0" smtClean="0"/>
              <a:t>ontinuous control over existing manual changes.</a:t>
            </a:r>
            <a:endParaRPr lang="en-US" sz="2400" dirty="0"/>
          </a:p>
          <a:p>
            <a:pPr marL="623888" lvl="1" indent="-166688" eaLnBrk="0" hangingPunct="0">
              <a:spcBef>
                <a:spcPct val="20000"/>
              </a:spcBef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400" dirty="0"/>
              <a:t>Can </a:t>
            </a:r>
            <a:r>
              <a:rPr lang="en-US" sz="2400" dirty="0" smtClean="0"/>
              <a:t>provide consistent control “at least</a:t>
            </a:r>
            <a:r>
              <a:rPr lang="en-US" sz="2400" dirty="0"/>
              <a:t>” as </a:t>
            </a:r>
            <a:r>
              <a:rPr lang="en-US" sz="2400" dirty="0" smtClean="0"/>
              <a:t>good </a:t>
            </a:r>
            <a:r>
              <a:rPr lang="en-US" sz="2400" dirty="0"/>
              <a:t>as </a:t>
            </a:r>
            <a:r>
              <a:rPr lang="en-US" sz="2400" dirty="0" smtClean="0"/>
              <a:t>the best operator. </a:t>
            </a:r>
            <a:r>
              <a:rPr lang="en-US" sz="2400" dirty="0"/>
              <a:t>(on all loops at the same time)</a:t>
            </a:r>
          </a:p>
          <a:p>
            <a:pPr marL="623888" lvl="1" indent="-166688" eaLnBrk="0" hangingPunct="0">
              <a:spcBef>
                <a:spcPct val="20000"/>
              </a:spcBef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400" dirty="0" smtClean="0"/>
              <a:t>Optimize savings </a:t>
            </a:r>
            <a:r>
              <a:rPr lang="en-US" sz="2400" dirty="0"/>
              <a:t>in </a:t>
            </a:r>
            <a:r>
              <a:rPr lang="en-US" sz="2400" dirty="0" smtClean="0"/>
              <a:t>energy</a:t>
            </a:r>
            <a:r>
              <a:rPr lang="en-US" sz="2400" dirty="0"/>
              <a:t>, </a:t>
            </a:r>
            <a:r>
              <a:rPr lang="en-US" sz="2400" dirty="0" smtClean="0"/>
              <a:t>chemicals </a:t>
            </a:r>
            <a:r>
              <a:rPr lang="en-US" sz="2400" dirty="0"/>
              <a:t>and </a:t>
            </a:r>
            <a:r>
              <a:rPr lang="en-US" sz="2400" dirty="0" smtClean="0"/>
              <a:t>raw materials.</a:t>
            </a:r>
            <a:endParaRPr lang="en-US" sz="2400" dirty="0"/>
          </a:p>
          <a:p>
            <a:pPr marL="623888" lvl="1" indent="-166688" eaLnBrk="0" hangingPunct="0">
              <a:spcBef>
                <a:spcPct val="20000"/>
              </a:spcBef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400" dirty="0"/>
              <a:t>I</a:t>
            </a:r>
            <a:r>
              <a:rPr lang="en-US" sz="2400" dirty="0" smtClean="0"/>
              <a:t>mprove product quality </a:t>
            </a:r>
            <a:r>
              <a:rPr lang="en-US" sz="2400" dirty="0"/>
              <a:t>and reduce </a:t>
            </a:r>
            <a:r>
              <a:rPr lang="en-US" sz="2400" dirty="0" smtClean="0"/>
              <a:t>variability.</a:t>
            </a:r>
            <a:endParaRPr lang="en-US" sz="2400" dirty="0"/>
          </a:p>
          <a:p>
            <a:pPr marL="623888" lvl="1" indent="-166688" eaLnBrk="0" hangingPunct="0">
              <a:spcBef>
                <a:spcPct val="20000"/>
              </a:spcBef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400" dirty="0"/>
              <a:t>L</a:t>
            </a:r>
            <a:r>
              <a:rPr lang="en-US" sz="2400" dirty="0" smtClean="0"/>
              <a:t>imit operations </a:t>
            </a:r>
            <a:r>
              <a:rPr lang="en-US" sz="2400" dirty="0"/>
              <a:t>to </a:t>
            </a:r>
            <a:r>
              <a:rPr lang="en-US" sz="2400" dirty="0" smtClean="0"/>
              <a:t>safe </a:t>
            </a:r>
            <a:r>
              <a:rPr lang="en-US" sz="2400" dirty="0"/>
              <a:t>and </a:t>
            </a:r>
            <a:r>
              <a:rPr lang="en-US" sz="2400" dirty="0" smtClean="0"/>
              <a:t>environmentally acceptable regions.  </a:t>
            </a:r>
            <a:endParaRPr lang="en-US" sz="2400" dirty="0"/>
          </a:p>
          <a:p>
            <a:pPr marL="623888" lvl="1" indent="-166688" eaLnBrk="0" hangingPunct="0">
              <a:spcBef>
                <a:spcPct val="20000"/>
              </a:spcBef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400" dirty="0" smtClean="0"/>
              <a:t>Very short payback.  </a:t>
            </a:r>
            <a:endParaRPr lang="en-US" sz="24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Advanced Process Controls</a:t>
            </a:r>
          </a:p>
        </p:txBody>
      </p:sp>
    </p:spTree>
    <p:extLst>
      <p:ext uri="{BB962C8B-B14F-4D97-AF65-F5344CB8AC3E}">
        <p14:creationId xmlns:p14="http://schemas.microsoft.com/office/powerpoint/2010/main" xmlns="" val="4483920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/>
              <a:t>Advanced Process </a:t>
            </a:r>
            <a:r>
              <a:rPr lang="en-US" sz="3600" dirty="0" smtClean="0"/>
              <a:t>Controls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pPr marL="0" indent="0" eaLnBrk="0" hangingPunct="0">
              <a:buNone/>
            </a:pPr>
            <a:r>
              <a:rPr lang="en-US" sz="2400" b="1" dirty="0"/>
              <a:t>Why </a:t>
            </a:r>
            <a:r>
              <a:rPr lang="en-US" sz="2400" b="1" dirty="0" smtClean="0"/>
              <a:t>not </a:t>
            </a:r>
            <a:r>
              <a:rPr lang="en-US" sz="2400" b="1" dirty="0"/>
              <a:t>APC?</a:t>
            </a:r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400" dirty="0"/>
              <a:t>Cannot </a:t>
            </a:r>
            <a:r>
              <a:rPr lang="en-US" sz="2400" dirty="0" smtClean="0"/>
              <a:t>sustain savings long term </a:t>
            </a:r>
            <a:r>
              <a:rPr lang="en-US" sz="2400" dirty="0"/>
              <a:t>if </a:t>
            </a:r>
            <a:r>
              <a:rPr lang="en-US" sz="2400" dirty="0" smtClean="0"/>
              <a:t>not applied correctly</a:t>
            </a:r>
            <a:endParaRPr lang="en-US" sz="2400" dirty="0"/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400" dirty="0"/>
              <a:t>Base </a:t>
            </a:r>
            <a:r>
              <a:rPr lang="en-US" sz="2400" dirty="0" smtClean="0"/>
              <a:t>process loops need </a:t>
            </a:r>
            <a:r>
              <a:rPr lang="en-US" sz="2400" dirty="0"/>
              <a:t>to </a:t>
            </a:r>
            <a:r>
              <a:rPr lang="en-US" sz="2400" dirty="0" smtClean="0"/>
              <a:t>be tuned </a:t>
            </a:r>
            <a:r>
              <a:rPr lang="en-US" sz="2400" dirty="0"/>
              <a:t>and </a:t>
            </a:r>
            <a:r>
              <a:rPr lang="en-US" sz="2400" dirty="0" smtClean="0"/>
              <a:t>operating </a:t>
            </a:r>
            <a:r>
              <a:rPr lang="en-US" sz="2400" dirty="0"/>
              <a:t>c</a:t>
            </a:r>
            <a:r>
              <a:rPr lang="en-US" sz="2400" dirty="0" smtClean="0"/>
              <a:t>orrectly</a:t>
            </a:r>
            <a:r>
              <a:rPr lang="en-US" sz="2400" dirty="0"/>
              <a:t>.  (Only partial APC benefit can be realized with poorly maintained and tuned </a:t>
            </a:r>
            <a:r>
              <a:rPr lang="en-US" sz="2400" dirty="0" smtClean="0"/>
              <a:t>instrumentation.)  </a:t>
            </a:r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400" dirty="0" smtClean="0"/>
              <a:t>Correct program </a:t>
            </a:r>
            <a:r>
              <a:rPr lang="en-US" sz="2400" dirty="0"/>
              <a:t>f</a:t>
            </a:r>
            <a:r>
              <a:rPr lang="en-US" sz="2400" dirty="0" smtClean="0"/>
              <a:t>or application must </a:t>
            </a:r>
            <a:r>
              <a:rPr lang="en-US" sz="2400" dirty="0"/>
              <a:t>be </a:t>
            </a:r>
            <a:r>
              <a:rPr lang="en-US" sz="2400" dirty="0" smtClean="0"/>
              <a:t>selected</a:t>
            </a:r>
            <a:endParaRPr lang="en-US" sz="2400" dirty="0"/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400" dirty="0"/>
              <a:t>Proper e</a:t>
            </a:r>
            <a:r>
              <a:rPr lang="en-US" sz="2400" dirty="0" smtClean="0"/>
              <a:t>ngineering </a:t>
            </a:r>
            <a:r>
              <a:rPr lang="en-US" sz="2400" dirty="0"/>
              <a:t>p</a:t>
            </a:r>
            <a:r>
              <a:rPr lang="en-US" sz="2400" dirty="0" smtClean="0"/>
              <a:t>rocedures </a:t>
            </a:r>
            <a:r>
              <a:rPr lang="en-US" sz="2400" dirty="0"/>
              <a:t>m</a:t>
            </a:r>
            <a:r>
              <a:rPr lang="en-US" sz="2400" dirty="0" smtClean="0"/>
              <a:t>ust </a:t>
            </a:r>
            <a:r>
              <a:rPr lang="en-US" sz="2400" dirty="0"/>
              <a:t>b</a:t>
            </a:r>
            <a:r>
              <a:rPr lang="en-US" sz="2400" dirty="0" smtClean="0"/>
              <a:t>e applied</a:t>
            </a:r>
            <a:endParaRPr lang="en-US" sz="2400" dirty="0"/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400" dirty="0"/>
              <a:t>Support </a:t>
            </a:r>
            <a:r>
              <a:rPr lang="en-US" sz="2400" dirty="0" smtClean="0"/>
              <a:t>program must be in </a:t>
            </a:r>
            <a:r>
              <a:rPr lang="en-US" sz="2400" dirty="0"/>
              <a:t>p</a:t>
            </a:r>
            <a:r>
              <a:rPr lang="en-US" sz="2400" dirty="0" smtClean="0"/>
              <a:t>lace </a:t>
            </a:r>
            <a:r>
              <a:rPr lang="en-US" sz="2400" dirty="0"/>
              <a:t>to </a:t>
            </a:r>
            <a:r>
              <a:rPr lang="en-US" sz="2400" dirty="0" smtClean="0"/>
              <a:t>sustain </a:t>
            </a:r>
            <a:r>
              <a:rPr lang="en-US" sz="2400" dirty="0"/>
              <a:t>s</a:t>
            </a:r>
            <a:r>
              <a:rPr lang="en-US" sz="2400" dirty="0" smtClean="0"/>
              <a:t>avings</a:t>
            </a:r>
            <a:endParaRPr lang="en-US" sz="2400" dirty="0"/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400" dirty="0"/>
              <a:t>Online m</a:t>
            </a:r>
            <a:r>
              <a:rPr lang="en-US" sz="2400" dirty="0" smtClean="0"/>
              <a:t>onitoring by </a:t>
            </a:r>
            <a:r>
              <a:rPr lang="en-US" sz="2400" dirty="0"/>
              <a:t>APC </a:t>
            </a:r>
            <a:r>
              <a:rPr lang="en-US" sz="2400" dirty="0" smtClean="0"/>
              <a:t>supplier </a:t>
            </a:r>
            <a:r>
              <a:rPr lang="en-US" sz="2400" dirty="0"/>
              <a:t>m</a:t>
            </a:r>
            <a:r>
              <a:rPr lang="en-US" sz="2400" dirty="0" smtClean="0"/>
              <a:t>ust </a:t>
            </a:r>
            <a:r>
              <a:rPr lang="en-US" sz="2400" dirty="0"/>
              <a:t>b</a:t>
            </a:r>
            <a:r>
              <a:rPr lang="en-US" sz="2400" dirty="0" smtClean="0"/>
              <a:t>e included</a:t>
            </a:r>
            <a:endParaRPr lang="en-US" sz="2400" dirty="0"/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400" dirty="0"/>
              <a:t>Usage </a:t>
            </a:r>
            <a:r>
              <a:rPr lang="en-US" sz="2400" dirty="0" smtClean="0"/>
              <a:t>must </a:t>
            </a:r>
            <a:r>
              <a:rPr lang="en-US" sz="2400" dirty="0"/>
              <a:t>be monitored by management and reported</a:t>
            </a:r>
          </a:p>
          <a:p>
            <a:pPr marL="623888" lvl="1" indent="-166688" eaLnBrk="0" hangingPunct="0">
              <a:buClr>
                <a:srgbClr val="F4B33E"/>
              </a:buClr>
              <a:buFont typeface="Wingdings" pitchFamily="2" charset="2"/>
              <a:buChar char="§"/>
            </a:pPr>
            <a:r>
              <a:rPr lang="en-US" sz="2400" dirty="0"/>
              <a:t>Otherwise, </a:t>
            </a:r>
            <a:r>
              <a:rPr lang="en-US" sz="2400" dirty="0" smtClean="0"/>
              <a:t>investment </a:t>
            </a:r>
            <a:r>
              <a:rPr lang="en-US" sz="2400" dirty="0"/>
              <a:t>is </a:t>
            </a:r>
            <a:r>
              <a:rPr lang="en-US" sz="2400" dirty="0" smtClean="0"/>
              <a:t>lost when </a:t>
            </a:r>
            <a:r>
              <a:rPr lang="en-US" sz="2400" dirty="0"/>
              <a:t>p</a:t>
            </a:r>
            <a:r>
              <a:rPr lang="en-US" sz="2400" dirty="0" smtClean="0"/>
              <a:t>rogram </a:t>
            </a:r>
            <a:r>
              <a:rPr lang="en-US" sz="2400" dirty="0"/>
              <a:t>is </a:t>
            </a:r>
            <a:r>
              <a:rPr lang="en-US" sz="2400" dirty="0" smtClean="0"/>
              <a:t>abandoned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955391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HART vs. Foundation Fieldbus protocols?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HART preserves the 4-20mA current loop, and adds digital information on top of this existing signal component.  </a:t>
            </a:r>
          </a:p>
          <a:p>
            <a:r>
              <a:rPr lang="en-US" sz="2200" dirty="0" smtClean="0"/>
              <a:t>Foundation Fieldbus extends control system architecture to the field device, via multi-drop bus configuration.  </a:t>
            </a:r>
          </a:p>
          <a:p>
            <a:r>
              <a:rPr lang="en-US" sz="2200" dirty="0" smtClean="0"/>
              <a:t>HART integrates easier than Fieldbus with existing, older systems.    </a:t>
            </a:r>
          </a:p>
          <a:p>
            <a:r>
              <a:rPr lang="en-US" sz="2200" dirty="0" smtClean="0"/>
              <a:t>Potential for precision tuning and accuracy of a control loop is greater for Fieldbus.  </a:t>
            </a:r>
            <a:endParaRPr lang="en-US" sz="2200" dirty="0"/>
          </a:p>
          <a:p>
            <a:r>
              <a:rPr lang="en-US" sz="2200" dirty="0" smtClean="0"/>
              <a:t>Electrically, robust signal is better with Fieldbus.  </a:t>
            </a:r>
          </a:p>
          <a:p>
            <a:r>
              <a:rPr lang="en-US" sz="2200" dirty="0" smtClean="0"/>
              <a:t>Discussion and comparison of these two protocols  is likely to persist for a long time.  </a:t>
            </a:r>
          </a:p>
        </p:txBody>
      </p:sp>
    </p:spTree>
    <p:extLst>
      <p:ext uri="{BB962C8B-B14F-4D97-AF65-F5344CB8AC3E}">
        <p14:creationId xmlns:p14="http://schemas.microsoft.com/office/powerpoint/2010/main" xmlns="" val="277538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066799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Electrical Power &amp; Control </a:t>
            </a:r>
            <a:br>
              <a:rPr lang="en-US" sz="3200" b="1" dirty="0" smtClean="0"/>
            </a:br>
            <a:r>
              <a:rPr lang="en-US" sz="3200" b="1" dirty="0" smtClean="0"/>
              <a:t>in Pulp and Paper Mills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81200"/>
            <a:ext cx="7391400" cy="4191000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tx1"/>
                </a:solidFill>
              </a:rPr>
              <a:t>Utility supply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Single or multiple incoming line sources. 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u="sng" dirty="0" smtClean="0">
                <a:solidFill>
                  <a:schemeClr val="tx1"/>
                </a:solidFill>
              </a:rPr>
              <a:t>Generation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Co-generation typical for large steam use.  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Process steam from generator turbine extraction.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Synchronous machines help with PF correction.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(utility penalty for low PF) 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927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Motor Control via DCS or PLC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 lIns="0" rIns="0">
            <a:noAutofit/>
          </a:bodyPr>
          <a:lstStyle/>
          <a:p>
            <a:pPr lvl="1" eaLnBrk="0" hangingPunct="0">
              <a:buClr>
                <a:srgbClr val="F4B33E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Device-Net </a:t>
            </a:r>
            <a:r>
              <a:rPr lang="en-US" sz="2000" dirty="0"/>
              <a:t>or </a:t>
            </a:r>
            <a:r>
              <a:rPr lang="en-US" sz="2000" dirty="0" err="1" smtClean="0"/>
              <a:t>Profi</a:t>
            </a:r>
            <a:r>
              <a:rPr lang="en-US" sz="2000" dirty="0" smtClean="0"/>
              <a:t>-Bus networks today.  </a:t>
            </a:r>
            <a:endParaRPr lang="en-US" sz="2000" dirty="0"/>
          </a:p>
          <a:p>
            <a:pPr lvl="2" eaLnBrk="0" hangingPunct="0">
              <a:buClr>
                <a:srgbClr val="F4B33E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Ability to add (or troubleshoot) individual motor starters.  </a:t>
            </a:r>
          </a:p>
          <a:p>
            <a:pPr lvl="2" eaLnBrk="0" hangingPunct="0">
              <a:buClr>
                <a:srgbClr val="F4B33E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Single </a:t>
            </a:r>
            <a:r>
              <a:rPr lang="en-US" sz="2000" dirty="0"/>
              <a:t>n</a:t>
            </a:r>
            <a:r>
              <a:rPr lang="en-US" sz="2000" dirty="0" smtClean="0"/>
              <a:t>etwork </a:t>
            </a:r>
            <a:r>
              <a:rPr lang="en-US" sz="2000" dirty="0"/>
              <a:t>to MCC </a:t>
            </a:r>
            <a:r>
              <a:rPr lang="en-US" sz="2000" dirty="0" smtClean="0"/>
              <a:t>lineup eliminates discrete I/O control wiring.  </a:t>
            </a:r>
            <a:endParaRPr lang="en-US" sz="2000" dirty="0"/>
          </a:p>
          <a:p>
            <a:pPr lvl="2" eaLnBrk="0" hangingPunct="0">
              <a:buClr>
                <a:srgbClr val="F4B33E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Diagnostic data </a:t>
            </a:r>
            <a:r>
              <a:rPr lang="en-US" sz="2000" dirty="0"/>
              <a:t>is </a:t>
            </a:r>
            <a:r>
              <a:rPr lang="en-US" sz="2000" dirty="0" smtClean="0"/>
              <a:t>provided </a:t>
            </a:r>
            <a:r>
              <a:rPr lang="en-US" sz="2000" dirty="0"/>
              <a:t>from s</a:t>
            </a:r>
            <a:r>
              <a:rPr lang="en-US" sz="2000" dirty="0" smtClean="0"/>
              <a:t>mart starters </a:t>
            </a:r>
            <a:r>
              <a:rPr lang="en-US" sz="2000" dirty="0"/>
              <a:t>to </a:t>
            </a:r>
            <a:r>
              <a:rPr lang="en-US" sz="2000" dirty="0" smtClean="0"/>
              <a:t>DCS.  </a:t>
            </a:r>
          </a:p>
          <a:p>
            <a:pPr lvl="2" eaLnBrk="0" hangingPunct="0">
              <a:buClr>
                <a:srgbClr val="F4B33E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Enables quick checkout, commissioning, and startup.  </a:t>
            </a:r>
            <a:endParaRPr lang="en-US" sz="2000" dirty="0"/>
          </a:p>
          <a:p>
            <a:pPr lvl="2" eaLnBrk="0" hangingPunct="0">
              <a:buClr>
                <a:srgbClr val="F4B33E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AF Drives and Motor Overload Modules included in network.  </a:t>
            </a:r>
            <a:endParaRPr lang="en-US" sz="2000" dirty="0"/>
          </a:p>
          <a:p>
            <a:pPr lvl="1" eaLnBrk="0" hangingPunct="0">
              <a:buClr>
                <a:srgbClr val="F4B33E"/>
              </a:buCl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lvl="1" eaLnBrk="0" hangingPunct="0">
              <a:buClr>
                <a:srgbClr val="F4B33E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Other networks available.  </a:t>
            </a:r>
            <a:endParaRPr lang="en-US" sz="2000" dirty="0"/>
          </a:p>
          <a:p>
            <a:pPr lvl="2" eaLnBrk="0" hangingPunct="0">
              <a:buClr>
                <a:srgbClr val="F4B33E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Ethernet networks will become more prevalent </a:t>
            </a:r>
            <a:r>
              <a:rPr lang="en-US" sz="2000" dirty="0"/>
              <a:t>v</a:t>
            </a:r>
            <a:r>
              <a:rPr lang="en-US" sz="2000" dirty="0" smtClean="0"/>
              <a:t>ery soon.  </a:t>
            </a:r>
            <a:endParaRPr lang="en-US" sz="2000" dirty="0"/>
          </a:p>
          <a:p>
            <a:pPr lvl="2" eaLnBrk="0" hangingPunct="0">
              <a:buClr>
                <a:srgbClr val="F4B33E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Wireless </a:t>
            </a:r>
            <a:r>
              <a:rPr lang="en-US" sz="2000" dirty="0"/>
              <a:t>is gaining popularity for remote applications and mobile vehicles (manned, or </a:t>
            </a:r>
            <a:r>
              <a:rPr lang="en-US" sz="2000" dirty="0" smtClean="0"/>
              <a:t>unmanned).  </a:t>
            </a:r>
          </a:p>
          <a:p>
            <a:pPr lvl="2" eaLnBrk="0" hangingPunct="0">
              <a:buClr>
                <a:srgbClr val="F4B33E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Fiber optic </a:t>
            </a:r>
            <a:r>
              <a:rPr lang="en-US" sz="2000" dirty="0"/>
              <a:t>links also available for drives and remote </a:t>
            </a:r>
            <a:r>
              <a:rPr lang="en-US" sz="2000" dirty="0" smtClean="0"/>
              <a:t>I/O. 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6125298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Alarm Management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 eaLnBrk="0" hangingPunct="0">
              <a:spcBef>
                <a:spcPts val="600"/>
              </a:spcBef>
              <a:buNone/>
              <a:defRPr/>
            </a:pPr>
            <a:r>
              <a:rPr lang="en-US" sz="2400" dirty="0">
                <a:latin typeface="Arial" charset="0"/>
              </a:rPr>
              <a:t>ANSI/ISA Standard </a:t>
            </a:r>
            <a:r>
              <a:rPr lang="en-US" sz="2400" dirty="0" smtClean="0">
                <a:latin typeface="Arial" charset="0"/>
              </a:rPr>
              <a:t>18.2-2009 - identifies alarm management </a:t>
            </a:r>
            <a:r>
              <a:rPr lang="en-US" sz="2400" dirty="0">
                <a:latin typeface="Arial" charset="0"/>
              </a:rPr>
              <a:t>l</a:t>
            </a:r>
            <a:r>
              <a:rPr lang="en-US" sz="2400" dirty="0" smtClean="0">
                <a:latin typeface="Arial" charset="0"/>
              </a:rPr>
              <a:t>ifecycle philosophy including:</a:t>
            </a:r>
          </a:p>
          <a:p>
            <a:pPr marL="800100" lvl="3" indent="-342900" eaLnBrk="0" hangingPunct="0">
              <a:spcBef>
                <a:spcPts val="600"/>
              </a:spcBef>
              <a:buClr>
                <a:srgbClr val="F4B33E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Arial" charset="0"/>
              </a:rPr>
              <a:t>Identification</a:t>
            </a:r>
          </a:p>
          <a:p>
            <a:pPr marL="800100" lvl="3" indent="-342900" eaLnBrk="0" hangingPunct="0">
              <a:spcBef>
                <a:spcPts val="600"/>
              </a:spcBef>
              <a:buClr>
                <a:srgbClr val="F4B33E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Arial" charset="0"/>
              </a:rPr>
              <a:t>Rationalization</a:t>
            </a:r>
            <a:endParaRPr lang="en-US" sz="2400" dirty="0">
              <a:latin typeface="Arial" charset="0"/>
            </a:endParaRPr>
          </a:p>
          <a:p>
            <a:pPr marL="800100" lvl="3" indent="-342900" eaLnBrk="0" hangingPunct="0">
              <a:spcBef>
                <a:spcPts val="600"/>
              </a:spcBef>
              <a:buClr>
                <a:srgbClr val="F4B33E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" charset="0"/>
              </a:rPr>
              <a:t>Detailed Design</a:t>
            </a:r>
          </a:p>
          <a:p>
            <a:pPr marL="800100" lvl="3" indent="-342900" eaLnBrk="0" hangingPunct="0">
              <a:spcBef>
                <a:spcPts val="600"/>
              </a:spcBef>
              <a:buClr>
                <a:srgbClr val="F4B33E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" charset="0"/>
              </a:rPr>
              <a:t>Implementation</a:t>
            </a:r>
          </a:p>
          <a:p>
            <a:pPr marL="800100" lvl="3" indent="-342900" eaLnBrk="0" hangingPunct="0">
              <a:spcBef>
                <a:spcPts val="600"/>
              </a:spcBef>
              <a:buClr>
                <a:srgbClr val="F4B33E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" charset="0"/>
              </a:rPr>
              <a:t>Operation</a:t>
            </a:r>
          </a:p>
          <a:p>
            <a:pPr marL="800100" lvl="3" indent="-342900" eaLnBrk="0" hangingPunct="0">
              <a:spcBef>
                <a:spcPts val="600"/>
              </a:spcBef>
              <a:buClr>
                <a:srgbClr val="F4B33E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Arial" charset="0"/>
              </a:rPr>
              <a:t>Maintenance</a:t>
            </a:r>
            <a:endParaRPr lang="en-US" sz="2400" dirty="0">
              <a:latin typeface="Arial" charset="0"/>
            </a:endParaRPr>
          </a:p>
          <a:p>
            <a:pPr marL="800100" lvl="3" indent="-342900" eaLnBrk="0" hangingPunct="0">
              <a:spcBef>
                <a:spcPts val="600"/>
              </a:spcBef>
              <a:buClr>
                <a:srgbClr val="F4B33E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Arial" charset="0"/>
              </a:rPr>
              <a:t>Management </a:t>
            </a:r>
            <a:r>
              <a:rPr lang="en-US" sz="2400" dirty="0">
                <a:latin typeface="Arial" charset="0"/>
              </a:rPr>
              <a:t>Of Change (MOC)</a:t>
            </a:r>
          </a:p>
          <a:p>
            <a:pPr marL="800100" lvl="3" indent="-342900" eaLnBrk="0" hangingPunct="0">
              <a:spcBef>
                <a:spcPts val="600"/>
              </a:spcBef>
              <a:buClr>
                <a:srgbClr val="F4B33E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" charset="0"/>
              </a:rPr>
              <a:t>Monitoring and Assessment</a:t>
            </a:r>
          </a:p>
          <a:p>
            <a:pPr marL="800100" lvl="3" indent="-342900" eaLnBrk="0" hangingPunct="0">
              <a:spcBef>
                <a:spcPts val="600"/>
              </a:spcBef>
              <a:buClr>
                <a:srgbClr val="F4B33E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" charset="0"/>
              </a:rPr>
              <a:t>Audit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15098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Interlocking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/>
              <a:t>Interlocking is different from alarming. </a:t>
            </a:r>
            <a:endParaRPr lang="en-US" sz="1600" dirty="0" smtClean="0"/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Primarily </a:t>
            </a:r>
            <a:r>
              <a:rPr lang="en-US" sz="1600" dirty="0"/>
              <a:t>used to prevent EH&amp;S incidents - “Safety interlocks” and to prevent </a:t>
            </a:r>
            <a:r>
              <a:rPr lang="en-US" sz="1600" dirty="0" smtClean="0"/>
              <a:t>equipment </a:t>
            </a:r>
            <a:r>
              <a:rPr lang="en-US" sz="1600" dirty="0"/>
              <a:t>damage 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/>
              <a:t>“Safety Interlocks” should always be “hardwired” or securely transferred</a:t>
            </a:r>
          </a:p>
          <a:p>
            <a:pPr lvl="1"/>
            <a:r>
              <a:rPr lang="en-US" sz="1600" b="1" dirty="0" smtClean="0"/>
              <a:t>By-passing safety interlocks </a:t>
            </a:r>
            <a:r>
              <a:rPr lang="en-US" sz="1600" b="1" i="1" u="sng" dirty="0" smtClean="0"/>
              <a:t>SHALL BE</a:t>
            </a:r>
            <a:r>
              <a:rPr lang="en-US" sz="1600" b="1" dirty="0" smtClean="0"/>
              <a:t> </a:t>
            </a:r>
            <a:r>
              <a:rPr lang="en-US" sz="1600" b="1" dirty="0"/>
              <a:t>documented by </a:t>
            </a:r>
            <a:r>
              <a:rPr lang="en-US" sz="1600" b="1" dirty="0" smtClean="0"/>
              <a:t>SOPs </a:t>
            </a:r>
            <a:r>
              <a:rPr lang="en-US" sz="1600" b="1" dirty="0"/>
              <a:t>and approved by </a:t>
            </a:r>
            <a:r>
              <a:rPr lang="en-US" sz="1600" b="1" dirty="0" smtClean="0"/>
              <a:t>management</a:t>
            </a:r>
            <a:endParaRPr lang="en-US" sz="1600" b="1" dirty="0"/>
          </a:p>
          <a:p>
            <a:pPr>
              <a:buFont typeface="Wingdings" pitchFamily="2" charset="2"/>
              <a:buChar char="§"/>
            </a:pPr>
            <a:r>
              <a:rPr lang="en-US" sz="1600" dirty="0"/>
              <a:t>Interlocks are also used to prevent operational events that could cause spills, flooding, plugging, trips and other inconveniences.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/>
              <a:t>Interlocks can also be used to automate Operator functions to allow him/her to concentrate on more important tasks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/>
              <a:t>Typical uses for conventional interlocks</a:t>
            </a:r>
          </a:p>
          <a:p>
            <a:pPr lvl="1"/>
            <a:r>
              <a:rPr lang="en-US" sz="1600" b="1" dirty="0"/>
              <a:t>Starting </a:t>
            </a:r>
            <a:r>
              <a:rPr lang="en-US" sz="1600" b="1" dirty="0" smtClean="0"/>
              <a:t>consistency </a:t>
            </a:r>
            <a:r>
              <a:rPr lang="en-US" sz="1600" b="1" dirty="0"/>
              <a:t>transmitters, </a:t>
            </a:r>
            <a:r>
              <a:rPr lang="en-US" sz="1600" b="1" dirty="0" smtClean="0"/>
              <a:t>vacuum </a:t>
            </a:r>
            <a:r>
              <a:rPr lang="en-US" sz="1600" b="1" dirty="0"/>
              <a:t>pumps, </a:t>
            </a:r>
            <a:r>
              <a:rPr lang="en-US" sz="1600" b="1" dirty="0" smtClean="0"/>
              <a:t>oil </a:t>
            </a:r>
            <a:r>
              <a:rPr lang="en-US" sz="1600" b="1" dirty="0"/>
              <a:t>pumps, etc.. when the main drive starts</a:t>
            </a:r>
          </a:p>
          <a:p>
            <a:pPr lvl="1"/>
            <a:r>
              <a:rPr lang="en-US" sz="1600" b="1" dirty="0" smtClean="0"/>
              <a:t>Shutting down vacuum pumps (or refiners),  </a:t>
            </a:r>
            <a:r>
              <a:rPr lang="en-US" sz="1600" b="1" dirty="0"/>
              <a:t>on loss of fluid to the </a:t>
            </a:r>
            <a:r>
              <a:rPr lang="en-US" sz="1600" b="1" dirty="0" smtClean="0"/>
              <a:t>mechanical </a:t>
            </a:r>
            <a:r>
              <a:rPr lang="en-US" sz="1600" b="1" dirty="0"/>
              <a:t>seals</a:t>
            </a:r>
          </a:p>
          <a:p>
            <a:pPr lvl="1"/>
            <a:r>
              <a:rPr lang="en-US" sz="1600" b="1" dirty="0"/>
              <a:t>Shutting the equipment down preceding the failed piece in the sequential operation</a:t>
            </a:r>
          </a:p>
          <a:p>
            <a:pPr lvl="1"/>
            <a:r>
              <a:rPr lang="en-US" sz="1600" b="1" dirty="0"/>
              <a:t>Automatically initiate FLUSH upon shut-down (intentional, or unintentional)</a:t>
            </a:r>
          </a:p>
          <a:p>
            <a:pPr lvl="1"/>
            <a:r>
              <a:rPr lang="en-US" sz="1600" b="1" dirty="0"/>
              <a:t>Group, or </a:t>
            </a:r>
            <a:r>
              <a:rPr lang="en-US" sz="1600" b="1" dirty="0" smtClean="0"/>
              <a:t>one button </a:t>
            </a:r>
            <a:r>
              <a:rPr lang="en-US" sz="1600" b="1" dirty="0"/>
              <a:t>starts, like </a:t>
            </a:r>
            <a:r>
              <a:rPr lang="en-US" sz="1600" b="1" dirty="0" smtClean="0"/>
              <a:t>vacuum </a:t>
            </a:r>
            <a:r>
              <a:rPr lang="en-US" sz="1600" b="1" dirty="0"/>
              <a:t>system, </a:t>
            </a:r>
            <a:r>
              <a:rPr lang="en-US" sz="1600" b="1" dirty="0" smtClean="0"/>
              <a:t>feed </a:t>
            </a:r>
            <a:r>
              <a:rPr lang="en-US" sz="1600" b="1" dirty="0"/>
              <a:t>system, </a:t>
            </a:r>
            <a:r>
              <a:rPr lang="en-US" sz="1600" b="1" dirty="0" smtClean="0"/>
              <a:t>showers</a:t>
            </a:r>
            <a:r>
              <a:rPr lang="en-US" sz="1600" b="1" dirty="0"/>
              <a:t>, </a:t>
            </a:r>
            <a:r>
              <a:rPr lang="en-US" sz="1600" b="1" dirty="0" smtClean="0"/>
              <a:t>press</a:t>
            </a:r>
            <a:r>
              <a:rPr lang="en-US" sz="1600" b="1" dirty="0"/>
              <a:t>, </a:t>
            </a:r>
            <a:r>
              <a:rPr lang="en-US" sz="1600" b="1" dirty="0" smtClean="0"/>
              <a:t>batch </a:t>
            </a:r>
            <a:r>
              <a:rPr lang="en-US" sz="1600" b="1" dirty="0"/>
              <a:t>digester, </a:t>
            </a:r>
            <a:r>
              <a:rPr lang="en-US" sz="1600" b="1" dirty="0" smtClean="0"/>
              <a:t>screen system</a:t>
            </a:r>
            <a:r>
              <a:rPr lang="en-US" sz="1600" b="1" dirty="0"/>
              <a:t>, etc….</a:t>
            </a:r>
          </a:p>
        </p:txBody>
      </p:sp>
    </p:spTree>
    <p:extLst>
      <p:ext uri="{BB962C8B-B14F-4D97-AF65-F5344CB8AC3E}">
        <p14:creationId xmlns:p14="http://schemas.microsoft.com/office/powerpoint/2010/main" xmlns="" val="14436041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PCS Systems today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789" y="1143000"/>
            <a:ext cx="7190411" cy="537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33443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HMI Operator Station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5611"/>
            <a:ext cx="7162799" cy="571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63881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Process variable periods/durations</a:t>
            </a:r>
            <a:endParaRPr lang="en-US" sz="2800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4923813"/>
              </p:ext>
            </p:extLst>
          </p:nvPr>
        </p:nvGraphicFramePr>
        <p:xfrm>
          <a:off x="533400" y="1219201"/>
          <a:ext cx="8077200" cy="5029197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  <a:gridCol w="2019300"/>
                <a:gridCol w="2019300"/>
              </a:tblGrid>
              <a:tr h="417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Wavelength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155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10kHz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 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0.06”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Fiber properties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1kHz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Hz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Vibration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5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Hz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Pressure pulses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Hz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Fan pump oscillation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5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 Hz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 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Pressure loops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 Hz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~1 mile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Flow loops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0.001 Hz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~10 miles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Level loops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5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0.0001 Hz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2.8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~100 miles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BW Loops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0.00001 Hz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~1000 miles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Long term variability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01335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Thank you</a:t>
            </a:r>
          </a:p>
          <a:p>
            <a:pPr marL="0" indent="0" algn="ctr">
              <a:buNone/>
            </a:pPr>
            <a:r>
              <a:rPr lang="en-US" sz="4400" dirty="0"/>
              <a:t>f</a:t>
            </a:r>
            <a:r>
              <a:rPr lang="en-US" sz="4400" dirty="0" smtClean="0"/>
              <a:t>or your attention!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22980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066799"/>
          </a:xfrm>
        </p:spPr>
        <p:txBody>
          <a:bodyPr>
            <a:noAutofit/>
          </a:bodyPr>
          <a:lstStyle/>
          <a:p>
            <a:r>
              <a:rPr lang="en-US" sz="3200" u="sng" dirty="0"/>
              <a:t>Plant W</a:t>
            </a:r>
            <a:br>
              <a:rPr lang="en-US" sz="3200" u="sng" dirty="0"/>
            </a:b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76400"/>
            <a:ext cx="7391400" cy="4495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13.8kV, 2,400V, and 480V distribution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160 distribution transformers – </a:t>
            </a:r>
          </a:p>
          <a:p>
            <a:r>
              <a:rPr lang="en-US" sz="2400" dirty="0">
                <a:solidFill>
                  <a:schemeClr val="tx1"/>
                </a:solidFill>
              </a:rPr>
              <a:t>20 </a:t>
            </a:r>
            <a:r>
              <a:rPr lang="en-US" sz="2400" dirty="0" smtClean="0">
                <a:solidFill>
                  <a:schemeClr val="tx1"/>
                </a:solidFill>
              </a:rPr>
              <a:t>MV </a:t>
            </a:r>
            <a:r>
              <a:rPr lang="en-US" sz="2400" dirty="0">
                <a:solidFill>
                  <a:schemeClr val="tx1"/>
                </a:solidFill>
              </a:rPr>
              <a:t>(2,400V) and 140 </a:t>
            </a:r>
            <a:r>
              <a:rPr lang="en-US" sz="2400" dirty="0" smtClean="0">
                <a:solidFill>
                  <a:schemeClr val="tx1"/>
                </a:solidFill>
              </a:rPr>
              <a:t>LV </a:t>
            </a:r>
            <a:r>
              <a:rPr lang="en-US" sz="2400" dirty="0">
                <a:solidFill>
                  <a:schemeClr val="tx1"/>
                </a:solidFill>
              </a:rPr>
              <a:t>(480V)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1 generator – 42MW @ 13.8kV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Three 15kV reactors (2MVA, 6MVA, &amp;9MVA)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160MW total connected motor load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95MW motor load @ 2,300V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65MW motor load @ 460V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2 utility ties – 50MVA@230kV and 125MVA@230kV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2,700+ buses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250+ protective relays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4854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89092241"/>
              </p:ext>
            </p:extLst>
          </p:nvPr>
        </p:nvGraphicFramePr>
        <p:xfrm>
          <a:off x="304800" y="131618"/>
          <a:ext cx="8507506" cy="6573982"/>
        </p:xfrm>
        <a:graphic>
          <a:graphicData uri="http://schemas.openxmlformats.org/presentationml/2006/ole">
            <p:oleObj spid="_x0000_s4121" name="Acrobat Document" r:id="rId4" imgW="10068120" imgH="7767000" progId="AcroExch.Document.11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Plant W – full system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9397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066799"/>
          </a:xfrm>
        </p:spPr>
        <p:txBody>
          <a:bodyPr>
            <a:noAutofit/>
          </a:bodyPr>
          <a:lstStyle/>
          <a:p>
            <a:r>
              <a:rPr lang="en-US" sz="3200" u="sng" dirty="0"/>
              <a:t>Plant P</a:t>
            </a:r>
            <a:br>
              <a:rPr lang="en-US" sz="3200" u="sng" dirty="0"/>
            </a:b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447800"/>
            <a:ext cx="7391400" cy="4724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13.8kV, 4,160V, and 480V distribution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110 distribution transformers – </a:t>
            </a:r>
          </a:p>
          <a:p>
            <a:r>
              <a:rPr lang="en-US" sz="2400" dirty="0">
                <a:solidFill>
                  <a:schemeClr val="tx1"/>
                </a:solidFill>
              </a:rPr>
              <a:t>20 </a:t>
            </a:r>
            <a:r>
              <a:rPr lang="en-US" sz="2400" dirty="0" smtClean="0">
                <a:solidFill>
                  <a:schemeClr val="tx1"/>
                </a:solidFill>
              </a:rPr>
              <a:t>MV </a:t>
            </a:r>
            <a:r>
              <a:rPr lang="en-US" sz="2400" dirty="0">
                <a:solidFill>
                  <a:schemeClr val="tx1"/>
                </a:solidFill>
              </a:rPr>
              <a:t>(4,160V) and 90 </a:t>
            </a:r>
            <a:r>
              <a:rPr lang="en-US" sz="2400" dirty="0" smtClean="0">
                <a:solidFill>
                  <a:schemeClr val="tx1"/>
                </a:solidFill>
              </a:rPr>
              <a:t>LV </a:t>
            </a:r>
            <a:r>
              <a:rPr lang="en-US" sz="2400" dirty="0">
                <a:solidFill>
                  <a:schemeClr val="tx1"/>
                </a:solidFill>
              </a:rPr>
              <a:t>(480V)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4 generators – sizes 10MW up to 48MW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Two 15kV reactors (4MVA &amp; 7MVA)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140MW connected motor load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95MW motor load @4000V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45MW motor load @460V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2 utility ties – 40MVA@115kV and 27MVA@230kV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1,100+ buses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500+ protective relays</a:t>
            </a:r>
          </a:p>
        </p:txBody>
      </p:sp>
    </p:spTree>
    <p:extLst>
      <p:ext uri="{BB962C8B-B14F-4D97-AF65-F5344CB8AC3E}">
        <p14:creationId xmlns:p14="http://schemas.microsoft.com/office/powerpoint/2010/main" xmlns="" val="236798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51370093"/>
              </p:ext>
            </p:extLst>
          </p:nvPr>
        </p:nvGraphicFramePr>
        <p:xfrm>
          <a:off x="360948" y="315228"/>
          <a:ext cx="8402052" cy="6491668"/>
        </p:xfrm>
        <a:graphic>
          <a:graphicData uri="http://schemas.openxmlformats.org/presentationml/2006/ole">
            <p:oleObj spid="_x0000_s1058" name="Acrobat Document" r:id="rId4" imgW="10068120" imgH="7767000" progId="AcroExch.Document.11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Plant P – full system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0475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Plant P – </a:t>
            </a:r>
            <a:r>
              <a:rPr lang="en-US" sz="3600" dirty="0" smtClean="0"/>
              <a:t>medium voltage simplified</a:t>
            </a:r>
            <a:endParaRPr lang="en-US" sz="36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4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1" y="1366806"/>
            <a:ext cx="8610600" cy="503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36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3848</TotalTime>
  <Words>1807</Words>
  <Application>Microsoft Office PowerPoint</Application>
  <PresentationFormat>On-screen Show (4:3)</PresentationFormat>
  <Paragraphs>425</Paragraphs>
  <Slides>46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Office Theme</vt:lpstr>
      <vt:lpstr>Acrobat Document</vt:lpstr>
      <vt:lpstr>Microsoft Office Word Document</vt:lpstr>
      <vt:lpstr>Electrical Power &amp; Control  in Pulp and Paper Mills</vt:lpstr>
      <vt:lpstr>Electrical Power &amp; Control  in Pulp and Paper Mills</vt:lpstr>
      <vt:lpstr>Electrical Power &amp; Control  in Pulp and Paper Mills</vt:lpstr>
      <vt:lpstr>Electrical Power &amp; Control  in Pulp and Paper Mills</vt:lpstr>
      <vt:lpstr>Plant W </vt:lpstr>
      <vt:lpstr>Plant W – full system</vt:lpstr>
      <vt:lpstr>Plant P </vt:lpstr>
      <vt:lpstr>Plant P – full system</vt:lpstr>
      <vt:lpstr>Plant P – medium voltage simplified</vt:lpstr>
      <vt:lpstr>15kV Switchgear</vt:lpstr>
      <vt:lpstr>15kV Switchgear</vt:lpstr>
      <vt:lpstr>15kV Switchgear</vt:lpstr>
      <vt:lpstr>15kV Switchgear Ratings (constant MVA)</vt:lpstr>
      <vt:lpstr>15kV Switchgear Ratings (constant kA) </vt:lpstr>
      <vt:lpstr>Typical MV substation</vt:lpstr>
      <vt:lpstr>Typical Transformer &amp; Primary Switch</vt:lpstr>
      <vt:lpstr>Typical Transformer &amp; Primary Switch</vt:lpstr>
      <vt:lpstr>MV motor controllers</vt:lpstr>
      <vt:lpstr>MV motor controllers</vt:lpstr>
      <vt:lpstr>Typical LV substation</vt:lpstr>
      <vt:lpstr>LV switchgear</vt:lpstr>
      <vt:lpstr>LV switchgear</vt:lpstr>
      <vt:lpstr>LV switchboard</vt:lpstr>
      <vt:lpstr>LV switchboard</vt:lpstr>
      <vt:lpstr>LV Motor Control Center</vt:lpstr>
      <vt:lpstr>LV Motor Control Center</vt:lpstr>
      <vt:lpstr>LV Motor Control Center</vt:lpstr>
      <vt:lpstr>Downstream load distribution</vt:lpstr>
      <vt:lpstr>Slide 29</vt:lpstr>
      <vt:lpstr>What is Process Control?</vt:lpstr>
      <vt:lpstr>DCS Systems</vt:lpstr>
      <vt:lpstr>DCS – Control Rooms-To-Go?</vt:lpstr>
      <vt:lpstr>DCS Systems</vt:lpstr>
      <vt:lpstr>DCS Systems</vt:lpstr>
      <vt:lpstr>DCS or PLC?  (differences are minimal, new term PCS)</vt:lpstr>
      <vt:lpstr>Slide 36</vt:lpstr>
      <vt:lpstr>Slide 37</vt:lpstr>
      <vt:lpstr>Advanced Process Controls</vt:lpstr>
      <vt:lpstr>HART vs. Foundation Fieldbus protocols?</vt:lpstr>
      <vt:lpstr>Motor Control via DCS or PLC</vt:lpstr>
      <vt:lpstr>Alarm Management</vt:lpstr>
      <vt:lpstr>Interlocking</vt:lpstr>
      <vt:lpstr>PCS Systems today</vt:lpstr>
      <vt:lpstr>HMI Operator Station</vt:lpstr>
      <vt:lpstr>Process variable periods/durations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Power &amp; Control  in Pulp and Paper Mills</dc:title>
  <dc:creator>Sellers, John H.</dc:creator>
  <cp:lastModifiedBy>Lucian Gavriliuc</cp:lastModifiedBy>
  <cp:revision>92</cp:revision>
  <cp:lastPrinted>2014-05-12T19:56:59Z</cp:lastPrinted>
  <dcterms:created xsi:type="dcterms:W3CDTF">2006-08-16T00:00:00Z</dcterms:created>
  <dcterms:modified xsi:type="dcterms:W3CDTF">2014-05-19T17:49:40Z</dcterms:modified>
</cp:coreProperties>
</file>