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 autoAdjust="0"/>
    <p:restoredTop sz="94624" autoAdjust="0"/>
  </p:normalViewPr>
  <p:slideViewPr>
    <p:cSldViewPr snapToGrid="0">
      <p:cViewPr varScale="1">
        <p:scale>
          <a:sx n="87" d="100"/>
          <a:sy n="87" d="100"/>
        </p:scale>
        <p:origin x="-86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571445458344651"/>
          <c:y val="9.8063263643768661E-2"/>
          <c:w val="0.57790379143783499"/>
          <c:h val="0.86219647831377577"/>
        </c:manualLayout>
      </c:layout>
      <c:radarChart>
        <c:radarStyle val="fill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Inc. &amp; Hal.</c:v>
                </c:pt>
              </c:strCache>
            </c:strRef>
          </c:tx>
          <c:spPr>
            <a:solidFill>
              <a:srgbClr val="FF0000">
                <a:alpha val="40000"/>
              </a:srgb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cat>
            <c:strRef>
              <c:f>Sheet1!$A$2:$A$6</c:f>
              <c:strCache>
                <c:ptCount val="5"/>
                <c:pt idx="0">
                  <c:v>Cost</c:v>
                </c:pt>
                <c:pt idx="1">
                  <c:v>Efficacy</c:v>
                </c:pt>
                <c:pt idx="2">
                  <c:v>Life</c:v>
                </c:pt>
                <c:pt idx="3">
                  <c:v>Dimming</c:v>
                </c:pt>
                <c:pt idx="4">
                  <c:v>Color Quality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100</c:v>
                </c:pt>
                <c:pt idx="1">
                  <c:v>10</c:v>
                </c:pt>
                <c:pt idx="2">
                  <c:v>10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Fluorescent</c:v>
                </c:pt>
              </c:strCache>
            </c:strRef>
          </c:tx>
          <c:spPr>
            <a:solidFill>
              <a:srgbClr val="00B0F0">
                <a:alpha val="40000"/>
              </a:srgb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cat>
            <c:strRef>
              <c:f>Sheet1!$A$2:$A$6</c:f>
              <c:strCache>
                <c:ptCount val="5"/>
                <c:pt idx="0">
                  <c:v>Cost</c:v>
                </c:pt>
                <c:pt idx="1">
                  <c:v>Efficacy</c:v>
                </c:pt>
                <c:pt idx="2">
                  <c:v>Life</c:v>
                </c:pt>
                <c:pt idx="3">
                  <c:v>Dimming</c:v>
                </c:pt>
                <c:pt idx="4">
                  <c:v>Color Quality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100</c:v>
                </c:pt>
                <c:pt idx="1">
                  <c:v>80</c:v>
                </c:pt>
                <c:pt idx="2">
                  <c:v>80</c:v>
                </c:pt>
                <c:pt idx="3">
                  <c:v>50</c:v>
                </c:pt>
                <c:pt idx="4">
                  <c:v>50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HID</c:v>
                </c:pt>
              </c:strCache>
            </c:strRef>
          </c:tx>
          <c:spPr>
            <a:solidFill>
              <a:srgbClr val="CC0099">
                <a:alpha val="40000"/>
              </a:srgbClr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cat>
            <c:strRef>
              <c:f>Sheet1!$A$2:$A$6</c:f>
              <c:strCache>
                <c:ptCount val="5"/>
                <c:pt idx="0">
                  <c:v>Cost</c:v>
                </c:pt>
                <c:pt idx="1">
                  <c:v>Efficacy</c:v>
                </c:pt>
                <c:pt idx="2">
                  <c:v>Life</c:v>
                </c:pt>
                <c:pt idx="3">
                  <c:v>Dimming</c:v>
                </c:pt>
                <c:pt idx="4">
                  <c:v>Color Quality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70</c:v>
                </c:pt>
                <c:pt idx="1">
                  <c:v>70</c:v>
                </c:pt>
                <c:pt idx="2">
                  <c:v>70</c:v>
                </c:pt>
                <c:pt idx="3">
                  <c:v>10</c:v>
                </c:pt>
                <c:pt idx="4">
                  <c:v>70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LED</c:v>
                </c:pt>
              </c:strCache>
            </c:strRef>
          </c:tx>
          <c:spPr>
            <a:solidFill>
              <a:srgbClr val="92D050">
                <a:alpha val="40000"/>
              </a:srgbClr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cat>
            <c:strRef>
              <c:f>Sheet1!$A$2:$A$6</c:f>
              <c:strCache>
                <c:ptCount val="5"/>
                <c:pt idx="0">
                  <c:v>Cost</c:v>
                </c:pt>
                <c:pt idx="1">
                  <c:v>Efficacy</c:v>
                </c:pt>
                <c:pt idx="2">
                  <c:v>Life</c:v>
                </c:pt>
                <c:pt idx="3">
                  <c:v>Dimming</c:v>
                </c:pt>
                <c:pt idx="4">
                  <c:v>Color Quality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60</c:v>
                </c:pt>
                <c:pt idx="1">
                  <c:v>100</c:v>
                </c:pt>
                <c:pt idx="2">
                  <c:v>100</c:v>
                </c:pt>
                <c:pt idx="3">
                  <c:v>80</c:v>
                </c:pt>
                <c:pt idx="4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105856"/>
        <c:axId val="208107776"/>
      </c:radarChart>
      <c:catAx>
        <c:axId val="208105856"/>
        <c:scaling>
          <c:orientation val="minMax"/>
        </c:scaling>
        <c:delete val="0"/>
        <c:axPos val="b"/>
        <c:majorGridlines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208107776"/>
        <c:crosses val="autoZero"/>
        <c:auto val="1"/>
        <c:lblAlgn val="ctr"/>
        <c:lblOffset val="100"/>
        <c:noMultiLvlLbl val="0"/>
      </c:catAx>
      <c:valAx>
        <c:axId val="208107776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08105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72230309446617"/>
          <c:y val="0.58554177854204958"/>
          <c:w val="0.21895350973885885"/>
          <c:h val="0.28357800102573388"/>
        </c:manualLayout>
      </c:layout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8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RIATION" val="default"/>
  <p:tag name="TRANSITIONS" val="Ppt"/>
  <p:tag name="TITLECOLOR" val="Theme"/>
  <p:tag name="BULLETEDCOLOR" val="Theme"/>
  <p:tag name="DRAWINGTEXTCOLOR" val="Ppt"/>
  <p:tag name="DRAWINGBORDERCOLOR" val="Theme"/>
  <p:tag name="DRAWINGFILLCOLOR" val="Ppt"/>
  <p:tag name="LINECOLOR" val="Ppt"/>
  <p:tag name="PICTUREBORDERCOLOR" val="Theme"/>
  <p:tag name="TITLESTYLE" val="ThreeD"/>
  <p:tag name="BULLETEDSTYLE" val="ThreeD"/>
  <p:tag name="DRAWINGTEXTSTYLE" val="TwoD"/>
  <p:tag name="DRAWINGSTYLE" val="ThreeD"/>
  <p:tag name="PICTURESTYLE" val="ThreeD"/>
  <p:tag name="TITLEBORDER" val="Bevel-Single"/>
  <p:tag name="BULLETEDBORDER" val="Straight-Shallow"/>
  <p:tag name="DRAWINGBORDER" val="Square-Small"/>
  <p:tag name="PICTUREBORDER" val="Square-Small"/>
  <p:tag name="TITLESHADOW" val="Soft"/>
  <p:tag name="TITLEFLATSHADOWCOLOR" val="0.5 0.5 0.5"/>
  <p:tag name="TITLEFLATSHADOWOFFSET" val="0.14 -0.14"/>
  <p:tag name="TITLEFLATSHADOWOPACITY" val="1"/>
  <p:tag name="TITLESOFTSHADOWCOLOR" val="0.5 0.5 0.5"/>
  <p:tag name="TITLESOFTSHADOWOFFSET" val="0.07 -0.07"/>
  <p:tag name="TITLESOFTSHADOWOPACITY" val="1"/>
  <p:tag name="TITLEGLOWSHADOWCOLOR" val="0.5 0.5 0.5"/>
  <p:tag name="TITLEGLOWSHADOWOPACITY" val="1"/>
  <p:tag name="TITLEGLOWSHADOWSPREAD" val="1"/>
  <p:tag name="BULLETEDSHADOW" val="Soft"/>
  <p:tag name="BULLETEDFLATSHADOWCOLOR" val="0.5 0.5 0.5"/>
  <p:tag name="BULLETEDFLATSHADOWOFFSET" val="0.14 -0.14"/>
  <p:tag name="BULLETEDFLATSHADOWOPACITY" val="1"/>
  <p:tag name="BULLETEDSOFTSHADOWCOLOR" val="0.5 0.5 0.5"/>
  <p:tag name="BULLETEDSOFTSHADOWOFFSET" val="0.07 -0.07"/>
  <p:tag name="BULLETEDSOFTSHADOWOPACITY" val="1"/>
  <p:tag name="BULLETEDGLOWSHADOWCOLOR" val="0.5 0.5 0.5"/>
  <p:tag name="BULLETEDGLOWSHADOWOPACITY" val="1"/>
  <p:tag name="BULLETEDGLOWSHADOWSPREAD" val="1"/>
  <p:tag name="TITLEINTERACTION" val="None"/>
  <p:tag name="BULLETEDINTERACTION" val="CheckBox"/>
  <p:tag name="DRAWINGINTERACTION" val="CheckBox"/>
  <p:tag name="PICTUREINTERACTION" val="CheckBox"/>
  <p:tag name="LINEINTERACTION" val="CheckBox"/>
  <p:tag name="TITLEANIMATION" val="Enhanced"/>
  <p:tag name="BULLETEDANIMATION" val="Enhanced"/>
  <p:tag name="DRAWINGANIMATION" val="Enhanced"/>
  <p:tag name="PICTUREANIMATION" val="Enhanced"/>
  <p:tag name="LINEANIMATION" val="Enhanced"/>
  <p:tag name="ANIMATIONAUDIO" val="True"/>
  <p:tag name="INTERACTIONAUDIO" val="True"/>
  <p:tag name="TRANSITIONAUDIO" val="True"/>
  <p:tag name="EXTRAOBJECTFILE" val="C:\Program Files\Instant Effects\OfficeFX\Repository\Insert\Hubble\EntryLogo\EntryLogo.fxml"/>
  <p:tag name="EXTRAOBJECTNAME" val="LogoCamera"/>
  <p:tag name="EXTRAOBJECTINTERACTIVE" val="False"/>
  <p:tag name="EXTRAOBJECTCLEARFB" val="False"/>
  <p:tag name="EXTRAOBJECTBEHIND" val="False"/>
  <p:tag name="EXTRAOBJECTPERSIST" val="False"/>
  <p:tag name="EXTRAOBJECTANIMATIONBEHAVIOR" val="StartOnSlideDisplay"/>
  <p:tag name="EXTRAOBJECTPOSITION" val="0 0"/>
  <p:tag name="EXTRAOBJECTSIZE" val="1 1"/>
  <p:tag name="AUDIO_ID" val="257"/>
  <p:tag name="ELAPSEDTIME" val="0.1"/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23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4.2|3|2.7|1.4|1.8|1.2|1.7|1.7|1.4|1.5|1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2.4|6.5|7.7|13.4|5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.3|3.3|19.4|49.6|18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24.1|4.6|4.3|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0.5|2|34.4|11.4|1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.5|12.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2.4|8.8|18|23.1|9.5|2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1.9|19.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.2|5.1|7.7|2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.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7.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docProps/app.xml><?xml version="1.0" encoding="utf-8"?>
<Properties xmlns="http://schemas.openxmlformats.org/officeDocument/2006/extended-properties" xmlns:vt="http://schemas.openxmlformats.org/officeDocument/2006/docPropsVTypes">
  <Template>One Hubbell Template 16 by 9</Template>
  <TotalTime>4981</TotalTime>
  <Words>2596</Words>
  <Application>Microsoft Office PowerPoint</Application>
  <PresentationFormat>Custom</PresentationFormat>
  <Paragraphs>729</Paragraphs>
  <Slides>62</Slides>
  <Notes>8</Notes>
  <HiddenSlides>3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One Hubbell Template 16 by 9</vt:lpstr>
      <vt:lpstr>1_Office Theme</vt:lpstr>
      <vt:lpstr>PowerPoint Presentation</vt:lpstr>
      <vt:lpstr>Introduction</vt:lpstr>
      <vt:lpstr>NEMA - Market Trends</vt:lpstr>
      <vt:lpstr>Evolution of Artificial Light</vt:lpstr>
      <vt:lpstr>The Shift to Solid-state</vt:lpstr>
      <vt:lpstr>Fixture Manufactures Role are Changing</vt:lpstr>
      <vt:lpstr>Critical Skill-sets</vt:lpstr>
      <vt:lpstr>Tools and Expertise</vt:lpstr>
      <vt:lpstr>New Equipment Required</vt:lpstr>
      <vt:lpstr>The Market has Changed</vt:lpstr>
      <vt:lpstr>New Technology… New Standards</vt:lpstr>
      <vt:lpstr>Evolution of LED Technology</vt:lpstr>
      <vt:lpstr>We didn’t get here in a hurry…</vt:lpstr>
      <vt:lpstr>The Use and Application of LEDs</vt:lpstr>
      <vt:lpstr>Super Bowl XLIX</vt:lpstr>
      <vt:lpstr>Evolution of Technology</vt:lpstr>
      <vt:lpstr>Checking the Box</vt:lpstr>
      <vt:lpstr>LED Value Proposition</vt:lpstr>
      <vt:lpstr>LED Value Proposition</vt:lpstr>
      <vt:lpstr>LED is solving problems that always existed…</vt:lpstr>
      <vt:lpstr>Economics &amp; Adoption of LED Technology</vt:lpstr>
      <vt:lpstr>Market Update</vt:lpstr>
      <vt:lpstr>Market Update</vt:lpstr>
      <vt:lpstr>Price vs. Performance</vt:lpstr>
      <vt:lpstr>The Balance has Shifted</vt:lpstr>
      <vt:lpstr>Emitters are no longer the major cost driver </vt:lpstr>
      <vt:lpstr>Alternative Luminaire Materials</vt:lpstr>
      <vt:lpstr>LED Package Trends</vt:lpstr>
      <vt:lpstr>LED Package Trends</vt:lpstr>
      <vt:lpstr>LED Package Trends</vt:lpstr>
      <vt:lpstr>Variety &amp; Stratification</vt:lpstr>
      <vt:lpstr>Component Specialization</vt:lpstr>
      <vt:lpstr>Evolution of a 1000lm LED Downlight</vt:lpstr>
      <vt:lpstr>The question…</vt:lpstr>
      <vt:lpstr>PowerPoint Presentation</vt:lpstr>
      <vt:lpstr>It’s Not All About Raw Lumens…  Better Optics Make a Difference ! </vt:lpstr>
      <vt:lpstr>CCT &amp; Performance</vt:lpstr>
      <vt:lpstr>Dim-to-Warm Technology</vt:lpstr>
      <vt:lpstr>Dim to Warm Technology</vt:lpstr>
      <vt:lpstr>Dim to Warm Technology</vt:lpstr>
      <vt:lpstr>Color is Key</vt:lpstr>
      <vt:lpstr>Spectral Power Distribution – SPD</vt:lpstr>
      <vt:lpstr>Spectrum Matters</vt:lpstr>
      <vt:lpstr>CRI vs. SPD</vt:lpstr>
      <vt:lpstr>The Language of Light</vt:lpstr>
      <vt:lpstr>Gamut Area Index Comparison</vt:lpstr>
      <vt:lpstr>AC LED – BATTLE OF THE DECADE?</vt:lpstr>
      <vt:lpstr>AC LED – What is it?</vt:lpstr>
      <vt:lpstr>AC LED – What’s all the hype?</vt:lpstr>
      <vt:lpstr>AC LED – What’s the catch?</vt:lpstr>
      <vt:lpstr>AC LED – What’s the catch?</vt:lpstr>
      <vt:lpstr>AC LED – Flicker vs. Application</vt:lpstr>
      <vt:lpstr>AC LED – Other sources flicker too !</vt:lpstr>
      <vt:lpstr>LED On-Time for CCR</vt:lpstr>
      <vt:lpstr>LED On-Time for Tapped Linear</vt:lpstr>
      <vt:lpstr>AC LED – how does it work</vt:lpstr>
      <vt:lpstr>Future Trends</vt:lpstr>
      <vt:lpstr>Future Trends</vt:lpstr>
      <vt:lpstr>Accelerating Technology</vt:lpstr>
      <vt:lpstr>PowerPoint Presentation</vt:lpstr>
      <vt:lpstr>PowerPoint Presentation</vt:lpstr>
      <vt:lpstr>PowerPoint Presentation</vt:lpstr>
    </vt:vector>
  </TitlesOfParts>
  <Company>Hubbell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Bailey</dc:creator>
  <cp:lastModifiedBy>John Levine</cp:lastModifiedBy>
  <cp:revision>176</cp:revision>
  <dcterms:created xsi:type="dcterms:W3CDTF">2015-03-24T01:56:11Z</dcterms:created>
  <dcterms:modified xsi:type="dcterms:W3CDTF">2015-08-25T19:02:36Z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101E3AD5-9A54-4B28-8266-49EA7D0026E3</vt:lpwstr>
  </property>
  <property fmtid="{D5CDD505-2E9C-101B-9397-08002B2CF9AE}" pid="3" name="ArticulatePath">
    <vt:lpwstr>One Hubbell Template 16 by 9</vt:lpwstr>
  </property>
</Properties>
</file>