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9"/>
  </p:notesMasterIdLst>
  <p:handoutMasterIdLst>
    <p:handoutMasterId r:id="rId10"/>
  </p:handoutMasterIdLst>
  <p:sldIdLst>
    <p:sldId id="1016" r:id="rId2"/>
    <p:sldId id="1141" r:id="rId3"/>
    <p:sldId id="1135" r:id="rId4"/>
    <p:sldId id="1137" r:id="rId5"/>
    <p:sldId id="1136" r:id="rId6"/>
    <p:sldId id="1138" r:id="rId7"/>
    <p:sldId id="1125" r:id="rId8"/>
  </p:sldIdLst>
  <p:sldSz cx="9144000" cy="6858000" type="screen4x3"/>
  <p:notesSz cx="7010400" cy="92964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3" autoAdjust="0"/>
  </p:normalViewPr>
  <p:slideViewPr>
    <p:cSldViewPr snapToGrid="0">
      <p:cViewPr varScale="1">
        <p:scale>
          <a:sx n="100" d="100"/>
          <a:sy n="100" d="100"/>
        </p:scale>
        <p:origin x="-18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varyColors val="0"/>
        <c:ser>
          <c:idx val="0"/>
          <c:order val="0"/>
          <c:tx>
            <c:strRef>
              <c:f>Sheet1!$A$2</c:f>
              <c:strCache>
                <c:ptCount val="1"/>
                <c:pt idx="0">
                  <c:v>L31 Reports</c:v>
                </c:pt>
              </c:strCache>
            </c:strRef>
          </c:tx>
          <c:spPr>
            <a:solidFill>
              <a:srgbClr val="63AAFE"/>
            </a:solidFill>
            <a:ln w="25400">
              <a:noFill/>
            </a:ln>
          </c:spPr>
          <c:invertIfNegative val="0"/>
          <c:cat>
            <c:strRef>
              <c:f>Sheet1!$B$1:$T$1</c:f>
              <c:strCache>
                <c:ptCount val="19"/>
                <c:pt idx="0">
                  <c:v>C16 Austin</c:v>
                </c:pt>
                <c:pt idx="1">
                  <c:v>C16 SA</c:v>
                </c:pt>
                <c:pt idx="2">
                  <c:v>CAS/SSC</c:v>
                </c:pt>
                <c:pt idx="3">
                  <c:v>CEDA44</c:v>
                </c:pt>
                <c:pt idx="4">
                  <c:v>COM/SP Austin</c:v>
                </c:pt>
                <c:pt idx="5">
                  <c:v>COM/SP SA</c:v>
                </c:pt>
                <c:pt idx="6">
                  <c:v>CTCN</c:v>
                </c:pt>
                <c:pt idx="7">
                  <c:v>E25</c:v>
                </c:pt>
                <c:pt idx="8">
                  <c:v>EMC27</c:v>
                </c:pt>
                <c:pt idx="9">
                  <c:v>IM09</c:v>
                </c:pt>
                <c:pt idx="10">
                  <c:v>LM Austin</c:v>
                </c:pt>
                <c:pt idx="11">
                  <c:v>LM SA</c:v>
                </c:pt>
                <c:pt idx="12">
                  <c:v>PE31 SA</c:v>
                </c:pt>
                <c:pt idx="13">
                  <c:v>PI^2</c:v>
                </c:pt>
                <c:pt idx="14">
                  <c:v>PHO36</c:v>
                </c:pt>
                <c:pt idx="15">
                  <c:v>PSE43</c:v>
                </c:pt>
                <c:pt idx="16">
                  <c:v>TM Austin</c:v>
                </c:pt>
                <c:pt idx="17">
                  <c:v>YP</c:v>
                </c:pt>
                <c:pt idx="18">
                  <c:v>Section</c:v>
                </c:pt>
              </c:strCache>
            </c:strRef>
          </c:cat>
          <c:val>
            <c:numRef>
              <c:f>Sheet1!$B$2:$T$2</c:f>
              <c:numCache>
                <c:formatCode>General</c:formatCode>
                <c:ptCount val="19"/>
                <c:pt idx="0">
                  <c:v>10.0</c:v>
                </c:pt>
                <c:pt idx="1">
                  <c:v>6.0</c:v>
                </c:pt>
                <c:pt idx="2">
                  <c:v>11.0</c:v>
                </c:pt>
                <c:pt idx="3">
                  <c:v>10.0</c:v>
                </c:pt>
                <c:pt idx="4">
                  <c:v>16.0</c:v>
                </c:pt>
                <c:pt idx="5">
                  <c:v>3.0</c:v>
                </c:pt>
                <c:pt idx="6">
                  <c:v>12.0</c:v>
                </c:pt>
                <c:pt idx="7">
                  <c:v>2.0</c:v>
                </c:pt>
                <c:pt idx="8">
                  <c:v>5.0</c:v>
                </c:pt>
                <c:pt idx="9">
                  <c:v>5.0</c:v>
                </c:pt>
                <c:pt idx="10">
                  <c:v>3.0</c:v>
                </c:pt>
                <c:pt idx="11">
                  <c:v>5.0</c:v>
                </c:pt>
                <c:pt idx="12">
                  <c:v>4.0</c:v>
                </c:pt>
                <c:pt idx="13">
                  <c:v>20.0</c:v>
                </c:pt>
                <c:pt idx="14">
                  <c:v>3.0</c:v>
                </c:pt>
                <c:pt idx="15">
                  <c:v>2.0</c:v>
                </c:pt>
                <c:pt idx="16">
                  <c:v>2.0</c:v>
                </c:pt>
                <c:pt idx="17">
                  <c:v>3.0</c:v>
                </c:pt>
                <c:pt idx="18">
                  <c:v>41.0</c:v>
                </c:pt>
              </c:numCache>
            </c:numRef>
          </c:val>
        </c:ser>
        <c:ser>
          <c:idx val="1"/>
          <c:order val="1"/>
          <c:tx>
            <c:strRef>
              <c:f>Sheet1!$A$3</c:f>
              <c:strCache>
                <c:ptCount val="1"/>
                <c:pt idx="0">
                  <c:v>Technical</c:v>
                </c:pt>
              </c:strCache>
            </c:strRef>
          </c:tx>
          <c:invertIfNegative val="0"/>
          <c:cat>
            <c:strRef>
              <c:f>Sheet1!$B$1:$T$1</c:f>
              <c:strCache>
                <c:ptCount val="19"/>
                <c:pt idx="0">
                  <c:v>C16 Austin</c:v>
                </c:pt>
                <c:pt idx="1">
                  <c:v>C16 SA</c:v>
                </c:pt>
                <c:pt idx="2">
                  <c:v>CAS/SSC</c:v>
                </c:pt>
                <c:pt idx="3">
                  <c:v>CEDA44</c:v>
                </c:pt>
                <c:pt idx="4">
                  <c:v>COM/SP Austin</c:v>
                </c:pt>
                <c:pt idx="5">
                  <c:v>COM/SP SA</c:v>
                </c:pt>
                <c:pt idx="6">
                  <c:v>CTCN</c:v>
                </c:pt>
                <c:pt idx="7">
                  <c:v>E25</c:v>
                </c:pt>
                <c:pt idx="8">
                  <c:v>EMC27</c:v>
                </c:pt>
                <c:pt idx="9">
                  <c:v>IM09</c:v>
                </c:pt>
                <c:pt idx="10">
                  <c:v>LM Austin</c:v>
                </c:pt>
                <c:pt idx="11">
                  <c:v>LM SA</c:v>
                </c:pt>
                <c:pt idx="12">
                  <c:v>PE31 SA</c:v>
                </c:pt>
                <c:pt idx="13">
                  <c:v>PI^2</c:v>
                </c:pt>
                <c:pt idx="14">
                  <c:v>PHO36</c:v>
                </c:pt>
                <c:pt idx="15">
                  <c:v>PSE43</c:v>
                </c:pt>
                <c:pt idx="16">
                  <c:v>TM Austin</c:v>
                </c:pt>
                <c:pt idx="17">
                  <c:v>YP</c:v>
                </c:pt>
                <c:pt idx="18">
                  <c:v>Section</c:v>
                </c:pt>
              </c:strCache>
            </c:strRef>
          </c:cat>
          <c:val>
            <c:numRef>
              <c:f>Sheet1!$B$3:$T$3</c:f>
              <c:numCache>
                <c:formatCode>General</c:formatCode>
                <c:ptCount val="19"/>
                <c:pt idx="0">
                  <c:v>6.0</c:v>
                </c:pt>
                <c:pt idx="1">
                  <c:v>5.0</c:v>
                </c:pt>
                <c:pt idx="2">
                  <c:v>7.0</c:v>
                </c:pt>
                <c:pt idx="3">
                  <c:v>6.0</c:v>
                </c:pt>
                <c:pt idx="4">
                  <c:v>10.0</c:v>
                </c:pt>
                <c:pt idx="5">
                  <c:v>3.0</c:v>
                </c:pt>
                <c:pt idx="6">
                  <c:v>5.0</c:v>
                </c:pt>
                <c:pt idx="7">
                  <c:v>2.0</c:v>
                </c:pt>
                <c:pt idx="8">
                  <c:v>4.0</c:v>
                </c:pt>
                <c:pt idx="9">
                  <c:v>5.0</c:v>
                </c:pt>
                <c:pt idx="10">
                  <c:v>1.0</c:v>
                </c:pt>
                <c:pt idx="11">
                  <c:v>4.0</c:v>
                </c:pt>
                <c:pt idx="12">
                  <c:v>4.0</c:v>
                </c:pt>
                <c:pt idx="13">
                  <c:v>10.0</c:v>
                </c:pt>
                <c:pt idx="14">
                  <c:v>3.0</c:v>
                </c:pt>
                <c:pt idx="15">
                  <c:v>2.0</c:v>
                </c:pt>
                <c:pt idx="16">
                  <c:v>2.0</c:v>
                </c:pt>
                <c:pt idx="17">
                  <c:v>0.0</c:v>
                </c:pt>
                <c:pt idx="18">
                  <c:v>0.0</c:v>
                </c:pt>
              </c:numCache>
            </c:numRef>
          </c:val>
        </c:ser>
        <c:dLbls>
          <c:showLegendKey val="0"/>
          <c:showVal val="0"/>
          <c:showCatName val="0"/>
          <c:showSerName val="0"/>
          <c:showPercent val="0"/>
          <c:showBubbleSize val="0"/>
        </c:dLbls>
        <c:gapWidth val="150"/>
        <c:axId val="-2029656664"/>
        <c:axId val="-2044921640"/>
      </c:barChart>
      <c:catAx>
        <c:axId val="-2029656664"/>
        <c:scaling>
          <c:orientation val="minMax"/>
        </c:scaling>
        <c:delete val="0"/>
        <c:axPos val="b"/>
        <c:numFmt formatCode="General" sourceLinked="1"/>
        <c:majorTickMark val="out"/>
        <c:min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2044921640"/>
        <c:crosses val="autoZero"/>
        <c:auto val="1"/>
        <c:lblAlgn val="ctr"/>
        <c:lblOffset val="100"/>
        <c:tickLblSkip val="1"/>
        <c:tickMarkSkip val="1"/>
        <c:noMultiLvlLbl val="0"/>
      </c:catAx>
      <c:valAx>
        <c:axId val="-2044921640"/>
        <c:scaling>
          <c:orientation val="minMax"/>
        </c:scaling>
        <c:delete val="0"/>
        <c:axPos val="l"/>
        <c:majorGridlines>
          <c:spPr>
            <a:ln w="3184">
              <a:solidFill>
                <a:srgbClr val="000000"/>
              </a:solidFill>
              <a:prstDash val="solid"/>
            </a:ln>
          </c:spPr>
        </c:majorGridlines>
        <c:numFmt formatCode="General" sourceLinked="1"/>
        <c:majorTickMark val="out"/>
        <c:min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2029656664"/>
        <c:crosses val="autoZero"/>
        <c:crossBetween val="between"/>
      </c:valAx>
      <c:spPr>
        <a:noFill/>
        <a:ln w="25400">
          <a:noFill/>
        </a:ln>
      </c:spPr>
    </c:plotArea>
    <c:legend>
      <c:legendPos val="t"/>
      <c:layout>
        <c:manualLayout>
          <c:xMode val="edge"/>
          <c:yMode val="edge"/>
          <c:x val="0.278447995907291"/>
          <c:y val="0.0170977025034383"/>
          <c:w val="0.500856243605143"/>
          <c:h val="0.083446372797752"/>
        </c:manualLayout>
      </c:layout>
      <c:overlay val="0"/>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varyColors val="0"/>
        <c:ser>
          <c:idx val="0"/>
          <c:order val="0"/>
          <c:tx>
            <c:strRef>
              <c:f>Sheet1!$A$2</c:f>
              <c:strCache>
                <c:ptCount val="1"/>
                <c:pt idx="0">
                  <c:v>L31 Reports</c:v>
                </c:pt>
              </c:strCache>
            </c:strRef>
          </c:tx>
          <c:spPr>
            <a:solidFill>
              <a:srgbClr val="63AAFE"/>
            </a:solidFill>
            <a:ln w="25400">
              <a:noFill/>
            </a:ln>
          </c:spPr>
          <c:invertIfNegative val="0"/>
          <c:cat>
            <c:strRef>
              <c:f>Sheet1!$B$1:$H$1</c:f>
              <c:strCache>
                <c:ptCount val="7"/>
                <c:pt idx="0">
                  <c:v>CPMT</c:v>
                </c:pt>
                <c:pt idx="1">
                  <c:v>AP03/MTT17</c:v>
                </c:pt>
                <c:pt idx="2">
                  <c:v>ED15</c:v>
                </c:pt>
                <c:pt idx="3">
                  <c:v>EMB18</c:v>
                </c:pt>
                <c:pt idx="4">
                  <c:v>SMC</c:v>
                </c:pt>
                <c:pt idx="5">
                  <c:v>WIE</c:v>
                </c:pt>
                <c:pt idx="6">
                  <c:v>TM SA</c:v>
                </c:pt>
              </c:strCache>
            </c:strRef>
          </c:cat>
          <c:val>
            <c:numRef>
              <c:f>Sheet1!$B$2:$H$2</c:f>
              <c:numCache>
                <c:formatCode>General</c:formatCode>
                <c:ptCount val="7"/>
                <c:pt idx="0">
                  <c:v>0.0</c:v>
                </c:pt>
                <c:pt idx="1">
                  <c:v>0.0</c:v>
                </c:pt>
                <c:pt idx="2">
                  <c:v>0.0</c:v>
                </c:pt>
                <c:pt idx="3">
                  <c:v>0.0</c:v>
                </c:pt>
                <c:pt idx="4">
                  <c:v>0.0</c:v>
                </c:pt>
                <c:pt idx="5">
                  <c:v>0.0</c:v>
                </c:pt>
                <c:pt idx="6">
                  <c:v>0.0</c:v>
                </c:pt>
              </c:numCache>
            </c:numRef>
          </c:val>
        </c:ser>
        <c:ser>
          <c:idx val="1"/>
          <c:order val="1"/>
          <c:tx>
            <c:strRef>
              <c:f>Sheet1!$A$3</c:f>
              <c:strCache>
                <c:ptCount val="1"/>
                <c:pt idx="0">
                  <c:v>Technical</c:v>
                </c:pt>
              </c:strCache>
            </c:strRef>
          </c:tx>
          <c:invertIfNegative val="0"/>
          <c:cat>
            <c:strRef>
              <c:f>Sheet1!$B$1:$H$1</c:f>
              <c:strCache>
                <c:ptCount val="7"/>
                <c:pt idx="0">
                  <c:v>CPMT</c:v>
                </c:pt>
                <c:pt idx="1">
                  <c:v>AP03/MTT17</c:v>
                </c:pt>
                <c:pt idx="2">
                  <c:v>ED15</c:v>
                </c:pt>
                <c:pt idx="3">
                  <c:v>EMB18</c:v>
                </c:pt>
                <c:pt idx="4">
                  <c:v>SMC</c:v>
                </c:pt>
                <c:pt idx="5">
                  <c:v>WIE</c:v>
                </c:pt>
                <c:pt idx="6">
                  <c:v>TM SA</c:v>
                </c:pt>
              </c:strCache>
            </c:strRef>
          </c:cat>
          <c:val>
            <c:numRef>
              <c:f>Sheet1!$B$3:$H$3</c:f>
              <c:numCache>
                <c:formatCode>General</c:formatCode>
                <c:ptCount val="7"/>
                <c:pt idx="0">
                  <c:v>0.0</c:v>
                </c:pt>
                <c:pt idx="1">
                  <c:v>0.0</c:v>
                </c:pt>
                <c:pt idx="2">
                  <c:v>0.0</c:v>
                </c:pt>
                <c:pt idx="3">
                  <c:v>0.0</c:v>
                </c:pt>
                <c:pt idx="4">
                  <c:v>0.0</c:v>
                </c:pt>
                <c:pt idx="5">
                  <c:v>0.0</c:v>
                </c:pt>
                <c:pt idx="6">
                  <c:v>0.0</c:v>
                </c:pt>
              </c:numCache>
            </c:numRef>
          </c:val>
        </c:ser>
        <c:dLbls>
          <c:showLegendKey val="0"/>
          <c:showVal val="0"/>
          <c:showCatName val="0"/>
          <c:showSerName val="0"/>
          <c:showPercent val="0"/>
          <c:showBubbleSize val="0"/>
        </c:dLbls>
        <c:gapWidth val="150"/>
        <c:axId val="-2028858344"/>
        <c:axId val="-2028827272"/>
      </c:barChart>
      <c:catAx>
        <c:axId val="-2028858344"/>
        <c:scaling>
          <c:orientation val="minMax"/>
        </c:scaling>
        <c:delete val="0"/>
        <c:axPos val="b"/>
        <c:numFmt formatCode="General" sourceLinked="1"/>
        <c:majorTickMark val="out"/>
        <c:min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2028827272"/>
        <c:crosses val="autoZero"/>
        <c:auto val="1"/>
        <c:lblAlgn val="ctr"/>
        <c:lblOffset val="100"/>
        <c:tickLblSkip val="1"/>
        <c:tickMarkSkip val="1"/>
        <c:noMultiLvlLbl val="0"/>
      </c:catAx>
      <c:valAx>
        <c:axId val="-2028827272"/>
        <c:scaling>
          <c:orientation val="minMax"/>
        </c:scaling>
        <c:delete val="0"/>
        <c:axPos val="l"/>
        <c:majorGridlines>
          <c:spPr>
            <a:ln w="3184">
              <a:solidFill>
                <a:srgbClr val="000000"/>
              </a:solidFill>
              <a:prstDash val="solid"/>
            </a:ln>
          </c:spPr>
        </c:majorGridlines>
        <c:numFmt formatCode="General" sourceLinked="1"/>
        <c:majorTickMark val="out"/>
        <c:min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2028858344"/>
        <c:crosses val="autoZero"/>
        <c:crossBetween val="between"/>
      </c:valAx>
      <c:spPr>
        <a:noFill/>
        <a:ln w="25400">
          <a:noFill/>
        </a:ln>
      </c:spPr>
    </c:plotArea>
    <c:legend>
      <c:legendPos val="t"/>
      <c:layout>
        <c:manualLayout>
          <c:xMode val="edge"/>
          <c:yMode val="edge"/>
          <c:x val="0.264323702121981"/>
          <c:y val="0.0154043645699615"/>
          <c:w val="0.500856243605143"/>
          <c:h val="0.083446372797752"/>
        </c:manualLayout>
      </c:layout>
      <c:overlay val="0"/>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76809"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76809"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extLst>
      <p:ext uri="{BB962C8B-B14F-4D97-AF65-F5344CB8AC3E}">
        <p14:creationId xmlns:p14="http://schemas.microsoft.com/office/powerpoint/2010/main" val="401153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72029" y="0"/>
            <a:ext cx="3038371"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5252" y="4414519"/>
            <a:ext cx="5139898" cy="4184016"/>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extLst>
      <p:ext uri="{BB962C8B-B14F-4D97-AF65-F5344CB8AC3E}">
        <p14:creationId xmlns:p14="http://schemas.microsoft.com/office/powerpoint/2010/main" val="3433433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90625" y="695325"/>
            <a:ext cx="4629150" cy="3471863"/>
          </a:xfrm>
          <a:ln/>
        </p:spPr>
      </p:sp>
      <p:sp>
        <p:nvSpPr>
          <p:cNvPr id="1389571" name="Rectangle 3"/>
          <p:cNvSpPr>
            <a:spLocks noGrp="1" noChangeArrowheads="1"/>
          </p:cNvSpPr>
          <p:nvPr>
            <p:ph type="body" idx="1"/>
          </p:nvPr>
        </p:nvSpPr>
        <p:spPr>
          <a:xfrm>
            <a:off x="935252" y="4398623"/>
            <a:ext cx="5139898" cy="4166529"/>
          </a:xfrm>
        </p:spPr>
        <p:txBody>
          <a:bodyPr/>
          <a:lstStyle/>
          <a:p>
            <a:endParaRPr lang="zh-CN" altLang="en-US">
              <a:ea typeface="SimSun" pitchFamily="2" charset="-122"/>
              <a:cs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90625" y="693738"/>
            <a:ext cx="4629150" cy="3471862"/>
          </a:xfrm>
          <a:ln/>
        </p:spPr>
      </p:sp>
      <p:sp>
        <p:nvSpPr>
          <p:cNvPr id="1974275" name="Rectangle 3"/>
          <p:cNvSpPr>
            <a:spLocks noGrp="1" noChangeArrowheads="1"/>
          </p:cNvSpPr>
          <p:nvPr>
            <p:ph type="body" idx="1"/>
          </p:nvPr>
        </p:nvSpPr>
        <p:spPr>
          <a:xfrm>
            <a:off x="935252" y="4398622"/>
            <a:ext cx="5182916" cy="4387494"/>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90625" y="695325"/>
            <a:ext cx="4629150" cy="3471863"/>
          </a:xfrm>
          <a:ln/>
        </p:spPr>
      </p:sp>
      <p:sp>
        <p:nvSpPr>
          <p:cNvPr id="1972227" name="Rectangle 3"/>
          <p:cNvSpPr>
            <a:spLocks noGrp="1" noChangeArrowheads="1"/>
          </p:cNvSpPr>
          <p:nvPr>
            <p:ph type="body" idx="1"/>
          </p:nvPr>
        </p:nvSpPr>
        <p:spPr>
          <a:xfrm>
            <a:off x="935252" y="4398623"/>
            <a:ext cx="5139898" cy="4166529"/>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Secretary Report</a:t>
            </a:r>
            <a:br>
              <a:rPr lang="en-US" altLang="zh-CN" sz="4400" dirty="0">
                <a:effectLst>
                  <a:outerShdw blurRad="38100" dist="38100" dir="2700000" algn="tl">
                    <a:srgbClr val="DDDDDD"/>
                  </a:outerShdw>
                </a:effectLst>
                <a:ea typeface="SimSun" pitchFamily="2" charset="-122"/>
                <a:cs typeface="SimSun" pitchFamily="2" charset="-122"/>
              </a:rPr>
            </a:br>
            <a:r>
              <a:rPr lang="en-US" altLang="zh-CN" sz="4400" dirty="0">
                <a:effectLst>
                  <a:outerShdw blurRad="38100" dist="38100" dir="2700000" algn="tl">
                    <a:srgbClr val="DDDDDD"/>
                  </a:outerShdw>
                </a:effectLst>
                <a:ea typeface="SimSun" pitchFamily="2" charset="-122"/>
                <a:cs typeface="SimSun" pitchFamily="2" charset="-122"/>
              </a:rPr>
              <a:t>Zhuo Li</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IEEE 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Fall</a:t>
            </a:r>
            <a:r>
              <a:rPr lang="en-US" altLang="zh-CN" b="0" dirty="0" smtClean="0">
                <a:ea typeface="SimSun" pitchFamily="2" charset="-122"/>
                <a:cs typeface="SimSun" pitchFamily="2" charset="-122"/>
              </a:rPr>
              <a:t> </a:t>
            </a:r>
            <a:r>
              <a:rPr lang="en-US" altLang="zh-CN" b="0" dirty="0">
                <a:ea typeface="SimSun" pitchFamily="2" charset="-122"/>
                <a:cs typeface="SimSun" pitchFamily="2" charset="-122"/>
              </a:rPr>
              <a:t>Planning Meeting</a:t>
            </a: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August</a:t>
            </a:r>
            <a:r>
              <a:rPr lang="en-US" altLang="zh-CN" b="0" dirty="0" smtClean="0">
                <a:ea typeface="SimSun" pitchFamily="2" charset="-122"/>
                <a:cs typeface="SimSun" pitchFamily="2" charset="-122"/>
              </a:rPr>
              <a:t> 29, </a:t>
            </a:r>
            <a:r>
              <a:rPr lang="en-US" altLang="zh-CN" b="0" dirty="0" smtClean="0">
                <a:ea typeface="SimSun" pitchFamily="2" charset="-122"/>
                <a:cs typeface="SimSun" pitchFamily="2" charset="-122"/>
              </a:rPr>
              <a:t>2015 </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4" name="Rectangle 4"/>
          <p:cNvSpPr>
            <a:spLocks noGrp="1" noChangeArrowheads="1"/>
          </p:cNvSpPr>
          <p:nvPr>
            <p:ph type="title"/>
          </p:nvPr>
        </p:nvSpPr>
        <p:spPr/>
        <p:txBody>
          <a:bodyPr/>
          <a:lstStyle/>
          <a:p>
            <a:r>
              <a:rPr lang="en-US" smtClean="0"/>
              <a:t>Officer Elections</a:t>
            </a:r>
            <a:endParaRPr lang="en-US" dirty="0"/>
          </a:p>
        </p:txBody>
      </p:sp>
      <p:sp>
        <p:nvSpPr>
          <p:cNvPr id="1991685" name="Rectangle 5"/>
          <p:cNvSpPr>
            <a:spLocks noGrp="1" noChangeArrowheads="1"/>
          </p:cNvSpPr>
          <p:nvPr>
            <p:ph type="body" idx="1"/>
          </p:nvPr>
        </p:nvSpPr>
        <p:spPr>
          <a:xfrm>
            <a:off x="762000" y="1676400"/>
            <a:ext cx="7772400" cy="4412326"/>
          </a:xfrm>
        </p:spPr>
        <p:txBody>
          <a:bodyPr>
            <a:normAutofit fontScale="92500" lnSpcReduction="10000"/>
          </a:bodyPr>
          <a:lstStyle/>
          <a:p>
            <a:pPr>
              <a:lnSpc>
                <a:spcPct val="90000"/>
              </a:lnSpc>
            </a:pPr>
            <a:r>
              <a:rPr lang="en-US" dirty="0" smtClean="0"/>
              <a:t>In Spring meeting, </a:t>
            </a:r>
            <a:r>
              <a:rPr lang="en-US" dirty="0" smtClean="0">
                <a:solidFill>
                  <a:srgbClr val="00CC00"/>
                </a:solidFill>
              </a:rPr>
              <a:t>four chapters did not send me election results but now I got all of them.</a:t>
            </a:r>
          </a:p>
          <a:p>
            <a:pPr>
              <a:lnSpc>
                <a:spcPct val="90000"/>
              </a:lnSpc>
            </a:pPr>
            <a:r>
              <a:rPr lang="en-US" dirty="0" smtClean="0"/>
              <a:t>Chapters </a:t>
            </a:r>
            <a:r>
              <a:rPr lang="en-US" dirty="0" smtClean="0"/>
              <a:t>need leadership</a:t>
            </a:r>
          </a:p>
          <a:p>
            <a:pPr lvl="1">
              <a:lnSpc>
                <a:spcPct val="90000"/>
              </a:lnSpc>
            </a:pPr>
            <a:r>
              <a:rPr lang="en-US" dirty="0" smtClean="0">
                <a:solidFill>
                  <a:srgbClr val="FF0000"/>
                </a:solidFill>
              </a:rPr>
              <a:t>ED15 </a:t>
            </a:r>
            <a:r>
              <a:rPr lang="en-US" dirty="0" smtClean="0">
                <a:solidFill>
                  <a:srgbClr val="FF0000"/>
                </a:solidFill>
              </a:rPr>
              <a:t>(no Chair at this moment)</a:t>
            </a:r>
          </a:p>
          <a:p>
            <a:pPr lvl="1">
              <a:lnSpc>
                <a:spcPct val="90000"/>
              </a:lnSpc>
            </a:pPr>
            <a:r>
              <a:rPr lang="en-US" dirty="0" smtClean="0">
                <a:solidFill>
                  <a:srgbClr val="FF0000"/>
                </a:solidFill>
              </a:rPr>
              <a:t>CPMT Chair mentioned that 2014 is inactive and can not find replacement. He does not want to serve as the Chair but can help if someone wants to take a lead</a:t>
            </a:r>
            <a:r>
              <a:rPr lang="en-US" dirty="0" smtClean="0">
                <a:solidFill>
                  <a:srgbClr val="FF0000"/>
                </a:solidFill>
              </a:rPr>
              <a:t>.</a:t>
            </a:r>
            <a:endParaRPr lang="en-US" dirty="0"/>
          </a:p>
          <a:p>
            <a:pPr>
              <a:lnSpc>
                <a:spcPct val="90000"/>
              </a:lnSpc>
            </a:pPr>
            <a:r>
              <a:rPr lang="en-US" dirty="0" smtClean="0"/>
              <a:t>Other problems (I did not receive IEEE member numbers, or the officer is not an active IEEE member, or not a member of the Society, etc.)</a:t>
            </a:r>
          </a:p>
          <a:p>
            <a:pPr lvl="1">
              <a:lnSpc>
                <a:spcPct val="90000"/>
              </a:lnSpc>
            </a:pPr>
            <a:r>
              <a:rPr lang="en-US" dirty="0" smtClean="0"/>
              <a:t>Computer Austin, </a:t>
            </a:r>
            <a:r>
              <a:rPr lang="en-US" dirty="0" smtClean="0"/>
              <a:t>COM</a:t>
            </a:r>
            <a:r>
              <a:rPr lang="en-US" dirty="0" smtClean="0"/>
              <a:t>/SP </a:t>
            </a:r>
            <a:r>
              <a:rPr lang="en-US" dirty="0" smtClean="0"/>
              <a:t>Austin</a:t>
            </a:r>
          </a:p>
          <a:p>
            <a:pPr lvl="1">
              <a:lnSpc>
                <a:spcPct val="90000"/>
              </a:lnSpc>
            </a:pPr>
            <a:r>
              <a:rPr lang="en-US" dirty="0" smtClean="0">
                <a:solidFill>
                  <a:srgbClr val="00CC00"/>
                </a:solidFill>
              </a:rPr>
              <a:t>Two chapters are removed from the list after Spring meeting</a:t>
            </a:r>
            <a:endParaRPr lang="en-US" dirty="0" smtClean="0">
              <a:solidFill>
                <a:srgbClr val="00CC00"/>
              </a:solidFill>
            </a:endParaRPr>
          </a:p>
        </p:txBody>
      </p:sp>
    </p:spTree>
    <p:extLst>
      <p:ext uri="{BB962C8B-B14F-4D97-AF65-F5344CB8AC3E}">
        <p14:creationId xmlns:p14="http://schemas.microsoft.com/office/powerpoint/2010/main" val="12229004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Reports</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extLst>
              <p:ext uri="{D42A27DB-BD31-4B8C-83A1-F6EECF244321}">
                <p14:modId xmlns:p14="http://schemas.microsoft.com/office/powerpoint/2010/main" val="3762751293"/>
              </p:ext>
            </p:extLst>
          </p:nvPr>
        </p:nvGraphicFramePr>
        <p:xfrm>
          <a:off x="0" y="1237129"/>
          <a:ext cx="8991600" cy="51995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Chapters with Most Meetings</a:t>
            </a:r>
            <a:endParaRPr lang="en-US" dirty="0"/>
          </a:p>
        </p:txBody>
      </p:sp>
      <p:sp>
        <p:nvSpPr>
          <p:cNvPr id="3" name="Content Placeholder 2"/>
          <p:cNvSpPr>
            <a:spLocks noGrp="1"/>
          </p:cNvSpPr>
          <p:nvPr>
            <p:ph idx="1"/>
          </p:nvPr>
        </p:nvSpPr>
        <p:spPr/>
        <p:txBody>
          <a:bodyPr/>
          <a:lstStyle/>
          <a:p>
            <a:r>
              <a:rPr lang="en-US" dirty="0" smtClean="0"/>
              <a:t>Technical meetings for regular chapters</a:t>
            </a:r>
          </a:p>
          <a:p>
            <a:pPr lvl="1"/>
            <a:r>
              <a:rPr lang="en-US" dirty="0" smtClean="0">
                <a:solidFill>
                  <a:srgbClr val="009900"/>
                </a:solidFill>
              </a:rPr>
              <a:t>COM/SP </a:t>
            </a:r>
            <a:r>
              <a:rPr lang="en-US" dirty="0" smtClean="0">
                <a:solidFill>
                  <a:srgbClr val="009900"/>
                </a:solidFill>
              </a:rPr>
              <a:t>Austin, PIPI: 10</a:t>
            </a:r>
            <a:endParaRPr lang="en-US" dirty="0" smtClean="0">
              <a:solidFill>
                <a:srgbClr val="009900"/>
              </a:solidFill>
            </a:endParaRPr>
          </a:p>
          <a:p>
            <a:pPr lvl="1"/>
            <a:r>
              <a:rPr lang="en-US" dirty="0" smtClean="0">
                <a:solidFill>
                  <a:srgbClr val="009900"/>
                </a:solidFill>
              </a:rPr>
              <a:t>CAS/</a:t>
            </a:r>
            <a:r>
              <a:rPr lang="en-US" dirty="0" smtClean="0">
                <a:solidFill>
                  <a:srgbClr val="009900"/>
                </a:solidFill>
              </a:rPr>
              <a:t>SSC: 7</a:t>
            </a:r>
            <a:endParaRPr lang="en-US" dirty="0" smtClean="0">
              <a:solidFill>
                <a:srgbClr val="009900"/>
              </a:solidFill>
            </a:endParaRPr>
          </a:p>
          <a:p>
            <a:pPr lvl="1"/>
            <a:r>
              <a:rPr lang="en-US" dirty="0" smtClean="0">
                <a:solidFill>
                  <a:srgbClr val="009900"/>
                </a:solidFill>
              </a:rPr>
              <a:t>CEDA, C Austin: 6</a:t>
            </a:r>
            <a:endParaRPr lang="en-US" dirty="0" smtClean="0">
              <a:solidFill>
                <a:srgbClr val="009900"/>
              </a:solidFill>
            </a:endParaRPr>
          </a:p>
          <a:p>
            <a:r>
              <a:rPr lang="en-US" dirty="0" smtClean="0"/>
              <a:t>Total meetings for affinity group chapters</a:t>
            </a:r>
          </a:p>
          <a:p>
            <a:pPr lvl="1"/>
            <a:r>
              <a:rPr lang="en-US" dirty="0" smtClean="0">
                <a:solidFill>
                  <a:srgbClr val="009900"/>
                </a:solidFill>
              </a:rPr>
              <a:t>CTCN: </a:t>
            </a:r>
            <a:r>
              <a:rPr lang="en-US" dirty="0" smtClean="0">
                <a:solidFill>
                  <a:srgbClr val="009900"/>
                </a:solidFill>
              </a:rPr>
              <a:t>12</a:t>
            </a:r>
            <a:endParaRPr lang="en-US" dirty="0" smtClean="0"/>
          </a:p>
          <a:p>
            <a:pPr lvl="1"/>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338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p:txBody>
          <a:bodyPr/>
          <a:lstStyle/>
          <a:p>
            <a:r>
              <a:rPr lang="en-US" altLang="zh-CN" dirty="0" smtClean="0">
                <a:ea typeface="SimSun" pitchFamily="2" charset="-122"/>
                <a:cs typeface="SimSun" pitchFamily="2" charset="-122"/>
              </a:rPr>
              <a:t>L31 Red Alerts</a:t>
            </a:r>
            <a:endParaRPr lang="en-US" altLang="zh-CN" dirty="0">
              <a:ea typeface="SimSun" pitchFamily="2" charset="-122"/>
              <a:cs typeface="SimSun" pitchFamily="2" charset="-122"/>
            </a:endParaRPr>
          </a:p>
        </p:txBody>
      </p:sp>
      <p:sp>
        <p:nvSpPr>
          <p:cNvPr id="3" name="Content Placeholder 2"/>
          <p:cNvSpPr>
            <a:spLocks noGrp="1"/>
          </p:cNvSpPr>
          <p:nvPr>
            <p:ph idx="1"/>
          </p:nvPr>
        </p:nvSpPr>
        <p:spPr>
          <a:xfrm>
            <a:off x="762000" y="1355700"/>
            <a:ext cx="7772400" cy="1466390"/>
          </a:xfrm>
        </p:spPr>
        <p:txBody>
          <a:bodyPr/>
          <a:lstStyle/>
          <a:p>
            <a:r>
              <a:rPr lang="en-US" sz="2000" dirty="0" smtClean="0"/>
              <a:t>2013 Spring: 6; 2013 Fall: 10</a:t>
            </a:r>
          </a:p>
          <a:p>
            <a:r>
              <a:rPr lang="en-US" sz="2000" dirty="0" smtClean="0"/>
              <a:t>2014 Spring: 0; 2014 Fall: 7</a:t>
            </a:r>
          </a:p>
          <a:p>
            <a:r>
              <a:rPr lang="en-US" sz="2000" dirty="0" smtClean="0"/>
              <a:t>2015 Spring: </a:t>
            </a:r>
            <a:r>
              <a:rPr lang="en-US" sz="2000" dirty="0" smtClean="0"/>
              <a:t>4, </a:t>
            </a:r>
            <a:r>
              <a:rPr lang="en-US" sz="2000" dirty="0" smtClean="0">
                <a:solidFill>
                  <a:srgbClr val="FF0000"/>
                </a:solidFill>
              </a:rPr>
              <a:t>2015 Fall: 7</a:t>
            </a:r>
            <a:endParaRPr lang="en-US" sz="2000" dirty="0" smtClean="0">
              <a:solidFill>
                <a:srgbClr val="FF0000"/>
              </a:solidFill>
            </a:endParaRPr>
          </a:p>
          <a:p>
            <a:pPr marL="0" indent="0">
              <a:buNone/>
            </a:pPr>
            <a:endParaRPr lang="en-US" sz="2000" dirty="0" smtClean="0"/>
          </a:p>
          <a:p>
            <a:endParaRPr lang="en-US" sz="2000" dirty="0" smtClean="0"/>
          </a:p>
          <a:p>
            <a:endParaRPr lang="en-US" sz="2000" dirty="0"/>
          </a:p>
        </p:txBody>
      </p:sp>
      <p:graphicFrame>
        <p:nvGraphicFramePr>
          <p:cNvPr id="4" name="Object 9"/>
          <p:cNvGraphicFramePr>
            <a:graphicFrameLocks noChangeAspect="1"/>
          </p:cNvGraphicFramePr>
          <p:nvPr>
            <p:extLst>
              <p:ext uri="{D42A27DB-BD31-4B8C-83A1-F6EECF244321}">
                <p14:modId xmlns:p14="http://schemas.microsoft.com/office/powerpoint/2010/main" val="3218114744"/>
              </p:ext>
            </p:extLst>
          </p:nvPr>
        </p:nvGraphicFramePr>
        <p:xfrm>
          <a:off x="317786" y="2834918"/>
          <a:ext cx="8572838" cy="35511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smtClean="0"/>
              <a:t>vTools and L31 Report</a:t>
            </a:r>
            <a:endParaRPr lang="en-US" altLang="zh-CN"/>
          </a:p>
        </p:txBody>
      </p:sp>
      <p:sp>
        <p:nvSpPr>
          <p:cNvPr id="1973253" name="Rectangle 5"/>
          <p:cNvSpPr>
            <a:spLocks noGrp="1" noChangeArrowheads="1"/>
          </p:cNvSpPr>
          <p:nvPr>
            <p:ph type="body" idx="1"/>
          </p:nvPr>
        </p:nvSpPr>
        <p:spPr>
          <a:xfrm>
            <a:off x="762000" y="1676400"/>
            <a:ext cx="7772400" cy="4419600"/>
          </a:xfrm>
        </p:spPr>
        <p:txBody>
          <a:bodyPr>
            <a:normAutofit fontScale="85000" lnSpcReduction="20000"/>
          </a:bodyPr>
          <a:lstStyle/>
          <a:p>
            <a:r>
              <a:rPr lang="en-US" altLang="zh-CN" dirty="0" err="1" smtClean="0"/>
              <a:t>vTools</a:t>
            </a:r>
            <a:r>
              <a:rPr lang="en-US" altLang="zh-CN" dirty="0" smtClean="0"/>
              <a:t> </a:t>
            </a:r>
          </a:p>
          <a:p>
            <a:pPr lvl="1"/>
            <a:r>
              <a:rPr lang="en-US" altLang="zh-CN" dirty="0" smtClean="0"/>
              <a:t>Schedule your meetings, workshops, construct website.</a:t>
            </a:r>
          </a:p>
          <a:p>
            <a:pPr lvl="1"/>
            <a:r>
              <a:rPr lang="en-US" altLang="zh-CN" dirty="0" smtClean="0"/>
              <a:t>Registration statistics and sign-up sheet.</a:t>
            </a:r>
          </a:p>
          <a:p>
            <a:pPr lvl="1"/>
            <a:r>
              <a:rPr lang="en-US" altLang="zh-CN" dirty="0" smtClean="0"/>
              <a:t>Filing L31 report is much easier.</a:t>
            </a:r>
          </a:p>
          <a:p>
            <a:r>
              <a:rPr lang="en-US" altLang="zh-CN" dirty="0" smtClean="0"/>
              <a:t>Please </a:t>
            </a:r>
            <a:r>
              <a:rPr lang="en-US" altLang="zh-CN" dirty="0" smtClean="0"/>
              <a:t>file L31 reports for all your meetings (including ones you did not schedule with </a:t>
            </a:r>
            <a:r>
              <a:rPr lang="en-US" altLang="zh-CN" dirty="0" err="1" smtClean="0"/>
              <a:t>vTools</a:t>
            </a:r>
            <a:r>
              <a:rPr lang="en-US" altLang="zh-CN" dirty="0" smtClean="0"/>
              <a:t>)</a:t>
            </a:r>
          </a:p>
          <a:p>
            <a:pPr lvl="1"/>
            <a:r>
              <a:rPr lang="en-US" altLang="zh-CN" dirty="0" smtClean="0"/>
              <a:t>2 technical meetings are required for regular chapters.</a:t>
            </a:r>
          </a:p>
          <a:p>
            <a:pPr lvl="1"/>
            <a:r>
              <a:rPr lang="en-US" altLang="zh-CN" dirty="0"/>
              <a:t>C</a:t>
            </a:r>
            <a:r>
              <a:rPr lang="en-US" altLang="zh-CN" dirty="0" smtClean="0"/>
              <a:t>hange </a:t>
            </a:r>
            <a:r>
              <a:rPr lang="en-US" altLang="zh-CN" dirty="0" smtClean="0"/>
              <a:t>professional meetings to technical meetings (not PACE funded)</a:t>
            </a:r>
          </a:p>
          <a:p>
            <a:pPr lvl="1"/>
            <a:r>
              <a:rPr lang="en-US" altLang="zh-CN" dirty="0" smtClean="0"/>
              <a:t>When you create new L31 report from existing ones for a joint meeting, remember to “change your organization units”</a:t>
            </a:r>
          </a:p>
          <a:p>
            <a:pPr lvl="1"/>
            <a:r>
              <a:rPr lang="en-US" altLang="zh-CN" dirty="0">
                <a:solidFill>
                  <a:srgbClr val="FF0000"/>
                </a:solidFill>
              </a:rPr>
              <a:t>D</a:t>
            </a:r>
            <a:r>
              <a:rPr lang="en-US" altLang="zh-CN" dirty="0" smtClean="0">
                <a:solidFill>
                  <a:srgbClr val="FF0000"/>
                </a:solidFill>
              </a:rPr>
              <a:t>uplicated entries for same event submitted by different </a:t>
            </a:r>
            <a:r>
              <a:rPr lang="en-US" altLang="zh-CN" dirty="0" smtClean="0">
                <a:solidFill>
                  <a:srgbClr val="FF0000"/>
                </a:solidFill>
              </a:rPr>
              <a:t>people</a:t>
            </a:r>
          </a:p>
          <a:p>
            <a:pPr lvl="1"/>
            <a:r>
              <a:rPr lang="en-US" dirty="0">
                <a:solidFill>
                  <a:srgbClr val="FF0000"/>
                </a:solidFill>
              </a:rPr>
              <a:t>Do not mark lunch/dinner meeting as “Technical”</a:t>
            </a:r>
          </a:p>
          <a:p>
            <a:pPr lvl="1"/>
            <a:endParaRPr lang="en-US" altLang="zh-CN" dirty="0" smtClean="0"/>
          </a:p>
        </p:txBody>
      </p:sp>
    </p:spTree>
    <p:extLst>
      <p:ext uri="{BB962C8B-B14F-4D97-AF65-F5344CB8AC3E}">
        <p14:creationId xmlns:p14="http://schemas.microsoft.com/office/powerpoint/2010/main" val="1746729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11290</TotalTime>
  <Words>423</Words>
  <Application>Microsoft Macintosh PowerPoint</Application>
  <PresentationFormat>On-screen Show (4:3)</PresentationFormat>
  <Paragraphs>45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CTS June 14th Meeting1</vt:lpstr>
      <vt:lpstr>CTS Secretary Report Zhuo Li   IEEE Central Texas Section  Fall Planning Meeting August 29, 2015  San Marcos, TX</vt:lpstr>
      <vt:lpstr>Officer Elections</vt:lpstr>
      <vt:lpstr>Chapter L31 Reports</vt:lpstr>
      <vt:lpstr>Top Chapters with Most Meetings</vt:lpstr>
      <vt:lpstr>L31 Red Alerts</vt:lpstr>
      <vt:lpstr>vTools and L31 Report</vt:lpstr>
      <vt:lpstr>QUESTIONS???  Thanks</vt:lpstr>
    </vt:vector>
  </TitlesOfParts>
  <Company>Southwest Research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Zhuo Li</cp:lastModifiedBy>
  <cp:revision>406</cp:revision>
  <cp:lastPrinted>2013-09-07T10:47:44Z</cp:lastPrinted>
  <dcterms:created xsi:type="dcterms:W3CDTF">2013-02-25T00:49:26Z</dcterms:created>
  <dcterms:modified xsi:type="dcterms:W3CDTF">2015-08-29T04:11:19Z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