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autoCompressPictures="0">
  <p:sldMasterIdLst>
    <p:sldMasterId id="2147483649" r:id="rId1"/>
  </p:sldMasterIdLst>
  <p:notesMasterIdLst>
    <p:notesMasterId r:id="rId9"/>
  </p:notesMasterIdLst>
  <p:handoutMasterIdLst>
    <p:handoutMasterId r:id="rId10"/>
  </p:handoutMasterIdLst>
  <p:sldIdLst>
    <p:sldId id="1016" r:id="rId2"/>
    <p:sldId id="1141" r:id="rId3"/>
    <p:sldId id="1135" r:id="rId4"/>
    <p:sldId id="1137" r:id="rId5"/>
    <p:sldId id="1136" r:id="rId6"/>
    <p:sldId id="1138" r:id="rId7"/>
    <p:sldId id="1125" r:id="rId8"/>
  </p:sldIdLst>
  <p:sldSz cx="9144000" cy="6858000" type="screen4x3"/>
  <p:notesSz cx="7010400" cy="9296400"/>
  <p:defaultTextStyle>
    <a:defPPr>
      <a:defRPr lang="en-US"/>
    </a:defPPr>
    <a:lvl1pPr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1pPr>
    <a:lvl2pPr marL="4572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2pPr>
    <a:lvl3pPr marL="9144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3pPr>
    <a:lvl4pPr marL="13716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4pPr>
    <a:lvl5pPr marL="18288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5pPr>
    <a:lvl6pPr marL="2286000" algn="l" defTabSz="457200" rtl="0" eaLnBrk="1" latinLnBrk="0" hangingPunct="1">
      <a:defRPr sz="3600" kern="1200">
        <a:solidFill>
          <a:srgbClr val="000099"/>
        </a:solidFill>
        <a:latin typeface="Arial" pitchFamily="1" charset="0"/>
        <a:ea typeface="+mn-ea"/>
        <a:cs typeface="+mn-cs"/>
      </a:defRPr>
    </a:lvl6pPr>
    <a:lvl7pPr marL="2743200" algn="l" defTabSz="457200" rtl="0" eaLnBrk="1" latinLnBrk="0" hangingPunct="1">
      <a:defRPr sz="3600" kern="1200">
        <a:solidFill>
          <a:srgbClr val="000099"/>
        </a:solidFill>
        <a:latin typeface="Arial" pitchFamily="1" charset="0"/>
        <a:ea typeface="+mn-ea"/>
        <a:cs typeface="+mn-cs"/>
      </a:defRPr>
    </a:lvl7pPr>
    <a:lvl8pPr marL="3200400" algn="l" defTabSz="457200" rtl="0" eaLnBrk="1" latinLnBrk="0" hangingPunct="1">
      <a:defRPr sz="3600" kern="1200">
        <a:solidFill>
          <a:srgbClr val="000099"/>
        </a:solidFill>
        <a:latin typeface="Arial" pitchFamily="1" charset="0"/>
        <a:ea typeface="+mn-ea"/>
        <a:cs typeface="+mn-cs"/>
      </a:defRPr>
    </a:lvl8pPr>
    <a:lvl9pPr marL="3657600" algn="l" defTabSz="457200" rtl="0" eaLnBrk="1" latinLnBrk="0" hangingPunct="1">
      <a:defRPr sz="3600" kern="1200">
        <a:solidFill>
          <a:srgbClr val="000099"/>
        </a:solidFill>
        <a:latin typeface="Arial"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99"/>
    <a:srgbClr val="00CC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13" autoAdjust="0"/>
  </p:normalViewPr>
  <p:slideViewPr>
    <p:cSldViewPr snapToGrid="0">
      <p:cViewPr varScale="1">
        <p:scale>
          <a:sx n="100" d="100"/>
          <a:sy n="100" d="100"/>
        </p:scale>
        <p:origin x="-188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80" y="-84"/>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04307833080498"/>
          <c:y val="0.119565217391304"/>
          <c:w val="0.912030388403285"/>
          <c:h val="0.665217391304348"/>
        </c:manualLayout>
      </c:layout>
      <c:barChart>
        <c:barDir val="col"/>
        <c:grouping val="clustered"/>
        <c:varyColors val="0"/>
        <c:ser>
          <c:idx val="0"/>
          <c:order val="0"/>
          <c:tx>
            <c:strRef>
              <c:f>Sheet1!$A$2</c:f>
              <c:strCache>
                <c:ptCount val="1"/>
                <c:pt idx="0">
                  <c:v>L31 Reports</c:v>
                </c:pt>
              </c:strCache>
            </c:strRef>
          </c:tx>
          <c:spPr>
            <a:solidFill>
              <a:srgbClr val="63AAFE"/>
            </a:solidFill>
            <a:ln w="25400">
              <a:noFill/>
            </a:ln>
          </c:spPr>
          <c:invertIfNegative val="0"/>
          <c:cat>
            <c:strRef>
              <c:f>Sheet1!$B$1:$AA$1</c:f>
              <c:strCache>
                <c:ptCount val="26"/>
                <c:pt idx="0">
                  <c:v>AP03/MTT17</c:v>
                </c:pt>
                <c:pt idx="1">
                  <c:v>C16 Austin</c:v>
                </c:pt>
                <c:pt idx="2">
                  <c:v>C16 SA</c:v>
                </c:pt>
                <c:pt idx="3">
                  <c:v>CAS/SSC</c:v>
                </c:pt>
                <c:pt idx="4">
                  <c:v>CEDA44</c:v>
                </c:pt>
                <c:pt idx="5">
                  <c:v>COM/SP Austin</c:v>
                </c:pt>
                <c:pt idx="6">
                  <c:v>COM/SP SA</c:v>
                </c:pt>
                <c:pt idx="7">
                  <c:v>CTCN</c:v>
                </c:pt>
                <c:pt idx="8">
                  <c:v>CPMT</c:v>
                </c:pt>
                <c:pt idx="9">
                  <c:v>E25</c:v>
                </c:pt>
                <c:pt idx="10">
                  <c:v>ED15</c:v>
                </c:pt>
                <c:pt idx="11">
                  <c:v>EMB18</c:v>
                </c:pt>
                <c:pt idx="12">
                  <c:v>EMC27</c:v>
                </c:pt>
                <c:pt idx="13">
                  <c:v>YP</c:v>
                </c:pt>
                <c:pt idx="14">
                  <c:v>IM09</c:v>
                </c:pt>
                <c:pt idx="15">
                  <c:v>LM Austin</c:v>
                </c:pt>
                <c:pt idx="16">
                  <c:v>LM SA</c:v>
                </c:pt>
                <c:pt idx="17">
                  <c:v>PE31 SA</c:v>
                </c:pt>
                <c:pt idx="18">
                  <c:v>PI^2</c:v>
                </c:pt>
                <c:pt idx="19">
                  <c:v>PHO36</c:v>
                </c:pt>
                <c:pt idx="20">
                  <c:v>PSE43</c:v>
                </c:pt>
                <c:pt idx="21">
                  <c:v>SMC</c:v>
                </c:pt>
                <c:pt idx="22">
                  <c:v>TM Austin</c:v>
                </c:pt>
                <c:pt idx="23">
                  <c:v>TM SA</c:v>
                </c:pt>
                <c:pt idx="24">
                  <c:v>WIE</c:v>
                </c:pt>
                <c:pt idx="25">
                  <c:v>Section</c:v>
                </c:pt>
              </c:strCache>
            </c:strRef>
          </c:cat>
          <c:val>
            <c:numRef>
              <c:f>Sheet1!$B$2:$AA$2</c:f>
              <c:numCache>
                <c:formatCode>General</c:formatCode>
                <c:ptCount val="26"/>
                <c:pt idx="0">
                  <c:v>9.0</c:v>
                </c:pt>
                <c:pt idx="1">
                  <c:v>11.0</c:v>
                </c:pt>
                <c:pt idx="2">
                  <c:v>5.0</c:v>
                </c:pt>
                <c:pt idx="3">
                  <c:v>23.0</c:v>
                </c:pt>
                <c:pt idx="4">
                  <c:v>15.0</c:v>
                </c:pt>
                <c:pt idx="5">
                  <c:v>34.0</c:v>
                </c:pt>
                <c:pt idx="6">
                  <c:v>6.0</c:v>
                </c:pt>
                <c:pt idx="7">
                  <c:v>23.0</c:v>
                </c:pt>
                <c:pt idx="8">
                  <c:v>0.0</c:v>
                </c:pt>
                <c:pt idx="9">
                  <c:v>9.0</c:v>
                </c:pt>
                <c:pt idx="10">
                  <c:v>4.0</c:v>
                </c:pt>
                <c:pt idx="11">
                  <c:v>1.0</c:v>
                </c:pt>
                <c:pt idx="12">
                  <c:v>5.0</c:v>
                </c:pt>
                <c:pt idx="13">
                  <c:v>9.0</c:v>
                </c:pt>
                <c:pt idx="14">
                  <c:v>6.0</c:v>
                </c:pt>
                <c:pt idx="15">
                  <c:v>2.0</c:v>
                </c:pt>
                <c:pt idx="16">
                  <c:v>15.0</c:v>
                </c:pt>
                <c:pt idx="17">
                  <c:v>9.0</c:v>
                </c:pt>
                <c:pt idx="18">
                  <c:v>32.0</c:v>
                </c:pt>
                <c:pt idx="19">
                  <c:v>1.0</c:v>
                </c:pt>
                <c:pt idx="20">
                  <c:v>4.0</c:v>
                </c:pt>
                <c:pt idx="21">
                  <c:v>3.0</c:v>
                </c:pt>
                <c:pt idx="22">
                  <c:v>2.0</c:v>
                </c:pt>
                <c:pt idx="23">
                  <c:v>6.0</c:v>
                </c:pt>
                <c:pt idx="24">
                  <c:v>8.0</c:v>
                </c:pt>
                <c:pt idx="25">
                  <c:v>29.0</c:v>
                </c:pt>
              </c:numCache>
            </c:numRef>
          </c:val>
        </c:ser>
        <c:ser>
          <c:idx val="1"/>
          <c:order val="1"/>
          <c:tx>
            <c:strRef>
              <c:f>Sheet1!$A$3</c:f>
              <c:strCache>
                <c:ptCount val="1"/>
                <c:pt idx="0">
                  <c:v>Technical</c:v>
                </c:pt>
              </c:strCache>
            </c:strRef>
          </c:tx>
          <c:invertIfNegative val="0"/>
          <c:cat>
            <c:strRef>
              <c:f>Sheet1!$B$1:$AA$1</c:f>
              <c:strCache>
                <c:ptCount val="26"/>
                <c:pt idx="0">
                  <c:v>AP03/MTT17</c:v>
                </c:pt>
                <c:pt idx="1">
                  <c:v>C16 Austin</c:v>
                </c:pt>
                <c:pt idx="2">
                  <c:v>C16 SA</c:v>
                </c:pt>
                <c:pt idx="3">
                  <c:v>CAS/SSC</c:v>
                </c:pt>
                <c:pt idx="4">
                  <c:v>CEDA44</c:v>
                </c:pt>
                <c:pt idx="5">
                  <c:v>COM/SP Austin</c:v>
                </c:pt>
                <c:pt idx="6">
                  <c:v>COM/SP SA</c:v>
                </c:pt>
                <c:pt idx="7">
                  <c:v>CTCN</c:v>
                </c:pt>
                <c:pt idx="8">
                  <c:v>CPMT</c:v>
                </c:pt>
                <c:pt idx="9">
                  <c:v>E25</c:v>
                </c:pt>
                <c:pt idx="10">
                  <c:v>ED15</c:v>
                </c:pt>
                <c:pt idx="11">
                  <c:v>EMB18</c:v>
                </c:pt>
                <c:pt idx="12">
                  <c:v>EMC27</c:v>
                </c:pt>
                <c:pt idx="13">
                  <c:v>YP</c:v>
                </c:pt>
                <c:pt idx="14">
                  <c:v>IM09</c:v>
                </c:pt>
                <c:pt idx="15">
                  <c:v>LM Austin</c:v>
                </c:pt>
                <c:pt idx="16">
                  <c:v>LM SA</c:v>
                </c:pt>
                <c:pt idx="17">
                  <c:v>PE31 SA</c:v>
                </c:pt>
                <c:pt idx="18">
                  <c:v>PI^2</c:v>
                </c:pt>
                <c:pt idx="19">
                  <c:v>PHO36</c:v>
                </c:pt>
                <c:pt idx="20">
                  <c:v>PSE43</c:v>
                </c:pt>
                <c:pt idx="21">
                  <c:v>SMC</c:v>
                </c:pt>
                <c:pt idx="22">
                  <c:v>TM Austin</c:v>
                </c:pt>
                <c:pt idx="23">
                  <c:v>TM SA</c:v>
                </c:pt>
                <c:pt idx="24">
                  <c:v>WIE</c:v>
                </c:pt>
                <c:pt idx="25">
                  <c:v>Section</c:v>
                </c:pt>
              </c:strCache>
            </c:strRef>
          </c:cat>
          <c:val>
            <c:numRef>
              <c:f>Sheet1!$B$3:$AA$3</c:f>
              <c:numCache>
                <c:formatCode>General</c:formatCode>
                <c:ptCount val="26"/>
                <c:pt idx="0">
                  <c:v>8.0</c:v>
                </c:pt>
                <c:pt idx="1">
                  <c:v>10.0</c:v>
                </c:pt>
                <c:pt idx="2">
                  <c:v>5.0</c:v>
                </c:pt>
                <c:pt idx="3">
                  <c:v>15.0</c:v>
                </c:pt>
                <c:pt idx="4">
                  <c:v>11.0</c:v>
                </c:pt>
                <c:pt idx="5">
                  <c:v>21.0</c:v>
                </c:pt>
                <c:pt idx="6">
                  <c:v>2.0</c:v>
                </c:pt>
                <c:pt idx="7">
                  <c:v>7.0</c:v>
                </c:pt>
                <c:pt idx="8">
                  <c:v>0.0</c:v>
                </c:pt>
                <c:pt idx="9">
                  <c:v>5.0</c:v>
                </c:pt>
                <c:pt idx="10">
                  <c:v>2.0</c:v>
                </c:pt>
                <c:pt idx="11">
                  <c:v>1.0</c:v>
                </c:pt>
                <c:pt idx="12">
                  <c:v>4.0</c:v>
                </c:pt>
                <c:pt idx="13">
                  <c:v>0.0</c:v>
                </c:pt>
                <c:pt idx="14">
                  <c:v>5.0</c:v>
                </c:pt>
                <c:pt idx="15">
                  <c:v>0.0</c:v>
                </c:pt>
                <c:pt idx="16">
                  <c:v>5.0</c:v>
                </c:pt>
                <c:pt idx="17">
                  <c:v>9.0</c:v>
                </c:pt>
                <c:pt idx="18">
                  <c:v>15.0</c:v>
                </c:pt>
                <c:pt idx="19">
                  <c:v>1.0</c:v>
                </c:pt>
                <c:pt idx="20">
                  <c:v>4.0</c:v>
                </c:pt>
                <c:pt idx="21">
                  <c:v>3.0</c:v>
                </c:pt>
                <c:pt idx="22">
                  <c:v>0.0</c:v>
                </c:pt>
                <c:pt idx="23">
                  <c:v>3.0</c:v>
                </c:pt>
                <c:pt idx="24">
                  <c:v>3.0</c:v>
                </c:pt>
                <c:pt idx="25">
                  <c:v>0.0</c:v>
                </c:pt>
              </c:numCache>
            </c:numRef>
          </c:val>
        </c:ser>
        <c:dLbls>
          <c:showLegendKey val="0"/>
          <c:showVal val="0"/>
          <c:showCatName val="0"/>
          <c:showSerName val="0"/>
          <c:showPercent val="0"/>
          <c:showBubbleSize val="0"/>
        </c:dLbls>
        <c:gapWidth val="150"/>
        <c:axId val="2091157272"/>
        <c:axId val="2091092936"/>
      </c:barChart>
      <c:catAx>
        <c:axId val="2091157272"/>
        <c:scaling>
          <c:orientation val="minMax"/>
        </c:scaling>
        <c:delete val="0"/>
        <c:axPos val="b"/>
        <c:numFmt formatCode="General" sourceLinked="1"/>
        <c:majorTickMark val="out"/>
        <c:minorTickMark val="none"/>
        <c:tickLblPos val="low"/>
        <c:spPr>
          <a:ln w="3184">
            <a:solidFill>
              <a:srgbClr val="000000"/>
            </a:solidFill>
            <a:prstDash val="solid"/>
          </a:ln>
        </c:spPr>
        <c:txPr>
          <a:bodyPr rot="-2700000" vert="horz"/>
          <a:lstStyle/>
          <a:p>
            <a:pPr>
              <a:defRPr sz="1028" b="1" i="0" u="none" strike="noStrike" baseline="0">
                <a:solidFill>
                  <a:srgbClr val="000000"/>
                </a:solidFill>
                <a:latin typeface="Arial"/>
                <a:ea typeface="Arial"/>
                <a:cs typeface="Arial"/>
              </a:defRPr>
            </a:pPr>
            <a:endParaRPr lang="en-US"/>
          </a:p>
        </c:txPr>
        <c:crossAx val="2091092936"/>
        <c:crosses val="autoZero"/>
        <c:auto val="1"/>
        <c:lblAlgn val="ctr"/>
        <c:lblOffset val="100"/>
        <c:tickLblSkip val="1"/>
        <c:tickMarkSkip val="1"/>
        <c:noMultiLvlLbl val="0"/>
      </c:catAx>
      <c:valAx>
        <c:axId val="2091092936"/>
        <c:scaling>
          <c:orientation val="minMax"/>
        </c:scaling>
        <c:delete val="0"/>
        <c:axPos val="l"/>
        <c:majorGridlines>
          <c:spPr>
            <a:ln w="3184">
              <a:solidFill>
                <a:srgbClr val="000000"/>
              </a:solidFill>
              <a:prstDash val="solid"/>
            </a:ln>
          </c:spPr>
        </c:majorGridlines>
        <c:numFmt formatCode="General" sourceLinked="1"/>
        <c:majorTickMark val="out"/>
        <c:minorTickMark val="none"/>
        <c:tickLblPos val="nextTo"/>
        <c:spPr>
          <a:ln w="3184">
            <a:solidFill>
              <a:srgbClr val="000000"/>
            </a:solidFill>
            <a:prstDash val="solid"/>
          </a:ln>
        </c:spPr>
        <c:txPr>
          <a:bodyPr rot="0" vert="horz"/>
          <a:lstStyle/>
          <a:p>
            <a:pPr>
              <a:defRPr sz="2031" b="1" i="0" u="none" strike="noStrike" baseline="0">
                <a:solidFill>
                  <a:srgbClr val="000000"/>
                </a:solidFill>
                <a:latin typeface="Arial"/>
                <a:ea typeface="Arial"/>
                <a:cs typeface="Arial"/>
              </a:defRPr>
            </a:pPr>
            <a:endParaRPr lang="en-US"/>
          </a:p>
        </c:txPr>
        <c:crossAx val="2091157272"/>
        <c:crosses val="autoZero"/>
        <c:crossBetween val="between"/>
      </c:valAx>
      <c:spPr>
        <a:noFill/>
        <a:ln w="25400">
          <a:noFill/>
        </a:ln>
      </c:spPr>
    </c:plotArea>
    <c:legend>
      <c:legendPos val="t"/>
      <c:layout>
        <c:manualLayout>
          <c:xMode val="edge"/>
          <c:yMode val="edge"/>
          <c:x val="0.278447995907291"/>
          <c:y val="0.0170977025034383"/>
          <c:w val="0.500856243605143"/>
          <c:h val="0.083446372797752"/>
        </c:manualLayout>
      </c:layout>
      <c:overlay val="0"/>
      <c:spPr>
        <a:noFill/>
        <a:ln w="3184">
          <a:solidFill>
            <a:srgbClr val="000000"/>
          </a:solidFill>
          <a:prstDash val="solid"/>
        </a:ln>
      </c:spPr>
      <c:txPr>
        <a:bodyPr/>
        <a:lstStyle/>
        <a:p>
          <a:pPr>
            <a:defRPr sz="2397" b="1"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2607" b="1"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04307833080498"/>
          <c:y val="0.119565217391304"/>
          <c:w val="0.912030388403285"/>
          <c:h val="0.665217391304348"/>
        </c:manualLayout>
      </c:layout>
      <c:barChart>
        <c:barDir val="col"/>
        <c:grouping val="clustered"/>
        <c:varyColors val="0"/>
        <c:ser>
          <c:idx val="0"/>
          <c:order val="0"/>
          <c:tx>
            <c:strRef>
              <c:f>Sheet1!$A$2</c:f>
              <c:strCache>
                <c:ptCount val="1"/>
                <c:pt idx="0">
                  <c:v>L31 Reports</c:v>
                </c:pt>
              </c:strCache>
            </c:strRef>
          </c:tx>
          <c:spPr>
            <a:solidFill>
              <a:srgbClr val="63AAFE"/>
            </a:solidFill>
            <a:ln w="25400">
              <a:noFill/>
            </a:ln>
          </c:spPr>
          <c:invertIfNegative val="0"/>
          <c:cat>
            <c:strRef>
              <c:f>Sheet1!$B$1:$E$1</c:f>
              <c:strCache>
                <c:ptCount val="4"/>
                <c:pt idx="0">
                  <c:v>CPMT</c:v>
                </c:pt>
                <c:pt idx="1">
                  <c:v>EMB18</c:v>
                </c:pt>
                <c:pt idx="2">
                  <c:v>PHO36</c:v>
                </c:pt>
                <c:pt idx="3">
                  <c:v>TM Austin</c:v>
                </c:pt>
              </c:strCache>
            </c:strRef>
          </c:cat>
          <c:val>
            <c:numRef>
              <c:f>Sheet1!$B$2:$E$2</c:f>
              <c:numCache>
                <c:formatCode>General</c:formatCode>
                <c:ptCount val="4"/>
                <c:pt idx="0">
                  <c:v>0.0</c:v>
                </c:pt>
                <c:pt idx="1">
                  <c:v>1.0</c:v>
                </c:pt>
                <c:pt idx="2">
                  <c:v>1.0</c:v>
                </c:pt>
                <c:pt idx="3">
                  <c:v>2.0</c:v>
                </c:pt>
              </c:numCache>
            </c:numRef>
          </c:val>
        </c:ser>
        <c:ser>
          <c:idx val="1"/>
          <c:order val="1"/>
          <c:tx>
            <c:strRef>
              <c:f>Sheet1!$A$3</c:f>
              <c:strCache>
                <c:ptCount val="1"/>
                <c:pt idx="0">
                  <c:v>Technical</c:v>
                </c:pt>
              </c:strCache>
            </c:strRef>
          </c:tx>
          <c:invertIfNegative val="0"/>
          <c:cat>
            <c:strRef>
              <c:f>Sheet1!$B$1:$E$1</c:f>
              <c:strCache>
                <c:ptCount val="4"/>
                <c:pt idx="0">
                  <c:v>CPMT</c:v>
                </c:pt>
                <c:pt idx="1">
                  <c:v>EMB18</c:v>
                </c:pt>
                <c:pt idx="2">
                  <c:v>PHO36</c:v>
                </c:pt>
                <c:pt idx="3">
                  <c:v>TM Austin</c:v>
                </c:pt>
              </c:strCache>
            </c:strRef>
          </c:cat>
          <c:val>
            <c:numRef>
              <c:f>Sheet1!$B$3:$E$3</c:f>
              <c:numCache>
                <c:formatCode>General</c:formatCode>
                <c:ptCount val="4"/>
                <c:pt idx="0">
                  <c:v>0.0</c:v>
                </c:pt>
                <c:pt idx="1">
                  <c:v>1.0</c:v>
                </c:pt>
                <c:pt idx="2">
                  <c:v>1.0</c:v>
                </c:pt>
                <c:pt idx="3">
                  <c:v>0.0</c:v>
                </c:pt>
              </c:numCache>
            </c:numRef>
          </c:val>
        </c:ser>
        <c:dLbls>
          <c:showLegendKey val="0"/>
          <c:showVal val="0"/>
          <c:showCatName val="0"/>
          <c:showSerName val="0"/>
          <c:showPercent val="0"/>
          <c:showBubbleSize val="0"/>
        </c:dLbls>
        <c:gapWidth val="150"/>
        <c:axId val="-2017366552"/>
        <c:axId val="-2016658120"/>
      </c:barChart>
      <c:catAx>
        <c:axId val="-2017366552"/>
        <c:scaling>
          <c:orientation val="minMax"/>
        </c:scaling>
        <c:delete val="0"/>
        <c:axPos val="b"/>
        <c:numFmt formatCode="General" sourceLinked="1"/>
        <c:majorTickMark val="out"/>
        <c:minorTickMark val="none"/>
        <c:tickLblPos val="low"/>
        <c:spPr>
          <a:ln w="3184">
            <a:solidFill>
              <a:srgbClr val="000000"/>
            </a:solidFill>
            <a:prstDash val="solid"/>
          </a:ln>
        </c:spPr>
        <c:txPr>
          <a:bodyPr rot="-2700000" vert="horz"/>
          <a:lstStyle/>
          <a:p>
            <a:pPr>
              <a:defRPr sz="1028" b="1" i="0" u="none" strike="noStrike" baseline="0">
                <a:solidFill>
                  <a:srgbClr val="000000"/>
                </a:solidFill>
                <a:latin typeface="Arial"/>
                <a:ea typeface="Arial"/>
                <a:cs typeface="Arial"/>
              </a:defRPr>
            </a:pPr>
            <a:endParaRPr lang="en-US"/>
          </a:p>
        </c:txPr>
        <c:crossAx val="-2016658120"/>
        <c:crosses val="autoZero"/>
        <c:auto val="1"/>
        <c:lblAlgn val="ctr"/>
        <c:lblOffset val="100"/>
        <c:tickLblSkip val="1"/>
        <c:tickMarkSkip val="1"/>
        <c:noMultiLvlLbl val="0"/>
      </c:catAx>
      <c:valAx>
        <c:axId val="-2016658120"/>
        <c:scaling>
          <c:orientation val="minMax"/>
        </c:scaling>
        <c:delete val="0"/>
        <c:axPos val="l"/>
        <c:majorGridlines>
          <c:spPr>
            <a:ln w="3184">
              <a:solidFill>
                <a:srgbClr val="000000"/>
              </a:solidFill>
              <a:prstDash val="solid"/>
            </a:ln>
          </c:spPr>
        </c:majorGridlines>
        <c:numFmt formatCode="General" sourceLinked="1"/>
        <c:majorTickMark val="out"/>
        <c:minorTickMark val="none"/>
        <c:tickLblPos val="nextTo"/>
        <c:spPr>
          <a:ln w="3184">
            <a:solidFill>
              <a:srgbClr val="000000"/>
            </a:solidFill>
            <a:prstDash val="solid"/>
          </a:ln>
        </c:spPr>
        <c:txPr>
          <a:bodyPr rot="0" vert="horz"/>
          <a:lstStyle/>
          <a:p>
            <a:pPr>
              <a:defRPr sz="2031" b="1" i="0" u="none" strike="noStrike" baseline="0">
                <a:solidFill>
                  <a:srgbClr val="000000"/>
                </a:solidFill>
                <a:latin typeface="Arial"/>
                <a:ea typeface="Arial"/>
                <a:cs typeface="Arial"/>
              </a:defRPr>
            </a:pPr>
            <a:endParaRPr lang="en-US"/>
          </a:p>
        </c:txPr>
        <c:crossAx val="-2017366552"/>
        <c:crosses val="autoZero"/>
        <c:crossBetween val="between"/>
      </c:valAx>
      <c:spPr>
        <a:noFill/>
        <a:ln w="25400">
          <a:noFill/>
        </a:ln>
      </c:spPr>
    </c:plotArea>
    <c:legend>
      <c:legendPos val="t"/>
      <c:layout>
        <c:manualLayout>
          <c:xMode val="edge"/>
          <c:yMode val="edge"/>
          <c:x val="0.264323702121981"/>
          <c:y val="0.0154043645699615"/>
          <c:w val="0.500856243605143"/>
          <c:h val="0.083446372797752"/>
        </c:manualLayout>
      </c:layout>
      <c:overlay val="0"/>
      <c:spPr>
        <a:noFill/>
        <a:ln w="3184">
          <a:solidFill>
            <a:srgbClr val="000000"/>
          </a:solidFill>
          <a:prstDash val="solid"/>
        </a:ln>
      </c:spPr>
      <c:txPr>
        <a:bodyPr/>
        <a:lstStyle/>
        <a:p>
          <a:pPr>
            <a:defRPr sz="2397" b="1"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2607" b="1"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59084" cy="457825"/>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l">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5" name="Rectangle 3"/>
          <p:cNvSpPr>
            <a:spLocks noGrp="1" noChangeArrowheads="1"/>
          </p:cNvSpPr>
          <p:nvPr>
            <p:ph type="dt" sz="quarter" idx="1"/>
          </p:nvPr>
        </p:nvSpPr>
        <p:spPr bwMode="auto">
          <a:xfrm>
            <a:off x="3976809" y="0"/>
            <a:ext cx="3059084" cy="457825"/>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6" name="Rectangle 4"/>
          <p:cNvSpPr>
            <a:spLocks noGrp="1" noChangeArrowheads="1"/>
          </p:cNvSpPr>
          <p:nvPr>
            <p:ph type="ftr" sz="quarter" idx="2"/>
          </p:nvPr>
        </p:nvSpPr>
        <p:spPr bwMode="auto">
          <a:xfrm>
            <a:off x="0" y="8851292"/>
            <a:ext cx="3059084" cy="457825"/>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l">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7" name="Rectangle 5"/>
          <p:cNvSpPr>
            <a:spLocks noGrp="1" noChangeArrowheads="1"/>
          </p:cNvSpPr>
          <p:nvPr>
            <p:ph type="sldNum" sz="quarter" idx="3"/>
          </p:nvPr>
        </p:nvSpPr>
        <p:spPr bwMode="auto">
          <a:xfrm>
            <a:off x="3976809" y="8851292"/>
            <a:ext cx="3059084" cy="457825"/>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fld id="{61C46B90-6A8F-B245-AEC0-C3943D9C2CB3}" type="slidenum">
              <a:rPr lang="zh-CN" altLang="en-US"/>
              <a:pPr/>
              <a:t>‹#›</a:t>
            </a:fld>
            <a:endParaRPr lang="en-US" altLang="zh-CN"/>
          </a:p>
        </p:txBody>
      </p:sp>
    </p:spTree>
    <p:extLst>
      <p:ext uri="{BB962C8B-B14F-4D97-AF65-F5344CB8AC3E}">
        <p14:creationId xmlns:p14="http://schemas.microsoft.com/office/powerpoint/2010/main" val="4011532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8372" cy="464184"/>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lvl1pPr algn="l"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67" name="Rectangle 3"/>
          <p:cNvSpPr>
            <a:spLocks noGrp="1" noChangeArrowheads="1"/>
          </p:cNvSpPr>
          <p:nvPr>
            <p:ph type="dt" idx="1"/>
          </p:nvPr>
        </p:nvSpPr>
        <p:spPr bwMode="auto">
          <a:xfrm>
            <a:off x="3972029" y="0"/>
            <a:ext cx="3038371" cy="464184"/>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lvl1pPr algn="r"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68"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35252" y="4414519"/>
            <a:ext cx="5139898" cy="4184016"/>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1270" name="Rectangle 6"/>
          <p:cNvSpPr>
            <a:spLocks noGrp="1" noChangeArrowheads="1"/>
          </p:cNvSpPr>
          <p:nvPr>
            <p:ph type="ftr" sz="quarter" idx="4"/>
          </p:nvPr>
        </p:nvSpPr>
        <p:spPr bwMode="auto">
          <a:xfrm>
            <a:off x="0" y="8832216"/>
            <a:ext cx="3038372" cy="464184"/>
          </a:xfrm>
          <a:prstGeom prst="rect">
            <a:avLst/>
          </a:prstGeom>
          <a:noFill/>
          <a:ln w="9525">
            <a:noFill/>
            <a:miter lim="800000"/>
            <a:headEnd/>
            <a:tailEnd/>
          </a:ln>
          <a:effectLst/>
        </p:spPr>
        <p:txBody>
          <a:bodyPr vert="horz" wrap="square" lIns="93163" tIns="46581" rIns="93163" bIns="46581" numCol="1" anchor="b" anchorCtr="0" compatLnSpc="1">
            <a:prstTxWarp prst="textNoShape">
              <a:avLst/>
            </a:prstTxWarp>
          </a:bodyPr>
          <a:lstStyle>
            <a:lvl1pPr algn="l"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71" name="Rectangle 7"/>
          <p:cNvSpPr>
            <a:spLocks noGrp="1" noChangeArrowheads="1"/>
          </p:cNvSpPr>
          <p:nvPr>
            <p:ph type="sldNum" sz="quarter" idx="5"/>
          </p:nvPr>
        </p:nvSpPr>
        <p:spPr bwMode="auto">
          <a:xfrm>
            <a:off x="3972029" y="8832216"/>
            <a:ext cx="3038371" cy="464184"/>
          </a:xfrm>
          <a:prstGeom prst="rect">
            <a:avLst/>
          </a:prstGeom>
          <a:noFill/>
          <a:ln w="9525">
            <a:noFill/>
            <a:miter lim="800000"/>
            <a:headEnd/>
            <a:tailEnd/>
          </a:ln>
          <a:effectLst/>
        </p:spPr>
        <p:txBody>
          <a:bodyPr vert="horz" wrap="square" lIns="93163" tIns="46581" rIns="93163" bIns="46581" numCol="1" anchor="b" anchorCtr="0" compatLnSpc="1">
            <a:prstTxWarp prst="textNoShape">
              <a:avLst/>
            </a:prstTxWarp>
          </a:bodyPr>
          <a:lstStyle>
            <a:lvl1pPr algn="r"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fld id="{4CB4B070-9547-0846-818F-AED7C214F5E3}" type="slidenum">
              <a:rPr lang="zh-CN" altLang="en-US"/>
              <a:pPr/>
              <a:t>‹#›</a:t>
            </a:fld>
            <a:endParaRPr lang="en-US" altLang="zh-CN"/>
          </a:p>
        </p:txBody>
      </p:sp>
    </p:spTree>
    <p:extLst>
      <p:ext uri="{BB962C8B-B14F-4D97-AF65-F5344CB8AC3E}">
        <p14:creationId xmlns:p14="http://schemas.microsoft.com/office/powerpoint/2010/main" val="34334332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9570" name="Rectangle 2"/>
          <p:cNvSpPr>
            <a:spLocks noGrp="1" noRot="1" noChangeAspect="1" noChangeArrowheads="1" noTextEdit="1"/>
          </p:cNvSpPr>
          <p:nvPr>
            <p:ph type="sldImg"/>
          </p:nvPr>
        </p:nvSpPr>
        <p:spPr>
          <a:xfrm>
            <a:off x="1190625" y="695325"/>
            <a:ext cx="4629150" cy="3471863"/>
          </a:xfrm>
          <a:ln/>
        </p:spPr>
      </p:sp>
      <p:sp>
        <p:nvSpPr>
          <p:cNvPr id="1389571" name="Rectangle 3"/>
          <p:cNvSpPr>
            <a:spLocks noGrp="1" noChangeArrowheads="1"/>
          </p:cNvSpPr>
          <p:nvPr>
            <p:ph type="body" idx="1"/>
          </p:nvPr>
        </p:nvSpPr>
        <p:spPr>
          <a:xfrm>
            <a:off x="935252" y="4398623"/>
            <a:ext cx="5139898" cy="4166529"/>
          </a:xfrm>
        </p:spPr>
        <p:txBody>
          <a:bodyPr/>
          <a:lstStyle/>
          <a:p>
            <a:endParaRPr lang="zh-CN" altLang="en-US">
              <a:ea typeface="SimSun" pitchFamily="2" charset="-122"/>
              <a:cs typeface="SimSun"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22" name="Rectangle 2"/>
          <p:cNvSpPr>
            <a:spLocks noGrp="1" noRot="1" noChangeAspect="1" noChangeArrowheads="1" noTextEdit="1"/>
          </p:cNvSpPr>
          <p:nvPr>
            <p:ph type="sldImg"/>
          </p:nvPr>
        </p:nvSpPr>
        <p:spPr>
          <a:xfrm>
            <a:off x="1190625" y="693738"/>
            <a:ext cx="4629150" cy="3471862"/>
          </a:xfrm>
          <a:ln/>
        </p:spPr>
      </p:sp>
      <p:sp>
        <p:nvSpPr>
          <p:cNvPr id="1976323" name="Rectangle 3"/>
          <p:cNvSpPr>
            <a:spLocks noGrp="1" noChangeArrowheads="1"/>
          </p:cNvSpPr>
          <p:nvPr>
            <p:ph type="body" idx="1"/>
          </p:nvPr>
        </p:nvSpPr>
        <p:spPr>
          <a:xfrm>
            <a:off x="935252" y="4398623"/>
            <a:ext cx="5139898" cy="4168119"/>
          </a:xfrm>
        </p:spPr>
        <p:txBody>
          <a:bodyPr/>
          <a:lstStyle/>
          <a:p>
            <a:r>
              <a:rPr lang="en-US" altLang="zh-CN">
                <a:ea typeface="SimSun" pitchFamily="2" charset="-122"/>
                <a:cs typeface="SimSun" pitchFamily="2" charset="-122"/>
              </a:rPr>
              <a:t>Notes: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22" name="Rectangle 2"/>
          <p:cNvSpPr>
            <a:spLocks noGrp="1" noRot="1" noChangeAspect="1" noChangeArrowheads="1" noTextEdit="1"/>
          </p:cNvSpPr>
          <p:nvPr>
            <p:ph type="sldImg"/>
          </p:nvPr>
        </p:nvSpPr>
        <p:spPr>
          <a:xfrm>
            <a:off x="1190625" y="693738"/>
            <a:ext cx="4629150" cy="3471862"/>
          </a:xfrm>
          <a:ln/>
        </p:spPr>
      </p:sp>
      <p:sp>
        <p:nvSpPr>
          <p:cNvPr id="1976323" name="Rectangle 3"/>
          <p:cNvSpPr>
            <a:spLocks noGrp="1" noChangeArrowheads="1"/>
          </p:cNvSpPr>
          <p:nvPr>
            <p:ph type="body" idx="1"/>
          </p:nvPr>
        </p:nvSpPr>
        <p:spPr>
          <a:xfrm>
            <a:off x="935252" y="4398623"/>
            <a:ext cx="5139898" cy="4168119"/>
          </a:xfrm>
        </p:spPr>
        <p:txBody>
          <a:bodyPr/>
          <a:lstStyle/>
          <a:p>
            <a:r>
              <a:rPr lang="en-US" altLang="zh-CN">
                <a:ea typeface="SimSun" pitchFamily="2" charset="-122"/>
                <a:cs typeface="SimSun" pitchFamily="2" charset="-122"/>
              </a:rPr>
              <a:t>Notes: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4" name="Rectangle 2"/>
          <p:cNvSpPr>
            <a:spLocks noGrp="1" noRot="1" noChangeAspect="1" noChangeArrowheads="1" noTextEdit="1"/>
          </p:cNvSpPr>
          <p:nvPr>
            <p:ph type="sldImg"/>
          </p:nvPr>
        </p:nvSpPr>
        <p:spPr>
          <a:xfrm>
            <a:off x="1190625" y="693738"/>
            <a:ext cx="4629150" cy="3471862"/>
          </a:xfrm>
          <a:ln/>
        </p:spPr>
      </p:sp>
      <p:sp>
        <p:nvSpPr>
          <p:cNvPr id="1974275" name="Rectangle 3"/>
          <p:cNvSpPr>
            <a:spLocks noGrp="1" noChangeArrowheads="1"/>
          </p:cNvSpPr>
          <p:nvPr>
            <p:ph type="body" idx="1"/>
          </p:nvPr>
        </p:nvSpPr>
        <p:spPr>
          <a:xfrm>
            <a:off x="935252" y="4398622"/>
            <a:ext cx="5182916" cy="4387494"/>
          </a:xfrm>
        </p:spPr>
        <p:txBody>
          <a:bodyPr/>
          <a:lstStyle/>
          <a:p>
            <a:r>
              <a:rPr lang="en-US" altLang="zh-CN">
                <a:ea typeface="SimSun" pitchFamily="2" charset="-122"/>
                <a:cs typeface="SimSun" pitchFamily="2" charset="-122"/>
              </a:rPr>
              <a:t>Notes: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2226" name="Rectangle 2"/>
          <p:cNvSpPr>
            <a:spLocks noGrp="1" noRot="1" noChangeAspect="1" noChangeArrowheads="1" noTextEdit="1"/>
          </p:cNvSpPr>
          <p:nvPr>
            <p:ph type="sldImg"/>
          </p:nvPr>
        </p:nvSpPr>
        <p:spPr>
          <a:xfrm>
            <a:off x="1190625" y="695325"/>
            <a:ext cx="4629150" cy="3471863"/>
          </a:xfrm>
          <a:ln/>
        </p:spPr>
      </p:sp>
      <p:sp>
        <p:nvSpPr>
          <p:cNvPr id="1972227" name="Rectangle 3"/>
          <p:cNvSpPr>
            <a:spLocks noGrp="1" noChangeArrowheads="1"/>
          </p:cNvSpPr>
          <p:nvPr>
            <p:ph type="body" idx="1"/>
          </p:nvPr>
        </p:nvSpPr>
        <p:spPr>
          <a:xfrm>
            <a:off x="935252" y="4398623"/>
            <a:ext cx="5139898" cy="4166529"/>
          </a:xfrm>
        </p:spPr>
        <p:txBody>
          <a:bodyPr/>
          <a:lstStyle/>
          <a:p>
            <a:r>
              <a:rPr lang="en-US" altLang="zh-CN">
                <a:ea typeface="SimSun" pitchFamily="2" charset="-122"/>
                <a:cs typeface="SimSun" pitchFamily="2" charset="-122"/>
              </a:rPr>
              <a:t>If you’d like to learn more about electronic services, you’ll want to attend the session on the Electronic Services being presented this afternoon by Christian Borgert (BORE-GERT) and Chip Dawson.  If you miss this afternoon’s session, you can see it tomorrow morning.</a:t>
            </a:r>
          </a:p>
          <a:p>
            <a:r>
              <a:rPr lang="en-US" altLang="zh-CN">
                <a:ea typeface="SimSun" pitchFamily="2" charset="-122"/>
                <a:cs typeface="SimSun" pitchFamily="2" charset="-122"/>
              </a:rPr>
              <a:t>Now I’d like to answer your questions about newsletters and electronic services . . . </a:t>
            </a:r>
          </a:p>
          <a:p>
            <a:endParaRPr lang="en-US" altLang="zh-CN">
              <a:ea typeface="SimSun" pitchFamily="2" charset="-122"/>
              <a:cs typeface="SimSun" pitchFamily="2" charset="-122"/>
            </a:endParaRPr>
          </a:p>
          <a:p>
            <a:r>
              <a:rPr lang="en-US" altLang="zh-CN">
                <a:ea typeface="SimSun" pitchFamily="2" charset="-122"/>
                <a:cs typeface="SimSun" pitchFamily="2" charset="-122"/>
              </a:rPr>
              <a:t>(After Q&amp;A)</a:t>
            </a:r>
          </a:p>
          <a:p>
            <a:endParaRPr lang="en-US" altLang="zh-CN">
              <a:ea typeface="SimSun" pitchFamily="2" charset="-122"/>
              <a:cs typeface="SimSun" pitchFamily="2" charset="-122"/>
            </a:endParaRPr>
          </a:p>
          <a:p>
            <a:r>
              <a:rPr lang="en-US" altLang="zh-CN">
                <a:ea typeface="SimSun" pitchFamily="2" charset="-122"/>
                <a:cs typeface="SimSun" pitchFamily="2" charset="-122"/>
              </a:rPr>
              <a:t>I’m sorry we don’t have time to answer all of your questions, but we have an abundance of expertise with us this weekend, and much of it is in the Computer Lab upstairs.  Stop by and get more information anytime.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77154" name="Picture 2" descr="ieeeblu"/>
          <p:cNvPicPr>
            <a:picLocks noChangeAspect="1" noChangeArrowheads="1"/>
          </p:cNvPicPr>
          <p:nvPr/>
        </p:nvPicPr>
        <p:blipFill>
          <a:blip r:embed="rId2">
            <a:lum bright="70000" contrast="-70000"/>
          </a:blip>
          <a:srcRect/>
          <a:stretch>
            <a:fillRect/>
          </a:stretch>
        </p:blipFill>
        <p:spPr bwMode="auto">
          <a:xfrm>
            <a:off x="304800" y="1828800"/>
            <a:ext cx="8610600" cy="2630488"/>
          </a:xfrm>
          <a:prstGeom prst="rect">
            <a:avLst/>
          </a:prstGeom>
          <a:noFill/>
        </p:spPr>
      </p:pic>
      <p:sp>
        <p:nvSpPr>
          <p:cNvPr id="177155" name="Rectangle 3"/>
          <p:cNvSpPr>
            <a:spLocks noGrp="1" noChangeArrowheads="1"/>
          </p:cNvSpPr>
          <p:nvPr>
            <p:ph type="ctrTitle"/>
          </p:nvPr>
        </p:nvSpPr>
        <p:spPr>
          <a:xfrm>
            <a:off x="914400" y="2743200"/>
            <a:ext cx="7772400" cy="1143000"/>
          </a:xfrm>
        </p:spPr>
        <p:txBody>
          <a:bodyPr/>
          <a:lstStyle>
            <a:lvl1pPr>
              <a:defRPr/>
            </a:lvl1pPr>
          </a:lstStyle>
          <a:p>
            <a:r>
              <a:rPr lang="en-US" altLang="zh-CN"/>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76131" name="Rectangle 3"/>
          <p:cNvSpPr>
            <a:spLocks noGrp="1" noChangeArrowheads="1"/>
          </p:cNvSpPr>
          <p:nvPr>
            <p:ph type="body" idx="1"/>
          </p:nvPr>
        </p:nvSpPr>
        <p:spPr bwMode="auto">
          <a:xfrm>
            <a:off x="762000" y="16764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76132" name="Line 4"/>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a:effectLst/>
        </p:spPr>
        <p:txBody>
          <a:bodyPr wrap="none" anchor="ctr">
            <a:prstTxWarp prst="textNoShape">
              <a:avLst/>
            </a:prstTxWarp>
          </a:bodyPr>
          <a:lstStyle/>
          <a:p>
            <a:endParaRPr lang="en-US"/>
          </a:p>
        </p:txBody>
      </p:sp>
      <p:pic>
        <p:nvPicPr>
          <p:cNvPr id="176133" name="Picture 5" descr="ieeeblu"/>
          <p:cNvPicPr>
            <a:picLocks noChangeAspect="1" noChangeArrowheads="1"/>
          </p:cNvPicPr>
          <p:nvPr/>
        </p:nvPicPr>
        <p:blipFill>
          <a:blip r:embed="rId13"/>
          <a:srcRect/>
          <a:stretch>
            <a:fillRect/>
          </a:stretch>
        </p:blipFill>
        <p:spPr bwMode="auto">
          <a:xfrm>
            <a:off x="7504113" y="6281738"/>
            <a:ext cx="1066800" cy="325437"/>
          </a:xfrm>
          <a:prstGeom prst="rect">
            <a:avLst/>
          </a:prstGeom>
          <a:noFill/>
        </p:spPr>
      </p:pic>
      <p:sp>
        <p:nvSpPr>
          <p:cNvPr id="176134" name="Text Box 6"/>
          <p:cNvSpPr txBox="1">
            <a:spLocks noChangeArrowheads="1"/>
          </p:cNvSpPr>
          <p:nvPr/>
        </p:nvSpPr>
        <p:spPr bwMode="auto">
          <a:xfrm>
            <a:off x="1600200" y="6172200"/>
            <a:ext cx="5638800" cy="304800"/>
          </a:xfrm>
          <a:prstGeom prst="rect">
            <a:avLst/>
          </a:prstGeom>
          <a:noFill/>
          <a:ln w="9525">
            <a:noFill/>
            <a:miter lim="800000"/>
            <a:headEnd/>
            <a:tailEnd/>
          </a:ln>
          <a:effectLst/>
        </p:spPr>
        <p:txBody>
          <a:bodyPr>
            <a:prstTxWarp prst="textNoShape">
              <a:avLst/>
            </a:prstTxWarp>
            <a:spAutoFit/>
          </a:bodyPr>
          <a:lstStyle/>
          <a:p>
            <a:pPr>
              <a:spcBef>
                <a:spcPct val="50000"/>
              </a:spcBef>
              <a:buClrTx/>
              <a:buSzTx/>
              <a:buFontTx/>
              <a:buNone/>
            </a:pPr>
            <a:r>
              <a:rPr lang="en-US" altLang="zh-CN" sz="1400" b="1">
                <a:ea typeface="SimSun" pitchFamily="2" charset="-122"/>
                <a:cs typeface="SimSun" pitchFamily="2" charset="-122"/>
              </a:rPr>
              <a:t>IEEE Central Texas Section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pitchFamily="1" charset="0"/>
        </a:defRPr>
      </a:lvl2pPr>
      <a:lvl3pPr algn="ctr" rtl="0" eaLnBrk="0" fontAlgn="base" hangingPunct="0">
        <a:spcBef>
          <a:spcPct val="0"/>
        </a:spcBef>
        <a:spcAft>
          <a:spcPct val="0"/>
        </a:spcAft>
        <a:defRPr sz="3600" b="1">
          <a:solidFill>
            <a:srgbClr val="000099"/>
          </a:solidFill>
          <a:latin typeface="Arial" pitchFamily="1" charset="0"/>
        </a:defRPr>
      </a:lvl3pPr>
      <a:lvl4pPr algn="ctr" rtl="0" eaLnBrk="0" fontAlgn="base" hangingPunct="0">
        <a:spcBef>
          <a:spcPct val="0"/>
        </a:spcBef>
        <a:spcAft>
          <a:spcPct val="0"/>
        </a:spcAft>
        <a:defRPr sz="3600" b="1">
          <a:solidFill>
            <a:srgbClr val="000099"/>
          </a:solidFill>
          <a:latin typeface="Arial" pitchFamily="1" charset="0"/>
        </a:defRPr>
      </a:lvl4pPr>
      <a:lvl5pPr algn="ctr" rtl="0" eaLnBrk="0" fontAlgn="base" hangingPunct="0">
        <a:spcBef>
          <a:spcPct val="0"/>
        </a:spcBef>
        <a:spcAft>
          <a:spcPct val="0"/>
        </a:spcAft>
        <a:defRPr sz="3600" b="1">
          <a:solidFill>
            <a:srgbClr val="000099"/>
          </a:solidFill>
          <a:latin typeface="Arial" pitchFamily="1" charset="0"/>
        </a:defRPr>
      </a:lvl5pPr>
      <a:lvl6pPr marL="457200" algn="ctr" rtl="0" eaLnBrk="0" fontAlgn="base" hangingPunct="0">
        <a:spcBef>
          <a:spcPct val="0"/>
        </a:spcBef>
        <a:spcAft>
          <a:spcPct val="0"/>
        </a:spcAft>
        <a:defRPr sz="3600" b="1">
          <a:solidFill>
            <a:srgbClr val="000099"/>
          </a:solidFill>
          <a:latin typeface="Arial" pitchFamily="1" charset="0"/>
        </a:defRPr>
      </a:lvl6pPr>
      <a:lvl7pPr marL="914400" algn="ctr" rtl="0" eaLnBrk="0" fontAlgn="base" hangingPunct="0">
        <a:spcBef>
          <a:spcPct val="0"/>
        </a:spcBef>
        <a:spcAft>
          <a:spcPct val="0"/>
        </a:spcAft>
        <a:defRPr sz="3600" b="1">
          <a:solidFill>
            <a:srgbClr val="000099"/>
          </a:solidFill>
          <a:latin typeface="Arial" pitchFamily="1" charset="0"/>
        </a:defRPr>
      </a:lvl7pPr>
      <a:lvl8pPr marL="1371600" algn="ctr" rtl="0" eaLnBrk="0" fontAlgn="base" hangingPunct="0">
        <a:spcBef>
          <a:spcPct val="0"/>
        </a:spcBef>
        <a:spcAft>
          <a:spcPct val="0"/>
        </a:spcAft>
        <a:defRPr sz="3600" b="1">
          <a:solidFill>
            <a:srgbClr val="000099"/>
          </a:solidFill>
          <a:latin typeface="Arial" pitchFamily="1" charset="0"/>
        </a:defRPr>
      </a:lvl8pPr>
      <a:lvl9pPr marL="1828800" algn="ctr" rtl="0" eaLnBrk="0" fontAlgn="base" hangingPunct="0">
        <a:spcBef>
          <a:spcPct val="0"/>
        </a:spcBef>
        <a:spcAft>
          <a:spcPct val="0"/>
        </a:spcAft>
        <a:defRPr sz="3600" b="1">
          <a:solidFill>
            <a:srgbClr val="000099"/>
          </a:solidFill>
          <a:latin typeface="Arial" pitchFamily="1"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1" charset="2"/>
        <a:buChar char="l"/>
        <a:defRPr sz="28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1" charset="2"/>
        <a:buChar char="l"/>
        <a:defRPr sz="2400">
          <a:solidFill>
            <a:srgbClr val="000099"/>
          </a:solidFill>
          <a:latin typeface="+mn-lt"/>
          <a:ea typeface="ＭＳ Ｐゴシック" pitchFamily="1" charset="-128"/>
        </a:defRPr>
      </a:lvl2pPr>
      <a:lvl3pPr marL="11430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3pPr>
      <a:lvl4pPr marL="16002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4pPr>
      <a:lvl5pPr marL="20574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5pPr>
      <a:lvl6pPr marL="25146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6pPr>
      <a:lvl7pPr marL="29718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7pPr>
      <a:lvl8pPr marL="34290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8pPr>
      <a:lvl9pPr marL="38862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8546" name="Rectangle 2"/>
          <p:cNvSpPr>
            <a:spLocks noGrp="1" noChangeArrowheads="1"/>
          </p:cNvSpPr>
          <p:nvPr>
            <p:ph type="ctrTitle"/>
          </p:nvPr>
        </p:nvSpPr>
        <p:spPr>
          <a:xfrm>
            <a:off x="838200" y="1447800"/>
            <a:ext cx="7848600" cy="3810000"/>
          </a:xfrm>
        </p:spPr>
        <p:txBody>
          <a:bodyPr/>
          <a:lstStyle/>
          <a:p>
            <a:r>
              <a:rPr lang="en-US" altLang="zh-CN" sz="4400" dirty="0">
                <a:effectLst>
                  <a:outerShdw blurRad="38100" dist="38100" dir="2700000" algn="tl">
                    <a:srgbClr val="DDDDDD"/>
                  </a:outerShdw>
                </a:effectLst>
                <a:ea typeface="SimSun" pitchFamily="2" charset="-122"/>
                <a:cs typeface="SimSun" pitchFamily="2" charset="-122"/>
              </a:rPr>
              <a:t>CTS Secretary Report</a:t>
            </a:r>
            <a:br>
              <a:rPr lang="en-US" altLang="zh-CN" sz="4400" dirty="0">
                <a:effectLst>
                  <a:outerShdw blurRad="38100" dist="38100" dir="2700000" algn="tl">
                    <a:srgbClr val="DDDDDD"/>
                  </a:outerShdw>
                </a:effectLst>
                <a:ea typeface="SimSun" pitchFamily="2" charset="-122"/>
                <a:cs typeface="SimSun" pitchFamily="2" charset="-122"/>
              </a:rPr>
            </a:br>
            <a:r>
              <a:rPr lang="en-US" altLang="zh-CN" sz="4400" dirty="0">
                <a:effectLst>
                  <a:outerShdw blurRad="38100" dist="38100" dir="2700000" algn="tl">
                    <a:srgbClr val="DDDDDD"/>
                  </a:outerShdw>
                </a:effectLst>
                <a:ea typeface="SimSun" pitchFamily="2" charset="-122"/>
                <a:cs typeface="SimSun" pitchFamily="2" charset="-122"/>
              </a:rPr>
              <a:t>Zhuo Li</a:t>
            </a:r>
            <a:r>
              <a:rPr lang="en-US" altLang="zh-CN" sz="4400" dirty="0">
                <a:ea typeface="SimSun" pitchFamily="2" charset="-122"/>
                <a:cs typeface="SimSun" pitchFamily="2" charset="-122"/>
              </a:rPr>
              <a:t/>
            </a:r>
            <a:br>
              <a:rPr lang="en-US" altLang="zh-CN" sz="4400" dirty="0">
                <a:ea typeface="SimSun" pitchFamily="2" charset="-122"/>
                <a:cs typeface="SimSun" pitchFamily="2" charset="-122"/>
              </a:rPr>
            </a:b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a:ea typeface="SimSun" pitchFamily="2" charset="-122"/>
                <a:cs typeface="SimSun" pitchFamily="2" charset="-122"/>
              </a:rPr>
              <a:t>IEEE Central Texas Section</a:t>
            </a:r>
            <a:br>
              <a:rPr lang="en-US" altLang="zh-CN" b="0" dirty="0">
                <a:ea typeface="SimSun" pitchFamily="2" charset="-122"/>
                <a:cs typeface="SimSun" pitchFamily="2" charset="-122"/>
              </a:rPr>
            </a:br>
            <a:r>
              <a:rPr lang="en-US" altLang="zh-CN" b="0" dirty="0" smtClean="0">
                <a:ea typeface="SimSun" pitchFamily="2" charset="-122"/>
                <a:cs typeface="SimSun" pitchFamily="2" charset="-122"/>
              </a:rPr>
              <a:t/>
            </a:r>
            <a:br>
              <a:rPr lang="en-US" altLang="zh-CN" b="0" dirty="0" smtClean="0">
                <a:ea typeface="SimSun" pitchFamily="2" charset="-122"/>
                <a:cs typeface="SimSun" pitchFamily="2" charset="-122"/>
              </a:rPr>
            </a:br>
            <a:r>
              <a:rPr lang="en-US" altLang="zh-CN" b="0" dirty="0" smtClean="0">
                <a:ea typeface="SimSun" pitchFamily="2" charset="-122"/>
                <a:cs typeface="SimSun" pitchFamily="2" charset="-122"/>
              </a:rPr>
              <a:t>Spring</a:t>
            </a:r>
            <a:r>
              <a:rPr lang="en-US" altLang="zh-CN" b="0" dirty="0" smtClean="0">
                <a:ea typeface="SimSun" pitchFamily="2" charset="-122"/>
                <a:cs typeface="SimSun" pitchFamily="2" charset="-122"/>
              </a:rPr>
              <a:t> </a:t>
            </a:r>
            <a:r>
              <a:rPr lang="en-US" altLang="zh-CN" b="0" dirty="0">
                <a:ea typeface="SimSun" pitchFamily="2" charset="-122"/>
                <a:cs typeface="SimSun" pitchFamily="2" charset="-122"/>
              </a:rPr>
              <a:t>Planning Meeting</a:t>
            </a:r>
            <a:r>
              <a:rPr lang="en-US" altLang="zh-CN" b="0" dirty="0" smtClean="0">
                <a:ea typeface="SimSun" pitchFamily="2" charset="-122"/>
                <a:cs typeface="SimSun" pitchFamily="2" charset="-122"/>
              </a:rPr>
              <a:t/>
            </a:r>
            <a:br>
              <a:rPr lang="en-US" altLang="zh-CN" b="0" dirty="0" smtClean="0">
                <a:ea typeface="SimSun" pitchFamily="2" charset="-122"/>
                <a:cs typeface="SimSun" pitchFamily="2" charset="-122"/>
              </a:rPr>
            </a:br>
            <a:r>
              <a:rPr lang="en-US" altLang="zh-CN" b="0" dirty="0" smtClean="0">
                <a:ea typeface="SimSun" pitchFamily="2" charset="-122"/>
                <a:cs typeface="SimSun" pitchFamily="2" charset="-122"/>
              </a:rPr>
              <a:t>January</a:t>
            </a:r>
            <a:r>
              <a:rPr lang="en-US" altLang="zh-CN" b="0" dirty="0" smtClean="0">
                <a:ea typeface="SimSun" pitchFamily="2" charset="-122"/>
                <a:cs typeface="SimSun" pitchFamily="2" charset="-122"/>
              </a:rPr>
              <a:t> </a:t>
            </a:r>
            <a:r>
              <a:rPr lang="en-US" altLang="zh-CN" b="0" dirty="0" smtClean="0">
                <a:ea typeface="SimSun" pitchFamily="2" charset="-122"/>
                <a:cs typeface="SimSun" pitchFamily="2" charset="-122"/>
              </a:rPr>
              <a:t>24</a:t>
            </a:r>
            <a:r>
              <a:rPr lang="en-US" altLang="zh-CN" b="0" dirty="0" smtClean="0">
                <a:ea typeface="SimSun" pitchFamily="2" charset="-122"/>
                <a:cs typeface="SimSun" pitchFamily="2" charset="-122"/>
              </a:rPr>
              <a:t>, 2015 </a:t>
            </a: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a:ea typeface="SimSun" pitchFamily="2" charset="-122"/>
                <a:cs typeface="SimSun" pitchFamily="2" charset="-122"/>
              </a:rPr>
              <a:t>San Marcos, TX</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1684" name="Rectangle 4"/>
          <p:cNvSpPr>
            <a:spLocks noGrp="1" noChangeArrowheads="1"/>
          </p:cNvSpPr>
          <p:nvPr>
            <p:ph type="title"/>
          </p:nvPr>
        </p:nvSpPr>
        <p:spPr/>
        <p:txBody>
          <a:bodyPr/>
          <a:lstStyle/>
          <a:p>
            <a:r>
              <a:rPr lang="en-US" smtClean="0"/>
              <a:t>Officer Elections</a:t>
            </a:r>
            <a:endParaRPr lang="en-US" dirty="0"/>
          </a:p>
        </p:txBody>
      </p:sp>
      <p:sp>
        <p:nvSpPr>
          <p:cNvPr id="1991685" name="Rectangle 5"/>
          <p:cNvSpPr>
            <a:spLocks noGrp="1" noChangeArrowheads="1"/>
          </p:cNvSpPr>
          <p:nvPr>
            <p:ph type="body" idx="1"/>
          </p:nvPr>
        </p:nvSpPr>
        <p:spPr>
          <a:xfrm>
            <a:off x="762000" y="1676400"/>
            <a:ext cx="7772400" cy="4412326"/>
          </a:xfrm>
        </p:spPr>
        <p:txBody>
          <a:bodyPr>
            <a:normAutofit fontScale="92500"/>
          </a:bodyPr>
          <a:lstStyle/>
          <a:p>
            <a:pPr>
              <a:lnSpc>
                <a:spcPct val="90000"/>
              </a:lnSpc>
            </a:pPr>
            <a:r>
              <a:rPr lang="en-US" dirty="0" smtClean="0"/>
              <a:t>Chapters that did not send me the election results</a:t>
            </a:r>
          </a:p>
          <a:p>
            <a:pPr lvl="1">
              <a:lnSpc>
                <a:spcPct val="90000"/>
              </a:lnSpc>
            </a:pPr>
            <a:r>
              <a:rPr lang="en-US" dirty="0" smtClean="0">
                <a:solidFill>
                  <a:srgbClr val="FF0000"/>
                </a:solidFill>
              </a:rPr>
              <a:t>Life Austin, E25, TM Austin, TM SA (0 in 2014)</a:t>
            </a:r>
          </a:p>
          <a:p>
            <a:pPr lvl="1">
              <a:lnSpc>
                <a:spcPct val="90000"/>
              </a:lnSpc>
            </a:pPr>
            <a:r>
              <a:rPr lang="en-US" dirty="0" smtClean="0">
                <a:solidFill>
                  <a:srgbClr val="FF0000"/>
                </a:solidFill>
              </a:rPr>
              <a:t>ED15 </a:t>
            </a:r>
            <a:r>
              <a:rPr lang="en-US" dirty="0" smtClean="0">
                <a:solidFill>
                  <a:srgbClr val="FF0000"/>
                </a:solidFill>
              </a:rPr>
              <a:t>(no Chair at this </a:t>
            </a:r>
            <a:r>
              <a:rPr lang="en-US" dirty="0" smtClean="0">
                <a:solidFill>
                  <a:srgbClr val="FF0000"/>
                </a:solidFill>
              </a:rPr>
              <a:t>moment)</a:t>
            </a:r>
          </a:p>
          <a:p>
            <a:pPr lvl="1">
              <a:lnSpc>
                <a:spcPct val="90000"/>
              </a:lnSpc>
            </a:pPr>
            <a:r>
              <a:rPr lang="en-US" dirty="0" smtClean="0">
                <a:solidFill>
                  <a:srgbClr val="FF0000"/>
                </a:solidFill>
              </a:rPr>
              <a:t>CPMT Chair mentioned that 2014 is inactive and can not find replacement. He does not want to serve as the Chair but can help if someone wants to take a lead.</a:t>
            </a:r>
            <a:endParaRPr lang="en-US" dirty="0" smtClean="0">
              <a:solidFill>
                <a:srgbClr val="FF0000"/>
              </a:solidFill>
            </a:endParaRPr>
          </a:p>
          <a:p>
            <a:pPr lvl="1">
              <a:lnSpc>
                <a:spcPct val="90000"/>
              </a:lnSpc>
            </a:pPr>
            <a:endParaRPr lang="en-US" dirty="0"/>
          </a:p>
          <a:p>
            <a:pPr>
              <a:lnSpc>
                <a:spcPct val="90000"/>
              </a:lnSpc>
            </a:pPr>
            <a:r>
              <a:rPr lang="en-US" dirty="0" smtClean="0"/>
              <a:t>Other problems (I did not receive IEEE member numbers, or the officer is not an active IEEE member, or not a member of the Society, etc.)</a:t>
            </a:r>
          </a:p>
          <a:p>
            <a:pPr lvl="1">
              <a:lnSpc>
                <a:spcPct val="90000"/>
              </a:lnSpc>
            </a:pPr>
            <a:r>
              <a:rPr lang="en-US" dirty="0" smtClean="0"/>
              <a:t>Computer </a:t>
            </a:r>
            <a:r>
              <a:rPr lang="en-US" dirty="0" smtClean="0"/>
              <a:t>Austin</a:t>
            </a:r>
            <a:r>
              <a:rPr lang="en-US" dirty="0" smtClean="0"/>
              <a:t>, CPMT, IM, SMC, COM/SP Austin</a:t>
            </a:r>
            <a:endParaRPr lang="en-US" dirty="0" smtClean="0"/>
          </a:p>
        </p:txBody>
      </p:sp>
    </p:spTree>
    <p:extLst>
      <p:ext uri="{BB962C8B-B14F-4D97-AF65-F5344CB8AC3E}">
        <p14:creationId xmlns:p14="http://schemas.microsoft.com/office/powerpoint/2010/main" val="1222900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5300" name="Rectangle 4"/>
          <p:cNvSpPr>
            <a:spLocks noGrp="1" noChangeArrowheads="1"/>
          </p:cNvSpPr>
          <p:nvPr>
            <p:ph type="title"/>
          </p:nvPr>
        </p:nvSpPr>
        <p:spPr>
          <a:xfrm>
            <a:off x="685800" y="381000"/>
            <a:ext cx="7772400" cy="1143000"/>
          </a:xfrm>
        </p:spPr>
        <p:txBody>
          <a:bodyPr/>
          <a:lstStyle/>
          <a:p>
            <a:r>
              <a:rPr lang="en-US" altLang="zh-CN" dirty="0" smtClean="0">
                <a:ea typeface="SimSun" pitchFamily="2" charset="-122"/>
                <a:cs typeface="SimSun" pitchFamily="2" charset="-122"/>
              </a:rPr>
              <a:t>Chapter L31 Reports</a:t>
            </a:r>
            <a:endParaRPr lang="en-US" altLang="zh-CN" dirty="0">
              <a:ea typeface="SimSun" pitchFamily="2" charset="-122"/>
              <a:cs typeface="SimSun" pitchFamily="2" charset="-122"/>
            </a:endParaRPr>
          </a:p>
        </p:txBody>
      </p:sp>
      <p:graphicFrame>
        <p:nvGraphicFramePr>
          <p:cNvPr id="5" name="Object 9"/>
          <p:cNvGraphicFramePr>
            <a:graphicFrameLocks noGrp="1" noChangeAspect="1"/>
          </p:cNvGraphicFramePr>
          <p:nvPr>
            <p:ph idx="1"/>
            <p:extLst>
              <p:ext uri="{D42A27DB-BD31-4B8C-83A1-F6EECF244321}">
                <p14:modId xmlns:p14="http://schemas.microsoft.com/office/powerpoint/2010/main" val="4096403839"/>
              </p:ext>
            </p:extLst>
          </p:nvPr>
        </p:nvGraphicFramePr>
        <p:xfrm>
          <a:off x="0" y="1237129"/>
          <a:ext cx="8991600" cy="519952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Chapters with Most </a:t>
            </a:r>
            <a:r>
              <a:rPr lang="en-US" dirty="0" smtClean="0"/>
              <a:t>Meetings</a:t>
            </a:r>
            <a:endParaRPr lang="en-US" dirty="0"/>
          </a:p>
        </p:txBody>
      </p:sp>
      <p:sp>
        <p:nvSpPr>
          <p:cNvPr id="3" name="Content Placeholder 2"/>
          <p:cNvSpPr>
            <a:spLocks noGrp="1"/>
          </p:cNvSpPr>
          <p:nvPr>
            <p:ph idx="1"/>
          </p:nvPr>
        </p:nvSpPr>
        <p:spPr/>
        <p:txBody>
          <a:bodyPr/>
          <a:lstStyle/>
          <a:p>
            <a:r>
              <a:rPr lang="en-US" dirty="0" smtClean="0"/>
              <a:t>Technical meetings for regular chapters</a:t>
            </a:r>
          </a:p>
          <a:p>
            <a:pPr lvl="1"/>
            <a:r>
              <a:rPr lang="en-US" dirty="0" smtClean="0"/>
              <a:t>COM/SP Austin: 21 (including </a:t>
            </a:r>
            <a:r>
              <a:rPr lang="en-US" dirty="0" err="1" smtClean="0"/>
              <a:t>globalcom</a:t>
            </a:r>
            <a:r>
              <a:rPr lang="en-US" dirty="0" smtClean="0"/>
              <a:t>/wireless summit)</a:t>
            </a:r>
            <a:endParaRPr lang="en-US" dirty="0" smtClean="0"/>
          </a:p>
          <a:p>
            <a:pPr lvl="1"/>
            <a:r>
              <a:rPr lang="en-US" dirty="0" smtClean="0"/>
              <a:t>CAS/SSC, PI^2: 15</a:t>
            </a:r>
          </a:p>
          <a:p>
            <a:pPr lvl="1"/>
            <a:r>
              <a:rPr lang="en-US" dirty="0" smtClean="0"/>
              <a:t>CEDA: 11</a:t>
            </a:r>
          </a:p>
          <a:p>
            <a:r>
              <a:rPr lang="en-US" dirty="0" smtClean="0"/>
              <a:t>Total meetings for affiliate group chapters</a:t>
            </a:r>
          </a:p>
          <a:p>
            <a:pPr lvl="1"/>
            <a:r>
              <a:rPr lang="en-US" dirty="0" smtClean="0"/>
              <a:t>CTCN: 23</a:t>
            </a:r>
          </a:p>
          <a:p>
            <a:pPr lvl="1"/>
            <a:r>
              <a:rPr lang="en-US" dirty="0" smtClean="0"/>
              <a:t>LM SA: 15</a:t>
            </a:r>
          </a:p>
          <a:p>
            <a:pPr lvl="1"/>
            <a:r>
              <a:rPr lang="en-US" dirty="0" smtClean="0"/>
              <a:t>YP: 9</a:t>
            </a:r>
          </a:p>
          <a:p>
            <a:pPr lvl="1"/>
            <a:endParaRPr lang="en-US" dirty="0" smtClean="0"/>
          </a:p>
          <a:p>
            <a:pPr lvl="1"/>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13385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5300" name="Rectangle 4"/>
          <p:cNvSpPr>
            <a:spLocks noGrp="1" noChangeArrowheads="1"/>
          </p:cNvSpPr>
          <p:nvPr>
            <p:ph type="title"/>
          </p:nvPr>
        </p:nvSpPr>
        <p:spPr/>
        <p:txBody>
          <a:bodyPr/>
          <a:lstStyle/>
          <a:p>
            <a:r>
              <a:rPr lang="en-US" altLang="zh-CN" dirty="0" smtClean="0">
                <a:ea typeface="SimSun" pitchFamily="2" charset="-122"/>
                <a:cs typeface="SimSun" pitchFamily="2" charset="-122"/>
              </a:rPr>
              <a:t>L31 Red Alerts</a:t>
            </a:r>
            <a:endParaRPr lang="en-US" altLang="zh-CN" dirty="0">
              <a:ea typeface="SimSun" pitchFamily="2" charset="-122"/>
              <a:cs typeface="SimSun" pitchFamily="2" charset="-122"/>
            </a:endParaRPr>
          </a:p>
        </p:txBody>
      </p:sp>
      <p:sp>
        <p:nvSpPr>
          <p:cNvPr id="3" name="Content Placeholder 2"/>
          <p:cNvSpPr>
            <a:spLocks noGrp="1"/>
          </p:cNvSpPr>
          <p:nvPr>
            <p:ph idx="1"/>
          </p:nvPr>
        </p:nvSpPr>
        <p:spPr>
          <a:xfrm>
            <a:off x="762000" y="1355700"/>
            <a:ext cx="7772400" cy="1466390"/>
          </a:xfrm>
        </p:spPr>
        <p:txBody>
          <a:bodyPr/>
          <a:lstStyle/>
          <a:p>
            <a:r>
              <a:rPr lang="en-US" sz="2000" dirty="0" smtClean="0"/>
              <a:t>2013 Spring: </a:t>
            </a:r>
            <a:r>
              <a:rPr lang="en-US" sz="2000" dirty="0" smtClean="0"/>
              <a:t>6; 2013 </a:t>
            </a:r>
            <a:r>
              <a:rPr lang="en-US" sz="2000" dirty="0" smtClean="0"/>
              <a:t>Fall: 10</a:t>
            </a:r>
          </a:p>
          <a:p>
            <a:r>
              <a:rPr lang="en-US" sz="2000" dirty="0" smtClean="0"/>
              <a:t>2014 Spring: </a:t>
            </a:r>
            <a:r>
              <a:rPr lang="en-US" sz="2000" dirty="0" smtClean="0"/>
              <a:t>0; 2014 </a:t>
            </a:r>
            <a:r>
              <a:rPr lang="en-US" sz="2000" dirty="0" smtClean="0"/>
              <a:t>Fall: </a:t>
            </a:r>
            <a:r>
              <a:rPr lang="en-US" sz="2000" dirty="0" smtClean="0"/>
              <a:t>7</a:t>
            </a:r>
          </a:p>
          <a:p>
            <a:r>
              <a:rPr lang="en-US" sz="2000" dirty="0" smtClean="0"/>
              <a:t>2015 Spring: 4</a:t>
            </a:r>
            <a:endParaRPr lang="en-US" sz="2000" dirty="0" smtClean="0"/>
          </a:p>
          <a:p>
            <a:pPr marL="0" indent="0">
              <a:buNone/>
            </a:pPr>
            <a:endParaRPr lang="en-US" sz="2000" dirty="0" smtClean="0"/>
          </a:p>
          <a:p>
            <a:endParaRPr lang="en-US" sz="2000" dirty="0" smtClean="0"/>
          </a:p>
          <a:p>
            <a:endParaRPr lang="en-US" sz="2000" dirty="0"/>
          </a:p>
        </p:txBody>
      </p:sp>
      <p:graphicFrame>
        <p:nvGraphicFramePr>
          <p:cNvPr id="4" name="Object 9"/>
          <p:cNvGraphicFramePr>
            <a:graphicFrameLocks noChangeAspect="1"/>
          </p:cNvGraphicFramePr>
          <p:nvPr>
            <p:extLst>
              <p:ext uri="{D42A27DB-BD31-4B8C-83A1-F6EECF244321}">
                <p14:modId xmlns:p14="http://schemas.microsoft.com/office/powerpoint/2010/main" val="2502657005"/>
              </p:ext>
            </p:extLst>
          </p:nvPr>
        </p:nvGraphicFramePr>
        <p:xfrm>
          <a:off x="317786" y="2834918"/>
          <a:ext cx="8572838" cy="355118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2" name="Rectangle 4"/>
          <p:cNvSpPr>
            <a:spLocks noGrp="1" noChangeArrowheads="1"/>
          </p:cNvSpPr>
          <p:nvPr>
            <p:ph type="title"/>
          </p:nvPr>
        </p:nvSpPr>
        <p:spPr/>
        <p:txBody>
          <a:bodyPr/>
          <a:lstStyle/>
          <a:p>
            <a:r>
              <a:rPr lang="en-US" altLang="zh-CN" smtClean="0"/>
              <a:t>vTools and L31 Report</a:t>
            </a:r>
            <a:endParaRPr lang="en-US" altLang="zh-CN"/>
          </a:p>
        </p:txBody>
      </p:sp>
      <p:sp>
        <p:nvSpPr>
          <p:cNvPr id="1973253" name="Rectangle 5"/>
          <p:cNvSpPr>
            <a:spLocks noGrp="1" noChangeArrowheads="1"/>
          </p:cNvSpPr>
          <p:nvPr>
            <p:ph type="body" idx="1"/>
          </p:nvPr>
        </p:nvSpPr>
        <p:spPr>
          <a:xfrm>
            <a:off x="762000" y="1676400"/>
            <a:ext cx="7772400" cy="4419600"/>
          </a:xfrm>
        </p:spPr>
        <p:txBody>
          <a:bodyPr>
            <a:normAutofit fontScale="77500" lnSpcReduction="20000"/>
          </a:bodyPr>
          <a:lstStyle/>
          <a:p>
            <a:r>
              <a:rPr lang="en-US" altLang="zh-CN" dirty="0" err="1" smtClean="0"/>
              <a:t>vTools</a:t>
            </a:r>
            <a:r>
              <a:rPr lang="en-US" altLang="zh-CN" dirty="0" smtClean="0"/>
              <a:t> </a:t>
            </a:r>
          </a:p>
          <a:p>
            <a:pPr lvl="1"/>
            <a:r>
              <a:rPr lang="en-US" altLang="zh-CN" dirty="0" smtClean="0"/>
              <a:t>Schedule your meetings, workshops, construct website.</a:t>
            </a:r>
          </a:p>
          <a:p>
            <a:pPr lvl="1"/>
            <a:r>
              <a:rPr lang="en-US" altLang="zh-CN" dirty="0" smtClean="0"/>
              <a:t>Registration statistics and sign-up sheet.</a:t>
            </a:r>
          </a:p>
          <a:p>
            <a:pPr lvl="1"/>
            <a:r>
              <a:rPr lang="en-US" altLang="zh-CN" dirty="0" smtClean="0"/>
              <a:t>Filing L31 report is much easier.</a:t>
            </a:r>
          </a:p>
          <a:p>
            <a:r>
              <a:rPr lang="en-US" altLang="zh-CN" dirty="0" smtClean="0"/>
              <a:t>Chapter officers should have access to </a:t>
            </a:r>
            <a:r>
              <a:rPr lang="en-US" altLang="zh-CN" dirty="0" err="1" smtClean="0"/>
              <a:t>vTools</a:t>
            </a:r>
            <a:r>
              <a:rPr lang="en-US" altLang="zh-CN" dirty="0" smtClean="0"/>
              <a:t>.</a:t>
            </a:r>
          </a:p>
          <a:p>
            <a:pPr lvl="1"/>
            <a:r>
              <a:rPr lang="en-US" altLang="zh-CN" dirty="0" smtClean="0"/>
              <a:t>http://meetings.vtools.ieee.org/main</a:t>
            </a:r>
          </a:p>
          <a:p>
            <a:pPr lvl="1"/>
            <a:r>
              <a:rPr lang="en-US" altLang="zh-CN" dirty="0" smtClean="0"/>
              <a:t>Use your IEEE user name and password</a:t>
            </a:r>
          </a:p>
          <a:p>
            <a:r>
              <a:rPr lang="en-US" altLang="zh-CN" dirty="0" smtClean="0"/>
              <a:t>Please file L31 reports for all your meetings (including ones you did not schedule with </a:t>
            </a:r>
            <a:r>
              <a:rPr lang="en-US" altLang="zh-CN" dirty="0" err="1" smtClean="0"/>
              <a:t>vTools</a:t>
            </a:r>
            <a:r>
              <a:rPr lang="en-US" altLang="zh-CN" dirty="0" smtClean="0"/>
              <a:t>)</a:t>
            </a:r>
          </a:p>
          <a:p>
            <a:pPr lvl="1"/>
            <a:r>
              <a:rPr lang="en-US" altLang="zh-CN" dirty="0" smtClean="0"/>
              <a:t>2 technical meetings are required for regular chapters.</a:t>
            </a:r>
          </a:p>
          <a:p>
            <a:pPr lvl="1"/>
            <a:r>
              <a:rPr lang="en-US" altLang="zh-CN" dirty="0" smtClean="0"/>
              <a:t>Try to change professional meetings to technical meetings (not PACE funded)</a:t>
            </a:r>
          </a:p>
          <a:p>
            <a:pPr lvl="1"/>
            <a:r>
              <a:rPr lang="en-US" altLang="zh-CN" dirty="0" smtClean="0"/>
              <a:t>When you create new L31 report from existing ones for a joint meeting, remember to “change your organization units</a:t>
            </a:r>
            <a:r>
              <a:rPr lang="en-US" altLang="zh-CN" dirty="0" smtClean="0"/>
              <a:t>”</a:t>
            </a:r>
          </a:p>
          <a:p>
            <a:pPr lvl="1"/>
            <a:r>
              <a:rPr lang="en-US" altLang="zh-CN" dirty="0"/>
              <a:t>D</a:t>
            </a:r>
            <a:r>
              <a:rPr lang="en-US" altLang="zh-CN" dirty="0" smtClean="0"/>
              <a:t>uplicated entries for same event submitted by different people</a:t>
            </a:r>
            <a:endParaRPr lang="en-US" altLang="zh-CN" dirty="0" smtClean="0"/>
          </a:p>
        </p:txBody>
      </p:sp>
    </p:spTree>
    <p:extLst>
      <p:ext uri="{BB962C8B-B14F-4D97-AF65-F5344CB8AC3E}">
        <p14:creationId xmlns:p14="http://schemas.microsoft.com/office/powerpoint/2010/main" val="174672935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1202" name="Rectangle 2"/>
          <p:cNvSpPr>
            <a:spLocks noGrp="1" noChangeArrowheads="1"/>
          </p:cNvSpPr>
          <p:nvPr>
            <p:ph type="title" idx="4294967295"/>
          </p:nvPr>
        </p:nvSpPr>
        <p:spPr>
          <a:xfrm>
            <a:off x="514350" y="336550"/>
            <a:ext cx="8121650" cy="3168650"/>
          </a:xfrm>
        </p:spPr>
        <p:txBody>
          <a:bodyPr/>
          <a:lstStyle/>
          <a:p>
            <a:r>
              <a:rPr lang="en-US" altLang="zh-CN" sz="6000" dirty="0">
                <a:ea typeface="SimSun" pitchFamily="2" charset="-122"/>
                <a:cs typeface="SimSun" pitchFamily="2" charset="-122"/>
              </a:rPr>
              <a:t>QUESTIONS???</a:t>
            </a:r>
            <a:br>
              <a:rPr lang="en-US" altLang="zh-CN" sz="6000" dirty="0">
                <a:ea typeface="SimSun" pitchFamily="2" charset="-122"/>
                <a:cs typeface="SimSun" pitchFamily="2" charset="-122"/>
              </a:rPr>
            </a:br>
            <a:r>
              <a:rPr lang="en-US" altLang="zh-CN" sz="6000" dirty="0">
                <a:ea typeface="SimSun" pitchFamily="2" charset="-122"/>
                <a:cs typeface="SimSun" pitchFamily="2" charset="-122"/>
              </a:rPr>
              <a:t/>
            </a:r>
            <a:br>
              <a:rPr lang="en-US" altLang="zh-CN" sz="6000" dirty="0">
                <a:ea typeface="SimSun" pitchFamily="2" charset="-122"/>
                <a:cs typeface="SimSun" pitchFamily="2" charset="-122"/>
              </a:rPr>
            </a:br>
            <a:r>
              <a:rPr lang="en-US" altLang="zh-CN" sz="6000" dirty="0" smtClean="0">
                <a:ea typeface="SimSun" pitchFamily="2" charset="-122"/>
                <a:cs typeface="SimSun" pitchFamily="2" charset="-122"/>
              </a:rPr>
              <a:t>Thanks</a:t>
            </a:r>
            <a:endParaRPr lang="en-US" altLang="zh-CN" dirty="0">
              <a:ea typeface="SimSun" pitchFamily="2" charset="-122"/>
              <a:cs typeface="SimSun" pitchFamily="2" charset="-122"/>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TS June 14th Meeting1">
  <a:themeElements>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TS June 14th Meeting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1" charset="2"/>
          <a:buNone/>
          <a:tabLst/>
          <a:defRPr kumimoji="0" lang="en-US" sz="3600" b="0" i="0" u="none" strike="noStrike" cap="none" normalizeH="0" baseline="0">
            <a:ln>
              <a:noFill/>
            </a:ln>
            <a:solidFill>
              <a:srgbClr val="000099"/>
            </a:solidFill>
            <a:effectLst/>
            <a:latin typeface="Arial" pitchFamily="1"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1" charset="2"/>
          <a:buNone/>
          <a:tabLst/>
          <a:defRPr kumimoji="0" lang="en-US" sz="3600" b="0" i="0" u="none" strike="noStrike" cap="none" normalizeH="0" baseline="0">
            <a:ln>
              <a:noFill/>
            </a:ln>
            <a:solidFill>
              <a:srgbClr val="000099"/>
            </a:solidFill>
            <a:effectLst/>
            <a:latin typeface="Arial" pitchFamily="1" charset="0"/>
          </a:defRPr>
        </a:defPPr>
      </a:lstStyle>
    </a:lnDef>
  </a:objectDefaults>
  <a:extraClrSchemeLst>
    <a:extraClrScheme>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TS June 14th Meeting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TS June 14th Meeting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TS June 14th Meeting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TS June 14th Meeting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TS June 14th Meeting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Designs\CTS June 14th Meeting1.pot</Template>
  <TotalTime>10611</TotalTime>
  <Words>441</Words>
  <Application>Microsoft Macintosh PowerPoint</Application>
  <PresentationFormat>On-screen Show (4:3)</PresentationFormat>
  <Paragraphs>50</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CTS June 14th Meeting1</vt:lpstr>
      <vt:lpstr>CTS Secretary Report Zhuo Li   IEEE Central Texas Section  Spring Planning Meeting January 24, 2015  San Marcos, TX</vt:lpstr>
      <vt:lpstr>Officer Elections</vt:lpstr>
      <vt:lpstr>Chapter L31 Reports</vt:lpstr>
      <vt:lpstr>Top Chapters with Most Meetings</vt:lpstr>
      <vt:lpstr>L31 Red Alerts</vt:lpstr>
      <vt:lpstr>vTools and L31 Report</vt:lpstr>
      <vt:lpstr>QUESTIONS???  Thanks</vt:lpstr>
    </vt:vector>
  </TitlesOfParts>
  <Company>Southwest Research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TEXAS SECTION OF THE IEEE</dc:title>
  <dc:creator>Joe Redfield</dc:creator>
  <cp:lastModifiedBy>Zhuo Li</cp:lastModifiedBy>
  <cp:revision>395</cp:revision>
  <cp:lastPrinted>2013-09-07T10:47:44Z</cp:lastPrinted>
  <dcterms:created xsi:type="dcterms:W3CDTF">2013-02-25T00:49:26Z</dcterms:created>
  <dcterms:modified xsi:type="dcterms:W3CDTF">2015-01-24T06:25:33Z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