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2" strictFirstAndLastChars="0" saveSubsetFonts="1">
  <p:sldMasterIdLst>
    <p:sldMasterId id="2147483649" r:id="rId1"/>
  </p:sldMasterIdLst>
  <p:notesMasterIdLst>
    <p:notesMasterId r:id="rId10"/>
  </p:notesMasterIdLst>
  <p:handoutMasterIdLst>
    <p:handoutMasterId r:id="rId11"/>
  </p:handoutMasterIdLst>
  <p:sldIdLst>
    <p:sldId id="1016" r:id="rId2"/>
    <p:sldId id="1145" r:id="rId3"/>
    <p:sldId id="1143" r:id="rId4"/>
    <p:sldId id="1144" r:id="rId5"/>
    <p:sldId id="1146" r:id="rId6"/>
    <p:sldId id="1147" r:id="rId7"/>
    <p:sldId id="1149" r:id="rId8"/>
    <p:sldId id="1148" r:id="rId9"/>
  </p:sldIdLst>
  <p:sldSz cx="9144000" cy="6858000" type="screen4x3"/>
  <p:notesSz cx="6985000" cy="9283700"/>
  <p:defaultTextStyle>
    <a:defPPr>
      <a:defRPr lang="en-US"/>
    </a:defPPr>
    <a:lvl1pPr algn="ctr" rtl="0" eaLnBrk="0" fontAlgn="base" hangingPunct="0">
      <a:spcBef>
        <a:spcPct val="20000"/>
      </a:spcBef>
      <a:spcAft>
        <a:spcPct val="0"/>
      </a:spcAft>
      <a:buClr>
        <a:srgbClr val="CC3300"/>
      </a:buClr>
      <a:buSzPct val="50000"/>
      <a:buFont typeface="Monotype Sorts" pitchFamily="2" charset="2"/>
      <a:defRPr sz="3600" kern="1200">
        <a:solidFill>
          <a:srgbClr val="000099"/>
        </a:solidFill>
        <a:latin typeface="Arial" panose="020B0604020202020204" pitchFamily="34" charset="0"/>
        <a:ea typeface="+mn-ea"/>
        <a:cs typeface="+mn-cs"/>
      </a:defRPr>
    </a:lvl1pPr>
    <a:lvl2pPr marL="457200" algn="ctr" rtl="0" eaLnBrk="0" fontAlgn="base" hangingPunct="0">
      <a:spcBef>
        <a:spcPct val="20000"/>
      </a:spcBef>
      <a:spcAft>
        <a:spcPct val="0"/>
      </a:spcAft>
      <a:buClr>
        <a:srgbClr val="CC3300"/>
      </a:buClr>
      <a:buSzPct val="50000"/>
      <a:buFont typeface="Monotype Sorts" pitchFamily="2" charset="2"/>
      <a:defRPr sz="3600" kern="1200">
        <a:solidFill>
          <a:srgbClr val="000099"/>
        </a:solidFill>
        <a:latin typeface="Arial" panose="020B0604020202020204" pitchFamily="34" charset="0"/>
        <a:ea typeface="+mn-ea"/>
        <a:cs typeface="+mn-cs"/>
      </a:defRPr>
    </a:lvl2pPr>
    <a:lvl3pPr marL="914400" algn="ctr" rtl="0" eaLnBrk="0" fontAlgn="base" hangingPunct="0">
      <a:spcBef>
        <a:spcPct val="20000"/>
      </a:spcBef>
      <a:spcAft>
        <a:spcPct val="0"/>
      </a:spcAft>
      <a:buClr>
        <a:srgbClr val="CC3300"/>
      </a:buClr>
      <a:buSzPct val="50000"/>
      <a:buFont typeface="Monotype Sorts" pitchFamily="2" charset="2"/>
      <a:defRPr sz="3600" kern="1200">
        <a:solidFill>
          <a:srgbClr val="000099"/>
        </a:solidFill>
        <a:latin typeface="Arial" panose="020B0604020202020204" pitchFamily="34" charset="0"/>
        <a:ea typeface="+mn-ea"/>
        <a:cs typeface="+mn-cs"/>
      </a:defRPr>
    </a:lvl3pPr>
    <a:lvl4pPr marL="1371600" algn="ctr" rtl="0" eaLnBrk="0" fontAlgn="base" hangingPunct="0">
      <a:spcBef>
        <a:spcPct val="20000"/>
      </a:spcBef>
      <a:spcAft>
        <a:spcPct val="0"/>
      </a:spcAft>
      <a:buClr>
        <a:srgbClr val="CC3300"/>
      </a:buClr>
      <a:buSzPct val="50000"/>
      <a:buFont typeface="Monotype Sorts" pitchFamily="2" charset="2"/>
      <a:defRPr sz="3600" kern="1200">
        <a:solidFill>
          <a:srgbClr val="000099"/>
        </a:solidFill>
        <a:latin typeface="Arial" panose="020B0604020202020204" pitchFamily="34" charset="0"/>
        <a:ea typeface="+mn-ea"/>
        <a:cs typeface="+mn-cs"/>
      </a:defRPr>
    </a:lvl4pPr>
    <a:lvl5pPr marL="1828800" algn="ctr" rtl="0" eaLnBrk="0" fontAlgn="base" hangingPunct="0">
      <a:spcBef>
        <a:spcPct val="20000"/>
      </a:spcBef>
      <a:spcAft>
        <a:spcPct val="0"/>
      </a:spcAft>
      <a:buClr>
        <a:srgbClr val="CC3300"/>
      </a:buClr>
      <a:buSzPct val="50000"/>
      <a:buFont typeface="Monotype Sorts" pitchFamily="2" charset="2"/>
      <a:defRPr sz="3600" kern="1200">
        <a:solidFill>
          <a:srgbClr val="000099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3600" kern="1200">
        <a:solidFill>
          <a:srgbClr val="000099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3600" kern="1200">
        <a:solidFill>
          <a:srgbClr val="000099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3600" kern="1200">
        <a:solidFill>
          <a:srgbClr val="000099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3600" kern="1200">
        <a:solidFill>
          <a:srgbClr val="000099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20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CC"/>
    <a:srgbClr val="000099"/>
    <a:srgbClr val="000000"/>
    <a:srgbClr val="00CC99"/>
    <a:srgbClr val="00CC66"/>
    <a:srgbClr val="993300"/>
    <a:srgbClr val="00CC00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5" autoAdjust="0"/>
    <p:restoredTop sz="94613" autoAdjust="0"/>
  </p:normalViewPr>
  <p:slideViewPr>
    <p:cSldViewPr>
      <p:cViewPr varScale="1">
        <p:scale>
          <a:sx n="71" d="100"/>
          <a:sy n="71" d="100"/>
        </p:scale>
        <p:origin x="67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2" d="100"/>
          <a:sy n="82" d="100"/>
        </p:scale>
        <p:origin x="-1980" y="-84"/>
      </p:cViewPr>
      <p:guideLst>
        <p:guide orient="horz" pos="2923"/>
        <p:guide pos="22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buClrTx/>
              <a:buSzTx/>
              <a:buFontTx/>
              <a:buNone/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2400" y="0"/>
            <a:ext cx="304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9200"/>
            <a:ext cx="304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buClrTx/>
              <a:buSzTx/>
              <a:buFontTx/>
              <a:buNone/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2400" y="8839200"/>
            <a:ext cx="304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</a:lstStyle>
          <a:p>
            <a:fld id="{6E760D91-7FE0-4F13-8F31-26A9F4904D6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578079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49" tIns="46474" rIns="92949" bIns="46474" numCol="1" anchor="t" anchorCtr="0" compatLnSpc="1">
            <a:prstTxWarp prst="textNoShape">
              <a:avLst/>
            </a:prstTxWarp>
          </a:bodyPr>
          <a:lstStyle>
            <a:lvl1pPr algn="l" defTabSz="930275">
              <a:spcBef>
                <a:spcPct val="0"/>
              </a:spcBef>
              <a:buClrTx/>
              <a:buSzTx/>
              <a:buFontTx/>
              <a:buNone/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57638" y="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49" tIns="46474" rIns="92949" bIns="46474" numCol="1" anchor="t" anchorCtr="0" compatLnSpc="1">
            <a:prstTxWarp prst="textNoShape">
              <a:avLst/>
            </a:prstTxWarp>
          </a:bodyPr>
          <a:lstStyle>
            <a:lvl1pPr algn="r" defTabSz="930275">
              <a:spcBef>
                <a:spcPct val="0"/>
              </a:spcBef>
              <a:buClrTx/>
              <a:buSzTx/>
              <a:buFontTx/>
              <a:buNone/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6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73163" y="696913"/>
            <a:ext cx="4640262" cy="34798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1863" y="4408488"/>
            <a:ext cx="5121275" cy="417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49" tIns="46474" rIns="92949" bIns="4647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015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49" tIns="46474" rIns="92949" bIns="46474" numCol="1" anchor="b" anchorCtr="0" compatLnSpc="1">
            <a:prstTxWarp prst="textNoShape">
              <a:avLst/>
            </a:prstTxWarp>
          </a:bodyPr>
          <a:lstStyle>
            <a:lvl1pPr algn="l" defTabSz="930275">
              <a:spcBef>
                <a:spcPct val="0"/>
              </a:spcBef>
              <a:buClrTx/>
              <a:buSzTx/>
              <a:buFontTx/>
              <a:buNone/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57638" y="882015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49" tIns="46474" rIns="92949" bIns="46474" numCol="1" anchor="b" anchorCtr="0" compatLnSpc="1">
            <a:prstTxWarp prst="textNoShape">
              <a:avLst/>
            </a:prstTxWarp>
          </a:bodyPr>
          <a:lstStyle>
            <a:lvl1pPr algn="r" defTabSz="930275">
              <a:spcBef>
                <a:spcPct val="0"/>
              </a:spcBef>
              <a:buClrTx/>
              <a:buSzTx/>
              <a:buFontTx/>
              <a:buNone/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</a:lstStyle>
          <a:p>
            <a:fld id="{AAC8D069-4AAD-4296-9A61-04756C74336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5501925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81100" y="693738"/>
            <a:ext cx="4622800" cy="3467100"/>
          </a:xfrm>
          <a:ln/>
        </p:spPr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1863" y="4392613"/>
            <a:ext cx="5121275" cy="416083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6348114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6" descr="ieeeblu"/>
          <p:cNvPicPr>
            <a:picLocks noChangeAspect="1" noChangeArrowheads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828800"/>
            <a:ext cx="8610600" cy="2630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715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914400" y="27432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8614293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9777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2250" y="381000"/>
            <a:ext cx="196215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81000"/>
            <a:ext cx="573405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9163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60829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531194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6764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6764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9725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6180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92809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80945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880769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219683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810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6764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76132" name="Line 4"/>
          <p:cNvSpPr>
            <a:spLocks noChangeShapeType="1"/>
          </p:cNvSpPr>
          <p:nvPr/>
        </p:nvSpPr>
        <p:spPr bwMode="auto">
          <a:xfrm flipV="1">
            <a:off x="533400" y="6477000"/>
            <a:ext cx="6781800" cy="6350"/>
          </a:xfrm>
          <a:prstGeom prst="line">
            <a:avLst/>
          </a:prstGeom>
          <a:noFill/>
          <a:ln w="50800">
            <a:solidFill>
              <a:srgbClr val="2944B7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pic>
        <p:nvPicPr>
          <p:cNvPr id="1029" name="Picture 5" descr="ieeeblu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4113" y="6281738"/>
            <a:ext cx="1066800" cy="325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6134" name="Text Box 6"/>
          <p:cNvSpPr txBox="1">
            <a:spLocks noChangeArrowheads="1"/>
          </p:cNvSpPr>
          <p:nvPr/>
        </p:nvSpPr>
        <p:spPr bwMode="auto">
          <a:xfrm>
            <a:off x="1600200" y="6172200"/>
            <a:ext cx="5638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Tx/>
              <a:buSzTx/>
              <a:buFontTx/>
              <a:buNone/>
              <a:defRPr/>
            </a:pPr>
            <a:r>
              <a:rPr lang="en-US" sz="1400" b="1">
                <a:latin typeface="Arial" charset="0"/>
              </a:rPr>
              <a:t>IEEE Central Texas Section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6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SzPct val="50000"/>
        <a:buFont typeface="Monotype Sorts" pitchFamily="2" charset="2"/>
        <a:buChar char="l"/>
        <a:defRPr sz="3200">
          <a:solidFill>
            <a:srgbClr val="000099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SzPct val="50000"/>
        <a:buFont typeface="Monotype Sorts" pitchFamily="2" charset="2"/>
        <a:buChar char="l"/>
        <a:defRPr sz="2800">
          <a:solidFill>
            <a:srgbClr val="000099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SzPct val="50000"/>
        <a:buFont typeface="Monotype Sorts" pitchFamily="2" charset="2"/>
        <a:buChar char="l"/>
        <a:defRPr sz="2400">
          <a:solidFill>
            <a:srgbClr val="000099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SzPct val="50000"/>
        <a:buFont typeface="Monotype Sorts" pitchFamily="2" charset="2"/>
        <a:buChar char="l"/>
        <a:defRPr sz="2000">
          <a:solidFill>
            <a:srgbClr val="000099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SzPct val="50000"/>
        <a:buFont typeface="Monotype Sorts" pitchFamily="2" charset="2"/>
        <a:buChar char="l"/>
        <a:defRPr sz="2000">
          <a:solidFill>
            <a:srgbClr val="000099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SzPct val="50000"/>
        <a:buFont typeface="Monotype Sorts" pitchFamily="2" charset="2"/>
        <a:buChar char="l"/>
        <a:defRPr sz="2000">
          <a:solidFill>
            <a:srgbClr val="000099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SzPct val="50000"/>
        <a:buFont typeface="Monotype Sorts" pitchFamily="2" charset="2"/>
        <a:buChar char="l"/>
        <a:defRPr sz="2000">
          <a:solidFill>
            <a:srgbClr val="000099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SzPct val="50000"/>
        <a:buFont typeface="Monotype Sorts" pitchFamily="2" charset="2"/>
        <a:buChar char="l"/>
        <a:defRPr sz="2000">
          <a:solidFill>
            <a:srgbClr val="000099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SzPct val="50000"/>
        <a:buFont typeface="Monotype Sorts" pitchFamily="2" charset="2"/>
        <a:buChar char="l"/>
        <a:defRPr sz="2000">
          <a:solidFill>
            <a:srgbClr val="000099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685800"/>
            <a:ext cx="7772400" cy="5181600"/>
          </a:xfrm>
        </p:spPr>
        <p:txBody>
          <a:bodyPr/>
          <a:lstStyle/>
          <a:p>
            <a:r>
              <a:rPr lang="en-US" altLang="en-US" sz="4400" dirty="0" smtClean="0"/>
              <a:t>Spring Planning Meeting</a:t>
            </a:r>
            <a:r>
              <a:rPr lang="en-US" altLang="en-US" sz="4400" dirty="0" smtClean="0"/>
              <a:t/>
            </a:r>
            <a:br>
              <a:rPr lang="en-US" altLang="en-US" sz="4400" dirty="0" smtClean="0"/>
            </a:br>
            <a:r>
              <a:rPr lang="en-US" altLang="en-US" sz="4400" dirty="0" smtClean="0"/>
              <a:t> </a:t>
            </a:r>
            <a:r>
              <a:rPr lang="en-US" altLang="en-US" sz="4000" dirty="0" smtClean="0"/>
              <a:t>Leslie Martinich</a:t>
            </a:r>
            <a:r>
              <a:rPr lang="en-US" altLang="en-US" sz="4000" dirty="0" smtClean="0"/>
              <a:t/>
            </a:r>
            <a:br>
              <a:rPr lang="en-US" altLang="en-US" sz="4000" dirty="0" smtClean="0"/>
            </a:br>
            <a:r>
              <a:rPr lang="en-US" altLang="en-US" sz="4000" dirty="0" smtClean="0"/>
              <a:t>Section Chair</a:t>
            </a:r>
            <a:r>
              <a:rPr lang="en-US" altLang="en-US" sz="2000" dirty="0" smtClean="0"/>
              <a:t/>
            </a:r>
            <a:br>
              <a:rPr lang="en-US" altLang="en-US" sz="2000" dirty="0" smtClean="0"/>
            </a:br>
            <a:r>
              <a:rPr lang="en-US" altLang="en-US" sz="2000" b="0" dirty="0" smtClean="0"/>
              <a:t/>
            </a:r>
            <a:br>
              <a:rPr lang="en-US" altLang="en-US" sz="2000" b="0" dirty="0" smtClean="0"/>
            </a:br>
            <a:r>
              <a:rPr lang="en-US" altLang="en-US" b="0" dirty="0" smtClean="0"/>
              <a:t>IEEE Central Texas Section</a:t>
            </a:r>
            <a:r>
              <a:rPr lang="en-US" altLang="en-US" sz="2000" b="0" dirty="0" smtClean="0"/>
              <a:t/>
            </a:r>
            <a:br>
              <a:rPr lang="en-US" altLang="en-US" sz="2000" b="0" dirty="0" smtClean="0"/>
            </a:br>
            <a:r>
              <a:rPr lang="en-US" altLang="en-US" sz="2000" b="0" dirty="0" smtClean="0"/>
              <a:t/>
            </a:r>
            <a:br>
              <a:rPr lang="en-US" altLang="en-US" sz="2000" b="0" dirty="0" smtClean="0"/>
            </a:br>
            <a:r>
              <a:rPr lang="en-US" altLang="en-US" b="0" dirty="0" smtClean="0"/>
              <a:t> </a:t>
            </a:r>
            <a:br>
              <a:rPr lang="en-US" altLang="en-US" b="0" dirty="0" smtClean="0"/>
            </a:br>
            <a:r>
              <a:rPr lang="en-US" altLang="en-US" b="0" dirty="0" smtClean="0"/>
              <a:t>January </a:t>
            </a:r>
            <a:r>
              <a:rPr lang="en-US" altLang="en-US" b="0" dirty="0" smtClean="0"/>
              <a:t>16, 2016</a:t>
            </a:r>
            <a:r>
              <a:rPr lang="en-US" altLang="en-US" b="0" dirty="0" smtClean="0"/>
              <a:t/>
            </a:r>
            <a:br>
              <a:rPr lang="en-US" altLang="en-US" b="0" dirty="0" smtClean="0"/>
            </a:br>
            <a:r>
              <a:rPr lang="en-US" altLang="en-US" b="0" dirty="0" smtClean="0"/>
              <a:t>San Marcos, Texas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0346" y="152400"/>
            <a:ext cx="7772400" cy="1143000"/>
          </a:xfrm>
        </p:spPr>
        <p:txBody>
          <a:bodyPr/>
          <a:lstStyle/>
          <a:p>
            <a:r>
              <a:rPr lang="en-US" dirty="0" smtClean="0"/>
              <a:t>Budget: Two Primary Sources of Revenue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0346" y="1295400"/>
            <a:ext cx="7772400" cy="4648200"/>
          </a:xfrm>
        </p:spPr>
        <p:txBody>
          <a:bodyPr/>
          <a:lstStyle/>
          <a:p>
            <a:r>
              <a:rPr lang="en-US" sz="3600" b="1" dirty="0" smtClean="0"/>
              <a:t>Member Dues</a:t>
            </a:r>
          </a:p>
          <a:p>
            <a:r>
              <a:rPr lang="en-US" sz="3600" b="1" dirty="0" smtClean="0"/>
              <a:t>Surplus from Conferences and Workshops</a:t>
            </a:r>
          </a:p>
          <a:p>
            <a:r>
              <a:rPr lang="en-US" dirty="0" smtClean="0"/>
              <a:t>Other lesser sources</a:t>
            </a:r>
          </a:p>
          <a:p>
            <a:pPr lvl="1"/>
            <a:r>
              <a:rPr lang="en-US" dirty="0" smtClean="0"/>
              <a:t>PACE (Professional Activities)</a:t>
            </a:r>
          </a:p>
          <a:p>
            <a:pPr lvl="1"/>
            <a:r>
              <a:rPr lang="en-US" dirty="0" smtClean="0"/>
              <a:t>Region</a:t>
            </a:r>
          </a:p>
          <a:p>
            <a:pPr lvl="1"/>
            <a:r>
              <a:rPr lang="en-US" dirty="0" smtClean="0"/>
              <a:t>Societies-&gt; Chapters</a:t>
            </a:r>
          </a:p>
          <a:p>
            <a:pPr lvl="1"/>
            <a:r>
              <a:rPr lang="en-US" dirty="0" smtClean="0"/>
              <a:t>Industry (none yet!)</a:t>
            </a:r>
          </a:p>
          <a:p>
            <a:pPr lvl="1"/>
            <a:r>
              <a:rPr lang="en-US" dirty="0" smtClean="0"/>
              <a:t>Attendees’ fees at meetings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7591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Group 29"/>
          <p:cNvGrpSpPr/>
          <p:nvPr/>
        </p:nvGrpSpPr>
        <p:grpSpPr>
          <a:xfrm>
            <a:off x="5716702" y="3752560"/>
            <a:ext cx="2711128" cy="2186761"/>
            <a:chOff x="5483138" y="3290554"/>
            <a:chExt cx="2711128" cy="2249007"/>
          </a:xfrm>
        </p:grpSpPr>
        <p:pic>
          <p:nvPicPr>
            <p:cNvPr id="31" name="Picture 30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83138" y="3641486"/>
              <a:ext cx="976220" cy="824246"/>
            </a:xfrm>
            <a:prstGeom prst="rect">
              <a:avLst/>
            </a:prstGeom>
          </p:spPr>
        </p:pic>
        <p:pic>
          <p:nvPicPr>
            <p:cNvPr id="32" name="Picture 31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285134" y="3290554"/>
              <a:ext cx="958049" cy="824246"/>
            </a:xfrm>
            <a:prstGeom prst="rect">
              <a:avLst/>
            </a:prstGeom>
          </p:spPr>
        </p:pic>
        <p:pic>
          <p:nvPicPr>
            <p:cNvPr id="33" name="Picture 3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18534" y="3642792"/>
              <a:ext cx="958049" cy="824246"/>
            </a:xfrm>
            <a:prstGeom prst="rect">
              <a:avLst/>
            </a:prstGeom>
          </p:spPr>
        </p:pic>
        <p:pic>
          <p:nvPicPr>
            <p:cNvPr id="34" name="Picture 33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236217" y="3924526"/>
              <a:ext cx="958049" cy="824246"/>
            </a:xfrm>
            <a:prstGeom prst="rect">
              <a:avLst/>
            </a:prstGeom>
          </p:spPr>
        </p:pic>
        <p:pic>
          <p:nvPicPr>
            <p:cNvPr id="35" name="Picture 34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568109" y="4419600"/>
              <a:ext cx="958049" cy="824246"/>
            </a:xfrm>
            <a:prstGeom prst="rect">
              <a:avLst/>
            </a:prstGeom>
          </p:spPr>
        </p:pic>
        <p:pic>
          <p:nvPicPr>
            <p:cNvPr id="36" name="Picture 3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174876" y="4715315"/>
              <a:ext cx="958049" cy="824246"/>
            </a:xfrm>
            <a:prstGeom prst="rect">
              <a:avLst/>
            </a:prstGeom>
          </p:spPr>
        </p:pic>
      </p:grpSp>
      <p:pic>
        <p:nvPicPr>
          <p:cNvPr id="2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1271" y="3586106"/>
            <a:ext cx="1983428" cy="1706419"/>
          </a:xfrm>
          <a:prstGeom prst="rect">
            <a:avLst/>
          </a:prstGeom>
        </p:spPr>
      </p:pic>
      <p:grpSp>
        <p:nvGrpSpPr>
          <p:cNvPr id="20" name="Group 19"/>
          <p:cNvGrpSpPr/>
          <p:nvPr/>
        </p:nvGrpSpPr>
        <p:grpSpPr>
          <a:xfrm>
            <a:off x="244764" y="131983"/>
            <a:ext cx="2041235" cy="2124674"/>
            <a:chOff x="244765" y="131983"/>
            <a:chExt cx="1697072" cy="2124674"/>
          </a:xfrm>
        </p:grpSpPr>
        <p:sp>
          <p:nvSpPr>
            <p:cNvPr id="3" name="Bent-Up Arrow 2"/>
            <p:cNvSpPr/>
            <p:nvPr/>
          </p:nvSpPr>
          <p:spPr>
            <a:xfrm rot="5400000">
              <a:off x="450794" y="1178748"/>
              <a:ext cx="1008115" cy="1147703"/>
            </a:xfrm>
            <a:prstGeom prst="bentUpArrow">
              <a:avLst>
                <a:gd name="adj1" fmla="val 32840"/>
                <a:gd name="adj2" fmla="val 25000"/>
                <a:gd name="adj3" fmla="val 3578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tint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tint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grpSp>
          <p:nvGrpSpPr>
            <p:cNvPr id="4" name="Group 3"/>
            <p:cNvGrpSpPr/>
            <p:nvPr/>
          </p:nvGrpSpPr>
          <p:grpSpPr>
            <a:xfrm>
              <a:off x="244765" y="131983"/>
              <a:ext cx="1697072" cy="1187895"/>
              <a:chOff x="922062" y="101145"/>
              <a:chExt cx="1697072" cy="1187895"/>
            </a:xfrm>
          </p:grpSpPr>
          <p:sp>
            <p:nvSpPr>
              <p:cNvPr id="5" name="Rounded Rectangle 4"/>
              <p:cNvSpPr/>
              <p:nvPr/>
            </p:nvSpPr>
            <p:spPr>
              <a:xfrm>
                <a:off x="922062" y="101145"/>
                <a:ext cx="1697072" cy="1187895"/>
              </a:xfrm>
              <a:prstGeom prst="roundRect">
                <a:avLst>
                  <a:gd name="adj" fmla="val 16670"/>
                </a:avLst>
              </a:prstGeom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2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2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6" name="Rounded Rectangle 5"/>
              <p:cNvSpPr/>
              <p:nvPr/>
            </p:nvSpPr>
            <p:spPr>
              <a:xfrm>
                <a:off x="980061" y="159144"/>
                <a:ext cx="1581074" cy="1071897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95250" tIns="95250" rIns="95250" bIns="95250" numCol="1" spcCol="1270" anchor="ctr" anchorCtr="0">
                <a:noAutofit/>
              </a:bodyPr>
              <a:lstStyle/>
              <a:p>
                <a:pPr lvl="0" algn="ctr" defTabSz="11112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2500" kern="1200" dirty="0" smtClean="0"/>
                  <a:t>Members’ Dues</a:t>
                </a:r>
                <a:endParaRPr lang="en-US" sz="2500" kern="1200" dirty="0"/>
              </a:p>
            </p:txBody>
          </p:sp>
        </p:grpSp>
      </p:grpSp>
      <p:grpSp>
        <p:nvGrpSpPr>
          <p:cNvPr id="11" name="Group 10"/>
          <p:cNvGrpSpPr/>
          <p:nvPr/>
        </p:nvGrpSpPr>
        <p:grpSpPr>
          <a:xfrm>
            <a:off x="1664904" y="1560322"/>
            <a:ext cx="1697072" cy="2196010"/>
            <a:chOff x="3698064" y="2330702"/>
            <a:chExt cx="1697072" cy="2196010"/>
          </a:xfrm>
        </p:grpSpPr>
        <p:sp>
          <p:nvSpPr>
            <p:cNvPr id="7" name="Bent-Up Arrow 6"/>
            <p:cNvSpPr/>
            <p:nvPr/>
          </p:nvSpPr>
          <p:spPr>
            <a:xfrm rot="5400000">
              <a:off x="3990553" y="3448803"/>
              <a:ext cx="1008115" cy="1147703"/>
            </a:xfrm>
            <a:prstGeom prst="bentUpArrow">
              <a:avLst>
                <a:gd name="adj1" fmla="val 32840"/>
                <a:gd name="adj2" fmla="val 25000"/>
                <a:gd name="adj3" fmla="val 3578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tint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tint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grpSp>
          <p:nvGrpSpPr>
            <p:cNvPr id="8" name="Group 7"/>
            <p:cNvGrpSpPr/>
            <p:nvPr/>
          </p:nvGrpSpPr>
          <p:grpSpPr>
            <a:xfrm>
              <a:off x="3698064" y="2330702"/>
              <a:ext cx="1697072" cy="1187895"/>
              <a:chOff x="2268055" y="1364793"/>
              <a:chExt cx="1697072" cy="1187895"/>
            </a:xfrm>
          </p:grpSpPr>
          <p:sp>
            <p:nvSpPr>
              <p:cNvPr id="9" name="Rounded Rectangle 8"/>
              <p:cNvSpPr/>
              <p:nvPr/>
            </p:nvSpPr>
            <p:spPr>
              <a:xfrm>
                <a:off x="2268055" y="1364793"/>
                <a:ext cx="1697072" cy="1187895"/>
              </a:xfrm>
              <a:prstGeom prst="roundRect">
                <a:avLst>
                  <a:gd name="adj" fmla="val 16670"/>
                </a:avLst>
              </a:prstGeom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2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2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10" name="Rounded Rectangle 5"/>
              <p:cNvSpPr/>
              <p:nvPr/>
            </p:nvSpPr>
            <p:spPr>
              <a:xfrm>
                <a:off x="2326054" y="1422792"/>
                <a:ext cx="1581074" cy="1071897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95250" tIns="95250" rIns="95250" bIns="95250" numCol="1" spcCol="1270" anchor="ctr" anchorCtr="0">
                <a:noAutofit/>
              </a:bodyPr>
              <a:lstStyle/>
              <a:p>
                <a:pPr lvl="0" algn="ctr" defTabSz="11112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2500" kern="1200" dirty="0" smtClean="0"/>
                  <a:t>IEEE</a:t>
                </a:r>
                <a:endParaRPr lang="en-US" sz="2500" kern="1200" dirty="0"/>
              </a:p>
            </p:txBody>
          </p:sp>
        </p:grpSp>
      </p:grpSp>
      <p:grpSp>
        <p:nvGrpSpPr>
          <p:cNvPr id="16" name="Group 15"/>
          <p:cNvGrpSpPr/>
          <p:nvPr/>
        </p:nvGrpSpPr>
        <p:grpSpPr>
          <a:xfrm>
            <a:off x="2961487" y="2926167"/>
            <a:ext cx="1697072" cy="1187895"/>
            <a:chOff x="3756398" y="2265289"/>
            <a:chExt cx="1697072" cy="1187895"/>
          </a:xfrm>
        </p:grpSpPr>
        <p:sp>
          <p:nvSpPr>
            <p:cNvPr id="17" name="Rounded Rectangle 16"/>
            <p:cNvSpPr/>
            <p:nvPr/>
          </p:nvSpPr>
          <p:spPr>
            <a:xfrm>
              <a:off x="3756398" y="2265289"/>
              <a:ext cx="1697072" cy="1187895"/>
            </a:xfrm>
            <a:prstGeom prst="roundRect">
              <a:avLst>
                <a:gd name="adj" fmla="val 1667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8" name="Rounded Rectangle 4"/>
            <p:cNvSpPr/>
            <p:nvPr/>
          </p:nvSpPr>
          <p:spPr>
            <a:xfrm>
              <a:off x="3814397" y="2323288"/>
              <a:ext cx="1581074" cy="107189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5250" tIns="95250" rIns="95250" bIns="95250" numCol="1" spcCol="1270" anchor="ctr" anchorCtr="0">
              <a:noAutofit/>
            </a:bodyPr>
            <a:lstStyle/>
            <a:p>
              <a:pPr lvl="0" algn="ctr" defTabSz="1111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500" kern="1200" dirty="0" smtClean="0"/>
                <a:t>Rebate to Section</a:t>
              </a:r>
              <a:endParaRPr lang="en-US" sz="2500" kern="1200" dirty="0"/>
            </a:p>
          </p:txBody>
        </p:sp>
      </p:grpSp>
      <p:sp>
        <p:nvSpPr>
          <p:cNvPr id="21" name="TextBox 20"/>
          <p:cNvSpPr txBox="1"/>
          <p:nvPr/>
        </p:nvSpPr>
        <p:spPr>
          <a:xfrm>
            <a:off x="2128219" y="304262"/>
            <a:ext cx="634500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How does the money flow?</a:t>
            </a:r>
            <a:endParaRPr lang="en-US" sz="4000" dirty="0"/>
          </a:p>
        </p:txBody>
      </p:sp>
      <p:sp>
        <p:nvSpPr>
          <p:cNvPr id="22" name="Bent-Up Arrow 21"/>
          <p:cNvSpPr/>
          <p:nvPr/>
        </p:nvSpPr>
        <p:spPr>
          <a:xfrm flipV="1">
            <a:off x="4708587" y="3462282"/>
            <a:ext cx="1008115" cy="1147703"/>
          </a:xfrm>
          <a:prstGeom prst="bentUpArrow">
            <a:avLst>
              <a:gd name="adj1" fmla="val 32840"/>
              <a:gd name="adj2" fmla="val 25000"/>
              <a:gd name="adj3" fmla="val 35780"/>
            </a:avLst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tint val="50000"/>
              <a:hueOff val="0"/>
              <a:satOff val="0"/>
              <a:lumOff val="0"/>
              <a:alphaOff val="0"/>
            </a:schemeClr>
          </a:fillRef>
          <a:effectRef idx="0">
            <a:schemeClr val="accent2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23" name="Group 22"/>
          <p:cNvGrpSpPr/>
          <p:nvPr/>
        </p:nvGrpSpPr>
        <p:grpSpPr>
          <a:xfrm>
            <a:off x="4950280" y="4523691"/>
            <a:ext cx="1772547" cy="1245780"/>
            <a:chOff x="5910339" y="3778252"/>
            <a:chExt cx="1772547" cy="1245780"/>
          </a:xfrm>
        </p:grpSpPr>
        <p:sp>
          <p:nvSpPr>
            <p:cNvPr id="24" name="Rounded Rectangle 23"/>
            <p:cNvSpPr/>
            <p:nvPr/>
          </p:nvSpPr>
          <p:spPr>
            <a:xfrm>
              <a:off x="5910339" y="3836137"/>
              <a:ext cx="1710564" cy="1187895"/>
            </a:xfrm>
            <a:prstGeom prst="roundRect">
              <a:avLst>
                <a:gd name="adj" fmla="val 1667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5" name="Rounded Rectangle 5"/>
            <p:cNvSpPr/>
            <p:nvPr/>
          </p:nvSpPr>
          <p:spPr>
            <a:xfrm>
              <a:off x="6088320" y="3778252"/>
              <a:ext cx="1594566" cy="107189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5250" tIns="95250" rIns="95250" bIns="95250" numCol="1" spcCol="1270" anchor="ctr" anchorCtr="0">
              <a:noAutofit/>
            </a:bodyPr>
            <a:lstStyle/>
            <a:p>
              <a:pPr lvl="0" algn="ctr" defTabSz="1111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500" kern="1200" dirty="0" smtClean="0"/>
                <a:t>Chapter Budgets</a:t>
              </a:r>
              <a:endParaRPr lang="en-US" sz="2500" kern="1200" dirty="0"/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4402166" y="5020709"/>
            <a:ext cx="1415249" cy="1609312"/>
            <a:chOff x="5501309" y="3352800"/>
            <a:chExt cx="1415249" cy="1609312"/>
          </a:xfrm>
        </p:grpSpPr>
        <p:pic>
          <p:nvPicPr>
            <p:cNvPr id="27" name="Picture 26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01309" y="3352800"/>
              <a:ext cx="958049" cy="824246"/>
            </a:xfrm>
            <a:prstGeom prst="rect">
              <a:avLst/>
            </a:prstGeom>
          </p:spPr>
        </p:pic>
        <p:pic>
          <p:nvPicPr>
            <p:cNvPr id="28" name="Picture 27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958509" y="3810000"/>
              <a:ext cx="958049" cy="824246"/>
            </a:xfrm>
            <a:prstGeom prst="rect">
              <a:avLst/>
            </a:prstGeom>
          </p:spPr>
        </p:pic>
        <p:pic>
          <p:nvPicPr>
            <p:cNvPr id="29" name="Picture 28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71401" y="4137866"/>
              <a:ext cx="958049" cy="82424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9555545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Group 29"/>
          <p:cNvGrpSpPr/>
          <p:nvPr/>
        </p:nvGrpSpPr>
        <p:grpSpPr>
          <a:xfrm>
            <a:off x="5565386" y="4314400"/>
            <a:ext cx="2711128" cy="2186761"/>
            <a:chOff x="5483138" y="3290554"/>
            <a:chExt cx="2711128" cy="2249007"/>
          </a:xfrm>
        </p:grpSpPr>
        <p:pic>
          <p:nvPicPr>
            <p:cNvPr id="31" name="Picture 30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83138" y="3641486"/>
              <a:ext cx="976220" cy="824246"/>
            </a:xfrm>
            <a:prstGeom prst="rect">
              <a:avLst/>
            </a:prstGeom>
          </p:spPr>
        </p:pic>
        <p:pic>
          <p:nvPicPr>
            <p:cNvPr id="32" name="Picture 31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285134" y="3290554"/>
              <a:ext cx="958049" cy="824246"/>
            </a:xfrm>
            <a:prstGeom prst="rect">
              <a:avLst/>
            </a:prstGeom>
          </p:spPr>
        </p:pic>
        <p:pic>
          <p:nvPicPr>
            <p:cNvPr id="33" name="Picture 3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18534" y="3642792"/>
              <a:ext cx="958049" cy="824246"/>
            </a:xfrm>
            <a:prstGeom prst="rect">
              <a:avLst/>
            </a:prstGeom>
          </p:spPr>
        </p:pic>
        <p:pic>
          <p:nvPicPr>
            <p:cNvPr id="34" name="Picture 33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236217" y="3924526"/>
              <a:ext cx="958049" cy="824246"/>
            </a:xfrm>
            <a:prstGeom prst="rect">
              <a:avLst/>
            </a:prstGeom>
          </p:spPr>
        </p:pic>
        <p:pic>
          <p:nvPicPr>
            <p:cNvPr id="35" name="Picture 34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568109" y="4419600"/>
              <a:ext cx="958049" cy="824246"/>
            </a:xfrm>
            <a:prstGeom prst="rect">
              <a:avLst/>
            </a:prstGeom>
          </p:spPr>
        </p:pic>
        <p:pic>
          <p:nvPicPr>
            <p:cNvPr id="36" name="Picture 3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174876" y="4715315"/>
              <a:ext cx="958049" cy="824246"/>
            </a:xfrm>
            <a:prstGeom prst="rect">
              <a:avLst/>
            </a:prstGeom>
          </p:spPr>
        </p:pic>
      </p:grpSp>
      <p:pic>
        <p:nvPicPr>
          <p:cNvPr id="2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3401" y="4301666"/>
            <a:ext cx="1679186" cy="1340536"/>
          </a:xfrm>
          <a:prstGeom prst="rect">
            <a:avLst/>
          </a:prstGeom>
        </p:spPr>
      </p:pic>
      <p:grpSp>
        <p:nvGrpSpPr>
          <p:cNvPr id="20" name="Group 19"/>
          <p:cNvGrpSpPr/>
          <p:nvPr/>
        </p:nvGrpSpPr>
        <p:grpSpPr>
          <a:xfrm>
            <a:off x="441668" y="149688"/>
            <a:ext cx="2593635" cy="2124674"/>
            <a:chOff x="244765" y="131983"/>
            <a:chExt cx="2156334" cy="2124674"/>
          </a:xfrm>
        </p:grpSpPr>
        <p:sp>
          <p:nvSpPr>
            <p:cNvPr id="3" name="Bent-Up Arrow 2"/>
            <p:cNvSpPr/>
            <p:nvPr/>
          </p:nvSpPr>
          <p:spPr>
            <a:xfrm rot="5400000">
              <a:off x="450794" y="1178748"/>
              <a:ext cx="1008115" cy="1147703"/>
            </a:xfrm>
            <a:prstGeom prst="bentUpArrow">
              <a:avLst>
                <a:gd name="adj1" fmla="val 32840"/>
                <a:gd name="adj2" fmla="val 25000"/>
                <a:gd name="adj3" fmla="val 3578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tint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tint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grpSp>
          <p:nvGrpSpPr>
            <p:cNvPr id="4" name="Group 3"/>
            <p:cNvGrpSpPr/>
            <p:nvPr/>
          </p:nvGrpSpPr>
          <p:grpSpPr>
            <a:xfrm>
              <a:off x="244765" y="131983"/>
              <a:ext cx="2156334" cy="1187895"/>
              <a:chOff x="922062" y="101145"/>
              <a:chExt cx="2156334" cy="1187895"/>
            </a:xfrm>
          </p:grpSpPr>
          <p:sp>
            <p:nvSpPr>
              <p:cNvPr id="5" name="Rounded Rectangle 4"/>
              <p:cNvSpPr/>
              <p:nvPr/>
            </p:nvSpPr>
            <p:spPr>
              <a:xfrm>
                <a:off x="922062" y="101145"/>
                <a:ext cx="2156334" cy="1187895"/>
              </a:xfrm>
              <a:prstGeom prst="roundRect">
                <a:avLst>
                  <a:gd name="adj" fmla="val 16670"/>
                </a:avLst>
              </a:prstGeom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2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2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6" name="Rounded Rectangle 5"/>
              <p:cNvSpPr/>
              <p:nvPr/>
            </p:nvSpPr>
            <p:spPr>
              <a:xfrm>
                <a:off x="980061" y="159144"/>
                <a:ext cx="1975984" cy="1071897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95250" tIns="95250" rIns="95250" bIns="95250" numCol="1" spcCol="1270" anchor="ctr" anchorCtr="0">
                <a:noAutofit/>
              </a:bodyPr>
              <a:lstStyle/>
              <a:p>
                <a:pPr lvl="0" algn="ctr" defTabSz="11112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2500" kern="1200" dirty="0" smtClean="0"/>
                  <a:t>Surplus from Conferences and workshops</a:t>
                </a:r>
                <a:endParaRPr lang="en-US" sz="2500" kern="1200" dirty="0"/>
              </a:p>
            </p:txBody>
          </p:sp>
        </p:grpSp>
      </p:grpSp>
      <p:grpSp>
        <p:nvGrpSpPr>
          <p:cNvPr id="11" name="Group 10"/>
          <p:cNvGrpSpPr/>
          <p:nvPr/>
        </p:nvGrpSpPr>
        <p:grpSpPr>
          <a:xfrm>
            <a:off x="1664904" y="1560322"/>
            <a:ext cx="1697072" cy="2196010"/>
            <a:chOff x="3698064" y="2330702"/>
            <a:chExt cx="1697072" cy="2196010"/>
          </a:xfrm>
        </p:grpSpPr>
        <p:sp>
          <p:nvSpPr>
            <p:cNvPr id="7" name="Bent-Up Arrow 6"/>
            <p:cNvSpPr/>
            <p:nvPr/>
          </p:nvSpPr>
          <p:spPr>
            <a:xfrm rot="5400000">
              <a:off x="3990553" y="3448803"/>
              <a:ext cx="1008115" cy="1147703"/>
            </a:xfrm>
            <a:prstGeom prst="bentUpArrow">
              <a:avLst>
                <a:gd name="adj1" fmla="val 32840"/>
                <a:gd name="adj2" fmla="val 25000"/>
                <a:gd name="adj3" fmla="val 3578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tint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tint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grpSp>
          <p:nvGrpSpPr>
            <p:cNvPr id="8" name="Group 7"/>
            <p:cNvGrpSpPr/>
            <p:nvPr/>
          </p:nvGrpSpPr>
          <p:grpSpPr>
            <a:xfrm>
              <a:off x="3698064" y="2330702"/>
              <a:ext cx="1697072" cy="1187895"/>
              <a:chOff x="2268055" y="1364793"/>
              <a:chExt cx="1697072" cy="1187895"/>
            </a:xfrm>
          </p:grpSpPr>
          <p:sp>
            <p:nvSpPr>
              <p:cNvPr id="9" name="Rounded Rectangle 8"/>
              <p:cNvSpPr/>
              <p:nvPr/>
            </p:nvSpPr>
            <p:spPr>
              <a:xfrm>
                <a:off x="2268055" y="1364793"/>
                <a:ext cx="1697072" cy="1187895"/>
              </a:xfrm>
              <a:prstGeom prst="roundRect">
                <a:avLst>
                  <a:gd name="adj" fmla="val 16670"/>
                </a:avLst>
              </a:prstGeom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2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2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10" name="Rounded Rectangle 5"/>
              <p:cNvSpPr/>
              <p:nvPr/>
            </p:nvSpPr>
            <p:spPr>
              <a:xfrm>
                <a:off x="2326054" y="1422792"/>
                <a:ext cx="1581074" cy="1071897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95250" tIns="95250" rIns="95250" bIns="95250" numCol="1" spcCol="1270" anchor="ctr" anchorCtr="0">
                <a:noAutofit/>
              </a:bodyPr>
              <a:lstStyle/>
              <a:p>
                <a:pPr lvl="0" algn="ctr" defTabSz="11112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2500" kern="1200" dirty="0" smtClean="0"/>
                  <a:t>Section</a:t>
                </a:r>
                <a:endParaRPr lang="en-US" sz="2500" kern="1200" dirty="0"/>
              </a:p>
            </p:txBody>
          </p:sp>
        </p:grpSp>
      </p:grpSp>
      <p:grpSp>
        <p:nvGrpSpPr>
          <p:cNvPr id="16" name="Group 15"/>
          <p:cNvGrpSpPr/>
          <p:nvPr/>
        </p:nvGrpSpPr>
        <p:grpSpPr>
          <a:xfrm>
            <a:off x="2961486" y="2926167"/>
            <a:ext cx="5877713" cy="1557902"/>
            <a:chOff x="3756398" y="2265289"/>
            <a:chExt cx="1697072" cy="1557902"/>
          </a:xfrm>
        </p:grpSpPr>
        <p:sp>
          <p:nvSpPr>
            <p:cNvPr id="17" name="Rounded Rectangle 16"/>
            <p:cNvSpPr/>
            <p:nvPr/>
          </p:nvSpPr>
          <p:spPr>
            <a:xfrm>
              <a:off x="3756398" y="2265289"/>
              <a:ext cx="1697072" cy="1557902"/>
            </a:xfrm>
            <a:prstGeom prst="roundRect">
              <a:avLst>
                <a:gd name="adj" fmla="val 1667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8" name="Rounded Rectangle 4"/>
            <p:cNvSpPr/>
            <p:nvPr/>
          </p:nvSpPr>
          <p:spPr>
            <a:xfrm>
              <a:off x="3814397" y="2323288"/>
              <a:ext cx="1581074" cy="133023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5250" tIns="95250" rIns="95250" bIns="95250" numCol="1" spcCol="1270" anchor="ctr" anchorCtr="0">
              <a:noAutofit/>
            </a:bodyPr>
            <a:lstStyle/>
            <a:p>
              <a:pPr lvl="0" algn="ctr" defTabSz="1111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500" kern="1200" dirty="0" smtClean="0"/>
                <a:t>Section &amp; Chapter Travel Pool, Training, Coffee Cups, Awards &amp; Dinner, Student Liaison, K-12 Support</a:t>
              </a:r>
              <a:endParaRPr lang="en-US" sz="2500" kern="1200" dirty="0"/>
            </a:p>
          </p:txBody>
        </p:sp>
      </p:grpSp>
      <p:sp>
        <p:nvSpPr>
          <p:cNvPr id="21" name="TextBox 20"/>
          <p:cNvSpPr txBox="1"/>
          <p:nvPr/>
        </p:nvSpPr>
        <p:spPr>
          <a:xfrm>
            <a:off x="3657600" y="304262"/>
            <a:ext cx="481562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How does the money flow from Conferences and Workshops?</a:t>
            </a:r>
            <a:endParaRPr lang="en-US" sz="4000" dirty="0"/>
          </a:p>
        </p:txBody>
      </p:sp>
      <p:grpSp>
        <p:nvGrpSpPr>
          <p:cNvPr id="26" name="Group 25"/>
          <p:cNvGrpSpPr/>
          <p:nvPr/>
        </p:nvGrpSpPr>
        <p:grpSpPr>
          <a:xfrm>
            <a:off x="3426934" y="4360756"/>
            <a:ext cx="1627557" cy="1735244"/>
            <a:chOff x="5501309" y="3352800"/>
            <a:chExt cx="1415249" cy="1609312"/>
          </a:xfrm>
        </p:grpSpPr>
        <p:pic>
          <p:nvPicPr>
            <p:cNvPr id="27" name="Picture 26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01309" y="3352800"/>
              <a:ext cx="958049" cy="824246"/>
            </a:xfrm>
            <a:prstGeom prst="rect">
              <a:avLst/>
            </a:prstGeom>
          </p:spPr>
        </p:pic>
        <p:pic>
          <p:nvPicPr>
            <p:cNvPr id="28" name="Picture 27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958509" y="3810000"/>
              <a:ext cx="958049" cy="824246"/>
            </a:xfrm>
            <a:prstGeom prst="rect">
              <a:avLst/>
            </a:prstGeom>
          </p:spPr>
        </p:pic>
        <p:pic>
          <p:nvPicPr>
            <p:cNvPr id="29" name="Picture 28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71401" y="4137866"/>
              <a:ext cx="958049" cy="82424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920840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dirty="0" smtClean="0"/>
              <a:t>What’s the Process?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9300" y="914400"/>
            <a:ext cx="7772400" cy="5334000"/>
          </a:xfrm>
        </p:spPr>
        <p:txBody>
          <a:bodyPr/>
          <a:lstStyle/>
          <a:p>
            <a:r>
              <a:rPr lang="en-US" dirty="0" smtClean="0"/>
              <a:t>October-November</a:t>
            </a:r>
          </a:p>
          <a:p>
            <a:pPr lvl="1"/>
            <a:r>
              <a:rPr lang="en-US" dirty="0" smtClean="0"/>
              <a:t>Chapters construct budget plans for following year, submit to Treasurer</a:t>
            </a:r>
          </a:p>
          <a:p>
            <a:r>
              <a:rPr lang="en-US" dirty="0" smtClean="0"/>
              <a:t>December</a:t>
            </a:r>
          </a:p>
          <a:p>
            <a:pPr lvl="1"/>
            <a:r>
              <a:rPr lang="en-US" dirty="0" smtClean="0"/>
              <a:t>Treasurer and ExCom plan the budget for the following year, rolling up the Chapter Budgets</a:t>
            </a:r>
          </a:p>
          <a:p>
            <a:r>
              <a:rPr lang="en-US" dirty="0" smtClean="0"/>
              <a:t>January</a:t>
            </a:r>
          </a:p>
          <a:p>
            <a:pPr lvl="1"/>
            <a:r>
              <a:rPr lang="en-US" dirty="0" smtClean="0"/>
              <a:t>Budget is circulated to Chapter Chairs and is finalized at Spring Planning Meeting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0017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Hard is it to Construct the Chapter Budget Plan?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133600"/>
            <a:ext cx="8452892" cy="4278034"/>
          </a:xfrm>
        </p:spPr>
        <p:txBody>
          <a:bodyPr/>
          <a:lstStyle/>
          <a:p>
            <a:r>
              <a:rPr lang="en-US" dirty="0" smtClean="0"/>
              <a:t>Starting point: </a:t>
            </a:r>
          </a:p>
          <a:p>
            <a:pPr lvl="1"/>
            <a:r>
              <a:rPr lang="en-US" dirty="0" smtClean="0"/>
              <a:t>From the Rebate         $ 200</a:t>
            </a:r>
          </a:p>
          <a:p>
            <a:pPr lvl="1"/>
            <a:r>
              <a:rPr lang="en-US" dirty="0" smtClean="0"/>
              <a:t>Active Chapter Bonus  $  75</a:t>
            </a:r>
          </a:p>
          <a:p>
            <a:r>
              <a:rPr lang="en-US" dirty="0" smtClean="0"/>
              <a:t>Revenue</a:t>
            </a:r>
          </a:p>
          <a:p>
            <a:pPr lvl="1"/>
            <a:r>
              <a:rPr lang="en-US" dirty="0" smtClean="0"/>
              <a:t>From Society support, corporate support, </a:t>
            </a:r>
            <a:r>
              <a:rPr lang="en-US" dirty="0" err="1" smtClean="0"/>
              <a:t>etc</a:t>
            </a:r>
            <a:endParaRPr lang="en-US" dirty="0" smtClean="0"/>
          </a:p>
          <a:p>
            <a:r>
              <a:rPr lang="en-US" dirty="0" smtClean="0"/>
              <a:t>Expenses</a:t>
            </a:r>
          </a:p>
          <a:p>
            <a:pPr lvl="1"/>
            <a:r>
              <a:rPr lang="en-US" dirty="0" smtClean="0"/>
              <a:t>For meetings, supplies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0" y="1775312"/>
            <a:ext cx="1925909" cy="1634925"/>
          </a:xfrm>
          <a:prstGeom prst="rect">
            <a:avLst/>
          </a:prstGeom>
        </p:spPr>
      </p:pic>
      <p:grpSp>
        <p:nvGrpSpPr>
          <p:cNvPr id="5" name="Group 4"/>
          <p:cNvGrpSpPr/>
          <p:nvPr/>
        </p:nvGrpSpPr>
        <p:grpSpPr>
          <a:xfrm>
            <a:off x="7010400" y="1536405"/>
            <a:ext cx="1534358" cy="847770"/>
            <a:chOff x="3756398" y="2265289"/>
            <a:chExt cx="1697072" cy="1187895"/>
          </a:xfrm>
        </p:grpSpPr>
        <p:sp>
          <p:nvSpPr>
            <p:cNvPr id="6" name="Rounded Rectangle 5"/>
            <p:cNvSpPr/>
            <p:nvPr/>
          </p:nvSpPr>
          <p:spPr>
            <a:xfrm>
              <a:off x="3756398" y="2265289"/>
              <a:ext cx="1697072" cy="1187895"/>
            </a:xfrm>
            <a:prstGeom prst="roundRect">
              <a:avLst>
                <a:gd name="adj" fmla="val 1667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" name="Rounded Rectangle 4"/>
            <p:cNvSpPr/>
            <p:nvPr/>
          </p:nvSpPr>
          <p:spPr>
            <a:xfrm>
              <a:off x="3835459" y="2309388"/>
              <a:ext cx="1581074" cy="107189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5250" tIns="95250" rIns="95250" bIns="95250" numCol="1" spcCol="1270" anchor="ctr" anchorCtr="0">
              <a:noAutofit/>
            </a:bodyPr>
            <a:lstStyle/>
            <a:p>
              <a:pPr lvl="0" algn="ctr" defTabSz="1111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800" kern="1200" dirty="0" smtClean="0"/>
                <a:t>Rebate to Section</a:t>
              </a:r>
              <a:endParaRPr lang="en-US" sz="1800" kern="1200" dirty="0"/>
            </a:p>
          </p:txBody>
        </p:sp>
      </p:grpSp>
      <p:sp>
        <p:nvSpPr>
          <p:cNvPr id="8" name="TextBox 7"/>
          <p:cNvSpPr txBox="1"/>
          <p:nvPr/>
        </p:nvSpPr>
        <p:spPr>
          <a:xfrm rot="20181654">
            <a:off x="117962" y="3949451"/>
            <a:ext cx="8674169" cy="646331"/>
          </a:xfrm>
          <a:prstGeom prst="rect">
            <a:avLst/>
          </a:prstGeom>
          <a:solidFill>
            <a:schemeClr val="accent3"/>
          </a:solidFill>
          <a:ln>
            <a:solidFill>
              <a:srgbClr val="0066CC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66CC"/>
                </a:solidFill>
              </a:rPr>
              <a:t>This is all about normal monthly meetings</a:t>
            </a:r>
            <a:endParaRPr lang="en-US" dirty="0">
              <a:solidFill>
                <a:srgbClr val="0066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43662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696200" cy="990600"/>
          </a:xfrm>
        </p:spPr>
        <p:txBody>
          <a:bodyPr/>
          <a:lstStyle/>
          <a:p>
            <a:r>
              <a:rPr lang="en-US" dirty="0" smtClean="0"/>
              <a:t>Where do I get these forms?</a:t>
            </a:r>
            <a:endParaRPr lang="en-US" dirty="0"/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138" y="990600"/>
            <a:ext cx="9094075" cy="5922974"/>
          </a:xfrm>
        </p:spPr>
      </p:pic>
      <p:sp>
        <p:nvSpPr>
          <p:cNvPr id="10" name="Oval 9"/>
          <p:cNvSpPr/>
          <p:nvPr/>
        </p:nvSpPr>
        <p:spPr bwMode="auto">
          <a:xfrm>
            <a:off x="228600" y="827887"/>
            <a:ext cx="3124200" cy="609600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50000"/>
              <a:buFont typeface="Monotype Sorts" pitchFamily="2" charset="2"/>
              <a:buNone/>
              <a:tabLst/>
            </a:pPr>
            <a:endParaRPr kumimoji="0" lang="en-US" sz="3600" b="0" i="0" u="none" strike="noStrike" cap="none" normalizeH="0" baseline="0" smtClean="0">
              <a:ln>
                <a:noFill/>
              </a:ln>
              <a:solidFill>
                <a:srgbClr val="000099"/>
              </a:solidFill>
              <a:effectLst/>
              <a:latin typeface="Arial" charset="0"/>
            </a:endParaRPr>
          </a:p>
        </p:txBody>
      </p:sp>
      <p:sp>
        <p:nvSpPr>
          <p:cNvPr id="11" name="Oval 10"/>
          <p:cNvSpPr/>
          <p:nvPr/>
        </p:nvSpPr>
        <p:spPr bwMode="auto">
          <a:xfrm flipV="1">
            <a:off x="2819400" y="5791200"/>
            <a:ext cx="3124200" cy="838200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50000"/>
              <a:buFont typeface="Monotype Sorts" pitchFamily="2" charset="2"/>
              <a:buNone/>
              <a:tabLst/>
            </a:pPr>
            <a:endParaRPr kumimoji="0" lang="en-US" sz="3600" b="0" i="0" u="none" strike="noStrike" cap="none" normalizeH="0" baseline="0" smtClean="0">
              <a:ln>
                <a:noFill/>
              </a:ln>
              <a:solidFill>
                <a:srgbClr val="000099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5592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Things To Note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Planning a workshop or conference is separate, see </a:t>
            </a:r>
          </a:p>
          <a:p>
            <a:pPr marL="0" indent="0">
              <a:buNone/>
            </a:pPr>
            <a:r>
              <a:rPr lang="en-US" dirty="0" smtClean="0"/>
              <a:t>      http://sites.ieee.org/ctx/conferences/</a:t>
            </a:r>
          </a:p>
          <a:p>
            <a:r>
              <a:rPr lang="en-US" dirty="0" smtClean="0"/>
              <a:t>If you provide AWARDS worth more than $100, the recipient will have to fill out a form for IRS.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6021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TS June 14th Meeting1">
  <a:themeElements>
    <a:clrScheme name="Custom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191966"/>
      </a:hlink>
      <a:folHlink>
        <a:srgbClr val="262699"/>
      </a:folHlink>
    </a:clrScheme>
    <a:fontScheme name="CTS June 14th Meeting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CC3300"/>
          </a:buClr>
          <a:buSzPct val="50000"/>
          <a:buFont typeface="Monotype Sorts" pitchFamily="2" charset="2"/>
          <a:buNone/>
          <a:tabLst/>
          <a:defRPr kumimoji="0" lang="en-US" sz="3600" b="0" i="0" u="none" strike="noStrike" cap="none" normalizeH="0" baseline="0" smtClean="0">
            <a:ln>
              <a:noFill/>
            </a:ln>
            <a:solidFill>
              <a:srgbClr val="000099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CC3300"/>
          </a:buClr>
          <a:buSzPct val="50000"/>
          <a:buFont typeface="Monotype Sorts" pitchFamily="2" charset="2"/>
          <a:buNone/>
          <a:tabLst/>
          <a:defRPr kumimoji="0" lang="en-US" sz="3600" b="0" i="0" u="none" strike="noStrike" cap="none" normalizeH="0" baseline="0" smtClean="0">
            <a:ln>
              <a:noFill/>
            </a:ln>
            <a:solidFill>
              <a:srgbClr val="000099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TS June 14th Meeting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TS June 14th Meeting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TS June 14th Meeting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TS June 14th Meeting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TS June 14th Meeting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TS June 14th Meeting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TS June 14th Meeting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Designs\CTS June 14th Meeting1.pot</Template>
  <TotalTime>6908</TotalTime>
  <Words>231</Words>
  <Application>Microsoft Office PowerPoint</Application>
  <PresentationFormat>On-screen Show (4:3)</PresentationFormat>
  <Paragraphs>42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Monotype Sorts</vt:lpstr>
      <vt:lpstr>Times New Roman</vt:lpstr>
      <vt:lpstr>SimSun</vt:lpstr>
      <vt:lpstr>CTS June 14th Meeting1</vt:lpstr>
      <vt:lpstr>Spring Planning Meeting  Leslie Martinich Section Chair  IEEE Central Texas Section    January 16, 2016 San Marcos, Texas</vt:lpstr>
      <vt:lpstr>Budget: Two Primary Sources of Revenue</vt:lpstr>
      <vt:lpstr>PowerPoint Presentation</vt:lpstr>
      <vt:lpstr>PowerPoint Presentation</vt:lpstr>
      <vt:lpstr>What’s the Process?</vt:lpstr>
      <vt:lpstr>How Hard is it to Construct the Chapter Budget Plan?</vt:lpstr>
      <vt:lpstr>Where do I get these forms?</vt:lpstr>
      <vt:lpstr>Things To Note</vt:lpstr>
    </vt:vector>
  </TitlesOfParts>
  <Company>Southwest Research Institute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CENTRAL TEXAS SECTION OF THE IEEE</dc:title>
  <dc:creator>Joe Redfield</dc:creator>
  <cp:lastModifiedBy>Leslie Martinich</cp:lastModifiedBy>
  <cp:revision>324</cp:revision>
  <cp:lastPrinted>2001-01-12T15:49:42Z</cp:lastPrinted>
  <dcterms:created xsi:type="dcterms:W3CDTF">1999-07-08T04:59:44Z</dcterms:created>
  <dcterms:modified xsi:type="dcterms:W3CDTF">2016-01-06T20:48:45Z</dcterms:modified>
</cp:coreProperties>
</file>