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trictFirstAndLastChars="0" saveSubsetFonts="1" autoCompressPictures="0">
  <p:sldMasterIdLst>
    <p:sldMasterId id="2147483649" r:id="rId1"/>
  </p:sldMasterIdLst>
  <p:notesMasterIdLst>
    <p:notesMasterId r:id="rId11"/>
  </p:notesMasterIdLst>
  <p:handoutMasterIdLst>
    <p:handoutMasterId r:id="rId12"/>
  </p:handoutMasterIdLst>
  <p:sldIdLst>
    <p:sldId id="1016" r:id="rId2"/>
    <p:sldId id="1126" r:id="rId3"/>
    <p:sldId id="1127" r:id="rId4"/>
    <p:sldId id="1129" r:id="rId5"/>
    <p:sldId id="1134" r:id="rId6"/>
    <p:sldId id="1132" r:id="rId7"/>
    <p:sldId id="1133" r:id="rId8"/>
    <p:sldId id="1128" r:id="rId9"/>
    <p:sldId id="1125" r:id="rId10"/>
  </p:sldIdLst>
  <p:sldSz cx="9144000" cy="6858000" type="screen4x3"/>
  <p:notesSz cx="6985000" cy="9283700"/>
  <p:defaultTextStyle>
    <a:defPPr>
      <a:defRPr lang="en-US"/>
    </a:defPPr>
    <a:lvl1pPr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1pPr>
    <a:lvl2pPr marL="457200"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2pPr>
    <a:lvl3pPr marL="914400"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3pPr>
    <a:lvl4pPr marL="1371600"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4pPr>
    <a:lvl5pPr marL="1828800"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5pPr>
    <a:lvl6pPr marL="2286000" algn="l" defTabSz="457200" rtl="0" eaLnBrk="1" latinLnBrk="0" hangingPunct="1">
      <a:defRPr sz="3600" kern="1200">
        <a:solidFill>
          <a:srgbClr val="000099"/>
        </a:solidFill>
        <a:latin typeface="Arial" pitchFamily="1" charset="0"/>
        <a:ea typeface="+mn-ea"/>
        <a:cs typeface="+mn-cs"/>
      </a:defRPr>
    </a:lvl6pPr>
    <a:lvl7pPr marL="2743200" algn="l" defTabSz="457200" rtl="0" eaLnBrk="1" latinLnBrk="0" hangingPunct="1">
      <a:defRPr sz="3600" kern="1200">
        <a:solidFill>
          <a:srgbClr val="000099"/>
        </a:solidFill>
        <a:latin typeface="Arial" pitchFamily="1" charset="0"/>
        <a:ea typeface="+mn-ea"/>
        <a:cs typeface="+mn-cs"/>
      </a:defRPr>
    </a:lvl7pPr>
    <a:lvl8pPr marL="3200400" algn="l" defTabSz="457200" rtl="0" eaLnBrk="1" latinLnBrk="0" hangingPunct="1">
      <a:defRPr sz="3600" kern="1200">
        <a:solidFill>
          <a:srgbClr val="000099"/>
        </a:solidFill>
        <a:latin typeface="Arial" pitchFamily="1" charset="0"/>
        <a:ea typeface="+mn-ea"/>
        <a:cs typeface="+mn-cs"/>
      </a:defRPr>
    </a:lvl8pPr>
    <a:lvl9pPr marL="3657600" algn="l" defTabSz="457200" rtl="0" eaLnBrk="1" latinLnBrk="0" hangingPunct="1">
      <a:defRPr sz="3600" kern="1200">
        <a:solidFill>
          <a:srgbClr val="000099"/>
        </a:solidFill>
        <a:latin typeface="Arial" pitchFamily="1"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99"/>
    <a:srgbClr val="00CC00"/>
    <a:srgbClr val="00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49" autoAdjust="0"/>
    <p:restoredTop sz="94613" autoAdjust="0"/>
  </p:normalViewPr>
  <p:slideViewPr>
    <p:cSldViewPr>
      <p:cViewPr varScale="1">
        <p:scale>
          <a:sx n="100" d="100"/>
          <a:sy n="100" d="100"/>
        </p:scale>
        <p:origin x="-79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1980" y="-84"/>
      </p:cViewPr>
      <p:guideLst>
        <p:guide orient="horz" pos="2923"/>
        <p:guide pos="22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3315" name="Rectangle 3"/>
          <p:cNvSpPr>
            <a:spLocks noGrp="1" noChangeArrowheads="1"/>
          </p:cNvSpPr>
          <p:nvPr>
            <p:ph type="dt" sz="quarter" idx="1"/>
          </p:nvPr>
        </p:nvSpPr>
        <p:spPr bwMode="auto">
          <a:xfrm>
            <a:off x="396240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3316" name="Rectangle 4"/>
          <p:cNvSpPr>
            <a:spLocks noGrp="1" noChangeArrowheads="1"/>
          </p:cNvSpPr>
          <p:nvPr>
            <p:ph type="ftr" sz="quarter" idx="2"/>
          </p:nvPr>
        </p:nvSpPr>
        <p:spPr bwMode="auto">
          <a:xfrm>
            <a:off x="0" y="88392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3317" name="Rectangle 5"/>
          <p:cNvSpPr>
            <a:spLocks noGrp="1" noChangeArrowheads="1"/>
          </p:cNvSpPr>
          <p:nvPr>
            <p:ph type="sldNum" sz="quarter" idx="3"/>
          </p:nvPr>
        </p:nvSpPr>
        <p:spPr bwMode="auto">
          <a:xfrm>
            <a:off x="3962400" y="88392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fld id="{5646E47A-FB71-3740-A02B-AE41A1C084BF}" type="slidenum">
              <a:rPr lang="zh-CN" altLang="en-US"/>
              <a:pPr/>
              <a:t>‹#›</a:t>
            </a:fld>
            <a:endParaRPr lang="en-US" altLang="zh-CN"/>
          </a:p>
        </p:txBody>
      </p:sp>
    </p:spTree>
    <p:extLst>
      <p:ext uri="{BB962C8B-B14F-4D97-AF65-F5344CB8AC3E}">
        <p14:creationId xmlns="" xmlns:p14="http://schemas.microsoft.com/office/powerpoint/2010/main" val="24098329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algn="l" defTabSz="930275">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1267" name="Rectangle 3"/>
          <p:cNvSpPr>
            <a:spLocks noGrp="1" noChangeArrowheads="1"/>
          </p:cNvSpPr>
          <p:nvPr>
            <p:ph type="dt" idx="1"/>
          </p:nvPr>
        </p:nvSpPr>
        <p:spPr bwMode="auto">
          <a:xfrm>
            <a:off x="3957638" y="0"/>
            <a:ext cx="3027362"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algn="r" defTabSz="930275">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1268" name="Rectangle 4"/>
          <p:cNvSpPr>
            <a:spLocks noGrp="1" noRot="1" noChangeAspect="1" noChangeArrowheads="1" noTextEdit="1"/>
          </p:cNvSpPr>
          <p:nvPr>
            <p:ph type="sldImg" idx="2"/>
          </p:nvPr>
        </p:nvSpPr>
        <p:spPr bwMode="auto">
          <a:xfrm>
            <a:off x="1173163" y="696913"/>
            <a:ext cx="4640262" cy="3479800"/>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931863" y="4408488"/>
            <a:ext cx="5121275" cy="417830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1270" name="Rectangle 6"/>
          <p:cNvSpPr>
            <a:spLocks noGrp="1" noChangeArrowheads="1"/>
          </p:cNvSpPr>
          <p:nvPr>
            <p:ph type="ftr" sz="quarter" idx="4"/>
          </p:nvPr>
        </p:nvSpPr>
        <p:spPr bwMode="auto">
          <a:xfrm>
            <a:off x="0" y="8820150"/>
            <a:ext cx="3027363"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algn="l" defTabSz="930275">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1271" name="Rectangle 7"/>
          <p:cNvSpPr>
            <a:spLocks noGrp="1" noChangeArrowheads="1"/>
          </p:cNvSpPr>
          <p:nvPr>
            <p:ph type="sldNum" sz="quarter" idx="5"/>
          </p:nvPr>
        </p:nvSpPr>
        <p:spPr bwMode="auto">
          <a:xfrm>
            <a:off x="3957638" y="8820150"/>
            <a:ext cx="3027362"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algn="r" defTabSz="930275">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fld id="{AAE0BEEA-4787-AC43-BC63-EE4AC13A59E2}" type="slidenum">
              <a:rPr lang="zh-CN" altLang="en-US"/>
              <a:pPr/>
              <a:t>‹#›</a:t>
            </a:fld>
            <a:endParaRPr lang="en-US" altLang="zh-CN"/>
          </a:p>
        </p:txBody>
      </p:sp>
    </p:spTree>
    <p:extLst>
      <p:ext uri="{BB962C8B-B14F-4D97-AF65-F5344CB8AC3E}">
        <p14:creationId xmlns="" xmlns:p14="http://schemas.microsoft.com/office/powerpoint/2010/main" val="12679686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9570" name="Rectangle 2"/>
          <p:cNvSpPr>
            <a:spLocks noGrp="1" noRot="1" noChangeAspect="1" noChangeArrowheads="1" noTextEdit="1"/>
          </p:cNvSpPr>
          <p:nvPr>
            <p:ph type="sldImg"/>
          </p:nvPr>
        </p:nvSpPr>
        <p:spPr>
          <a:xfrm>
            <a:off x="1181100" y="693738"/>
            <a:ext cx="4622800" cy="3467100"/>
          </a:xfrm>
          <a:ln/>
        </p:spPr>
      </p:sp>
      <p:sp>
        <p:nvSpPr>
          <p:cNvPr id="1389571" name="Rectangle 3"/>
          <p:cNvSpPr>
            <a:spLocks noGrp="1" noChangeArrowheads="1"/>
          </p:cNvSpPr>
          <p:nvPr>
            <p:ph type="body" idx="1"/>
          </p:nvPr>
        </p:nvSpPr>
        <p:spPr>
          <a:xfrm>
            <a:off x="931863" y="4392613"/>
            <a:ext cx="5121275" cy="4160837"/>
          </a:xfrm>
        </p:spPr>
        <p:txBody>
          <a:bodyPr/>
          <a:lstStyle/>
          <a:p>
            <a:endParaRPr lang="zh-CN" altLang="en-US">
              <a:ea typeface="SimSun" pitchFamily="2" charset="-122"/>
              <a:cs typeface="SimSun" pitchFamily="2" charset="-122"/>
            </a:endParaRPr>
          </a:p>
        </p:txBody>
      </p:sp>
    </p:spTree>
    <p:extLst>
      <p:ext uri="{BB962C8B-B14F-4D97-AF65-F5344CB8AC3E}">
        <p14:creationId xmlns="" xmlns:p14="http://schemas.microsoft.com/office/powerpoint/2010/main" val="3213938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4274" name="Rectangle 2"/>
          <p:cNvSpPr>
            <a:spLocks noGrp="1" noRot="1" noChangeAspect="1" noChangeArrowheads="1" noTextEdit="1"/>
          </p:cNvSpPr>
          <p:nvPr>
            <p:ph type="sldImg"/>
          </p:nvPr>
        </p:nvSpPr>
        <p:spPr>
          <a:xfrm>
            <a:off x="1181100" y="692150"/>
            <a:ext cx="4622800" cy="3467100"/>
          </a:xfrm>
          <a:ln/>
        </p:spPr>
      </p:sp>
      <p:sp>
        <p:nvSpPr>
          <p:cNvPr id="1974275" name="Rectangle 3"/>
          <p:cNvSpPr>
            <a:spLocks noGrp="1" noChangeArrowheads="1"/>
          </p:cNvSpPr>
          <p:nvPr>
            <p:ph type="body" idx="1"/>
          </p:nvPr>
        </p:nvSpPr>
        <p:spPr>
          <a:xfrm>
            <a:off x="931863" y="4392613"/>
            <a:ext cx="5164137" cy="4381500"/>
          </a:xfrm>
        </p:spPr>
        <p:txBody>
          <a:bodyPr/>
          <a:lstStyle/>
          <a:p>
            <a:r>
              <a:rPr lang="en-US" altLang="zh-CN">
                <a:ea typeface="SimSun" pitchFamily="2" charset="-122"/>
                <a:cs typeface="SimSun" pitchFamily="2" charset="-122"/>
              </a:rPr>
              <a:t>Notes:</a:t>
            </a:r>
          </a:p>
        </p:txBody>
      </p:sp>
    </p:spTree>
    <p:extLst>
      <p:ext uri="{BB962C8B-B14F-4D97-AF65-F5344CB8AC3E}">
        <p14:creationId xmlns="" xmlns:p14="http://schemas.microsoft.com/office/powerpoint/2010/main" val="1675355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22" name="Rectangle 2"/>
          <p:cNvSpPr>
            <a:spLocks noGrp="1" noRot="1" noChangeAspect="1" noChangeArrowheads="1" noTextEdit="1"/>
          </p:cNvSpPr>
          <p:nvPr>
            <p:ph type="sldImg"/>
          </p:nvPr>
        </p:nvSpPr>
        <p:spPr>
          <a:xfrm>
            <a:off x="1181100" y="692150"/>
            <a:ext cx="4622800" cy="3467100"/>
          </a:xfrm>
          <a:ln/>
        </p:spPr>
      </p:sp>
      <p:sp>
        <p:nvSpPr>
          <p:cNvPr id="1976323" name="Rectangle 3"/>
          <p:cNvSpPr>
            <a:spLocks noGrp="1" noChangeArrowheads="1"/>
          </p:cNvSpPr>
          <p:nvPr>
            <p:ph type="body" idx="1"/>
          </p:nvPr>
        </p:nvSpPr>
        <p:spPr>
          <a:xfrm>
            <a:off x="931863" y="4392613"/>
            <a:ext cx="5121275" cy="4162425"/>
          </a:xfrm>
        </p:spPr>
        <p:txBody>
          <a:bodyPr/>
          <a:lstStyle/>
          <a:p>
            <a:r>
              <a:rPr lang="en-US" altLang="zh-CN">
                <a:ea typeface="SimSun" pitchFamily="2" charset="-122"/>
                <a:cs typeface="SimSun" pitchFamily="2" charset="-122"/>
              </a:rPr>
              <a:t>Notes:</a:t>
            </a:r>
          </a:p>
        </p:txBody>
      </p:sp>
    </p:spTree>
    <p:extLst>
      <p:ext uri="{BB962C8B-B14F-4D97-AF65-F5344CB8AC3E}">
        <p14:creationId xmlns="" xmlns:p14="http://schemas.microsoft.com/office/powerpoint/2010/main" val="1021544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0418" name="Rectangle 2"/>
          <p:cNvSpPr>
            <a:spLocks noGrp="1" noRot="1" noChangeAspect="1" noChangeArrowheads="1" noTextEdit="1"/>
          </p:cNvSpPr>
          <p:nvPr>
            <p:ph type="sldImg"/>
          </p:nvPr>
        </p:nvSpPr>
        <p:spPr>
          <a:xfrm>
            <a:off x="1181100" y="692150"/>
            <a:ext cx="4622800" cy="3467100"/>
          </a:xfrm>
          <a:ln/>
        </p:spPr>
      </p:sp>
      <p:sp>
        <p:nvSpPr>
          <p:cNvPr id="1980419" name="Rectangle 3"/>
          <p:cNvSpPr>
            <a:spLocks noGrp="1" noChangeArrowheads="1"/>
          </p:cNvSpPr>
          <p:nvPr>
            <p:ph type="body" idx="1"/>
          </p:nvPr>
        </p:nvSpPr>
        <p:spPr>
          <a:xfrm>
            <a:off x="931863" y="4392613"/>
            <a:ext cx="5121275" cy="4162425"/>
          </a:xfrm>
        </p:spPr>
        <p:txBody>
          <a:bodyPr/>
          <a:lstStyle/>
          <a:p>
            <a:r>
              <a:rPr lang="en-US" altLang="zh-CN">
                <a:ea typeface="SimSun" pitchFamily="2" charset="-122"/>
                <a:cs typeface="SimSun" pitchFamily="2" charset="-122"/>
              </a:rPr>
              <a:t>Notes:</a:t>
            </a:r>
          </a:p>
        </p:txBody>
      </p:sp>
    </p:spTree>
    <p:extLst>
      <p:ext uri="{BB962C8B-B14F-4D97-AF65-F5344CB8AC3E}">
        <p14:creationId xmlns="" xmlns:p14="http://schemas.microsoft.com/office/powerpoint/2010/main" val="229412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8370" name="Rectangle 2"/>
          <p:cNvSpPr>
            <a:spLocks noGrp="1" noRot="1" noChangeAspect="1" noChangeArrowheads="1" noTextEdit="1"/>
          </p:cNvSpPr>
          <p:nvPr>
            <p:ph type="sldImg"/>
          </p:nvPr>
        </p:nvSpPr>
        <p:spPr>
          <a:xfrm>
            <a:off x="1181100" y="692150"/>
            <a:ext cx="4622800" cy="3467100"/>
          </a:xfrm>
          <a:ln/>
        </p:spPr>
      </p:sp>
      <p:sp>
        <p:nvSpPr>
          <p:cNvPr id="1978371" name="Rectangle 3"/>
          <p:cNvSpPr>
            <a:spLocks noGrp="1" noChangeArrowheads="1"/>
          </p:cNvSpPr>
          <p:nvPr>
            <p:ph type="body" idx="1"/>
          </p:nvPr>
        </p:nvSpPr>
        <p:spPr>
          <a:xfrm>
            <a:off x="931863" y="4392613"/>
            <a:ext cx="5121275" cy="4162425"/>
          </a:xfrm>
        </p:spPr>
        <p:txBody>
          <a:bodyPr/>
          <a:lstStyle/>
          <a:p>
            <a:r>
              <a:rPr lang="en-US" altLang="zh-CN">
                <a:ea typeface="SimSun" pitchFamily="2" charset="-122"/>
                <a:cs typeface="SimSun" pitchFamily="2" charset="-122"/>
              </a:rPr>
              <a:t>Notes:</a:t>
            </a:r>
          </a:p>
        </p:txBody>
      </p:sp>
    </p:spTree>
    <p:extLst>
      <p:ext uri="{BB962C8B-B14F-4D97-AF65-F5344CB8AC3E}">
        <p14:creationId xmlns="" xmlns:p14="http://schemas.microsoft.com/office/powerpoint/2010/main" val="2395571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2226" name="Rectangle 2"/>
          <p:cNvSpPr>
            <a:spLocks noGrp="1" noRot="1" noChangeAspect="1" noChangeArrowheads="1" noTextEdit="1"/>
          </p:cNvSpPr>
          <p:nvPr>
            <p:ph type="sldImg"/>
          </p:nvPr>
        </p:nvSpPr>
        <p:spPr>
          <a:xfrm>
            <a:off x="1181100" y="693738"/>
            <a:ext cx="4622800" cy="3467100"/>
          </a:xfrm>
          <a:ln/>
        </p:spPr>
      </p:sp>
      <p:sp>
        <p:nvSpPr>
          <p:cNvPr id="1972227" name="Rectangle 3"/>
          <p:cNvSpPr>
            <a:spLocks noGrp="1" noChangeArrowheads="1"/>
          </p:cNvSpPr>
          <p:nvPr>
            <p:ph type="body" idx="1"/>
          </p:nvPr>
        </p:nvSpPr>
        <p:spPr>
          <a:xfrm>
            <a:off x="931863" y="4392613"/>
            <a:ext cx="5121275" cy="4160837"/>
          </a:xfrm>
        </p:spPr>
        <p:txBody>
          <a:bodyPr/>
          <a:lstStyle/>
          <a:p>
            <a:r>
              <a:rPr lang="en-US" altLang="zh-CN">
                <a:ea typeface="SimSun" pitchFamily="2" charset="-122"/>
                <a:cs typeface="SimSun" pitchFamily="2" charset="-122"/>
              </a:rPr>
              <a:t>If you’d like to learn more about electronic services, you’ll want to attend the session on the Electronic Services being presented this afternoon by Christian Borgert (BORE-GERT) and Chip Dawson.  If you miss this afternoon’s session, you can see it tomorrow morning.</a:t>
            </a:r>
          </a:p>
          <a:p>
            <a:r>
              <a:rPr lang="en-US" altLang="zh-CN">
                <a:ea typeface="SimSun" pitchFamily="2" charset="-122"/>
                <a:cs typeface="SimSun" pitchFamily="2" charset="-122"/>
              </a:rPr>
              <a:t>Now I’d like to answer your questions about newsletters and electronic services . . . </a:t>
            </a:r>
          </a:p>
          <a:p>
            <a:endParaRPr lang="en-US" altLang="zh-CN">
              <a:ea typeface="SimSun" pitchFamily="2" charset="-122"/>
              <a:cs typeface="SimSun" pitchFamily="2" charset="-122"/>
            </a:endParaRPr>
          </a:p>
          <a:p>
            <a:r>
              <a:rPr lang="en-US" altLang="zh-CN">
                <a:ea typeface="SimSun" pitchFamily="2" charset="-122"/>
                <a:cs typeface="SimSun" pitchFamily="2" charset="-122"/>
              </a:rPr>
              <a:t>(After Q&amp;A)</a:t>
            </a:r>
          </a:p>
          <a:p>
            <a:endParaRPr lang="en-US" altLang="zh-CN">
              <a:ea typeface="SimSun" pitchFamily="2" charset="-122"/>
              <a:cs typeface="SimSun" pitchFamily="2" charset="-122"/>
            </a:endParaRPr>
          </a:p>
          <a:p>
            <a:r>
              <a:rPr lang="en-US" altLang="zh-CN">
                <a:ea typeface="SimSun" pitchFamily="2" charset="-122"/>
                <a:cs typeface="SimSun" pitchFamily="2" charset="-122"/>
              </a:rPr>
              <a:t>I’m sorry we don’t have time to answer all of your questions, but we have an abundance of expertise with us this weekend, and much of it is in the Computer Lab upstairs.  Stop by and get more information anytime.</a:t>
            </a:r>
          </a:p>
        </p:txBody>
      </p:sp>
    </p:spTree>
    <p:extLst>
      <p:ext uri="{BB962C8B-B14F-4D97-AF65-F5344CB8AC3E}">
        <p14:creationId xmlns="" xmlns:p14="http://schemas.microsoft.com/office/powerpoint/2010/main" val="21213005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77154" name="Picture 2" descr="ieeeblu"/>
          <p:cNvPicPr>
            <a:picLocks noChangeAspect="1" noChangeArrowheads="1"/>
          </p:cNvPicPr>
          <p:nvPr/>
        </p:nvPicPr>
        <p:blipFill>
          <a:blip r:embed="rId2">
            <a:lum bright="70000" contrast="-70000"/>
          </a:blip>
          <a:srcRect/>
          <a:stretch>
            <a:fillRect/>
          </a:stretch>
        </p:blipFill>
        <p:spPr bwMode="auto">
          <a:xfrm>
            <a:off x="304800" y="1828800"/>
            <a:ext cx="8610600" cy="2630488"/>
          </a:xfrm>
          <a:prstGeom prst="rect">
            <a:avLst/>
          </a:prstGeom>
          <a:noFill/>
        </p:spPr>
      </p:pic>
      <p:sp>
        <p:nvSpPr>
          <p:cNvPr id="177155" name="Rectangle 3"/>
          <p:cNvSpPr>
            <a:spLocks noGrp="1" noChangeArrowheads="1"/>
          </p:cNvSpPr>
          <p:nvPr>
            <p:ph type="ctrTitle"/>
          </p:nvPr>
        </p:nvSpPr>
        <p:spPr>
          <a:xfrm>
            <a:off x="914400" y="2743200"/>
            <a:ext cx="7772400" cy="1143000"/>
          </a:xfrm>
        </p:spPr>
        <p:txBody>
          <a:bodyPr/>
          <a:lstStyle>
            <a:lvl1pPr>
              <a:defRPr/>
            </a:lvl1pPr>
          </a:lstStyle>
          <a:p>
            <a:r>
              <a:rPr lang="en-US" altLang="zh-CN"/>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62000" y="1676400"/>
            <a:ext cx="7772400" cy="4114800"/>
          </a:xfrm>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6764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62000" y="38100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bwMode="auto">
          <a:xfrm>
            <a:off x="685800" y="3810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176131" name="Rectangle 3"/>
          <p:cNvSpPr>
            <a:spLocks noGrp="1" noChangeArrowheads="1"/>
          </p:cNvSpPr>
          <p:nvPr>
            <p:ph type="body" idx="1"/>
          </p:nvPr>
        </p:nvSpPr>
        <p:spPr bwMode="auto">
          <a:xfrm>
            <a:off x="762000" y="1676400"/>
            <a:ext cx="77724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76132" name="Line 4"/>
          <p:cNvSpPr>
            <a:spLocks noChangeShapeType="1"/>
          </p:cNvSpPr>
          <p:nvPr/>
        </p:nvSpPr>
        <p:spPr bwMode="auto">
          <a:xfrm flipV="1">
            <a:off x="533400" y="6477000"/>
            <a:ext cx="6781800" cy="6350"/>
          </a:xfrm>
          <a:prstGeom prst="line">
            <a:avLst/>
          </a:prstGeom>
          <a:noFill/>
          <a:ln w="50800">
            <a:solidFill>
              <a:srgbClr val="2944B7"/>
            </a:solidFill>
            <a:round/>
            <a:headEnd type="none" w="sm" len="sm"/>
            <a:tailEnd type="none" w="sm" len="sm"/>
          </a:ln>
          <a:effectLst/>
        </p:spPr>
        <p:txBody>
          <a:bodyPr wrap="none" anchor="ctr">
            <a:prstTxWarp prst="textNoShape">
              <a:avLst/>
            </a:prstTxWarp>
          </a:bodyPr>
          <a:lstStyle/>
          <a:p>
            <a:endParaRPr lang="en-US"/>
          </a:p>
        </p:txBody>
      </p:sp>
      <p:pic>
        <p:nvPicPr>
          <p:cNvPr id="176133" name="Picture 5" descr="ieeeblu"/>
          <p:cNvPicPr>
            <a:picLocks noChangeAspect="1" noChangeArrowheads="1"/>
          </p:cNvPicPr>
          <p:nvPr/>
        </p:nvPicPr>
        <p:blipFill>
          <a:blip r:embed="rId15"/>
          <a:srcRect/>
          <a:stretch>
            <a:fillRect/>
          </a:stretch>
        </p:blipFill>
        <p:spPr bwMode="auto">
          <a:xfrm>
            <a:off x="7504113" y="6281738"/>
            <a:ext cx="1066800" cy="325437"/>
          </a:xfrm>
          <a:prstGeom prst="rect">
            <a:avLst/>
          </a:prstGeom>
          <a:noFill/>
        </p:spPr>
      </p:pic>
      <p:sp>
        <p:nvSpPr>
          <p:cNvPr id="176134" name="Text Box 6"/>
          <p:cNvSpPr txBox="1">
            <a:spLocks noChangeArrowheads="1"/>
          </p:cNvSpPr>
          <p:nvPr/>
        </p:nvSpPr>
        <p:spPr bwMode="auto">
          <a:xfrm>
            <a:off x="1600200" y="6172200"/>
            <a:ext cx="5638800" cy="304800"/>
          </a:xfrm>
          <a:prstGeom prst="rect">
            <a:avLst/>
          </a:prstGeom>
          <a:noFill/>
          <a:ln w="9525">
            <a:noFill/>
            <a:miter lim="800000"/>
            <a:headEnd/>
            <a:tailEnd/>
          </a:ln>
          <a:effectLst/>
        </p:spPr>
        <p:txBody>
          <a:bodyPr>
            <a:prstTxWarp prst="textNoShape">
              <a:avLst/>
            </a:prstTxWarp>
            <a:spAutoFit/>
          </a:bodyPr>
          <a:lstStyle/>
          <a:p>
            <a:pPr>
              <a:spcBef>
                <a:spcPct val="50000"/>
              </a:spcBef>
              <a:buClrTx/>
              <a:buSzTx/>
              <a:buFontTx/>
              <a:buNone/>
            </a:pPr>
            <a:r>
              <a:rPr lang="en-US" altLang="zh-CN" sz="1400" b="1">
                <a:ea typeface="SimSun" pitchFamily="2" charset="-122"/>
                <a:cs typeface="SimSun" pitchFamily="2" charset="-122"/>
              </a:rPr>
              <a:t>IEEE Central Texas Section</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pitchFamily="1" charset="0"/>
        </a:defRPr>
      </a:lvl2pPr>
      <a:lvl3pPr algn="ctr" rtl="0" eaLnBrk="0" fontAlgn="base" hangingPunct="0">
        <a:spcBef>
          <a:spcPct val="0"/>
        </a:spcBef>
        <a:spcAft>
          <a:spcPct val="0"/>
        </a:spcAft>
        <a:defRPr sz="3600" b="1">
          <a:solidFill>
            <a:srgbClr val="000099"/>
          </a:solidFill>
          <a:latin typeface="Arial" pitchFamily="1" charset="0"/>
        </a:defRPr>
      </a:lvl3pPr>
      <a:lvl4pPr algn="ctr" rtl="0" eaLnBrk="0" fontAlgn="base" hangingPunct="0">
        <a:spcBef>
          <a:spcPct val="0"/>
        </a:spcBef>
        <a:spcAft>
          <a:spcPct val="0"/>
        </a:spcAft>
        <a:defRPr sz="3600" b="1">
          <a:solidFill>
            <a:srgbClr val="000099"/>
          </a:solidFill>
          <a:latin typeface="Arial" pitchFamily="1" charset="0"/>
        </a:defRPr>
      </a:lvl4pPr>
      <a:lvl5pPr algn="ctr" rtl="0" eaLnBrk="0" fontAlgn="base" hangingPunct="0">
        <a:spcBef>
          <a:spcPct val="0"/>
        </a:spcBef>
        <a:spcAft>
          <a:spcPct val="0"/>
        </a:spcAft>
        <a:defRPr sz="3600" b="1">
          <a:solidFill>
            <a:srgbClr val="000099"/>
          </a:solidFill>
          <a:latin typeface="Arial" pitchFamily="1" charset="0"/>
        </a:defRPr>
      </a:lvl5pPr>
      <a:lvl6pPr marL="457200" algn="ctr" rtl="0" eaLnBrk="0" fontAlgn="base" hangingPunct="0">
        <a:spcBef>
          <a:spcPct val="0"/>
        </a:spcBef>
        <a:spcAft>
          <a:spcPct val="0"/>
        </a:spcAft>
        <a:defRPr sz="3600" b="1">
          <a:solidFill>
            <a:srgbClr val="000099"/>
          </a:solidFill>
          <a:latin typeface="Arial" pitchFamily="1" charset="0"/>
        </a:defRPr>
      </a:lvl6pPr>
      <a:lvl7pPr marL="914400" algn="ctr" rtl="0" eaLnBrk="0" fontAlgn="base" hangingPunct="0">
        <a:spcBef>
          <a:spcPct val="0"/>
        </a:spcBef>
        <a:spcAft>
          <a:spcPct val="0"/>
        </a:spcAft>
        <a:defRPr sz="3600" b="1">
          <a:solidFill>
            <a:srgbClr val="000099"/>
          </a:solidFill>
          <a:latin typeface="Arial" pitchFamily="1" charset="0"/>
        </a:defRPr>
      </a:lvl7pPr>
      <a:lvl8pPr marL="1371600" algn="ctr" rtl="0" eaLnBrk="0" fontAlgn="base" hangingPunct="0">
        <a:spcBef>
          <a:spcPct val="0"/>
        </a:spcBef>
        <a:spcAft>
          <a:spcPct val="0"/>
        </a:spcAft>
        <a:defRPr sz="3600" b="1">
          <a:solidFill>
            <a:srgbClr val="000099"/>
          </a:solidFill>
          <a:latin typeface="Arial" pitchFamily="1" charset="0"/>
        </a:defRPr>
      </a:lvl8pPr>
      <a:lvl9pPr marL="1828800" algn="ctr" rtl="0" eaLnBrk="0" fontAlgn="base" hangingPunct="0">
        <a:spcBef>
          <a:spcPct val="0"/>
        </a:spcBef>
        <a:spcAft>
          <a:spcPct val="0"/>
        </a:spcAft>
        <a:defRPr sz="3600" b="1">
          <a:solidFill>
            <a:srgbClr val="000099"/>
          </a:solidFill>
          <a:latin typeface="Arial" pitchFamily="1" charset="0"/>
        </a:defRPr>
      </a:lvl9pPr>
    </p:titleStyle>
    <p:bodyStyle>
      <a:lvl1pPr marL="342900" indent="-342900" algn="l" rtl="0" eaLnBrk="0" fontAlgn="base" hangingPunct="0">
        <a:spcBef>
          <a:spcPct val="20000"/>
        </a:spcBef>
        <a:spcAft>
          <a:spcPct val="0"/>
        </a:spcAft>
        <a:buClr>
          <a:srgbClr val="CC3300"/>
        </a:buClr>
        <a:buSzPct val="50000"/>
        <a:buFont typeface="Monotype Sorts" pitchFamily="1" charset="2"/>
        <a:buChar char="l"/>
        <a:defRPr sz="24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2pPr>
      <a:lvl3pPr marL="1143000" indent="-228600" algn="l" rtl="0" eaLnBrk="0" fontAlgn="base" hangingPunct="0">
        <a:spcBef>
          <a:spcPct val="20000"/>
        </a:spcBef>
        <a:spcAft>
          <a:spcPct val="0"/>
        </a:spcAft>
        <a:buClr>
          <a:srgbClr val="CC3300"/>
        </a:buClr>
        <a:buSzPct val="50000"/>
        <a:buFont typeface="Monotype Sorts" pitchFamily="1" charset="2"/>
        <a:buChar char="l"/>
        <a:defRPr sz="1800">
          <a:solidFill>
            <a:srgbClr val="000099"/>
          </a:solidFill>
          <a:latin typeface="+mn-lt"/>
          <a:ea typeface="ＭＳ Ｐゴシック" pitchFamily="1" charset="-128"/>
        </a:defRPr>
      </a:lvl3pPr>
      <a:lvl4pPr marL="1600200" indent="-228600" algn="l" rtl="0" eaLnBrk="0" fontAlgn="base" hangingPunct="0">
        <a:spcBef>
          <a:spcPct val="20000"/>
        </a:spcBef>
        <a:spcAft>
          <a:spcPct val="0"/>
        </a:spcAft>
        <a:buClr>
          <a:srgbClr val="CC3300"/>
        </a:buClr>
        <a:buSzPct val="50000"/>
        <a:buFont typeface="Monotype Sorts" pitchFamily="1" charset="2"/>
        <a:buChar char="l"/>
        <a:defRPr sz="1800">
          <a:solidFill>
            <a:srgbClr val="000099"/>
          </a:solidFill>
          <a:latin typeface="+mn-lt"/>
          <a:ea typeface="ＭＳ Ｐゴシック" pitchFamily="1" charset="-128"/>
        </a:defRPr>
      </a:lvl4pPr>
      <a:lvl5pPr marL="2057400" indent="-228600" algn="l" rtl="0" eaLnBrk="0" fontAlgn="base" hangingPunct="0">
        <a:spcBef>
          <a:spcPct val="20000"/>
        </a:spcBef>
        <a:spcAft>
          <a:spcPct val="0"/>
        </a:spcAft>
        <a:buClr>
          <a:srgbClr val="CC3300"/>
        </a:buClr>
        <a:buSzPct val="50000"/>
        <a:buFont typeface="Monotype Sorts" pitchFamily="1" charset="2"/>
        <a:buChar char="l"/>
        <a:defRPr sz="1800">
          <a:solidFill>
            <a:srgbClr val="000099"/>
          </a:solidFill>
          <a:latin typeface="+mn-lt"/>
          <a:ea typeface="ＭＳ Ｐゴシック" pitchFamily="1" charset="-128"/>
        </a:defRPr>
      </a:lvl5pPr>
      <a:lvl6pPr marL="25146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6pPr>
      <a:lvl7pPr marL="29718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7pPr>
      <a:lvl8pPr marL="34290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8pPr>
      <a:lvl9pPr marL="38862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8546" name="Rectangle 2"/>
          <p:cNvSpPr>
            <a:spLocks noGrp="1" noChangeArrowheads="1"/>
          </p:cNvSpPr>
          <p:nvPr>
            <p:ph type="ctrTitle"/>
          </p:nvPr>
        </p:nvSpPr>
        <p:spPr>
          <a:xfrm>
            <a:off x="838200" y="1447800"/>
            <a:ext cx="7848600" cy="3810000"/>
          </a:xfrm>
        </p:spPr>
        <p:txBody>
          <a:bodyPr/>
          <a:lstStyle/>
          <a:p>
            <a:r>
              <a:rPr lang="en-US" altLang="zh-CN" sz="4400" dirty="0">
                <a:effectLst>
                  <a:outerShdw blurRad="38100" dist="38100" dir="2700000" algn="tl">
                    <a:srgbClr val="DDDDDD"/>
                  </a:outerShdw>
                </a:effectLst>
                <a:ea typeface="SimSun" pitchFamily="2" charset="-122"/>
                <a:cs typeface="SimSun" pitchFamily="2" charset="-122"/>
              </a:rPr>
              <a:t>Solid-State Circuits / Circuit and System Joint Chapter</a:t>
            </a:r>
            <a:r>
              <a:rPr lang="en-US" altLang="zh-CN" sz="4400" dirty="0">
                <a:ea typeface="SimSun" pitchFamily="2" charset="-122"/>
                <a:cs typeface="SimSun" pitchFamily="2" charset="-122"/>
              </a:rPr>
              <a:t/>
            </a:r>
            <a:br>
              <a:rPr lang="en-US" altLang="zh-CN" sz="4400" dirty="0">
                <a:ea typeface="SimSun" pitchFamily="2" charset="-122"/>
                <a:cs typeface="SimSun" pitchFamily="2" charset="-122"/>
              </a:rPr>
            </a:br>
            <a:r>
              <a:rPr lang="en-US" altLang="zh-CN" sz="4400" dirty="0">
                <a:ea typeface="SimSun" pitchFamily="2" charset="-122"/>
                <a:cs typeface="SimSun" pitchFamily="2" charset="-122"/>
              </a:rPr>
              <a:t/>
            </a:r>
            <a:br>
              <a:rPr lang="en-US" altLang="zh-CN" sz="4400" dirty="0">
                <a:ea typeface="SimSun" pitchFamily="2" charset="-122"/>
                <a:cs typeface="SimSun" pitchFamily="2" charset="-122"/>
              </a:rPr>
            </a:br>
            <a:r>
              <a:rPr lang="en-US" altLang="zh-CN" b="0" dirty="0">
                <a:ea typeface="SimSun" pitchFamily="2" charset="-122"/>
                <a:cs typeface="SimSun" pitchFamily="2" charset="-122"/>
              </a:rPr>
              <a:t/>
            </a:r>
            <a:br>
              <a:rPr lang="en-US" altLang="zh-CN" b="0" dirty="0">
                <a:ea typeface="SimSun" pitchFamily="2" charset="-122"/>
                <a:cs typeface="SimSun" pitchFamily="2" charset="-122"/>
              </a:rPr>
            </a:br>
            <a:r>
              <a:rPr lang="en-US" altLang="zh-CN" b="0" dirty="0">
                <a:ea typeface="SimSun" pitchFamily="2" charset="-122"/>
                <a:cs typeface="SimSun" pitchFamily="2" charset="-122"/>
              </a:rPr>
              <a:t/>
            </a:r>
            <a:br>
              <a:rPr lang="en-US" altLang="zh-CN" b="0" dirty="0">
                <a:ea typeface="SimSun" pitchFamily="2" charset="-122"/>
                <a:cs typeface="SimSun" pitchFamily="2" charset="-122"/>
              </a:rPr>
            </a:br>
            <a:r>
              <a:rPr lang="en-US" altLang="zh-CN" b="0" dirty="0">
                <a:ea typeface="SimSun" pitchFamily="2" charset="-122"/>
                <a:cs typeface="SimSun" pitchFamily="2" charset="-122"/>
              </a:rPr>
              <a:t>IEEE Central Texas Section</a:t>
            </a:r>
            <a:br>
              <a:rPr lang="en-US" altLang="zh-CN" b="0" dirty="0">
                <a:ea typeface="SimSun" pitchFamily="2" charset="-122"/>
                <a:cs typeface="SimSun" pitchFamily="2" charset="-122"/>
              </a:rPr>
            </a:br>
            <a:r>
              <a:rPr lang="en-US" altLang="zh-CN" b="0" dirty="0" smtClean="0">
                <a:ea typeface="SimSun" pitchFamily="2" charset="-122"/>
                <a:cs typeface="SimSun" pitchFamily="2" charset="-122"/>
              </a:rPr>
              <a:t/>
            </a:r>
            <a:br>
              <a:rPr lang="en-US" altLang="zh-CN" b="0" dirty="0" smtClean="0">
                <a:ea typeface="SimSun" pitchFamily="2" charset="-122"/>
                <a:cs typeface="SimSun" pitchFamily="2" charset="-122"/>
              </a:rPr>
            </a:br>
            <a:r>
              <a:rPr lang="en-US" altLang="zh-CN" b="0" dirty="0" smtClean="0">
                <a:ea typeface="SimSun" pitchFamily="2" charset="-122"/>
                <a:cs typeface="SimSun" pitchFamily="2" charset="-122"/>
              </a:rPr>
              <a:t>Spring </a:t>
            </a:r>
            <a:r>
              <a:rPr lang="en-US" altLang="zh-CN" b="0" dirty="0">
                <a:ea typeface="SimSun" pitchFamily="2" charset="-122"/>
                <a:cs typeface="SimSun" pitchFamily="2" charset="-122"/>
              </a:rPr>
              <a:t>Planning Meeting</a:t>
            </a:r>
            <a:r>
              <a:rPr lang="en-US" altLang="zh-CN" b="0" dirty="0" smtClean="0">
                <a:ea typeface="SimSun" pitchFamily="2" charset="-122"/>
                <a:cs typeface="SimSun" pitchFamily="2" charset="-122"/>
              </a:rPr>
              <a:t/>
            </a:r>
            <a:br>
              <a:rPr lang="en-US" altLang="zh-CN" b="0" dirty="0" smtClean="0">
                <a:ea typeface="SimSun" pitchFamily="2" charset="-122"/>
                <a:cs typeface="SimSun" pitchFamily="2" charset="-122"/>
              </a:rPr>
            </a:br>
            <a:r>
              <a:rPr lang="en-US" altLang="zh-CN" b="0" dirty="0" smtClean="0">
                <a:ea typeface="SimSun" pitchFamily="2" charset="-122"/>
                <a:cs typeface="SimSun" pitchFamily="2" charset="-122"/>
              </a:rPr>
              <a:t>January 16, 2016 </a:t>
            </a:r>
            <a:r>
              <a:rPr lang="en-US" altLang="zh-CN" b="0" dirty="0">
                <a:ea typeface="SimSun" pitchFamily="2" charset="-122"/>
                <a:cs typeface="SimSun" pitchFamily="2" charset="-122"/>
              </a:rPr>
              <a:t/>
            </a:r>
            <a:br>
              <a:rPr lang="en-US" altLang="zh-CN" b="0" dirty="0">
                <a:ea typeface="SimSun" pitchFamily="2" charset="-122"/>
                <a:cs typeface="SimSun" pitchFamily="2" charset="-122"/>
              </a:rPr>
            </a:br>
            <a:r>
              <a:rPr lang="en-US" altLang="zh-CN" b="0" dirty="0">
                <a:ea typeface="SimSun" pitchFamily="2" charset="-122"/>
                <a:cs typeface="SimSun" pitchFamily="2" charset="-122"/>
              </a:rPr>
              <a:t>San Marcos, TX</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3252" name="Rectangle 4"/>
          <p:cNvSpPr>
            <a:spLocks noGrp="1" noChangeArrowheads="1"/>
          </p:cNvSpPr>
          <p:nvPr>
            <p:ph type="title"/>
          </p:nvPr>
        </p:nvSpPr>
        <p:spPr/>
        <p:txBody>
          <a:bodyPr/>
          <a:lstStyle/>
          <a:p>
            <a:r>
              <a:rPr lang="en-US" altLang="zh-CN" dirty="0" smtClean="0"/>
              <a:t>Chapter Leadership Team</a:t>
            </a:r>
            <a:endParaRPr lang="en-US" altLang="zh-CN" dirty="0"/>
          </a:p>
        </p:txBody>
      </p:sp>
      <p:sp>
        <p:nvSpPr>
          <p:cNvPr id="1973253" name="Rectangle 5"/>
          <p:cNvSpPr>
            <a:spLocks noGrp="1" noChangeArrowheads="1"/>
          </p:cNvSpPr>
          <p:nvPr>
            <p:ph type="body" idx="1"/>
          </p:nvPr>
        </p:nvSpPr>
        <p:spPr>
          <a:xfrm>
            <a:off x="609600" y="1676400"/>
            <a:ext cx="8153400" cy="4419600"/>
          </a:xfrm>
        </p:spPr>
        <p:txBody>
          <a:bodyPr>
            <a:normAutofit/>
          </a:bodyPr>
          <a:lstStyle/>
          <a:p>
            <a:r>
              <a:rPr lang="en-US" altLang="zh-CN" dirty="0" smtClean="0"/>
              <a:t>Chair: Seth Wilk (RF Micropower, swilk@ieee.org)</a:t>
            </a:r>
          </a:p>
          <a:p>
            <a:pPr marL="0" indent="0">
              <a:buNone/>
            </a:pPr>
            <a:endParaRPr lang="en-US" altLang="zh-CN" dirty="0" smtClean="0"/>
          </a:p>
          <a:p>
            <a:r>
              <a:rPr lang="en-US" altLang="zh-CN" dirty="0" smtClean="0"/>
              <a:t>Vice Chair: Nan Sun (UT Austin, nansun@mail.utexas.edu)</a:t>
            </a:r>
          </a:p>
          <a:p>
            <a:pPr marL="0" indent="0">
              <a:buNone/>
            </a:pPr>
            <a:endParaRPr lang="en-US" altLang="zh-CN" dirty="0" smtClean="0"/>
          </a:p>
          <a:p>
            <a:r>
              <a:rPr lang="en-US" altLang="zh-CN" dirty="0" smtClean="0"/>
              <a:t>Treasurer: Mikel Ash (TI, mikel.ash@ti.com)</a:t>
            </a:r>
          </a:p>
          <a:p>
            <a:endParaRPr lang="en-US" altLang="zh-CN" dirty="0" smtClean="0"/>
          </a:p>
          <a:p>
            <a:r>
              <a:rPr lang="en-US" altLang="zh-CN" dirty="0" smtClean="0"/>
              <a:t>Advisor</a:t>
            </a:r>
          </a:p>
          <a:p>
            <a:pPr lvl="1"/>
            <a:r>
              <a:rPr lang="en-US" altLang="zh-CN" dirty="0" smtClean="0"/>
              <a:t>Matt Felder (matt_felder@yahoo.com)</a:t>
            </a:r>
          </a:p>
          <a:p>
            <a:pPr lvl="1"/>
            <a:r>
              <a:rPr lang="en-US" altLang="zh-CN" dirty="0"/>
              <a:t>Zhuo Li (IBM, zhuoli@ieee.org</a:t>
            </a:r>
            <a:r>
              <a:rPr lang="en-US" altLang="zh-CN" dirty="0" smtClean="0"/>
              <a:t>)</a:t>
            </a:r>
            <a:endParaRPr lang="en-US" altLang="zh-CN"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5300" name="Rectangle 4"/>
          <p:cNvSpPr>
            <a:spLocks noGrp="1" noChangeArrowheads="1"/>
          </p:cNvSpPr>
          <p:nvPr>
            <p:ph type="title"/>
          </p:nvPr>
        </p:nvSpPr>
        <p:spPr/>
        <p:txBody>
          <a:bodyPr/>
          <a:lstStyle/>
          <a:p>
            <a:r>
              <a:rPr lang="en-US" altLang="zh-CN" dirty="0" smtClean="0"/>
              <a:t>Chapter Updates</a:t>
            </a:r>
            <a:endParaRPr lang="en-US" altLang="zh-CN" dirty="0"/>
          </a:p>
        </p:txBody>
      </p:sp>
      <p:sp>
        <p:nvSpPr>
          <p:cNvPr id="1975301" name="Rectangle 5"/>
          <p:cNvSpPr>
            <a:spLocks noGrp="1" noChangeArrowheads="1"/>
          </p:cNvSpPr>
          <p:nvPr>
            <p:ph type="body" idx="1"/>
          </p:nvPr>
        </p:nvSpPr>
        <p:spPr>
          <a:xfrm>
            <a:off x="762000" y="1676400"/>
            <a:ext cx="7772400" cy="4343400"/>
          </a:xfrm>
        </p:spPr>
        <p:txBody>
          <a:bodyPr/>
          <a:lstStyle/>
          <a:p>
            <a:r>
              <a:rPr lang="en-US" altLang="zh-CN" dirty="0" smtClean="0"/>
              <a:t>Meeting location: UT Campus ACES (POB) 2.402</a:t>
            </a:r>
          </a:p>
          <a:p>
            <a:r>
              <a:rPr lang="en-US" altLang="zh-CN" b="1" dirty="0" smtClean="0"/>
              <a:t>We are looking for additional locations and would appreciate any suggestions</a:t>
            </a:r>
            <a:r>
              <a:rPr lang="en-US" altLang="zh-CN" dirty="0" smtClean="0"/>
              <a:t>.  Kenny Rice mentioned that he might be able to help.</a:t>
            </a:r>
          </a:p>
          <a:p>
            <a:r>
              <a:rPr lang="en-US" altLang="zh-CN" dirty="0" smtClean="0"/>
              <a:t>We were able to hold several meetings jointly at different locations last year and would like to do so in 2016</a:t>
            </a:r>
          </a:p>
          <a:p>
            <a:r>
              <a:rPr lang="en-US" altLang="zh-CN" dirty="0" smtClean="0"/>
              <a:t>3 Technical seminars so far for 2016</a:t>
            </a:r>
          </a:p>
          <a:p>
            <a:r>
              <a:rPr lang="en-US" altLang="zh-CN" dirty="0" smtClean="0"/>
              <a:t>Dallas Section will do </a:t>
            </a:r>
            <a:r>
              <a:rPr lang="en-US" altLang="zh-CN" dirty="0" err="1" smtClean="0"/>
              <a:t>TexasWISE</a:t>
            </a:r>
            <a:r>
              <a:rPr lang="en-US" altLang="zh-CN" dirty="0" smtClean="0"/>
              <a:t> this year</a:t>
            </a:r>
          </a:p>
          <a:p>
            <a:pPr marL="0" indent="0">
              <a:lnSpc>
                <a:spcPct val="90000"/>
              </a:lnSpc>
              <a:buNone/>
            </a:pPr>
            <a:endParaRPr lang="en-US"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9394" name="Rectangle 2"/>
          <p:cNvSpPr>
            <a:spLocks noGrp="1" noChangeArrowheads="1"/>
          </p:cNvSpPr>
          <p:nvPr>
            <p:ph type="title"/>
          </p:nvPr>
        </p:nvSpPr>
        <p:spPr>
          <a:xfrm>
            <a:off x="685800" y="-76200"/>
            <a:ext cx="7772400" cy="1143000"/>
          </a:xfrm>
        </p:spPr>
        <p:txBody>
          <a:bodyPr/>
          <a:lstStyle/>
          <a:p>
            <a:r>
              <a:rPr lang="en-US" altLang="zh-CN" dirty="0" smtClean="0">
                <a:ea typeface="SimSun" pitchFamily="2" charset="-122"/>
                <a:cs typeface="SimSun" pitchFamily="2" charset="-122"/>
              </a:rPr>
              <a:t>2015 </a:t>
            </a:r>
            <a:r>
              <a:rPr lang="en-US" altLang="zh-CN" dirty="0">
                <a:ea typeface="SimSun" pitchFamily="2" charset="-122"/>
                <a:cs typeface="SimSun" pitchFamily="2" charset="-122"/>
              </a:rPr>
              <a:t>Chapter </a:t>
            </a:r>
            <a:r>
              <a:rPr lang="en-US" altLang="zh-CN" dirty="0" smtClean="0">
                <a:ea typeface="SimSun" pitchFamily="2" charset="-122"/>
                <a:cs typeface="SimSun" pitchFamily="2" charset="-122"/>
              </a:rPr>
              <a:t>Meetings</a:t>
            </a:r>
            <a:endParaRPr lang="en-US" altLang="zh-CN" dirty="0">
              <a:ea typeface="SimSun" pitchFamily="2" charset="-122"/>
              <a:cs typeface="SimSun" pitchFamily="2" charset="-122"/>
            </a:endParaRPr>
          </a:p>
        </p:txBody>
      </p:sp>
      <p:graphicFrame>
        <p:nvGraphicFramePr>
          <p:cNvPr id="3" name="Table 2"/>
          <p:cNvGraphicFramePr>
            <a:graphicFrameLocks noGrp="1"/>
          </p:cNvGraphicFramePr>
          <p:nvPr>
            <p:extLst>
              <p:ext uri="{D42A27DB-BD31-4B8C-83A1-F6EECF244321}">
                <p14:modId xmlns="" xmlns:p14="http://schemas.microsoft.com/office/powerpoint/2010/main" val="241802005"/>
              </p:ext>
            </p:extLst>
          </p:nvPr>
        </p:nvGraphicFramePr>
        <p:xfrm>
          <a:off x="990600" y="914400"/>
          <a:ext cx="6826064" cy="5037027"/>
        </p:xfrm>
        <a:graphic>
          <a:graphicData uri="http://schemas.openxmlformats.org/drawingml/2006/table">
            <a:tbl>
              <a:tblPr>
                <a:tableStyleId>{5C22544A-7EE6-4342-B048-85BDC9FD1C3A}</a:tableStyleId>
              </a:tblPr>
              <a:tblGrid>
                <a:gridCol w="892689"/>
                <a:gridCol w="703851"/>
                <a:gridCol w="1873358"/>
                <a:gridCol w="1622290"/>
                <a:gridCol w="1072943"/>
                <a:gridCol w="660933"/>
              </a:tblGrid>
              <a:tr h="128824">
                <a:tc>
                  <a:txBody>
                    <a:bodyPr/>
                    <a:lstStyle/>
                    <a:p>
                      <a:pPr algn="ctr" fontAlgn="ctr"/>
                      <a:r>
                        <a:rPr lang="en-US" sz="900" b="1" u="none" strike="noStrike" dirty="0">
                          <a:effectLst/>
                        </a:rPr>
                        <a:t>Meeting Date</a:t>
                      </a:r>
                      <a:endParaRPr lang="en-US" sz="900" b="1" i="0" u="none" strike="noStrike" dirty="0">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b="1" u="none" strike="noStrike">
                          <a:effectLst/>
                        </a:rPr>
                        <a:t>Event Category</a:t>
                      </a:r>
                      <a:endParaRPr lang="en-US" sz="900" b="1"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b="1" u="none" strike="noStrike" dirty="0">
                          <a:effectLst/>
                        </a:rPr>
                        <a:t>Meeting Title</a:t>
                      </a:r>
                      <a:endParaRPr lang="en-US" sz="900" b="1" i="0" u="none" strike="noStrike" dirty="0">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b="1" u="none" strike="noStrike">
                          <a:effectLst/>
                        </a:rPr>
                        <a:t>Speaker</a:t>
                      </a:r>
                      <a:endParaRPr lang="en-US" sz="900" b="1"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b="1" u="none" strike="noStrike">
                          <a:effectLst/>
                        </a:rPr>
                        <a:t>vTools</a:t>
                      </a:r>
                      <a:endParaRPr lang="en-US" sz="900" b="1"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b="1" u="none" strike="noStrike" dirty="0">
                          <a:effectLst/>
                        </a:rPr>
                        <a:t>L31</a:t>
                      </a:r>
                      <a:endParaRPr lang="en-US" sz="900" b="1" i="0" u="none" strike="noStrike" dirty="0">
                        <a:solidFill>
                          <a:srgbClr val="000000"/>
                        </a:solidFill>
                        <a:effectLst/>
                        <a:latin typeface="Calibri" panose="020F0502020204030204" pitchFamily="34" charset="0"/>
                      </a:endParaRPr>
                    </a:p>
                  </a:txBody>
                  <a:tcPr marL="6441" marR="6441" marT="6441" marB="0" anchor="ctr"/>
                </a:tc>
              </a:tr>
              <a:tr h="386473">
                <a:tc>
                  <a:txBody>
                    <a:bodyPr/>
                    <a:lstStyle/>
                    <a:p>
                      <a:pPr algn="ctr" fontAlgn="ctr"/>
                      <a:r>
                        <a:rPr lang="en-US" sz="900" u="none" strike="noStrike" dirty="0">
                          <a:effectLst/>
                        </a:rPr>
                        <a:t>1/9/2015</a:t>
                      </a:r>
                      <a:endParaRPr lang="en-US" sz="900" b="0" i="0" u="none" strike="noStrike" dirty="0">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Technical</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IEEE CTS CAS/SSC CEDA Jan 9 Meeting - Tackling Variability Challenges in VLSI Circuits</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dirty="0" err="1">
                          <a:effectLst/>
                        </a:rPr>
                        <a:t>Mingoo</a:t>
                      </a:r>
                      <a:r>
                        <a:rPr lang="en-US" sz="900" u="none" strike="noStrike" dirty="0">
                          <a:effectLst/>
                        </a:rPr>
                        <a:t> </a:t>
                      </a:r>
                      <a:r>
                        <a:rPr lang="en-US" sz="900" u="none" strike="noStrike" dirty="0" err="1">
                          <a:effectLst/>
                        </a:rPr>
                        <a:t>Seok</a:t>
                      </a:r>
                      <a:endParaRPr lang="en-US" sz="900" b="0" i="0" u="none" strike="noStrike" dirty="0">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dirty="0">
                          <a:effectLst/>
                        </a:rPr>
                        <a:t>Yes</a:t>
                      </a:r>
                      <a:endParaRPr lang="en-US" sz="900" b="0" i="0" u="none" strike="noStrike" dirty="0">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Yes</a:t>
                      </a:r>
                      <a:endParaRPr lang="en-US" sz="900" b="0" i="0" u="none" strike="noStrike">
                        <a:solidFill>
                          <a:srgbClr val="000000"/>
                        </a:solidFill>
                        <a:effectLst/>
                        <a:latin typeface="Calibri" panose="020F0502020204030204" pitchFamily="34" charset="0"/>
                      </a:endParaRPr>
                    </a:p>
                  </a:txBody>
                  <a:tcPr marL="6441" marR="6441" marT="6441" marB="0" anchor="ctr"/>
                </a:tc>
              </a:tr>
              <a:tr h="386473">
                <a:tc>
                  <a:txBody>
                    <a:bodyPr/>
                    <a:lstStyle/>
                    <a:p>
                      <a:pPr algn="ctr" fontAlgn="ctr"/>
                      <a:r>
                        <a:rPr lang="en-US" sz="900" u="none" strike="noStrike">
                          <a:effectLst/>
                        </a:rPr>
                        <a:t>2/3/2015</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Technical</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IEEE CTS CEDA CAS/SSC Feb 3 Seminar - Opportunities and Challenges in Human Centered Robotics</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Dr. Sentis and Dr. Fok</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Yes</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Yes</a:t>
                      </a:r>
                      <a:endParaRPr lang="en-US" sz="900" b="0" i="0" u="none" strike="noStrike">
                        <a:solidFill>
                          <a:srgbClr val="000000"/>
                        </a:solidFill>
                        <a:effectLst/>
                        <a:latin typeface="Calibri" panose="020F0502020204030204" pitchFamily="34" charset="0"/>
                      </a:endParaRPr>
                    </a:p>
                  </a:txBody>
                  <a:tcPr marL="6441" marR="6441" marT="6441" marB="0" anchor="ctr"/>
                </a:tc>
              </a:tr>
              <a:tr h="283413">
                <a:tc>
                  <a:txBody>
                    <a:bodyPr/>
                    <a:lstStyle/>
                    <a:p>
                      <a:pPr algn="ctr" fontAlgn="ctr"/>
                      <a:r>
                        <a:rPr lang="en-US" sz="900" u="none" strike="noStrike">
                          <a:effectLst/>
                        </a:rPr>
                        <a:t>2/20/2015</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Technical</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b"/>
                      <a:r>
                        <a:rPr lang="en-US" sz="900" u="none" strike="noStrike" dirty="0">
                          <a:effectLst/>
                        </a:rPr>
                        <a:t>Ultra low energy DSP, synonym of ultra low voltage DSP</a:t>
                      </a:r>
                      <a:endParaRPr lang="en-US" sz="900" b="0" i="0" u="none" strike="noStrike" dirty="0">
                        <a:solidFill>
                          <a:srgbClr val="2A2A2A"/>
                        </a:solidFill>
                        <a:effectLst/>
                        <a:latin typeface="Calibri" panose="020F0502020204030204" pitchFamily="34" charset="0"/>
                      </a:endParaRPr>
                    </a:p>
                  </a:txBody>
                  <a:tcPr marL="6441" marR="6441" marT="6441" marB="0" anchor="b"/>
                </a:tc>
                <a:tc>
                  <a:txBody>
                    <a:bodyPr/>
                    <a:lstStyle/>
                    <a:p>
                      <a:pPr algn="ctr" fontAlgn="ctr"/>
                      <a:r>
                        <a:rPr lang="en-US" sz="900" u="none" strike="noStrike">
                          <a:effectLst/>
                        </a:rPr>
                        <a:t>Wim Dehaene</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Yes</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Yes</a:t>
                      </a:r>
                      <a:endParaRPr lang="en-US" sz="900" b="0" i="0" u="none" strike="noStrike">
                        <a:solidFill>
                          <a:srgbClr val="000000"/>
                        </a:solidFill>
                        <a:effectLst/>
                        <a:latin typeface="Calibri" panose="020F0502020204030204" pitchFamily="34" charset="0"/>
                      </a:endParaRPr>
                    </a:p>
                  </a:txBody>
                  <a:tcPr marL="6441" marR="6441" marT="6441" marB="0" anchor="ctr"/>
                </a:tc>
              </a:tr>
              <a:tr h="386473">
                <a:tc>
                  <a:txBody>
                    <a:bodyPr/>
                    <a:lstStyle/>
                    <a:p>
                      <a:pPr algn="ctr" fontAlgn="ctr"/>
                      <a:r>
                        <a:rPr lang="en-US" sz="900" u="none" strike="noStrike">
                          <a:effectLst/>
                        </a:rPr>
                        <a:t>3/12/2015</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Technical</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dirty="0">
                          <a:effectLst/>
                        </a:rPr>
                        <a:t>IEEE CTS CAS/</a:t>
                      </a:r>
                      <a:r>
                        <a:rPr lang="en-US" sz="900" u="none" strike="noStrike" dirty="0" err="1">
                          <a:effectLst/>
                        </a:rPr>
                        <a:t>SSC</a:t>
                      </a:r>
                      <a:r>
                        <a:rPr lang="en-US" sz="900" u="none" strike="noStrike" dirty="0">
                          <a:effectLst/>
                        </a:rPr>
                        <a:t> March </a:t>
                      </a:r>
                      <a:r>
                        <a:rPr lang="en-US" sz="900" u="none" strike="noStrike" dirty="0" err="1">
                          <a:effectLst/>
                        </a:rPr>
                        <a:t>Meeting:The</a:t>
                      </a:r>
                      <a:r>
                        <a:rPr lang="en-US" sz="900" u="none" strike="noStrike" dirty="0">
                          <a:effectLst/>
                        </a:rPr>
                        <a:t> Annual Review of the ISSCC Conference: Digital, Processor and Memory </a:t>
                      </a:r>
                      <a:endParaRPr lang="en-US" sz="900" b="0" i="0" u="none" strike="noStrike" dirty="0">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Betty Prince and Eric Fluhr</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Yes</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Yes</a:t>
                      </a:r>
                      <a:endParaRPr lang="en-US" sz="900" b="0" i="0" u="none" strike="noStrike">
                        <a:solidFill>
                          <a:srgbClr val="000000"/>
                        </a:solidFill>
                        <a:effectLst/>
                        <a:latin typeface="Calibri" panose="020F0502020204030204" pitchFamily="34" charset="0"/>
                      </a:endParaRPr>
                    </a:p>
                  </a:txBody>
                  <a:tcPr marL="6441" marR="6441" marT="6441" marB="0" anchor="ctr"/>
                </a:tc>
              </a:tr>
              <a:tr h="386473">
                <a:tc>
                  <a:txBody>
                    <a:bodyPr/>
                    <a:lstStyle/>
                    <a:p>
                      <a:pPr algn="ctr" fontAlgn="ctr"/>
                      <a:r>
                        <a:rPr lang="en-US" sz="900" u="none" strike="noStrike">
                          <a:effectLst/>
                        </a:rPr>
                        <a:t>3/24/2015</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Technical</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dirty="0">
                          <a:effectLst/>
                        </a:rPr>
                        <a:t>IEEE CTS CAS/</a:t>
                      </a:r>
                      <a:r>
                        <a:rPr lang="en-US" sz="900" u="none" strike="noStrike" dirty="0" err="1">
                          <a:effectLst/>
                        </a:rPr>
                        <a:t>SSC</a:t>
                      </a:r>
                      <a:r>
                        <a:rPr lang="en-US" sz="900" u="none" strike="noStrike" dirty="0">
                          <a:effectLst/>
                        </a:rPr>
                        <a:t> March Meeting: The Annual Review of the ISSCC Conference: Analog and RF </a:t>
                      </a:r>
                      <a:endParaRPr lang="en-US" sz="900" b="0" i="0" u="none" strike="noStrike" dirty="0">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Ramin Poorfard and Axel Thomsen</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Yes</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Yes</a:t>
                      </a:r>
                      <a:endParaRPr lang="en-US" sz="900" b="0" i="0" u="none" strike="noStrike">
                        <a:solidFill>
                          <a:srgbClr val="000000"/>
                        </a:solidFill>
                        <a:effectLst/>
                        <a:latin typeface="Calibri" panose="020F0502020204030204" pitchFamily="34" charset="0"/>
                      </a:endParaRPr>
                    </a:p>
                  </a:txBody>
                  <a:tcPr marL="6441" marR="6441" marT="6441" marB="0" anchor="ctr"/>
                </a:tc>
              </a:tr>
              <a:tr h="257649">
                <a:tc>
                  <a:txBody>
                    <a:bodyPr/>
                    <a:lstStyle/>
                    <a:p>
                      <a:pPr algn="ctr" fontAlgn="ctr"/>
                      <a:r>
                        <a:rPr lang="en-US" sz="900" u="none" strike="noStrike">
                          <a:effectLst/>
                        </a:rPr>
                        <a:t>3/27/2015</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Technical</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TexasWISE Workshop</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dirty="0">
                          <a:effectLst/>
                        </a:rPr>
                        <a:t>Invited Speakers and Industry Madness Session</a:t>
                      </a:r>
                      <a:endParaRPr lang="en-US" sz="900" b="0" i="0" u="none" strike="noStrike" dirty="0">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Yes</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Yes</a:t>
                      </a:r>
                      <a:endParaRPr lang="en-US" sz="900" b="0" i="0" u="none" strike="noStrike">
                        <a:solidFill>
                          <a:srgbClr val="000000"/>
                        </a:solidFill>
                        <a:effectLst/>
                        <a:latin typeface="Calibri" panose="020F0502020204030204" pitchFamily="34" charset="0"/>
                      </a:endParaRPr>
                    </a:p>
                  </a:txBody>
                  <a:tcPr marL="6441" marR="6441" marT="6441" marB="0" anchor="ctr"/>
                </a:tc>
              </a:tr>
              <a:tr h="257649">
                <a:tc>
                  <a:txBody>
                    <a:bodyPr/>
                    <a:lstStyle/>
                    <a:p>
                      <a:pPr algn="ctr" fontAlgn="ctr"/>
                      <a:r>
                        <a:rPr lang="en-US" sz="900" u="none" strike="noStrike">
                          <a:effectLst/>
                        </a:rPr>
                        <a:t>5/28/2015</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Technical</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Advances and Trends in CMOS Analog and RF Integrated Circuits</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dirty="0">
                          <a:effectLst/>
                        </a:rPr>
                        <a:t>David </a:t>
                      </a:r>
                      <a:r>
                        <a:rPr lang="en-US" sz="900" u="none" strike="noStrike" dirty="0" err="1">
                          <a:effectLst/>
                        </a:rPr>
                        <a:t>Allstot</a:t>
                      </a:r>
                      <a:endParaRPr lang="en-US" sz="900" b="0" i="0" u="none" strike="noStrike" dirty="0">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Yes</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Yes</a:t>
                      </a:r>
                      <a:endParaRPr lang="en-US" sz="900" b="0" i="0" u="none" strike="noStrike">
                        <a:solidFill>
                          <a:srgbClr val="000000"/>
                        </a:solidFill>
                        <a:effectLst/>
                        <a:latin typeface="Calibri" panose="020F0502020204030204" pitchFamily="34" charset="0"/>
                      </a:endParaRPr>
                    </a:p>
                  </a:txBody>
                  <a:tcPr marL="6441" marR="6441" marT="6441" marB="0" anchor="ctr"/>
                </a:tc>
              </a:tr>
              <a:tr h="257649">
                <a:tc>
                  <a:txBody>
                    <a:bodyPr/>
                    <a:lstStyle/>
                    <a:p>
                      <a:pPr algn="ctr" fontAlgn="ctr"/>
                      <a:r>
                        <a:rPr lang="en-US" sz="900" u="none" strike="noStrike">
                          <a:effectLst/>
                        </a:rPr>
                        <a:t>9/10/2015</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Technical</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How Test Automation Drives Modern Agile Software Development</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dirty="0">
                          <a:effectLst/>
                        </a:rPr>
                        <a:t>Chris Durand</a:t>
                      </a:r>
                      <a:endParaRPr lang="en-US" sz="900" b="0" i="0" u="none" strike="noStrike" dirty="0">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Yes</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Yes</a:t>
                      </a:r>
                      <a:endParaRPr lang="en-US" sz="900" b="0" i="0" u="none" strike="noStrike">
                        <a:solidFill>
                          <a:srgbClr val="000000"/>
                        </a:solidFill>
                        <a:effectLst/>
                        <a:latin typeface="Calibri" panose="020F0502020204030204" pitchFamily="34" charset="0"/>
                      </a:endParaRPr>
                    </a:p>
                  </a:txBody>
                  <a:tcPr marL="6441" marR="6441" marT="6441" marB="0" anchor="ctr"/>
                </a:tc>
              </a:tr>
              <a:tr h="257649">
                <a:tc>
                  <a:txBody>
                    <a:bodyPr/>
                    <a:lstStyle/>
                    <a:p>
                      <a:pPr algn="ctr" fontAlgn="b"/>
                      <a:r>
                        <a:rPr lang="en-US" sz="900" u="none" strike="noStrike">
                          <a:effectLst/>
                        </a:rPr>
                        <a:t>9/24/2015</a:t>
                      </a:r>
                      <a:endParaRPr lang="en-US" sz="900" b="0" i="0" u="none" strike="noStrike">
                        <a:solidFill>
                          <a:srgbClr val="000000"/>
                        </a:solidFill>
                        <a:effectLst/>
                        <a:latin typeface="Calibri" panose="020F0502020204030204" pitchFamily="34" charset="0"/>
                      </a:endParaRPr>
                    </a:p>
                  </a:txBody>
                  <a:tcPr marL="6441" marR="6441" marT="6441" marB="0" anchor="b"/>
                </a:tc>
                <a:tc>
                  <a:txBody>
                    <a:bodyPr/>
                    <a:lstStyle/>
                    <a:p>
                      <a:pPr algn="ctr" fontAlgn="b"/>
                      <a:r>
                        <a:rPr lang="en-US" sz="900" u="none" strike="noStrike">
                          <a:effectLst/>
                        </a:rPr>
                        <a:t>Technical</a:t>
                      </a:r>
                      <a:endParaRPr lang="en-US" sz="900" b="0" i="0" u="none" strike="noStrike">
                        <a:solidFill>
                          <a:srgbClr val="000000"/>
                        </a:solidFill>
                        <a:effectLst/>
                        <a:latin typeface="Calibri" panose="020F0502020204030204" pitchFamily="34" charset="0"/>
                      </a:endParaRPr>
                    </a:p>
                  </a:txBody>
                  <a:tcPr marL="6441" marR="6441" marT="6441" marB="0" anchor="b"/>
                </a:tc>
                <a:tc>
                  <a:txBody>
                    <a:bodyPr/>
                    <a:lstStyle/>
                    <a:p>
                      <a:pPr algn="ctr" fontAlgn="b"/>
                      <a:r>
                        <a:rPr lang="en-US" sz="900" u="none" strike="noStrike">
                          <a:effectLst/>
                        </a:rPr>
                        <a:t> Logic debugging by replacing internal gates with new functions</a:t>
                      </a:r>
                      <a:endParaRPr lang="en-US" sz="900" b="0" i="0" u="none" strike="noStrike">
                        <a:solidFill>
                          <a:srgbClr val="000000"/>
                        </a:solidFill>
                        <a:effectLst/>
                        <a:latin typeface="Calibri" panose="020F0502020204030204" pitchFamily="34" charset="0"/>
                      </a:endParaRPr>
                    </a:p>
                  </a:txBody>
                  <a:tcPr marL="6441" marR="6441" marT="6441" marB="0" anchor="b"/>
                </a:tc>
                <a:tc>
                  <a:txBody>
                    <a:bodyPr/>
                    <a:lstStyle/>
                    <a:p>
                      <a:pPr algn="ctr" fontAlgn="b"/>
                      <a:r>
                        <a:rPr lang="en-US" sz="900" u="none" strike="noStrike">
                          <a:effectLst/>
                        </a:rPr>
                        <a:t>Masahiro Fujita</a:t>
                      </a:r>
                      <a:endParaRPr lang="en-US" sz="900" b="0" i="0" u="none" strike="noStrike">
                        <a:solidFill>
                          <a:srgbClr val="000000"/>
                        </a:solidFill>
                        <a:effectLst/>
                        <a:latin typeface="Calibri" panose="020F0502020204030204" pitchFamily="34" charset="0"/>
                      </a:endParaRPr>
                    </a:p>
                  </a:txBody>
                  <a:tcPr marL="6441" marR="6441" marT="6441" marB="0" anchor="b"/>
                </a:tc>
                <a:tc>
                  <a:txBody>
                    <a:bodyPr/>
                    <a:lstStyle/>
                    <a:p>
                      <a:pPr algn="ctr" fontAlgn="b"/>
                      <a:r>
                        <a:rPr lang="en-US" sz="900" u="none" strike="noStrike" dirty="0">
                          <a:effectLst/>
                        </a:rPr>
                        <a:t>Yes</a:t>
                      </a:r>
                      <a:endParaRPr lang="en-US" sz="900" b="0" i="0" u="none" strike="noStrike" dirty="0">
                        <a:solidFill>
                          <a:srgbClr val="000000"/>
                        </a:solidFill>
                        <a:effectLst/>
                        <a:latin typeface="Calibri" panose="020F0502020204030204" pitchFamily="34" charset="0"/>
                      </a:endParaRPr>
                    </a:p>
                  </a:txBody>
                  <a:tcPr marL="6441" marR="6441" marT="6441" marB="0" anchor="b"/>
                </a:tc>
                <a:tc>
                  <a:txBody>
                    <a:bodyPr/>
                    <a:lstStyle/>
                    <a:p>
                      <a:pPr algn="ctr" fontAlgn="b"/>
                      <a:r>
                        <a:rPr lang="en-US" sz="900" u="none" strike="noStrike">
                          <a:effectLst/>
                        </a:rPr>
                        <a:t>Yes</a:t>
                      </a:r>
                      <a:endParaRPr lang="en-US" sz="900" b="0" i="0" u="none" strike="noStrike">
                        <a:solidFill>
                          <a:srgbClr val="000000"/>
                        </a:solidFill>
                        <a:effectLst/>
                        <a:latin typeface="Calibri" panose="020F0502020204030204" pitchFamily="34" charset="0"/>
                      </a:endParaRPr>
                    </a:p>
                  </a:txBody>
                  <a:tcPr marL="6441" marR="6441" marT="6441" marB="0" anchor="b"/>
                </a:tc>
              </a:tr>
              <a:tr h="128824">
                <a:tc>
                  <a:txBody>
                    <a:bodyPr/>
                    <a:lstStyle/>
                    <a:p>
                      <a:pPr algn="ctr" fontAlgn="ctr"/>
                      <a:r>
                        <a:rPr lang="en-US" sz="900" u="none" strike="noStrike">
                          <a:effectLst/>
                        </a:rPr>
                        <a:t>10/19/2015</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Technical</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Micropower Incremental A/D Converters</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Gabor Temes</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dirty="0">
                          <a:effectLst/>
                        </a:rPr>
                        <a:t>yes</a:t>
                      </a:r>
                      <a:endParaRPr lang="en-US" sz="900" b="0" i="0" u="none" strike="noStrike" dirty="0">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Yes</a:t>
                      </a:r>
                      <a:endParaRPr lang="en-US" sz="900" b="0" i="0" u="none" strike="noStrike">
                        <a:solidFill>
                          <a:srgbClr val="000000"/>
                        </a:solidFill>
                        <a:effectLst/>
                        <a:latin typeface="Calibri" panose="020F0502020204030204" pitchFamily="34" charset="0"/>
                      </a:endParaRPr>
                    </a:p>
                  </a:txBody>
                  <a:tcPr marL="6441" marR="6441" marT="6441" marB="0" anchor="ctr"/>
                </a:tc>
              </a:tr>
              <a:tr h="128824">
                <a:tc>
                  <a:txBody>
                    <a:bodyPr/>
                    <a:lstStyle/>
                    <a:p>
                      <a:pPr algn="ctr" fontAlgn="ctr"/>
                      <a:r>
                        <a:rPr lang="en-US" sz="900" u="none" strike="noStrike">
                          <a:effectLst/>
                        </a:rPr>
                        <a:t>10/27/2015</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Technical</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3D Vertical NAND Flash</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Betty Prince</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dirty="0">
                          <a:effectLst/>
                        </a:rPr>
                        <a:t>Yes</a:t>
                      </a:r>
                      <a:endParaRPr lang="en-US" sz="900" b="0" i="0" u="none" strike="noStrike" dirty="0">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Yes</a:t>
                      </a:r>
                      <a:endParaRPr lang="en-US" sz="900" b="0" i="0" u="none" strike="noStrike">
                        <a:solidFill>
                          <a:srgbClr val="000000"/>
                        </a:solidFill>
                        <a:effectLst/>
                        <a:latin typeface="Calibri" panose="020F0502020204030204" pitchFamily="34" charset="0"/>
                      </a:endParaRPr>
                    </a:p>
                  </a:txBody>
                  <a:tcPr marL="6441" marR="6441" marT="6441" marB="0" anchor="ctr"/>
                </a:tc>
              </a:tr>
              <a:tr h="128824">
                <a:tc>
                  <a:txBody>
                    <a:bodyPr/>
                    <a:lstStyle/>
                    <a:p>
                      <a:pPr algn="ctr" fontAlgn="ctr"/>
                      <a:r>
                        <a:rPr lang="en-US" sz="900" u="none" strike="noStrike">
                          <a:effectLst/>
                        </a:rPr>
                        <a:t>11/4/2015</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Technical</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Trustworthy Hardware</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Ramesh Karri</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Yes</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6441" marR="6441" marT="6441" marB="0" anchor="ctr"/>
                </a:tc>
              </a:tr>
              <a:tr h="386473">
                <a:tc>
                  <a:txBody>
                    <a:bodyPr/>
                    <a:lstStyle/>
                    <a:p>
                      <a:pPr algn="ctr" fontAlgn="ctr"/>
                      <a:r>
                        <a:rPr lang="en-US" sz="900" u="none" strike="noStrike">
                          <a:effectLst/>
                        </a:rPr>
                        <a:t>12/11/2015</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Social</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IEEE CEDA, CS, COMSOC/SP, CTCN, and SSC/CAS Holiday Social and Networking Event</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Yes</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dirty="0">
                          <a:effectLst/>
                        </a:rPr>
                        <a:t>Yes</a:t>
                      </a:r>
                      <a:endParaRPr lang="en-US" sz="900" b="0" i="0" u="none" strike="noStrike" dirty="0">
                        <a:solidFill>
                          <a:srgbClr val="000000"/>
                        </a:solidFill>
                        <a:effectLst/>
                        <a:latin typeface="Calibri" panose="020F0502020204030204" pitchFamily="34" charset="0"/>
                      </a:endParaRPr>
                    </a:p>
                  </a:txBody>
                  <a:tcPr marL="6441" marR="6441" marT="6441" marB="0" anchor="ctr"/>
                </a:tc>
              </a:tr>
              <a:tr h="257649">
                <a:tc>
                  <a:txBody>
                    <a:bodyPr/>
                    <a:lstStyle/>
                    <a:p>
                      <a:pPr algn="ctr" fontAlgn="ctr"/>
                      <a:r>
                        <a:rPr lang="en-US" sz="900" u="none" strike="noStrike">
                          <a:effectLst/>
                        </a:rPr>
                        <a:t>12/15/2015</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Technical</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CMOS Transceiver Circuits for Short-Reach Optical Communication</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Tony Chan Carusone</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a:effectLst/>
                        </a:rPr>
                        <a:t>Yes</a:t>
                      </a:r>
                      <a:endParaRPr lang="en-US" sz="900" b="0" i="0" u="none" strike="noStrike">
                        <a:solidFill>
                          <a:srgbClr val="000000"/>
                        </a:solidFill>
                        <a:effectLst/>
                        <a:latin typeface="Calibri" panose="020F0502020204030204" pitchFamily="34" charset="0"/>
                      </a:endParaRPr>
                    </a:p>
                  </a:txBody>
                  <a:tcPr marL="6441" marR="6441" marT="6441" marB="0" anchor="ctr"/>
                </a:tc>
                <a:tc>
                  <a:txBody>
                    <a:bodyPr/>
                    <a:lstStyle/>
                    <a:p>
                      <a:pPr algn="ctr" fontAlgn="ctr"/>
                      <a:r>
                        <a:rPr lang="en-US" sz="900" u="none" strike="noStrike" dirty="0">
                          <a:effectLst/>
                        </a:rPr>
                        <a:t>Yes</a:t>
                      </a:r>
                      <a:endParaRPr lang="en-US" sz="900" b="0" i="0" u="none" strike="noStrike" dirty="0">
                        <a:solidFill>
                          <a:srgbClr val="000000"/>
                        </a:solidFill>
                        <a:effectLst/>
                        <a:latin typeface="Calibri" panose="020F0502020204030204" pitchFamily="34" charset="0"/>
                      </a:endParaRPr>
                    </a:p>
                  </a:txBody>
                  <a:tcPr marL="6441" marR="6441" marT="6441" marB="0" anchor="ctr"/>
                </a:tc>
              </a:tr>
            </a:tbl>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2016 Scheduled Meetings</a:t>
            </a:r>
            <a:endParaRPr lang="en-US" dirty="0"/>
          </a:p>
        </p:txBody>
      </p:sp>
      <p:graphicFrame>
        <p:nvGraphicFramePr>
          <p:cNvPr id="5" name="Table 4"/>
          <p:cNvGraphicFramePr>
            <a:graphicFrameLocks noGrp="1"/>
          </p:cNvGraphicFramePr>
          <p:nvPr>
            <p:extLst>
              <p:ext uri="{D42A27DB-BD31-4B8C-83A1-F6EECF244321}">
                <p14:modId xmlns="" xmlns:p14="http://schemas.microsoft.com/office/powerpoint/2010/main" val="1758930559"/>
              </p:ext>
            </p:extLst>
          </p:nvPr>
        </p:nvGraphicFramePr>
        <p:xfrm>
          <a:off x="762000" y="1752600"/>
          <a:ext cx="7772399" cy="1576831"/>
        </p:xfrm>
        <a:graphic>
          <a:graphicData uri="http://schemas.openxmlformats.org/drawingml/2006/table">
            <a:tbl>
              <a:tblPr>
                <a:tableStyleId>{5C22544A-7EE6-4342-B048-85BDC9FD1C3A}</a:tableStyleId>
              </a:tblPr>
              <a:tblGrid>
                <a:gridCol w="1125415"/>
                <a:gridCol w="887347"/>
                <a:gridCol w="2361749"/>
                <a:gridCol w="2045226"/>
                <a:gridCol w="1352662"/>
              </a:tblGrid>
              <a:tr h="162376">
                <a:tc>
                  <a:txBody>
                    <a:bodyPr/>
                    <a:lstStyle/>
                    <a:p>
                      <a:pPr algn="ctr" fontAlgn="ctr"/>
                      <a:r>
                        <a:rPr lang="en-US" sz="1050" b="1" u="none" strike="noStrike">
                          <a:effectLst/>
                        </a:rPr>
                        <a:t>Meeting Date</a:t>
                      </a:r>
                      <a:endParaRPr lang="en-US" sz="1050" b="1" i="0" u="none" strike="noStrike">
                        <a:solidFill>
                          <a:srgbClr val="000000"/>
                        </a:solidFill>
                        <a:effectLst/>
                        <a:latin typeface="Calibri" panose="020F0502020204030204" pitchFamily="34" charset="0"/>
                      </a:endParaRPr>
                    </a:p>
                  </a:txBody>
                  <a:tcPr marL="8119" marR="8119" marT="8119" marB="0" anchor="ctr"/>
                </a:tc>
                <a:tc>
                  <a:txBody>
                    <a:bodyPr/>
                    <a:lstStyle/>
                    <a:p>
                      <a:pPr algn="ctr" fontAlgn="ctr"/>
                      <a:r>
                        <a:rPr lang="en-US" sz="1050" b="1" u="none" strike="noStrike">
                          <a:effectLst/>
                        </a:rPr>
                        <a:t>Event Category</a:t>
                      </a:r>
                      <a:endParaRPr lang="en-US" sz="1050" b="1" i="0" u="none" strike="noStrike">
                        <a:solidFill>
                          <a:srgbClr val="000000"/>
                        </a:solidFill>
                        <a:effectLst/>
                        <a:latin typeface="Calibri" panose="020F0502020204030204" pitchFamily="34" charset="0"/>
                      </a:endParaRPr>
                    </a:p>
                  </a:txBody>
                  <a:tcPr marL="8119" marR="8119" marT="8119" marB="0" anchor="ctr"/>
                </a:tc>
                <a:tc>
                  <a:txBody>
                    <a:bodyPr/>
                    <a:lstStyle/>
                    <a:p>
                      <a:pPr algn="ctr" fontAlgn="ctr"/>
                      <a:r>
                        <a:rPr lang="en-US" sz="1050" b="1" u="none" strike="noStrike">
                          <a:effectLst/>
                        </a:rPr>
                        <a:t>Meeting Title</a:t>
                      </a:r>
                      <a:endParaRPr lang="en-US" sz="1050" b="1" i="0" u="none" strike="noStrike">
                        <a:solidFill>
                          <a:srgbClr val="000000"/>
                        </a:solidFill>
                        <a:effectLst/>
                        <a:latin typeface="Calibri" panose="020F0502020204030204" pitchFamily="34" charset="0"/>
                      </a:endParaRPr>
                    </a:p>
                  </a:txBody>
                  <a:tcPr marL="8119" marR="8119" marT="8119" marB="0" anchor="ctr"/>
                </a:tc>
                <a:tc>
                  <a:txBody>
                    <a:bodyPr/>
                    <a:lstStyle/>
                    <a:p>
                      <a:pPr algn="ctr" fontAlgn="ctr"/>
                      <a:r>
                        <a:rPr lang="en-US" sz="1050" b="1" u="none" strike="noStrike">
                          <a:effectLst/>
                        </a:rPr>
                        <a:t>Speaker</a:t>
                      </a:r>
                      <a:endParaRPr lang="en-US" sz="1050" b="1" i="0" u="none" strike="noStrike">
                        <a:solidFill>
                          <a:srgbClr val="000000"/>
                        </a:solidFill>
                        <a:effectLst/>
                        <a:latin typeface="Calibri" panose="020F0502020204030204" pitchFamily="34" charset="0"/>
                      </a:endParaRPr>
                    </a:p>
                  </a:txBody>
                  <a:tcPr marL="8119" marR="8119" marT="8119" marB="0" anchor="ctr"/>
                </a:tc>
                <a:tc>
                  <a:txBody>
                    <a:bodyPr/>
                    <a:lstStyle/>
                    <a:p>
                      <a:pPr algn="ctr" fontAlgn="ctr"/>
                      <a:r>
                        <a:rPr lang="en-US" sz="1050" b="1" u="none" strike="noStrike" dirty="0" err="1">
                          <a:effectLst/>
                        </a:rPr>
                        <a:t>vTools</a:t>
                      </a:r>
                      <a:endParaRPr lang="en-US" sz="1050" b="1" i="0" u="none" strike="noStrike" dirty="0">
                        <a:solidFill>
                          <a:srgbClr val="000000"/>
                        </a:solidFill>
                        <a:effectLst/>
                        <a:latin typeface="Calibri" panose="020F0502020204030204" pitchFamily="34" charset="0"/>
                      </a:endParaRPr>
                    </a:p>
                  </a:txBody>
                  <a:tcPr marL="8119" marR="8119" marT="8119" marB="0" anchor="ctr"/>
                </a:tc>
              </a:tr>
              <a:tr h="324752">
                <a:tc>
                  <a:txBody>
                    <a:bodyPr/>
                    <a:lstStyle/>
                    <a:p>
                      <a:pPr algn="ctr" fontAlgn="ctr"/>
                      <a:r>
                        <a:rPr lang="en-US" sz="900" u="none" strike="noStrike">
                          <a:effectLst/>
                        </a:rPr>
                        <a:t>2/5/2016</a:t>
                      </a:r>
                      <a:endParaRPr lang="en-US" sz="900" b="0" i="0" u="none" strike="noStrike">
                        <a:solidFill>
                          <a:srgbClr val="000000"/>
                        </a:solidFill>
                        <a:effectLst/>
                        <a:latin typeface="Calibri" panose="020F0502020204030204" pitchFamily="34" charset="0"/>
                      </a:endParaRPr>
                    </a:p>
                  </a:txBody>
                  <a:tcPr marL="8119" marR="8119" marT="8119" marB="0" anchor="ctr"/>
                </a:tc>
                <a:tc>
                  <a:txBody>
                    <a:bodyPr/>
                    <a:lstStyle/>
                    <a:p>
                      <a:pPr algn="ctr" fontAlgn="ctr"/>
                      <a:r>
                        <a:rPr lang="en-US" sz="900" u="none" strike="noStrike">
                          <a:effectLst/>
                        </a:rPr>
                        <a:t>Technical</a:t>
                      </a:r>
                      <a:endParaRPr lang="en-US" sz="900" b="0" i="0" u="none" strike="noStrike">
                        <a:solidFill>
                          <a:srgbClr val="000000"/>
                        </a:solidFill>
                        <a:effectLst/>
                        <a:latin typeface="Calibri" panose="020F0502020204030204" pitchFamily="34" charset="0"/>
                      </a:endParaRPr>
                    </a:p>
                  </a:txBody>
                  <a:tcPr marL="8119" marR="8119" marT="8119" marB="0" anchor="ctr"/>
                </a:tc>
                <a:tc>
                  <a:txBody>
                    <a:bodyPr/>
                    <a:lstStyle/>
                    <a:p>
                      <a:pPr algn="ctr" fontAlgn="ctr"/>
                      <a:r>
                        <a:rPr lang="en-US" sz="900" u="none" strike="noStrike">
                          <a:effectLst/>
                        </a:rPr>
                        <a:t>IEEE CTS CAS/SSC Seminar: Demystifying Linear Time Varying Systems</a:t>
                      </a:r>
                      <a:endParaRPr lang="en-US" sz="900" b="0" i="0" u="none" strike="noStrike">
                        <a:solidFill>
                          <a:srgbClr val="000000"/>
                        </a:solidFill>
                        <a:effectLst/>
                        <a:latin typeface="Calibri" panose="020F0502020204030204" pitchFamily="34" charset="0"/>
                      </a:endParaRPr>
                    </a:p>
                  </a:txBody>
                  <a:tcPr marL="8119" marR="8119" marT="8119" marB="0" anchor="ctr"/>
                </a:tc>
                <a:tc>
                  <a:txBody>
                    <a:bodyPr/>
                    <a:lstStyle/>
                    <a:p>
                      <a:pPr algn="ctr" fontAlgn="ctr"/>
                      <a:r>
                        <a:rPr lang="en-US" sz="900" u="none" strike="noStrike">
                          <a:effectLst/>
                        </a:rPr>
                        <a:t>Shanthi Pavan</a:t>
                      </a:r>
                      <a:endParaRPr lang="en-US" sz="900" b="0" i="0" u="none" strike="noStrike">
                        <a:solidFill>
                          <a:srgbClr val="000000"/>
                        </a:solidFill>
                        <a:effectLst/>
                        <a:latin typeface="Calibri" panose="020F0502020204030204" pitchFamily="34" charset="0"/>
                      </a:endParaRPr>
                    </a:p>
                  </a:txBody>
                  <a:tcPr marL="8119" marR="8119" marT="8119" marB="0" anchor="ctr"/>
                </a:tc>
                <a:tc>
                  <a:txBody>
                    <a:bodyPr/>
                    <a:lstStyle/>
                    <a:p>
                      <a:pPr algn="ctr" fontAlgn="ctr"/>
                      <a:r>
                        <a:rPr lang="en-US" sz="900" u="none" strike="noStrike" dirty="0">
                          <a:effectLst/>
                        </a:rPr>
                        <a:t>Yes</a:t>
                      </a:r>
                      <a:endParaRPr lang="en-US" sz="900" b="0" i="0" u="none" strike="noStrike" dirty="0">
                        <a:solidFill>
                          <a:srgbClr val="000000"/>
                        </a:solidFill>
                        <a:effectLst/>
                        <a:latin typeface="Calibri" panose="020F0502020204030204" pitchFamily="34" charset="0"/>
                      </a:endParaRPr>
                    </a:p>
                  </a:txBody>
                  <a:tcPr marL="8119" marR="8119" marT="8119" marB="0" anchor="ctr"/>
                </a:tc>
              </a:tr>
              <a:tr h="487128">
                <a:tc>
                  <a:txBody>
                    <a:bodyPr/>
                    <a:lstStyle/>
                    <a:p>
                      <a:pPr algn="ctr" fontAlgn="ctr"/>
                      <a:r>
                        <a:rPr lang="en-US" sz="900" u="none" strike="noStrike">
                          <a:effectLst/>
                        </a:rPr>
                        <a:t>2/5/2016</a:t>
                      </a:r>
                      <a:endParaRPr lang="en-US" sz="900" b="0" i="0" u="none" strike="noStrike">
                        <a:solidFill>
                          <a:srgbClr val="000000"/>
                        </a:solidFill>
                        <a:effectLst/>
                        <a:latin typeface="Calibri" panose="020F0502020204030204" pitchFamily="34" charset="0"/>
                      </a:endParaRPr>
                    </a:p>
                  </a:txBody>
                  <a:tcPr marL="8119" marR="8119" marT="8119" marB="0" anchor="ctr"/>
                </a:tc>
                <a:tc>
                  <a:txBody>
                    <a:bodyPr/>
                    <a:lstStyle/>
                    <a:p>
                      <a:pPr algn="ctr" fontAlgn="ctr"/>
                      <a:r>
                        <a:rPr lang="en-US" sz="900" u="none" strike="noStrike">
                          <a:effectLst/>
                        </a:rPr>
                        <a:t>Technical</a:t>
                      </a:r>
                      <a:endParaRPr lang="en-US" sz="900" b="0" i="0" u="none" strike="noStrike">
                        <a:solidFill>
                          <a:srgbClr val="000000"/>
                        </a:solidFill>
                        <a:effectLst/>
                        <a:latin typeface="Calibri" panose="020F0502020204030204" pitchFamily="34" charset="0"/>
                      </a:endParaRPr>
                    </a:p>
                  </a:txBody>
                  <a:tcPr marL="8119" marR="8119" marT="8119" marB="0" anchor="ctr"/>
                </a:tc>
                <a:tc>
                  <a:txBody>
                    <a:bodyPr/>
                    <a:lstStyle/>
                    <a:p>
                      <a:pPr algn="ctr" fontAlgn="ctr"/>
                      <a:r>
                        <a:rPr lang="en-US" sz="900" u="none" strike="noStrike">
                          <a:effectLst/>
                        </a:rPr>
                        <a:t>IEEE CTS CAS/SSC Seminar: Design Techniques for High Performance Continuous-time Delta Sigma Modulators</a:t>
                      </a:r>
                      <a:endParaRPr lang="en-US" sz="900" b="0" i="0" u="none" strike="noStrike">
                        <a:solidFill>
                          <a:srgbClr val="000000"/>
                        </a:solidFill>
                        <a:effectLst/>
                        <a:latin typeface="Calibri" panose="020F0502020204030204" pitchFamily="34" charset="0"/>
                      </a:endParaRPr>
                    </a:p>
                  </a:txBody>
                  <a:tcPr marL="8119" marR="8119" marT="8119" marB="0" anchor="ctr"/>
                </a:tc>
                <a:tc>
                  <a:txBody>
                    <a:bodyPr/>
                    <a:lstStyle/>
                    <a:p>
                      <a:pPr algn="ctr" fontAlgn="ctr"/>
                      <a:r>
                        <a:rPr lang="en-US" sz="900" u="none" strike="noStrike">
                          <a:effectLst/>
                        </a:rPr>
                        <a:t>Shanthi Pavan</a:t>
                      </a:r>
                      <a:endParaRPr lang="en-US" sz="900" b="0" i="0" u="none" strike="noStrike">
                        <a:solidFill>
                          <a:srgbClr val="000000"/>
                        </a:solidFill>
                        <a:effectLst/>
                        <a:latin typeface="Calibri" panose="020F0502020204030204" pitchFamily="34" charset="0"/>
                      </a:endParaRPr>
                    </a:p>
                  </a:txBody>
                  <a:tcPr marL="8119" marR="8119" marT="8119" marB="0" anchor="ctr"/>
                </a:tc>
                <a:tc>
                  <a:txBody>
                    <a:bodyPr/>
                    <a:lstStyle/>
                    <a:p>
                      <a:pPr algn="ctr" fontAlgn="ctr"/>
                      <a:r>
                        <a:rPr lang="en-US" sz="900" u="none" strike="noStrike">
                          <a:effectLst/>
                        </a:rPr>
                        <a:t>Yes</a:t>
                      </a:r>
                      <a:endParaRPr lang="en-US" sz="900" b="0" i="0" u="none" strike="noStrike">
                        <a:solidFill>
                          <a:srgbClr val="000000"/>
                        </a:solidFill>
                        <a:effectLst/>
                        <a:latin typeface="Calibri" panose="020F0502020204030204" pitchFamily="34" charset="0"/>
                      </a:endParaRPr>
                    </a:p>
                  </a:txBody>
                  <a:tcPr marL="8119" marR="8119" marT="8119" marB="0" anchor="ctr"/>
                </a:tc>
              </a:tr>
              <a:tr h="436792">
                <a:tc>
                  <a:txBody>
                    <a:bodyPr/>
                    <a:lstStyle/>
                    <a:p>
                      <a:pPr algn="ctr" fontAlgn="ctr"/>
                      <a:r>
                        <a:rPr lang="en-US" sz="900" u="none" strike="noStrike">
                          <a:effectLst/>
                        </a:rPr>
                        <a:t>4/21/2016</a:t>
                      </a:r>
                      <a:endParaRPr lang="en-US" sz="900" b="0" i="0" u="none" strike="noStrike">
                        <a:solidFill>
                          <a:srgbClr val="000000"/>
                        </a:solidFill>
                        <a:effectLst/>
                        <a:latin typeface="Calibri" panose="020F0502020204030204" pitchFamily="34" charset="0"/>
                      </a:endParaRPr>
                    </a:p>
                  </a:txBody>
                  <a:tcPr marL="8119" marR="8119" marT="8119" marB="0" anchor="ctr"/>
                </a:tc>
                <a:tc>
                  <a:txBody>
                    <a:bodyPr/>
                    <a:lstStyle/>
                    <a:p>
                      <a:pPr algn="ctr" fontAlgn="ctr"/>
                      <a:r>
                        <a:rPr lang="en-US" sz="900" u="none" strike="noStrike">
                          <a:effectLst/>
                        </a:rPr>
                        <a:t>Technical</a:t>
                      </a:r>
                      <a:endParaRPr lang="en-US" sz="900" b="0" i="0" u="none" strike="noStrike">
                        <a:solidFill>
                          <a:srgbClr val="000000"/>
                        </a:solidFill>
                        <a:effectLst/>
                        <a:latin typeface="Calibri" panose="020F0502020204030204" pitchFamily="34" charset="0"/>
                      </a:endParaRPr>
                    </a:p>
                  </a:txBody>
                  <a:tcPr marL="8119" marR="8119" marT="8119" marB="0" anchor="ctr"/>
                </a:tc>
                <a:tc>
                  <a:txBody>
                    <a:bodyPr/>
                    <a:lstStyle/>
                    <a:p>
                      <a:pPr algn="ctr" fontAlgn="b"/>
                      <a:r>
                        <a:rPr lang="en-US" sz="900" u="none" strike="noStrike">
                          <a:effectLst/>
                        </a:rPr>
                        <a:t>IEEE CTS CAS/SSC Seminar: Energy efficient circuit technologies for the sub-14nm era: challenges and opportunities</a:t>
                      </a:r>
                      <a:endParaRPr lang="en-US" sz="900" b="0" i="0" u="none" strike="noStrike">
                        <a:solidFill>
                          <a:srgbClr val="2A2A2A"/>
                        </a:solidFill>
                        <a:effectLst/>
                        <a:latin typeface="Calibri" panose="020F0502020204030204" pitchFamily="34" charset="0"/>
                      </a:endParaRPr>
                    </a:p>
                  </a:txBody>
                  <a:tcPr marL="8119" marR="8119" marT="8119" marB="0" anchor="b"/>
                </a:tc>
                <a:tc>
                  <a:txBody>
                    <a:bodyPr/>
                    <a:lstStyle/>
                    <a:p>
                      <a:pPr algn="ctr" fontAlgn="ctr"/>
                      <a:r>
                        <a:rPr lang="en-US" sz="900" u="none" strike="noStrike">
                          <a:effectLst/>
                        </a:rPr>
                        <a:t>Ram Krishnamurthy</a:t>
                      </a:r>
                      <a:endParaRPr lang="en-US" sz="900" b="0" i="0" u="none" strike="noStrike">
                        <a:solidFill>
                          <a:srgbClr val="000000"/>
                        </a:solidFill>
                        <a:effectLst/>
                        <a:latin typeface="Calibri" panose="020F0502020204030204" pitchFamily="34" charset="0"/>
                      </a:endParaRPr>
                    </a:p>
                  </a:txBody>
                  <a:tcPr marL="8119" marR="8119" marT="8119" marB="0" anchor="ctr"/>
                </a:tc>
                <a:tc>
                  <a:txBody>
                    <a:bodyPr/>
                    <a:lstStyle/>
                    <a:p>
                      <a:pPr algn="ctr" fontAlgn="ctr"/>
                      <a:r>
                        <a:rPr lang="en-US" sz="900" u="none" strike="noStrike" dirty="0">
                          <a:effectLst/>
                        </a:rPr>
                        <a:t>Yes</a:t>
                      </a:r>
                      <a:endParaRPr lang="en-US" sz="900" b="0" i="0" u="none" strike="noStrike" dirty="0">
                        <a:solidFill>
                          <a:srgbClr val="000000"/>
                        </a:solidFill>
                        <a:effectLst/>
                        <a:latin typeface="Calibri" panose="020F0502020204030204" pitchFamily="34" charset="0"/>
                      </a:endParaRPr>
                    </a:p>
                  </a:txBody>
                  <a:tcPr marL="8119" marR="8119" marT="8119" marB="0" anchor="ctr"/>
                </a:tc>
              </a:tr>
            </a:tbl>
          </a:graphicData>
        </a:graphic>
      </p:graphicFrame>
      <p:sp>
        <p:nvSpPr>
          <p:cNvPr id="6" name="Rectangle 5"/>
          <p:cNvSpPr txBox="1">
            <a:spLocks noChangeArrowheads="1"/>
          </p:cNvSpPr>
          <p:nvPr/>
        </p:nvSpPr>
        <p:spPr bwMode="auto">
          <a:xfrm>
            <a:off x="704461" y="3962400"/>
            <a:ext cx="7772400" cy="106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lr>
                <a:srgbClr val="CC3300"/>
              </a:buClr>
              <a:buSzPct val="50000"/>
              <a:buFont typeface="Monotype Sorts" pitchFamily="1" charset="2"/>
              <a:buChar char="l"/>
              <a:defRPr sz="24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2pPr>
            <a:lvl3pPr marL="1143000" indent="-228600" algn="l" rtl="0" eaLnBrk="0" fontAlgn="base" hangingPunct="0">
              <a:spcBef>
                <a:spcPct val="20000"/>
              </a:spcBef>
              <a:spcAft>
                <a:spcPct val="0"/>
              </a:spcAft>
              <a:buClr>
                <a:srgbClr val="CC3300"/>
              </a:buClr>
              <a:buSzPct val="50000"/>
              <a:buFont typeface="Monotype Sorts" pitchFamily="1" charset="2"/>
              <a:buChar char="l"/>
              <a:defRPr sz="1800">
                <a:solidFill>
                  <a:srgbClr val="000099"/>
                </a:solidFill>
                <a:latin typeface="+mn-lt"/>
                <a:ea typeface="ＭＳ Ｐゴシック" pitchFamily="1" charset="-128"/>
              </a:defRPr>
            </a:lvl3pPr>
            <a:lvl4pPr marL="1600200" indent="-228600" algn="l" rtl="0" eaLnBrk="0" fontAlgn="base" hangingPunct="0">
              <a:spcBef>
                <a:spcPct val="20000"/>
              </a:spcBef>
              <a:spcAft>
                <a:spcPct val="0"/>
              </a:spcAft>
              <a:buClr>
                <a:srgbClr val="CC3300"/>
              </a:buClr>
              <a:buSzPct val="50000"/>
              <a:buFont typeface="Monotype Sorts" pitchFamily="1" charset="2"/>
              <a:buChar char="l"/>
              <a:defRPr sz="1800">
                <a:solidFill>
                  <a:srgbClr val="000099"/>
                </a:solidFill>
                <a:latin typeface="+mn-lt"/>
                <a:ea typeface="ＭＳ Ｐゴシック" pitchFamily="1" charset="-128"/>
              </a:defRPr>
            </a:lvl4pPr>
            <a:lvl5pPr marL="2057400" indent="-228600" algn="l" rtl="0" eaLnBrk="0" fontAlgn="base" hangingPunct="0">
              <a:spcBef>
                <a:spcPct val="20000"/>
              </a:spcBef>
              <a:spcAft>
                <a:spcPct val="0"/>
              </a:spcAft>
              <a:buClr>
                <a:srgbClr val="CC3300"/>
              </a:buClr>
              <a:buSzPct val="50000"/>
              <a:buFont typeface="Monotype Sorts" pitchFamily="1" charset="2"/>
              <a:buChar char="l"/>
              <a:defRPr sz="1800">
                <a:solidFill>
                  <a:srgbClr val="000099"/>
                </a:solidFill>
                <a:latin typeface="+mn-lt"/>
                <a:ea typeface="ＭＳ Ｐゴシック" pitchFamily="1" charset="-128"/>
              </a:defRPr>
            </a:lvl5pPr>
            <a:lvl6pPr marL="25146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6pPr>
            <a:lvl7pPr marL="29718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7pPr>
            <a:lvl8pPr marL="34290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8pPr>
            <a:lvl9pPr marL="38862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9pPr>
          </a:lstStyle>
          <a:p>
            <a:r>
              <a:rPr lang="en-US" altLang="zh-CN" kern="0" dirty="0" smtClean="0"/>
              <a:t>We plan to schedule the ISSCC reviews again this year</a:t>
            </a:r>
          </a:p>
          <a:p>
            <a:pPr lvl="1"/>
            <a:r>
              <a:rPr lang="en-US" altLang="zh-CN" kern="0" dirty="0" smtClean="0"/>
              <a:t>Both </a:t>
            </a:r>
            <a:r>
              <a:rPr lang="en-US" altLang="zh-CN" kern="0" dirty="0" err="1" smtClean="0"/>
              <a:t>Nagaraja</a:t>
            </a:r>
            <a:r>
              <a:rPr lang="en-US" altLang="zh-CN" kern="0" dirty="0" smtClean="0"/>
              <a:t> and Nan will attend</a:t>
            </a:r>
          </a:p>
          <a:p>
            <a:pPr marL="0" indent="0">
              <a:lnSpc>
                <a:spcPct val="90000"/>
              </a:lnSpc>
              <a:buFont typeface="Monotype Sorts" pitchFamily="1" charset="2"/>
              <a:buNone/>
            </a:pPr>
            <a:endParaRPr lang="en-US" kern="0" dirty="0" smtClean="0"/>
          </a:p>
        </p:txBody>
      </p:sp>
    </p:spTree>
    <p:extLst>
      <p:ext uri="{BB962C8B-B14F-4D97-AF65-F5344CB8AC3E}">
        <p14:creationId xmlns="" xmlns:p14="http://schemas.microsoft.com/office/powerpoint/2010/main" val="653184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8610" name="Rectangle 2"/>
          <p:cNvSpPr>
            <a:spLocks noGrp="1" noChangeArrowheads="1"/>
          </p:cNvSpPr>
          <p:nvPr>
            <p:ph type="title"/>
          </p:nvPr>
        </p:nvSpPr>
        <p:spPr/>
        <p:txBody>
          <a:bodyPr/>
          <a:lstStyle/>
          <a:p>
            <a:r>
              <a:rPr lang="en-US" dirty="0" smtClean="0"/>
              <a:t>SWOT Analysis</a:t>
            </a:r>
            <a:endParaRPr lang="en-US" dirty="0"/>
          </a:p>
        </p:txBody>
      </p:sp>
      <p:sp>
        <p:nvSpPr>
          <p:cNvPr id="1988611" name="Rectangle 3"/>
          <p:cNvSpPr>
            <a:spLocks noGrp="1" noChangeArrowheads="1"/>
          </p:cNvSpPr>
          <p:nvPr>
            <p:ph type="body" idx="1"/>
          </p:nvPr>
        </p:nvSpPr>
        <p:spPr>
          <a:xfrm>
            <a:off x="838200" y="1295400"/>
            <a:ext cx="7772400" cy="4419600"/>
          </a:xfrm>
        </p:spPr>
        <p:txBody>
          <a:bodyPr/>
          <a:lstStyle/>
          <a:p>
            <a:r>
              <a:rPr lang="en-US" dirty="0" smtClean="0"/>
              <a:t>Strengths</a:t>
            </a:r>
          </a:p>
          <a:p>
            <a:pPr lvl="1"/>
            <a:r>
              <a:rPr lang="en-US" dirty="0" smtClean="0"/>
              <a:t>Good technical talks, DL program (1 so far this year)</a:t>
            </a:r>
          </a:p>
          <a:p>
            <a:pPr lvl="1"/>
            <a:r>
              <a:rPr lang="en-US" dirty="0" smtClean="0"/>
              <a:t>Stable attendance rate.</a:t>
            </a:r>
          </a:p>
          <a:p>
            <a:pPr lvl="1"/>
            <a:r>
              <a:rPr lang="en-US" dirty="0" smtClean="0"/>
              <a:t>So far one workshop per year in last three years and one more planned for this year.</a:t>
            </a:r>
          </a:p>
          <a:p>
            <a:pPr lvl="1"/>
            <a:r>
              <a:rPr lang="en-US" dirty="0" smtClean="0"/>
              <a:t>Good leadership pipeline.</a:t>
            </a:r>
          </a:p>
          <a:p>
            <a:pPr lvl="1"/>
            <a:r>
              <a:rPr lang="en-US" dirty="0" smtClean="0"/>
              <a:t>Stable funding resource from CAS and SSC Society.</a:t>
            </a:r>
          </a:p>
          <a:p>
            <a:pPr lvl="1"/>
            <a:r>
              <a:rPr lang="en-US" dirty="0" smtClean="0"/>
              <a:t>Extra subsidy funding from CAS and SSC for workshop or extra events to promote memberships.</a:t>
            </a:r>
          </a:p>
          <a:p>
            <a:r>
              <a:rPr lang="en-US" dirty="0" smtClean="0"/>
              <a:t>Weaknesses</a:t>
            </a:r>
          </a:p>
          <a:p>
            <a:pPr lvl="1"/>
            <a:r>
              <a:rPr lang="en-US" dirty="0" smtClean="0"/>
              <a:t>Find more good technical talks and workshop topics.</a:t>
            </a:r>
          </a:p>
          <a:p>
            <a:pPr lvl="1"/>
            <a:r>
              <a:rPr lang="en-US" dirty="0" smtClean="0"/>
              <a:t>Increase attendance rate.</a:t>
            </a:r>
          </a:p>
          <a:p>
            <a:pPr lvl="1"/>
            <a:r>
              <a:rPr lang="en-US" dirty="0" smtClean="0"/>
              <a:t>Keep website updated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8610" name="Rectangle 2"/>
          <p:cNvSpPr>
            <a:spLocks noGrp="1" noChangeArrowheads="1"/>
          </p:cNvSpPr>
          <p:nvPr>
            <p:ph type="title"/>
          </p:nvPr>
        </p:nvSpPr>
        <p:spPr/>
        <p:txBody>
          <a:bodyPr/>
          <a:lstStyle/>
          <a:p>
            <a:r>
              <a:rPr lang="en-US" dirty="0" smtClean="0"/>
              <a:t>SWOT Analysis</a:t>
            </a:r>
            <a:endParaRPr lang="en-US" dirty="0"/>
          </a:p>
        </p:txBody>
      </p:sp>
      <p:sp>
        <p:nvSpPr>
          <p:cNvPr id="1988611" name="Rectangle 3"/>
          <p:cNvSpPr>
            <a:spLocks noGrp="1" noChangeArrowheads="1"/>
          </p:cNvSpPr>
          <p:nvPr>
            <p:ph type="body" idx="1"/>
          </p:nvPr>
        </p:nvSpPr>
        <p:spPr/>
        <p:txBody>
          <a:bodyPr/>
          <a:lstStyle/>
          <a:p>
            <a:r>
              <a:rPr lang="en-US" dirty="0" smtClean="0"/>
              <a:t>Opportunities</a:t>
            </a:r>
          </a:p>
          <a:p>
            <a:pPr lvl="1"/>
            <a:r>
              <a:rPr lang="en-US" dirty="0" smtClean="0"/>
              <a:t>Local chip design and EDA companies</a:t>
            </a:r>
          </a:p>
          <a:p>
            <a:pPr lvl="1"/>
            <a:r>
              <a:rPr lang="en-US" dirty="0" smtClean="0"/>
              <a:t>University of Texas, Austin</a:t>
            </a:r>
          </a:p>
          <a:p>
            <a:pPr lvl="1"/>
            <a:endParaRPr lang="en-US" dirty="0" smtClean="0"/>
          </a:p>
          <a:p>
            <a:r>
              <a:rPr lang="en-US" dirty="0" smtClean="0"/>
              <a:t>Threats</a:t>
            </a:r>
          </a:p>
          <a:p>
            <a:pPr lvl="1"/>
            <a:r>
              <a:rPr lang="en-US" dirty="0" smtClean="0"/>
              <a:t>Seminars inside companies and Universities</a:t>
            </a:r>
          </a:p>
          <a:p>
            <a:pPr lvl="1"/>
            <a:r>
              <a:rPr lang="en-US" dirty="0" smtClean="0"/>
              <a:t>A less interesting workshop may get cancelled or need more funding.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7346" name="Rectangle 2"/>
          <p:cNvSpPr>
            <a:spLocks noGrp="1" noChangeArrowheads="1"/>
          </p:cNvSpPr>
          <p:nvPr>
            <p:ph type="title"/>
          </p:nvPr>
        </p:nvSpPr>
        <p:spPr>
          <a:xfrm>
            <a:off x="457200" y="381000"/>
            <a:ext cx="7772400" cy="609600"/>
          </a:xfrm>
        </p:spPr>
        <p:txBody>
          <a:bodyPr/>
          <a:lstStyle/>
          <a:p>
            <a:r>
              <a:rPr lang="en-US" altLang="zh-CN">
                <a:ea typeface="SimSun" pitchFamily="2" charset="-122"/>
                <a:cs typeface="SimSun" pitchFamily="2" charset="-122"/>
              </a:rPr>
              <a:t>Chapter Plans / Issues  </a:t>
            </a:r>
          </a:p>
        </p:txBody>
      </p:sp>
      <p:sp>
        <p:nvSpPr>
          <p:cNvPr id="1977347" name="Rectangle 3"/>
          <p:cNvSpPr>
            <a:spLocks noGrp="1" noChangeArrowheads="1"/>
          </p:cNvSpPr>
          <p:nvPr>
            <p:ph type="body" idx="1"/>
          </p:nvPr>
        </p:nvSpPr>
        <p:spPr>
          <a:xfrm>
            <a:off x="762000" y="1676400"/>
            <a:ext cx="7772400" cy="4191000"/>
          </a:xfrm>
        </p:spPr>
        <p:txBody>
          <a:bodyPr/>
          <a:lstStyle/>
          <a:p>
            <a:r>
              <a:rPr lang="en-US" altLang="zh-CN" dirty="0">
                <a:ea typeface="SimSun" pitchFamily="2" charset="-122"/>
                <a:cs typeface="SimSun" pitchFamily="2" charset="-122"/>
              </a:rPr>
              <a:t>Continue ISSCC annual </a:t>
            </a:r>
            <a:r>
              <a:rPr lang="en-US" altLang="zh-CN" dirty="0" smtClean="0">
                <a:ea typeface="SimSun" pitchFamily="2" charset="-122"/>
                <a:cs typeface="SimSun" pitchFamily="2" charset="-122"/>
              </a:rPr>
              <a:t>review.</a:t>
            </a:r>
          </a:p>
          <a:p>
            <a:endParaRPr lang="en-US" altLang="zh-CN" dirty="0" smtClean="0">
              <a:ea typeface="SimSun" pitchFamily="2" charset="-122"/>
              <a:cs typeface="SimSun" pitchFamily="2" charset="-122"/>
            </a:endParaRPr>
          </a:p>
          <a:p>
            <a:r>
              <a:rPr lang="en-US" altLang="zh-CN" dirty="0" smtClean="0">
                <a:ea typeface="SimSun" pitchFamily="2" charset="-122"/>
                <a:cs typeface="SimSun" pitchFamily="2" charset="-122"/>
              </a:rPr>
              <a:t>Cosponsor </a:t>
            </a:r>
            <a:r>
              <a:rPr lang="en-US" altLang="zh-CN" dirty="0">
                <a:ea typeface="SimSun" pitchFamily="2" charset="-122"/>
                <a:cs typeface="SimSun" pitchFamily="2" charset="-122"/>
              </a:rPr>
              <a:t>event/seminars with</a:t>
            </a:r>
            <a:r>
              <a:rPr lang="en-US" altLang="zh-CN" dirty="0" smtClean="0">
                <a:ea typeface="SimSun" pitchFamily="2" charset="-122"/>
                <a:cs typeface="SimSun" pitchFamily="2" charset="-122"/>
              </a:rPr>
              <a:t> other chapters</a:t>
            </a:r>
          </a:p>
          <a:p>
            <a:endParaRPr lang="en-US" altLang="zh-CN" dirty="0" smtClean="0">
              <a:ea typeface="SimSun" pitchFamily="2" charset="-122"/>
              <a:cs typeface="SimSun" pitchFamily="2" charset="-122"/>
            </a:endParaRPr>
          </a:p>
          <a:p>
            <a:r>
              <a:rPr lang="en-US" altLang="zh-CN" dirty="0" smtClean="0">
                <a:ea typeface="SimSun" pitchFamily="2" charset="-122"/>
                <a:cs typeface="SimSun" pitchFamily="2" charset="-122"/>
              </a:rPr>
              <a:t>Invite </a:t>
            </a:r>
            <a:r>
              <a:rPr lang="en-US" altLang="zh-CN" dirty="0">
                <a:ea typeface="SimSun" pitchFamily="2" charset="-122"/>
                <a:cs typeface="SimSun" pitchFamily="2" charset="-122"/>
              </a:rPr>
              <a:t>Distinguished Lecture Program</a:t>
            </a:r>
            <a:r>
              <a:rPr lang="en-US" altLang="zh-CN" dirty="0" smtClean="0">
                <a:ea typeface="SimSun" pitchFamily="2" charset="-122"/>
                <a:cs typeface="SimSun" pitchFamily="2" charset="-122"/>
              </a:rPr>
              <a:t> speakers.</a:t>
            </a:r>
          </a:p>
          <a:p>
            <a:endParaRPr lang="en-US" altLang="zh-CN" dirty="0">
              <a:ea typeface="SimSun" pitchFamily="2" charset="-122"/>
              <a:cs typeface="SimSun" pitchFamily="2" charset="-122"/>
            </a:endParaRPr>
          </a:p>
          <a:p>
            <a:endParaRPr lang="zh-CN" altLang="en-US" dirty="0">
              <a:ea typeface="SimSun" pitchFamily="2" charset="-122"/>
              <a:cs typeface="SimSun" pitchFamily="2" charset="-122"/>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1202" name="Rectangle 2"/>
          <p:cNvSpPr>
            <a:spLocks noGrp="1" noChangeArrowheads="1"/>
          </p:cNvSpPr>
          <p:nvPr>
            <p:ph type="title" idx="4294967295"/>
          </p:nvPr>
        </p:nvSpPr>
        <p:spPr>
          <a:xfrm>
            <a:off x="514350" y="336550"/>
            <a:ext cx="8121650" cy="3168650"/>
          </a:xfrm>
        </p:spPr>
        <p:txBody>
          <a:bodyPr/>
          <a:lstStyle/>
          <a:p>
            <a:r>
              <a:rPr lang="en-US" altLang="zh-CN" sz="6000">
                <a:ea typeface="SimSun" pitchFamily="2" charset="-122"/>
                <a:cs typeface="SimSun" pitchFamily="2" charset="-122"/>
              </a:rPr>
              <a:t>QUESTIONS???</a:t>
            </a:r>
            <a:br>
              <a:rPr lang="en-US" altLang="zh-CN" sz="6000">
                <a:ea typeface="SimSun" pitchFamily="2" charset="-122"/>
                <a:cs typeface="SimSun" pitchFamily="2" charset="-122"/>
              </a:rPr>
            </a:br>
            <a:r>
              <a:rPr lang="en-US" altLang="zh-CN" sz="6000">
                <a:ea typeface="SimSun" pitchFamily="2" charset="-122"/>
                <a:cs typeface="SimSun" pitchFamily="2" charset="-122"/>
              </a:rPr>
              <a:t/>
            </a:r>
            <a:br>
              <a:rPr lang="en-US" altLang="zh-CN" sz="6000">
                <a:ea typeface="SimSun" pitchFamily="2" charset="-122"/>
                <a:cs typeface="SimSun" pitchFamily="2" charset="-122"/>
              </a:rPr>
            </a:br>
            <a:r>
              <a:rPr lang="en-US" altLang="zh-CN" sz="6000">
                <a:ea typeface="SimSun" pitchFamily="2" charset="-122"/>
                <a:cs typeface="SimSun" pitchFamily="2" charset="-122"/>
              </a:rPr>
              <a:t>Thanks</a:t>
            </a:r>
            <a:endParaRPr lang="en-US" altLang="zh-CN">
              <a:ea typeface="SimSun" pitchFamily="2" charset="-122"/>
              <a:cs typeface="SimSun" pitchFamily="2"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TS June 14th Meeting1">
  <a:themeElements>
    <a:clrScheme name="CTS June 14th Meeting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TS June 14th Meeting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rgbClr val="CC3300"/>
          </a:buClr>
          <a:buSzPct val="50000"/>
          <a:buFont typeface="Monotype Sorts" pitchFamily="1" charset="2"/>
          <a:buNone/>
          <a:tabLst/>
          <a:defRPr kumimoji="0" lang="en-US" sz="3600" b="0" i="0" u="none" strike="noStrike" cap="none" normalizeH="0" baseline="0">
            <a:ln>
              <a:noFill/>
            </a:ln>
            <a:solidFill>
              <a:srgbClr val="000099"/>
            </a:solidFill>
            <a:effectLst/>
            <a:latin typeface="Arial" pitchFamily="1" charset="0"/>
          </a:defRPr>
        </a:defPPr>
      </a:lstStyle>
    </a:spDef>
    <a:ln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rgbClr val="CC3300"/>
          </a:buClr>
          <a:buSzPct val="50000"/>
          <a:buFont typeface="Monotype Sorts" pitchFamily="1" charset="2"/>
          <a:buNone/>
          <a:tabLst/>
          <a:defRPr kumimoji="0" lang="en-US" sz="3600" b="0" i="0" u="none" strike="noStrike" cap="none" normalizeH="0" baseline="0">
            <a:ln>
              <a:noFill/>
            </a:ln>
            <a:solidFill>
              <a:srgbClr val="000099"/>
            </a:solidFill>
            <a:effectLst/>
            <a:latin typeface="Arial" pitchFamily="1" charset="0"/>
          </a:defRPr>
        </a:defPPr>
      </a:lstStyle>
    </a:lnDef>
  </a:objectDefaults>
  <a:extraClrSchemeLst>
    <a:extraClrScheme>
      <a:clrScheme name="CTS June 14th Meeting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TS June 14th Meeting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TS June 14th Meeting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TS June 14th Meeting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TS June 14th Meeting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TS June 14th Meeting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TS June 14th Meeting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Designs\CTS June 14th Meeting1.pot</Template>
  <TotalTime>6770</TotalTime>
  <Words>710</Words>
  <Application>Microsoft Office PowerPoint</Application>
  <PresentationFormat>On-screen Show (4:3)</PresentationFormat>
  <Paragraphs>168</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CTS June 14th Meeting1</vt:lpstr>
      <vt:lpstr>Solid-State Circuits / Circuit and System Joint Chapter    IEEE Central Texas Section  Spring Planning Meeting January 16, 2016  San Marcos, TX</vt:lpstr>
      <vt:lpstr>Chapter Leadership Team</vt:lpstr>
      <vt:lpstr>Chapter Updates</vt:lpstr>
      <vt:lpstr>2015 Chapter Meetings</vt:lpstr>
      <vt:lpstr>2016 Scheduled Meetings</vt:lpstr>
      <vt:lpstr>SWOT Analysis</vt:lpstr>
      <vt:lpstr>SWOT Analysis</vt:lpstr>
      <vt:lpstr>Chapter Plans / Issues  </vt:lpstr>
      <vt:lpstr>QUESTIONS???  Thanks</vt:lpstr>
    </vt:vector>
  </TitlesOfParts>
  <Company>Southwest Research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TEXAS SECTION OF THE IEEE</dc:title>
  <dc:creator>Joe Redfield</dc:creator>
  <cp:lastModifiedBy>Don</cp:lastModifiedBy>
  <cp:revision>347</cp:revision>
  <cp:lastPrinted>2001-01-12T15:49:42Z</cp:lastPrinted>
  <dcterms:created xsi:type="dcterms:W3CDTF">2012-09-08T03:35:37Z</dcterms:created>
  <dcterms:modified xsi:type="dcterms:W3CDTF">2016-01-16T07:34:37Z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