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7" r:id="rId1"/>
  </p:sldMasterIdLst>
  <p:notesMasterIdLst>
    <p:notesMasterId r:id="rId8"/>
  </p:notesMasterIdLst>
  <p:handoutMasterIdLst>
    <p:handoutMasterId r:id="rId9"/>
  </p:handoutMasterIdLst>
  <p:sldIdLst>
    <p:sldId id="257" r:id="rId2"/>
    <p:sldId id="268" r:id="rId3"/>
    <p:sldId id="265" r:id="rId4"/>
    <p:sldId id="266" r:id="rId5"/>
    <p:sldId id="267" r:id="rId6"/>
    <p:sldId id="269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398" autoAdjust="0"/>
    <p:restoredTop sz="94946" autoAdjust="0"/>
  </p:normalViewPr>
  <p:slideViewPr>
    <p:cSldViewPr snapToGrid="0" snapToObjects="1">
      <p:cViewPr varScale="1">
        <p:scale>
          <a:sx n="83" d="100"/>
          <a:sy n="83" d="100"/>
        </p:scale>
        <p:origin x="-89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F6AEF-43BD-F24E-AF9E-58A74ECF4FF5}" type="datetimeFigureOut">
              <a:rPr lang="en-US" smtClean="0"/>
              <a:t>8/22/2018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0CF53-BDDA-474E-896B-5EB7565C7F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3106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08296-1A5B-444E-A65C-074B487ADD6F}" type="datetimeFigureOut">
              <a:rPr lang="en-US" smtClean="0"/>
              <a:t>8/22/2018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23963-13E2-554B-8982-7FA41FE663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0562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Univer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5" descr="shutterstock_769389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9" t="18909" r="17081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shutterstock_1070852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4" r="23894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2" descr="shutterstock_1202063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7" t="7475" r="33949" b="23048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8" descr="shutterstock_5838226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8" r="21448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8/22/2018</a:t>
            </a:fld>
            <a:endParaRPr lang="en-US" dirty="0"/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959732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8/22/2018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997380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8/22/2018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069718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1644650"/>
            <a:ext cx="3997325" cy="43672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8/22/2018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227287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90702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4752975" y="16446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752975" y="40068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8/22/2018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009508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370987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0"/>
          </p:nvPr>
        </p:nvSpPr>
        <p:spPr>
          <a:xfrm>
            <a:off x="4760289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348289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2"/>
          </p:nvPr>
        </p:nvSpPr>
        <p:spPr>
          <a:xfrm>
            <a:off x="4737591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8/22/2018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693623"/>
      </p:ext>
    </p:extLst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ubtitle 6"/>
          <p:cNvSpPr>
            <a:spLocks noGrp="1"/>
          </p:cNvSpPr>
          <p:nvPr>
            <p:ph type="body" sz="half" idx="2"/>
          </p:nvPr>
        </p:nvSpPr>
        <p:spPr>
          <a:xfrm>
            <a:off x="1473197" y="5397500"/>
            <a:ext cx="5689601" cy="609599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473200" y="1670050"/>
            <a:ext cx="5689600" cy="358775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8/22/2018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558483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8/22/2018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795627"/>
      </p:ext>
    </p:extLst>
  </p:cSld>
  <p:clrMapOvr>
    <a:masterClrMapping/>
  </p:clrMapOvr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6889" y="197555"/>
            <a:ext cx="8381999" cy="1030112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header 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E624A3A-E201-E64D-A1AF-8933030ED462}" type="datetime1">
              <a:rPr lang="en-US" smtClean="0"/>
              <a:t>8/22/2018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6804216-43FB-7B4B-869C-5EF6DEEE5C8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366889" y="1644952"/>
            <a:ext cx="8381999" cy="436638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spcBef>
                <a:spcPts val="1800"/>
              </a:spcBef>
              <a:buSzPct val="135000"/>
              <a:buFontTx/>
              <a:buBlip>
                <a:blip r:embed="rId2"/>
              </a:buBlip>
              <a:defRPr sz="22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94360" indent="-182880"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2000" baseline="0"/>
            </a:lvl2pPr>
            <a:lvl3pPr marL="8229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3pPr>
            <a:lvl4pPr marL="10515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defRPr sz="1500" baseline="0"/>
            </a:lvl4pPr>
            <a:lvl5pPr marL="123444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4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sz="1800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632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1645920"/>
            <a:ext cx="8326438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8/22/2018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045072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Technolog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88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18" descr="shutterstock_295816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4" t="15311" r="36530"/>
          <a:stretch>
            <a:fillRect/>
          </a:stretch>
        </p:blipFill>
        <p:spPr bwMode="auto">
          <a:xfrm>
            <a:off x="6870700" y="0"/>
            <a:ext cx="22733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32" descr="ISP209388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t="19907" b="7997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35" descr="shutterstock_1241212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6" r="16269"/>
          <a:stretch>
            <a:fillRect/>
          </a:stretch>
        </p:blipFill>
        <p:spPr bwMode="auto">
          <a:xfrm>
            <a:off x="2284413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9" descr="shutterstock_4301250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5" r="4950"/>
          <a:stretch>
            <a:fillRect/>
          </a:stretch>
        </p:blipFill>
        <p:spPr bwMode="auto">
          <a:xfrm>
            <a:off x="4573588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8/22/2018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610676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People and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8" descr="shutterstock_7799068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" t="11378" r="-2" b="8519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iStock_000017402661Mediu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3" t="11118" r="6171" b="2959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3" descr="shutterstock_3204853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3" t="3491" r="2" b="4852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15" descr="shutterstock_1130450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" r="41415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8/22/2018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689963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Aspi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cover-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26" b="24687"/>
          <a:stretch>
            <a:fillRect/>
          </a:stretch>
        </p:blipFill>
        <p:spPr bwMode="auto">
          <a:xfrm>
            <a:off x="0" y="0"/>
            <a:ext cx="9144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8/22/2018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624538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Custom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1113" y="0"/>
            <a:ext cx="9172576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74163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2285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4571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857999" y="0"/>
            <a:ext cx="2315683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F4D56339-E211-4045-8133-D29ABDC9BFDB}" type="datetime1">
              <a:rPr lang="en-US" smtClean="0"/>
              <a:t>8/22/2018</a:t>
            </a:fld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45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Custom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1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6DD9AAD7-68B0-BB47-811E-49F2684A621E}" type="datetime1">
              <a:rPr lang="en-US" smtClean="0"/>
              <a:t>8/22/2018</a:t>
            </a:fld>
            <a:endParaRPr lang="en-US" dirty="0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07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417899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6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8/22/2018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930207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8/22/2018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291807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4938"/>
            <a:ext cx="83264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44500" y="6356350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AE95F89-96EF-A548-84A3-934B2C601EDF}" type="datetime1">
              <a:rPr lang="en-US" smtClean="0"/>
              <a:t>8/22/2018</a:t>
            </a:fld>
            <a:endParaRPr lang="en-US" dirty="0"/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8 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646238"/>
            <a:ext cx="8326438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4" descr="ieee_tag_blue_006699.png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6132513"/>
            <a:ext cx="98901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  <p:sldLayoutId id="2147483823" r:id="rId16"/>
    <p:sldLayoutId id="2147483824" r:id="rId17"/>
  </p:sldLayoutIdLst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21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ctrTitle"/>
          </p:nvPr>
        </p:nvSpPr>
        <p:spPr bwMode="auto">
          <a:xfrm>
            <a:off x="444500" y="2879023"/>
            <a:ext cx="7909316" cy="29450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2000" dirty="0">
                <a:latin typeface="Verdana" charset="0"/>
              </a:rPr>
              <a:t>IEEE </a:t>
            </a:r>
            <a:r>
              <a:rPr lang="en-US" sz="2000" dirty="0" smtClean="0">
                <a:latin typeface="Verdana" charset="0"/>
              </a:rPr>
              <a:t>Central Texas Section</a:t>
            </a:r>
            <a:br>
              <a:rPr lang="en-US" sz="2000" dirty="0" smtClean="0">
                <a:latin typeface="Verdana" charset="0"/>
              </a:rPr>
            </a:br>
            <a:r>
              <a:rPr lang="en-US" sz="2000" dirty="0" smtClean="0">
                <a:latin typeface="Verdana" charset="0"/>
              </a:rPr>
              <a:t>2018 Fall Leadership Planning Meeting</a:t>
            </a:r>
            <a:br>
              <a:rPr lang="en-US" sz="2000" dirty="0" smtClean="0">
                <a:latin typeface="Verdana" charset="0"/>
              </a:rPr>
            </a:br>
            <a:r>
              <a:rPr lang="en-US" sz="2000" dirty="0" smtClean="0">
                <a:latin typeface="Verdana" charset="0"/>
              </a:rPr>
              <a:t>August 25, 2018</a:t>
            </a:r>
            <a:br>
              <a:rPr lang="en-US" sz="2000" dirty="0" smtClean="0">
                <a:latin typeface="Verdana" charset="0"/>
              </a:rPr>
            </a:br>
            <a:r>
              <a:rPr lang="en-US" sz="2000" dirty="0" smtClean="0">
                <a:latin typeface="Verdana" charset="0"/>
              </a:rPr>
              <a:t>San Marcus, TX</a:t>
            </a:r>
            <a:endParaRPr lang="en-US" sz="2000" dirty="0">
              <a:latin typeface="Verdana" charset="0"/>
            </a:endParaRPr>
          </a:p>
        </p:txBody>
      </p:sp>
      <p:sp>
        <p:nvSpPr>
          <p:cNvPr id="17410" name="Subtitle 2"/>
          <p:cNvSpPr>
            <a:spLocks noGrp="1"/>
          </p:cNvSpPr>
          <p:nvPr>
            <p:ph type="subTitle" idx="1"/>
          </p:nvPr>
        </p:nvSpPr>
        <p:spPr bwMode="auto">
          <a:xfrm>
            <a:off x="450913" y="4329452"/>
            <a:ext cx="7909316" cy="149462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charset="0"/>
              <a:buNone/>
            </a:pPr>
            <a:r>
              <a:rPr lang="en-US" dirty="0" smtClean="0">
                <a:latin typeface="Verdana" charset="0"/>
                <a:cs typeface="ＭＳ Ｐゴシック" charset="0"/>
              </a:rPr>
              <a:t>Section Committee/Officer Name: Jody Everett</a:t>
            </a:r>
          </a:p>
          <a:p>
            <a:pPr eaLnBrk="1" hangingPunct="1">
              <a:buFont typeface="Wingdings" charset="0"/>
              <a:buNone/>
            </a:pPr>
            <a:r>
              <a:rPr lang="en-US" dirty="0" smtClean="0">
                <a:latin typeface="Verdana" charset="0"/>
                <a:cs typeface="ＭＳ Ｐゴシック" charset="0"/>
              </a:rPr>
              <a:t>Chapter/Affinity Name: Central Texas Consultants Network</a:t>
            </a:r>
            <a:endParaRPr lang="en-US" dirty="0">
              <a:latin typeface="Verdana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dirty="0" smtClean="0">
                <a:latin typeface="Verdana" charset="0"/>
                <a:cs typeface="ＭＳ Ｐゴシック" charset="0"/>
              </a:rPr>
              <a:t>Prepared by:  Jody Everett</a:t>
            </a:r>
            <a:endParaRPr lang="en-US" dirty="0">
              <a:latin typeface="Verdana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endParaRPr lang="en-US" dirty="0">
              <a:latin typeface="Verdana" charset="0"/>
              <a:cs typeface="ＭＳ Ｐゴシック" charset="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CBFEF7A9-8089-B344-AF8C-8C4A8A2AE3A5}" type="datetime1">
              <a:rPr lang="en-US" smtClean="0">
                <a:solidFill>
                  <a:srgbClr val="898989"/>
                </a:solidFill>
                <a:latin typeface="Verdana"/>
                <a:cs typeface="Verdana"/>
              </a:rPr>
              <a:t>8/22/2018</a:t>
            </a:fld>
            <a:endParaRPr lang="en-US" dirty="0">
              <a:solidFill>
                <a:srgbClr val="898989"/>
              </a:solidFill>
              <a:latin typeface="Verdana"/>
              <a:cs typeface="Verdana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448654B5-1C3C-F243-8C6B-B88530D48744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1</a:t>
            </a:fld>
            <a:endParaRPr lang="en-US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9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Verdana" charset="0"/>
                <a:cs typeface="ＭＳ Ｐゴシック" charset="0"/>
              </a:rPr>
              <a:t>Mission and Leadership Team</a:t>
            </a:r>
            <a:endParaRPr lang="en-US" dirty="0">
              <a:latin typeface="Verdana" charset="0"/>
              <a:cs typeface="ＭＳ Ｐゴシック" charset="0"/>
            </a:endParaRP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8/22/2018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2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415" y="1351357"/>
            <a:ext cx="896258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Mission/2018 Focused Initiatives*</a:t>
            </a:r>
          </a:p>
          <a:p>
            <a:endParaRPr lang="en-US" sz="1600" dirty="0" smtClean="0"/>
          </a:p>
          <a:p>
            <a:r>
              <a:rPr lang="en-US" sz="1600" dirty="0"/>
              <a:t>The Consultant Network promotes the development of members careers through professional and social networking, including publicizing members skills and sharing potential professional opportunities, and support the IEEE Central Texas Section</a:t>
            </a:r>
            <a:r>
              <a:rPr lang="en-US" sz="1600" dirty="0" smtClean="0"/>
              <a:t>.</a:t>
            </a: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 smtClean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r>
              <a:rPr lang="en-US" sz="2000" b="1" dirty="0" smtClean="0"/>
              <a:t>Leadership Team</a:t>
            </a:r>
          </a:p>
          <a:p>
            <a:r>
              <a:rPr lang="en-US" sz="1600" b="1" dirty="0" smtClean="0"/>
              <a:t>Position			Name						Email </a:t>
            </a:r>
          </a:p>
          <a:p>
            <a:r>
              <a:rPr lang="en-US" sz="1600" dirty="0" smtClean="0"/>
              <a:t>Chair                      Jody Everett                          peverett@austin.rr.com</a:t>
            </a:r>
          </a:p>
          <a:p>
            <a:r>
              <a:rPr lang="en-US" sz="1600" dirty="0" smtClean="0"/>
              <a:t>Vice Chair		    Luis </a:t>
            </a:r>
            <a:r>
              <a:rPr lang="en-US" sz="1600" dirty="0" err="1" smtClean="0"/>
              <a:t>Basto</a:t>
            </a:r>
            <a:r>
              <a:rPr lang="en-US" sz="1600" dirty="0" smtClean="0"/>
              <a:t>                             basto@hotmail.com</a:t>
            </a:r>
            <a:endParaRPr lang="en-US" sz="1600" dirty="0"/>
          </a:p>
          <a:p>
            <a:r>
              <a:rPr lang="en-US" sz="1600" dirty="0" smtClean="0"/>
              <a:t>Treasurer                Jody Everett                          peverett@austin.rr.com</a:t>
            </a:r>
          </a:p>
          <a:p>
            <a:r>
              <a:rPr lang="en-US" sz="1600" dirty="0" smtClean="0"/>
              <a:t>Secretary                Bill Martino                            bill.martino@ieee.org</a:t>
            </a:r>
          </a:p>
          <a:p>
            <a:r>
              <a:rPr lang="en-US" sz="1600" dirty="0" smtClean="0"/>
              <a:t>Webmaster/</a:t>
            </a:r>
            <a:r>
              <a:rPr lang="en-US" sz="1600" dirty="0" err="1" smtClean="0"/>
              <a:t>vtools</a:t>
            </a:r>
            <a:r>
              <a:rPr lang="en-US" sz="1600" dirty="0" smtClean="0"/>
              <a:t>    Luis </a:t>
            </a:r>
            <a:r>
              <a:rPr lang="en-US" sz="1600" dirty="0" err="1" smtClean="0"/>
              <a:t>Basto</a:t>
            </a:r>
            <a:r>
              <a:rPr lang="en-US" sz="1600" smtClean="0"/>
              <a:t>                             </a:t>
            </a:r>
            <a:r>
              <a:rPr lang="en-US" sz="1600" smtClean="0"/>
              <a:t>lbasto@ieee.org </a:t>
            </a:r>
            <a:endParaRPr lang="en-US" sz="1600" dirty="0" smtClean="0"/>
          </a:p>
          <a:p>
            <a:r>
              <a:rPr lang="en-US" sz="1600" dirty="0" smtClean="0"/>
              <a:t>Program                  Lester Johnson                      l.johnson@ieee.org</a:t>
            </a:r>
          </a:p>
          <a:p>
            <a:r>
              <a:rPr lang="en-US" sz="1600" dirty="0" smtClean="0"/>
              <a:t>Member at large      Kai Wong                               kaiwong@ieee.org</a:t>
            </a:r>
          </a:p>
          <a:p>
            <a:r>
              <a:rPr lang="en-US" sz="1600" dirty="0" smtClean="0"/>
              <a:t>Member at large      Sergio </a:t>
            </a:r>
            <a:r>
              <a:rPr lang="en-US" sz="1600" dirty="0" err="1" smtClean="0"/>
              <a:t>Liberman</a:t>
            </a:r>
            <a:r>
              <a:rPr lang="en-US" sz="1600" dirty="0" smtClean="0"/>
              <a:t>                     sergio.liberman@gmail.com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824" y="6171684"/>
            <a:ext cx="5868088" cy="276999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(*) These can be technical meetings, workshops, networking events, etc.</a:t>
            </a:r>
          </a:p>
        </p:txBody>
      </p:sp>
    </p:spTree>
    <p:extLst>
      <p:ext uri="{BB962C8B-B14F-4D97-AF65-F5344CB8AC3E}">
        <p14:creationId xmlns:p14="http://schemas.microsoft.com/office/powerpoint/2010/main" val="386274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Verdana" charset="0"/>
                <a:cs typeface="ＭＳ Ｐゴシック" charset="0"/>
              </a:rPr>
              <a:t>2018 Key Accomplishments</a:t>
            </a:r>
            <a:endParaRPr lang="en-US" dirty="0">
              <a:latin typeface="Verdana" charset="0"/>
              <a:cs typeface="ＭＳ Ｐゴシック" charset="0"/>
            </a:endParaRP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8/22/2018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3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415" y="1351357"/>
            <a:ext cx="8962585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Meetings (month, topic, L31):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January,  The Drone of Drones, L31 Filed.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February, </a:t>
            </a:r>
            <a:r>
              <a:rPr lang="en-US" sz="1600" dirty="0">
                <a:latin typeface="Helvetica Neue"/>
                <a:ea typeface="Helvetica Neue"/>
                <a:cs typeface="Helvetica Neue"/>
                <a:sym typeface="Helvetica Neue"/>
              </a:rPr>
              <a:t>Light-field Display, Architecture </a:t>
            </a:r>
            <a:r>
              <a:rPr lang="en-US" sz="1600" dirty="0" smtClean="0">
                <a:latin typeface="Helvetica Neue"/>
                <a:ea typeface="Helvetica Neue"/>
                <a:cs typeface="Helvetica Neue"/>
                <a:sym typeface="Helvetica Neue"/>
              </a:rPr>
              <a:t>and Properties, L31 filed.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Helvetica Neue"/>
                <a:ea typeface="Helvetica Neue"/>
                <a:cs typeface="Helvetica Neue"/>
                <a:sym typeface="Helvetica Neue"/>
              </a:rPr>
              <a:t>March, </a:t>
            </a:r>
            <a:r>
              <a:rPr lang="en-US" sz="1600" dirty="0">
                <a:latin typeface="Helvetica Neue"/>
                <a:ea typeface="Helvetica Neue"/>
                <a:cs typeface="Helvetica Neue"/>
                <a:sym typeface="Helvetica Neue"/>
              </a:rPr>
              <a:t>Using </a:t>
            </a:r>
            <a:r>
              <a:rPr lang="en-US" sz="1600" dirty="0" err="1">
                <a:latin typeface="Helvetica Neue"/>
                <a:ea typeface="Helvetica Neue"/>
                <a:cs typeface="Helvetica Neue"/>
                <a:sym typeface="Helvetica Neue"/>
              </a:rPr>
              <a:t>Blockchain</a:t>
            </a:r>
            <a:r>
              <a:rPr lang="en-US" sz="1600" dirty="0">
                <a:latin typeface="Helvetica Neue"/>
                <a:ea typeface="Helvetica Neue"/>
                <a:cs typeface="Helvetica Neue"/>
                <a:sym typeface="Helvetica Neue"/>
              </a:rPr>
              <a:t> for AI </a:t>
            </a:r>
            <a:r>
              <a:rPr lang="en-US" sz="1600" dirty="0" smtClean="0">
                <a:latin typeface="Helvetica Neue"/>
                <a:ea typeface="Helvetica Neue"/>
                <a:cs typeface="Helvetica Neue"/>
                <a:sym typeface="Helvetica Neue"/>
              </a:rPr>
              <a:t>Authenticity, L31 filed.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Helvetica Neue"/>
                <a:ea typeface="Helvetica Neue"/>
                <a:cs typeface="Helvetica Neue"/>
                <a:sym typeface="Helvetica Neue"/>
              </a:rPr>
              <a:t>April, </a:t>
            </a:r>
            <a:r>
              <a:rPr lang="en-US" sz="1600" dirty="0">
                <a:latin typeface="Helvetica Neue"/>
                <a:ea typeface="Helvetica Neue"/>
                <a:cs typeface="Helvetica Neue"/>
                <a:sym typeface="Helvetica Neue"/>
              </a:rPr>
              <a:t>Black Holes and Their Degenerate </a:t>
            </a:r>
            <a:r>
              <a:rPr lang="en-US" sz="1600" dirty="0" smtClean="0">
                <a:latin typeface="Helvetica Neue"/>
                <a:ea typeface="Helvetica Neue"/>
                <a:cs typeface="Helvetica Neue"/>
                <a:sym typeface="Helvetica Neue"/>
              </a:rPr>
              <a:t>Friends--Explosive </a:t>
            </a:r>
            <a:r>
              <a:rPr lang="en-US" sz="1600" dirty="0">
                <a:latin typeface="Helvetica Neue"/>
                <a:ea typeface="Helvetica Neue"/>
                <a:cs typeface="Helvetica Neue"/>
                <a:sym typeface="Helvetica Neue"/>
              </a:rPr>
              <a:t>new information </a:t>
            </a:r>
            <a:r>
              <a:rPr lang="en-US" sz="1600" dirty="0" smtClean="0">
                <a:latin typeface="Helvetica Neue"/>
                <a:ea typeface="Helvetica Neue"/>
                <a:cs typeface="Helvetica Neue"/>
                <a:sym typeface="Helvetica Neue"/>
              </a:rPr>
              <a:t>revealed, L31 Filed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Helvetica Neue"/>
                <a:ea typeface="Helvetica Neue"/>
                <a:cs typeface="Helvetica Neue"/>
                <a:sym typeface="Helvetica Neue"/>
              </a:rPr>
              <a:t>May, FPGA  Chips: Introduction, History,  and </a:t>
            </a:r>
            <a:r>
              <a:rPr lang="en-US" sz="1600" dirty="0" err="1" smtClean="0">
                <a:latin typeface="Helvetica Neue"/>
                <a:ea typeface="Helvetica Neue"/>
                <a:cs typeface="Helvetica Neue"/>
                <a:sym typeface="Helvetica Neue"/>
              </a:rPr>
              <a:t>Applicatins</a:t>
            </a:r>
            <a:r>
              <a:rPr lang="en-US" sz="1600" dirty="0" smtClean="0">
                <a:latin typeface="Helvetica Neue"/>
                <a:ea typeface="Helvetica Neue"/>
                <a:cs typeface="Helvetica Neue"/>
                <a:sym typeface="Helvetica Neue"/>
              </a:rPr>
              <a:t> ,L31 Filed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Helvetica Neue"/>
                <a:ea typeface="Helvetica Neue"/>
                <a:cs typeface="Helvetica Neue"/>
                <a:sym typeface="Helvetica Neue"/>
              </a:rPr>
              <a:t>June, </a:t>
            </a:r>
            <a:r>
              <a:rPr lang="en-US" sz="1600" dirty="0">
                <a:latin typeface="Helvetica Neue"/>
                <a:ea typeface="Helvetica Neue"/>
                <a:cs typeface="Helvetica Neue"/>
                <a:sym typeface="Helvetica Neue"/>
              </a:rPr>
              <a:t>Ultra-paranoid Computing for the </a:t>
            </a:r>
            <a:r>
              <a:rPr lang="en-US" sz="1600" dirty="0" smtClean="0">
                <a:latin typeface="Helvetica Neue"/>
                <a:ea typeface="Helvetica Neue"/>
                <a:cs typeface="Helvetica Neue"/>
                <a:sym typeface="Helvetica Neue"/>
              </a:rPr>
              <a:t>Consumer, L31 Filed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Helvetica Neue"/>
                <a:ea typeface="Helvetica Neue"/>
                <a:cs typeface="Helvetica Neue"/>
                <a:sym typeface="Helvetica Neue"/>
              </a:rPr>
              <a:t>July,  AI edge inference</a:t>
            </a:r>
            <a:r>
              <a:rPr lang="en-US" sz="1600" smtClean="0">
                <a:latin typeface="Helvetica Neue"/>
                <a:ea typeface="Helvetica Neue"/>
                <a:cs typeface="Helvetica Neue"/>
                <a:sym typeface="Helvetica Neue"/>
              </a:rPr>
              <a:t>,  L31 </a:t>
            </a:r>
            <a:r>
              <a:rPr lang="en-US" sz="1600" dirty="0" smtClean="0">
                <a:latin typeface="Helvetica Neue"/>
                <a:ea typeface="Helvetica Neue"/>
                <a:cs typeface="Helvetica Neue"/>
                <a:sym typeface="Helvetica Neue"/>
              </a:rPr>
              <a:t>filed.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latin typeface="Helvetica Neue"/>
                <a:ea typeface="Helvetica Neue"/>
                <a:cs typeface="Helvetica Neue"/>
                <a:sym typeface="Helvetica Neue"/>
              </a:rPr>
              <a:t>August, -Planned-Audio Forensics: A </a:t>
            </a:r>
            <a:r>
              <a:rPr lang="en-US" sz="1600" dirty="0">
                <a:latin typeface="Helvetica Neue"/>
                <a:ea typeface="Helvetica Neue"/>
                <a:cs typeface="Helvetica Neue"/>
                <a:sym typeface="Helvetica Neue"/>
              </a:rPr>
              <a:t>Brief Survey and Personal </a:t>
            </a:r>
            <a:r>
              <a:rPr lang="en-US" sz="1600" dirty="0" smtClean="0">
                <a:latin typeface="Helvetica Neue"/>
                <a:ea typeface="Helvetica Neue"/>
                <a:cs typeface="Helvetica Neue"/>
                <a:sym typeface="Helvetica Neue"/>
              </a:rPr>
              <a:t>Experience, (Future meeting)</a:t>
            </a:r>
            <a:endParaRPr lang="en-US" sz="16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endParaRPr lang="en-US" sz="1600" dirty="0" smtClean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 smtClean="0"/>
          </a:p>
          <a:p>
            <a:r>
              <a:rPr lang="en-US" sz="2000" b="1" dirty="0" smtClean="0"/>
              <a:t>Other Activities/Events:</a:t>
            </a:r>
          </a:p>
          <a:p>
            <a:r>
              <a:rPr lang="en-US" dirty="0" smtClean="0"/>
              <a:t>Planned September 8 workshop-</a:t>
            </a:r>
            <a:r>
              <a:rPr lang="en-US" b="1" dirty="0"/>
              <a:t> </a:t>
            </a:r>
            <a:endParaRPr lang="en-US" b="1" dirty="0" smtClean="0"/>
          </a:p>
          <a:p>
            <a:r>
              <a:rPr lang="en-US" b="1" dirty="0" smtClean="0"/>
              <a:t>Successful </a:t>
            </a:r>
            <a:r>
              <a:rPr lang="en-US" b="1" dirty="0"/>
              <a:t>Consulting in 2018: an IEEE </a:t>
            </a:r>
            <a:r>
              <a:rPr lang="en-US" b="1" dirty="0" smtClean="0"/>
              <a:t>Workshop-</a:t>
            </a:r>
            <a:r>
              <a:rPr lang="en-US" b="1" dirty="0"/>
              <a:t> </a:t>
            </a:r>
            <a:endParaRPr lang="en-US" dirty="0"/>
          </a:p>
          <a:p>
            <a:r>
              <a:rPr lang="en-US" b="1" dirty="0"/>
              <a:t>Risk control: Protecting your business from financial threats</a:t>
            </a:r>
            <a:endParaRPr lang="en-US" dirty="0"/>
          </a:p>
          <a:p>
            <a:r>
              <a:rPr lang="en-US" b="1" dirty="0"/>
              <a:t> 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67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xfrm>
            <a:off x="366889" y="197555"/>
            <a:ext cx="9066094" cy="1030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Verdana" charset="0"/>
                <a:cs typeface="ＭＳ Ｐゴシック" charset="0"/>
              </a:rPr>
              <a:t>2018 Chapter Vitality &amp; Help Needed</a:t>
            </a:r>
            <a:endParaRPr lang="en-US" dirty="0">
              <a:latin typeface="Verdana" charset="0"/>
              <a:cs typeface="ＭＳ Ｐゴシック" charset="0"/>
            </a:endParaRP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8/22/2018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4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415" y="1351357"/>
            <a:ext cx="8962585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Chapter Vitality Assessment </a:t>
            </a:r>
            <a:r>
              <a:rPr lang="en-US" sz="1600" b="1" dirty="0" smtClean="0"/>
              <a:t>(Strong, Ok, Need Improvement) </a:t>
            </a:r>
          </a:p>
          <a:p>
            <a:r>
              <a:rPr lang="en-US" sz="1600" dirty="0" smtClean="0"/>
              <a:t>Examples: Attendance, Topical &amp; Relevance, membership recruitment, finance, volunteers, </a:t>
            </a:r>
            <a:r>
              <a:rPr lang="mr-IN" sz="1600" dirty="0" smtClean="0"/>
              <a:t>…</a:t>
            </a:r>
            <a:r>
              <a:rPr lang="en-US" sz="1600" dirty="0" smtClean="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Strong, good meeting </a:t>
            </a:r>
            <a:r>
              <a:rPr lang="en-US" sz="1400" dirty="0" err="1" smtClean="0"/>
              <a:t>attendence</a:t>
            </a:r>
            <a:r>
              <a:rPr lang="en-US" sz="1400" dirty="0" smtClean="0"/>
              <a:t>.</a:t>
            </a:r>
            <a:endParaRPr lang="en-US" sz="1400" dirty="0"/>
          </a:p>
          <a:p>
            <a:pPr marL="285750" indent="-285750">
              <a:buFont typeface="Arial"/>
              <a:buChar char="•"/>
            </a:pPr>
            <a:endParaRPr lang="en-US" sz="1400" dirty="0" smtClean="0"/>
          </a:p>
          <a:p>
            <a:pPr marL="285750" indent="-285750">
              <a:buFont typeface="Arial"/>
              <a:buChar char="•"/>
            </a:pPr>
            <a:endParaRPr lang="en-US" sz="1400" dirty="0" smtClean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 smtClean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r>
              <a:rPr lang="en-US" sz="2000" b="1" dirty="0" smtClean="0"/>
              <a:t>Top Help Needed/Issues </a:t>
            </a:r>
          </a:p>
          <a:p>
            <a:r>
              <a:rPr lang="en-US" sz="1600" dirty="0" smtClean="0"/>
              <a:t>Examples: Attendance, Speakers, Training, Finance, Events, collaboration with STEM/Students/PACE/YP/Life </a:t>
            </a:r>
            <a:r>
              <a:rPr lang="en-US" sz="1600" dirty="0" err="1" smtClean="0"/>
              <a:t>Mem</a:t>
            </a:r>
            <a:r>
              <a:rPr lang="en-US" sz="1600" dirty="0" smtClean="0"/>
              <a:t>, </a:t>
            </a:r>
            <a:r>
              <a:rPr lang="mr-IN" sz="1600" dirty="0" smtClean="0"/>
              <a:t>…</a:t>
            </a:r>
            <a:r>
              <a:rPr lang="en-US" sz="1600" dirty="0" smtClean="0"/>
              <a:t> </a:t>
            </a: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Continued Funding.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Need to attract younger members.</a:t>
            </a:r>
          </a:p>
          <a:p>
            <a:pPr marL="285750" indent="-285750">
              <a:buFont typeface="Arial"/>
              <a:buChar char="•"/>
            </a:pPr>
            <a:endParaRPr lang="en-US" sz="1400" dirty="0"/>
          </a:p>
          <a:p>
            <a:pPr marL="285750" indent="-285750">
              <a:buFont typeface="Arial"/>
              <a:buChar char="•"/>
            </a:pPr>
            <a:endParaRPr lang="en-US" sz="1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231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Verdana" charset="0"/>
                <a:cs typeface="ＭＳ Ｐゴシック" charset="0"/>
              </a:rPr>
              <a:t>Others/Backup</a:t>
            </a:r>
            <a:endParaRPr lang="en-US" dirty="0">
              <a:latin typeface="Verdana" charset="0"/>
              <a:cs typeface="ＭＳ Ｐゴシック" charset="0"/>
            </a:endParaRP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8/22/2018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5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415" y="1351357"/>
            <a:ext cx="8962585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/>
              <a:t>Xxxxx</a:t>
            </a:r>
            <a:endParaRPr lang="en-US" sz="1600" dirty="0" smtClean="0"/>
          </a:p>
          <a:p>
            <a:pPr marL="285750" indent="-285750">
              <a:buFont typeface="Arial"/>
              <a:buChar char="•"/>
            </a:pPr>
            <a:r>
              <a:rPr lang="en-US" sz="1600" dirty="0" err="1" smtClean="0"/>
              <a:t>xxxx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126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latin typeface="Verdana" charset="0"/>
                <a:cs typeface="ＭＳ Ｐゴシック" charset="0"/>
              </a:rPr>
              <a:t>CTS Leadership </a:t>
            </a:r>
            <a:endParaRPr lang="en-US" dirty="0">
              <a:latin typeface="Verdana" charset="0"/>
              <a:cs typeface="ＭＳ Ｐゴシック" charset="0"/>
            </a:endParaRP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8/22/2018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6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6889" y="1293749"/>
            <a:ext cx="21413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CTS Officers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9454" y="2238468"/>
            <a:ext cx="184666" cy="369332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6465298" y="1306412"/>
            <a:ext cx="22835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Standing Committees/Coordinators </a:t>
            </a:r>
          </a:p>
        </p:txBody>
      </p:sp>
      <p:sp>
        <p:nvSpPr>
          <p:cNvPr id="9" name="Rectangle 8"/>
          <p:cNvSpPr/>
          <p:nvPr/>
        </p:nvSpPr>
        <p:spPr>
          <a:xfrm>
            <a:off x="2712164" y="1306412"/>
            <a:ext cx="38802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Chapters/Affinity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7906" y="1806026"/>
            <a:ext cx="2480166" cy="3139320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Chair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Fawzi Behmann</a:t>
            </a:r>
            <a:endParaRPr lang="en-US" sz="1200" dirty="0"/>
          </a:p>
          <a:p>
            <a:endParaRPr lang="en-US" sz="500" dirty="0" smtClean="0"/>
          </a:p>
          <a:p>
            <a:r>
              <a:rPr lang="en-US" sz="1200" dirty="0" smtClean="0"/>
              <a:t>Vice Chair </a:t>
            </a:r>
            <a:r>
              <a:rPr lang="mr-IN" sz="1200" dirty="0" smtClean="0"/>
              <a:t>–</a:t>
            </a:r>
            <a:r>
              <a:rPr lang="en-US" sz="1200" dirty="0" smtClean="0"/>
              <a:t> A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Fabio </a:t>
            </a:r>
            <a:r>
              <a:rPr lang="en-US" sz="12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Gomez</a:t>
            </a:r>
          </a:p>
          <a:p>
            <a:endParaRPr lang="en-US" sz="500" dirty="0" smtClean="0"/>
          </a:p>
          <a:p>
            <a:r>
              <a:rPr lang="en-US" sz="1200" dirty="0" smtClean="0"/>
              <a:t>Vice Chair </a:t>
            </a:r>
            <a:r>
              <a:rPr lang="mr-IN" sz="1200" dirty="0" smtClean="0"/>
              <a:t>–</a:t>
            </a:r>
            <a:r>
              <a:rPr lang="en-US" sz="1200" dirty="0" smtClean="0"/>
              <a:t> SA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err="1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Ehsaneh</a:t>
            </a:r>
            <a:r>
              <a:rPr lang="en-US" sz="12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Sunny </a:t>
            </a:r>
            <a:r>
              <a:rPr lang="en-US" sz="1200" dirty="0" err="1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Shahhaidar</a:t>
            </a:r>
            <a:endParaRPr lang="en-US" sz="1200" dirty="0" smtClean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  <a:p>
            <a:pPr marL="285750" indent="-285750">
              <a:buFont typeface="Arial"/>
              <a:buChar char="•"/>
            </a:pPr>
            <a:endParaRPr lang="en-US" sz="500" dirty="0" smtClean="0"/>
          </a:p>
          <a:p>
            <a:r>
              <a:rPr lang="en-US" sz="1200" dirty="0" smtClean="0"/>
              <a:t>Secretary 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Raymond </a:t>
            </a:r>
            <a:r>
              <a:rPr lang="en-US" sz="1200" dirty="0" err="1" smtClean="0"/>
              <a:t>Choo</a:t>
            </a:r>
            <a:endParaRPr lang="en-US" sz="1200" dirty="0" smtClean="0"/>
          </a:p>
          <a:p>
            <a:endParaRPr lang="en-US" sz="500" dirty="0" smtClean="0"/>
          </a:p>
          <a:p>
            <a:r>
              <a:rPr lang="en-US" sz="1200" dirty="0" smtClean="0"/>
              <a:t>Treasurer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Bill Martino</a:t>
            </a:r>
          </a:p>
          <a:p>
            <a:endParaRPr lang="en-US" sz="500" dirty="0"/>
          </a:p>
          <a:p>
            <a:r>
              <a:rPr lang="en-US" sz="1200" dirty="0" smtClean="0"/>
              <a:t>Past Chair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Leslie </a:t>
            </a:r>
            <a:r>
              <a:rPr lang="en-US" sz="1200" dirty="0" err="1" smtClean="0"/>
              <a:t>Martinich</a:t>
            </a:r>
            <a:endParaRPr lang="en-US" sz="1200" dirty="0" smtClean="0"/>
          </a:p>
          <a:p>
            <a:endParaRPr lang="en-US" sz="500" dirty="0"/>
          </a:p>
          <a:p>
            <a:r>
              <a:rPr lang="en-US" sz="1200" dirty="0" smtClean="0"/>
              <a:t>Past Past Chairs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Kenny Rice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3805" y="2322075"/>
            <a:ext cx="3031599" cy="3046987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200" dirty="0" smtClean="0"/>
              <a:t>Strategic Plan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Policies and Procedures PARP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Awards </a:t>
            </a:r>
            <a:r>
              <a:rPr lang="en-US" sz="1200" dirty="0"/>
              <a:t>and </a:t>
            </a:r>
            <a:r>
              <a:rPr lang="en-US" sz="1200" dirty="0" smtClean="0"/>
              <a:t>Recognition</a:t>
            </a:r>
            <a:endParaRPr lang="en-US" sz="1200" dirty="0"/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Membership Development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Electronics Communications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Website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err="1" smtClean="0"/>
              <a:t>vTools</a:t>
            </a:r>
            <a:endParaRPr lang="en-US" sz="1200" dirty="0" smtClean="0"/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Communications Portal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Conferences/Events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Section-Chapter Vitality Chair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Finance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K</a:t>
            </a:r>
            <a:r>
              <a:rPr lang="en-US" sz="1200" dirty="0"/>
              <a:t>-</a:t>
            </a:r>
            <a:r>
              <a:rPr lang="en-US" sz="1200" dirty="0" smtClean="0"/>
              <a:t>12/STEM </a:t>
            </a:r>
            <a:r>
              <a:rPr lang="en-US" sz="1200" dirty="0"/>
              <a:t>Educational </a:t>
            </a:r>
            <a:r>
              <a:rPr lang="en-US" sz="1200" dirty="0" smtClean="0"/>
              <a:t>Activities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Students Activities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Professional Activities </a:t>
            </a:r>
            <a:r>
              <a:rPr lang="mr-IN" sz="1200" dirty="0" smtClean="0"/>
              <a:t>–</a:t>
            </a:r>
            <a:r>
              <a:rPr lang="en-US" sz="1200" dirty="0" smtClean="0"/>
              <a:t> PACE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Outreach Program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Humanitarian</a:t>
            </a:r>
          </a:p>
        </p:txBody>
      </p:sp>
      <p:pic>
        <p:nvPicPr>
          <p:cNvPr id="17" name="Picture 16" descr="Screen Shot 2018-08-07 at 9.31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371" y="1720464"/>
            <a:ext cx="3220154" cy="507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76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EEE-Template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IEEE-Template.thmx</Template>
  <TotalTime>3927</TotalTime>
  <Words>362</Words>
  <Application>Microsoft Office PowerPoint</Application>
  <PresentationFormat>On-screen Show (4:3)</PresentationFormat>
  <Paragraphs>109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IEEE-Template</vt:lpstr>
      <vt:lpstr>IEEE Central Texas Section 2018 Fall Leadership Planning Meeting August 25, 2018 San Marcus, TX</vt:lpstr>
      <vt:lpstr>Mission and Leadership Team</vt:lpstr>
      <vt:lpstr>2018 Key Accomplishments</vt:lpstr>
      <vt:lpstr>2018 Chapter Vitality &amp; Help Needed</vt:lpstr>
      <vt:lpstr>Others/Backup</vt:lpstr>
      <vt:lpstr>CTS Leadership </vt:lpstr>
    </vt:vector>
  </TitlesOfParts>
  <Company>IEEE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the IEEE Template for Your Presentation</dc:title>
  <dc:creator>Engel, Lisa Lisa.</dc:creator>
  <cp:lastModifiedBy>Jody</cp:lastModifiedBy>
  <cp:revision>161</cp:revision>
  <cp:lastPrinted>2018-08-07T14:39:51Z</cp:lastPrinted>
  <dcterms:created xsi:type="dcterms:W3CDTF">2012-12-04T23:01:03Z</dcterms:created>
  <dcterms:modified xsi:type="dcterms:W3CDTF">2018-08-23T02:47:11Z</dcterms:modified>
</cp:coreProperties>
</file>