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68" r:id="rId5"/>
    <p:sldId id="270" r:id="rId6"/>
    <p:sldId id="269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214"/>
    <a:srgbClr val="311214"/>
    <a:srgbClr val="401214"/>
    <a:srgbClr val="501214"/>
    <a:srgbClr val="1F1214"/>
    <a:srgbClr val="B49800"/>
    <a:srgbClr val="B49859"/>
    <a:srgbClr val="998019"/>
    <a:srgbClr val="501215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52" d="100"/>
          <a:sy n="52" d="100"/>
        </p:scale>
        <p:origin x="1075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3B23E-8216-4942-80E8-9AFBD35C4784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4E263-4871-7A43-BDD6-3971C2BAA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433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BEFD72E-21C8-064E-8F9F-DAF3C83C2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560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A4471F-A8BB-AD45-9C8A-C3BA537C43C3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60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058EDD2-5398-1D42-8451-D9483F98707B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5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flip="none" rotWithShape="1">
          <a:gsLst>
            <a:gs pos="0">
              <a:srgbClr val="501214"/>
            </a:gs>
            <a:gs pos="100000">
              <a:srgbClr val="281214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5" y="-13453"/>
            <a:ext cx="9143557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400800" cy="1981200"/>
          </a:xfrm>
        </p:spPr>
        <p:txBody>
          <a:bodyPr/>
          <a:lstStyle>
            <a:lvl1pPr marL="0" indent="0" algn="ctr">
              <a:buFont typeface="Wingdings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988031" y="64634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A210B-82E4-D740-A1D4-408CB62275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4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 flip="none" rotWithShape="1">
          <a:gsLst>
            <a:gs pos="0">
              <a:srgbClr val="501214"/>
            </a:gs>
            <a:gs pos="100000">
              <a:srgbClr val="281214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5" y="-13453"/>
            <a:ext cx="9143557" cy="685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400800" cy="1981200"/>
          </a:xfrm>
        </p:spPr>
        <p:txBody>
          <a:bodyPr/>
          <a:lstStyle>
            <a:lvl1pPr marL="0" indent="0" algn="ctr">
              <a:buFont typeface="Wingdings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988031" y="64634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A210B-82E4-D740-A1D4-408CB62275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4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6858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828801"/>
            <a:ext cx="6858000" cy="4724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1822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2600" y="1828800"/>
            <a:ext cx="6858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0950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6858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00600" y="18288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828801"/>
            <a:ext cx="2971800" cy="4724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96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6858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0" y="1828800"/>
            <a:ext cx="3276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752600" y="1828800"/>
            <a:ext cx="3276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6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2819400" cy="1143000"/>
          </a:xfrm>
        </p:spPr>
        <p:txBody>
          <a:bodyPr/>
          <a:lstStyle>
            <a:lvl1pPr algn="l"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828801"/>
            <a:ext cx="2819400" cy="4724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8200" y="609600"/>
            <a:ext cx="41910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3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6858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828801"/>
            <a:ext cx="6858000" cy="4724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182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2600" y="1828800"/>
            <a:ext cx="6858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095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6858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00600" y="18288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828801"/>
            <a:ext cx="2971800" cy="4724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9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6858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0" y="1828800"/>
            <a:ext cx="3276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752600" y="1828800"/>
            <a:ext cx="3276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6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0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4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2819400" cy="1143000"/>
          </a:xfrm>
        </p:spPr>
        <p:txBody>
          <a:bodyPr/>
          <a:lstStyle>
            <a:lvl1pPr algn="l"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828801"/>
            <a:ext cx="2819400" cy="4724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8200" y="609600"/>
            <a:ext cx="41910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3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7421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67421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7421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8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988031" y="64634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A210B-82E4-D740-A1D4-408CB622759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71" r:id="rId10"/>
    <p:sldLayoutId id="2147483662" r:id="rId11"/>
    <p:sldLayoutId id="2147483661" r:id="rId12"/>
    <p:sldLayoutId id="2147483663" r:id="rId13"/>
    <p:sldLayoutId id="2147483664" r:id="rId14"/>
    <p:sldLayoutId id="2147483667" r:id="rId1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v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arry.Larson@txstat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762000"/>
            <a:ext cx="75438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Texas State IEEE Student Branch</a:t>
            </a:r>
          </a:p>
          <a:p>
            <a:r>
              <a:rPr lang="en-US" sz="3200" b="1" dirty="0"/>
              <a:t>Funding Proposal</a:t>
            </a:r>
          </a:p>
          <a:p>
            <a:endParaRPr lang="en-US" sz="2400" dirty="0"/>
          </a:p>
          <a:p>
            <a:r>
              <a:rPr lang="en-US" sz="2400" dirty="0"/>
              <a:t>Phase I Proposal </a:t>
            </a:r>
          </a:p>
          <a:p>
            <a:r>
              <a:rPr lang="en-US" sz="2400" dirty="0"/>
              <a:t>Fall 2019 / Spring 2020</a:t>
            </a:r>
            <a:endParaRPr lang="en-US" sz="2400" b="1" dirty="0"/>
          </a:p>
          <a:p>
            <a:endParaRPr lang="en-US" sz="2400" dirty="0"/>
          </a:p>
          <a:p>
            <a:r>
              <a:rPr lang="en-US" sz="2400" dirty="0"/>
              <a:t>Texas State IEEE Student Chapter</a:t>
            </a:r>
          </a:p>
          <a:p>
            <a:endParaRPr lang="en-US" sz="2400" dirty="0"/>
          </a:p>
          <a:p>
            <a:r>
              <a:rPr lang="en-US" sz="1800" dirty="0"/>
              <a:t>Dr. Lawrence Larson: </a:t>
            </a:r>
            <a:r>
              <a:rPr lang="en-US" sz="1800" dirty="0">
                <a:hlinkClick r:id="rId3"/>
              </a:rPr>
              <a:t>Larry.Larson@txstate.edu</a:t>
            </a:r>
            <a:endParaRPr lang="en-US" sz="1800" dirty="0"/>
          </a:p>
          <a:p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4D98DB-AE24-444B-A2BA-CC8B947CB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01630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447800"/>
            <a:ext cx="6858000" cy="4495800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IEEE Student Branch</a:t>
            </a:r>
          </a:p>
          <a:p>
            <a:pPr lvl="1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Location: 	Weekly Meetings: Mon. 6:30pm</a:t>
            </a:r>
          </a:p>
          <a:p>
            <a:pPr lvl="1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Ingram Room 2103</a:t>
            </a:r>
          </a:p>
          <a:p>
            <a:pPr lvl="1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601 University Dr, San Marcos TX, 78666</a:t>
            </a:r>
            <a:endParaRPr lang="en-US" sz="1600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Officers: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Co-Chair:		Nathalie Hudson</a:t>
            </a:r>
          </a:p>
          <a:p>
            <a:pPr lvl="6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nlh42@txstate.edu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Co-Chair:		Zachary Fox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Email: z_f8@txstate.edu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Secretary:		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Kyerstynn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Gonzalez</a:t>
            </a:r>
          </a:p>
          <a:p>
            <a:pPr marL="457200" lvl="1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Email: kag235@txstate.edu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Treasurer:		Dennis Liao</a:t>
            </a:r>
          </a:p>
          <a:p>
            <a:pPr marL="457200" lvl="1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Email: d_l224@txstate.edu</a:t>
            </a:r>
          </a:p>
          <a:p>
            <a:pPr marL="457200" lvl="1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Officers Term:  May 2019 – May 2020</a:t>
            </a:r>
          </a:p>
          <a:p>
            <a:pPr lvl="1">
              <a:buNone/>
            </a:pPr>
            <a:endParaRPr lang="en-US" dirty="0"/>
          </a:p>
          <a:p>
            <a:pPr lvl="1">
              <a:buFont typeface="Wingdings" pitchFamily="2" charset="2"/>
              <a:buChar char="v"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0" y="0"/>
            <a:ext cx="6858000" cy="1143000"/>
          </a:xfrm>
        </p:spPr>
        <p:txBody>
          <a:bodyPr/>
          <a:lstStyle/>
          <a:p>
            <a:r>
              <a:rPr lang="en-US" dirty="0"/>
              <a:t>Branch information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2600" y="1066800"/>
            <a:ext cx="6858000" cy="4724400"/>
          </a:xfrm>
        </p:spPr>
        <p:txBody>
          <a:bodyPr/>
          <a:lstStyle/>
          <a:p>
            <a:r>
              <a:rPr lang="en-US" b="1" dirty="0"/>
              <a:t>R5 Conference:</a:t>
            </a:r>
          </a:p>
          <a:p>
            <a:pPr lvl="1"/>
            <a:r>
              <a:rPr lang="en-US" sz="1600" dirty="0"/>
              <a:t>Funds used for materials and preparation for robotics</a:t>
            </a:r>
          </a:p>
          <a:p>
            <a:pPr lvl="1"/>
            <a:endParaRPr lang="en-US" sz="1600" dirty="0"/>
          </a:p>
          <a:p>
            <a:r>
              <a:rPr lang="en-US" b="1" dirty="0"/>
              <a:t>Best Robotics:</a:t>
            </a:r>
          </a:p>
          <a:p>
            <a:pPr lvl="1"/>
            <a:r>
              <a:rPr lang="en-US" sz="1600" dirty="0"/>
              <a:t>Compensation for volunteer’s travel fees</a:t>
            </a:r>
          </a:p>
          <a:p>
            <a:pPr lvl="1"/>
            <a:endParaRPr lang="en-US" sz="1600" dirty="0"/>
          </a:p>
          <a:p>
            <a:r>
              <a:rPr lang="en-US" b="1" dirty="0"/>
              <a:t>Social Events:</a:t>
            </a:r>
          </a:p>
          <a:p>
            <a:pPr lvl="1"/>
            <a:r>
              <a:rPr lang="en-US" sz="1600" dirty="0"/>
              <a:t>General Meetings</a:t>
            </a:r>
          </a:p>
          <a:p>
            <a:pPr lvl="1"/>
            <a:r>
              <a:rPr lang="en-US" sz="1600" dirty="0"/>
              <a:t>Workshops</a:t>
            </a:r>
          </a:p>
          <a:p>
            <a:pPr lvl="1"/>
            <a:r>
              <a:rPr lang="en-US" sz="1600" dirty="0"/>
              <a:t>Recreational Activities </a:t>
            </a:r>
          </a:p>
          <a:p>
            <a:pPr lvl="1"/>
            <a:endParaRPr lang="en-US" sz="1600" dirty="0"/>
          </a:p>
          <a:p>
            <a:r>
              <a:rPr lang="en-US" b="1" dirty="0"/>
              <a:t>Marketing Material</a:t>
            </a:r>
          </a:p>
          <a:p>
            <a:pPr lvl="1"/>
            <a:r>
              <a:rPr lang="en-US" sz="1600" dirty="0"/>
              <a:t>Fliers</a:t>
            </a:r>
          </a:p>
          <a:p>
            <a:pPr lvl="1"/>
            <a:r>
              <a:rPr lang="en-US" sz="1600" dirty="0"/>
              <a:t>IEEE Honor’s Stoles</a:t>
            </a:r>
          </a:p>
          <a:p>
            <a:pPr lvl="1"/>
            <a:r>
              <a:rPr lang="en-US" sz="1600" dirty="0"/>
              <a:t>T-Shirts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b="1" dirty="0"/>
              <a:t>IEEE CS &amp; PES Collaboration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0" y="0"/>
            <a:ext cx="6858000" cy="1143000"/>
          </a:xfrm>
        </p:spPr>
        <p:txBody>
          <a:bodyPr/>
          <a:lstStyle/>
          <a:p>
            <a:r>
              <a:rPr lang="en-US" dirty="0"/>
              <a:t>Past Events/Projects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25400"/>
            <a:ext cx="6858000" cy="1143000"/>
          </a:xfrm>
        </p:spPr>
        <p:txBody>
          <a:bodyPr/>
          <a:lstStyle/>
          <a:p>
            <a:r>
              <a:rPr lang="en-US" dirty="0"/>
              <a:t>R5 Conference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54200" y="1295400"/>
            <a:ext cx="6858000" cy="4724400"/>
          </a:xfrm>
        </p:spPr>
        <p:txBody>
          <a:bodyPr anchor="ctr"/>
          <a:lstStyle/>
          <a:p>
            <a:pPr marL="0" lvl="0" indent="0">
              <a:buNone/>
            </a:pPr>
            <a:endParaRPr lang="en-US" sz="2000" dirty="0"/>
          </a:p>
          <a:p>
            <a:pPr lvl="0"/>
            <a:r>
              <a:rPr lang="en-US" sz="2000" dirty="0"/>
              <a:t>Invaluable opportunity for members to network with other student chapters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Highly desirable to find members interested in ethics and/or circuit design competitions </a:t>
            </a:r>
          </a:p>
          <a:p>
            <a:pPr marL="0" lvl="0" indent="0">
              <a:buNone/>
            </a:pPr>
            <a:endParaRPr lang="en-US" sz="2000" dirty="0"/>
          </a:p>
          <a:p>
            <a:pPr lvl="0"/>
            <a:r>
              <a:rPr lang="en-US" sz="2000" dirty="0"/>
              <a:t>Conference Expenses (E.g. Hotel, Registration, Travel, etc.)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Material Costs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>
              <a:buNone/>
            </a:pP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DFE557-BC32-4296-A725-D490858C012B}"/>
              </a:ext>
            </a:extLst>
          </p:cNvPr>
          <p:cNvSpPr txBox="1"/>
          <p:nvPr/>
        </p:nvSpPr>
        <p:spPr>
          <a:xfrm>
            <a:off x="1844431" y="6292077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Amount Requested: </a:t>
            </a:r>
            <a:r>
              <a:rPr lang="en-US" sz="2000" dirty="0"/>
              <a:t>$525.00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3177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25400"/>
            <a:ext cx="6858000" cy="1143000"/>
          </a:xfrm>
        </p:spPr>
        <p:txBody>
          <a:bodyPr/>
          <a:lstStyle/>
          <a:p>
            <a:r>
              <a:rPr lang="en-US" dirty="0"/>
              <a:t>Best Robotics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8BEF40-609B-4351-B632-57357345201E}"/>
              </a:ext>
            </a:extLst>
          </p:cNvPr>
          <p:cNvSpPr txBox="1"/>
          <p:nvPr/>
        </p:nvSpPr>
        <p:spPr>
          <a:xfrm>
            <a:off x="1844431" y="6292077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Amount Requested: </a:t>
            </a:r>
            <a:r>
              <a:rPr lang="en-US" sz="2000" dirty="0"/>
              <a:t>$75.00</a:t>
            </a:r>
          </a:p>
          <a:p>
            <a:endParaRPr lang="en-US" sz="20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932B827-73AF-4B28-A917-D6B6351334A0}"/>
              </a:ext>
            </a:extLst>
          </p:cNvPr>
          <p:cNvSpPr txBox="1">
            <a:spLocks/>
          </p:cNvSpPr>
          <p:nvPr/>
        </p:nvSpPr>
        <p:spPr bwMode="auto">
          <a:xfrm>
            <a:off x="1854200" y="1295400"/>
            <a:ext cx="6858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0"/>
              <a:buChar char="v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>
              <a:buNone/>
            </a:pPr>
            <a:endParaRPr lang="en-US" sz="2000" dirty="0"/>
          </a:p>
          <a:p>
            <a:r>
              <a:rPr lang="en-US" sz="2000" dirty="0"/>
              <a:t>Robotics competition held for high school and middle school students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Members participate in judging the event</a:t>
            </a:r>
          </a:p>
          <a:p>
            <a:endParaRPr lang="en-US" sz="2000" dirty="0"/>
          </a:p>
          <a:p>
            <a:r>
              <a:rPr lang="en-US" sz="2000" dirty="0"/>
              <a:t>Allows for members to interact with and inspire adolescents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Travel and food expenses </a:t>
            </a:r>
          </a:p>
          <a:p>
            <a:pPr lvl="0">
              <a:buNone/>
            </a:pPr>
            <a:endParaRPr lang="en-US" sz="2000" dirty="0"/>
          </a:p>
          <a:p>
            <a:pPr lvl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420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41500" y="762000"/>
            <a:ext cx="6858000" cy="4724400"/>
          </a:xfrm>
        </p:spPr>
        <p:txBody>
          <a:bodyPr/>
          <a:lstStyle/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Community Outreach Events:</a:t>
            </a:r>
          </a:p>
          <a:p>
            <a:pPr lvl="1"/>
            <a:r>
              <a:rPr lang="en-US" sz="1800" dirty="0"/>
              <a:t>Bobcat Build</a:t>
            </a:r>
          </a:p>
          <a:p>
            <a:pPr lvl="1"/>
            <a:r>
              <a:rPr lang="en-US" sz="1800" dirty="0"/>
              <a:t>Sights &amp; Sounds</a:t>
            </a:r>
          </a:p>
          <a:p>
            <a:endParaRPr lang="en-US" sz="1800" dirty="0"/>
          </a:p>
          <a:p>
            <a:r>
              <a:rPr lang="en-US" sz="1800" dirty="0"/>
              <a:t>General Meetings and Workshops:</a:t>
            </a:r>
          </a:p>
          <a:p>
            <a:pPr lvl="1"/>
            <a:r>
              <a:rPr lang="en-US" sz="1800" dirty="0"/>
              <a:t>Pizza</a:t>
            </a:r>
          </a:p>
          <a:p>
            <a:pPr lvl="1"/>
            <a:r>
              <a:rPr lang="en-US" sz="1800" dirty="0"/>
              <a:t>Materials </a:t>
            </a:r>
          </a:p>
          <a:p>
            <a:pPr lvl="1"/>
            <a:r>
              <a:rPr lang="en-US" sz="1800" dirty="0"/>
              <a:t>Raffle Items</a:t>
            </a:r>
          </a:p>
          <a:p>
            <a:endParaRPr lang="en-US" sz="1800" dirty="0"/>
          </a:p>
          <a:p>
            <a:r>
              <a:rPr lang="en-US" sz="1800" dirty="0"/>
              <a:t> Student Chapter Events</a:t>
            </a:r>
          </a:p>
          <a:p>
            <a:pPr lvl="1"/>
            <a:r>
              <a:rPr lang="en-US" sz="1800" dirty="0"/>
              <a:t>Ping-Pong Tournaments </a:t>
            </a:r>
          </a:p>
          <a:p>
            <a:pPr lvl="1"/>
            <a:r>
              <a:rPr lang="en-US" sz="1800" dirty="0"/>
              <a:t>EE Jeopardy </a:t>
            </a:r>
          </a:p>
          <a:p>
            <a:pPr lvl="1"/>
            <a:r>
              <a:rPr lang="en-US" sz="1800" dirty="0"/>
              <a:t>Conference Attendance </a:t>
            </a:r>
          </a:p>
          <a:p>
            <a:pPr marL="457200" lvl="1" indent="0">
              <a:buNone/>
            </a:pPr>
            <a:endParaRPr lang="en-US" sz="18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79600" y="0"/>
            <a:ext cx="6858000" cy="1143000"/>
          </a:xfrm>
        </p:spPr>
        <p:txBody>
          <a:bodyPr/>
          <a:lstStyle/>
          <a:p>
            <a:r>
              <a:rPr lang="en-US" dirty="0"/>
              <a:t>Social Events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308D3A-AFF4-4887-8FBC-07500E1560EF}"/>
              </a:ext>
            </a:extLst>
          </p:cNvPr>
          <p:cNvSpPr txBox="1"/>
          <p:nvPr/>
        </p:nvSpPr>
        <p:spPr>
          <a:xfrm>
            <a:off x="1844431" y="6292077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Amount Requested: </a:t>
            </a:r>
            <a:r>
              <a:rPr lang="en-US" sz="2000" dirty="0"/>
              <a:t>$200.00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1259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05000" y="1066800"/>
            <a:ext cx="6858000" cy="4724400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T-Shirts designed by members of IEEE for members to receive for participating in the organization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IEEE honors stoles for graduating members</a:t>
            </a:r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dirty="0"/>
              <a:t>Fundraising materials (E.g. baking supplies, food stand materials, etc.)</a:t>
            </a:r>
          </a:p>
          <a:p>
            <a:pPr lvl="0">
              <a:buNone/>
            </a:pPr>
            <a:endParaRPr lang="en-US" sz="1800" b="1" dirty="0"/>
          </a:p>
          <a:p>
            <a:pPr lvl="0">
              <a:buNone/>
            </a:pPr>
            <a:endParaRPr lang="en-US" sz="1800" b="1" dirty="0"/>
          </a:p>
          <a:p>
            <a:pPr lvl="0">
              <a:buNone/>
            </a:pPr>
            <a:endParaRPr lang="en-US" sz="1800" b="1" dirty="0"/>
          </a:p>
          <a:p>
            <a:pPr lvl="0">
              <a:buNone/>
            </a:pPr>
            <a:endParaRPr lang="en-US" sz="1800" b="1" dirty="0"/>
          </a:p>
          <a:p>
            <a:pPr lvl="0">
              <a:buNone/>
            </a:pPr>
            <a:endParaRPr lang="en-US" sz="1800" b="1" dirty="0"/>
          </a:p>
          <a:p>
            <a:pPr lvl="0">
              <a:buNone/>
            </a:pPr>
            <a:r>
              <a:rPr lang="en-US" sz="2000" b="1" dirty="0"/>
              <a:t>Amount Requested: </a:t>
            </a:r>
            <a:r>
              <a:rPr lang="en-US" sz="2000" dirty="0"/>
              <a:t>$100.00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0" y="0"/>
            <a:ext cx="6858000" cy="1143000"/>
          </a:xfrm>
        </p:spPr>
        <p:txBody>
          <a:bodyPr/>
          <a:lstStyle/>
          <a:p>
            <a:r>
              <a:rPr lang="en-US" dirty="0"/>
              <a:t>Marketing Material &amp; Fundraising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43100" y="1066800"/>
            <a:ext cx="6858000" cy="4724400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IEEE CS active but needs funding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These funds will be used to assist this student branch financially and encourage collaboration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This allows for special opportunities to reach out to other fields within Electrical Engineering, specifically Computer Science/Computer Engineering </a:t>
            </a:r>
          </a:p>
          <a:p>
            <a:endParaRPr lang="en-US" sz="1800" dirty="0"/>
          </a:p>
          <a:p>
            <a:pPr lvl="0">
              <a:buNone/>
            </a:pPr>
            <a:endParaRPr lang="en-US" sz="1800" b="1" dirty="0"/>
          </a:p>
          <a:p>
            <a:pPr lvl="0">
              <a:buNone/>
            </a:pPr>
            <a:endParaRPr lang="en-US" sz="1800" b="1" dirty="0"/>
          </a:p>
          <a:p>
            <a:pPr lvl="0">
              <a:buNone/>
            </a:pPr>
            <a:endParaRPr lang="en-US" sz="1800" b="1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-12700"/>
            <a:ext cx="6858000" cy="1143000"/>
          </a:xfrm>
        </p:spPr>
        <p:txBody>
          <a:bodyPr/>
          <a:lstStyle/>
          <a:p>
            <a:r>
              <a:rPr lang="en-US" dirty="0"/>
              <a:t>CS Student Branch Assistance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8DF9FD-3C36-4917-8062-80444634D8B2}"/>
              </a:ext>
            </a:extLst>
          </p:cNvPr>
          <p:cNvSpPr txBox="1"/>
          <p:nvPr/>
        </p:nvSpPr>
        <p:spPr>
          <a:xfrm>
            <a:off x="1844431" y="6292077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Amount Requested: </a:t>
            </a:r>
            <a:r>
              <a:rPr lang="en-US" sz="2000" dirty="0"/>
              <a:t>$100.00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1137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858692"/>
              </p:ext>
            </p:extLst>
          </p:nvPr>
        </p:nvGraphicFramePr>
        <p:xfrm>
          <a:off x="1752600" y="2057400"/>
          <a:ext cx="6934200" cy="389572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064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9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Wingdings"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bg1"/>
                          </a:solidFill>
                        </a:rPr>
                        <a:t>Proposed Uses for 2019/2020 Year			</a:t>
                      </a:r>
                      <a:endParaRPr lang="en-US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0" marR="9525" marT="9525" marB="0" anchor="b">
                    <a:solidFill>
                      <a:schemeClr val="accent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</a:rPr>
                        <a:t>$1000.00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l" rtl="0" fontAlgn="b">
                        <a:buClr>
                          <a:srgbClr val="000000"/>
                        </a:buClr>
                        <a:buSzPts val="1600"/>
                        <a:buFont typeface="Wingdings"/>
                        <a:buNone/>
                      </a:pP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R5 Conference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0" marR="9525" marT="9525" marB="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$525.00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l" rtl="0" fontAlgn="b">
                        <a:buClr>
                          <a:srgbClr val="000000"/>
                        </a:buClr>
                        <a:buSzPts val="1600"/>
                        <a:buFont typeface="Wingdings"/>
                        <a:buNone/>
                      </a:pP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Best Robotics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0" marR="9525" marT="9525" marB="0" anchor="ctr">
                    <a:solidFill>
                      <a:schemeClr val="accent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$75.00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l" rtl="0" fontAlgn="b">
                        <a:buClr>
                          <a:srgbClr val="000000"/>
                        </a:buClr>
                        <a:buSzPts val="1600"/>
                        <a:buFont typeface="Wingdings"/>
                        <a:buNone/>
                      </a:pP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Events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0" marR="9525" marT="9525" marB="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$200.00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l" rtl="0" fontAlgn="b">
                        <a:buClr>
                          <a:srgbClr val="000000"/>
                        </a:buClr>
                        <a:buSzPts val="1600"/>
                        <a:buFont typeface="Wingdings"/>
                        <a:buNone/>
                      </a:pP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Marketing Materials &amp; Fundraising 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0" marR="9525" marT="9525" marB="0" anchor="ctr">
                    <a:solidFill>
                      <a:schemeClr val="accent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$100.00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l" rtl="0" fontAlgn="b">
                        <a:buClr>
                          <a:srgbClr val="000000"/>
                        </a:buClr>
                        <a:buSzPts val="1600"/>
                        <a:buFont typeface="Wingdings"/>
                        <a:buNone/>
                      </a:pP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 Student Branch Assistance</a:t>
                      </a:r>
                    </a:p>
                  </a:txBody>
                  <a:tcPr marL="342900" marR="9525" marT="9525" marB="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$100.00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algn="l" rtl="0" fontAlgn="b">
                        <a:buClr>
                          <a:srgbClr val="000000"/>
                        </a:buClr>
                        <a:buSzPts val="1600"/>
                        <a:buFont typeface="Wingdings"/>
                        <a:buNone/>
                      </a:pPr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Requested CTS Funding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900" marR="9525" marT="9525" marB="0" anchor="ctr">
                    <a:solidFill>
                      <a:schemeClr val="accent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$1000.00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81200" y="-12700"/>
            <a:ext cx="6858000" cy="1143000"/>
          </a:xfrm>
        </p:spPr>
        <p:txBody>
          <a:bodyPr/>
          <a:lstStyle/>
          <a:p>
            <a:r>
              <a:rPr lang="en-US" dirty="0"/>
              <a:t>Proposed Use of CTS funding </a:t>
            </a:r>
          </a:p>
        </p:txBody>
      </p:sp>
    </p:spTree>
    <p:extLst>
      <p:ext uri="{BB962C8B-B14F-4D97-AF65-F5344CB8AC3E}">
        <p14:creationId xmlns:p14="http://schemas.microsoft.com/office/powerpoint/2010/main" val="246261251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700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AAA"/>
      </a:accent5>
      <a:accent6>
        <a:srgbClr val="0000E7"/>
      </a:accent6>
      <a:hlink>
        <a:srgbClr val="99CC99"/>
      </a:hlink>
      <a:folHlink>
        <a:srgbClr val="5A0019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547</TotalTime>
  <Words>353</Words>
  <Application>Microsoft Office PowerPoint</Application>
  <PresentationFormat>On-screen Show (4:3)</PresentationFormat>
  <Paragraphs>137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Theme3</vt:lpstr>
      <vt:lpstr>PowerPoint Presentation</vt:lpstr>
      <vt:lpstr>Branch information</vt:lpstr>
      <vt:lpstr>Past Events/Projects</vt:lpstr>
      <vt:lpstr>R5 Conference</vt:lpstr>
      <vt:lpstr>Best Robotics</vt:lpstr>
      <vt:lpstr>Social Events</vt:lpstr>
      <vt:lpstr>Marketing Material &amp; Fundraising</vt:lpstr>
      <vt:lpstr>CS Student Branch Assistance</vt:lpstr>
      <vt:lpstr>Proposed Use of CTS funding </vt:lpstr>
      <vt:lpstr>PowerPoint Presentation</vt:lpstr>
    </vt:vector>
  </TitlesOfParts>
  <Company>MRP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MRP</dc:creator>
  <cp:lastModifiedBy>Larson, Lawrence</cp:lastModifiedBy>
  <cp:revision>64</cp:revision>
  <dcterms:created xsi:type="dcterms:W3CDTF">2008-03-03T18:35:18Z</dcterms:created>
  <dcterms:modified xsi:type="dcterms:W3CDTF">2019-08-23T17:50:47Z</dcterms:modified>
</cp:coreProperties>
</file>