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Raleway" panose="020B060402020202020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9FB416-92CA-4F9A-9AF4-431EDD9B0918}">
  <a:tblStyle styleId="{A49FB416-92CA-4F9A-9AF4-431EDD9B09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>
        <p:scale>
          <a:sx n="81" d="100"/>
          <a:sy n="81" d="100"/>
        </p:scale>
        <p:origin x="235" y="-13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f9b1a27a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f9b1a27a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f7f9c8b46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f7f9c8b46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f7f9c8b4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f7f9c8b4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f7f9c8b46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f7f9c8b46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f9b1a27a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f9b1a27a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0cea506c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0cea506c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0d79996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0d79996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f7f9c8b46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f7f9c8b46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aul.morton@utsa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311708" y="3197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Phase I Funding Fall 2019 </a:t>
            </a:r>
            <a:endParaRPr sz="36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00" y="4215850"/>
            <a:ext cx="1461301" cy="49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2466800" y="3750075"/>
            <a:ext cx="58959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IEEE UTSA Student Branch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Faculty Adviser: Dr. Paul Morton </a:t>
            </a:r>
            <a:r>
              <a:rPr lang="en">
                <a:solidFill>
                  <a:srgbClr val="FFFF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paul.morton@utsa.edu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Fall 2019: August 26, 2019 - December 13, 2019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480900" y="1333300"/>
            <a:ext cx="81822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University of Texas at San Antonio</a:t>
            </a:r>
            <a:endParaRPr sz="3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2632350" y="2052399"/>
            <a:ext cx="3879300" cy="188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IEEE CTS Conference: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Mariafernanda Amaya - Chair IEEE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Brandyn Campos - Vice Chair IEEE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Brenda Carrillo - Treasurer IEEE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Aaron Moreno- C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hair RAS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Gilbert Noriega- Chair PES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body" idx="2"/>
          </p:nvPr>
        </p:nvSpPr>
        <p:spPr>
          <a:xfrm>
            <a:off x="4884475" y="183225"/>
            <a:ext cx="3798600" cy="45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Calibri"/>
                <a:ea typeface="Calibri"/>
                <a:cs typeface="Calibri"/>
                <a:sym typeface="Calibri"/>
              </a:rPr>
              <a:t>IEEE Student Body 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160 Members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u="sng">
                <a:latin typeface="Calibri"/>
                <a:ea typeface="Calibri"/>
                <a:cs typeface="Calibri"/>
                <a:sym typeface="Calibri"/>
              </a:rPr>
              <a:t>Branch Officers:</a:t>
            </a:r>
            <a:endParaRPr sz="1400" b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Mariafernanda Amaya - </a:t>
            </a:r>
            <a:r>
              <a:rPr lang="en" sz="1300" i="1">
                <a:latin typeface="Calibri"/>
                <a:ea typeface="Calibri"/>
                <a:cs typeface="Calibri"/>
                <a:sym typeface="Calibri"/>
              </a:rPr>
              <a:t>Chair (1 term), Digital Designer (2 terms), Junior Officer (1 term)</a:t>
            </a:r>
            <a:endParaRPr sz="13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Brandyn Campos - </a:t>
            </a:r>
            <a:r>
              <a:rPr lang="en" sz="1300" i="1">
                <a:latin typeface="Calibri"/>
                <a:ea typeface="Calibri"/>
                <a:cs typeface="Calibri"/>
                <a:sym typeface="Calibri"/>
              </a:rPr>
              <a:t>Vice Chair (1 term), Events Coordinator (2 terms)</a:t>
            </a:r>
            <a:endParaRPr sz="13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Brenda Carrillo - </a:t>
            </a:r>
            <a:r>
              <a:rPr lang="en" sz="1300" i="1">
                <a:latin typeface="Calibri"/>
                <a:ea typeface="Calibri"/>
                <a:cs typeface="Calibri"/>
                <a:sym typeface="Calibri"/>
              </a:rPr>
              <a:t>Treasurer (1 term), Secretary	         (2 terms)</a:t>
            </a:r>
            <a:endParaRPr sz="13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Aaron Moreno - </a:t>
            </a:r>
            <a:r>
              <a:rPr lang="en" sz="1300" i="1">
                <a:latin typeface="Calibri"/>
                <a:ea typeface="Calibri"/>
                <a:cs typeface="Calibri"/>
                <a:sym typeface="Calibri"/>
              </a:rPr>
              <a:t>RAS Chair (1 term)</a:t>
            </a:r>
            <a:endParaRPr sz="13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Jeffrey Duano- </a:t>
            </a:r>
            <a:r>
              <a:rPr lang="en" sz="1300" i="1">
                <a:latin typeface="Calibri"/>
                <a:ea typeface="Calibri"/>
                <a:cs typeface="Calibri"/>
                <a:sym typeface="Calibri"/>
              </a:rPr>
              <a:t>RAS Vice Chair (1 term)</a:t>
            </a:r>
            <a:endParaRPr sz="13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Gilbert Noriega- </a:t>
            </a:r>
            <a:r>
              <a:rPr lang="en" sz="1300" i="1">
                <a:latin typeface="Calibri"/>
                <a:ea typeface="Calibri"/>
                <a:cs typeface="Calibri"/>
                <a:sym typeface="Calibri"/>
              </a:rPr>
              <a:t>PES Chair (1 term)</a:t>
            </a:r>
            <a:endParaRPr sz="13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Emmanuel Oluga - </a:t>
            </a:r>
            <a:r>
              <a:rPr lang="en" sz="1300" i="1">
                <a:latin typeface="Calibri"/>
                <a:ea typeface="Calibri"/>
                <a:cs typeface="Calibri"/>
                <a:sym typeface="Calibri"/>
              </a:rPr>
              <a:t>Secretary (1 term)</a:t>
            </a:r>
            <a:endParaRPr sz="13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Joshua Barron - </a:t>
            </a:r>
            <a:r>
              <a:rPr lang="en" sz="1300" i="1">
                <a:latin typeface="Calibri"/>
                <a:ea typeface="Calibri"/>
                <a:cs typeface="Calibri"/>
                <a:sym typeface="Calibri"/>
              </a:rPr>
              <a:t>Events Coordinator (Summer 2019) </a:t>
            </a:r>
            <a:endParaRPr sz="13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Juan Ramirez - </a:t>
            </a:r>
            <a:r>
              <a:rPr lang="en" sz="1300" i="1">
                <a:latin typeface="Calibri"/>
                <a:ea typeface="Calibri"/>
                <a:cs typeface="Calibri"/>
                <a:sym typeface="Calibri"/>
              </a:rPr>
              <a:t>Operations Manager (Summer 2019)</a:t>
            </a:r>
            <a:endParaRPr sz="13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John Widner - </a:t>
            </a:r>
            <a:r>
              <a:rPr lang="en" sz="1300" i="1">
                <a:latin typeface="Calibri"/>
                <a:ea typeface="Calibri"/>
                <a:cs typeface="Calibri"/>
                <a:sym typeface="Calibri"/>
              </a:rPr>
              <a:t>Webmaster (1 term)</a:t>
            </a:r>
            <a:endParaRPr sz="13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u="sng">
                <a:latin typeface="Calibri"/>
                <a:ea typeface="Calibri"/>
                <a:cs typeface="Calibri"/>
                <a:sym typeface="Calibri"/>
              </a:rPr>
              <a:t>Junior Officers: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Fabricio Zuniga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Zeke Brott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265500" y="3473896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IEEE UTSA Student Branch </a:t>
            </a:r>
            <a:endParaRPr sz="1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The University of Texas at San Antonio</a:t>
            </a:r>
            <a:endParaRPr sz="1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Kappa Upsilon Chapter</a:t>
            </a:r>
            <a:endParaRPr sz="1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Fall 2019 </a:t>
            </a:r>
            <a:endParaRPr sz="1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ctrTitle" idx="4294967295"/>
          </p:nvPr>
        </p:nvSpPr>
        <p:spPr>
          <a:xfrm>
            <a:off x="311700" y="183225"/>
            <a:ext cx="31278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UTSA Branch Overview</a:t>
            </a:r>
            <a:endParaRPr sz="2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50" y="887525"/>
            <a:ext cx="3340700" cy="25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6275" y="4266375"/>
            <a:ext cx="1061725" cy="7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7238" y="4526555"/>
            <a:ext cx="1061725" cy="44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495" y="4353100"/>
            <a:ext cx="889554" cy="6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ctrTitle" idx="4294967295"/>
          </p:nvPr>
        </p:nvSpPr>
        <p:spPr>
          <a:xfrm>
            <a:off x="311700" y="183225"/>
            <a:ext cx="2308200" cy="6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Past Funding 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8150" y="694600"/>
            <a:ext cx="2502876" cy="18771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ctrTitle" idx="4294967295"/>
          </p:nvPr>
        </p:nvSpPr>
        <p:spPr>
          <a:xfrm>
            <a:off x="4949800" y="275500"/>
            <a:ext cx="22470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R5 Competition </a:t>
            </a:r>
            <a:endParaRPr sz="19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5"/>
          <p:cNvSpPr txBox="1">
            <a:spLocks noGrp="1"/>
          </p:cNvSpPr>
          <p:nvPr>
            <p:ph type="ctrTitle" idx="4294967295"/>
          </p:nvPr>
        </p:nvSpPr>
        <p:spPr>
          <a:xfrm>
            <a:off x="190488" y="1425500"/>
            <a:ext cx="17862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Frag-a-Thon</a:t>
            </a:r>
            <a:endParaRPr sz="36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3575" y="857150"/>
            <a:ext cx="2502876" cy="17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099" y="2678800"/>
            <a:ext cx="2246999" cy="168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9425" y="2957250"/>
            <a:ext cx="2502866" cy="187714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4814700" y="3355200"/>
            <a:ext cx="17298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General </a:t>
            </a:r>
            <a:endParaRPr sz="2100" b="1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Meetings</a:t>
            </a:r>
            <a:endParaRPr sz="2100" b="1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200" y="4800700"/>
            <a:ext cx="790375" cy="2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91350" y="258125"/>
            <a:ext cx="85260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Past Funding </a:t>
            </a:r>
            <a:endParaRPr sz="30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6" name="Google Shape;106;p16"/>
          <p:cNvGraphicFramePr/>
          <p:nvPr/>
        </p:nvGraphicFramePr>
        <p:xfrm>
          <a:off x="939325" y="957925"/>
          <a:ext cx="7265325" cy="3650505"/>
        </p:xfrm>
        <a:graphic>
          <a:graphicData uri="http://schemas.openxmlformats.org/drawingml/2006/table">
            <a:tbl>
              <a:tblPr>
                <a:noFill/>
                <a:tableStyleId>{A49FB416-92CA-4F9A-9AF4-431EDD9B0918}</a:tableStyleId>
              </a:tblPr>
              <a:tblGrid>
                <a:gridCol w="170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</a:t>
                      </a:r>
                      <a:endParaRPr sz="1800" b="1"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1800" b="1"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Amount</a:t>
                      </a:r>
                      <a:endParaRPr sz="1800" b="1"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R5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Pizza Fundraiser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R5 Competition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≈ $1,100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Engagement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Monthly Meetings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Game Night &amp; Frag-a-Thon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Speaker Events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≈ $250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Workshops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ROS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Python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 CV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≈ $250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800700"/>
            <a:ext cx="790375" cy="2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455850" y="1614600"/>
            <a:ext cx="8232300" cy="25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Calibri"/>
              <a:buChar char="●"/>
            </a:pPr>
            <a:r>
              <a:rPr lang="en" b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Further grow our membership at UTSA</a:t>
            </a:r>
            <a:endParaRPr b="1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Calibri"/>
              <a:buChar char="●"/>
            </a:pPr>
            <a:r>
              <a:rPr lang="en" b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Battle Bots</a:t>
            </a:r>
            <a:endParaRPr b="1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Calibri"/>
              <a:buChar char="●"/>
            </a:pPr>
            <a:r>
              <a:rPr lang="en" b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Networking Week</a:t>
            </a:r>
            <a:endParaRPr b="1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Calibri"/>
              <a:buChar char="○"/>
            </a:pPr>
            <a:r>
              <a:rPr lang="en" sz="1800" b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Two speakers everyday for a week</a:t>
            </a:r>
            <a:endParaRPr sz="1800" b="1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Calibri"/>
              <a:buChar char="○"/>
            </a:pPr>
            <a:r>
              <a:rPr lang="en" sz="1800" b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Dinner at the end of the week</a:t>
            </a:r>
            <a:endParaRPr b="1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Calibri"/>
              <a:buChar char="●"/>
            </a:pPr>
            <a:r>
              <a:rPr lang="en" b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Toyota Tour</a:t>
            </a:r>
            <a:endParaRPr b="1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320550" y="7620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Branch Goals</a:t>
            </a:r>
            <a:endParaRPr sz="30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>
                <a:solidFill>
                  <a:srgbClr val="005582"/>
                </a:solidFill>
                <a:latin typeface="Calibri"/>
                <a:ea typeface="Calibri"/>
                <a:cs typeface="Calibri"/>
                <a:sym typeface="Calibri"/>
              </a:rPr>
              <a:t>Requested amount for Phase I 2019: $1000</a:t>
            </a:r>
            <a:endParaRPr sz="30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800700"/>
            <a:ext cx="790375" cy="2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PES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Startup Laboratory Equipment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Workshops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RAS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R5 Robotics Competition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R5 Circuit Design Competition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 txBox="1">
            <a:spLocks noGrp="1"/>
          </p:cNvSpPr>
          <p:nvPr>
            <p:ph type="ctrTitle" idx="4294967295"/>
          </p:nvPr>
        </p:nvSpPr>
        <p:spPr>
          <a:xfrm>
            <a:off x="235504" y="183225"/>
            <a:ext cx="46515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Branch Society Goals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50" y="1396950"/>
            <a:ext cx="2245572" cy="157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6051" y="3513101"/>
            <a:ext cx="3091700" cy="130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4800700"/>
            <a:ext cx="790375" cy="2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391350" y="258125"/>
            <a:ext cx="85260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Proposal</a:t>
            </a:r>
            <a:endParaRPr sz="30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9" name="Google Shape;129;p19"/>
          <p:cNvGraphicFramePr/>
          <p:nvPr/>
        </p:nvGraphicFramePr>
        <p:xfrm>
          <a:off x="939325" y="957925"/>
          <a:ext cx="7265325" cy="3650505"/>
        </p:xfrm>
        <a:graphic>
          <a:graphicData uri="http://schemas.openxmlformats.org/drawingml/2006/table">
            <a:tbl>
              <a:tblPr>
                <a:noFill/>
                <a:tableStyleId>{A49FB416-92CA-4F9A-9AF4-431EDD9B0918}</a:tableStyleId>
              </a:tblPr>
              <a:tblGrid>
                <a:gridCol w="170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Society</a:t>
                      </a:r>
                      <a:endParaRPr sz="1800" b="1"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1800" b="1"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Amount</a:t>
                      </a:r>
                      <a:endParaRPr sz="1800" b="1"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PES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Power Electronics HIL Teaching Laboratory by OPAL-RT TECHNOLOGIES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$500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RAS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Monthly Meetings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R5 Robotics Competition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R5 Circuit Design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$300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IEEE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Monthly Meetings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Engagement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projects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$200</a:t>
                      </a:r>
                      <a:endParaRPr>
                        <a:solidFill>
                          <a:srgbClr val="1C458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800700"/>
            <a:ext cx="790375" cy="2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ctrTitle"/>
          </p:nvPr>
        </p:nvSpPr>
        <p:spPr>
          <a:xfrm>
            <a:off x="311708" y="1904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IEEE CTS Fall 2019 </a:t>
            </a:r>
            <a:r>
              <a:rPr lang="en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1"/>
          </p:nvPr>
        </p:nvSpPr>
        <p:spPr>
          <a:xfrm>
            <a:off x="2390267" y="35432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IEEE Student Organization Branch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University of Texas at San Antonio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00" y="4139650"/>
            <a:ext cx="1461301" cy="49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>
            <a:spLocks noGrp="1"/>
          </p:cNvSpPr>
          <p:nvPr>
            <p:ph type="ctrTitle"/>
          </p:nvPr>
        </p:nvSpPr>
        <p:spPr>
          <a:xfrm>
            <a:off x="383533" y="19288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288</Words>
  <Application>Microsoft Office PowerPoint</Application>
  <PresentationFormat>On-screen Show (16:9)</PresentationFormat>
  <Paragraphs>93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Roboto</vt:lpstr>
      <vt:lpstr>Calibri</vt:lpstr>
      <vt:lpstr>Raleway</vt:lpstr>
      <vt:lpstr>Arial</vt:lpstr>
      <vt:lpstr>Lato</vt:lpstr>
      <vt:lpstr>Swiss</vt:lpstr>
      <vt:lpstr>Phase I Funding Fall 2019 </vt:lpstr>
      <vt:lpstr>UTSA Branch Overview</vt:lpstr>
      <vt:lpstr>Past Funding </vt:lpstr>
      <vt:lpstr>Past Funding </vt:lpstr>
      <vt:lpstr>Branch Goals Requested amount for Phase I 2019: $1000</vt:lpstr>
      <vt:lpstr>Branch Society Goals</vt:lpstr>
      <vt:lpstr>Proposal</vt:lpstr>
      <vt:lpstr>IEEE CTS Fall 2019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I Funding Fall 2019 </dc:title>
  <cp:lastModifiedBy>Larson, Lawrence</cp:lastModifiedBy>
  <cp:revision>1</cp:revision>
  <dcterms:modified xsi:type="dcterms:W3CDTF">2019-08-23T17:49:37Z</dcterms:modified>
</cp:coreProperties>
</file>