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7"/>
  </p:notesMasterIdLst>
  <p:handoutMasterIdLst>
    <p:handoutMasterId r:id="rId8"/>
  </p:handoutMasterIdLst>
  <p:sldIdLst>
    <p:sldId id="257" r:id="rId2"/>
    <p:sldId id="268" r:id="rId3"/>
    <p:sldId id="265" r:id="rId4"/>
    <p:sldId id="266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>
        <p:scale>
          <a:sx n="130" d="100"/>
          <a:sy n="13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1/16/2019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1/16/2019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1/16/2019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2019 SPRING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January 19, 2019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Marcus,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 Committee/Officer Name: Jim </a:t>
            </a:r>
            <a:r>
              <a:rPr lang="en-US" dirty="0" err="1" smtClean="0">
                <a:latin typeface="Verdana" charset="0"/>
                <a:cs typeface="ＭＳ Ｐゴシック" charset="0"/>
              </a:rPr>
              <a:t>Brakefield</a:t>
            </a:r>
            <a:r>
              <a:rPr lang="en-US" dirty="0" smtClean="0">
                <a:latin typeface="Verdana" charset="0"/>
                <a:cs typeface="ＭＳ Ｐゴシック" charset="0"/>
              </a:rPr>
              <a:t> 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Chapter/Affinity Name: San Antonio Computer Chapter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Jim </a:t>
            </a:r>
            <a:r>
              <a:rPr lang="en-US" dirty="0" err="1" smtClean="0">
                <a:latin typeface="Verdana" charset="0"/>
                <a:cs typeface="ＭＳ Ｐゴシック" charset="0"/>
              </a:rPr>
              <a:t>Brakefield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1/16/2019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Mission and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1/16/2019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Mission/2019 Focused Initiatives*</a:t>
            </a:r>
          </a:p>
          <a:p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Leadership Team</a:t>
            </a:r>
          </a:p>
          <a:p>
            <a:r>
              <a:rPr lang="en-US" sz="1600" b="1" dirty="0" smtClean="0"/>
              <a:t>Position			Name						Email </a:t>
            </a:r>
          </a:p>
          <a:p>
            <a:r>
              <a:rPr lang="en-US" sz="1600" dirty="0" smtClean="0"/>
              <a:t>Chair				Jim </a:t>
            </a:r>
            <a:r>
              <a:rPr lang="en-US" sz="1600" dirty="0" err="1" smtClean="0"/>
              <a:t>Brakefield</a:t>
            </a:r>
            <a:r>
              <a:rPr lang="en-US" sz="1600" dirty="0" smtClean="0"/>
              <a:t>				jim.brakefield@ieee.org</a:t>
            </a:r>
          </a:p>
          <a:p>
            <a:pPr lvl="0"/>
            <a:r>
              <a:rPr lang="en-US" sz="1600" dirty="0" smtClean="0"/>
              <a:t>Vice Chair			</a:t>
            </a:r>
            <a:r>
              <a:rPr lang="en-US" altLang="en-US" sz="1600" dirty="0" err="1">
                <a:solidFill>
                  <a:srgbClr val="000000"/>
                </a:solidFill>
                <a:latin typeface="Arial" charset="0"/>
                <a:ea typeface="Microsoft YaHei" charset="-122"/>
                <a:cs typeface="Arial" charset="0"/>
              </a:rPr>
              <a:t>Wenbin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  <a:ea typeface="Microsoft YaHei" charset="-122"/>
                <a:cs typeface="Arial" charset="0"/>
              </a:rPr>
              <a:t> </a:t>
            </a: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Arial" charset="0"/>
              </a:rPr>
              <a:t>Luo					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  <a:ea typeface="Microsoft YaHei" charset="-122"/>
              </a:rPr>
              <a:t>wbluo@ieee.org</a:t>
            </a:r>
            <a:endParaRPr lang="en-US" sz="1600" dirty="0"/>
          </a:p>
          <a:p>
            <a:r>
              <a:rPr lang="en-US" sz="1600" dirty="0" smtClean="0"/>
              <a:t>Treasurer			Scott Atkinson				s.atkinson@ieee.org</a:t>
            </a:r>
          </a:p>
          <a:p>
            <a:r>
              <a:rPr lang="en-US" sz="1600" dirty="0" smtClean="0"/>
              <a:t>Secretary			</a:t>
            </a:r>
            <a:r>
              <a:rPr lang="en-US" altLang="en-US" sz="1600" dirty="0">
                <a:solidFill>
                  <a:srgbClr val="000000"/>
                </a:solidFill>
                <a:latin typeface="Arial" charset="0"/>
                <a:ea typeface="Microsoft YaHei" charset="-122"/>
                <a:cs typeface="Segoe UI" charset="0"/>
              </a:rPr>
              <a:t>Tom </a:t>
            </a: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Segoe UI" charset="0"/>
              </a:rPr>
              <a:t>O’Brien					t</a:t>
            </a:r>
            <a:r>
              <a:rPr lang="en-US" altLang="en-US" sz="1600" dirty="0" smtClean="0">
                <a:solidFill>
                  <a:srgbClr val="000000"/>
                </a:solidFill>
                <a:latin typeface="Arial" charset="0"/>
                <a:ea typeface="Microsoft YaHei" charset="-122"/>
                <a:cs typeface="Arial" charset="0"/>
              </a:rPr>
              <a:t>.p.obrien@ieee.org</a:t>
            </a:r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2824" y="6171684"/>
            <a:ext cx="5868088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(*) These can be technical meetings, workshops, networking events, etc.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1/16/2019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Meetings (month, topic, L31):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Feb.	Domain </a:t>
            </a:r>
            <a:r>
              <a:rPr lang="en-US" sz="1600" dirty="0"/>
              <a:t>Name </a:t>
            </a:r>
            <a:r>
              <a:rPr lang="en-US" sz="1600" dirty="0" smtClean="0"/>
              <a:t>Security									  4</a:t>
            </a:r>
          </a:p>
          <a:p>
            <a:pPr lvl="1"/>
            <a:r>
              <a:rPr lang="en-US" sz="1600" dirty="0" smtClean="0"/>
              <a:t>		Paul Guido, Broadway Bank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Mar.	Drones: </a:t>
            </a:r>
            <a:r>
              <a:rPr lang="en-US" sz="1600" dirty="0"/>
              <a:t>Unmanned Aviation in the Lone Star </a:t>
            </a:r>
            <a:r>
              <a:rPr lang="en-US" sz="1600" dirty="0" smtClean="0"/>
              <a:t>State			13</a:t>
            </a:r>
          </a:p>
          <a:p>
            <a:pPr lvl="3"/>
            <a:r>
              <a:rPr lang="en-US" sz="1600" dirty="0" smtClean="0"/>
              <a:t>Dave Hook, </a:t>
            </a:r>
            <a:r>
              <a:rPr lang="en-US" sz="1600" dirty="0" err="1" smtClean="0"/>
              <a:t>Planehook</a:t>
            </a:r>
            <a:r>
              <a:rPr lang="en-US" sz="1600" dirty="0" smtClean="0"/>
              <a:t> Aviation Services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April	Soft Core </a:t>
            </a:r>
            <a:r>
              <a:rPr lang="en-US" sz="1600" dirty="0"/>
              <a:t>M</a:t>
            </a:r>
            <a:r>
              <a:rPr lang="en-US" sz="1600" dirty="0" smtClean="0"/>
              <a:t>icroprocessors									21</a:t>
            </a:r>
          </a:p>
          <a:p>
            <a:pPr lvl="3"/>
            <a:r>
              <a:rPr lang="en-US" sz="1600" dirty="0" smtClean="0"/>
              <a:t>Jim </a:t>
            </a:r>
            <a:r>
              <a:rPr lang="en-US" sz="1600" dirty="0" err="1" smtClean="0"/>
              <a:t>Brakefield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Sept.</a:t>
            </a:r>
            <a:r>
              <a:rPr lang="en-US" sz="1600" dirty="0"/>
              <a:t>	An Introduction to Wireless Communications in the 5G </a:t>
            </a:r>
            <a:r>
              <a:rPr lang="en-US" sz="1600" dirty="0" smtClean="0"/>
              <a:t>Era	  6</a:t>
            </a:r>
          </a:p>
          <a:p>
            <a:pPr lvl="3"/>
            <a:r>
              <a:rPr lang="en-US" sz="1600" dirty="0" smtClean="0"/>
              <a:t>Dr. Brian Kelly, UTSA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Oct.</a:t>
            </a:r>
            <a:r>
              <a:rPr lang="en-US" sz="1600" dirty="0"/>
              <a:t>	</a:t>
            </a:r>
            <a:r>
              <a:rPr lang="en-US" sz="1600" dirty="0" smtClean="0"/>
              <a:t>Biosensors												23</a:t>
            </a:r>
          </a:p>
          <a:p>
            <a:pPr lvl="3"/>
            <a:r>
              <a:rPr lang="en-US" sz="1600" dirty="0" smtClean="0"/>
              <a:t>Tom </a:t>
            </a:r>
            <a:r>
              <a:rPr lang="en-US" sz="1600" dirty="0" err="1" smtClean="0"/>
              <a:t>Jobe</a:t>
            </a:r>
            <a:r>
              <a:rPr lang="en-US" sz="1600" dirty="0" smtClean="0"/>
              <a:t>, </a:t>
            </a:r>
            <a:r>
              <a:rPr lang="en-US" sz="1600" dirty="0" err="1"/>
              <a:t>SensiQ</a:t>
            </a:r>
            <a:r>
              <a:rPr lang="en-US" sz="1600" dirty="0"/>
              <a:t> </a:t>
            </a:r>
            <a:r>
              <a:rPr lang="en-US" sz="1600" dirty="0" smtClean="0"/>
              <a:t>Technologies, distinguished speaker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Nov.	</a:t>
            </a:r>
            <a:r>
              <a:rPr lang="en-US" sz="1600" dirty="0"/>
              <a:t>Bioinformatics in Biology and </a:t>
            </a:r>
            <a:r>
              <a:rPr lang="en-US" sz="1600" dirty="0" smtClean="0"/>
              <a:t>Medicine						  9</a:t>
            </a:r>
          </a:p>
          <a:p>
            <a:pPr lvl="3"/>
            <a:r>
              <a:rPr lang="en-US" sz="1600" dirty="0" smtClean="0"/>
              <a:t>Dr. </a:t>
            </a:r>
            <a:r>
              <a:rPr lang="en-US" sz="1600" dirty="0" err="1" smtClean="0"/>
              <a:t>Sourav</a:t>
            </a:r>
            <a:r>
              <a:rPr lang="en-US" sz="1600" dirty="0" smtClean="0"/>
              <a:t> Roy, St. </a:t>
            </a:r>
            <a:r>
              <a:rPr lang="en-US" sz="1600" dirty="0" err="1" smtClean="0"/>
              <a:t>Marys</a:t>
            </a:r>
            <a:r>
              <a:rPr lang="en-US" sz="1600" dirty="0" smtClean="0"/>
              <a:t> University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Average</a:t>
            </a:r>
            <a:r>
              <a:rPr lang="en-US" sz="1600" dirty="0"/>
              <a:t>														13</a:t>
            </a:r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Feb.	Planning meeting									6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Sept.	Planning meeting									6</a:t>
            </a:r>
            <a:endParaRPr lang="en-US" sz="1600" dirty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Chapter 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1/16/2019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 Vitality Assessment </a:t>
            </a:r>
            <a:r>
              <a:rPr lang="en-US" sz="1600" b="1" dirty="0" smtClean="0"/>
              <a:t>(Strong, Ok, Need Improvement) </a:t>
            </a:r>
          </a:p>
          <a:p>
            <a:r>
              <a:rPr lang="en-US" sz="1600" dirty="0" smtClean="0"/>
              <a:t>Examples: Attendance, Topical &amp; Relevance, membership recruitment, finance, volunteers, </a:t>
            </a:r>
            <a:r>
              <a:rPr lang="mr-IN" sz="1600" dirty="0" smtClean="0"/>
              <a:t>…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Attendance depends on topic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Tried different location: no students attended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Tried different date: fewer non-students attended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Joint meetings work OK: one with SA-COMM/SP and one with SA-EMB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Top Help Needed/Issues </a:t>
            </a:r>
          </a:p>
          <a:p>
            <a:r>
              <a:rPr lang="en-US" sz="1600" dirty="0" smtClean="0"/>
              <a:t>Examples: Attendance, Speakers, Training, Finance, Events, collaboration with STEM/Students/PACE/YP/Life </a:t>
            </a:r>
            <a:r>
              <a:rPr lang="en-US" sz="1600" dirty="0" err="1" smtClean="0"/>
              <a:t>Mem</a:t>
            </a:r>
            <a:r>
              <a:rPr lang="en-US" sz="1600" dirty="0" smtClean="0"/>
              <a:t>, </a:t>
            </a:r>
            <a:r>
              <a:rPr lang="mr-IN" sz="1600" dirty="0" smtClean="0"/>
              <a:t>…</a:t>
            </a:r>
            <a:r>
              <a:rPr lang="en-US" sz="1600" dirty="0" smtClean="0"/>
              <a:t> 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charset="0"/>
                <a:cs typeface="ＭＳ Ｐゴシック" charset="0"/>
              </a:rPr>
              <a:t>CTS Leadership 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1/16/2019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CTS 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65298" y="1306412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Standing Committees/Coordinators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306412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480166" cy="31393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Fawzi Behmann</a:t>
            </a:r>
            <a:endParaRPr lang="en-US" sz="1200" dirty="0"/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Fabio </a:t>
            </a: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Gomez</a:t>
            </a:r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SA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Ehsaneh</a:t>
            </a: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Sunny </a:t>
            </a:r>
            <a:r>
              <a:rPr lang="en-US" sz="12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Shahhaidar</a:t>
            </a:r>
            <a:endParaRPr lang="en-US" sz="12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285750" indent="-285750">
              <a:buFont typeface="Arial"/>
              <a:buChar char="•"/>
            </a:pPr>
            <a:endParaRPr lang="en-US" sz="500" dirty="0" smtClean="0"/>
          </a:p>
          <a:p>
            <a:r>
              <a:rPr lang="en-US" sz="1200" dirty="0" smtClean="0"/>
              <a:t>Secretary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Raymond </a:t>
            </a:r>
            <a:r>
              <a:rPr lang="en-US" sz="1200" dirty="0" err="1" smtClean="0"/>
              <a:t>Choo</a:t>
            </a:r>
            <a:endParaRPr lang="en-US" sz="1200" dirty="0" smtClean="0"/>
          </a:p>
          <a:p>
            <a:endParaRPr lang="en-US" sz="500" dirty="0" smtClean="0"/>
          </a:p>
          <a:p>
            <a:r>
              <a:rPr lang="en-US" sz="1200" dirty="0" smtClean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Bill Martino</a:t>
            </a:r>
          </a:p>
          <a:p>
            <a:endParaRPr lang="en-US" sz="500" dirty="0"/>
          </a:p>
          <a:p>
            <a:r>
              <a:rPr lang="en-US" sz="1200" dirty="0" smtClean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Leslie </a:t>
            </a:r>
            <a:r>
              <a:rPr lang="en-US" sz="1200" dirty="0" err="1" smtClean="0"/>
              <a:t>Martinich</a:t>
            </a:r>
            <a:endParaRPr lang="en-US" sz="1200" dirty="0" smtClean="0"/>
          </a:p>
          <a:p>
            <a:endParaRPr lang="en-US" sz="500" dirty="0"/>
          </a:p>
          <a:p>
            <a:r>
              <a:rPr lang="en-US" sz="1200" dirty="0" smtClean="0"/>
              <a:t>Past Past Chairs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Kenny 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04698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Awards </a:t>
            </a:r>
            <a:r>
              <a:rPr lang="en-US" sz="1200" dirty="0"/>
              <a:t>and </a:t>
            </a:r>
            <a:r>
              <a:rPr lang="en-US" sz="1200" dirty="0" smtClean="0"/>
              <a:t>Recognition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 smtClean="0"/>
              <a:t>vTools</a:t>
            </a:r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Section-Chapter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Finance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</a:t>
            </a:r>
            <a:r>
              <a:rPr lang="en-US" sz="1200" dirty="0"/>
              <a:t>-</a:t>
            </a:r>
            <a:r>
              <a:rPr lang="en-US" sz="1200" dirty="0" smtClean="0"/>
              <a:t>12/STEM </a:t>
            </a:r>
            <a:r>
              <a:rPr lang="en-US" sz="1200" dirty="0"/>
              <a:t>Educational </a:t>
            </a:r>
            <a:r>
              <a:rPr lang="en-US" sz="1200" dirty="0" smtClean="0"/>
              <a:t>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Students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Professional Activities </a:t>
            </a:r>
            <a:r>
              <a:rPr lang="mr-IN" sz="1200" dirty="0" smtClean="0"/>
              <a:t>–</a:t>
            </a:r>
            <a:r>
              <a:rPr lang="en-US" sz="1200" dirty="0" smtClean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Humanitarian</a:t>
            </a:r>
          </a:p>
        </p:txBody>
      </p:sp>
      <p:pic>
        <p:nvPicPr>
          <p:cNvPr id="17" name="Picture 16" descr="Screen Shot 2018-08-07 at 9.3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71" y="1720464"/>
            <a:ext cx="3220154" cy="50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3913</TotalTime>
  <Words>227</Words>
  <Application>Microsoft Office PowerPoint</Application>
  <PresentationFormat>On-screen Show (4:3)</PresentationFormat>
  <Paragraphs>99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IEEE-Template</vt:lpstr>
      <vt:lpstr>IEEE Central Texas Section 2019 SPRING Planning Meeting January 19, 2019 San Marcus, TX</vt:lpstr>
      <vt:lpstr>Mission and Leadership Team</vt:lpstr>
      <vt:lpstr>2018 Key Accomplishments</vt:lpstr>
      <vt:lpstr>2018 Chapter Vitality &amp; Help Needed</vt:lpstr>
      <vt:lpstr>CTS Leadership 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James Brakefield</cp:lastModifiedBy>
  <cp:revision>141</cp:revision>
  <cp:lastPrinted>2018-08-07T14:39:51Z</cp:lastPrinted>
  <dcterms:created xsi:type="dcterms:W3CDTF">2012-12-04T23:01:03Z</dcterms:created>
  <dcterms:modified xsi:type="dcterms:W3CDTF">2019-01-17T04:19:25Z</dcterms:modified>
</cp:coreProperties>
</file>