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</p:sldMasterIdLst>
  <p:notesMasterIdLst>
    <p:notesMasterId r:id="rId7"/>
  </p:notesMasterIdLst>
  <p:handoutMasterIdLst>
    <p:handoutMasterId r:id="rId8"/>
  </p:handoutMasterIdLst>
  <p:sldIdLst>
    <p:sldId id="257" r:id="rId2"/>
    <p:sldId id="268" r:id="rId3"/>
    <p:sldId id="265" r:id="rId4"/>
    <p:sldId id="266" r:id="rId5"/>
    <p:sldId id="269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86" autoAdjust="0"/>
    <p:restoredTop sz="95014" autoAdjust="0"/>
  </p:normalViewPr>
  <p:slideViewPr>
    <p:cSldViewPr snapToGrid="0" snapToObjects="1">
      <p:cViewPr>
        <p:scale>
          <a:sx n="95" d="100"/>
          <a:sy n="95" d="100"/>
        </p:scale>
        <p:origin x="-8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5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7F6AEF-43BD-F24E-AF9E-58A74ECF4FF5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0CF53-BDDA-474E-896B-5EB7565C7FE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106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C08296-1A5B-444E-A65C-074B487ADD6F}" type="datetimeFigureOut">
              <a:rPr lang="en-US" smtClean="0"/>
              <a:t>1/16/2019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23963-13E2-554B-8982-7FA41FE663D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56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Univer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5" descr="shutterstock_769389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59" t="18909" r="17081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shutterstock_107085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4" r="23894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2" descr="shutterstock_1202063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t="7475" r="33949" b="23048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8" descr="shutterstock_58382266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48" r="21448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  <p:sp>
        <p:nvSpPr>
          <p:cNvPr id="15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9959732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74826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4"/>
          </p:nvPr>
        </p:nvSpPr>
        <p:spPr>
          <a:xfrm>
            <a:off x="4738863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997380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366889" y="1645920"/>
            <a:ext cx="4035247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7"/>
          </p:nvPr>
        </p:nvSpPr>
        <p:spPr>
          <a:xfrm>
            <a:off x="4703762" y="1645920"/>
            <a:ext cx="4045126" cy="78982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357187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5"/>
          </p:nvPr>
        </p:nvSpPr>
        <p:spPr>
          <a:xfrm>
            <a:off x="4703762" y="2659063"/>
            <a:ext cx="4044950" cy="3352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69718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1"/>
          </p:nvPr>
        </p:nvSpPr>
        <p:spPr>
          <a:xfrm>
            <a:off x="4678538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22"/>
          </p:nvPr>
        </p:nvSpPr>
        <p:spPr>
          <a:xfrm>
            <a:off x="365125" y="1644650"/>
            <a:ext cx="3997325" cy="436721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227287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390702" y="1644650"/>
            <a:ext cx="4035425" cy="43672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24"/>
          </p:nvPr>
        </p:nvSpPr>
        <p:spPr>
          <a:xfrm>
            <a:off x="4752975" y="16446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25"/>
          </p:nvPr>
        </p:nvSpPr>
        <p:spPr>
          <a:xfrm>
            <a:off x="4752975" y="4006850"/>
            <a:ext cx="3987800" cy="2011363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20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7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9508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370987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0"/>
          </p:nvPr>
        </p:nvSpPr>
        <p:spPr>
          <a:xfrm>
            <a:off x="4760289" y="1645920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Content Placeholder 3"/>
          <p:cNvSpPr>
            <a:spLocks noGrp="1"/>
          </p:cNvSpPr>
          <p:nvPr>
            <p:ph sz="half" idx="21"/>
          </p:nvPr>
        </p:nvSpPr>
        <p:spPr>
          <a:xfrm>
            <a:off x="348289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3"/>
          <p:cNvSpPr>
            <a:spLocks noGrp="1"/>
          </p:cNvSpPr>
          <p:nvPr>
            <p:ph sz="half" idx="22"/>
          </p:nvPr>
        </p:nvSpPr>
        <p:spPr>
          <a:xfrm>
            <a:off x="4737591" y="3920063"/>
            <a:ext cx="3992697" cy="2057400"/>
          </a:xfrm>
          <a:prstGeom prst="rect">
            <a:avLst/>
          </a:prstGeom>
        </p:spPr>
        <p:txBody>
          <a:bodyPr/>
          <a:lstStyle>
            <a:lvl1pPr marL="274320" indent="-274320">
              <a:buSzPct val="125000"/>
              <a:buFontTx/>
              <a:buBlip>
                <a:blip r:embed="rId2"/>
              </a:buBlip>
              <a:defRPr sz="20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48640" indent="-182880"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2pPr>
            <a:lvl3pPr marL="822960" indent="-182880"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§"/>
              <a:defRPr sz="1800" baseline="0"/>
            </a:lvl3pPr>
            <a:lvl4pPr marL="1051560" indent="-182880">
              <a:buClr>
                <a:schemeClr val="tx1">
                  <a:lumMod val="50000"/>
                  <a:lumOff val="50000"/>
                </a:schemeClr>
              </a:buClr>
              <a:defRPr sz="1600"/>
            </a:lvl4pPr>
            <a:lvl5pPr marL="1234440" indent="-182880"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65760" y="135133"/>
            <a:ext cx="8325805" cy="107603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Date Placeholder 2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693623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Subtitle 6"/>
          <p:cNvSpPr>
            <a:spLocks noGrp="1"/>
          </p:cNvSpPr>
          <p:nvPr>
            <p:ph type="body" sz="half" idx="2"/>
          </p:nvPr>
        </p:nvSpPr>
        <p:spPr>
          <a:xfrm>
            <a:off x="1473197" y="5397500"/>
            <a:ext cx="5689601" cy="609599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1473200" y="1670050"/>
            <a:ext cx="5689600" cy="3587750"/>
          </a:xfrm>
        </p:spPr>
        <p:txBody>
          <a:bodyPr rtlCol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Pct val="135000"/>
              <a:buFontTx/>
              <a:buNone/>
              <a:tabLst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558483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795627"/>
      </p:ext>
    </p:extLst>
  </p:cSld>
  <p:clrMapOvr>
    <a:masterClrMapping/>
  </p:clrMapOvr>
  <p:hf hdr="0" ftr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6889" y="197555"/>
            <a:ext cx="8381999" cy="1030112"/>
          </a:xfrm>
          <a:prstGeom prst="rect">
            <a:avLst/>
          </a:prstGeom>
        </p:spPr>
        <p:txBody>
          <a:bodyPr anchor="ctr" anchorCtr="0"/>
          <a:lstStyle>
            <a:lvl1pPr algn="l">
              <a:defRPr sz="3200" b="1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header title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E624A3A-E201-E64D-A1AF-8933030ED462}" type="datetime1">
              <a:rPr lang="en-US" smtClean="0"/>
              <a:t>1/16/2019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6804216-43FB-7B4B-869C-5EF6DEEE5C8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11" hasCustomPrompt="1"/>
          </p:nvPr>
        </p:nvSpPr>
        <p:spPr>
          <a:xfrm>
            <a:off x="366889" y="1644952"/>
            <a:ext cx="8381999" cy="4366381"/>
          </a:xfrm>
          <a:prstGeom prst="rect">
            <a:avLst/>
          </a:prstGeom>
          <a:ln>
            <a:noFill/>
          </a:ln>
        </p:spPr>
        <p:txBody>
          <a:bodyPr/>
          <a:lstStyle>
            <a:lvl1pPr marL="342900" indent="-342900">
              <a:spcBef>
                <a:spcPts val="1800"/>
              </a:spcBef>
              <a:buSzPct val="135000"/>
              <a:buFontTx/>
              <a:buBlip>
                <a:blip r:embed="rId2"/>
              </a:buBlip>
              <a:defRPr sz="2200" b="0" baseline="0">
                <a:solidFill>
                  <a:srgbClr val="000000"/>
                </a:solidFill>
                <a:latin typeface="Verdana"/>
                <a:cs typeface="Verdana"/>
              </a:defRPr>
            </a:lvl1pPr>
            <a:lvl2pPr marL="594360" indent="-182880">
              <a:spcBef>
                <a:spcPts val="10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2000" baseline="0"/>
            </a:lvl2pPr>
            <a:lvl3pPr marL="8229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Lucida Grande"/>
              <a:buChar char="–"/>
              <a:defRPr sz="1800" baseline="0"/>
            </a:lvl3pPr>
            <a:lvl4pPr marL="105156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defRPr sz="1500" baseline="0"/>
            </a:lvl4pPr>
            <a:lvl5pPr marL="1234440" indent="-182880">
              <a:spcBef>
                <a:spcPts val="8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charset="2"/>
              <a:buChar char="§"/>
              <a:defRPr sz="1400" baseline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sz="1800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32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65760" y="1645920"/>
            <a:ext cx="8326438" cy="43891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045072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Technolog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588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18" descr="shutterstock_295816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54" t="15311" r="36530"/>
          <a:stretch>
            <a:fillRect/>
          </a:stretch>
        </p:blipFill>
        <p:spPr bwMode="auto">
          <a:xfrm>
            <a:off x="6870700" y="0"/>
            <a:ext cx="22733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32" descr="ISP209388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9" t="19907" b="7997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35" descr="shutterstock_12412126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r="16269"/>
          <a:stretch>
            <a:fillRect/>
          </a:stretch>
        </p:blipFill>
        <p:spPr bwMode="auto">
          <a:xfrm>
            <a:off x="2284413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9" descr="shutterstock_43012507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25" r="4950"/>
          <a:stretch>
            <a:fillRect/>
          </a:stretch>
        </p:blipFill>
        <p:spPr bwMode="auto">
          <a:xfrm>
            <a:off x="4573588" y="0"/>
            <a:ext cx="2271712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610676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People and 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Placeholder 8" descr="shutterstock_7799068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1" t="11378" r="-2" b="8519"/>
          <a:stretch>
            <a:fillRect/>
          </a:stretch>
        </p:blipFill>
        <p:spPr bwMode="auto">
          <a:xfrm>
            <a:off x="2286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iStock_000017402661Medium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3" t="11118" r="6171" b="2959"/>
          <a:stretch>
            <a:fillRect/>
          </a:stretch>
        </p:blipFill>
        <p:spPr bwMode="auto">
          <a:xfrm>
            <a:off x="6858000" y="0"/>
            <a:ext cx="2286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Placeholder 13" descr="shutterstock_32048539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3" t="3491" r="2" b="4852"/>
          <a:stretch>
            <a:fillRect/>
          </a:stretch>
        </p:blipFill>
        <p:spPr bwMode="auto">
          <a:xfrm>
            <a:off x="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Placeholder 15" descr="shutterstock_11304505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6" r="41415"/>
          <a:stretch>
            <a:fillRect/>
          </a:stretch>
        </p:blipFill>
        <p:spPr bwMode="auto">
          <a:xfrm>
            <a:off x="4572000" y="0"/>
            <a:ext cx="2271713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963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Aspi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70988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10" descr="cover-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26" b="24687"/>
          <a:stretch>
            <a:fillRect/>
          </a:stretch>
        </p:blipFill>
        <p:spPr bwMode="auto">
          <a:xfrm>
            <a:off x="0" y="0"/>
            <a:ext cx="914400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2453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-11113" y="0"/>
            <a:ext cx="9172576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74163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2285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571999" y="0"/>
            <a:ext cx="2271889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1" name="Picture Placeholder 15"/>
          <p:cNvSpPr>
            <a:spLocks noGrp="1"/>
          </p:cNvSpPr>
          <p:nvPr>
            <p:ph type="pic" sz="quarter" idx="16"/>
          </p:nvPr>
        </p:nvSpPr>
        <p:spPr>
          <a:xfrm>
            <a:off x="6857999" y="0"/>
            <a:ext cx="2315683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F4D56339-E211-4045-8133-D29ABDC9BFDB}" type="datetime1">
              <a:rPr lang="en-US" smtClean="0"/>
              <a:t>1/16/2019</a:t>
            </a:fld>
            <a:endParaRPr lang="en-US" dirty="0"/>
          </a:p>
        </p:txBody>
      </p:sp>
      <p:sp>
        <p:nvSpPr>
          <p:cNvPr id="18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45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Custom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88" y="0"/>
            <a:ext cx="9172575" cy="5915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9875"/>
            <a:ext cx="91440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9144001" cy="280987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0912" y="3157836"/>
            <a:ext cx="7909316" cy="765053"/>
          </a:xfrm>
          <a:prstGeom prst="rect">
            <a:avLst/>
          </a:prstGeom>
        </p:spPr>
        <p:txBody>
          <a:bodyPr/>
          <a:lstStyle>
            <a:lvl1pPr algn="l">
              <a:lnSpc>
                <a:spcPct val="900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0913" y="4165407"/>
            <a:ext cx="7909316" cy="42976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000" b="0" baseline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42206" y="4887456"/>
            <a:ext cx="7918022" cy="37800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6DD9AAD7-68B0-BB47-811E-49F2684A621E}" type="datetime1">
              <a:rPr lang="en-US" smtClean="0"/>
              <a:t>1/16/2019</a:t>
            </a:fld>
            <a:endParaRPr lang="en-US" dirty="0"/>
          </a:p>
        </p:txBody>
      </p:sp>
      <p:sp>
        <p:nvSpPr>
          <p:cNvPr id="13" name="Slide Number Placeholder 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07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1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417899"/>
            <a:ext cx="8229600" cy="1143000"/>
          </a:xfrm>
          <a:prstGeom prst="rect">
            <a:avLst/>
          </a:prstGeom>
        </p:spPr>
        <p:txBody>
          <a:bodyPr/>
          <a:lstStyle>
            <a:lvl1pPr algn="l">
              <a:defRPr sz="4600" b="1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930207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29180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9"/>
          <p:cNvSpPr>
            <a:spLocks noGrp="1" noChangeAspect="1"/>
          </p:cNvSpPr>
          <p:nvPr>
            <p:ph type="title"/>
          </p:nvPr>
        </p:nvSpPr>
        <p:spPr bwMode="auto">
          <a:xfrm>
            <a:off x="365125" y="134938"/>
            <a:ext cx="83264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44500" y="6356350"/>
            <a:ext cx="358775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60BC5383-B22C-A746-A4AF-C32103C6BFA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65188" y="6356350"/>
            <a:ext cx="1643062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AE95F89-96EF-A548-84A3-934B2C601EDF}" type="datetime1">
              <a:rPr lang="en-US" smtClean="0"/>
              <a:t>1/16/2019</a:t>
            </a:fld>
            <a:endParaRPr lang="en-US" dirty="0"/>
          </a:p>
        </p:txBody>
      </p:sp>
      <p:sp>
        <p:nvSpPr>
          <p:cNvPr id="1030" name="Rectangle 3"/>
          <p:cNvSpPr>
            <a:spLocks noChangeArrowheads="1"/>
          </p:cNvSpPr>
          <p:nvPr/>
        </p:nvSpPr>
        <p:spPr bwMode="auto">
          <a:xfrm rot="-5400000">
            <a:off x="9449594" y="5911057"/>
            <a:ext cx="1709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7F7F7F"/>
                </a:solidFill>
              </a:rPr>
              <a:t>12-CRS-0106 REVISED 8 FEB 2013</a:t>
            </a:r>
          </a:p>
        </p:txBody>
      </p:sp>
      <p:sp>
        <p:nvSpPr>
          <p:cNvPr id="1031" name="Text Placeholder 11"/>
          <p:cNvSpPr>
            <a:spLocks noGrp="1"/>
          </p:cNvSpPr>
          <p:nvPr>
            <p:ph type="body" idx="1"/>
          </p:nvPr>
        </p:nvSpPr>
        <p:spPr bwMode="auto">
          <a:xfrm>
            <a:off x="365125" y="1646238"/>
            <a:ext cx="8326438" cy="438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4" descr="ieee_tag_blue_006699.png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8425" y="6132513"/>
            <a:ext cx="9890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  <p:sldLayoutId id="2147483820" r:id="rId13"/>
    <p:sldLayoutId id="2147483821" r:id="rId14"/>
    <p:sldLayoutId id="2147483822" r:id="rId15"/>
    <p:sldLayoutId id="2147483823" r:id="rId16"/>
    <p:sldLayoutId id="2147483824" r:id="rId17"/>
  </p:sldLayoutIdLst>
  <p:hf hdr="0" ft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Verdana" charset="0"/>
          <a:ea typeface="ＭＳ Ｐゴシック" charset="0"/>
          <a:cs typeface="ＭＳ Ｐゴシック" charset="0"/>
        </a:defRPr>
      </a:lvl9pPr>
    </p:titleStyle>
    <p:bodyStyle>
      <a:lvl1pPr marL="346075" indent="-346075" algn="l" defTabSz="457200" rtl="0" eaLnBrk="1" fontAlgn="base" hangingPunct="1">
        <a:spcBef>
          <a:spcPts val="1800"/>
        </a:spcBef>
        <a:spcAft>
          <a:spcPct val="0"/>
        </a:spcAft>
        <a:buSzPct val="135000"/>
        <a:buBlip>
          <a:blip r:embed="rId21"/>
        </a:buBlip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93725" indent="-182563" algn="l" defTabSz="457200" rtl="0" eaLnBrk="1" fontAlgn="base" hangingPunct="1">
        <a:spcBef>
          <a:spcPts val="800"/>
        </a:spcBef>
        <a:spcAft>
          <a:spcPct val="0"/>
        </a:spcAft>
        <a:buClr>
          <a:srgbClr val="595959"/>
        </a:buClr>
        <a:buFont typeface="Lucida Grande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22325" indent="-182563" algn="l" defTabSz="457200" rtl="0" eaLnBrk="1" fontAlgn="base" hangingPunct="1">
        <a:spcBef>
          <a:spcPts val="700"/>
        </a:spcBef>
        <a:spcAft>
          <a:spcPct val="0"/>
        </a:spcAft>
        <a:buClr>
          <a:srgbClr val="595959"/>
        </a:buClr>
        <a:buFont typeface="Wingdings" charset="0"/>
        <a:buChar char="§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050925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595959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233488" indent="-182563" algn="l" defTabSz="457200" rtl="0" eaLnBrk="1" fontAlgn="base" hangingPunct="1">
        <a:spcBef>
          <a:spcPts val="600"/>
        </a:spcBef>
        <a:spcAft>
          <a:spcPct val="0"/>
        </a:spcAft>
        <a:buClr>
          <a:srgbClr val="7F7F7F"/>
        </a:buClr>
        <a:buFont typeface="Wingdings" charset="0"/>
        <a:buChar char="§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amsat.org/" TargetMode="External"/><Relationship Id="rId2" Type="http://schemas.openxmlformats.org/officeDocument/2006/relationships/hyperlink" Target="http://sites.ieee.org/ieee-tx-technical-tour/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 bwMode="auto">
          <a:xfrm>
            <a:off x="444500" y="2879023"/>
            <a:ext cx="7909316" cy="294504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100000"/>
              </a:lnSpc>
            </a:pPr>
            <a:r>
              <a:rPr lang="en-US" sz="2000" dirty="0">
                <a:latin typeface="Verdana" charset="0"/>
              </a:rPr>
              <a:t>IEEE </a:t>
            </a:r>
            <a:r>
              <a:rPr lang="en-US" sz="2000" dirty="0" smtClean="0">
                <a:latin typeface="Verdana" charset="0"/>
              </a:rPr>
              <a:t>Central Texas Section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2019 SPRING Planning Meeting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January 19, 2019</a:t>
            </a:r>
            <a:br>
              <a:rPr lang="en-US" sz="2000" dirty="0" smtClean="0">
                <a:latin typeface="Verdana" charset="0"/>
              </a:rPr>
            </a:br>
            <a:r>
              <a:rPr lang="en-US" sz="2000" dirty="0" smtClean="0">
                <a:latin typeface="Verdana" charset="0"/>
              </a:rPr>
              <a:t>San Marcus, TX</a:t>
            </a:r>
            <a:endParaRPr lang="en-US" sz="2000" dirty="0">
              <a:latin typeface="Verdana" charset="0"/>
            </a:endParaRPr>
          </a:p>
        </p:txBody>
      </p:sp>
      <p:sp>
        <p:nvSpPr>
          <p:cNvPr id="17410" name="Subtitle 2"/>
          <p:cNvSpPr>
            <a:spLocks noGrp="1"/>
          </p:cNvSpPr>
          <p:nvPr>
            <p:ph type="subTitle" idx="1"/>
          </p:nvPr>
        </p:nvSpPr>
        <p:spPr bwMode="auto">
          <a:xfrm>
            <a:off x="450913" y="4329452"/>
            <a:ext cx="7909316" cy="149462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Section Committee/Officer Name: Jim </a:t>
            </a:r>
            <a:r>
              <a:rPr lang="en-US" dirty="0" err="1" smtClean="0">
                <a:latin typeface="Verdana" charset="0"/>
                <a:cs typeface="ＭＳ Ｐゴシック" charset="0"/>
              </a:rPr>
              <a:t>Brakefield</a:t>
            </a:r>
            <a:endParaRPr lang="en-US" dirty="0" smtClean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Chapter/Affinity Name: San Antonio Life Members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r>
              <a:rPr lang="en-US" dirty="0" smtClean="0">
                <a:latin typeface="Verdana" charset="0"/>
                <a:cs typeface="ＭＳ Ｐゴシック" charset="0"/>
              </a:rPr>
              <a:t>Prepared by:  Jim </a:t>
            </a:r>
            <a:r>
              <a:rPr lang="en-US" dirty="0" err="1" smtClean="0">
                <a:latin typeface="Verdana" charset="0"/>
                <a:cs typeface="ＭＳ Ｐゴシック" charset="0"/>
              </a:rPr>
              <a:t>Brakefield</a:t>
            </a:r>
            <a:endParaRPr lang="en-US" dirty="0">
              <a:latin typeface="Verdana" charset="0"/>
              <a:cs typeface="ＭＳ Ｐゴシック" charset="0"/>
            </a:endParaRPr>
          </a:p>
          <a:p>
            <a:pPr eaLnBrk="1" hangingPunct="1">
              <a:buFont typeface="Wingdings" charset="0"/>
              <a:buNone/>
            </a:pP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CBFEF7A9-8089-B344-AF8C-8C4A8A2AE3A5}" type="datetime1">
              <a:rPr lang="en-US" smtClean="0">
                <a:solidFill>
                  <a:srgbClr val="898989"/>
                </a:solidFill>
                <a:latin typeface="Verdana"/>
                <a:cs typeface="Verdana"/>
              </a:rPr>
              <a:t>1/16/2019</a:t>
            </a:fld>
            <a:endParaRPr lang="en-US" dirty="0">
              <a:solidFill>
                <a:srgbClr val="898989"/>
              </a:solidFill>
              <a:latin typeface="Verdana"/>
              <a:cs typeface="Verdana"/>
            </a:endParaRP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448654B5-1C3C-F243-8C6B-B88530D48744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1</a:t>
            </a:fld>
            <a:endParaRPr lang="en-US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1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Mission and Leadership Team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1/16/2019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2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Mission/2019 Focused Initiatives</a:t>
            </a:r>
          </a:p>
          <a:p>
            <a:endParaRPr lang="en-US" sz="1600" dirty="0" smtClean="0"/>
          </a:p>
          <a:p>
            <a:r>
              <a:rPr lang="en-US" sz="1600" dirty="0" smtClean="0"/>
              <a:t>Texas </a:t>
            </a:r>
            <a:r>
              <a:rPr lang="en-US" sz="1600" dirty="0"/>
              <a:t>Technical Tour	</a:t>
            </a:r>
            <a:r>
              <a:rPr lang="en-US" sz="1600" dirty="0">
                <a:hlinkClick r:id="rId2"/>
              </a:rPr>
              <a:t>http://sites.ieee.org/ieee-tx-technical-tour</a:t>
            </a:r>
            <a:r>
              <a:rPr lang="en-US" sz="1600" dirty="0" smtClean="0">
                <a:hlinkClick r:id="rId2"/>
              </a:rPr>
              <a:t>/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Houston/NASA, San Antonio, Austin, Waco, Dallas and points in between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Bus tour with hotel stops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Lead by Scott Atkinson</a:t>
            </a:r>
          </a:p>
          <a:p>
            <a:r>
              <a:rPr lang="en-US" sz="1600" dirty="0" smtClean="0"/>
              <a:t>IEEE Grant for SAMSAT </a:t>
            </a:r>
            <a:r>
              <a:rPr lang="en-US" sz="1600" dirty="0" smtClean="0"/>
              <a:t>exhibits: </a:t>
            </a:r>
            <a:r>
              <a:rPr lang="en-US" sz="1600" dirty="0">
                <a:hlinkClick r:id="rId3"/>
              </a:rPr>
              <a:t>https://samsat.org</a:t>
            </a:r>
            <a:r>
              <a:rPr lang="en-US" sz="1600" dirty="0" smtClean="0">
                <a:hlinkClick r:id="rId3"/>
              </a:rPr>
              <a:t>/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SA-LM (with help) to do Exhibit Planning, Design &amp; Construction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SAMSAT </a:t>
            </a:r>
            <a:r>
              <a:rPr lang="en-US" sz="1600" dirty="0"/>
              <a:t>is expanding into a larger facility</a:t>
            </a:r>
          </a:p>
          <a:p>
            <a:r>
              <a:rPr lang="en-US" sz="1600" dirty="0"/>
              <a:t>	</a:t>
            </a:r>
            <a:r>
              <a:rPr lang="en-US" sz="1600" dirty="0" smtClean="0"/>
              <a:t>Lead by Ernest Franke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 smtClean="0"/>
              <a:t>Leadership Team</a:t>
            </a:r>
          </a:p>
          <a:p>
            <a:r>
              <a:rPr lang="en-US" sz="1600" b="1" dirty="0" smtClean="0"/>
              <a:t>Position			Name						Email </a:t>
            </a:r>
          </a:p>
          <a:p>
            <a:r>
              <a:rPr lang="en-US" sz="1600" dirty="0" smtClean="0"/>
              <a:t>Chair				Jim </a:t>
            </a:r>
            <a:r>
              <a:rPr lang="en-US" sz="1600" dirty="0" err="1" smtClean="0"/>
              <a:t>Brakefield</a:t>
            </a:r>
            <a:r>
              <a:rPr lang="en-US" sz="1600" dirty="0" smtClean="0"/>
              <a:t>				jim.brakefield@ieee.org</a:t>
            </a:r>
          </a:p>
          <a:p>
            <a:r>
              <a:rPr lang="en-US" sz="1600" dirty="0" smtClean="0"/>
              <a:t>Vice Chair			</a:t>
            </a:r>
            <a:r>
              <a:rPr lang="en-US" sz="1600" dirty="0" smtClean="0">
                <a:ea typeface="ＭＳ Ｐゴシック" charset="0"/>
                <a:cs typeface="Comic Sans MS" charset="0"/>
              </a:rPr>
              <a:t>Garrett </a:t>
            </a:r>
            <a:r>
              <a:rPr lang="en-US" sz="1600" dirty="0" err="1" smtClean="0">
                <a:ea typeface="ＭＳ Ｐゴシック" charset="0"/>
                <a:cs typeface="Comic Sans MS" charset="0"/>
              </a:rPr>
              <a:t>Polhamus</a:t>
            </a:r>
            <a:r>
              <a:rPr lang="en-US" sz="1600" dirty="0" smtClean="0">
                <a:ea typeface="ＭＳ Ｐゴシック" charset="0"/>
                <a:cs typeface="Comic Sans MS" charset="0"/>
              </a:rPr>
              <a:t>			</a:t>
            </a:r>
            <a:r>
              <a:rPr lang="en-US" sz="1600" dirty="0">
                <a:ea typeface="ＭＳ Ｐゴシック" charset="0"/>
                <a:cs typeface="Comic Sans MS" charset="0"/>
              </a:rPr>
              <a:t>	</a:t>
            </a:r>
            <a:r>
              <a:rPr lang="en-US" sz="1600" dirty="0" smtClean="0">
                <a:ea typeface="ＭＳ Ｐゴシック" charset="0"/>
                <a:cs typeface="Comic Sans MS" charset="0"/>
              </a:rPr>
              <a:t>polhamus@ieee.org</a:t>
            </a:r>
            <a:endParaRPr lang="en-US" sz="1600" dirty="0"/>
          </a:p>
          <a:p>
            <a:r>
              <a:rPr lang="en-US" sz="1600" dirty="0" smtClean="0"/>
              <a:t>Treasurer			</a:t>
            </a:r>
            <a:r>
              <a:rPr lang="en-US" sz="1600" dirty="0">
                <a:ea typeface="ＭＳ Ｐゴシック" charset="0"/>
                <a:cs typeface="Comic Sans MS" charset="0"/>
              </a:rPr>
              <a:t>John Lyons					</a:t>
            </a:r>
            <a:r>
              <a:rPr lang="en-US" sz="1600" dirty="0" smtClean="0">
                <a:ea typeface="ＭＳ Ｐゴシック" charset="0"/>
                <a:cs typeface="Comic Sans MS" charset="0"/>
              </a:rPr>
              <a:t>jlyons@ieee.org</a:t>
            </a:r>
            <a:endParaRPr lang="en-US" sz="1600" dirty="0" smtClean="0"/>
          </a:p>
          <a:p>
            <a:r>
              <a:rPr lang="en-US" sz="1600" dirty="0" smtClean="0"/>
              <a:t>Secretary			</a:t>
            </a:r>
            <a:r>
              <a:rPr lang="en-US" sz="1600" dirty="0">
                <a:ea typeface="ＭＳ Ｐゴシック" charset="0"/>
                <a:cs typeface="Comic Sans MS" charset="0"/>
              </a:rPr>
              <a:t>Scott Atkinson				</a:t>
            </a:r>
            <a:r>
              <a:rPr lang="en-US" sz="1600" dirty="0" smtClean="0">
                <a:ea typeface="ＭＳ Ｐゴシック" charset="0"/>
                <a:cs typeface="Comic Sans MS" charset="0"/>
              </a:rPr>
              <a:t>s.atkinson@ieee.org</a:t>
            </a:r>
            <a:endParaRPr lang="en-US" sz="1600" dirty="0" smtClean="0"/>
          </a:p>
          <a:p>
            <a:r>
              <a:rPr lang="en-US" sz="1600" dirty="0" smtClean="0"/>
              <a:t>With assistance by: Wiggins, Harris, Franke &amp; O’Brien</a:t>
            </a:r>
          </a:p>
        </p:txBody>
      </p:sp>
    </p:spTree>
    <p:extLst>
      <p:ext uri="{BB962C8B-B14F-4D97-AF65-F5344CB8AC3E}">
        <p14:creationId xmlns:p14="http://schemas.microsoft.com/office/powerpoint/2010/main" val="386274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2018 Key Accomplishments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1/16/2019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3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Meetings (month, topic, L31):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Jan.	</a:t>
            </a:r>
            <a:r>
              <a:rPr lang="en-US" sz="1600" dirty="0" smtClean="0"/>
              <a:t>Recreation </a:t>
            </a:r>
            <a:r>
              <a:rPr lang="en-US" sz="1600" dirty="0"/>
              <a:t>of Joule's experiment of the heat equivalent of </a:t>
            </a:r>
            <a:r>
              <a:rPr lang="en-US" sz="1600" dirty="0" smtClean="0"/>
              <a:t>work		18</a:t>
            </a:r>
          </a:p>
          <a:p>
            <a:pPr lvl="3"/>
            <a:r>
              <a:rPr lang="en-US" sz="1400" dirty="0"/>
              <a:t>John </a:t>
            </a:r>
            <a:r>
              <a:rPr lang="en-US" sz="1400" dirty="0" err="1"/>
              <a:t>Engelbrecht</a:t>
            </a: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Feb.	</a:t>
            </a:r>
            <a:r>
              <a:rPr lang="en-US" sz="1600" dirty="0" smtClean="0"/>
              <a:t>STEM </a:t>
            </a:r>
            <a:r>
              <a:rPr lang="en-US" sz="1600" dirty="0"/>
              <a:t>Mentoring Opportunities at </a:t>
            </a:r>
            <a:r>
              <a:rPr lang="en-US" sz="1600" dirty="0" smtClean="0"/>
              <a:t>NEISD, </a:t>
            </a:r>
            <a:r>
              <a:rPr lang="en-US" sz="1400" dirty="0"/>
              <a:t>Amanda </a:t>
            </a:r>
            <a:r>
              <a:rPr lang="en-US" sz="1400" dirty="0" smtClean="0"/>
              <a:t>Galvin</a:t>
            </a:r>
            <a:r>
              <a:rPr lang="en-US" sz="1600" dirty="0" smtClean="0"/>
              <a:t>				  9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Mar</a:t>
            </a:r>
            <a:r>
              <a:rPr lang="en-US" sz="1600" dirty="0"/>
              <a:t>.	</a:t>
            </a:r>
            <a:r>
              <a:rPr lang="en-US" sz="1600" dirty="0" smtClean="0"/>
              <a:t>The Defense Laboratories Office and Defense Research Assessment	12</a:t>
            </a:r>
          </a:p>
          <a:p>
            <a:pPr lvl="3"/>
            <a:r>
              <a:rPr lang="en-US" sz="1400" dirty="0" smtClean="0"/>
              <a:t>Garrett </a:t>
            </a:r>
            <a:r>
              <a:rPr lang="en-US" sz="1400" dirty="0" err="1" smtClean="0"/>
              <a:t>Polhamus</a:t>
            </a:r>
            <a:endParaRPr lang="en-US" sz="1400" dirty="0" smtClean="0"/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April	</a:t>
            </a:r>
            <a:r>
              <a:rPr lang="en-US" sz="1600" dirty="0" smtClean="0"/>
              <a:t>Tour </a:t>
            </a:r>
            <a:r>
              <a:rPr lang="en-US" sz="1600" dirty="0"/>
              <a:t>of </a:t>
            </a:r>
            <a:r>
              <a:rPr lang="en-US" sz="1600" dirty="0" smtClean="0"/>
              <a:t>10BitWorks, </a:t>
            </a:r>
            <a:r>
              <a:rPr lang="en-US" sz="1400" dirty="0"/>
              <a:t>Mike </a:t>
            </a:r>
            <a:r>
              <a:rPr lang="en-US" sz="1400" dirty="0" err="1" smtClean="0"/>
              <a:t>Garis</a:t>
            </a:r>
            <a:r>
              <a:rPr lang="en-US" sz="1400" dirty="0" smtClean="0"/>
              <a:t>	</a:t>
            </a:r>
            <a:r>
              <a:rPr lang="en-US" sz="1600" dirty="0" smtClean="0"/>
              <a:t>									11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May</a:t>
            </a:r>
            <a:r>
              <a:rPr lang="en-US" sz="1600" dirty="0"/>
              <a:t>	</a:t>
            </a:r>
            <a:r>
              <a:rPr lang="en-US" sz="1600" dirty="0" smtClean="0"/>
              <a:t>Our </a:t>
            </a:r>
            <a:r>
              <a:rPr lang="en-US" sz="1600" dirty="0"/>
              <a:t>Love of the River Runs </a:t>
            </a:r>
            <a:r>
              <a:rPr lang="en-US" sz="1600" dirty="0" smtClean="0"/>
              <a:t>Deep</a:t>
            </a:r>
            <a:r>
              <a:rPr lang="en-US" sz="1600" dirty="0"/>
              <a:t>			</a:t>
            </a:r>
            <a:r>
              <a:rPr lang="en-US" sz="1600" dirty="0" smtClean="0"/>
              <a:t>		</a:t>
            </a:r>
            <a:r>
              <a:rPr lang="en-US" sz="1600" dirty="0"/>
              <a:t>				</a:t>
            </a:r>
            <a:r>
              <a:rPr lang="en-US" sz="1600" dirty="0" smtClean="0"/>
              <a:t>16</a:t>
            </a:r>
          </a:p>
          <a:p>
            <a:pPr lvl="3"/>
            <a:r>
              <a:rPr lang="en-US" sz="1400" dirty="0" smtClean="0"/>
              <a:t>Chelsea Giles, </a:t>
            </a:r>
            <a:r>
              <a:rPr lang="en-US" sz="1400" dirty="0"/>
              <a:t>San Antonio River </a:t>
            </a:r>
            <a:r>
              <a:rPr lang="en-US" sz="1400" dirty="0" smtClean="0"/>
              <a:t>Authority</a:t>
            </a:r>
            <a:r>
              <a:rPr lang="en-US" sz="1600" dirty="0" smtClean="0"/>
              <a:t>		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June	</a:t>
            </a:r>
            <a:r>
              <a:rPr lang="en-US" sz="1600" dirty="0" smtClean="0"/>
              <a:t>CPS </a:t>
            </a:r>
            <a:r>
              <a:rPr lang="en-US" sz="1600" dirty="0"/>
              <a:t>Energy talk: Energy Industry Past, Present and </a:t>
            </a:r>
            <a:r>
              <a:rPr lang="en-US" sz="1600" dirty="0" smtClean="0"/>
              <a:t>Future			18</a:t>
            </a:r>
          </a:p>
          <a:p>
            <a:pPr lvl="3"/>
            <a:r>
              <a:rPr lang="en-US" sz="1400" dirty="0"/>
              <a:t>Mike </a:t>
            </a:r>
            <a:r>
              <a:rPr lang="en-US" sz="1400" dirty="0" smtClean="0"/>
              <a:t>Harris, CPS Energy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July	Tour </a:t>
            </a:r>
            <a:r>
              <a:rPr lang="en-US" sz="1600" dirty="0"/>
              <a:t>of Tri-Service Research Laboratory (TSRL) at Fort Sam </a:t>
            </a:r>
            <a:r>
              <a:rPr lang="en-US" sz="1600" dirty="0" smtClean="0"/>
              <a:t>Houston	15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Aug</a:t>
            </a:r>
            <a:r>
              <a:rPr lang="en-US" sz="1600" dirty="0"/>
              <a:t>.	</a:t>
            </a:r>
            <a:r>
              <a:rPr lang="en-US" sz="1600" dirty="0" smtClean="0"/>
              <a:t>Bletchley Park </a:t>
            </a:r>
            <a:r>
              <a:rPr lang="en-US" sz="1600" dirty="0"/>
              <a:t>and Cryptography, </a:t>
            </a:r>
            <a:r>
              <a:rPr lang="en-US" sz="1400" dirty="0" smtClean="0"/>
              <a:t>Michael </a:t>
            </a:r>
            <a:r>
              <a:rPr lang="en-US" sz="1400" dirty="0" err="1" smtClean="0"/>
              <a:t>Gershman</a:t>
            </a:r>
            <a:r>
              <a:rPr lang="en-US" sz="1400" dirty="0" smtClean="0"/>
              <a:t>, SAC</a:t>
            </a:r>
            <a:r>
              <a:rPr lang="en-US" sz="1600" dirty="0" smtClean="0"/>
              <a:t>				27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Sept.	</a:t>
            </a:r>
            <a:r>
              <a:rPr lang="en-US" sz="1600" dirty="0" smtClean="0"/>
              <a:t>Vehicle </a:t>
            </a:r>
            <a:r>
              <a:rPr lang="en-US" sz="1600" dirty="0"/>
              <a:t>Electrification and Energy Storage Technology </a:t>
            </a:r>
            <a:r>
              <a:rPr lang="en-US" sz="1600" dirty="0" smtClean="0"/>
              <a:t>at </a:t>
            </a:r>
            <a:r>
              <a:rPr lang="en-US" sz="1600" dirty="0" err="1" smtClean="0"/>
              <a:t>SwRI</a:t>
            </a:r>
            <a:r>
              <a:rPr lang="en-US" sz="1600" dirty="0" smtClean="0"/>
              <a:t>			19</a:t>
            </a:r>
          </a:p>
          <a:p>
            <a:pPr lvl="2"/>
            <a:r>
              <a:rPr lang="en-US" sz="1400" dirty="0" smtClean="0"/>
              <a:t>	Christopher </a:t>
            </a:r>
            <a:r>
              <a:rPr lang="en-US" sz="1400" dirty="0" err="1" smtClean="0"/>
              <a:t>Chadwell</a:t>
            </a:r>
            <a:r>
              <a:rPr lang="en-US" sz="1400" dirty="0"/>
              <a:t>,</a:t>
            </a:r>
            <a:r>
              <a:rPr lang="en-US" sz="1400" dirty="0" smtClean="0"/>
              <a:t> </a:t>
            </a:r>
            <a:r>
              <a:rPr lang="en-US" sz="1400" dirty="0"/>
              <a:t>Southwest Research </a:t>
            </a:r>
            <a:r>
              <a:rPr lang="en-US" sz="1400" dirty="0" smtClean="0"/>
              <a:t>Institute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Oct.	</a:t>
            </a:r>
            <a:r>
              <a:rPr lang="en-US" sz="1600" dirty="0" smtClean="0"/>
              <a:t>Provisioning </a:t>
            </a:r>
            <a:r>
              <a:rPr lang="en-US" sz="1600" dirty="0"/>
              <a:t>a 64-bit </a:t>
            </a:r>
            <a:r>
              <a:rPr lang="en-US" sz="1600" dirty="0" smtClean="0"/>
              <a:t>computer, </a:t>
            </a:r>
            <a:r>
              <a:rPr lang="en-US" sz="1400" dirty="0" smtClean="0"/>
              <a:t>Jim </a:t>
            </a:r>
            <a:r>
              <a:rPr lang="en-US" sz="1400" dirty="0" err="1" smtClean="0"/>
              <a:t>Brakefield</a:t>
            </a:r>
            <a:r>
              <a:rPr lang="en-US" sz="1600" dirty="0" smtClean="0"/>
              <a:t>					 		13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Nov.	</a:t>
            </a:r>
            <a:r>
              <a:rPr lang="en-US" sz="1600" dirty="0" smtClean="0"/>
              <a:t>Appreciation Dinner												28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Average attendance													17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Five planning meetings							~6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9067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xfrm>
            <a:off x="366889" y="197555"/>
            <a:ext cx="9066094" cy="10301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dirty="0" smtClean="0">
                <a:latin typeface="Verdana" charset="0"/>
                <a:cs typeface="ＭＳ Ｐゴシック" charset="0"/>
              </a:rPr>
              <a:t>2018 Chapter Vitality &amp; Help Needed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1/16/2019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4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1415" y="1351357"/>
            <a:ext cx="896258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 Vitality Assessment </a:t>
            </a:r>
            <a:r>
              <a:rPr lang="en-US" sz="1600" b="1" dirty="0" smtClean="0"/>
              <a:t>(Strong, Ok, Need Improvement) </a:t>
            </a:r>
          </a:p>
          <a:p>
            <a:r>
              <a:rPr lang="en-US" sz="1600" dirty="0" smtClean="0"/>
              <a:t>Examples: Attendance, Topical &amp; Relevance, membership recruitment, finance, volunteers, </a:t>
            </a:r>
            <a:r>
              <a:rPr lang="mr-IN" sz="1600" dirty="0" smtClean="0"/>
              <a:t>…</a:t>
            </a:r>
            <a:r>
              <a:rPr lang="en-US" sz="1600" dirty="0" smtClean="0"/>
              <a:t>.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Attendance could be better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/>
              <a:t>Topical &amp; </a:t>
            </a:r>
            <a:r>
              <a:rPr lang="en-US" sz="1600" dirty="0" smtClean="0"/>
              <a:t>Relevance: OK </a:t>
            </a:r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Membership recruitment: </a:t>
            </a:r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pPr marL="285750" indent="-285750">
              <a:buFont typeface="Arial"/>
              <a:buChar char="•"/>
            </a:pPr>
            <a:endParaRPr lang="en-US" sz="1600" dirty="0" smtClean="0"/>
          </a:p>
          <a:p>
            <a:pPr marL="285750" indent="-285750">
              <a:buFont typeface="Arial"/>
              <a:buChar char="•"/>
            </a:pPr>
            <a:endParaRPr lang="en-US" sz="1600" dirty="0"/>
          </a:p>
          <a:p>
            <a:r>
              <a:rPr lang="en-US" sz="2000" b="1" dirty="0" smtClean="0"/>
              <a:t>Top Help Needed/Issues </a:t>
            </a:r>
          </a:p>
          <a:p>
            <a:r>
              <a:rPr lang="en-US" sz="1600" dirty="0" smtClean="0"/>
              <a:t>Examples: Attendance, Speakers, Training, Finance, Events, collaboration with STEM/Students/PACE/YP/Life </a:t>
            </a:r>
            <a:r>
              <a:rPr lang="en-US" sz="1600" dirty="0" err="1" smtClean="0"/>
              <a:t>Mem</a:t>
            </a:r>
            <a:r>
              <a:rPr lang="en-US" sz="1600" dirty="0" smtClean="0"/>
              <a:t>, </a:t>
            </a:r>
            <a:r>
              <a:rPr lang="mr-IN" sz="1600" dirty="0" smtClean="0"/>
              <a:t>…</a:t>
            </a:r>
            <a:r>
              <a:rPr lang="en-US" sz="1600" dirty="0" smtClean="0"/>
              <a:t> </a:t>
            </a:r>
            <a:endParaRPr lang="en-US" sz="1600" dirty="0"/>
          </a:p>
          <a:p>
            <a:pPr marL="285750" indent="-285750">
              <a:buFont typeface="Arial"/>
              <a:buChar char="•"/>
            </a:pPr>
            <a:r>
              <a:rPr lang="en-US" sz="1600" dirty="0" smtClean="0"/>
              <a:t>Looking for help on SAMSAT effort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3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latin typeface="Verdana" charset="0"/>
                <a:cs typeface="ＭＳ Ｐゴシック" charset="0"/>
              </a:rPr>
              <a:t>CTS Leadership </a:t>
            </a:r>
            <a:endParaRPr lang="en-US" dirty="0">
              <a:latin typeface="Verdana" charset="0"/>
              <a:cs typeface="ＭＳ Ｐゴシック" charset="0"/>
            </a:endParaRPr>
          </a:p>
        </p:txBody>
      </p:sp>
      <p:sp>
        <p:nvSpPr>
          <p:cNvPr id="16388" name="Date Placeholder 3"/>
          <p:cNvSpPr>
            <a:spLocks noGrp="1"/>
          </p:cNvSpPr>
          <p:nvPr>
            <p:ph type="dt" sz="half" idx="12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4960513-4B30-4F43-9B3D-3C93176032D1}" type="datetime1">
              <a:rPr lang="en-US" smtClean="0">
                <a:solidFill>
                  <a:srgbClr val="898989"/>
                </a:solidFill>
              </a:rPr>
              <a:t>1/16/2019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3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fld id="{F025E887-29C0-D540-A27D-272610FE38F9}" type="slidenum">
              <a:rPr lang="en-US">
                <a:solidFill>
                  <a:srgbClr val="898989"/>
                </a:solidFill>
              </a:rPr>
              <a:pPr eaLnBrk="1" hangingPunct="1">
                <a:defRPr/>
              </a:pPr>
              <a:t>5</a:t>
            </a:fld>
            <a:endParaRPr lang="en-US" dirty="0">
              <a:solidFill>
                <a:srgbClr val="898989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6889" y="1293749"/>
            <a:ext cx="21413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CTS Officers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9454" y="2238468"/>
            <a:ext cx="184666" cy="369332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465298" y="1306412"/>
            <a:ext cx="22835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Standing Committees/Coordinators </a:t>
            </a:r>
          </a:p>
        </p:txBody>
      </p:sp>
      <p:sp>
        <p:nvSpPr>
          <p:cNvPr id="9" name="Rectangle 8"/>
          <p:cNvSpPr/>
          <p:nvPr/>
        </p:nvSpPr>
        <p:spPr>
          <a:xfrm>
            <a:off x="2712164" y="1306412"/>
            <a:ext cx="38802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Chapters/Affinity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7906" y="1806026"/>
            <a:ext cx="2480166" cy="3139320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200" dirty="0" smtClean="0"/>
              <a:t>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Fawzi Behmann</a:t>
            </a:r>
            <a:endParaRPr lang="en-US" sz="1200" dirty="0"/>
          </a:p>
          <a:p>
            <a:endParaRPr lang="en-US" sz="500" dirty="0" smtClean="0"/>
          </a:p>
          <a:p>
            <a:r>
              <a:rPr lang="en-US" sz="1200" dirty="0" smtClean="0"/>
              <a:t>Vice Chair </a:t>
            </a:r>
            <a:r>
              <a:rPr lang="mr-IN" sz="1200" dirty="0" smtClean="0"/>
              <a:t>–</a:t>
            </a:r>
            <a:r>
              <a:rPr lang="en-US" sz="1200" dirty="0" smtClean="0"/>
              <a:t> 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Fabio </a:t>
            </a:r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Gomez</a:t>
            </a:r>
          </a:p>
          <a:p>
            <a:endParaRPr lang="en-US" sz="500" dirty="0" smtClean="0"/>
          </a:p>
          <a:p>
            <a:r>
              <a:rPr lang="en-US" sz="1200" dirty="0" smtClean="0"/>
              <a:t>Vice Chair </a:t>
            </a:r>
            <a:r>
              <a:rPr lang="mr-IN" sz="1200" dirty="0" smtClean="0"/>
              <a:t>–</a:t>
            </a:r>
            <a:r>
              <a:rPr lang="en-US" sz="1200" dirty="0" smtClean="0"/>
              <a:t> SA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Ehsaneh</a:t>
            </a:r>
            <a:r>
              <a:rPr lang="en-US" sz="1200" dirty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1200" dirty="0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Sunny </a:t>
            </a:r>
            <a:r>
              <a:rPr lang="en-US" sz="1200" dirty="0" err="1" smtClean="0">
                <a:solidFill>
                  <a:srgbClr val="000000"/>
                </a:solidFill>
                <a:latin typeface="Lucida Grande"/>
                <a:ea typeface="Lucida Grande"/>
                <a:cs typeface="Lucida Grande"/>
              </a:rPr>
              <a:t>Shahhaidar</a:t>
            </a:r>
            <a:endParaRPr lang="en-US" sz="1200" dirty="0" smtClean="0">
              <a:solidFill>
                <a:srgbClr val="000000"/>
              </a:solidFill>
              <a:latin typeface="Lucida Grande"/>
              <a:ea typeface="Lucida Grande"/>
              <a:cs typeface="Lucida Grande"/>
            </a:endParaRPr>
          </a:p>
          <a:p>
            <a:pPr marL="285750" indent="-285750">
              <a:buFont typeface="Arial"/>
              <a:buChar char="•"/>
            </a:pPr>
            <a:endParaRPr lang="en-US" sz="500" dirty="0" smtClean="0"/>
          </a:p>
          <a:p>
            <a:r>
              <a:rPr lang="en-US" sz="1200" dirty="0" smtClean="0"/>
              <a:t>Secretary 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Raymond </a:t>
            </a:r>
            <a:r>
              <a:rPr lang="en-US" sz="1200" dirty="0" err="1" smtClean="0"/>
              <a:t>Choo</a:t>
            </a:r>
            <a:endParaRPr lang="en-US" sz="1200" dirty="0" smtClean="0"/>
          </a:p>
          <a:p>
            <a:endParaRPr lang="en-US" sz="500" dirty="0" smtClean="0"/>
          </a:p>
          <a:p>
            <a:r>
              <a:rPr lang="en-US" sz="1200" dirty="0" smtClean="0"/>
              <a:t>Treasurer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Bill Martino</a:t>
            </a:r>
          </a:p>
          <a:p>
            <a:endParaRPr lang="en-US" sz="500" dirty="0"/>
          </a:p>
          <a:p>
            <a:r>
              <a:rPr lang="en-US" sz="1200" dirty="0" smtClean="0"/>
              <a:t>Past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Leslie </a:t>
            </a:r>
            <a:r>
              <a:rPr lang="en-US" sz="1200" dirty="0" err="1" smtClean="0"/>
              <a:t>Martinich</a:t>
            </a:r>
            <a:endParaRPr lang="en-US" sz="1200" dirty="0" smtClean="0"/>
          </a:p>
          <a:p>
            <a:endParaRPr lang="en-US" sz="500" dirty="0"/>
          </a:p>
          <a:p>
            <a:r>
              <a:rPr lang="en-US" sz="1200" dirty="0" smtClean="0"/>
              <a:t>Past Past Chairs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Kenny Rice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13805" y="2322075"/>
            <a:ext cx="3031599" cy="3046987"/>
          </a:xfrm>
          <a:prstGeom prst="rect">
            <a:avLst/>
          </a:prstGeom>
          <a:ln>
            <a:noFill/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200" dirty="0" smtClean="0"/>
              <a:t>Strategic Plan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Policies and Procedures PARP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Awards </a:t>
            </a:r>
            <a:r>
              <a:rPr lang="en-US" sz="1200" dirty="0"/>
              <a:t>and </a:t>
            </a:r>
            <a:r>
              <a:rPr lang="en-US" sz="1200" dirty="0" smtClean="0"/>
              <a:t>Recognition</a:t>
            </a:r>
            <a:endParaRPr lang="en-US" sz="1200" dirty="0"/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Membership Development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Electronics Communications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Website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err="1" smtClean="0"/>
              <a:t>vTools</a:t>
            </a:r>
            <a:endParaRPr lang="en-US" sz="1200" dirty="0" smtClean="0"/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Communications Portal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Conferences/Events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/>
              <a:t>Section-Chapter Vitality Chair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Finance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K</a:t>
            </a:r>
            <a:r>
              <a:rPr lang="en-US" sz="1200" dirty="0"/>
              <a:t>-</a:t>
            </a:r>
            <a:r>
              <a:rPr lang="en-US" sz="1200" dirty="0" smtClean="0"/>
              <a:t>12/STEM </a:t>
            </a:r>
            <a:r>
              <a:rPr lang="en-US" sz="1200" dirty="0"/>
              <a:t>Educational </a:t>
            </a:r>
            <a:r>
              <a:rPr lang="en-US" sz="1200" dirty="0" smtClean="0"/>
              <a:t>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Students Activities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Professional Activities </a:t>
            </a:r>
            <a:r>
              <a:rPr lang="mr-IN" sz="1200" dirty="0" smtClean="0"/>
              <a:t>–</a:t>
            </a:r>
            <a:r>
              <a:rPr lang="en-US" sz="1200" dirty="0" smtClean="0"/>
              <a:t> PACE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Outreach Program</a:t>
            </a:r>
          </a:p>
          <a:p>
            <a:pPr marL="285750" indent="-285750">
              <a:buFont typeface="Arial"/>
              <a:buChar char="•"/>
            </a:pPr>
            <a:r>
              <a:rPr lang="en-US" sz="1200" dirty="0" smtClean="0"/>
              <a:t>Humanitarian</a:t>
            </a:r>
          </a:p>
        </p:txBody>
      </p:sp>
      <p:pic>
        <p:nvPicPr>
          <p:cNvPr id="17" name="Picture 16" descr="Screen Shot 2018-08-07 at 9.31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371" y="1720464"/>
            <a:ext cx="3220154" cy="50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6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EEE-Template">
  <a:themeElements>
    <a:clrScheme name="IEEE Corporate">
      <a:dk1>
        <a:sysClr val="windowText" lastClr="000000"/>
      </a:dk1>
      <a:lt1>
        <a:sysClr val="window" lastClr="FFFFFF"/>
      </a:lt1>
      <a:dk2>
        <a:srgbClr val="00678F"/>
      </a:dk2>
      <a:lt2>
        <a:srgbClr val="EEECE1"/>
      </a:lt2>
      <a:accent1>
        <a:srgbClr val="0066A1"/>
      </a:accent1>
      <a:accent2>
        <a:srgbClr val="E37222"/>
      </a:accent2>
      <a:accent3>
        <a:srgbClr val="71953D"/>
      </a:accent3>
      <a:accent4>
        <a:srgbClr val="6B1F7C"/>
      </a:accent4>
      <a:accent5>
        <a:srgbClr val="009FDB"/>
      </a:accent5>
      <a:accent6>
        <a:srgbClr val="810031"/>
      </a:accent6>
      <a:hlink>
        <a:srgbClr val="0066A1"/>
      </a:hlink>
      <a:folHlink>
        <a:srgbClr val="541868"/>
      </a:folHlink>
    </a:clrScheme>
    <a:fontScheme name="Office">
      <a:majorFont>
        <a:latin typeface="Verdan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IEEE-Template.thmx</Template>
  <TotalTime>3993</TotalTime>
  <Words>200</Words>
  <Application>Microsoft Office PowerPoint</Application>
  <PresentationFormat>On-screen Show (4:3)</PresentationFormat>
  <Paragraphs>106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IEEE-Template</vt:lpstr>
      <vt:lpstr>IEEE Central Texas Section 2019 SPRING Planning Meeting January 19, 2019 San Marcus, TX</vt:lpstr>
      <vt:lpstr>Mission and Leadership Team</vt:lpstr>
      <vt:lpstr>2018 Key Accomplishments</vt:lpstr>
      <vt:lpstr>2018 Chapter Vitality &amp; Help Needed</vt:lpstr>
      <vt:lpstr>CTS Leadership 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the IEEE Template for Your Presentation</dc:title>
  <dc:creator>Engel, Lisa Lisa.</dc:creator>
  <cp:lastModifiedBy>James Brakefield</cp:lastModifiedBy>
  <cp:revision>146</cp:revision>
  <cp:lastPrinted>2018-08-07T14:39:51Z</cp:lastPrinted>
  <dcterms:created xsi:type="dcterms:W3CDTF">2012-12-04T23:01:03Z</dcterms:created>
  <dcterms:modified xsi:type="dcterms:W3CDTF">2019-01-17T04:23:24Z</dcterms:modified>
</cp:coreProperties>
</file>