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72" r:id="rId4"/>
    <p:sldId id="268" r:id="rId5"/>
    <p:sldId id="270" r:id="rId6"/>
    <p:sldId id="267" r:id="rId7"/>
    <p:sldId id="266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94975" autoAdjust="0"/>
  </p:normalViewPr>
  <p:slideViewPr>
    <p:cSldViewPr snapToGrid="0" snapToObjects="1">
      <p:cViewPr varScale="1">
        <p:scale>
          <a:sx n="95" d="100"/>
          <a:sy n="95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635000" y="30187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19, 2019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1/18/19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EC0240-A79B-C449-B72E-31A028CF5A00}"/>
              </a:ext>
            </a:extLst>
          </p:cNvPr>
          <p:cNvSpPr txBox="1">
            <a:spLocks/>
          </p:cNvSpPr>
          <p:nvPr/>
        </p:nvSpPr>
        <p:spPr bwMode="auto">
          <a:xfrm>
            <a:off x="623887" y="4500528"/>
            <a:ext cx="7909316" cy="14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0"/>
              </a:spcBef>
              <a:buFont typeface="Wingdings" charset="0"/>
              <a:buNone/>
            </a:pPr>
            <a:r>
              <a:rPr lang="en-US" sz="4800" dirty="0">
                <a:latin typeface="Verdana" charset="0"/>
                <a:cs typeface="ＭＳ Ｐゴシック" charset="0"/>
              </a:rPr>
              <a:t>Treasurer’s Report</a:t>
            </a:r>
          </a:p>
          <a:p>
            <a:pPr algn="r">
              <a:spcBef>
                <a:spcPts val="3000"/>
              </a:spcBef>
              <a:buFont typeface="Wingdings" charset="0"/>
              <a:buNone/>
            </a:pPr>
            <a:r>
              <a:rPr lang="en-US" sz="1800" dirty="0">
                <a:latin typeface="Verdana" charset="0"/>
                <a:cs typeface="ＭＳ Ｐゴシック" charset="0"/>
              </a:rPr>
              <a:t>Bill Martino</a:t>
            </a:r>
          </a:p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Variance Report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53DB2-CD50-C843-919D-282B0EF3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54" y="1376980"/>
            <a:ext cx="5448492" cy="52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Account Balances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49DBE-B55D-B247-AE39-550814C2F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" r="14160" b="-1"/>
          <a:stretch/>
        </p:blipFill>
        <p:spPr>
          <a:xfrm>
            <a:off x="1389856" y="1385888"/>
            <a:ext cx="6364287" cy="46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7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Chapter and Group Funding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E15248-2D9E-C04A-9292-2123FA22C501}"/>
              </a:ext>
            </a:extLst>
          </p:cNvPr>
          <p:cNvSpPr/>
          <p:nvPr/>
        </p:nvSpPr>
        <p:spPr>
          <a:xfrm>
            <a:off x="2471084" y="5216733"/>
            <a:ext cx="4201832" cy="1058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Dollars available to your Chapter or Group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78A6B2-C3BA-D642-8286-679AD75706B0}"/>
              </a:ext>
            </a:extLst>
          </p:cNvPr>
          <p:cNvSpPr/>
          <p:nvPr/>
        </p:nvSpPr>
        <p:spPr>
          <a:xfrm>
            <a:off x="366889" y="2376265"/>
            <a:ext cx="3223476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Active Chapter or Group share of the IEEE Dues Rebate to the Section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82D08D-E0DF-C94B-B5BE-87DC0EC292CE}"/>
              </a:ext>
            </a:extLst>
          </p:cNvPr>
          <p:cNvSpPr/>
          <p:nvPr/>
        </p:nvSpPr>
        <p:spPr>
          <a:xfrm>
            <a:off x="5553634" y="3315598"/>
            <a:ext cx="3223477" cy="408623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Society Support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F714C4-5005-AB44-9F70-27E73A7E3E8A}"/>
              </a:ext>
            </a:extLst>
          </p:cNvPr>
          <p:cNvSpPr/>
          <p:nvPr/>
        </p:nvSpPr>
        <p:spPr>
          <a:xfrm>
            <a:off x="366887" y="3650043"/>
            <a:ext cx="3223476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Surplus from Chapter or Group Managed Conferences, Workshops, or Events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F3D630-7C30-F94D-86D5-3264E1E27B6F}"/>
              </a:ext>
            </a:extLst>
          </p:cNvPr>
          <p:cNvSpPr/>
          <p:nvPr/>
        </p:nvSpPr>
        <p:spPr>
          <a:xfrm>
            <a:off x="5553634" y="2377061"/>
            <a:ext cx="3223476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Additional Central Texas Section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02F64-03CB-0348-B24E-79C5E62A72F0}"/>
              </a:ext>
            </a:extLst>
          </p:cNvPr>
          <p:cNvSpPr txBox="1"/>
          <p:nvPr/>
        </p:nvSpPr>
        <p:spPr>
          <a:xfrm>
            <a:off x="366889" y="1358153"/>
            <a:ext cx="8638997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“I was asked manage budget and expenses – Can someone just tell me</a:t>
            </a:r>
          </a:p>
          <a:p>
            <a:r>
              <a:rPr lang="en-US" dirty="0"/>
              <a:t>Where am I getting money from,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to budget for and expenses and budget control can be achieved?”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00CABA-6228-0B48-B9F8-518D1A46106A}"/>
              </a:ext>
            </a:extLst>
          </p:cNvPr>
          <p:cNvSpPr/>
          <p:nvPr/>
        </p:nvSpPr>
        <p:spPr>
          <a:xfrm>
            <a:off x="5553634" y="3943159"/>
            <a:ext cx="3223476" cy="1021556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Other Sources – Corporate Sponsorship, Donations, etc.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EB29E5E-5D08-334A-8A9A-5C4F67D44BC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90365" y="2887043"/>
            <a:ext cx="684412" cy="2329689"/>
          </a:xfrm>
          <a:prstGeom prst="bentConnector2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D67B1A9-3F39-854E-B278-CD9E55C2A135}"/>
              </a:ext>
            </a:extLst>
          </p:cNvPr>
          <p:cNvCxnSpPr>
            <a:stCxn id="10" idx="3"/>
          </p:cNvCxnSpPr>
          <p:nvPr/>
        </p:nvCxnSpPr>
        <p:spPr>
          <a:xfrm>
            <a:off x="3590363" y="4314055"/>
            <a:ext cx="369796" cy="902678"/>
          </a:xfrm>
          <a:prstGeom prst="bentConnector2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CD9D7033-12D2-994E-8021-844D00B1B17E}"/>
              </a:ext>
            </a:extLst>
          </p:cNvPr>
          <p:cNvCxnSpPr>
            <a:cxnSpLocks/>
            <a:stCxn id="11" idx="1"/>
            <a:endCxn id="4" idx="0"/>
          </p:cNvCxnSpPr>
          <p:nvPr/>
        </p:nvCxnSpPr>
        <p:spPr>
          <a:xfrm rot="10800000" flipV="1">
            <a:off x="4572000" y="2734605"/>
            <a:ext cx="981634" cy="2482127"/>
          </a:xfrm>
          <a:prstGeom prst="bentConnector2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6E38E633-5AA9-0442-B408-B889B141D141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4904878" y="3519910"/>
            <a:ext cx="648757" cy="1696822"/>
          </a:xfrm>
          <a:prstGeom prst="bentConnector2">
            <a:avLst/>
          </a:prstGeom>
          <a:ln w="38100"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9E40828-4C5D-174C-930D-5466C3EAB075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5256412" y="4453936"/>
            <a:ext cx="297223" cy="749445"/>
          </a:xfrm>
          <a:prstGeom prst="bentConnector2">
            <a:avLst/>
          </a:prstGeom>
          <a:ln w="38100"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81BCEE4-B751-3B43-B926-6E273045BEE7}"/>
              </a:ext>
            </a:extLst>
          </p:cNvPr>
          <p:cNvSpPr txBox="1"/>
          <p:nvPr/>
        </p:nvSpPr>
        <p:spPr>
          <a:xfrm>
            <a:off x="3560109" y="2376265"/>
            <a:ext cx="128755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$200 or $275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C4262-B8CB-BE4B-8EF6-EF76766FC0A7}"/>
              </a:ext>
            </a:extLst>
          </p:cNvPr>
          <p:cNvSpPr txBox="1"/>
          <p:nvPr/>
        </p:nvSpPr>
        <p:spPr>
          <a:xfrm>
            <a:off x="4296335" y="2219311"/>
            <a:ext cx="128755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Request in </a:t>
            </a:r>
            <a:r>
              <a:rPr lang="en-US" sz="1400" dirty="0" err="1"/>
              <a:t>FinPlan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Chapter and Group Funding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02F64-03CB-0348-B24E-79C5E62A72F0}"/>
              </a:ext>
            </a:extLst>
          </p:cNvPr>
          <p:cNvSpPr txBox="1"/>
          <p:nvPr/>
        </p:nvSpPr>
        <p:spPr>
          <a:xfrm>
            <a:off x="366889" y="1358153"/>
            <a:ext cx="8638997" cy="73866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“I was asked manage budget and expenses – Can someone just tell me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Where am I getting money from, </a:t>
            </a:r>
            <a:r>
              <a:rPr lang="en-US" sz="1400" dirty="0"/>
              <a:t>what to budget for and expenses and budget control can be achieved?”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4EFD1-04E7-F940-B4B4-F6D18190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" y="2096817"/>
            <a:ext cx="6128388" cy="425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5B9D9-DCC1-E441-B88C-4D9336EEAAD0}"/>
              </a:ext>
            </a:extLst>
          </p:cNvPr>
          <p:cNvSpPr txBox="1"/>
          <p:nvPr/>
        </p:nvSpPr>
        <p:spPr>
          <a:xfrm>
            <a:off x="6387700" y="2047703"/>
            <a:ext cx="2510609" cy="424731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the CTS budget is approved your Chapter or Group </a:t>
            </a:r>
            <a:r>
              <a:rPr lang="en-US" dirty="0" err="1"/>
              <a:t>FinPlan</a:t>
            </a:r>
            <a:r>
              <a:rPr lang="en-US" dirty="0"/>
              <a:t> is your budget for the year.</a:t>
            </a:r>
          </a:p>
          <a:p>
            <a:endParaRPr lang="en-US" dirty="0"/>
          </a:p>
          <a:p>
            <a:r>
              <a:rPr lang="en-US" dirty="0"/>
              <a:t>All expenses within your budget can be approved by your chair.  Expenses beyond your budget must be approved by the Section Chair.</a:t>
            </a:r>
          </a:p>
        </p:txBody>
      </p:sp>
    </p:spTree>
    <p:extLst>
      <p:ext uri="{BB962C8B-B14F-4D97-AF65-F5344CB8AC3E}">
        <p14:creationId xmlns:p14="http://schemas.microsoft.com/office/powerpoint/2010/main" val="80332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Budget for Approval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63E94-A2D3-B948-8E34-263CE86B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8" y="1435846"/>
            <a:ext cx="7453219" cy="44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Account Balances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49DBE-B55D-B247-AE39-550814C2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8" y="1355101"/>
            <a:ext cx="7414161" cy="46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Thank you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24151" y="3376510"/>
            <a:ext cx="4121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939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3C2C-1752-A942-AD7B-ED2B4F85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and Group Funding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DCBDD-5017-CB45-900B-2BF29A68CC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0673-C9A1-B644-9319-7A2E830ECF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BC872-A4F6-0947-89DF-BE8ED218D9D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Annual Chapter and Group Carryover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/>
              <a:t>Each year chapters and groups may receive funds by way of: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Share of the IEEE Rebate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Surplus from events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Grants, awards, and other support from Societies</a:t>
            </a:r>
          </a:p>
          <a:p>
            <a:pPr marL="76581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Revenue from other entities outside of CTS, e. g., corporate support</a:t>
            </a:r>
          </a:p>
          <a:p>
            <a:pPr marL="25146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3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/>
              <a:t>Unspent funds from these sources will carryover to the following year and be part of the opening balance of the chapter or group.</a:t>
            </a:r>
          </a:p>
        </p:txBody>
      </p:sp>
    </p:spTree>
    <p:extLst>
      <p:ext uri="{BB962C8B-B14F-4D97-AF65-F5344CB8AC3E}">
        <p14:creationId xmlns:p14="http://schemas.microsoft.com/office/powerpoint/2010/main" val="354854044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p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8100">
          <a:tailEnd type="triangle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4510</TotalTime>
  <Words>292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SPRING Planning Meeting January 19, 2019 San Marcus, TX</vt:lpstr>
      <vt:lpstr>2018 Variance Report</vt:lpstr>
      <vt:lpstr>Account Balances</vt:lpstr>
      <vt:lpstr>Chapter and Group Funding</vt:lpstr>
      <vt:lpstr>Chapter and Group Funding</vt:lpstr>
      <vt:lpstr>2019 Budget for Approval</vt:lpstr>
      <vt:lpstr>Account Balances</vt:lpstr>
      <vt:lpstr>Thank you</vt:lpstr>
      <vt:lpstr>Chapter and Group Funding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Bill Martino</cp:lastModifiedBy>
  <cp:revision>156</cp:revision>
  <cp:lastPrinted>2018-08-07T14:39:51Z</cp:lastPrinted>
  <dcterms:created xsi:type="dcterms:W3CDTF">2012-12-04T23:01:03Z</dcterms:created>
  <dcterms:modified xsi:type="dcterms:W3CDTF">2019-01-18T21:23:54Z</dcterms:modified>
</cp:coreProperties>
</file>