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showSpecialPlsOnTitleSld="0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15"/>
  </p:notesMasterIdLst>
  <p:sldIdLst>
    <p:sldId id="363" r:id="rId4"/>
    <p:sldId id="397" r:id="rId5"/>
    <p:sldId id="398" r:id="rId6"/>
    <p:sldId id="405" r:id="rId7"/>
    <p:sldId id="399" r:id="rId8"/>
    <p:sldId id="400" r:id="rId9"/>
    <p:sldId id="401" r:id="rId10"/>
    <p:sldId id="402" r:id="rId11"/>
    <p:sldId id="403" r:id="rId12"/>
    <p:sldId id="404" r:id="rId13"/>
    <p:sldId id="39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D6213CC3-E681-4FE0-99FD-47073BE88D40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94507E06-14D1-44FC-A443-6E52B9916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56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00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2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1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4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4235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3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60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745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0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58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5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44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3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47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752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32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62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33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699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6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9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6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800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918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299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845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75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6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2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8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95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97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81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IEEE_125_cmyk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2638"/>
            <a:ext cx="9144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560388" y="6354763"/>
            <a:ext cx="5683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600" smtClean="0">
                <a:solidFill>
                  <a:schemeClr val="bg2"/>
                </a:solidFill>
              </a:rPr>
              <a:t>178005.ppt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Blip>
          <a:blip r:embed="rId1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EEE_125_cmyk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7"/>
          <p:cNvSpPr txBox="1">
            <a:spLocks noChangeArrowheads="1"/>
          </p:cNvSpPr>
          <p:nvPr userDrawn="1"/>
        </p:nvSpPr>
        <p:spPr bwMode="auto">
          <a:xfrm>
            <a:off x="269875" y="6673850"/>
            <a:ext cx="5683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600" smtClean="0">
                <a:solidFill>
                  <a:schemeClr val="bg2"/>
                </a:solidFill>
              </a:rPr>
              <a:t>178005.ppt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EEE_125_cmyk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 userDrawn="1"/>
        </p:nvSpPr>
        <p:spPr bwMode="auto">
          <a:xfrm>
            <a:off x="2027238" y="1243013"/>
            <a:ext cx="3300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4400" b="1" smtClean="0">
                <a:solidFill>
                  <a:schemeClr val="bg1"/>
                </a:solidFill>
                <a:latin typeface="Verdana" pitchFamily="34" charset="0"/>
              </a:rPr>
              <a:t>Type here</a:t>
            </a:r>
          </a:p>
        </p:txBody>
      </p:sp>
      <p:sp>
        <p:nvSpPr>
          <p:cNvPr id="3076" name="Text Box 4"/>
          <p:cNvSpPr txBox="1">
            <a:spLocks noChangeArrowheads="1"/>
          </p:cNvSpPr>
          <p:nvPr userDrawn="1"/>
        </p:nvSpPr>
        <p:spPr bwMode="auto">
          <a:xfrm>
            <a:off x="1693863" y="4746625"/>
            <a:ext cx="17414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200" b="1" smtClean="0">
                <a:solidFill>
                  <a:schemeClr val="tx2"/>
                </a:solidFill>
                <a:latin typeface="Verdana" pitchFamily="34" charset="0"/>
              </a:rPr>
              <a:t>Type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.Redfield@ieee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66775" y="1090613"/>
            <a:ext cx="8108950" cy="2106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IEEE Central Texas Section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Chapter Chair Training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-SAMIEEE-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endParaRPr lang="en-US" sz="2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Joe Redfield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J.Redfield@ieee.org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March 4, </a:t>
            </a:r>
            <a:r>
              <a:rPr lang="en-US" sz="2200" dirty="0" smtClean="0">
                <a:solidFill>
                  <a:schemeClr val="tx2"/>
                </a:solidFill>
              </a:rPr>
              <a:t>2016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Austin, </a:t>
            </a:r>
            <a:r>
              <a:rPr lang="en-US" sz="2200" dirty="0" smtClean="0">
                <a:solidFill>
                  <a:schemeClr val="tx2"/>
                </a:solidFill>
              </a:rPr>
              <a:t>Texas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your Excel file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MailMerge</a:t>
            </a:r>
            <a:r>
              <a:rPr lang="en-US" dirty="0" smtClean="0"/>
              <a:t> to send email to your members</a:t>
            </a:r>
          </a:p>
          <a:p>
            <a:r>
              <a:rPr lang="en-US" dirty="0" smtClean="0"/>
              <a:t>BUT, do not send email if the “Send E-Mail Flag” is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Questions: contact me:</a:t>
            </a:r>
          </a:p>
          <a:p>
            <a:r>
              <a:rPr lang="en-US" dirty="0" smtClean="0"/>
              <a:t>Joe Redfield</a:t>
            </a:r>
          </a:p>
          <a:p>
            <a:r>
              <a:rPr lang="en-US" dirty="0" smtClean="0">
                <a:hlinkClick r:id="rId2"/>
              </a:rPr>
              <a:t>J.Redfield@ieee.org</a:t>
            </a:r>
            <a:endParaRPr lang="en-US" dirty="0" smtClean="0"/>
          </a:p>
          <a:p>
            <a:r>
              <a:rPr lang="en-US" dirty="0" smtClean="0"/>
              <a:t>210.744.2916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873" y="609600"/>
            <a:ext cx="8932127" cy="1143000"/>
          </a:xfrm>
        </p:spPr>
        <p:txBody>
          <a:bodyPr/>
          <a:lstStyle/>
          <a:p>
            <a:r>
              <a:rPr lang="en-US" dirty="0" smtClean="0"/>
              <a:t>SAMIEEE—Our database of members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access SAMIEEE</a:t>
            </a:r>
          </a:p>
          <a:p>
            <a:r>
              <a:rPr lang="en-US" dirty="0" smtClean="0"/>
              <a:t>How to get </a:t>
            </a:r>
            <a:r>
              <a:rPr lang="en-US" dirty="0" smtClean="0"/>
              <a:t>an export </a:t>
            </a:r>
            <a:r>
              <a:rPr lang="en-US" dirty="0" smtClean="0"/>
              <a:t>of your members</a:t>
            </a:r>
          </a:p>
          <a:p>
            <a:r>
              <a:rPr lang="en-US" dirty="0" smtClean="0"/>
              <a:t>How to save that </a:t>
            </a:r>
            <a:r>
              <a:rPr lang="en-US" dirty="0" smtClean="0"/>
              <a:t>export as </a:t>
            </a:r>
            <a:r>
              <a:rPr lang="en-US" dirty="0" smtClean="0"/>
              <a:t>an Excel spreadsheet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64"/>
            <a:ext cx="9431167" cy="6088566"/>
          </a:xfrm>
        </p:spPr>
      </p:pic>
      <p:sp>
        <p:nvSpPr>
          <p:cNvPr id="5" name="Rectangular Callout 4"/>
          <p:cNvSpPr/>
          <p:nvPr/>
        </p:nvSpPr>
        <p:spPr bwMode="auto">
          <a:xfrm>
            <a:off x="3914078" y="0"/>
            <a:ext cx="4427035" cy="490654"/>
          </a:xfrm>
          <a:prstGeom prst="wedgeRectCallout">
            <a:avLst>
              <a:gd name="adj1" fmla="val -46512"/>
              <a:gd name="adj2" fmla="val 151136"/>
            </a:avLst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Search for SAMIEEE training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7902499" y="3378820"/>
            <a:ext cx="1412952" cy="490654"/>
          </a:xfrm>
          <a:prstGeom prst="wedgeRectCallout">
            <a:avLst>
              <a:gd name="adj1" fmla="val -46512"/>
              <a:gd name="adj2" fmla="val 151136"/>
            </a:avLst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Training!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7786783" y="3378820"/>
            <a:ext cx="1528668" cy="490654"/>
          </a:xfrm>
          <a:prstGeom prst="wedgeRectCallout">
            <a:avLst>
              <a:gd name="adj1" fmla="val -213036"/>
              <a:gd name="adj2" fmla="val 326136"/>
            </a:avLst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Training!</a:t>
            </a:r>
          </a:p>
        </p:txBody>
      </p:sp>
    </p:spTree>
    <p:extLst>
      <p:ext uri="{BB962C8B-B14F-4D97-AF65-F5344CB8AC3E}">
        <p14:creationId xmlns:p14="http://schemas.microsoft.com/office/powerpoint/2010/main" val="715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1"/>
            <a:ext cx="9144000" cy="6699120"/>
          </a:xfrm>
        </p:spPr>
      </p:pic>
      <p:sp>
        <p:nvSpPr>
          <p:cNvPr id="5" name="Right Arrow 4"/>
          <p:cNvSpPr/>
          <p:nvPr/>
        </p:nvSpPr>
        <p:spPr bwMode="auto">
          <a:xfrm rot="9950043" flipV="1">
            <a:off x="3399686" y="6082229"/>
            <a:ext cx="2503102" cy="710591"/>
          </a:xfrm>
          <a:prstGeom prst="rightArrow">
            <a:avLst>
              <a:gd name="adj1" fmla="val 51613"/>
              <a:gd name="adj2" fmla="val 435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Access SAMIEEE</a:t>
            </a:r>
          </a:p>
        </p:txBody>
      </p:sp>
    </p:spTree>
    <p:extLst>
      <p:ext uri="{BB962C8B-B14F-4D97-AF65-F5344CB8AC3E}">
        <p14:creationId xmlns:p14="http://schemas.microsoft.com/office/powerpoint/2010/main" val="14354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40833" cy="8475868"/>
          </a:xfrm>
        </p:spPr>
      </p:pic>
      <p:sp>
        <p:nvSpPr>
          <p:cNvPr id="5" name="Right Arrow 4"/>
          <p:cNvSpPr/>
          <p:nvPr/>
        </p:nvSpPr>
        <p:spPr bwMode="auto">
          <a:xfrm rot="9950043" flipV="1">
            <a:off x="4387781" y="-107296"/>
            <a:ext cx="1323292" cy="710591"/>
          </a:xfrm>
          <a:prstGeom prst="rightArrow">
            <a:avLst>
              <a:gd name="adj1" fmla="val 51613"/>
              <a:gd name="adj2" fmla="val 435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1 Catalog</a:t>
            </a:r>
          </a:p>
        </p:txBody>
      </p:sp>
      <p:sp>
        <p:nvSpPr>
          <p:cNvPr id="6" name="Right Arrow 5"/>
          <p:cNvSpPr/>
          <p:nvPr/>
        </p:nvSpPr>
        <p:spPr bwMode="auto">
          <a:xfrm rot="9142980" flipV="1">
            <a:off x="1244008" y="492012"/>
            <a:ext cx="2073214" cy="710591"/>
          </a:xfrm>
          <a:prstGeom prst="rightArrow">
            <a:avLst>
              <a:gd name="adj1" fmla="val 51613"/>
              <a:gd name="adj2" fmla="val 435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2  Shared Folders</a:t>
            </a:r>
          </a:p>
        </p:txBody>
      </p:sp>
      <p:sp>
        <p:nvSpPr>
          <p:cNvPr id="7" name="Right Arrow 6"/>
          <p:cNvSpPr/>
          <p:nvPr/>
        </p:nvSpPr>
        <p:spPr bwMode="auto">
          <a:xfrm rot="9142980" flipV="1">
            <a:off x="1267754" y="1156553"/>
            <a:ext cx="1376221" cy="710591"/>
          </a:xfrm>
          <a:prstGeom prst="rightArrow">
            <a:avLst>
              <a:gd name="adj1" fmla="val 51613"/>
              <a:gd name="adj2" fmla="val 435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SAMIeee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9142980" flipV="1">
            <a:off x="2103036" y="1545769"/>
            <a:ext cx="1956017" cy="710591"/>
          </a:xfrm>
          <a:prstGeom prst="rightArrow">
            <a:avLst>
              <a:gd name="adj1" fmla="val 51613"/>
              <a:gd name="adj2" fmla="val 435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4 Geographic …</a:t>
            </a:r>
          </a:p>
        </p:txBody>
      </p:sp>
      <p:sp>
        <p:nvSpPr>
          <p:cNvPr id="9" name="Right Arrow 8"/>
          <p:cNvSpPr/>
          <p:nvPr/>
        </p:nvSpPr>
        <p:spPr bwMode="auto">
          <a:xfrm rot="9142980" flipV="1">
            <a:off x="5897430" y="3606554"/>
            <a:ext cx="3147168" cy="710591"/>
          </a:xfrm>
          <a:prstGeom prst="rightArrow">
            <a:avLst>
              <a:gd name="adj1" fmla="val 51613"/>
              <a:gd name="adj2" fmla="val 435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5 Active Members Contact Info</a:t>
            </a:r>
          </a:p>
        </p:txBody>
      </p:sp>
    </p:spTree>
    <p:extLst>
      <p:ext uri="{BB962C8B-B14F-4D97-AF65-F5344CB8AC3E}">
        <p14:creationId xmlns:p14="http://schemas.microsoft.com/office/powerpoint/2010/main" val="18625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1114146"/>
            <a:ext cx="9576934" cy="5695405"/>
          </a:xfrm>
        </p:spPr>
      </p:pic>
      <p:sp>
        <p:nvSpPr>
          <p:cNvPr id="5" name="Right Arrow 4"/>
          <p:cNvSpPr/>
          <p:nvPr/>
        </p:nvSpPr>
        <p:spPr bwMode="auto">
          <a:xfrm rot="9730059" flipV="1">
            <a:off x="2000352" y="355908"/>
            <a:ext cx="3147168" cy="710591"/>
          </a:xfrm>
          <a:prstGeom prst="rightArrow">
            <a:avLst>
              <a:gd name="adj1" fmla="val 51613"/>
              <a:gd name="adj2" fmla="val 435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5 Active Members Contact Info</a:t>
            </a:r>
          </a:p>
        </p:txBody>
      </p:sp>
      <p:sp>
        <p:nvSpPr>
          <p:cNvPr id="6" name="Oval 5"/>
          <p:cNvSpPr/>
          <p:nvPr/>
        </p:nvSpPr>
        <p:spPr bwMode="auto">
          <a:xfrm rot="20567209">
            <a:off x="521273" y="1297259"/>
            <a:ext cx="730405" cy="25054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 rot="21284973">
            <a:off x="7791" y="1002837"/>
            <a:ext cx="2009167" cy="458129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3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1099"/>
            <a:ext cx="15228579" cy="4918617"/>
          </a:xfrm>
        </p:spPr>
      </p:pic>
      <p:sp>
        <p:nvSpPr>
          <p:cNvPr id="5" name="Oval 4"/>
          <p:cNvSpPr/>
          <p:nvPr/>
        </p:nvSpPr>
        <p:spPr bwMode="auto">
          <a:xfrm rot="21284973">
            <a:off x="-98818" y="1371234"/>
            <a:ext cx="1173456" cy="328365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86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522" y="981308"/>
            <a:ext cx="10196522" cy="5744627"/>
          </a:xfrm>
        </p:spPr>
      </p:pic>
      <p:sp>
        <p:nvSpPr>
          <p:cNvPr id="5" name="Oval 4"/>
          <p:cNvSpPr/>
          <p:nvPr/>
        </p:nvSpPr>
        <p:spPr bwMode="auto">
          <a:xfrm rot="21284973">
            <a:off x="7466744" y="2107777"/>
            <a:ext cx="1651339" cy="64211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 rot="21284973">
            <a:off x="7475942" y="6198538"/>
            <a:ext cx="1651339" cy="4644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4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488" y="526430"/>
            <a:ext cx="77724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759"/>
            <a:ext cx="10036905" cy="5720576"/>
          </a:xfrm>
        </p:spPr>
      </p:pic>
      <p:sp>
        <p:nvSpPr>
          <p:cNvPr id="5" name="Oval 4"/>
          <p:cNvSpPr/>
          <p:nvPr/>
        </p:nvSpPr>
        <p:spPr bwMode="auto">
          <a:xfrm rot="356223">
            <a:off x="3044797" y="2061225"/>
            <a:ext cx="3030359" cy="839929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 rot="21284973">
            <a:off x="3187938" y="1542624"/>
            <a:ext cx="567127" cy="419951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9730059" flipV="1">
            <a:off x="3581509" y="742634"/>
            <a:ext cx="3147168" cy="710591"/>
          </a:xfrm>
          <a:prstGeom prst="rightArrow">
            <a:avLst>
              <a:gd name="adj1" fmla="val 51613"/>
              <a:gd name="adj2" fmla="val 435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Export this analysis</a:t>
            </a:r>
          </a:p>
        </p:txBody>
      </p:sp>
    </p:spTree>
    <p:extLst>
      <p:ext uri="{BB962C8B-B14F-4D97-AF65-F5344CB8AC3E}">
        <p14:creationId xmlns:p14="http://schemas.microsoft.com/office/powerpoint/2010/main" val="33833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~9771493">
  <a:themeElements>
    <a:clrScheme name="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EBB6AC"/>
      </a:accent5>
      <a:accent6>
        <a:srgbClr val="499934"/>
      </a:accent6>
      <a:hlink>
        <a:srgbClr val="0080FF"/>
      </a:hlink>
      <a:folHlink>
        <a:srgbClr val="481861"/>
      </a:folHlink>
    </a:clrScheme>
    <a:fontScheme name="5_~9771493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5_~977149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~977149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~977149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~977149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~977149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~977149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~977149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~977149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~977149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~977149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~977149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~977149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~9771493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~9771493">
  <a:themeElements>
    <a:clrScheme name="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EBB6AC"/>
      </a:accent5>
      <a:accent6>
        <a:srgbClr val="499934"/>
      </a:accent6>
      <a:hlink>
        <a:srgbClr val="0080FF"/>
      </a:hlink>
      <a:folHlink>
        <a:srgbClr val="481861"/>
      </a:folHlink>
    </a:clrScheme>
    <a:fontScheme name="1_~9771493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1_~977149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977149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977149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977149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977149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977149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977149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977149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977149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977149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977149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977149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9771493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~9771493">
  <a:themeElements>
    <a:clrScheme name="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EBB6AC"/>
      </a:accent5>
      <a:accent6>
        <a:srgbClr val="499934"/>
      </a:accent6>
      <a:hlink>
        <a:srgbClr val="0080FF"/>
      </a:hlink>
      <a:folHlink>
        <a:srgbClr val="481861"/>
      </a:folHlink>
    </a:clrScheme>
    <a:fontScheme name="2_~9771493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2_~977149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~977149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~977149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~977149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~977149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~977149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977149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977149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977149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977149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977149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977149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9771493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4558</TotalTime>
  <Words>113</Words>
  <Application>Microsoft Office PowerPoint</Application>
  <PresentationFormat>On-screen Show (4:3)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Verdana</vt:lpstr>
      <vt:lpstr>Wingdings</vt:lpstr>
      <vt:lpstr>5_~9771493</vt:lpstr>
      <vt:lpstr>1_~9771493</vt:lpstr>
      <vt:lpstr>2_~9771493</vt:lpstr>
      <vt:lpstr>IEEE Central Texas Section Chapter Chair Training -SAMIEEE-</vt:lpstr>
      <vt:lpstr>SAMIEEE—Our database of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Finally….</vt:lpstr>
      <vt:lpstr>Thank you!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Industry professionals and their employers will value IEEE as a major resource to achieve success.</dc:title>
  <dc:creator>M101891</dc:creator>
  <cp:lastModifiedBy>JRedfield</cp:lastModifiedBy>
  <cp:revision>254</cp:revision>
  <dcterms:created xsi:type="dcterms:W3CDTF">2010-01-19T16:42:22Z</dcterms:created>
  <dcterms:modified xsi:type="dcterms:W3CDTF">2017-02-24T04:06:21Z</dcterms:modified>
</cp:coreProperties>
</file>