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Override PartName="/ppt/notesSlides/notesSlide5.xml" ContentType="application/vnd.openxmlformats-officedocument.presentationml.notesSlide+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Default Extension="xlsx" ContentType="application/vnd.openxmlformats-officedocument.spreadsheetml.sheet"/>
  <Override PartName="/ppt/slideLayouts/slideLayout2.xml" ContentType="application/vnd.openxmlformats-officedocument.presentationml.slideLayout+xml"/>
  <Override PartName="/ppt/slides/slide1.xml" ContentType="application/vnd.openxmlformats-officedocument.presentationml.slide+xml"/>
  <Override PartName="/ppt/charts/chart2.xml" ContentType="application/vnd.openxmlformats-officedocument.drawingml.chart+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2" strictFirstAndLastChars="0" saveSubsetFonts="1" autoCompressPictures="0">
  <p:sldMasterIdLst>
    <p:sldMasterId id="2147483649" r:id="rId1"/>
  </p:sldMasterIdLst>
  <p:notesMasterIdLst>
    <p:notesMasterId r:id="rId10"/>
  </p:notesMasterIdLst>
  <p:handoutMasterIdLst>
    <p:handoutMasterId r:id="rId11"/>
  </p:handoutMasterIdLst>
  <p:sldIdLst>
    <p:sldId id="1016" r:id="rId2"/>
    <p:sldId id="1126" r:id="rId3"/>
    <p:sldId id="1135" r:id="rId4"/>
    <p:sldId id="1136" r:id="rId5"/>
    <p:sldId id="1133" r:id="rId6"/>
    <p:sldId id="1132" r:id="rId7"/>
    <p:sldId id="1134" r:id="rId8"/>
    <p:sldId id="1125" r:id="rId9"/>
  </p:sldIdLst>
  <p:sldSz cx="9144000" cy="6858000" type="screen4x3"/>
  <p:notesSz cx="6985000" cy="92837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0099"/>
    <a:srgbClr val="00CC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45" autoAdjust="0"/>
    <p:restoredTop sz="94613" autoAdjust="0"/>
  </p:normalViewPr>
  <p:slideViewPr>
    <p:cSldViewPr snapToGrid="0">
      <p:cViewPr varScale="1">
        <p:scale>
          <a:sx n="97" d="100"/>
          <a:sy n="97" d="100"/>
        </p:scale>
        <p:origin x="-12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3"/>
        <p:guide pos="220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0704307833080498"/>
          <c:y val="0.119565217391304"/>
          <c:w val="0.912030388403285"/>
          <c:h val="0.665217391304348"/>
        </c:manualLayout>
      </c:layout>
      <c:barChart>
        <c:barDir val="col"/>
        <c:grouping val="clustered"/>
        <c:ser>
          <c:idx val="0"/>
          <c:order val="0"/>
          <c:tx>
            <c:strRef>
              <c:f>Sheet1!$A$2</c:f>
              <c:strCache>
                <c:ptCount val="1"/>
                <c:pt idx="0">
                  <c:v>L31 Reports</c:v>
                </c:pt>
              </c:strCache>
            </c:strRef>
          </c:tx>
          <c:spPr>
            <a:solidFill>
              <a:srgbClr val="63AAFE"/>
            </a:solidFill>
            <a:ln w="25400">
              <a:noFill/>
            </a:ln>
          </c:spPr>
          <c:cat>
            <c:strRef>
              <c:f>Sheet1!$B$1:$AA$1</c:f>
              <c:strCache>
                <c:ptCount val="26"/>
                <c:pt idx="0">
                  <c:v>AP03/MTT17</c:v>
                </c:pt>
                <c:pt idx="1">
                  <c:v>C16 Austin</c:v>
                </c:pt>
                <c:pt idx="2">
                  <c:v>C16 SA</c:v>
                </c:pt>
                <c:pt idx="3">
                  <c:v>CAS/SSC</c:v>
                </c:pt>
                <c:pt idx="4">
                  <c:v>CEDA44</c:v>
                </c:pt>
                <c:pt idx="5">
                  <c:v>COM/SP Austin</c:v>
                </c:pt>
                <c:pt idx="6">
                  <c:v>COM/SP SA</c:v>
                </c:pt>
                <c:pt idx="7">
                  <c:v>CTCN</c:v>
                </c:pt>
                <c:pt idx="8">
                  <c:v>CPMT21</c:v>
                </c:pt>
                <c:pt idx="9">
                  <c:v>EMB18</c:v>
                </c:pt>
                <c:pt idx="10">
                  <c:v>EMC27</c:v>
                </c:pt>
                <c:pt idx="11">
                  <c:v>GOLD</c:v>
                </c:pt>
                <c:pt idx="12">
                  <c:v>IM09</c:v>
                </c:pt>
                <c:pt idx="13">
                  <c:v>LM Austin</c:v>
                </c:pt>
                <c:pt idx="14">
                  <c:v>LM SA</c:v>
                </c:pt>
                <c:pt idx="15">
                  <c:v>PE31 SA</c:v>
                </c:pt>
                <c:pt idx="16">
                  <c:v>PI^2</c:v>
                </c:pt>
                <c:pt idx="17">
                  <c:v>PHO36</c:v>
                </c:pt>
                <c:pt idx="18">
                  <c:v>PSE43</c:v>
                </c:pt>
                <c:pt idx="19">
                  <c:v>TM14 SA</c:v>
                </c:pt>
                <c:pt idx="20">
                  <c:v>WIE</c:v>
                </c:pt>
                <c:pt idx="21">
                  <c:v>Section</c:v>
                </c:pt>
                <c:pt idx="22">
                  <c:v>E25</c:v>
                </c:pt>
                <c:pt idx="23">
                  <c:v>ED15</c:v>
                </c:pt>
                <c:pt idx="24">
                  <c:v>SMC28</c:v>
                </c:pt>
                <c:pt idx="25">
                  <c:v>TM14 Austin</c:v>
                </c:pt>
              </c:strCache>
            </c:strRef>
          </c:cat>
          <c:val>
            <c:numRef>
              <c:f>Sheet1!$B$2:$AA$2</c:f>
              <c:numCache>
                <c:formatCode>General</c:formatCode>
                <c:ptCount val="26"/>
                <c:pt idx="0">
                  <c:v>11.0</c:v>
                </c:pt>
                <c:pt idx="1">
                  <c:v>9.0</c:v>
                </c:pt>
                <c:pt idx="2">
                  <c:v>7.0</c:v>
                </c:pt>
                <c:pt idx="3">
                  <c:v>26.0</c:v>
                </c:pt>
                <c:pt idx="4">
                  <c:v>15.0</c:v>
                </c:pt>
                <c:pt idx="5">
                  <c:v>24.0</c:v>
                </c:pt>
                <c:pt idx="6">
                  <c:v>10.0</c:v>
                </c:pt>
                <c:pt idx="7">
                  <c:v>19.0</c:v>
                </c:pt>
                <c:pt idx="8">
                  <c:v>7.0</c:v>
                </c:pt>
                <c:pt idx="9">
                  <c:v>4.0</c:v>
                </c:pt>
                <c:pt idx="10">
                  <c:v>5.0</c:v>
                </c:pt>
                <c:pt idx="11">
                  <c:v>3.0</c:v>
                </c:pt>
                <c:pt idx="12">
                  <c:v>8.0</c:v>
                </c:pt>
                <c:pt idx="13">
                  <c:v>4.0</c:v>
                </c:pt>
                <c:pt idx="14">
                  <c:v>14.0</c:v>
                </c:pt>
                <c:pt idx="15">
                  <c:v>11.0</c:v>
                </c:pt>
                <c:pt idx="16">
                  <c:v>25.0</c:v>
                </c:pt>
                <c:pt idx="17">
                  <c:v>4.0</c:v>
                </c:pt>
                <c:pt idx="18">
                  <c:v>11.0</c:v>
                </c:pt>
                <c:pt idx="19">
                  <c:v>5.0</c:v>
                </c:pt>
                <c:pt idx="20">
                  <c:v>3.0</c:v>
                </c:pt>
                <c:pt idx="21">
                  <c:v>34.0</c:v>
                </c:pt>
                <c:pt idx="22">
                  <c:v>1.0</c:v>
                </c:pt>
                <c:pt idx="23">
                  <c:v>2.0</c:v>
                </c:pt>
                <c:pt idx="24">
                  <c:v>0.0</c:v>
                </c:pt>
                <c:pt idx="25">
                  <c:v>1.0</c:v>
                </c:pt>
              </c:numCache>
            </c:numRef>
          </c:val>
        </c:ser>
        <c:ser>
          <c:idx val="1"/>
          <c:order val="1"/>
          <c:tx>
            <c:strRef>
              <c:f>Sheet1!$A$3</c:f>
              <c:strCache>
                <c:ptCount val="1"/>
                <c:pt idx="0">
                  <c:v>Technical</c:v>
                </c:pt>
              </c:strCache>
            </c:strRef>
          </c:tx>
          <c:cat>
            <c:strRef>
              <c:f>Sheet1!$B$1:$AA$1</c:f>
              <c:strCache>
                <c:ptCount val="26"/>
                <c:pt idx="0">
                  <c:v>AP03/MTT17</c:v>
                </c:pt>
                <c:pt idx="1">
                  <c:v>C16 Austin</c:v>
                </c:pt>
                <c:pt idx="2">
                  <c:v>C16 SA</c:v>
                </c:pt>
                <c:pt idx="3">
                  <c:v>CAS/SSC</c:v>
                </c:pt>
                <c:pt idx="4">
                  <c:v>CEDA44</c:v>
                </c:pt>
                <c:pt idx="5">
                  <c:v>COM/SP Austin</c:v>
                </c:pt>
                <c:pt idx="6">
                  <c:v>COM/SP SA</c:v>
                </c:pt>
                <c:pt idx="7">
                  <c:v>CTCN</c:v>
                </c:pt>
                <c:pt idx="8">
                  <c:v>CPMT21</c:v>
                </c:pt>
                <c:pt idx="9">
                  <c:v>EMB18</c:v>
                </c:pt>
                <c:pt idx="10">
                  <c:v>EMC27</c:v>
                </c:pt>
                <c:pt idx="11">
                  <c:v>GOLD</c:v>
                </c:pt>
                <c:pt idx="12">
                  <c:v>IM09</c:v>
                </c:pt>
                <c:pt idx="13">
                  <c:v>LM Austin</c:v>
                </c:pt>
                <c:pt idx="14">
                  <c:v>LM SA</c:v>
                </c:pt>
                <c:pt idx="15">
                  <c:v>PE31 SA</c:v>
                </c:pt>
                <c:pt idx="16">
                  <c:v>PI^2</c:v>
                </c:pt>
                <c:pt idx="17">
                  <c:v>PHO36</c:v>
                </c:pt>
                <c:pt idx="18">
                  <c:v>PSE43</c:v>
                </c:pt>
                <c:pt idx="19">
                  <c:v>TM14 SA</c:v>
                </c:pt>
                <c:pt idx="20">
                  <c:v>WIE</c:v>
                </c:pt>
                <c:pt idx="21">
                  <c:v>Section</c:v>
                </c:pt>
                <c:pt idx="22">
                  <c:v>E25</c:v>
                </c:pt>
                <c:pt idx="23">
                  <c:v>ED15</c:v>
                </c:pt>
                <c:pt idx="24">
                  <c:v>SMC28</c:v>
                </c:pt>
                <c:pt idx="25">
                  <c:v>TM14 Austin</c:v>
                </c:pt>
              </c:strCache>
            </c:strRef>
          </c:cat>
          <c:val>
            <c:numRef>
              <c:f>Sheet1!$B$3:$AA$3</c:f>
              <c:numCache>
                <c:formatCode>General</c:formatCode>
                <c:ptCount val="26"/>
                <c:pt idx="0">
                  <c:v>10.0</c:v>
                </c:pt>
                <c:pt idx="1">
                  <c:v>9.0</c:v>
                </c:pt>
                <c:pt idx="2">
                  <c:v>6.0</c:v>
                </c:pt>
                <c:pt idx="3">
                  <c:v>17.0</c:v>
                </c:pt>
                <c:pt idx="4">
                  <c:v>8.0</c:v>
                </c:pt>
                <c:pt idx="5">
                  <c:v>11.0</c:v>
                </c:pt>
                <c:pt idx="6">
                  <c:v>5.0</c:v>
                </c:pt>
                <c:pt idx="7">
                  <c:v>6.0</c:v>
                </c:pt>
                <c:pt idx="8">
                  <c:v>6.0</c:v>
                </c:pt>
                <c:pt idx="9">
                  <c:v>2.0</c:v>
                </c:pt>
                <c:pt idx="10">
                  <c:v>5.0</c:v>
                </c:pt>
                <c:pt idx="11">
                  <c:v>0.0</c:v>
                </c:pt>
                <c:pt idx="12">
                  <c:v>6.0</c:v>
                </c:pt>
                <c:pt idx="13">
                  <c:v>0.0</c:v>
                </c:pt>
                <c:pt idx="14">
                  <c:v>9.0</c:v>
                </c:pt>
                <c:pt idx="15">
                  <c:v>10.0</c:v>
                </c:pt>
                <c:pt idx="16">
                  <c:v>11.0</c:v>
                </c:pt>
                <c:pt idx="17">
                  <c:v>3.0</c:v>
                </c:pt>
                <c:pt idx="18">
                  <c:v>10.0</c:v>
                </c:pt>
                <c:pt idx="19">
                  <c:v>3.0</c:v>
                </c:pt>
                <c:pt idx="20">
                  <c:v>0.0</c:v>
                </c:pt>
                <c:pt idx="21">
                  <c:v>0.0</c:v>
                </c:pt>
                <c:pt idx="22">
                  <c:v>0.0</c:v>
                </c:pt>
                <c:pt idx="23">
                  <c:v>1.0</c:v>
                </c:pt>
                <c:pt idx="24">
                  <c:v>0.0</c:v>
                </c:pt>
                <c:pt idx="25">
                  <c:v>0.0</c:v>
                </c:pt>
              </c:numCache>
            </c:numRef>
          </c:val>
        </c:ser>
        <c:axId val="916510504"/>
        <c:axId val="1107861192"/>
      </c:barChart>
      <c:catAx>
        <c:axId val="916510504"/>
        <c:scaling>
          <c:orientation val="minMax"/>
        </c:scaling>
        <c:axPos val="b"/>
        <c:numFmt formatCode="General" sourceLinked="1"/>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1107861192"/>
        <c:crosses val="autoZero"/>
        <c:auto val="1"/>
        <c:lblAlgn val="ctr"/>
        <c:lblOffset val="100"/>
        <c:tickLblSkip val="1"/>
        <c:tickMarkSkip val="1"/>
      </c:catAx>
      <c:valAx>
        <c:axId val="1107861192"/>
        <c:scaling>
          <c:orientation val="minMax"/>
        </c:scaling>
        <c:axPos val="l"/>
        <c:majorGridlines>
          <c:spPr>
            <a:ln w="3184">
              <a:solidFill>
                <a:srgbClr val="000000"/>
              </a:solidFill>
              <a:prstDash val="solid"/>
            </a:ln>
          </c:spPr>
        </c:majorGridlines>
        <c:numFmt formatCode="General" sourceLinked="1"/>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916510504"/>
        <c:crosses val="autoZero"/>
        <c:crossBetween val="between"/>
      </c:valAx>
      <c:spPr>
        <a:noFill/>
        <a:ln w="12700">
          <a:solidFill>
            <a:srgbClr val="000000"/>
          </a:solidFill>
          <a:prstDash val="solid"/>
        </a:ln>
      </c:spPr>
    </c:plotArea>
    <c:legend>
      <c:legendPos val="t"/>
      <c:layout>
        <c:manualLayout>
          <c:xMode val="edge"/>
          <c:yMode val="edge"/>
          <c:x val="0.301046858821546"/>
          <c:y val="0.0"/>
          <c:w val="0.500856243605143"/>
          <c:h val="0.083446372797752"/>
        </c:manualLayout>
      </c:layout>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0704307833080498"/>
          <c:y val="0.119565217391304"/>
          <c:w val="0.912030388403285"/>
          <c:h val="0.665217391304348"/>
        </c:manualLayout>
      </c:layout>
      <c:barChart>
        <c:barDir val="col"/>
        <c:grouping val="clustered"/>
        <c:ser>
          <c:idx val="0"/>
          <c:order val="0"/>
          <c:tx>
            <c:strRef>
              <c:f>Sheet1!$A$2</c:f>
              <c:strCache>
                <c:ptCount val="1"/>
                <c:pt idx="0">
                  <c:v>L31 Reports</c:v>
                </c:pt>
              </c:strCache>
            </c:strRef>
          </c:tx>
          <c:spPr>
            <a:solidFill>
              <a:srgbClr val="63AAFE"/>
            </a:solidFill>
            <a:ln w="25400">
              <a:noFill/>
            </a:ln>
          </c:spPr>
          <c:cat>
            <c:strRef>
              <c:f>Sheet1!$B$1:$E$1</c:f>
              <c:strCache>
                <c:ptCount val="4"/>
                <c:pt idx="0">
                  <c:v>E25</c:v>
                </c:pt>
                <c:pt idx="1">
                  <c:v>ED15</c:v>
                </c:pt>
                <c:pt idx="2">
                  <c:v>SMC28</c:v>
                </c:pt>
                <c:pt idx="3">
                  <c:v>TM14 Austin</c:v>
                </c:pt>
              </c:strCache>
            </c:strRef>
          </c:cat>
          <c:val>
            <c:numRef>
              <c:f>Sheet1!$B$2:$E$2</c:f>
              <c:numCache>
                <c:formatCode>General</c:formatCode>
                <c:ptCount val="4"/>
                <c:pt idx="0">
                  <c:v>1.0</c:v>
                </c:pt>
                <c:pt idx="1">
                  <c:v>2.0</c:v>
                </c:pt>
                <c:pt idx="2">
                  <c:v>0.0</c:v>
                </c:pt>
                <c:pt idx="3">
                  <c:v>1.0</c:v>
                </c:pt>
              </c:numCache>
            </c:numRef>
          </c:val>
        </c:ser>
        <c:ser>
          <c:idx val="1"/>
          <c:order val="1"/>
          <c:tx>
            <c:strRef>
              <c:f>Sheet1!$A$3</c:f>
              <c:strCache>
                <c:ptCount val="1"/>
                <c:pt idx="0">
                  <c:v>Technical</c:v>
                </c:pt>
              </c:strCache>
            </c:strRef>
          </c:tx>
          <c:cat>
            <c:strRef>
              <c:f>Sheet1!$B$1:$E$1</c:f>
              <c:strCache>
                <c:ptCount val="4"/>
                <c:pt idx="0">
                  <c:v>E25</c:v>
                </c:pt>
                <c:pt idx="1">
                  <c:v>ED15</c:v>
                </c:pt>
                <c:pt idx="2">
                  <c:v>SMC28</c:v>
                </c:pt>
                <c:pt idx="3">
                  <c:v>TM14 Austin</c:v>
                </c:pt>
              </c:strCache>
            </c:strRef>
          </c:cat>
          <c:val>
            <c:numRef>
              <c:f>Sheet1!$B$3:$E$3</c:f>
              <c:numCache>
                <c:formatCode>General</c:formatCode>
                <c:ptCount val="4"/>
                <c:pt idx="0">
                  <c:v>0.0</c:v>
                </c:pt>
                <c:pt idx="1">
                  <c:v>1.0</c:v>
                </c:pt>
                <c:pt idx="2">
                  <c:v>0.0</c:v>
                </c:pt>
                <c:pt idx="3">
                  <c:v>0.0</c:v>
                </c:pt>
              </c:numCache>
            </c:numRef>
          </c:val>
        </c:ser>
        <c:axId val="913378232"/>
        <c:axId val="913684024"/>
      </c:barChart>
      <c:catAx>
        <c:axId val="913378232"/>
        <c:scaling>
          <c:orientation val="minMax"/>
        </c:scaling>
        <c:axPos val="b"/>
        <c:numFmt formatCode="General" sourceLinked="1"/>
        <c:tickLblPos val="low"/>
        <c:spPr>
          <a:ln w="3184">
            <a:solidFill>
              <a:srgbClr val="000000"/>
            </a:solidFill>
            <a:prstDash val="solid"/>
          </a:ln>
        </c:spPr>
        <c:txPr>
          <a:bodyPr rot="-2700000" vert="horz"/>
          <a:lstStyle/>
          <a:p>
            <a:pPr>
              <a:defRPr sz="1000" b="1" i="0" u="none" strike="noStrike" cap="none" baseline="0">
                <a:solidFill>
                  <a:schemeClr val="tx1"/>
                </a:solidFill>
                <a:latin typeface="Arial"/>
                <a:ea typeface="Arial"/>
                <a:cs typeface="Arial"/>
              </a:defRPr>
            </a:pPr>
            <a:endParaRPr lang="en-US"/>
          </a:p>
        </c:txPr>
        <c:crossAx val="913684024"/>
        <c:crosses val="autoZero"/>
        <c:auto val="1"/>
        <c:lblAlgn val="ctr"/>
        <c:lblOffset val="100"/>
        <c:tickLblSkip val="1"/>
        <c:tickMarkSkip val="1"/>
      </c:catAx>
      <c:valAx>
        <c:axId val="913684024"/>
        <c:scaling>
          <c:orientation val="minMax"/>
        </c:scaling>
        <c:axPos val="l"/>
        <c:majorGridlines>
          <c:spPr>
            <a:ln w="3184">
              <a:solidFill>
                <a:srgbClr val="000000"/>
              </a:solidFill>
              <a:prstDash val="solid"/>
            </a:ln>
          </c:spPr>
        </c:majorGridlines>
        <c:numFmt formatCode="General" sourceLinked="1"/>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913378232"/>
        <c:crosses val="autoZero"/>
        <c:crossBetween val="between"/>
      </c:valAx>
      <c:spPr>
        <a:noFill/>
        <a:ln w="12700">
          <a:solidFill>
            <a:srgbClr val="000000"/>
          </a:solidFill>
          <a:prstDash val="solid"/>
        </a:ln>
      </c:spPr>
    </c:plotArea>
    <c:legend>
      <c:legendPos val="t"/>
      <c:layout>
        <c:manualLayout>
          <c:xMode val="edge"/>
          <c:yMode val="edge"/>
          <c:x val="0.301046858821546"/>
          <c:y val="0.0"/>
          <c:w val="0.500856243605143"/>
          <c:h val="0.083446372797752"/>
        </c:manualLayout>
      </c:layout>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61C46B90-6A8F-B245-AEC0-C3943D9C2CB3}"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4CB4B070-9547-0846-818F-AED7C214F5E3}"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81100" y="693738"/>
            <a:ext cx="4622800" cy="3467100"/>
          </a:xfrm>
          <a:ln/>
        </p:spPr>
      </p:sp>
      <p:sp>
        <p:nvSpPr>
          <p:cNvPr id="1389571" name="Rectangle 3"/>
          <p:cNvSpPr>
            <a:spLocks noGrp="1" noChangeArrowheads="1"/>
          </p:cNvSpPr>
          <p:nvPr>
            <p:ph type="body" idx="1"/>
          </p:nvPr>
        </p:nvSpPr>
        <p:spPr>
          <a:xfrm>
            <a:off x="931863" y="4392613"/>
            <a:ext cx="5121275" cy="4160837"/>
          </a:xfrm>
        </p:spPr>
        <p:txBody>
          <a:bodyPr/>
          <a:lstStyle/>
          <a:p>
            <a:endParaRPr lang="zh-CN" altLang="en-US">
              <a:ea typeface="SimSun" pitchFamily="2" charset="-122"/>
              <a:cs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a:xfrm>
            <a:off x="1181100" y="692150"/>
            <a:ext cx="4622800" cy="3467100"/>
          </a:xfrm>
          <a:ln/>
        </p:spPr>
      </p:sp>
      <p:sp>
        <p:nvSpPr>
          <p:cNvPr id="1974275" name="Rectangle 3"/>
          <p:cNvSpPr>
            <a:spLocks noGrp="1" noChangeArrowheads="1"/>
          </p:cNvSpPr>
          <p:nvPr>
            <p:ph type="body" idx="1"/>
          </p:nvPr>
        </p:nvSpPr>
        <p:spPr>
          <a:xfrm>
            <a:off x="931863" y="4392613"/>
            <a:ext cx="5164137" cy="4381500"/>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81100" y="692150"/>
            <a:ext cx="4622800" cy="3467100"/>
          </a:xfrm>
          <a:ln/>
        </p:spPr>
      </p:sp>
      <p:sp>
        <p:nvSpPr>
          <p:cNvPr id="1976323"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81100" y="692150"/>
            <a:ext cx="4622800" cy="3467100"/>
          </a:xfrm>
          <a:ln/>
        </p:spPr>
      </p:sp>
      <p:sp>
        <p:nvSpPr>
          <p:cNvPr id="1976323"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81100" y="693738"/>
            <a:ext cx="4622800" cy="3467100"/>
          </a:xfrm>
          <a:ln/>
        </p:spPr>
      </p:sp>
      <p:sp>
        <p:nvSpPr>
          <p:cNvPr id="1972227" name="Rectangle 3"/>
          <p:cNvSpPr>
            <a:spLocks noGrp="1" noChangeArrowheads="1"/>
          </p:cNvSpPr>
          <p:nvPr>
            <p:ph type="body" idx="1"/>
          </p:nvPr>
        </p:nvSpPr>
        <p:spPr>
          <a:xfrm>
            <a:off x="931863" y="4392613"/>
            <a:ext cx="5121275" cy="4160837"/>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CTS Secretary Report</a:t>
            </a:r>
            <a:br>
              <a:rPr lang="en-US" altLang="zh-CN" sz="4400" dirty="0">
                <a:effectLst>
                  <a:outerShdw blurRad="38100" dist="38100" dir="2700000" algn="tl">
                    <a:srgbClr val="DDDDDD"/>
                  </a:outerShdw>
                </a:effectLst>
                <a:ea typeface="SimSun" pitchFamily="2" charset="-122"/>
                <a:cs typeface="SimSun" pitchFamily="2" charset="-122"/>
              </a:rPr>
            </a:br>
            <a:r>
              <a:rPr lang="en-US" altLang="zh-CN" sz="4400" dirty="0">
                <a:effectLst>
                  <a:outerShdw blurRad="38100" dist="38100" dir="2700000" algn="tl">
                    <a:srgbClr val="DDDDDD"/>
                  </a:outerShdw>
                </a:effectLst>
                <a:ea typeface="SimSun" pitchFamily="2" charset="-122"/>
                <a:cs typeface="SimSun" pitchFamily="2" charset="-122"/>
              </a:rPr>
              <a:t>Zhuo Li</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IEEE 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Spring</a:t>
            </a:r>
            <a:r>
              <a:rPr lang="en-US" altLang="zh-CN" b="0" dirty="0" smtClean="0">
                <a:ea typeface="SimSun" pitchFamily="2" charset="-122"/>
                <a:cs typeface="SimSun" pitchFamily="2" charset="-122"/>
              </a:rPr>
              <a:t> </a:t>
            </a:r>
            <a:r>
              <a:rPr lang="en-US" altLang="zh-CN" b="0" dirty="0">
                <a:ea typeface="SimSun" pitchFamily="2" charset="-122"/>
                <a:cs typeface="SimSun" pitchFamily="2" charset="-122"/>
              </a:rPr>
              <a:t>Planning Meeting</a:t>
            </a: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Jan</a:t>
            </a:r>
            <a:r>
              <a:rPr lang="en-US" altLang="zh-CN" b="0" dirty="0" smtClean="0">
                <a:ea typeface="SimSun" pitchFamily="2" charset="-122"/>
                <a:cs typeface="SimSun" pitchFamily="2" charset="-122"/>
              </a:rPr>
              <a:t> </a:t>
            </a:r>
            <a:r>
              <a:rPr lang="en-US" altLang="zh-CN" b="0" dirty="0" smtClean="0">
                <a:ea typeface="SimSun" pitchFamily="2" charset="-122"/>
                <a:cs typeface="SimSun" pitchFamily="2" charset="-122"/>
              </a:rPr>
              <a:t>26</a:t>
            </a:r>
            <a:r>
              <a:rPr lang="en-US" altLang="zh-CN" b="0" dirty="0" smtClean="0">
                <a:ea typeface="SimSun" pitchFamily="2" charset="-122"/>
                <a:cs typeface="SimSun" pitchFamily="2" charset="-122"/>
              </a:rPr>
              <a:t>, 2013 </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3252" name="Rectangle 4"/>
          <p:cNvSpPr>
            <a:spLocks noGrp="1" noChangeArrowheads="1"/>
          </p:cNvSpPr>
          <p:nvPr>
            <p:ph type="title"/>
          </p:nvPr>
        </p:nvSpPr>
        <p:spPr/>
        <p:txBody>
          <a:bodyPr/>
          <a:lstStyle/>
          <a:p>
            <a:r>
              <a:rPr lang="en-US" altLang="zh-CN" smtClean="0"/>
              <a:t>vTools and L31 Report</a:t>
            </a:r>
            <a:endParaRPr lang="en-US" altLang="zh-CN"/>
          </a:p>
        </p:txBody>
      </p:sp>
      <p:sp>
        <p:nvSpPr>
          <p:cNvPr id="1973253" name="Rectangle 5"/>
          <p:cNvSpPr>
            <a:spLocks noGrp="1" noChangeArrowheads="1"/>
          </p:cNvSpPr>
          <p:nvPr>
            <p:ph type="body" idx="1"/>
          </p:nvPr>
        </p:nvSpPr>
        <p:spPr>
          <a:xfrm>
            <a:off x="762000" y="1676400"/>
            <a:ext cx="7772400" cy="4419600"/>
          </a:xfrm>
        </p:spPr>
        <p:txBody>
          <a:bodyPr>
            <a:normAutofit fontScale="85000" lnSpcReduction="20000"/>
          </a:bodyPr>
          <a:lstStyle/>
          <a:p>
            <a:r>
              <a:rPr lang="en-US" altLang="zh-CN" dirty="0" err="1" smtClean="0"/>
              <a:t>vTools</a:t>
            </a:r>
            <a:r>
              <a:rPr lang="en-US" altLang="zh-CN" dirty="0" smtClean="0"/>
              <a:t> is a great tool</a:t>
            </a:r>
          </a:p>
          <a:p>
            <a:pPr lvl="1"/>
            <a:r>
              <a:rPr lang="en-US" altLang="zh-CN" dirty="0" smtClean="0"/>
              <a:t>Schedule your meetings, seminars and workshops.</a:t>
            </a:r>
          </a:p>
          <a:p>
            <a:pPr lvl="1"/>
            <a:r>
              <a:rPr lang="en-US" altLang="zh-CN" dirty="0" smtClean="0"/>
              <a:t>Send the links to your email distribution list.</a:t>
            </a:r>
          </a:p>
          <a:p>
            <a:pPr lvl="1"/>
            <a:r>
              <a:rPr lang="en-US" altLang="zh-CN" dirty="0" smtClean="0"/>
              <a:t>Update your website directly through embedded html.</a:t>
            </a:r>
          </a:p>
          <a:p>
            <a:pPr lvl="1"/>
            <a:r>
              <a:rPr lang="en-US" altLang="zh-CN" dirty="0" smtClean="0"/>
              <a:t>Get registration statistics.</a:t>
            </a:r>
          </a:p>
          <a:p>
            <a:pPr lvl="1"/>
            <a:r>
              <a:rPr lang="en-US" altLang="zh-CN" dirty="0" smtClean="0"/>
              <a:t>Filing L31 report is much easier.</a:t>
            </a:r>
          </a:p>
          <a:p>
            <a:pPr lvl="1"/>
            <a:r>
              <a:rPr lang="en-US" altLang="zh-CN" dirty="0" smtClean="0"/>
              <a:t>Print out sign-up sheet directly.</a:t>
            </a:r>
          </a:p>
          <a:p>
            <a:r>
              <a:rPr lang="en-US" altLang="zh-CN" dirty="0" smtClean="0"/>
              <a:t>Chapter officers should have access to </a:t>
            </a:r>
            <a:r>
              <a:rPr lang="en-US" altLang="zh-CN" dirty="0" err="1" smtClean="0"/>
              <a:t>vTools</a:t>
            </a:r>
            <a:r>
              <a:rPr lang="en-US" altLang="zh-CN" dirty="0" smtClean="0"/>
              <a:t>.</a:t>
            </a:r>
          </a:p>
          <a:p>
            <a:pPr lvl="1"/>
            <a:r>
              <a:rPr lang="en-US" altLang="zh-CN" dirty="0" smtClean="0"/>
              <a:t>http://meetings.vtools.ieee.org/main</a:t>
            </a:r>
          </a:p>
          <a:p>
            <a:pPr lvl="1"/>
            <a:r>
              <a:rPr lang="en-US" altLang="zh-CN" dirty="0" smtClean="0"/>
              <a:t>Use your IEEE user name and password</a:t>
            </a:r>
          </a:p>
          <a:p>
            <a:pPr lvl="1"/>
            <a:r>
              <a:rPr lang="en-US" altLang="zh-CN" dirty="0" smtClean="0"/>
              <a:t>If you have no access, please let me know and I need to file an officer report.</a:t>
            </a:r>
          </a:p>
          <a:p>
            <a:r>
              <a:rPr lang="en-US" altLang="zh-CN" dirty="0" smtClean="0"/>
              <a:t>Please file L31 reports for all your meetings (including ones you did not schedule with </a:t>
            </a:r>
            <a:r>
              <a:rPr lang="en-US" altLang="zh-CN" dirty="0" err="1" smtClean="0"/>
              <a:t>vTools</a:t>
            </a:r>
            <a:r>
              <a:rPr lang="en-US" altLang="zh-CN" dirty="0" smtClean="0"/>
              <a:t>)</a:t>
            </a:r>
            <a:endParaRPr lang="en-US" altLang="zh-CN"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a:xfrm>
            <a:off x="685800" y="381000"/>
            <a:ext cx="7772400" cy="1143000"/>
          </a:xfrm>
        </p:spPr>
        <p:txBody>
          <a:bodyPr/>
          <a:lstStyle/>
          <a:p>
            <a:r>
              <a:rPr lang="en-US" altLang="zh-CN" dirty="0" smtClean="0">
                <a:ea typeface="SimSun" pitchFamily="2" charset="-122"/>
                <a:cs typeface="SimSun" pitchFamily="2" charset="-122"/>
              </a:rPr>
              <a:t>Chapter L31 Reports</a:t>
            </a:r>
            <a:endParaRPr lang="en-US" altLang="zh-CN" dirty="0">
              <a:ea typeface="SimSun" pitchFamily="2" charset="-122"/>
              <a:cs typeface="SimSun" pitchFamily="2" charset="-122"/>
            </a:endParaRPr>
          </a:p>
        </p:txBody>
      </p:sp>
      <p:graphicFrame>
        <p:nvGraphicFramePr>
          <p:cNvPr id="5" name="Object 9"/>
          <p:cNvGraphicFramePr>
            <a:graphicFrameLocks noGrp="1" noChangeAspect="1"/>
          </p:cNvGraphicFramePr>
          <p:nvPr>
            <p:ph idx="1"/>
          </p:nvPr>
        </p:nvGraphicFramePr>
        <p:xfrm>
          <a:off x="0" y="1371600"/>
          <a:ext cx="8991600" cy="49466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p:txBody>
          <a:bodyPr/>
          <a:lstStyle/>
          <a:p>
            <a:r>
              <a:rPr lang="en-US" altLang="zh-CN" dirty="0" smtClean="0">
                <a:ea typeface="SimSun" pitchFamily="2" charset="-122"/>
                <a:cs typeface="SimSun" pitchFamily="2" charset="-122"/>
              </a:rPr>
              <a:t>Need </a:t>
            </a:r>
            <a:r>
              <a:rPr lang="en-US" altLang="zh-CN" dirty="0" smtClean="0">
                <a:ea typeface="SimSun" pitchFamily="2" charset="-122"/>
                <a:cs typeface="SimSun" pitchFamily="2" charset="-122"/>
              </a:rPr>
              <a:t>Attention (EMB18 and PHO36 dropped from the list)</a:t>
            </a:r>
            <a:endParaRPr lang="en-US" altLang="zh-CN" dirty="0">
              <a:ea typeface="SimSun" pitchFamily="2" charset="-122"/>
              <a:cs typeface="SimSun" pitchFamily="2" charset="-122"/>
            </a:endParaRPr>
          </a:p>
        </p:txBody>
      </p:sp>
      <p:graphicFrame>
        <p:nvGraphicFramePr>
          <p:cNvPr id="6" name="Object 9"/>
          <p:cNvGraphicFramePr>
            <a:graphicFrameLocks noGrp="1" noChangeAspect="1"/>
          </p:cNvGraphicFramePr>
          <p:nvPr>
            <p:ph idx="1"/>
          </p:nvPr>
        </p:nvGraphicFramePr>
        <p:xfrm>
          <a:off x="0" y="1672763"/>
          <a:ext cx="8991600" cy="49466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91684" name="Rectangle 4"/>
          <p:cNvSpPr>
            <a:spLocks noGrp="1" noChangeArrowheads="1"/>
          </p:cNvSpPr>
          <p:nvPr>
            <p:ph type="title"/>
          </p:nvPr>
        </p:nvSpPr>
        <p:spPr/>
        <p:txBody>
          <a:bodyPr/>
          <a:lstStyle/>
          <a:p>
            <a:r>
              <a:rPr lang="en-US" smtClean="0"/>
              <a:t>Officer Elections</a:t>
            </a:r>
            <a:endParaRPr lang="en-US" dirty="0"/>
          </a:p>
        </p:txBody>
      </p:sp>
      <p:sp>
        <p:nvSpPr>
          <p:cNvPr id="1991685" name="Rectangle 5"/>
          <p:cNvSpPr>
            <a:spLocks noGrp="1" noChangeArrowheads="1"/>
          </p:cNvSpPr>
          <p:nvPr>
            <p:ph type="body" idx="1"/>
          </p:nvPr>
        </p:nvSpPr>
        <p:spPr>
          <a:xfrm>
            <a:off x="762000" y="1676400"/>
            <a:ext cx="7772400" cy="4412326"/>
          </a:xfrm>
        </p:spPr>
        <p:txBody>
          <a:bodyPr>
            <a:normAutofit fontScale="85000" lnSpcReduction="20000"/>
          </a:bodyPr>
          <a:lstStyle/>
          <a:p>
            <a:r>
              <a:rPr lang="en-US" dirty="0" smtClean="0"/>
              <a:t>I have file all reports I received into the system. </a:t>
            </a:r>
            <a:r>
              <a:rPr lang="en-US" dirty="0" smtClean="0"/>
              <a:t>Chapter officers can check the existing officer positions in </a:t>
            </a:r>
            <a:r>
              <a:rPr lang="en-US" dirty="0" err="1" smtClean="0"/>
              <a:t>vTools</a:t>
            </a:r>
            <a:r>
              <a:rPr lang="en-US" dirty="0" smtClean="0"/>
              <a:t> (please CC me).</a:t>
            </a:r>
          </a:p>
          <a:p>
            <a:r>
              <a:rPr lang="en-US" dirty="0" smtClean="0"/>
              <a:t>ED Chapter: No Chair</a:t>
            </a:r>
          </a:p>
          <a:p>
            <a:r>
              <a:rPr lang="en-US" dirty="0" smtClean="0"/>
              <a:t>No update from</a:t>
            </a:r>
          </a:p>
          <a:p>
            <a:pPr lvl="1"/>
            <a:r>
              <a:rPr lang="en-US" dirty="0" smtClean="0"/>
              <a:t>EMC Chapter</a:t>
            </a:r>
          </a:p>
          <a:p>
            <a:pPr lvl="1"/>
            <a:r>
              <a:rPr lang="en-US" dirty="0" smtClean="0"/>
              <a:t>PSE Chapter</a:t>
            </a:r>
          </a:p>
          <a:p>
            <a:pPr lvl="1"/>
            <a:r>
              <a:rPr lang="en-US" dirty="0" smtClean="0"/>
              <a:t>SMC Chapter</a:t>
            </a:r>
          </a:p>
          <a:p>
            <a:r>
              <a:rPr lang="en-US" dirty="0" smtClean="0"/>
              <a:t>Officers with problems</a:t>
            </a:r>
          </a:p>
          <a:p>
            <a:pPr lvl="1"/>
            <a:r>
              <a:rPr lang="en-US" dirty="0" smtClean="0"/>
              <a:t>C16 SA: Secretary</a:t>
            </a:r>
          </a:p>
          <a:p>
            <a:pPr lvl="1"/>
            <a:r>
              <a:rPr lang="en-US" dirty="0" smtClean="0"/>
              <a:t>CMPT21: Secretary</a:t>
            </a:r>
          </a:p>
          <a:p>
            <a:pPr lvl="1"/>
            <a:r>
              <a:rPr lang="en-US" dirty="0" smtClean="0"/>
              <a:t>PE31: Vice Chair</a:t>
            </a:r>
          </a:p>
          <a:p>
            <a:pPr lvl="1"/>
            <a:r>
              <a:rPr lang="en-US" dirty="0" smtClean="0"/>
              <a:t>CEDA: Vice Chair</a:t>
            </a:r>
          </a:p>
          <a:p>
            <a:pPr lvl="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88610" name="Rectangle 2"/>
          <p:cNvSpPr>
            <a:spLocks noGrp="1" noChangeArrowheads="1"/>
          </p:cNvSpPr>
          <p:nvPr>
            <p:ph type="title"/>
          </p:nvPr>
        </p:nvSpPr>
        <p:spPr/>
        <p:txBody>
          <a:bodyPr/>
          <a:lstStyle/>
          <a:p>
            <a:r>
              <a:rPr lang="en-US" smtClean="0"/>
              <a:t>Other Activities</a:t>
            </a:r>
            <a:endParaRPr lang="en-US" dirty="0"/>
          </a:p>
        </p:txBody>
      </p:sp>
      <p:sp>
        <p:nvSpPr>
          <p:cNvPr id="1988611" name="Rectangle 3"/>
          <p:cNvSpPr>
            <a:spLocks noGrp="1" noChangeArrowheads="1"/>
          </p:cNvSpPr>
          <p:nvPr>
            <p:ph type="body" idx="1"/>
          </p:nvPr>
        </p:nvSpPr>
        <p:spPr/>
        <p:txBody>
          <a:bodyPr>
            <a:normAutofit fontScale="92500" lnSpcReduction="20000"/>
          </a:bodyPr>
          <a:lstStyle/>
          <a:p>
            <a:r>
              <a:rPr lang="en-US" dirty="0" err="1" smtClean="0"/>
              <a:t>SamIEEE</a:t>
            </a:r>
            <a:r>
              <a:rPr lang="en-US" dirty="0" smtClean="0"/>
              <a:t> is in sync with </a:t>
            </a:r>
            <a:r>
              <a:rPr lang="en-US" dirty="0" err="1" smtClean="0"/>
              <a:t>vTools</a:t>
            </a:r>
            <a:r>
              <a:rPr lang="en-US" dirty="0" smtClean="0"/>
              <a:t> officer report.</a:t>
            </a:r>
          </a:p>
          <a:p>
            <a:r>
              <a:rPr lang="en-US" dirty="0" smtClean="0"/>
              <a:t>Roster </a:t>
            </a:r>
            <a:r>
              <a:rPr lang="en-US" dirty="0" smtClean="0"/>
              <a:t>has a few small problems</a:t>
            </a:r>
            <a:r>
              <a:rPr lang="en-US" dirty="0" smtClean="0"/>
              <a:t>.</a:t>
            </a:r>
          </a:p>
          <a:p>
            <a:pPr lvl="1"/>
            <a:r>
              <a:rPr lang="en-US" dirty="0" smtClean="0"/>
              <a:t>Six vice chairs/secretaries are shown after all Chairs in the “Chapter Chair” Section. (C16, CEDA, COM/SP Austin, IM09)</a:t>
            </a:r>
          </a:p>
          <a:p>
            <a:pPr lvl="1"/>
            <a:r>
              <a:rPr lang="en-US" dirty="0" smtClean="0"/>
              <a:t>Mark Kristi as Committee Chair</a:t>
            </a:r>
          </a:p>
          <a:p>
            <a:pPr lvl="1"/>
            <a:r>
              <a:rPr lang="en-US" dirty="0" smtClean="0"/>
              <a:t>Add some other officers into Affinity group chair section</a:t>
            </a:r>
          </a:p>
          <a:p>
            <a:pPr lvl="1"/>
            <a:r>
              <a:rPr lang="en-US" dirty="0" smtClean="0"/>
              <a:t>I suggested a new Roster structure to MGA but no feedback.</a:t>
            </a:r>
          </a:p>
          <a:p>
            <a:pPr lvl="2"/>
            <a:r>
              <a:rPr lang="en-US" dirty="0" smtClean="0"/>
              <a:t>Chair section: Chapter, Affinity</a:t>
            </a:r>
          </a:p>
          <a:p>
            <a:pPr lvl="2"/>
            <a:r>
              <a:rPr lang="en-US" dirty="0" smtClean="0"/>
              <a:t>Other Officers: Chapter, Affinity</a:t>
            </a:r>
          </a:p>
          <a:p>
            <a:pPr lvl="1"/>
            <a:r>
              <a:rPr lang="en-US" dirty="0" smtClean="0"/>
              <a:t>The error is similar to what I reported in Feb, 2012.</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 2013</a:t>
            </a:r>
            <a:endParaRPr lang="en-US" dirty="0"/>
          </a:p>
        </p:txBody>
      </p:sp>
      <p:sp>
        <p:nvSpPr>
          <p:cNvPr id="3" name="Content Placeholder 2"/>
          <p:cNvSpPr>
            <a:spLocks noGrp="1"/>
          </p:cNvSpPr>
          <p:nvPr>
            <p:ph idx="1"/>
          </p:nvPr>
        </p:nvSpPr>
        <p:spPr/>
        <p:txBody>
          <a:bodyPr/>
          <a:lstStyle/>
          <a:p>
            <a:r>
              <a:rPr lang="en-US" dirty="0" smtClean="0"/>
              <a:t>DAC, the biggest conference and trade show in design automation field will be at Austin in 2013. Please pick up some DAC </a:t>
            </a:r>
            <a:r>
              <a:rPr lang="en-US" dirty="0" smtClean="0"/>
              <a:t>flyers </a:t>
            </a:r>
            <a:r>
              <a:rPr lang="en-US" dirty="0" smtClean="0"/>
              <a:t>and bring back to your meetings.</a:t>
            </a:r>
            <a:r>
              <a:rPr lang="en-US" dirty="0" smtClean="0"/>
              <a:t> </a:t>
            </a:r>
          </a:p>
          <a:p>
            <a:r>
              <a:rPr lang="en-US" dirty="0" smtClean="0"/>
              <a:t>Please help increase DAC email list signup.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dirty="0">
                <a:ea typeface="SimSun" pitchFamily="2" charset="-122"/>
                <a:cs typeface="SimSun" pitchFamily="2" charset="-122"/>
              </a:rPr>
              <a:t>QUESTIONS???</a:t>
            </a:r>
            <a:br>
              <a:rPr lang="en-US" altLang="zh-CN" sz="6000" dirty="0">
                <a:ea typeface="SimSun" pitchFamily="2" charset="-122"/>
                <a:cs typeface="SimSun" pitchFamily="2" charset="-122"/>
              </a:rPr>
            </a:br>
            <a:r>
              <a:rPr lang="en-US" altLang="zh-CN" sz="6000" dirty="0">
                <a:ea typeface="SimSun" pitchFamily="2" charset="-122"/>
                <a:cs typeface="SimSun" pitchFamily="2" charset="-122"/>
              </a:rPr>
              <a:t/>
            </a:r>
            <a:br>
              <a:rPr lang="en-US" altLang="zh-CN" sz="6000" dirty="0">
                <a:ea typeface="SimSun" pitchFamily="2" charset="-122"/>
                <a:cs typeface="SimSun" pitchFamily="2" charset="-122"/>
              </a:rPr>
            </a:br>
            <a:r>
              <a:rPr lang="en-US" altLang="zh-CN" sz="6000" dirty="0" smtClean="0">
                <a:ea typeface="SimSun" pitchFamily="2" charset="-122"/>
                <a:cs typeface="SimSun" pitchFamily="2" charset="-122"/>
              </a:rPr>
              <a:t>Thanks</a:t>
            </a:r>
            <a:endParaRPr lang="en-US" altLang="zh-CN" dirty="0">
              <a:ea typeface="SimSun" pitchFamily="2" charset="-122"/>
              <a:cs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7466</TotalTime>
  <Words>484</Words>
  <Application>Microsoft Macintosh PowerPoint</Application>
  <PresentationFormat>On-screen Show (4:3)</PresentationFormat>
  <Paragraphs>51</Paragraphs>
  <Slides>8</Slides>
  <Notes>5</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CTS June 14th Meeting1</vt:lpstr>
      <vt:lpstr>CTS Secretary Report Zhuo Li   IEEE Central Texas Section  Spring Planning Meeting Jan 26, 2013  San Marcos, TX</vt:lpstr>
      <vt:lpstr>vTools and L31 Report</vt:lpstr>
      <vt:lpstr>Chapter L31 Reports</vt:lpstr>
      <vt:lpstr>Need Attention (EMB18 and PHO36 dropped from the list)</vt:lpstr>
      <vt:lpstr>Officer Elections</vt:lpstr>
      <vt:lpstr>Other Activities</vt:lpstr>
      <vt:lpstr>DAC 2013</vt:lpstr>
      <vt:lpstr>QUESTIONS???  Thanks</vt:lpstr>
    </vt:vector>
  </TitlesOfParts>
  <Company>Southwest Research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Zhuo Li</cp:lastModifiedBy>
  <cp:revision>335</cp:revision>
  <cp:lastPrinted>2012-09-08T06:34:31Z</cp:lastPrinted>
  <dcterms:created xsi:type="dcterms:W3CDTF">2013-01-26T05:02:11Z</dcterms:created>
  <dcterms:modified xsi:type="dcterms:W3CDTF">2013-01-26T07:22:16Z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