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344" r:id="rId2"/>
  </p:sldMasterIdLst>
  <p:notesMasterIdLst>
    <p:notesMasterId r:id="rId11"/>
  </p:notesMasterIdLst>
  <p:handoutMasterIdLst>
    <p:handoutMasterId r:id="rId12"/>
  </p:handoutMasterIdLst>
  <p:sldIdLst>
    <p:sldId id="261" r:id="rId3"/>
    <p:sldId id="263" r:id="rId4"/>
    <p:sldId id="271" r:id="rId5"/>
    <p:sldId id="266" r:id="rId6"/>
    <p:sldId id="272" r:id="rId7"/>
    <p:sldId id="265" r:id="rId8"/>
    <p:sldId id="264" r:id="rId9"/>
    <p:sldId id="273" r:id="rId10"/>
  </p:sldIdLst>
  <p:sldSz cx="9144000" cy="6858000" type="screen4x3"/>
  <p:notesSz cx="6985000" cy="92837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2"/>
    <a:srgbClr val="005087"/>
    <a:srgbClr val="3BB9FF"/>
    <a:srgbClr val="008FDE"/>
    <a:srgbClr val="579B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-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178FEE-6D5B-483F-9358-2B0B2385FC9E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CC20B-C331-464B-9F6F-6C9DBB567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47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071626-5493-43D3-BED5-85C296E24DEA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958" tIns="46479" rIns="92958" bIns="4647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FF8C3D-3C87-48B3-B6E3-D278F24284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2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3C8029-3955-4F84-A33A-FA8836ED8CDB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195E65-B34B-463D-99CA-0CF685B3E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E92EC8-D502-41DA-AF31-F96FDE30D7B9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C29E36-3CEE-4CFD-A14F-C4EDE4038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51675A-285F-4128-9D9A-04BCDEF99440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8DDED3-1166-47AB-964B-07124E34F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4457AA-DC6F-4329-94ED-0D3E0C5CBA46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CBD568-7457-4572-8C53-2871F93650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010AA2-A229-4F73-B487-4503E7004198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B40B6D-28D2-4074-90D0-AD24793C2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675C26-152C-40C4-A351-FFFC2EED68E7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8E2A0D-1A87-41FC-8BC0-6FB836733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C0457-4FAF-4CDF-B8EC-BBC53B06E2A9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3130E0-0A68-41A2-8725-3079C342C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1D441-1FA4-4E70-AB94-06E90F308550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EBD707-2542-4819-9728-3210DBB743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91926-3BF5-4EF1-99C8-33829918DEBD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760436-ED4C-4A6D-B5E4-4BA7B153F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CB408-C284-4AE6-97F2-DDA2B8D2E154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A56C25-9F7E-4124-98FC-F298B330E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54132-B3BF-4764-A8CB-EFDAB99B45C4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BF5B8D-A198-42A6-BED0-2CAB1E939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90FD3AF1-12D9-4E50-956E-E99B6701071D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A380F309-6E97-4E84-A58A-978B4FC97B6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0" r:id="rId1"/>
    <p:sldLayoutId id="2147485149" r:id="rId2"/>
    <p:sldLayoutId id="2147485150" r:id="rId3"/>
    <p:sldLayoutId id="2147485151" r:id="rId4"/>
    <p:sldLayoutId id="2147485152" r:id="rId5"/>
    <p:sldLayoutId id="2147485153" r:id="rId6"/>
    <p:sldLayoutId id="2147485154" r:id="rId7"/>
    <p:sldLayoutId id="2147485155" r:id="rId8"/>
    <p:sldLayoutId id="2147485156" r:id="rId9"/>
    <p:sldLayoutId id="2147485157" r:id="rId10"/>
    <p:sldLayoutId id="2147485158" r:id="rId11"/>
    <p:sldLayoutId id="2147485159" r:id="rId12"/>
    <p:sldLayoutId id="2147485161" r:id="rId13"/>
    <p:sldLayoutId id="2147485162" r:id="rId14"/>
    <p:sldLayoutId id="2147485163" r:id="rId15"/>
    <p:sldLayoutId id="2147485164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02C76213-FDB2-4000-AD79-8DCD38883EE2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076C25C9-CB93-4C4D-AF54-E24D0CA2C8C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66" r:id="rId2"/>
    <p:sldLayoutId id="2147485167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L25@txstate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c1807@txstate.edu" TargetMode="External"/><Relationship Id="rId2" Type="http://schemas.openxmlformats.org/officeDocument/2006/relationships/hyperlink" Target="mailto:af1362@txstate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sw47@txstate.edu" TargetMode="External"/><Relationship Id="rId4" Type="http://schemas.openxmlformats.org/officeDocument/2006/relationships/hyperlink" Target="mailto:ah1615@txstate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Progress Report for Spring 2013</a:t>
            </a:r>
          </a:p>
        </p:txBody>
      </p:sp>
      <p:sp>
        <p:nvSpPr>
          <p:cNvPr id="11267" name="Subtitle 6"/>
          <p:cNvSpPr>
            <a:spLocks noGrp="1"/>
          </p:cNvSpPr>
          <p:nvPr>
            <p:ph type="subTitle" idx="1"/>
          </p:nvPr>
        </p:nvSpPr>
        <p:spPr>
          <a:xfrm>
            <a:off x="1060524" y="4345807"/>
            <a:ext cx="6937375" cy="1207622"/>
          </a:xfrm>
        </p:spPr>
        <p:txBody>
          <a:bodyPr/>
          <a:lstStyle/>
          <a:p>
            <a:pPr algn="ctr" eaLnBrk="1" hangingPunct="1">
              <a:buFont typeface="Wingdings" pitchFamily="-112" charset="2"/>
              <a:buNone/>
            </a:pPr>
            <a:r>
              <a:rPr lang="en-US" dirty="0" smtClean="0"/>
              <a:t>Texas State University – San Marcos</a:t>
            </a:r>
          </a:p>
          <a:p>
            <a:pPr algn="ctr" eaLnBrk="1" hangingPunct="1">
              <a:buFont typeface="Wingdings" pitchFamily="-112" charset="2"/>
              <a:buNone/>
              <a:tabLst>
                <a:tab pos="457200" algn="l"/>
              </a:tabLst>
            </a:pPr>
            <a:r>
              <a:rPr lang="en-US" dirty="0" smtClean="0"/>
              <a:t>Dr</a:t>
            </a:r>
            <a:r>
              <a:rPr lang="en-US" dirty="0" smtClean="0"/>
              <a:t>. Larry Larson, Advisor</a:t>
            </a:r>
          </a:p>
          <a:p>
            <a:pPr algn="ctr" eaLnBrk="1" hangingPunct="1">
              <a:buFont typeface="Wingdings" pitchFamily="-112" charset="2"/>
              <a:buNone/>
              <a:tabLst>
                <a:tab pos="457200" algn="l"/>
              </a:tabLst>
            </a:pPr>
            <a:r>
              <a:rPr lang="en-US" dirty="0" smtClean="0">
                <a:hlinkClick r:id="rId2"/>
              </a:rPr>
              <a:t>LL25@txstate.edu</a:t>
            </a:r>
            <a:endParaRPr lang="en-US" dirty="0" smtClean="0"/>
          </a:p>
          <a:p>
            <a:pPr algn="ctr" eaLnBrk="1" hangingPunct="1">
              <a:buFont typeface="Wingdings" pitchFamily="-11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78223" y="524435"/>
            <a:ext cx="7947211" cy="61856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Branch Information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53035" y="1290918"/>
            <a:ext cx="7624483" cy="4719918"/>
          </a:xfrm>
        </p:spPr>
        <p:txBody>
          <a:bodyPr/>
          <a:lstStyle/>
          <a:p>
            <a:pPr marL="349250" indent="-349250" eaLnBrk="1" hangingPunct="1">
              <a:buClr>
                <a:srgbClr val="002060"/>
              </a:buClr>
              <a:buFont typeface="Wingdings" pitchFamily="2" charset="2"/>
              <a:buChar char=""/>
            </a:pPr>
            <a:r>
              <a:rPr lang="en-US" sz="2000" b="1" dirty="0" smtClean="0"/>
              <a:t>Officers:</a:t>
            </a:r>
          </a:p>
          <a:p>
            <a:pPr marL="349250" indent="0" eaLnBrk="1" hangingPunct="1">
              <a:buNone/>
              <a:tabLst>
                <a:tab pos="1949450" algn="l"/>
                <a:tab pos="4464050" algn="l"/>
              </a:tabLst>
            </a:pPr>
            <a:r>
              <a:rPr lang="en-US" sz="2000" dirty="0" smtClean="0"/>
              <a:t>Chair	Adrian Fabian	</a:t>
            </a:r>
            <a:r>
              <a:rPr lang="en-US" sz="2000" dirty="0" smtClean="0">
                <a:solidFill>
                  <a:srgbClr val="005087"/>
                </a:solidFill>
                <a:hlinkClick r:id="rId2"/>
              </a:rPr>
              <a:t>af1362@txstate.edu</a:t>
            </a:r>
            <a:endParaRPr lang="en-US" sz="2000" dirty="0" smtClean="0">
              <a:solidFill>
                <a:srgbClr val="005087"/>
              </a:solidFill>
            </a:endParaRPr>
          </a:p>
          <a:p>
            <a:pPr marL="349250" indent="0" eaLnBrk="1" hangingPunct="1">
              <a:buNone/>
              <a:tabLst>
                <a:tab pos="1949450" algn="l"/>
                <a:tab pos="4464050" algn="l"/>
              </a:tabLst>
            </a:pPr>
            <a:r>
              <a:rPr lang="en-US" sz="2000" dirty="0" smtClean="0"/>
              <a:t>Vice-Chair	Chris Crichton	</a:t>
            </a:r>
            <a:r>
              <a:rPr lang="en-US" sz="2000" dirty="0" smtClean="0">
                <a:solidFill>
                  <a:srgbClr val="005087"/>
                </a:solidFill>
                <a:hlinkClick r:id="rId3"/>
              </a:rPr>
              <a:t>cc1807@txstate.edu</a:t>
            </a:r>
            <a:endParaRPr lang="en-US" sz="2000" dirty="0" smtClean="0">
              <a:solidFill>
                <a:srgbClr val="005087"/>
              </a:solidFill>
            </a:endParaRPr>
          </a:p>
          <a:p>
            <a:pPr marL="349250" indent="0" eaLnBrk="1" hangingPunct="1">
              <a:buNone/>
              <a:tabLst>
                <a:tab pos="1949450" algn="l"/>
                <a:tab pos="4464050" algn="l"/>
              </a:tabLst>
            </a:pPr>
            <a:r>
              <a:rPr lang="en-US" sz="2000" dirty="0" smtClean="0"/>
              <a:t>Secretary	Aaron Horn	</a:t>
            </a:r>
            <a:r>
              <a:rPr lang="en-US" sz="2000" dirty="0" smtClean="0">
                <a:solidFill>
                  <a:srgbClr val="005087"/>
                </a:solidFill>
                <a:hlinkClick r:id="rId4"/>
              </a:rPr>
              <a:t>ah1615@txstate.edu</a:t>
            </a:r>
            <a:endParaRPr lang="en-US" sz="2000" dirty="0" smtClean="0">
              <a:solidFill>
                <a:srgbClr val="005087"/>
              </a:solidFill>
            </a:endParaRPr>
          </a:p>
          <a:p>
            <a:pPr marL="349250" indent="0" eaLnBrk="1" hangingPunct="1">
              <a:buNone/>
              <a:tabLst>
                <a:tab pos="1949450" algn="l"/>
                <a:tab pos="4464050" algn="l"/>
              </a:tabLst>
            </a:pPr>
            <a:r>
              <a:rPr lang="en-US" sz="2000" dirty="0" smtClean="0"/>
              <a:t>Treasurer	Deborah Williams	</a:t>
            </a:r>
            <a:r>
              <a:rPr lang="en-US" sz="2000" dirty="0" smtClean="0">
                <a:solidFill>
                  <a:srgbClr val="005087"/>
                </a:solidFill>
                <a:hlinkClick r:id="rId5"/>
              </a:rPr>
              <a:t>dsw47@txstate.edu</a:t>
            </a:r>
            <a:endParaRPr lang="en-US" sz="2000" dirty="0" smtClean="0">
              <a:solidFill>
                <a:srgbClr val="005087"/>
              </a:solidFill>
            </a:endParaRPr>
          </a:p>
          <a:p>
            <a:pPr marL="228600" indent="0" eaLnBrk="1" hangingPunct="1">
              <a:buNone/>
            </a:pPr>
            <a:endParaRPr lang="en-US" sz="2000" dirty="0" smtClean="0"/>
          </a:p>
          <a:p>
            <a:pPr marL="349250" indent="-349250" eaLnBrk="1" hangingPunct="1">
              <a:buClr>
                <a:srgbClr val="002060"/>
              </a:buClr>
              <a:buFont typeface="Wingdings" pitchFamily="2" charset="2"/>
              <a:buChar char=""/>
            </a:pPr>
            <a:r>
              <a:rPr lang="en-US" sz="2000" b="1" dirty="0" smtClean="0"/>
              <a:t>Four years old</a:t>
            </a:r>
          </a:p>
          <a:p>
            <a:pPr marL="1485900" lvl="3" eaLnBrk="1" hangingPunct="1"/>
            <a:endParaRPr lang="en-US" sz="1200" dirty="0" smtClean="0"/>
          </a:p>
          <a:p>
            <a:pPr marL="349250" indent="-349250" eaLnBrk="1" hangingPunct="1">
              <a:buClr>
                <a:srgbClr val="002060"/>
              </a:buClr>
              <a:buFont typeface="Wingdings" pitchFamily="2" charset="2"/>
              <a:buChar char=""/>
            </a:pPr>
            <a:r>
              <a:rPr lang="en-US" sz="2000" b="1" dirty="0" smtClean="0"/>
              <a:t>Participation: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sz="2000" dirty="0"/>
              <a:t>In our fourth year of existence we have more than </a:t>
            </a:r>
            <a:r>
              <a:rPr lang="en-US" sz="2000" dirty="0" smtClean="0"/>
              <a:t>30 </a:t>
            </a:r>
            <a:r>
              <a:rPr lang="en-US" sz="2000" dirty="0"/>
              <a:t>members participating in our events.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B3F61F-D305-4D10-8C51-0955C87C7E26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B8B24E-559E-46C8-9739-DB25A798E5B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78224" y="510988"/>
            <a:ext cx="7960658" cy="618565"/>
          </a:xfrm>
        </p:spPr>
        <p:txBody>
          <a:bodyPr/>
          <a:lstStyle/>
          <a:p>
            <a:r>
              <a:rPr lang="en-US" sz="2800" dirty="0" smtClean="0"/>
              <a:t>2012-2013 Program Activities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53035" y="1277471"/>
            <a:ext cx="7611036" cy="4733363"/>
          </a:xfrm>
        </p:spPr>
        <p:txBody>
          <a:bodyPr/>
          <a:lstStyle/>
          <a:p>
            <a:pPr>
              <a:buClr>
                <a:srgbClr val="005087"/>
              </a:buClr>
              <a:buFont typeface="Wingdings" pitchFamily="2" charset="2"/>
              <a:buChar char=""/>
            </a:pPr>
            <a:r>
              <a:rPr lang="en-US" sz="2000" b="1" dirty="0" smtClean="0"/>
              <a:t>Completed Program Activities:</a:t>
            </a:r>
          </a:p>
          <a:p>
            <a:pPr lvl="1">
              <a:buClr>
                <a:srgbClr val="005087"/>
              </a:buClr>
              <a:buSzPct val="80000"/>
              <a:buFont typeface="Wingdings" pitchFamily="2" charset="2"/>
              <a:buChar char=""/>
              <a:tabLst>
                <a:tab pos="7315200" algn="r"/>
              </a:tabLst>
            </a:pPr>
            <a:r>
              <a:rPr lang="en-US" sz="1800" b="1" dirty="0" smtClean="0"/>
              <a:t>BEST Robotics</a:t>
            </a:r>
            <a:r>
              <a:rPr lang="en-US" sz="1800" dirty="0" smtClean="0"/>
              <a:t> @ </a:t>
            </a:r>
            <a:r>
              <a:rPr lang="en-US" sz="1800" b="1" dirty="0" smtClean="0"/>
              <a:t>Dripping Springs HS	11/30/12</a:t>
            </a:r>
            <a:br>
              <a:rPr lang="en-US" sz="1800" b="1" dirty="0" smtClean="0"/>
            </a:br>
            <a:r>
              <a:rPr lang="en-US" sz="1800" dirty="0" smtClean="0"/>
              <a:t>14 members participated</a:t>
            </a:r>
          </a:p>
          <a:p>
            <a:pPr lvl="1">
              <a:buClr>
                <a:srgbClr val="005087"/>
              </a:buClr>
              <a:buSzPct val="80000"/>
              <a:buFont typeface="Wingdings" pitchFamily="2" charset="2"/>
              <a:buChar char=""/>
              <a:tabLst>
                <a:tab pos="7315200" algn="r"/>
              </a:tabLst>
            </a:pPr>
            <a:r>
              <a:rPr lang="en-US" sz="1800" b="1" dirty="0" smtClean="0"/>
              <a:t>Book Parade for Boys &amp; Girls Club	11/02/12</a:t>
            </a:r>
            <a:br>
              <a:rPr lang="en-US" sz="1800" b="1" dirty="0" smtClean="0"/>
            </a:br>
            <a:r>
              <a:rPr lang="en-US" sz="1800" dirty="0" smtClean="0"/>
              <a:t>5 members participated</a:t>
            </a:r>
          </a:p>
          <a:p>
            <a:pPr lvl="1">
              <a:buClr>
                <a:srgbClr val="005087"/>
              </a:buClr>
              <a:buSzPct val="80000"/>
              <a:buFont typeface="Wingdings" pitchFamily="2" charset="2"/>
              <a:buChar char=""/>
              <a:tabLst>
                <a:tab pos="7315200" algn="r"/>
              </a:tabLst>
            </a:pPr>
            <a:r>
              <a:rPr lang="en-US" sz="1800" b="1" dirty="0" smtClean="0"/>
              <a:t>Future Cities @ Texas State University	01/19/13</a:t>
            </a:r>
            <a:br>
              <a:rPr lang="en-US" sz="1800" b="1" dirty="0" smtClean="0"/>
            </a:br>
            <a:r>
              <a:rPr lang="en-US" sz="1800" dirty="0" smtClean="0"/>
              <a:t>14 members participated</a:t>
            </a:r>
          </a:p>
          <a:p>
            <a:pPr lvl="3">
              <a:buClr>
                <a:srgbClr val="005087"/>
              </a:buClr>
              <a:buFont typeface="Wingdings" pitchFamily="2" charset="2"/>
              <a:buChar char=""/>
              <a:tabLst>
                <a:tab pos="7315200" algn="r"/>
              </a:tabLst>
            </a:pPr>
            <a:endParaRPr lang="en-US" sz="1200" dirty="0" smtClean="0"/>
          </a:p>
          <a:p>
            <a:pPr>
              <a:buClr>
                <a:srgbClr val="005087"/>
              </a:buClr>
              <a:buFont typeface="Wingdings" pitchFamily="2" charset="2"/>
              <a:buChar char=""/>
            </a:pPr>
            <a:r>
              <a:rPr lang="en-US" sz="2000" b="1" dirty="0" smtClean="0"/>
              <a:t>Ongoing &amp; Upcoming Program Activities:</a:t>
            </a:r>
          </a:p>
          <a:p>
            <a:pPr lvl="1">
              <a:buClr>
                <a:srgbClr val="005087"/>
              </a:buClr>
              <a:buSzPct val="80000"/>
              <a:buFont typeface="Wingdings" pitchFamily="2" charset="2"/>
              <a:buChar char=""/>
              <a:tabLst>
                <a:tab pos="7315200" algn="r"/>
              </a:tabLst>
            </a:pPr>
            <a:r>
              <a:rPr lang="en-US" sz="1800" b="1" dirty="0" smtClean="0"/>
              <a:t>Recycling Bins for LBJ Student Center </a:t>
            </a:r>
            <a:r>
              <a:rPr lang="en-US" sz="1400" dirty="0" smtClean="0"/>
              <a:t>(09/03/13)</a:t>
            </a:r>
            <a:endParaRPr lang="en-US" sz="1800" b="1" dirty="0" smtClean="0"/>
          </a:p>
          <a:p>
            <a:pPr lvl="1">
              <a:buClr>
                <a:srgbClr val="005087"/>
              </a:buClr>
              <a:buSzPct val="80000"/>
              <a:buFont typeface="Wingdings" pitchFamily="2" charset="2"/>
              <a:buChar char=""/>
              <a:tabLst>
                <a:tab pos="7315200" algn="r"/>
              </a:tabLst>
            </a:pPr>
            <a:r>
              <a:rPr lang="en-US" sz="1800" b="1" dirty="0" smtClean="0"/>
              <a:t>High School Student Tours </a:t>
            </a:r>
            <a:r>
              <a:rPr lang="en-US" sz="1400" dirty="0" smtClean="0"/>
              <a:t>(02/22/13)</a:t>
            </a:r>
          </a:p>
          <a:p>
            <a:pPr lvl="1">
              <a:buClr>
                <a:srgbClr val="005087"/>
              </a:buClr>
              <a:buSzPct val="80000"/>
              <a:buFont typeface="Wingdings" pitchFamily="2" charset="2"/>
              <a:buChar char=""/>
              <a:tabLst>
                <a:tab pos="7315200" algn="r"/>
              </a:tabLst>
            </a:pPr>
            <a:r>
              <a:rPr lang="en-US" sz="1800" b="1" dirty="0" smtClean="0"/>
              <a:t>IEEE R5 Conference </a:t>
            </a:r>
            <a:r>
              <a:rPr lang="en-US" sz="1400" dirty="0" smtClean="0"/>
              <a:t>(04/06/13)</a:t>
            </a:r>
          </a:p>
          <a:p>
            <a:pPr marL="739775" indent="-282575" eaLnBrk="1" hangingPunct="1">
              <a:buClr>
                <a:srgbClr val="005087"/>
              </a:buClr>
              <a:buFont typeface="Wingdings" pitchFamily="2" charset="2"/>
              <a:buChar char=""/>
              <a:tabLst>
                <a:tab pos="7315200" algn="r"/>
              </a:tabLst>
            </a:pPr>
            <a:r>
              <a:rPr lang="en-US" sz="1800" b="1" dirty="0" err="1" smtClean="0"/>
              <a:t>Arduino</a:t>
            </a:r>
            <a:r>
              <a:rPr lang="en-US" sz="1800" b="1" dirty="0" smtClean="0"/>
              <a:t> Microcontroller Tutorials </a:t>
            </a:r>
          </a:p>
          <a:p>
            <a:pPr marL="739775" indent="-282575" eaLnBrk="1" hangingPunct="1">
              <a:buClr>
                <a:srgbClr val="005087"/>
              </a:buClr>
              <a:buFont typeface="Wingdings" pitchFamily="2" charset="2"/>
              <a:buChar char=""/>
              <a:tabLst>
                <a:tab pos="7315200" algn="r"/>
              </a:tabLst>
            </a:pPr>
            <a:r>
              <a:rPr lang="en-US" sz="1800" b="1" dirty="0" smtClean="0"/>
              <a:t>Internship Initiatives </a:t>
            </a:r>
          </a:p>
          <a:p>
            <a:pPr marL="739775" indent="-282575" eaLnBrk="1" hangingPunct="1">
              <a:buClr>
                <a:srgbClr val="005087"/>
              </a:buClr>
              <a:buFont typeface="Wingdings" pitchFamily="2" charset="2"/>
              <a:buChar char=""/>
              <a:tabLst>
                <a:tab pos="7315200" algn="r"/>
              </a:tabLst>
            </a:pPr>
            <a:r>
              <a:rPr lang="en-US" sz="1800" b="1" dirty="0" smtClean="0"/>
              <a:t>Social Events </a:t>
            </a:r>
            <a:r>
              <a:rPr lang="en-US" sz="1400" dirty="0" smtClean="0"/>
              <a:t>(Poker Tournaments, Movies, etc.)</a:t>
            </a:r>
          </a:p>
          <a:p>
            <a:pPr lvl="1">
              <a:buClr>
                <a:srgbClr val="005087"/>
              </a:buClr>
              <a:buFont typeface="Wingdings" pitchFamily="2" charset="2"/>
              <a:buChar char=""/>
              <a:tabLst>
                <a:tab pos="7315200" algn="r"/>
              </a:tabLst>
            </a:pPr>
            <a:endParaRPr lang="en-US" sz="1800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4B1C56-ED79-462A-9A7C-AE8A2DD1241B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248825-4234-43FD-9597-6BB1EB79070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5117" y="524436"/>
            <a:ext cx="7920317" cy="60511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BEST Robotics</a:t>
            </a: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36E891-33B2-4FA3-8D8C-5709E3544CA9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CAA070-9CC9-4FB4-90C6-AD652175737F}" type="slidenum">
              <a:rPr lang="en-US"/>
              <a:pPr/>
              <a:t>4</a:t>
            </a:fld>
            <a:endParaRPr lang="en-US"/>
          </a:p>
        </p:txBody>
      </p:sp>
      <p:pic>
        <p:nvPicPr>
          <p:cNvPr id="16389" name="Picture 7" descr="C:\Documents and Settings\af1362\Desktop\523430_381426635277041_16049425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837" y="2848708"/>
            <a:ext cx="4093340" cy="307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C:\Documents and Settings\af1362\Desktop\525681_375634282522943_118805962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7977" y="3207564"/>
            <a:ext cx="4067500" cy="271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C:\Documents and Settings\af1362\Desktop\576325_375637112522660_148114816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7977" y="566750"/>
            <a:ext cx="3376613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8837" y="1167619"/>
            <a:ext cx="371447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-Leadership Development</a:t>
            </a:r>
          </a:p>
          <a:p>
            <a:r>
              <a:rPr lang="en-US" dirty="0" smtClean="0"/>
              <a:t>-Promoting STEM</a:t>
            </a:r>
          </a:p>
          <a:p>
            <a:r>
              <a:rPr lang="en-US" sz="1000" dirty="0" smtClean="0"/>
              <a:t>(Science, Technology, Engineering, &amp; Math)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91671" y="510988"/>
            <a:ext cx="7933764" cy="618565"/>
          </a:xfrm>
        </p:spPr>
        <p:txBody>
          <a:bodyPr/>
          <a:lstStyle/>
          <a:p>
            <a:r>
              <a:rPr lang="en-US" sz="2800" dirty="0" smtClean="0"/>
              <a:t>Book Parade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B7E040-F6EA-40D2-81CE-572974B557E3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2908D6-4A4D-4BE2-94DF-3116BA628B43}" type="slidenum">
              <a:rPr lang="en-US"/>
              <a:pPr/>
              <a:t>5</a:t>
            </a:fld>
            <a:endParaRPr lang="en-US"/>
          </a:p>
        </p:txBody>
      </p:sp>
      <p:pic>
        <p:nvPicPr>
          <p:cNvPr id="17413" name="Picture 2" descr="C:\Documents and Settings\af1362\Desktop\229984_380688898684148_5954784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003" y="3650565"/>
            <a:ext cx="4457778" cy="25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C:\Documents and Settings\af1362\Desktop\149883_380688855350819_24133901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391" y="992281"/>
            <a:ext cx="456565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82615" y="17232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088" y="1907957"/>
            <a:ext cx="2994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-Community Service</a:t>
            </a:r>
          </a:p>
          <a:p>
            <a:r>
              <a:rPr lang="en-US" dirty="0" smtClean="0"/>
              <a:t>-Philanthropy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78224" y="524436"/>
            <a:ext cx="7933764" cy="60511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Future City @ Texas State University</a:t>
            </a:r>
          </a:p>
        </p:txBody>
      </p:sp>
      <p:pic>
        <p:nvPicPr>
          <p:cNvPr id="1843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559" y="3085353"/>
            <a:ext cx="3508375" cy="2632075"/>
          </a:xfrm>
        </p:spPr>
      </p:pic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FC6AF5-D8CA-4D30-A104-6685CD9BB8DA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9118AE-48AC-4B95-8EE2-F627BFD32596}" type="slidenum">
              <a:rPr lang="en-US"/>
              <a:pPr/>
              <a:t>6</a:t>
            </a:fld>
            <a:endParaRPr lang="en-US"/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101352" y="1702453"/>
            <a:ext cx="44375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15 </a:t>
            </a:r>
            <a:r>
              <a:rPr lang="en-US" sz="2000" dirty="0" smtClean="0"/>
              <a:t>volunteers </a:t>
            </a:r>
            <a:r>
              <a:rPr lang="en-US" sz="2000" dirty="0"/>
              <a:t>from our student group participated in making this event another success!</a:t>
            </a:r>
          </a:p>
        </p:txBody>
      </p:sp>
      <p:pic>
        <p:nvPicPr>
          <p:cNvPr id="1843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93" y="1435941"/>
            <a:ext cx="3211512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91671" y="524436"/>
            <a:ext cx="8081682" cy="60511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2012-2013 Program Funding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AFE755-AF43-4509-A882-1934AB793462}" type="datetime1">
              <a:rPr lang="en-US"/>
              <a:pPr/>
              <a:t>1/24/2013</a:t>
            </a:fld>
            <a:endParaRPr lang="en-US" dirty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C47494-3E88-4DFD-8A6D-E9A9F6756C33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75135"/>
              </p:ext>
            </p:extLst>
          </p:nvPr>
        </p:nvGraphicFramePr>
        <p:xfrm>
          <a:off x="900952" y="1181849"/>
          <a:ext cx="7328648" cy="46232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85448"/>
                <a:gridCol w="914400"/>
                <a:gridCol w="914400"/>
                <a:gridCol w="914400"/>
              </a:tblGrid>
              <a:tr h="27195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IEEE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  <a:tr h="271953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solidFill>
                            <a:sysClr val="windowText" lastClr="000000"/>
                          </a:solidFill>
                        </a:rPr>
                        <a:t>2012-213</a:t>
                      </a:r>
                      <a:r>
                        <a:rPr lang="en-US" sz="1100" b="1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ysClr val="windowText" lastClr="000000"/>
                          </a:solidFill>
                        </a:rPr>
                        <a:t>Program Plan (Budget)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  <a:tr h="271953">
                <a:tc>
                  <a:txBody>
                    <a:bodyPr/>
                    <a:lstStyle/>
                    <a:p>
                      <a:pPr lvl="0"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	BEST</a:t>
                      </a:r>
                      <a:r>
                        <a:rPr lang="en-US" sz="1100" baseline="0" dirty="0" smtClean="0">
                          <a:solidFill>
                            <a:sysClr val="windowText" lastClr="000000"/>
                          </a:solidFill>
                        </a:rPr>
                        <a:t> Robotics @ Dripping Springs HS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$15.00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$15.00</a:t>
                      </a: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  <a:tr h="271953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	Future Cities</a:t>
                      </a:r>
                      <a:r>
                        <a:rPr lang="en-US" sz="1100" baseline="0" dirty="0" smtClean="0">
                          <a:solidFill>
                            <a:sysClr val="windowText" lastClr="000000"/>
                          </a:solidFill>
                        </a:rPr>
                        <a:t> @ Texas State University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$21.73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$21.73</a:t>
                      </a: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  <a:tr h="271953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	IEEE Region</a:t>
                      </a:r>
                      <a:r>
                        <a:rPr lang="en-US" sz="1100" baseline="0" dirty="0" smtClean="0">
                          <a:solidFill>
                            <a:sysClr val="windowText" lastClr="000000"/>
                          </a:solidFill>
                        </a:rPr>
                        <a:t> 5 Conference (8 Participants)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$81.51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$81.51</a:t>
                      </a: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  <a:tr h="271953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	</a:t>
                      </a:r>
                      <a:r>
                        <a:rPr lang="en-US" sz="1100" dirty="0" err="1" smtClean="0">
                          <a:solidFill>
                            <a:sysClr val="windowText" lastClr="000000"/>
                          </a:solidFill>
                        </a:rPr>
                        <a:t>Arduino</a:t>
                      </a:r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 Tutorials (5 </a:t>
                      </a:r>
                      <a:r>
                        <a:rPr lang="en-US" sz="1100" dirty="0" err="1" smtClean="0">
                          <a:solidFill>
                            <a:sysClr val="windowText" lastClr="000000"/>
                          </a:solidFill>
                        </a:rPr>
                        <a:t>Arduino</a:t>
                      </a:r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ysClr val="windowText" lastClr="000000"/>
                          </a:solidFill>
                        </a:rPr>
                        <a:t>Unos</a:t>
                      </a:r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  <a:tr h="271953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	R5 Robotics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$761.55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$761.55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  <a:tr h="271953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	Social Events /</a:t>
                      </a:r>
                      <a:r>
                        <a:rPr lang="en-US" sz="1100" baseline="0" dirty="0" smtClean="0">
                          <a:solidFill>
                            <a:sysClr val="windowText" lastClr="000000"/>
                          </a:solidFill>
                        </a:rPr>
                        <a:t> Food 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$204.98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$204.98</a:t>
                      </a: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  <a:tr h="271953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solidFill>
                            <a:sysClr val="windowText" lastClr="000000"/>
                          </a:solidFill>
                        </a:rPr>
                        <a:t>Initial Funds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ysClr val="windowText" lastClr="000000"/>
                          </a:solidFill>
                        </a:rPr>
                        <a:t>$63.60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  <a:tr h="271953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solidFill>
                            <a:sysClr val="windowText" lastClr="000000"/>
                          </a:solidFill>
                        </a:rPr>
                        <a:t>Receipts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  <a:tr h="271953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	IEEE Phase I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$1,000.00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$1000.00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  <a:tr h="271953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	IEEE Phase II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$750.00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$750.00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  <a:tr h="271953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	SURF</a:t>
                      </a:r>
                      <a:r>
                        <a:rPr lang="en-US" sz="1100" baseline="0" dirty="0" smtClean="0">
                          <a:solidFill>
                            <a:sysClr val="windowText" lastClr="000000"/>
                          </a:solidFill>
                        </a:rPr>
                        <a:t> Grant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ysClr val="windowText" lastClr="000000"/>
                          </a:solidFill>
                        </a:rPr>
                        <a:t>$1000.00</a:t>
                      </a:r>
                      <a:endParaRPr 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  <a:tr h="271953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solidFill>
                            <a:sysClr val="windowText" lastClr="000000"/>
                          </a:solidFill>
                        </a:rPr>
                        <a:t>Expenditures, Year-To-Date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ysClr val="windowText" lastClr="000000"/>
                          </a:solidFill>
                        </a:rPr>
                        <a:t>$323.22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ysClr val="windowText" lastClr="000000"/>
                          </a:solidFill>
                        </a:rPr>
                        <a:t>$761.55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ysClr val="windowText" lastClr="000000"/>
                          </a:solidFill>
                        </a:rPr>
                        <a:t>$1084.77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  <a:tr h="271953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solidFill>
                            <a:sysClr val="windowText" lastClr="000000"/>
                          </a:solidFill>
                        </a:rPr>
                        <a:t>Current Funds On Hand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ysClr val="windowText" lastClr="000000"/>
                          </a:solidFill>
                        </a:rPr>
                        <a:t>$1490.38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ysClr val="windowText" lastClr="000000"/>
                          </a:solidFill>
                        </a:rPr>
                        <a:t>$238.45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ysClr val="windowText" lastClr="000000"/>
                          </a:solidFill>
                        </a:rPr>
                        <a:t>$1728.83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  <a:tr h="271953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solidFill>
                            <a:sysClr val="windowText" lastClr="000000"/>
                          </a:solidFill>
                        </a:rPr>
                        <a:t>Expenditures, Projected for Remainder</a:t>
                      </a:r>
                      <a:r>
                        <a:rPr lang="en-US" sz="1100" b="1" baseline="0" dirty="0" smtClean="0">
                          <a:solidFill>
                            <a:sysClr val="windowText" lastClr="000000"/>
                          </a:solidFill>
                        </a:rPr>
                        <a:t> 2012-2013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ysClr val="windowText" lastClr="000000"/>
                          </a:solidFill>
                        </a:rPr>
                        <a:t>$6756.00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ysClr val="windowText" lastClr="000000"/>
                          </a:solidFill>
                        </a:rPr>
                        <a:t>	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solidFill>
                            <a:sysClr val="windowText" lastClr="000000"/>
                          </a:solidFill>
                        </a:rPr>
                        <a:t>$6756.00</a:t>
                      </a:r>
                      <a:endParaRPr lang="en-US" sz="1100" b="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  <a:tr h="271953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solidFill>
                            <a:sysClr val="windowText" lastClr="000000"/>
                          </a:solidFill>
                        </a:rPr>
                        <a:t>Projected</a:t>
                      </a:r>
                      <a:r>
                        <a:rPr lang="en-US" sz="1100" b="1" baseline="0" dirty="0" smtClean="0">
                          <a:solidFill>
                            <a:sysClr val="windowText" lastClr="000000"/>
                          </a:solidFill>
                        </a:rPr>
                        <a:t> Surplus (Shortfall)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rgbClr val="FF0000"/>
                          </a:solidFill>
                        </a:rPr>
                        <a:t>$5265.62</a:t>
                      </a:r>
                      <a:endParaRPr lang="en-US" sz="11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$238.45</a:t>
                      </a:r>
                      <a:endParaRPr lang="en-US" sz="11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rgbClr val="FF0000"/>
                          </a:solidFill>
                        </a:rPr>
                        <a:t>$5027.17</a:t>
                      </a:r>
                      <a:endParaRPr lang="en-US" sz="11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005582">
                        <a:alpha val="3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54461" y="5856391"/>
            <a:ext cx="4424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Note: Expect to close “Shortfall” through fundraising activities.</a:t>
            </a:r>
            <a:endParaRPr lang="en-US" sz="11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B408-C284-4AE6-97F2-DDA2B8D2E154}" type="datetime1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56C25-9F7E-4124-98FC-F298B330E8B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54461" y="2387049"/>
            <a:ext cx="4424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Thank you for your continuing support!</a:t>
            </a:r>
          </a:p>
          <a:p>
            <a:pPr algn="ctr"/>
            <a:endParaRPr lang="en-US" sz="3200" b="1" i="1" dirty="0" smtClean="0"/>
          </a:p>
          <a:p>
            <a:pPr algn="ctr"/>
            <a:r>
              <a:rPr lang="en-US" sz="3200" b="1" i="1" dirty="0" smtClean="0"/>
              <a:t>Questions?</a:t>
            </a:r>
            <a:endParaRPr lang="en-US" sz="3200" b="1" i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ieee_corporate_template_1</Template>
  <TotalTime>631</TotalTime>
  <Words>203</Words>
  <Application>Microsoft Office PowerPoint</Application>
  <PresentationFormat>On-screen Show (4:3)</PresentationFormat>
  <Paragraphs>103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ieee_corporate_template_1</vt:lpstr>
      <vt:lpstr>IEEE_customSlides</vt:lpstr>
      <vt:lpstr>Progress Report for Spring 2013</vt:lpstr>
      <vt:lpstr>Branch Information</vt:lpstr>
      <vt:lpstr>2012-2013 Program Activities</vt:lpstr>
      <vt:lpstr>BEST Robotics</vt:lpstr>
      <vt:lpstr>Book Parade</vt:lpstr>
      <vt:lpstr>Future City @ Texas State University</vt:lpstr>
      <vt:lpstr>2012-2013 Program Funding </vt:lpstr>
      <vt:lpstr>PowerPoint Presentation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ftardo</dc:creator>
  <cp:lastModifiedBy>Fabian, Adrian L</cp:lastModifiedBy>
  <cp:revision>56</cp:revision>
  <dcterms:created xsi:type="dcterms:W3CDTF">2010-02-05T19:49:13Z</dcterms:created>
  <dcterms:modified xsi:type="dcterms:W3CDTF">2013-01-24T23:22:34Z</dcterms:modified>
</cp:coreProperties>
</file>