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6" r:id="rId21"/>
    <p:sldId id="279" r:id="rId22"/>
    <p:sldId id="280" r:id="rId23"/>
    <p:sldId id="283" r:id="rId24"/>
    <p:sldId id="285" r:id="rId25"/>
    <p:sldId id="286" r:id="rId26"/>
    <p:sldId id="288" r:id="rId27"/>
    <p:sldId id="284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274" r:id="rId40"/>
    <p:sldId id="300" r:id="rId41"/>
    <p:sldId id="287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605"/>
  </p:normalViewPr>
  <p:slideViewPr>
    <p:cSldViewPr snapToGrid="0" snapToObjects="1">
      <p:cViewPr varScale="1">
        <p:scale>
          <a:sx n="75" d="100"/>
          <a:sy n="75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(null)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(null)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(null)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@kilroyblockchain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(null)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845B94-47B8-B940-892F-3AABB2495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90" y="4711572"/>
            <a:ext cx="4405824" cy="3822700"/>
          </a:xfrm>
          <a:prstGeom prst="rect">
            <a:avLst/>
          </a:prstGeom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440" y="713476"/>
            <a:ext cx="11181920" cy="302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8253" y="4603322"/>
            <a:ext cx="4039199" cy="403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"/>
          <p:cNvSpPr/>
          <p:nvPr/>
        </p:nvSpPr>
        <p:spPr>
          <a:xfrm>
            <a:off x="162708" y="180840"/>
            <a:ext cx="12679384" cy="9391920"/>
          </a:xfrm>
          <a:prstGeom prst="rect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b="3305"/>
          <a:stretch/>
        </p:blipFill>
        <p:spPr>
          <a:xfrm>
            <a:off x="-1" y="5965219"/>
            <a:ext cx="13004801" cy="3788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27C821-CC05-8B4D-AE21-B8E8BE5AB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40" y="3682872"/>
            <a:ext cx="4405824" cy="3822700"/>
          </a:xfrm>
          <a:prstGeom prst="rect">
            <a:avLst/>
          </a:prstGeom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632" y="335796"/>
            <a:ext cx="6504343" cy="224038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eNHANCED KNOWLEDGE…"/>
          <p:cNvSpPr txBox="1"/>
          <p:nvPr/>
        </p:nvSpPr>
        <p:spPr>
          <a:xfrm>
            <a:off x="7491366" y="375610"/>
            <a:ext cx="5185860" cy="1333698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80" tIns="50800" rIns="50800" bIns="50800" anchor="ctr">
            <a:spAutoFit/>
          </a:bodyPr>
          <a:lstStyle/>
          <a:p>
            <a:pPr algn="l">
              <a:defRPr sz="4500" b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4000" dirty="0">
                <a:latin typeface="Corbel" panose="020B0503020204020204" pitchFamily="34" charset="0"/>
              </a:rPr>
              <a:t>Enhanced knowledge and a trail of truth</a:t>
            </a:r>
            <a:endParaRPr sz="4000" dirty="0">
              <a:latin typeface="Corbel" panose="020B0503020204020204" pitchFamily="34" charset="0"/>
            </a:endParaRPr>
          </a:p>
        </p:txBody>
      </p:sp>
      <p:sp>
        <p:nvSpPr>
          <p:cNvPr id="186" name="Line"/>
          <p:cNvSpPr/>
          <p:nvPr/>
        </p:nvSpPr>
        <p:spPr>
          <a:xfrm flipV="1">
            <a:off x="7651784" y="5441492"/>
            <a:ext cx="4848700" cy="28653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>
            <a:off x="7651783" y="3302831"/>
            <a:ext cx="4848701" cy="28654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Kilroy blockchain paas"/>
          <p:cNvSpPr txBox="1"/>
          <p:nvPr/>
        </p:nvSpPr>
        <p:spPr>
          <a:xfrm>
            <a:off x="7587281" y="2535085"/>
            <a:ext cx="491320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0">
                <a:solidFill>
                  <a:srgbClr val="9B131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3800" b="1" dirty="0">
                <a:latin typeface="Corbel" panose="020B0503020204020204" pitchFamily="34" charset="0"/>
              </a:rPr>
              <a:t>Kilroy </a:t>
            </a:r>
            <a:r>
              <a:rPr lang="en-US" sz="3800" b="1" dirty="0" err="1">
                <a:latin typeface="Corbel" panose="020B0503020204020204" pitchFamily="34" charset="0"/>
              </a:rPr>
              <a:t>B</a:t>
            </a:r>
            <a:r>
              <a:rPr sz="3800" b="1" dirty="0" err="1">
                <a:latin typeface="Corbel" panose="020B0503020204020204" pitchFamily="34" charset="0"/>
              </a:rPr>
              <a:t>lockchain</a:t>
            </a:r>
            <a:r>
              <a:rPr sz="3800" b="1" dirty="0">
                <a:latin typeface="Corbel" panose="020B0503020204020204" pitchFamily="34" charset="0"/>
              </a:rPr>
              <a:t> </a:t>
            </a:r>
            <a:r>
              <a:rPr lang="en-US" sz="3800" b="1" dirty="0">
                <a:latin typeface="Corbel" panose="020B0503020204020204" pitchFamily="34" charset="0"/>
              </a:rPr>
              <a:t>P</a:t>
            </a:r>
            <a:r>
              <a:rPr sz="3800" b="1" dirty="0">
                <a:latin typeface="Corbel" panose="020B0503020204020204" pitchFamily="34" charset="0"/>
              </a:rPr>
              <a:t>aa</a:t>
            </a:r>
            <a:r>
              <a:rPr lang="en-US" sz="3800" b="1" dirty="0">
                <a:latin typeface="Corbel" panose="020B0503020204020204" pitchFamily="34" charset="0"/>
              </a:rPr>
              <a:t>S</a:t>
            </a:r>
            <a:endParaRPr sz="3800" b="1" dirty="0">
              <a:latin typeface="Corbel" panose="020B0503020204020204" pitchFamily="34" charset="0"/>
            </a:endParaRPr>
          </a:p>
        </p:txBody>
      </p:sp>
      <p:sp>
        <p:nvSpPr>
          <p:cNvPr id="189" name="• A connecting layer that provides you a link to proven AI and blockchain solutions by trusted partners."/>
          <p:cNvSpPr txBox="1"/>
          <p:nvPr/>
        </p:nvSpPr>
        <p:spPr>
          <a:xfrm>
            <a:off x="7506229" y="3411863"/>
            <a:ext cx="499425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57200">
              <a:lnSpc>
                <a:spcPts val="5500"/>
              </a:lnSpc>
              <a:tabLst>
                <a:tab pos="139700" algn="l"/>
                <a:tab pos="457200" algn="l"/>
              </a:tabLst>
              <a:defRPr sz="3000" b="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	•	A connecting layer that provides you a link to proven AI and </a:t>
            </a:r>
            <a:r>
              <a:rPr dirty="0" err="1"/>
              <a:t>blockchain</a:t>
            </a:r>
            <a:r>
              <a:rPr dirty="0"/>
              <a:t> solutions by trusted partners. </a:t>
            </a:r>
          </a:p>
        </p:txBody>
      </p:sp>
      <p:sp>
        <p:nvSpPr>
          <p:cNvPr id="190" name="Enterprise-level solutions and proven methodologies for creating a cognitive trail of truth."/>
          <p:cNvSpPr txBox="1"/>
          <p:nvPr/>
        </p:nvSpPr>
        <p:spPr>
          <a:xfrm>
            <a:off x="7780116" y="5634917"/>
            <a:ext cx="4720368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ts val="5700"/>
              </a:lnSpc>
              <a:defRPr sz="3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Enterprise-level solutions and proven methodologies for creating a cognitive trail of truth.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Kilroy Blockchain PaaS helps regulated industries build an audit trail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Kilroy </a:t>
            </a:r>
            <a:r>
              <a:rPr b="1" dirty="0" err="1"/>
              <a:t>Blockchain</a:t>
            </a:r>
            <a:r>
              <a:rPr b="1" dirty="0"/>
              <a:t> PaaS</a:t>
            </a:r>
            <a:r>
              <a:rPr dirty="0"/>
              <a:t> helps regulated industries build an </a:t>
            </a:r>
            <a:r>
              <a:rPr b="1" dirty="0"/>
              <a:t>audit trail</a:t>
            </a:r>
            <a:r>
              <a:rPr dirty="0"/>
              <a:t>.</a:t>
            </a:r>
          </a:p>
        </p:txBody>
      </p:sp>
      <p:sp>
        <p:nvSpPr>
          <p:cNvPr id="194" name="use of Blockchain"/>
          <p:cNvSpPr txBox="1"/>
          <p:nvPr/>
        </p:nvSpPr>
        <p:spPr>
          <a:xfrm>
            <a:off x="2221581" y="338309"/>
            <a:ext cx="856163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U</a:t>
            </a:r>
            <a:r>
              <a:rPr dirty="0">
                <a:latin typeface="Corbel" panose="020B0503020204020204" pitchFamily="34" charset="0"/>
              </a:rPr>
              <a:t>se of </a:t>
            </a:r>
            <a:r>
              <a:rPr dirty="0" err="1">
                <a:latin typeface="Corbel" panose="020B0503020204020204" pitchFamily="34" charset="0"/>
              </a:rPr>
              <a:t>Blockchain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95" name="Line"/>
          <p:cNvSpPr/>
          <p:nvPr/>
        </p:nvSpPr>
        <p:spPr>
          <a:xfrm flipH="1">
            <a:off x="2221581" y="1825894"/>
            <a:ext cx="8561638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Kilroy Blockchain PaaS was inspired by the 2016 blockchain meetups and weekend-long blockchain hackatho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Kilroy </a:t>
            </a:r>
            <a:r>
              <a:rPr b="1" dirty="0" err="1"/>
              <a:t>Blockchain</a:t>
            </a:r>
            <a:r>
              <a:rPr b="1" dirty="0"/>
              <a:t> PaaS</a:t>
            </a:r>
            <a:r>
              <a:rPr dirty="0"/>
              <a:t> was inspired by the 2016 </a:t>
            </a:r>
            <a:r>
              <a:rPr dirty="0" err="1"/>
              <a:t>blockchain</a:t>
            </a:r>
            <a:r>
              <a:rPr dirty="0"/>
              <a:t> meetups and weekend-long </a:t>
            </a:r>
            <a:r>
              <a:rPr dirty="0" err="1"/>
              <a:t>blockchain</a:t>
            </a:r>
            <a:r>
              <a:rPr dirty="0"/>
              <a:t> hackathon.</a:t>
            </a:r>
          </a:p>
        </p:txBody>
      </p:sp>
      <p:sp>
        <p:nvSpPr>
          <p:cNvPr id="200" name="Where did We get the idea?"/>
          <p:cNvSpPr txBox="1"/>
          <p:nvPr/>
        </p:nvSpPr>
        <p:spPr>
          <a:xfrm>
            <a:off x="479918" y="415253"/>
            <a:ext cx="1204496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8000" dirty="0">
                <a:latin typeface="Corbel" panose="020B0503020204020204" pitchFamily="34" charset="0"/>
              </a:rPr>
              <a:t>Where </a:t>
            </a:r>
            <a:r>
              <a:rPr lang="en-US" sz="8000" dirty="0">
                <a:latin typeface="Corbel" panose="020B0503020204020204" pitchFamily="34" charset="0"/>
              </a:rPr>
              <a:t>D</a:t>
            </a:r>
            <a:r>
              <a:rPr sz="8000" dirty="0">
                <a:latin typeface="Corbel" panose="020B0503020204020204" pitchFamily="34" charset="0"/>
              </a:rPr>
              <a:t>id We </a:t>
            </a:r>
            <a:r>
              <a:rPr lang="en-US" sz="8000" dirty="0">
                <a:latin typeface="Corbel" panose="020B0503020204020204" pitchFamily="34" charset="0"/>
              </a:rPr>
              <a:t>G</a:t>
            </a:r>
            <a:r>
              <a:rPr sz="8000" dirty="0">
                <a:latin typeface="Corbel" panose="020B0503020204020204" pitchFamily="34" charset="0"/>
              </a:rPr>
              <a:t>et the </a:t>
            </a:r>
            <a:r>
              <a:rPr lang="en-US" sz="8000" dirty="0">
                <a:latin typeface="Corbel" panose="020B0503020204020204" pitchFamily="34" charset="0"/>
              </a:rPr>
              <a:t>I</a:t>
            </a:r>
            <a:r>
              <a:rPr sz="8000" dirty="0">
                <a:latin typeface="Corbel" panose="020B0503020204020204" pitchFamily="34" charset="0"/>
              </a:rPr>
              <a:t>dea?</a:t>
            </a:r>
          </a:p>
        </p:txBody>
      </p:sp>
      <p:sp>
        <p:nvSpPr>
          <p:cNvPr id="201" name="Line"/>
          <p:cNvSpPr/>
          <p:nvPr/>
        </p:nvSpPr>
        <p:spPr>
          <a:xfrm flipH="1">
            <a:off x="479917" y="1748951"/>
            <a:ext cx="12044963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Kilroy Blockchain PaaS embeds IBM Blockchain, IBM Cloud Infrastructure and other IBM Cloud components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Kilroy </a:t>
            </a:r>
            <a:r>
              <a:rPr b="1" dirty="0" err="1"/>
              <a:t>Blockchain</a:t>
            </a:r>
            <a:r>
              <a:rPr b="1" dirty="0"/>
              <a:t> PaaS</a:t>
            </a:r>
            <a:r>
              <a:rPr dirty="0"/>
              <a:t> embeds </a:t>
            </a:r>
            <a:r>
              <a:rPr b="1" dirty="0"/>
              <a:t>IBM </a:t>
            </a:r>
            <a:r>
              <a:rPr b="1" dirty="0" err="1"/>
              <a:t>Blockchain</a:t>
            </a:r>
            <a:r>
              <a:rPr b="1" dirty="0"/>
              <a:t>, IBM Cloud Infrastructure</a:t>
            </a:r>
            <a:r>
              <a:rPr dirty="0"/>
              <a:t> and other IBM Cloud components.</a:t>
            </a:r>
          </a:p>
        </p:txBody>
      </p:sp>
      <p:sp>
        <p:nvSpPr>
          <p:cNvPr id="206" name="what makes the magic?"/>
          <p:cNvSpPr txBox="1"/>
          <p:nvPr/>
        </p:nvSpPr>
        <p:spPr>
          <a:xfrm>
            <a:off x="747619" y="338309"/>
            <a:ext cx="11509562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W</a:t>
            </a:r>
            <a:r>
              <a:rPr dirty="0">
                <a:latin typeface="Corbel" panose="020B0503020204020204" pitchFamily="34" charset="0"/>
              </a:rPr>
              <a:t>hat </a:t>
            </a:r>
            <a:r>
              <a:rPr lang="en-US" dirty="0">
                <a:latin typeface="Corbel" panose="020B0503020204020204" pitchFamily="34" charset="0"/>
              </a:rPr>
              <a:t>M</a:t>
            </a:r>
            <a:r>
              <a:rPr dirty="0">
                <a:latin typeface="Corbel" panose="020B0503020204020204" pitchFamily="34" charset="0"/>
              </a:rPr>
              <a:t>akes the </a:t>
            </a:r>
            <a:r>
              <a:rPr lang="en-US" dirty="0">
                <a:latin typeface="Corbel" panose="020B0503020204020204" pitchFamily="34" charset="0"/>
              </a:rPr>
              <a:t>M</a:t>
            </a:r>
            <a:r>
              <a:rPr dirty="0">
                <a:latin typeface="Corbel" panose="020B0503020204020204" pitchFamily="34" charset="0"/>
              </a:rPr>
              <a:t>agic?</a:t>
            </a:r>
          </a:p>
        </p:txBody>
      </p:sp>
      <p:sp>
        <p:nvSpPr>
          <p:cNvPr id="207" name="Line"/>
          <p:cNvSpPr/>
          <p:nvPr/>
        </p:nvSpPr>
        <p:spPr>
          <a:xfrm flipH="1" flipV="1">
            <a:off x="747619" y="1825894"/>
            <a:ext cx="11509562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2BB019-F5A2-7242-8EB0-9E49E7E2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4600" y="2850599"/>
            <a:ext cx="9875600" cy="405240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"/>
          <p:cNvSpPr/>
          <p:nvPr/>
        </p:nvSpPr>
        <p:spPr>
          <a:xfrm>
            <a:off x="162708" y="180840"/>
            <a:ext cx="12679384" cy="9391920"/>
          </a:xfrm>
          <a:prstGeom prst="rect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33449" b="24102"/>
          <a:stretch/>
        </p:blipFill>
        <p:spPr>
          <a:xfrm>
            <a:off x="4350034" y="-9826"/>
            <a:ext cx="8654766" cy="2934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E0AEF8-20DC-6C47-9E11-D1A908DA3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1" y="3235194"/>
            <a:ext cx="4405824" cy="3822700"/>
          </a:xfrm>
          <a:prstGeom prst="rect">
            <a:avLst/>
          </a:prstGeom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367" y="8334606"/>
            <a:ext cx="4470826" cy="120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850" y="178771"/>
            <a:ext cx="4456741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ine"/>
          <p:cNvSpPr/>
          <p:nvPr/>
        </p:nvSpPr>
        <p:spPr>
          <a:xfrm>
            <a:off x="6199026" y="3761405"/>
            <a:ext cx="6611852" cy="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0" name="Preventing traffic deaths through predictions"/>
          <p:cNvSpPr txBox="1"/>
          <p:nvPr/>
        </p:nvSpPr>
        <p:spPr>
          <a:xfrm>
            <a:off x="6199026" y="8388436"/>
            <a:ext cx="6611119" cy="116955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200" tIns="91440" rIns="91440" bIns="91440" anchor="ctr">
            <a:spAutoFit/>
          </a:bodyPr>
          <a:lstStyle/>
          <a:p>
            <a:pPr algn="l">
              <a:defRPr sz="3500" b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sz="3200" dirty="0">
                <a:latin typeface="Corbel" panose="020B0503020204020204" pitchFamily="34" charset="0"/>
              </a:rPr>
              <a:t>Preventing traffic deaths through predictions</a:t>
            </a:r>
          </a:p>
        </p:txBody>
      </p:sp>
      <p:sp>
        <p:nvSpPr>
          <p:cNvPr id="221" name="cognitive roadway knowbot"/>
          <p:cNvSpPr txBox="1"/>
          <p:nvPr/>
        </p:nvSpPr>
        <p:spPr>
          <a:xfrm>
            <a:off x="6213453" y="2952752"/>
            <a:ext cx="653864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0">
                <a:solidFill>
                  <a:srgbClr val="9B131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4000" b="1" dirty="0">
                <a:latin typeface="Corbel" panose="020B0503020204020204" pitchFamily="34" charset="0"/>
              </a:rPr>
              <a:t>C</a:t>
            </a:r>
            <a:r>
              <a:rPr sz="4000" b="1" dirty="0">
                <a:latin typeface="Corbel" panose="020B0503020204020204" pitchFamily="34" charset="0"/>
              </a:rPr>
              <a:t>ognitive </a:t>
            </a:r>
            <a:r>
              <a:rPr lang="en-US" sz="4000" b="1" dirty="0">
                <a:latin typeface="Corbel" panose="020B0503020204020204" pitchFamily="34" charset="0"/>
              </a:rPr>
              <a:t>R</a:t>
            </a:r>
            <a:r>
              <a:rPr sz="4000" b="1" dirty="0">
                <a:latin typeface="Corbel" panose="020B0503020204020204" pitchFamily="34" charset="0"/>
              </a:rPr>
              <a:t>oadway </a:t>
            </a:r>
            <a:r>
              <a:rPr lang="en-US" sz="4000" b="1" dirty="0" err="1">
                <a:latin typeface="Corbel" panose="020B0503020204020204" pitchFamily="34" charset="0"/>
              </a:rPr>
              <a:t>K</a:t>
            </a:r>
            <a:r>
              <a:rPr sz="4000" b="1" dirty="0" err="1">
                <a:latin typeface="Corbel" panose="020B0503020204020204" pitchFamily="34" charset="0"/>
              </a:rPr>
              <a:t>nowbot</a:t>
            </a:r>
            <a:endParaRPr sz="4000" b="1" dirty="0">
              <a:latin typeface="Corbel" panose="020B0503020204020204" pitchFamily="34" charset="0"/>
            </a:endParaRPr>
          </a:p>
        </p:txBody>
      </p:sp>
      <p:sp>
        <p:nvSpPr>
          <p:cNvPr id="222" name="Predictive analysis simulator for traffic issues."/>
          <p:cNvSpPr txBox="1"/>
          <p:nvPr/>
        </p:nvSpPr>
        <p:spPr>
          <a:xfrm>
            <a:off x="6264750" y="4096770"/>
            <a:ext cx="3235056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0062" indent="-500062" algn="l" defTabSz="457200">
              <a:lnSpc>
                <a:spcPts val="5700"/>
              </a:lnSpc>
              <a:buSzPct val="145000"/>
              <a:buChar char="•"/>
              <a:defRPr sz="3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lnSpc>
                <a:spcPct val="100000"/>
              </a:lnSpc>
            </a:pPr>
            <a:r>
              <a:rPr sz="3200" dirty="0"/>
              <a:t>Predictive analysis simulator for traffic issues. </a:t>
            </a:r>
          </a:p>
        </p:txBody>
      </p:sp>
      <p:sp>
        <p:nvSpPr>
          <p:cNvPr id="223" name="• A customizable framework that aggregates live, static, and roadway data from multiple city, county, or regional systems."/>
          <p:cNvSpPr txBox="1"/>
          <p:nvPr/>
        </p:nvSpPr>
        <p:spPr>
          <a:xfrm>
            <a:off x="9547335" y="4086770"/>
            <a:ext cx="3235056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457200" algn="l" defTabSz="457200">
              <a:lnSpc>
                <a:spcPts val="5500"/>
              </a:lnSpc>
              <a:tabLst>
                <a:tab pos="139700" algn="l"/>
                <a:tab pos="457200" algn="l"/>
              </a:tabLst>
              <a:defRPr sz="3000" b="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	•	A customizable framework that aggregates live, static, and roadway data from multiple city, county, or regional systems.</a:t>
            </a:r>
          </a:p>
        </p:txBody>
      </p:sp>
      <p:sp>
        <p:nvSpPr>
          <p:cNvPr id="224" name="• Ask us how Carnak can be customized to your data!"/>
          <p:cNvSpPr txBox="1"/>
          <p:nvPr/>
        </p:nvSpPr>
        <p:spPr>
          <a:xfrm>
            <a:off x="6264750" y="6353911"/>
            <a:ext cx="323505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457200" algn="l" defTabSz="457200">
              <a:lnSpc>
                <a:spcPts val="5500"/>
              </a:lnSpc>
              <a:tabLst>
                <a:tab pos="139700" algn="l"/>
                <a:tab pos="457200" algn="l"/>
              </a:tabLst>
              <a:defRPr sz="3000" b="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	•	Ask us how </a:t>
            </a:r>
            <a:r>
              <a:rPr dirty="0" err="1"/>
              <a:t>Carnak</a:t>
            </a:r>
            <a:r>
              <a:rPr dirty="0"/>
              <a:t> can be customized to your data!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Carnak uses blockchain to verify the authenticity of its historical data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/>
              <a:t>Carnak</a:t>
            </a:r>
            <a:r>
              <a:t> uses blockchain to verify the </a:t>
            </a:r>
            <a:r>
              <a:rPr b="1"/>
              <a:t>authenticity of its historical data.</a:t>
            </a:r>
          </a:p>
        </p:txBody>
      </p:sp>
      <p:sp>
        <p:nvSpPr>
          <p:cNvPr id="228" name="use of Blockchain"/>
          <p:cNvSpPr txBox="1"/>
          <p:nvPr/>
        </p:nvSpPr>
        <p:spPr>
          <a:xfrm>
            <a:off x="2221581" y="338309"/>
            <a:ext cx="856163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U</a:t>
            </a:r>
            <a:r>
              <a:rPr dirty="0">
                <a:latin typeface="Corbel" panose="020B0503020204020204" pitchFamily="34" charset="0"/>
              </a:rPr>
              <a:t>se of </a:t>
            </a:r>
            <a:r>
              <a:rPr dirty="0" err="1">
                <a:latin typeface="Corbel" panose="020B0503020204020204" pitchFamily="34" charset="0"/>
              </a:rPr>
              <a:t>Blockchain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29" name="Line"/>
          <p:cNvSpPr/>
          <p:nvPr/>
        </p:nvSpPr>
        <p:spPr>
          <a:xfrm flipH="1" flipV="1">
            <a:off x="2221580" y="1825894"/>
            <a:ext cx="8561639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Carnak was inspired by a Smart Cities workshop held by National Institute of Standards and Technology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 err="1"/>
              <a:t>Carnak</a:t>
            </a:r>
            <a:r>
              <a:rPr dirty="0"/>
              <a:t> was inspired by a Smart Cities workshop held by National Institute of Standards and Technology.</a:t>
            </a:r>
          </a:p>
        </p:txBody>
      </p:sp>
      <p:sp>
        <p:nvSpPr>
          <p:cNvPr id="234" name="Where did we get the idea?"/>
          <p:cNvSpPr txBox="1"/>
          <p:nvPr/>
        </p:nvSpPr>
        <p:spPr>
          <a:xfrm>
            <a:off x="479918" y="415253"/>
            <a:ext cx="1204496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8000" dirty="0">
                <a:latin typeface="Corbel" panose="020B0503020204020204" pitchFamily="34" charset="0"/>
              </a:rPr>
              <a:t>Where </a:t>
            </a:r>
            <a:r>
              <a:rPr lang="en-US" sz="8000" dirty="0">
                <a:latin typeface="Corbel" panose="020B0503020204020204" pitchFamily="34" charset="0"/>
              </a:rPr>
              <a:t>D</a:t>
            </a:r>
            <a:r>
              <a:rPr sz="8000" dirty="0">
                <a:latin typeface="Corbel" panose="020B0503020204020204" pitchFamily="34" charset="0"/>
              </a:rPr>
              <a:t>id </a:t>
            </a:r>
            <a:r>
              <a:rPr lang="en-US" sz="8000" dirty="0">
                <a:latin typeface="Corbel" panose="020B0503020204020204" pitchFamily="34" charset="0"/>
              </a:rPr>
              <a:t>W</a:t>
            </a:r>
            <a:r>
              <a:rPr sz="8000" dirty="0">
                <a:latin typeface="Corbel" panose="020B0503020204020204" pitchFamily="34" charset="0"/>
              </a:rPr>
              <a:t>e </a:t>
            </a:r>
            <a:r>
              <a:rPr lang="en-US" sz="8000" dirty="0">
                <a:latin typeface="Corbel" panose="020B0503020204020204" pitchFamily="34" charset="0"/>
              </a:rPr>
              <a:t>G</a:t>
            </a:r>
            <a:r>
              <a:rPr sz="8000" dirty="0">
                <a:latin typeface="Corbel" panose="020B0503020204020204" pitchFamily="34" charset="0"/>
              </a:rPr>
              <a:t>et the </a:t>
            </a:r>
            <a:r>
              <a:rPr lang="en-US" sz="8000" dirty="0">
                <a:latin typeface="Corbel" panose="020B0503020204020204" pitchFamily="34" charset="0"/>
              </a:rPr>
              <a:t>I</a:t>
            </a:r>
            <a:r>
              <a:rPr sz="8000" dirty="0">
                <a:latin typeface="Corbel" panose="020B0503020204020204" pitchFamily="34" charset="0"/>
              </a:rPr>
              <a:t>dea?</a:t>
            </a:r>
          </a:p>
        </p:txBody>
      </p:sp>
      <p:sp>
        <p:nvSpPr>
          <p:cNvPr id="235" name="Line"/>
          <p:cNvSpPr/>
          <p:nvPr/>
        </p:nvSpPr>
        <p:spPr>
          <a:xfrm flipH="1" flipV="1">
            <a:off x="479917" y="1748949"/>
            <a:ext cx="12044964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Carnak uses IBM Data Science Experience, Jupyter Notebooks, and Pytho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 err="1"/>
              <a:t>Carnak</a:t>
            </a:r>
            <a:r>
              <a:rPr dirty="0"/>
              <a:t> uses </a:t>
            </a:r>
            <a:r>
              <a:rPr b="1" dirty="0"/>
              <a:t>IBM Data Science Experience, </a:t>
            </a:r>
            <a:r>
              <a:rPr b="1" dirty="0" err="1"/>
              <a:t>Jupyter</a:t>
            </a:r>
            <a:r>
              <a:rPr b="1" dirty="0"/>
              <a:t> Notebooks</a:t>
            </a:r>
            <a:r>
              <a:rPr dirty="0"/>
              <a:t>, and </a:t>
            </a:r>
            <a:r>
              <a:rPr b="1" dirty="0"/>
              <a:t>Python.</a:t>
            </a:r>
          </a:p>
        </p:txBody>
      </p:sp>
      <p:sp>
        <p:nvSpPr>
          <p:cNvPr id="240" name="what makes the magic?"/>
          <p:cNvSpPr txBox="1"/>
          <p:nvPr/>
        </p:nvSpPr>
        <p:spPr>
          <a:xfrm>
            <a:off x="747619" y="338309"/>
            <a:ext cx="11509562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W</a:t>
            </a:r>
            <a:r>
              <a:rPr dirty="0">
                <a:latin typeface="Corbel" panose="020B0503020204020204" pitchFamily="34" charset="0"/>
              </a:rPr>
              <a:t>hat </a:t>
            </a:r>
            <a:r>
              <a:rPr lang="en-US" dirty="0">
                <a:latin typeface="Corbel" panose="020B0503020204020204" pitchFamily="34" charset="0"/>
              </a:rPr>
              <a:t>M</a:t>
            </a:r>
            <a:r>
              <a:rPr dirty="0">
                <a:latin typeface="Corbel" panose="020B0503020204020204" pitchFamily="34" charset="0"/>
              </a:rPr>
              <a:t>akes the </a:t>
            </a:r>
            <a:r>
              <a:rPr lang="en-US" dirty="0">
                <a:latin typeface="Corbel" panose="020B0503020204020204" pitchFamily="34" charset="0"/>
              </a:rPr>
              <a:t>M</a:t>
            </a:r>
            <a:r>
              <a:rPr dirty="0">
                <a:latin typeface="Corbel" panose="020B0503020204020204" pitchFamily="34" charset="0"/>
              </a:rPr>
              <a:t>agic?</a:t>
            </a:r>
          </a:p>
        </p:txBody>
      </p:sp>
      <p:sp>
        <p:nvSpPr>
          <p:cNvPr id="241" name="Line"/>
          <p:cNvSpPr/>
          <p:nvPr/>
        </p:nvSpPr>
        <p:spPr>
          <a:xfrm flipH="1" flipV="1">
            <a:off x="747618" y="1825894"/>
            <a:ext cx="11304681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6A2E913-C2EB-494C-9029-171822655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4408" y="83299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>
            <a:spLocks noChangeAspect="1"/>
          </p:cNvSpPr>
          <p:nvPr/>
        </p:nvSpPr>
        <p:spPr>
          <a:xfrm>
            <a:off x="164593" y="180840"/>
            <a:ext cx="12677991" cy="9390888"/>
          </a:xfrm>
          <a:prstGeom prst="rect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About Us">
            <a:extLst>
              <a:ext uri="{FF2B5EF4-FFF2-40B4-BE49-F238E27FC236}">
                <a16:creationId xmlns:a16="http://schemas.microsoft.com/office/drawing/2014/main" id="{67C3B2B3-6AE5-F649-99B8-D2AC40154094}"/>
              </a:ext>
            </a:extLst>
          </p:cNvPr>
          <p:cNvSpPr txBox="1"/>
          <p:nvPr/>
        </p:nvSpPr>
        <p:spPr>
          <a:xfrm>
            <a:off x="1629120" y="3347660"/>
            <a:ext cx="9748936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9600" b="1" dirty="0">
                <a:solidFill>
                  <a:srgbClr val="9B1313"/>
                </a:solidFill>
                <a:latin typeface="Corbel" panose="020B0503020204020204" pitchFamily="34" charset="0"/>
              </a:rPr>
              <a:t>Accurate and Reliable AI</a:t>
            </a:r>
            <a:endParaRPr sz="9600" b="1" dirty="0">
              <a:solidFill>
                <a:srgbClr val="9B1313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20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-400" r="36860" b="3306"/>
          <a:stretch/>
        </p:blipFill>
        <p:spPr>
          <a:xfrm>
            <a:off x="0" y="5949577"/>
            <a:ext cx="8211186" cy="3804023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uilt on more than technology, everything we do stems from purpose."/>
          <p:cNvSpPr txBox="1"/>
          <p:nvPr/>
        </p:nvSpPr>
        <p:spPr>
          <a:xfrm>
            <a:off x="1241668" y="2724519"/>
            <a:ext cx="10521463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Built on more than technology, everything we do stems from </a:t>
            </a:r>
            <a:r>
              <a:rPr b="1" dirty="0">
                <a:solidFill>
                  <a:srgbClr val="9B1314"/>
                </a:solidFill>
              </a:rPr>
              <a:t>purpose</a:t>
            </a:r>
            <a:r>
              <a:rPr dirty="0"/>
              <a:t>. </a:t>
            </a:r>
          </a:p>
        </p:txBody>
      </p:sp>
      <p:sp>
        <p:nvSpPr>
          <p:cNvPr id="126" name="About Us"/>
          <p:cNvSpPr txBox="1"/>
          <p:nvPr/>
        </p:nvSpPr>
        <p:spPr>
          <a:xfrm>
            <a:off x="4232549" y="338309"/>
            <a:ext cx="4539704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About Us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27" name="Line"/>
          <p:cNvSpPr/>
          <p:nvPr/>
        </p:nvSpPr>
        <p:spPr>
          <a:xfrm flipH="1" flipV="1">
            <a:off x="4232549" y="1825894"/>
            <a:ext cx="4539704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8" name="And our purpose is very simple:"/>
          <p:cNvSpPr txBox="1"/>
          <p:nvPr/>
        </p:nvSpPr>
        <p:spPr>
          <a:xfrm>
            <a:off x="1277465" y="4499499"/>
            <a:ext cx="1044987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"/>
              </a:lnSpc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And </a:t>
            </a:r>
            <a:r>
              <a:rPr b="1">
                <a:solidFill>
                  <a:srgbClr val="9B1313"/>
                </a:solidFill>
              </a:rPr>
              <a:t>our purpose</a:t>
            </a:r>
            <a:r>
              <a:t> is very simple: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EC44D1C-AF74-B644-A7F1-78BB67FC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eave the world better than you found it.">
            <a:extLst>
              <a:ext uri="{FF2B5EF4-FFF2-40B4-BE49-F238E27FC236}">
                <a16:creationId xmlns:a16="http://schemas.microsoft.com/office/drawing/2014/main" id="{A9958A43-D8E3-1749-80B1-5579F273DC19}"/>
              </a:ext>
            </a:extLst>
          </p:cNvPr>
          <p:cNvSpPr txBox="1"/>
          <p:nvPr/>
        </p:nvSpPr>
        <p:spPr>
          <a:xfrm>
            <a:off x="2853270" y="5812199"/>
            <a:ext cx="8576730" cy="246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000" b="0"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6600" dirty="0">
                <a:latin typeface="Corbel" panose="020B0503020204020204" pitchFamily="34" charset="0"/>
              </a:rPr>
              <a:t>L</a:t>
            </a:r>
            <a:r>
              <a:rPr sz="6600" dirty="0">
                <a:latin typeface="Corbel" panose="020B0503020204020204" pitchFamily="34" charset="0"/>
              </a:rPr>
              <a:t>eave the world better than you found it.</a:t>
            </a:r>
          </a:p>
          <a:p>
            <a:pPr algn="l">
              <a:lnSpc>
                <a:spcPct val="80000"/>
              </a:lnSpc>
              <a:defRPr sz="6000" b="0">
                <a:latin typeface="Bebas Neue"/>
                <a:ea typeface="Bebas Neue"/>
                <a:cs typeface="Bebas Neue"/>
                <a:sym typeface="Bebas Neue"/>
              </a:defRPr>
            </a:pPr>
            <a:r>
              <a:rPr dirty="0">
                <a:latin typeface="Corbel" panose="020B0503020204020204" pitchFamily="34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 rotWithShape="1">
          <a:blip r:embed="rId2">
            <a:alphaModFix amt="25000"/>
            <a:extLst/>
          </a:blip>
          <a:srcRect l="2744" t="-399" r="36860" b="16398"/>
          <a:stretch/>
        </p:blipFill>
        <p:spPr>
          <a:xfrm>
            <a:off x="-1" y="6462527"/>
            <a:ext cx="7854349" cy="329107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About Us"/>
          <p:cNvSpPr txBox="1"/>
          <p:nvPr/>
        </p:nvSpPr>
        <p:spPr>
          <a:xfrm>
            <a:off x="655453" y="338309"/>
            <a:ext cx="1169390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Accurate and Reliable AI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27" name="Line"/>
          <p:cNvSpPr/>
          <p:nvPr/>
        </p:nvSpPr>
        <p:spPr>
          <a:xfrm flipH="1" flipV="1">
            <a:off x="655452" y="1825895"/>
            <a:ext cx="11693907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EC44D1C-AF74-B644-A7F1-78BB67FC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arnak uses IBM Data Science Experience, Jupyter Notebooks, and Python.">
            <a:extLst>
              <a:ext uri="{FF2B5EF4-FFF2-40B4-BE49-F238E27FC236}">
                <a16:creationId xmlns:a16="http://schemas.microsoft.com/office/drawing/2014/main" id="{48167A6F-963C-AA4A-9C0F-E0EC6C99E5F3}"/>
              </a:ext>
            </a:extLst>
          </p:cNvPr>
          <p:cNvSpPr txBox="1">
            <a:spLocks/>
          </p:cNvSpPr>
          <p:nvPr/>
        </p:nvSpPr>
        <p:spPr>
          <a:xfrm>
            <a:off x="952500" y="2410750"/>
            <a:ext cx="11099800" cy="6072849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400" dirty="0">
                <a:solidFill>
                  <a:srgbClr val="C00000"/>
                </a:solidFill>
              </a:rPr>
              <a:t>AI</a:t>
            </a:r>
            <a:r>
              <a:rPr lang="en-US" sz="4400" dirty="0"/>
              <a:t> is based on </a:t>
            </a:r>
            <a:r>
              <a:rPr lang="en-US" sz="4400" dirty="0">
                <a:solidFill>
                  <a:srgbClr val="C00000"/>
                </a:solidFill>
              </a:rPr>
              <a:t>DATA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400" dirty="0">
                <a:solidFill>
                  <a:schemeClr val="tx1"/>
                </a:solidFill>
              </a:rPr>
              <a:t>There are no standards for data authenticity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400" dirty="0">
                <a:solidFill>
                  <a:schemeClr val="tx1"/>
                </a:solidFill>
              </a:rPr>
              <a:t>AI will be wrong if data is wrong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400" dirty="0">
                <a:solidFill>
                  <a:schemeClr val="tx1"/>
                </a:solidFill>
              </a:rPr>
              <a:t>Need a way to proactively prove authenticity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400" dirty="0">
                <a:solidFill>
                  <a:schemeClr val="tx1"/>
                </a:solidFill>
              </a:rPr>
              <a:t>Develop a </a:t>
            </a:r>
            <a:r>
              <a:rPr lang="en-US" sz="4400" dirty="0">
                <a:solidFill>
                  <a:srgbClr val="C00000"/>
                </a:solidFill>
              </a:rPr>
              <a:t>BLOCKCHAIN </a:t>
            </a:r>
            <a:r>
              <a:rPr lang="en-US" sz="4400" dirty="0">
                <a:solidFill>
                  <a:schemeClr val="tx1"/>
                </a:solidFill>
              </a:rPr>
              <a:t>standard that will allow  authenticity of </a:t>
            </a:r>
            <a:r>
              <a:rPr lang="en-US" sz="4400" dirty="0">
                <a:solidFill>
                  <a:srgbClr val="C00000"/>
                </a:solidFill>
              </a:rPr>
              <a:t>AI</a:t>
            </a:r>
            <a:r>
              <a:rPr lang="en-US" sz="4400" dirty="0">
                <a:solidFill>
                  <a:schemeClr val="tx1"/>
                </a:solidFill>
              </a:rPr>
              <a:t> data to be verified</a:t>
            </a:r>
            <a:endParaRPr lang="en-US" sz="4400" dirty="0">
              <a:solidFill>
                <a:srgbClr val="C00000"/>
              </a:solidFill>
            </a:endParaRP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400" dirty="0">
                <a:solidFill>
                  <a:schemeClr val="tx1"/>
                </a:solidFill>
              </a:rPr>
              <a:t>This will give us </a:t>
            </a:r>
            <a:r>
              <a:rPr lang="en-US" sz="4400" dirty="0">
                <a:solidFill>
                  <a:srgbClr val="C00000"/>
                </a:solidFill>
              </a:rPr>
              <a:t>accurate, reliable AI 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875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EF09AF39-5BDD-A346-A997-B928CBE0B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/>
          </a:blip>
          <a:srcRect l="2744" t="-399" r="36860" b="16398"/>
          <a:stretch/>
        </p:blipFill>
        <p:spPr>
          <a:xfrm>
            <a:off x="-1" y="6462527"/>
            <a:ext cx="7854349" cy="329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2009"/>
          <a:stretch/>
        </p:blipFill>
        <p:spPr>
          <a:xfrm>
            <a:off x="-1" y="5965219"/>
            <a:ext cx="8319623" cy="383919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Where did We get the idea?"/>
          <p:cNvSpPr txBox="1"/>
          <p:nvPr/>
        </p:nvSpPr>
        <p:spPr>
          <a:xfrm>
            <a:off x="2473255" y="415253"/>
            <a:ext cx="805829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The Balloon Tower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169" name="Line"/>
          <p:cNvSpPr/>
          <p:nvPr/>
        </p:nvSpPr>
        <p:spPr>
          <a:xfrm flipH="1">
            <a:off x="2473255" y="1789907"/>
            <a:ext cx="8058296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6B88D1-45B5-5F46-BF10-EE6E43B86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61" y="2007220"/>
            <a:ext cx="4650376" cy="7211122"/>
          </a:xfrm>
          <a:prstGeom prst="rect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• A connecting layer that provides you a link to proven AI and blockchain solutions by trusted partners.">
            <a:extLst>
              <a:ext uri="{FF2B5EF4-FFF2-40B4-BE49-F238E27FC236}">
                <a16:creationId xmlns:a16="http://schemas.microsoft.com/office/drawing/2014/main" id="{C143CCB8-40C8-6E45-A71A-F9DFED20F8E4}"/>
              </a:ext>
            </a:extLst>
          </p:cNvPr>
          <p:cNvSpPr txBox="1"/>
          <p:nvPr/>
        </p:nvSpPr>
        <p:spPr>
          <a:xfrm>
            <a:off x="7292899" y="2391095"/>
            <a:ext cx="4994255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57200" indent="-457200" algn="l" defTabSz="457200">
              <a:lnSpc>
                <a:spcPts val="5500"/>
              </a:lnSpc>
              <a:tabLst>
                <a:tab pos="139700" algn="l"/>
                <a:tab pos="457200" algn="l"/>
              </a:tabLst>
              <a:defRPr sz="3000" b="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“The balloon tower is outside the movies”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“When the kids are in the movie, the tower opens”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“Thousands of helium balloons come out into the sky”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Well, you can’t see it, you’ll be in the movie”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 know this was true because my dad told me it was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92868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3B525-300A-094C-A8F0-6054E332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-2193676" y="0"/>
            <a:ext cx="17312640" cy="9753600"/>
          </a:xfrm>
          <a:prstGeom prst="rect">
            <a:avLst/>
          </a:prstGeom>
        </p:spPr>
      </p:pic>
      <p:sp>
        <p:nvSpPr>
          <p:cNvPr id="7" name="Carnak uses IBM Data Science Experience, Jupyter Notebooks, and Python.">
            <a:extLst>
              <a:ext uri="{FF2B5EF4-FFF2-40B4-BE49-F238E27FC236}">
                <a16:creationId xmlns:a16="http://schemas.microsoft.com/office/drawing/2014/main" id="{6359F035-F758-E84C-9485-1C2D07DD5F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endParaRPr lang="en-US" sz="6000" b="1" dirty="0"/>
          </a:p>
          <a:p>
            <a:pPr marL="0" indent="0" algn="ctr"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6000" b="1" dirty="0"/>
              <a:t>I predicted to my friends that the balloons would come out again at the next movie</a:t>
            </a:r>
          </a:p>
          <a:p>
            <a:pPr marL="0" indent="0" algn="ctr"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endParaRPr lang="en-US" sz="6000" b="1" dirty="0"/>
          </a:p>
          <a:p>
            <a:pPr marL="0" indent="0" algn="ctr"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6000" b="1" dirty="0"/>
              <a:t>My prediction was wrong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13703136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1DB72-B4F2-8F44-8BC5-D752E531F1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4792" y="2308654"/>
            <a:ext cx="5334000" cy="6850792"/>
          </a:xfrm>
          <a:ln w="57150">
            <a:solidFill>
              <a:srgbClr val="9B1313"/>
            </a:solidFill>
          </a:ln>
        </p:spPr>
        <p:txBody>
          <a:bodyPr lIns="182880" tIns="365760" rIns="182880" bIns="365760">
            <a:noAutofit/>
          </a:bodyPr>
          <a:lstStyle/>
          <a:p>
            <a:r>
              <a:rPr lang="en-US" sz="3400" dirty="0">
                <a:solidFill>
                  <a:srgbClr val="9B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is made to simulate human thought</a:t>
            </a:r>
          </a:p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AI reasons based on </a:t>
            </a:r>
            <a:r>
              <a:rPr lang="en-US" sz="3400" dirty="0">
                <a:solidFill>
                  <a:srgbClr val="9B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If the </a:t>
            </a:r>
            <a:r>
              <a:rPr lang="en-US" sz="3400" dirty="0">
                <a:solidFill>
                  <a:srgbClr val="9B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is wrong, the </a:t>
            </a:r>
            <a:r>
              <a:rPr lang="en-US" sz="3400" dirty="0">
                <a:solidFill>
                  <a:srgbClr val="9B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is wrong</a:t>
            </a:r>
          </a:p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For the time being, it could be as naïve as a 5 year old</a:t>
            </a:r>
          </a:p>
        </p:txBody>
      </p:sp>
      <p:sp>
        <p:nvSpPr>
          <p:cNvPr id="5" name="Where did We get the idea?">
            <a:extLst>
              <a:ext uri="{FF2B5EF4-FFF2-40B4-BE49-F238E27FC236}">
                <a16:creationId xmlns:a16="http://schemas.microsoft.com/office/drawing/2014/main" id="{E7F06719-8B64-834F-9073-430C31209263}"/>
              </a:ext>
            </a:extLst>
          </p:cNvPr>
          <p:cNvSpPr txBox="1"/>
          <p:nvPr/>
        </p:nvSpPr>
        <p:spPr>
          <a:xfrm>
            <a:off x="2473255" y="415253"/>
            <a:ext cx="805829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The Balloon Tower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E12DDF7A-0D8E-9F4E-A9B2-F510BC6F78B5}"/>
              </a:ext>
            </a:extLst>
          </p:cNvPr>
          <p:cNvSpPr/>
          <p:nvPr/>
        </p:nvSpPr>
        <p:spPr>
          <a:xfrm flipH="1">
            <a:off x="2473255" y="1789907"/>
            <a:ext cx="8058296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9E71B0-93EC-244A-A437-C404D2AD6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1" r="24367" b="733"/>
          <a:stretch/>
        </p:blipFill>
        <p:spPr>
          <a:xfrm>
            <a:off x="6470185" y="2852866"/>
            <a:ext cx="5830230" cy="5762368"/>
          </a:xfrm>
          <a:prstGeom prst="rect">
            <a:avLst/>
          </a:prstGeom>
          <a:ln w="57150">
            <a:solidFill>
              <a:srgbClr val="9B1313"/>
            </a:solidFill>
          </a:ln>
        </p:spPr>
      </p:pic>
    </p:spTree>
    <p:extLst>
      <p:ext uri="{BB962C8B-B14F-4D97-AF65-F5344CB8AC3E}">
        <p14:creationId xmlns:p14="http://schemas.microsoft.com/office/powerpoint/2010/main" val="5475931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 rotWithShape="1">
          <a:blip r:embed="rId2">
            <a:alphaModFix amt="78000"/>
            <a:extLst/>
          </a:blip>
          <a:srcRect l="2744" t="-399" r="36860" b="16398"/>
          <a:stretch/>
        </p:blipFill>
        <p:spPr>
          <a:xfrm>
            <a:off x="-1" y="6462527"/>
            <a:ext cx="7854349" cy="329107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About Us"/>
          <p:cNvSpPr txBox="1"/>
          <p:nvPr/>
        </p:nvSpPr>
        <p:spPr>
          <a:xfrm>
            <a:off x="4040996" y="338309"/>
            <a:ext cx="492282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The Crops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27" name="Line"/>
          <p:cNvSpPr/>
          <p:nvPr/>
        </p:nvSpPr>
        <p:spPr>
          <a:xfrm flipH="1">
            <a:off x="4040995" y="1825894"/>
            <a:ext cx="4922822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EC44D1C-AF74-B644-A7F1-78BB67FC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arnak uses IBM Data Science Experience, Jupyter Notebooks, and Python.">
            <a:extLst>
              <a:ext uri="{FF2B5EF4-FFF2-40B4-BE49-F238E27FC236}">
                <a16:creationId xmlns:a16="http://schemas.microsoft.com/office/drawing/2014/main" id="{48167A6F-963C-AA4A-9C0F-E0EC6C99E5F3}"/>
              </a:ext>
            </a:extLst>
          </p:cNvPr>
          <p:cNvSpPr txBox="1">
            <a:spLocks/>
          </p:cNvSpPr>
          <p:nvPr/>
        </p:nvSpPr>
        <p:spPr>
          <a:xfrm>
            <a:off x="952500" y="2158502"/>
            <a:ext cx="11099800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Expert system for growing food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Says to plant crops on May 14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Based on historical crop data, historical weather data, weather forecasts, and other factors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What happens if the data is wrong?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072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BF509-60F6-1C45-8453-94810077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81" y="3111103"/>
            <a:ext cx="9518650" cy="4949698"/>
          </a:xfrm>
          <a:prstGeom prst="rect">
            <a:avLst/>
          </a:prstGeom>
        </p:spPr>
      </p:pic>
      <p:sp>
        <p:nvSpPr>
          <p:cNvPr id="126" name="About Us"/>
          <p:cNvSpPr txBox="1"/>
          <p:nvPr/>
        </p:nvSpPr>
        <p:spPr>
          <a:xfrm>
            <a:off x="4040996" y="338309"/>
            <a:ext cx="492282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The Crops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27" name="Line"/>
          <p:cNvSpPr/>
          <p:nvPr/>
        </p:nvSpPr>
        <p:spPr>
          <a:xfrm flipH="1">
            <a:off x="4040995" y="1825894"/>
            <a:ext cx="4922822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EC44D1C-AF74-B644-A7F1-78BB67FC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arnak uses IBM Data Science Experience, Jupyter Notebooks, and Python.">
            <a:extLst>
              <a:ext uri="{FF2B5EF4-FFF2-40B4-BE49-F238E27FC236}">
                <a16:creationId xmlns:a16="http://schemas.microsoft.com/office/drawing/2014/main" id="{48167A6F-963C-AA4A-9C0F-E0EC6C99E5F3}"/>
              </a:ext>
            </a:extLst>
          </p:cNvPr>
          <p:cNvSpPr txBox="1">
            <a:spLocks/>
          </p:cNvSpPr>
          <p:nvPr/>
        </p:nvSpPr>
        <p:spPr>
          <a:xfrm>
            <a:off x="111217" y="1825893"/>
            <a:ext cx="12782378" cy="1285210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b="1" dirty="0">
                <a:solidFill>
                  <a:schemeClr val="tx1"/>
                </a:solidFill>
              </a:rPr>
              <a:t>How would the farmers know to trust the system?</a:t>
            </a:r>
          </a:p>
        </p:txBody>
      </p:sp>
    </p:spTree>
    <p:extLst>
      <p:ext uri="{BB962C8B-B14F-4D97-AF65-F5344CB8AC3E}">
        <p14:creationId xmlns:p14="http://schemas.microsoft.com/office/powerpoint/2010/main" val="126981966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ere did We get the idea?">
            <a:extLst>
              <a:ext uri="{FF2B5EF4-FFF2-40B4-BE49-F238E27FC236}">
                <a16:creationId xmlns:a16="http://schemas.microsoft.com/office/drawing/2014/main" id="{9F55C17F-7403-924B-A999-2180D67D1E70}"/>
              </a:ext>
            </a:extLst>
          </p:cNvPr>
          <p:cNvSpPr txBox="1"/>
          <p:nvPr/>
        </p:nvSpPr>
        <p:spPr>
          <a:xfrm>
            <a:off x="2182316" y="415253"/>
            <a:ext cx="864018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Problems with Data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474A0603-DB88-C14D-9816-E4ADE5061710}"/>
              </a:ext>
            </a:extLst>
          </p:cNvPr>
          <p:cNvSpPr/>
          <p:nvPr/>
        </p:nvSpPr>
        <p:spPr>
          <a:xfrm flipH="1">
            <a:off x="2182315" y="1748951"/>
            <a:ext cx="8640185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4BDB7DC-1F8D-0144-9BE3-9CC7438F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/>
          </a:blip>
          <a:srcRect l="2744" t="-399" r="36860" b="16398"/>
          <a:stretch/>
        </p:blipFill>
        <p:spPr>
          <a:xfrm>
            <a:off x="-1" y="6462527"/>
            <a:ext cx="7854349" cy="329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4EFD0DC-0D77-6D41-A852-02EF41F6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rnak uses IBM Data Science Experience, Jupyter Notebooks, and Python.">
            <a:extLst>
              <a:ext uri="{FF2B5EF4-FFF2-40B4-BE49-F238E27FC236}">
                <a16:creationId xmlns:a16="http://schemas.microsoft.com/office/drawing/2014/main" id="{447EA9EE-98EB-F643-B30B-E30F851310BE}"/>
              </a:ext>
            </a:extLst>
          </p:cNvPr>
          <p:cNvSpPr txBox="1">
            <a:spLocks/>
          </p:cNvSpPr>
          <p:nvPr/>
        </p:nvSpPr>
        <p:spPr>
          <a:xfrm>
            <a:off x="952500" y="1989167"/>
            <a:ext cx="11099800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b="1" dirty="0">
                <a:solidFill>
                  <a:srgbClr val="9B1313"/>
                </a:solidFill>
              </a:rPr>
              <a:t>Data</a:t>
            </a:r>
            <a:r>
              <a:rPr lang="en-US" sz="4800" dirty="0">
                <a:solidFill>
                  <a:schemeClr val="tx1"/>
                </a:solidFill>
              </a:rPr>
              <a:t> is often </a:t>
            </a:r>
            <a:r>
              <a:rPr lang="en-US" sz="4800" b="1" dirty="0">
                <a:solidFill>
                  <a:schemeClr val="tx1"/>
                </a:solidFill>
              </a:rPr>
              <a:t>wrong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b="1" dirty="0">
                <a:solidFill>
                  <a:srgbClr val="9B1313"/>
                </a:solidFill>
              </a:rPr>
              <a:t>Data</a:t>
            </a:r>
            <a:r>
              <a:rPr lang="en-US" sz="4800" dirty="0">
                <a:solidFill>
                  <a:schemeClr val="tx1"/>
                </a:solidFill>
              </a:rPr>
              <a:t> is frequently </a:t>
            </a:r>
            <a:r>
              <a:rPr lang="en-US" sz="4800" b="1" dirty="0">
                <a:solidFill>
                  <a:schemeClr val="tx1"/>
                </a:solidFill>
              </a:rPr>
              <a:t>messy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b="1" dirty="0">
                <a:solidFill>
                  <a:srgbClr val="9B1313"/>
                </a:solidFill>
              </a:rPr>
              <a:t>Data</a:t>
            </a:r>
            <a:r>
              <a:rPr lang="en-US" sz="4800" dirty="0">
                <a:solidFill>
                  <a:schemeClr val="tx1"/>
                </a:solidFill>
              </a:rPr>
              <a:t> often has </a:t>
            </a:r>
            <a:r>
              <a:rPr lang="en-US" sz="4800" b="1" dirty="0">
                <a:solidFill>
                  <a:schemeClr val="tx1"/>
                </a:solidFill>
              </a:rPr>
              <a:t>chunks missing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b="1" dirty="0">
                <a:solidFill>
                  <a:srgbClr val="9B1313"/>
                </a:solidFill>
              </a:rPr>
              <a:t>Data</a:t>
            </a:r>
            <a:r>
              <a:rPr lang="en-US" sz="4800" dirty="0">
                <a:solidFill>
                  <a:schemeClr val="tx1"/>
                </a:solidFill>
              </a:rPr>
              <a:t> is only as </a:t>
            </a:r>
            <a:r>
              <a:rPr lang="en-US" sz="4800" b="1" dirty="0">
                <a:solidFill>
                  <a:schemeClr val="tx1"/>
                </a:solidFill>
              </a:rPr>
              <a:t>valid</a:t>
            </a:r>
            <a:r>
              <a:rPr lang="en-US" sz="4800" dirty="0">
                <a:solidFill>
                  <a:schemeClr val="tx1"/>
                </a:solidFill>
              </a:rPr>
              <a:t> as its </a:t>
            </a:r>
            <a:r>
              <a:rPr lang="en-US" sz="4800" b="1" dirty="0">
                <a:solidFill>
                  <a:schemeClr val="tx1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425208619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ere did We get the idea?">
            <a:extLst>
              <a:ext uri="{FF2B5EF4-FFF2-40B4-BE49-F238E27FC236}">
                <a16:creationId xmlns:a16="http://schemas.microsoft.com/office/drawing/2014/main" id="{9F55C17F-7403-924B-A999-2180D67D1E70}"/>
              </a:ext>
            </a:extLst>
          </p:cNvPr>
          <p:cNvSpPr txBox="1"/>
          <p:nvPr/>
        </p:nvSpPr>
        <p:spPr>
          <a:xfrm>
            <a:off x="1600434" y="151390"/>
            <a:ext cx="9803966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Historical Data Always </a:t>
            </a:r>
          </a:p>
          <a:p>
            <a:r>
              <a:rPr lang="en-US" sz="8000" dirty="0">
                <a:latin typeface="Corbel" panose="020B0503020204020204" pitchFamily="34" charset="0"/>
              </a:rPr>
              <a:t>Stays the Same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474A0603-DB88-C14D-9816-E4ADE5061710}"/>
              </a:ext>
            </a:extLst>
          </p:cNvPr>
          <p:cNvSpPr/>
          <p:nvPr/>
        </p:nvSpPr>
        <p:spPr>
          <a:xfrm flipH="1" flipV="1">
            <a:off x="1600433" y="2716195"/>
            <a:ext cx="9803965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4BDB7DC-1F8D-0144-9BE3-9CC7438F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/>
          </a:blip>
          <a:srcRect l="2744" t="-399" r="36860" b="16398"/>
          <a:stretch/>
        </p:blipFill>
        <p:spPr>
          <a:xfrm>
            <a:off x="-1" y="6462527"/>
            <a:ext cx="7854349" cy="329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4EFD0DC-0D77-6D41-A852-02EF41F6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rnak uses IBM Data Science Experience, Jupyter Notebooks, and Python.">
            <a:extLst>
              <a:ext uri="{FF2B5EF4-FFF2-40B4-BE49-F238E27FC236}">
                <a16:creationId xmlns:a16="http://schemas.microsoft.com/office/drawing/2014/main" id="{447EA9EE-98EB-F643-B30B-E30F851310BE}"/>
              </a:ext>
            </a:extLst>
          </p:cNvPr>
          <p:cNvSpPr txBox="1">
            <a:spLocks/>
          </p:cNvSpPr>
          <p:nvPr/>
        </p:nvSpPr>
        <p:spPr>
          <a:xfrm>
            <a:off x="952500" y="1989167"/>
            <a:ext cx="11099800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6000" b="1" dirty="0">
                <a:solidFill>
                  <a:srgbClr val="9B1313"/>
                </a:solidFill>
              </a:rPr>
              <a:t>The past never changes</a:t>
            </a:r>
            <a:endParaRPr lang="en-US" sz="6000" dirty="0">
              <a:solidFill>
                <a:schemeClr val="tx1"/>
              </a:solidFill>
            </a:endParaRPr>
          </a:p>
          <a:p>
            <a:pPr marL="444500" lvl="2" indent="0">
              <a:spcBef>
                <a:spcPts val="1200"/>
              </a:spcBef>
              <a:spcAft>
                <a:spcPts val="1200"/>
              </a:spcAft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e.g., The high temp in Nepal will always be 29 degrees Celsius in July 2017</a:t>
            </a:r>
          </a:p>
        </p:txBody>
      </p:sp>
    </p:spTree>
    <p:extLst>
      <p:ext uri="{BB962C8B-B14F-4D97-AF65-F5344CB8AC3E}">
        <p14:creationId xmlns:p14="http://schemas.microsoft.com/office/powerpoint/2010/main" val="240035427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ere did We get the idea?">
            <a:extLst>
              <a:ext uri="{FF2B5EF4-FFF2-40B4-BE49-F238E27FC236}">
                <a16:creationId xmlns:a16="http://schemas.microsoft.com/office/drawing/2014/main" id="{9F55C17F-7403-924B-A999-2180D67D1E70}"/>
              </a:ext>
            </a:extLst>
          </p:cNvPr>
          <p:cNvSpPr txBox="1"/>
          <p:nvPr/>
        </p:nvSpPr>
        <p:spPr>
          <a:xfrm>
            <a:off x="2603922" y="151390"/>
            <a:ext cx="7797006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Data Accuracy vs. </a:t>
            </a:r>
          </a:p>
          <a:p>
            <a:r>
              <a:rPr lang="en-US" sz="8000" dirty="0">
                <a:latin typeface="Corbel" panose="020B0503020204020204" pitchFamily="34" charset="0"/>
              </a:rPr>
              <a:t>Data Authenticity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474A0603-DB88-C14D-9816-E4ADE5061710}"/>
              </a:ext>
            </a:extLst>
          </p:cNvPr>
          <p:cNvSpPr/>
          <p:nvPr/>
        </p:nvSpPr>
        <p:spPr>
          <a:xfrm flipH="1" flipV="1">
            <a:off x="2603921" y="2716195"/>
            <a:ext cx="7797005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4BDB7DC-1F8D-0144-9BE3-9CC7438F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/>
          </a:blip>
          <a:srcRect l="2744" t="-399" r="36860" b="16398"/>
          <a:stretch/>
        </p:blipFill>
        <p:spPr>
          <a:xfrm>
            <a:off x="-1" y="6462527"/>
            <a:ext cx="7854349" cy="329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4EFD0DC-0D77-6D41-A852-02EF41F6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275" y="8401899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rnak uses IBM Data Science Experience, Jupyter Notebooks, and Python.">
            <a:extLst>
              <a:ext uri="{FF2B5EF4-FFF2-40B4-BE49-F238E27FC236}">
                <a16:creationId xmlns:a16="http://schemas.microsoft.com/office/drawing/2014/main" id="{6E84C868-BCB6-B045-A277-FB3DC7835777}"/>
              </a:ext>
            </a:extLst>
          </p:cNvPr>
          <p:cNvSpPr txBox="1">
            <a:spLocks/>
          </p:cNvSpPr>
          <p:nvPr/>
        </p:nvSpPr>
        <p:spPr>
          <a:xfrm>
            <a:off x="952500" y="2716195"/>
            <a:ext cx="11099800" cy="5515156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1000"/>
              </a:spcBef>
              <a:spcAft>
                <a:spcPts val="10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b="1" dirty="0">
                <a:solidFill>
                  <a:srgbClr val="9B1313"/>
                </a:solidFill>
              </a:rPr>
              <a:t>Data accuracy </a:t>
            </a:r>
            <a:r>
              <a:rPr lang="en-US" sz="4200" dirty="0">
                <a:solidFill>
                  <a:schemeClr val="tx1"/>
                </a:solidFill>
              </a:rPr>
              <a:t>is a completely different topic</a:t>
            </a:r>
          </a:p>
          <a:p>
            <a:pPr marL="0">
              <a:spcBef>
                <a:spcPts val="1000"/>
              </a:spcBef>
              <a:spcAft>
                <a:spcPts val="10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b="1" dirty="0">
                <a:solidFill>
                  <a:srgbClr val="9B1313"/>
                </a:solidFill>
              </a:rPr>
              <a:t>Data authenticity </a:t>
            </a:r>
            <a:r>
              <a:rPr lang="en-US" sz="4200" dirty="0">
                <a:solidFill>
                  <a:schemeClr val="tx1"/>
                </a:solidFill>
              </a:rPr>
              <a:t>involves whether the data set used is the the data intended</a:t>
            </a:r>
          </a:p>
          <a:p>
            <a:pPr marL="1333500" lvl="3">
              <a:spcBef>
                <a:spcPts val="1000"/>
              </a:spcBef>
              <a:spcAft>
                <a:spcPts val="10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Developer/architect knows the source of data</a:t>
            </a:r>
          </a:p>
          <a:p>
            <a:pPr marL="444500" lvl="1">
              <a:spcBef>
                <a:spcPts val="1000"/>
              </a:spcBef>
              <a:spcAft>
                <a:spcPts val="10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How does someone consuming the </a:t>
            </a:r>
            <a:r>
              <a:rPr lang="en-US" sz="4200" b="1" dirty="0">
                <a:solidFill>
                  <a:srgbClr val="9B1313"/>
                </a:solidFill>
              </a:rPr>
              <a:t>AI</a:t>
            </a:r>
            <a:r>
              <a:rPr lang="en-US" sz="4200" dirty="0">
                <a:solidFill>
                  <a:schemeClr val="tx1"/>
                </a:solidFill>
              </a:rPr>
              <a:t> verify the data being used is the data intended to be used? </a:t>
            </a:r>
          </a:p>
        </p:txBody>
      </p:sp>
    </p:spTree>
    <p:extLst>
      <p:ext uri="{BB962C8B-B14F-4D97-AF65-F5344CB8AC3E}">
        <p14:creationId xmlns:p14="http://schemas.microsoft.com/office/powerpoint/2010/main" val="402854947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Carnak was inspired by a Smart Cities workshop held by National Institute of Standards and Technology."/>
          <p:cNvSpPr txBox="1">
            <a:spLocks noGrp="1"/>
          </p:cNvSpPr>
          <p:nvPr>
            <p:ph type="body" idx="1"/>
          </p:nvPr>
        </p:nvSpPr>
        <p:spPr>
          <a:xfrm>
            <a:off x="2301733" y="1748948"/>
            <a:ext cx="8401339" cy="6619084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dirty="0"/>
              <a:t>Can I get verification that the historical data wasn’t altered by testing a checksum of the data?</a:t>
            </a:r>
            <a:endParaRPr dirty="0"/>
          </a:p>
        </p:txBody>
      </p:sp>
      <p:sp>
        <p:nvSpPr>
          <p:cNvPr id="234" name="Where did we get the idea?"/>
          <p:cNvSpPr txBox="1"/>
          <p:nvPr/>
        </p:nvSpPr>
        <p:spPr>
          <a:xfrm>
            <a:off x="2301734" y="415253"/>
            <a:ext cx="840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Verifiable Data Size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2301733" y="1748949"/>
            <a:ext cx="8401339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78926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1301" t="-984" b="12815"/>
          <a:stretch/>
        </p:blipFill>
        <p:spPr>
          <a:xfrm>
            <a:off x="0" y="6299205"/>
            <a:ext cx="12835466" cy="3454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67" r="47735" b="38785"/>
          <a:stretch>
            <a:fillRect/>
          </a:stretch>
        </p:blipFill>
        <p:spPr>
          <a:xfrm>
            <a:off x="-2960" y="3384"/>
            <a:ext cx="6684089" cy="2366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4443002" y="2406524"/>
            <a:ext cx="4118626" cy="1765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41787" y="5010502"/>
            <a:ext cx="4721257" cy="162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4274030" y="7443710"/>
            <a:ext cx="4456740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Products"/>
          <p:cNvSpPr txBox="1"/>
          <p:nvPr/>
        </p:nvSpPr>
        <p:spPr>
          <a:xfrm>
            <a:off x="4325523" y="338309"/>
            <a:ext cx="435375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Products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38" name="Line"/>
          <p:cNvSpPr/>
          <p:nvPr/>
        </p:nvSpPr>
        <p:spPr>
          <a:xfrm flipH="1" flipV="1">
            <a:off x="4443000" y="1825894"/>
            <a:ext cx="4236278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380542" y="415253"/>
            <a:ext cx="1224373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Verifiable Developer Identity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380541" y="1683151"/>
            <a:ext cx="12243735" cy="6580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rnak uses IBM Data Science Experience, Jupyter Notebooks, and Python.">
            <a:extLst>
              <a:ext uri="{FF2B5EF4-FFF2-40B4-BE49-F238E27FC236}">
                <a16:creationId xmlns:a16="http://schemas.microsoft.com/office/drawing/2014/main" id="{B3337FBB-9365-A549-B9DF-96588389B0E4}"/>
              </a:ext>
            </a:extLst>
          </p:cNvPr>
          <p:cNvSpPr txBox="1">
            <a:spLocks/>
          </p:cNvSpPr>
          <p:nvPr/>
        </p:nvSpPr>
        <p:spPr>
          <a:xfrm>
            <a:off x="1717229" y="1808255"/>
            <a:ext cx="9570357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Who introduced this data source into the corpus of AI data?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Has their identity been verified?</a:t>
            </a:r>
          </a:p>
          <a:p>
            <a:pPr marL="0"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800" dirty="0">
                <a:solidFill>
                  <a:schemeClr val="tx1"/>
                </a:solidFill>
              </a:rPr>
              <a:t>How do we contact this person with questions?</a:t>
            </a:r>
          </a:p>
        </p:txBody>
      </p:sp>
    </p:spTree>
    <p:extLst>
      <p:ext uri="{BB962C8B-B14F-4D97-AF65-F5344CB8AC3E}">
        <p14:creationId xmlns:p14="http://schemas.microsoft.com/office/powerpoint/2010/main" val="20882216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1964310" y="415253"/>
            <a:ext cx="907620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Verifiable Timeframe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1964309" y="1748951"/>
            <a:ext cx="9076203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rnak uses IBM Data Science Experience, Jupyter Notebooks, and Python.">
            <a:extLst>
              <a:ext uri="{FF2B5EF4-FFF2-40B4-BE49-F238E27FC236}">
                <a16:creationId xmlns:a16="http://schemas.microsoft.com/office/drawing/2014/main" id="{B3337FBB-9365-A549-B9DF-96588389B0E4}"/>
              </a:ext>
            </a:extLst>
          </p:cNvPr>
          <p:cNvSpPr txBox="1">
            <a:spLocks/>
          </p:cNvSpPr>
          <p:nvPr/>
        </p:nvSpPr>
        <p:spPr>
          <a:xfrm>
            <a:off x="1417325" y="1902908"/>
            <a:ext cx="6294657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1800"/>
              </a:spcBef>
              <a:spcAft>
                <a:spcPts val="18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When was this data downloaded?</a:t>
            </a:r>
          </a:p>
          <a:p>
            <a:pPr marL="0">
              <a:spcBef>
                <a:spcPts val="1800"/>
              </a:spcBef>
              <a:spcAft>
                <a:spcPts val="18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What is the historical time?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86E63-50D8-BC4B-9CA3-40C9582CD0F3}"/>
              </a:ext>
            </a:extLst>
          </p:cNvPr>
          <p:cNvSpPr txBox="1"/>
          <p:nvPr/>
        </p:nvSpPr>
        <p:spPr>
          <a:xfrm rot="400617">
            <a:off x="8673105" y="1715618"/>
            <a:ext cx="3048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0" i="0" u="none" strike="noStrike" cap="none" spc="0" normalizeH="0" baseline="0" dirty="0">
                <a:ln>
                  <a:noFill/>
                </a:ln>
                <a:solidFill>
                  <a:srgbClr val="9B1313"/>
                </a:solidFill>
                <a:effectLst/>
                <a:uFillTx/>
                <a:latin typeface="Corbel" panose="020B0503020204020204" pitchFamily="34" charset="0"/>
                <a:cs typeface="Arial" panose="020B0604020202020204" pitchFamily="34" charset="0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063278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2838750" y="415253"/>
            <a:ext cx="732732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Verifiable Source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2990989" y="1748951"/>
            <a:ext cx="7175088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rnak uses IBM Data Science Experience, Jupyter Notebooks, and Python.">
            <a:extLst>
              <a:ext uri="{FF2B5EF4-FFF2-40B4-BE49-F238E27FC236}">
                <a16:creationId xmlns:a16="http://schemas.microsoft.com/office/drawing/2014/main" id="{B3337FBB-9365-A549-B9DF-96588389B0E4}"/>
              </a:ext>
            </a:extLst>
          </p:cNvPr>
          <p:cNvSpPr txBox="1">
            <a:spLocks/>
          </p:cNvSpPr>
          <p:nvPr/>
        </p:nvSpPr>
        <p:spPr>
          <a:xfrm>
            <a:off x="5981979" y="2022066"/>
            <a:ext cx="6294657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Where did the developer get the </a:t>
            </a:r>
            <a:r>
              <a:rPr lang="en-US" sz="5000" b="1" dirty="0">
                <a:solidFill>
                  <a:srgbClr val="9B1313"/>
                </a:solidFill>
              </a:rPr>
              <a:t>data</a:t>
            </a:r>
            <a:r>
              <a:rPr lang="en-US" sz="5000" dirty="0">
                <a:solidFill>
                  <a:schemeClr val="tx1"/>
                </a:solidFill>
              </a:rPr>
              <a:t>?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Where did the </a:t>
            </a:r>
            <a:r>
              <a:rPr lang="en-US" sz="5000" b="1" dirty="0">
                <a:solidFill>
                  <a:srgbClr val="9B1313"/>
                </a:solidFill>
              </a:rPr>
              <a:t>data</a:t>
            </a:r>
            <a:r>
              <a:rPr lang="en-US" sz="5000" dirty="0">
                <a:solidFill>
                  <a:schemeClr val="tx1"/>
                </a:solidFill>
              </a:rPr>
              <a:t> originate?</a:t>
            </a:r>
          </a:p>
          <a:p>
            <a:pPr marL="0"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Where is the </a:t>
            </a:r>
            <a:r>
              <a:rPr lang="en-US" sz="5000" b="1" dirty="0">
                <a:solidFill>
                  <a:srgbClr val="9B1313"/>
                </a:solidFill>
              </a:rPr>
              <a:t>data</a:t>
            </a:r>
            <a:r>
              <a:rPr lang="en-US" sz="5000" dirty="0">
                <a:solidFill>
                  <a:schemeClr val="tx1"/>
                </a:solidFill>
              </a:rPr>
              <a:t> currently stored?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86E63-50D8-BC4B-9CA3-40C9582CD0F3}"/>
              </a:ext>
            </a:extLst>
          </p:cNvPr>
          <p:cNvSpPr txBox="1"/>
          <p:nvPr/>
        </p:nvSpPr>
        <p:spPr>
          <a:xfrm rot="20634958">
            <a:off x="1466989" y="1611553"/>
            <a:ext cx="3048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0" i="0" u="none" strike="noStrike" cap="none" spc="0" normalizeH="0" baseline="0" dirty="0">
                <a:ln>
                  <a:noFill/>
                </a:ln>
                <a:solidFill>
                  <a:srgbClr val="9B1313"/>
                </a:solidFill>
                <a:effectLst/>
                <a:uFillTx/>
                <a:latin typeface="Corbel" panose="020B0503020204020204" pitchFamily="34" charset="0"/>
                <a:cs typeface="Arial" panose="020B0604020202020204" pitchFamily="34" charset="0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496501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2102174" y="415253"/>
            <a:ext cx="880048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Verifiable Audit Trail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2102173" y="1748951"/>
            <a:ext cx="8800485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rnak uses IBM Data Science Experience, Jupyter Notebooks, and Python.">
            <a:extLst>
              <a:ext uri="{FF2B5EF4-FFF2-40B4-BE49-F238E27FC236}">
                <a16:creationId xmlns:a16="http://schemas.microsoft.com/office/drawing/2014/main" id="{B3337FBB-9365-A549-B9DF-96588389B0E4}"/>
              </a:ext>
            </a:extLst>
          </p:cNvPr>
          <p:cNvSpPr txBox="1">
            <a:spLocks/>
          </p:cNvSpPr>
          <p:nvPr/>
        </p:nvSpPr>
        <p:spPr>
          <a:xfrm>
            <a:off x="625356" y="1823446"/>
            <a:ext cx="11754122" cy="607284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1800"/>
              </a:spcAft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Has this data set been made </a:t>
            </a:r>
            <a:r>
              <a:rPr lang="en-US" sz="5000" b="1" dirty="0">
                <a:solidFill>
                  <a:schemeClr val="tx1"/>
                </a:solidFill>
              </a:rPr>
              <a:t>inactive</a:t>
            </a:r>
            <a:r>
              <a:rPr lang="en-US" sz="5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55565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3032715" y="69306"/>
            <a:ext cx="693940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The Solution:</a:t>
            </a:r>
          </a:p>
          <a:p>
            <a:r>
              <a:rPr lang="en-US" sz="8000" dirty="0">
                <a:latin typeface="Corbel" panose="020B0503020204020204" pitchFamily="34" charset="0"/>
              </a:rPr>
              <a:t>Checksum/Hash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3032714" y="2634111"/>
            <a:ext cx="6939401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rnak uses IBM Data Science Experience, Jupyter Notebooks, and Python.">
            <a:extLst>
              <a:ext uri="{FF2B5EF4-FFF2-40B4-BE49-F238E27FC236}">
                <a16:creationId xmlns:a16="http://schemas.microsoft.com/office/drawing/2014/main" id="{B3337FBB-9365-A549-B9DF-96588389B0E4}"/>
              </a:ext>
            </a:extLst>
          </p:cNvPr>
          <p:cNvSpPr txBox="1">
            <a:spLocks/>
          </p:cNvSpPr>
          <p:nvPr/>
        </p:nvSpPr>
        <p:spPr>
          <a:xfrm>
            <a:off x="625356" y="2634111"/>
            <a:ext cx="11754122" cy="5262184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1800"/>
              </a:spcAft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Create a hash to </a:t>
            </a:r>
            <a:r>
              <a:rPr lang="en-US" sz="5000" b="1" dirty="0">
                <a:solidFill>
                  <a:srgbClr val="9B1313"/>
                </a:solidFill>
              </a:rPr>
              <a:t>prove</a:t>
            </a:r>
            <a:r>
              <a:rPr lang="en-US" sz="5000" dirty="0">
                <a:solidFill>
                  <a:schemeClr val="tx1"/>
                </a:solidFill>
              </a:rPr>
              <a:t> database characteristics and origin</a:t>
            </a:r>
          </a:p>
        </p:txBody>
      </p:sp>
    </p:spTree>
    <p:extLst>
      <p:ext uri="{BB962C8B-B14F-4D97-AF65-F5344CB8AC3E}">
        <p14:creationId xmlns:p14="http://schemas.microsoft.com/office/powerpoint/2010/main" val="365683982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alphaModFix amt="20000"/>
            <a:extLst/>
          </a:blip>
          <a:srcRect l="1673" r="36027" b="17753"/>
          <a:stretch/>
        </p:blipFill>
        <p:spPr>
          <a:xfrm>
            <a:off x="0" y="6531279"/>
            <a:ext cx="8101907" cy="322232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814161" y="69306"/>
            <a:ext cx="1137651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The Solution:</a:t>
            </a:r>
          </a:p>
          <a:p>
            <a:r>
              <a:rPr lang="en-US" sz="8000" dirty="0">
                <a:latin typeface="Corbel" panose="020B0503020204020204" pitchFamily="34" charset="0"/>
              </a:rPr>
              <a:t>Responsible Data Network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814160" y="2634111"/>
            <a:ext cx="11376511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rnak uses IBM Data Science Experience, Jupyter Notebooks, and Python.">
            <a:extLst>
              <a:ext uri="{FF2B5EF4-FFF2-40B4-BE49-F238E27FC236}">
                <a16:creationId xmlns:a16="http://schemas.microsoft.com/office/drawing/2014/main" id="{62637E69-5874-0C49-90BE-D8164DECEC32}"/>
              </a:ext>
            </a:extLst>
          </p:cNvPr>
          <p:cNvSpPr txBox="1">
            <a:spLocks/>
          </p:cNvSpPr>
          <p:nvPr/>
        </p:nvSpPr>
        <p:spPr>
          <a:xfrm>
            <a:off x="952500" y="2846824"/>
            <a:ext cx="11099800" cy="5515156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spcBef>
                <a:spcPts val="0"/>
              </a:spcBef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Create a network of concerned parties to verify the data authenticity at the time of its inclusion into the corpus of AI data.</a:t>
            </a:r>
          </a:p>
          <a:p>
            <a:pPr marL="0">
              <a:spcBef>
                <a:spcPts val="0"/>
              </a:spcBef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Potential participants are:</a:t>
            </a:r>
          </a:p>
          <a:p>
            <a:pPr marL="0" lvl="2">
              <a:spcBef>
                <a:spcPts val="0"/>
              </a:spcBef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Application developer</a:t>
            </a:r>
          </a:p>
          <a:p>
            <a:pPr marL="0" lvl="2">
              <a:spcBef>
                <a:spcPts val="0"/>
              </a:spcBef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Application architect</a:t>
            </a:r>
          </a:p>
          <a:p>
            <a:pPr marL="0" lvl="2">
              <a:spcBef>
                <a:spcPts val="0"/>
              </a:spcBef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Data originator</a:t>
            </a:r>
          </a:p>
          <a:p>
            <a:pPr marL="0" lvl="2">
              <a:spcBef>
                <a:spcPts val="0"/>
              </a:spcBef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Subject matter expert/researcher</a:t>
            </a:r>
          </a:p>
          <a:p>
            <a:pPr marL="0" lvl="2">
              <a:spcBef>
                <a:spcPts val="0"/>
              </a:spcBef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4200" dirty="0">
                <a:solidFill>
                  <a:schemeClr val="tx1"/>
                </a:solidFill>
              </a:rPr>
              <a:t>Public interest group</a:t>
            </a:r>
          </a:p>
        </p:txBody>
      </p:sp>
    </p:spTree>
    <p:extLst>
      <p:ext uri="{BB962C8B-B14F-4D97-AF65-F5344CB8AC3E}">
        <p14:creationId xmlns:p14="http://schemas.microsoft.com/office/powerpoint/2010/main" val="339443264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alphaModFix amt="20000"/>
            <a:extLst/>
          </a:blip>
          <a:srcRect l="1673" r="36027" b="17753"/>
          <a:stretch/>
        </p:blipFill>
        <p:spPr>
          <a:xfrm>
            <a:off x="0" y="6531279"/>
            <a:ext cx="8101907" cy="322232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1282241" y="69306"/>
            <a:ext cx="1044035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The Solution:</a:t>
            </a:r>
          </a:p>
          <a:p>
            <a:r>
              <a:rPr lang="en-US" sz="8000" dirty="0">
                <a:latin typeface="Corbel" panose="020B0503020204020204" pitchFamily="34" charset="0"/>
              </a:rPr>
              <a:t>Semi-Private </a:t>
            </a:r>
            <a:r>
              <a:rPr lang="en-US" sz="8000" dirty="0" err="1">
                <a:latin typeface="Corbel" panose="020B0503020204020204" pitchFamily="34" charset="0"/>
              </a:rPr>
              <a:t>Blockchain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814160" y="2634111"/>
            <a:ext cx="11376511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rnak uses IBM Data Science Experience, Jupyter Notebooks, and Python.">
            <a:extLst>
              <a:ext uri="{FF2B5EF4-FFF2-40B4-BE49-F238E27FC236}">
                <a16:creationId xmlns:a16="http://schemas.microsoft.com/office/drawing/2014/main" id="{62637E69-5874-0C49-90BE-D8164DECEC32}"/>
              </a:ext>
            </a:extLst>
          </p:cNvPr>
          <p:cNvSpPr txBox="1">
            <a:spLocks/>
          </p:cNvSpPr>
          <p:nvPr/>
        </p:nvSpPr>
        <p:spPr>
          <a:xfrm>
            <a:off x="952500" y="2846824"/>
            <a:ext cx="11099800" cy="5515156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Create a </a:t>
            </a:r>
            <a:r>
              <a:rPr lang="en-US" sz="5000" b="1" dirty="0" err="1">
                <a:solidFill>
                  <a:srgbClr val="9B1313"/>
                </a:solidFill>
              </a:rPr>
              <a:t>blockchain</a:t>
            </a:r>
            <a:r>
              <a:rPr lang="en-US" sz="5000" b="1" dirty="0">
                <a:solidFill>
                  <a:srgbClr val="9B1313"/>
                </a:solidFill>
              </a:rPr>
              <a:t> network </a:t>
            </a:r>
            <a:r>
              <a:rPr lang="en-US" sz="5000" dirty="0">
                <a:solidFill>
                  <a:schemeClr val="tx1"/>
                </a:solidFill>
              </a:rPr>
              <a:t>that can be used by concerned parties to verify authenticity of data used AI corpus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Note: we don’t actually store the databases on the </a:t>
            </a:r>
            <a:r>
              <a:rPr lang="en-US" sz="5000" dirty="0" err="1">
                <a:solidFill>
                  <a:schemeClr val="tx1"/>
                </a:solidFill>
              </a:rPr>
              <a:t>blockchain</a:t>
            </a:r>
            <a:r>
              <a:rPr lang="en-US" sz="5000" dirty="0">
                <a:solidFill>
                  <a:schemeClr val="tx1"/>
                </a:solidFill>
              </a:rPr>
              <a:t>, just the method of checking to see if the data is authentic.</a:t>
            </a:r>
          </a:p>
        </p:txBody>
      </p:sp>
    </p:spTree>
    <p:extLst>
      <p:ext uri="{BB962C8B-B14F-4D97-AF65-F5344CB8AC3E}">
        <p14:creationId xmlns:p14="http://schemas.microsoft.com/office/powerpoint/2010/main" val="113765840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1AF1EB5-4683-5E40-A5F2-5C3CB280B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519263" y="0"/>
            <a:ext cx="11966273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The Solution:</a:t>
            </a:r>
          </a:p>
          <a:p>
            <a:r>
              <a:rPr lang="en-US" sz="8000" dirty="0">
                <a:latin typeface="Corbel" panose="020B0503020204020204" pitchFamily="34" charset="0"/>
              </a:rPr>
              <a:t>AI Users See if Data is Authentic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1930399" y="3797536"/>
            <a:ext cx="9144000" cy="12107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rnak uses IBM Data Science Experience, Jupyter Notebooks, and Python.">
            <a:extLst>
              <a:ext uri="{FF2B5EF4-FFF2-40B4-BE49-F238E27FC236}">
                <a16:creationId xmlns:a16="http://schemas.microsoft.com/office/drawing/2014/main" id="{62637E69-5874-0C49-90BE-D8164DECEC32}"/>
              </a:ext>
            </a:extLst>
          </p:cNvPr>
          <p:cNvSpPr txBox="1">
            <a:spLocks/>
          </p:cNvSpPr>
          <p:nvPr/>
        </p:nvSpPr>
        <p:spPr>
          <a:xfrm>
            <a:off x="1175657" y="3795910"/>
            <a:ext cx="10363200" cy="4566069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Make public verification of the </a:t>
            </a:r>
            <a:r>
              <a:rPr lang="en-US" sz="5000" dirty="0" err="1">
                <a:solidFill>
                  <a:schemeClr val="tx1"/>
                </a:solidFill>
              </a:rPr>
              <a:t>blockchain</a:t>
            </a:r>
            <a:endParaRPr lang="en-US" sz="50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 Visual icon or audible clue to let users know if authenticity of data is in question</a:t>
            </a:r>
          </a:p>
        </p:txBody>
      </p:sp>
    </p:spTree>
    <p:extLst>
      <p:ext uri="{BB962C8B-B14F-4D97-AF65-F5344CB8AC3E}">
        <p14:creationId xmlns:p14="http://schemas.microsoft.com/office/powerpoint/2010/main" val="298764317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673" r="36027" b="17753"/>
          <a:stretch/>
        </p:blipFill>
        <p:spPr>
          <a:xfrm>
            <a:off x="0" y="6531279"/>
            <a:ext cx="8101907" cy="322232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2987835" y="684859"/>
            <a:ext cx="70291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Moving Forward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2987834" y="2018557"/>
            <a:ext cx="7029167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rnak uses IBM Data Science Experience, Jupyter Notebooks, and Python.">
            <a:extLst>
              <a:ext uri="{FF2B5EF4-FFF2-40B4-BE49-F238E27FC236}">
                <a16:creationId xmlns:a16="http://schemas.microsoft.com/office/drawing/2014/main" id="{62637E69-5874-0C49-90BE-D8164DECEC32}"/>
              </a:ext>
            </a:extLst>
          </p:cNvPr>
          <p:cNvSpPr txBox="1">
            <a:spLocks/>
          </p:cNvSpPr>
          <p:nvPr/>
        </p:nvSpPr>
        <p:spPr>
          <a:xfrm>
            <a:off x="952517" y="2435716"/>
            <a:ext cx="11099800" cy="5515156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Start a consortium of </a:t>
            </a:r>
            <a:r>
              <a:rPr lang="en-US" sz="5000" dirty="0" err="1">
                <a:solidFill>
                  <a:schemeClr val="tx1"/>
                </a:solidFill>
              </a:rPr>
              <a:t>blockchain</a:t>
            </a:r>
            <a:r>
              <a:rPr lang="en-US" sz="5000" dirty="0">
                <a:solidFill>
                  <a:schemeClr val="tx1"/>
                </a:solidFill>
              </a:rPr>
              <a:t> and AI companies to work out standards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Work with existing standards bodies like IEEE to leverage existing works</a:t>
            </a:r>
          </a:p>
        </p:txBody>
      </p:sp>
    </p:spTree>
    <p:extLst>
      <p:ext uri="{BB962C8B-B14F-4D97-AF65-F5344CB8AC3E}">
        <p14:creationId xmlns:p14="http://schemas.microsoft.com/office/powerpoint/2010/main" val="223726660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Karen Kilroy - karen@kilroyblockchain.com…"/>
          <p:cNvSpPr txBox="1">
            <a:spLocks noGrp="1"/>
          </p:cNvSpPr>
          <p:nvPr>
            <p:ph type="body" idx="1"/>
          </p:nvPr>
        </p:nvSpPr>
        <p:spPr>
          <a:xfrm>
            <a:off x="952500" y="1825896"/>
            <a:ext cx="11099800" cy="6268237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Karen Kilroy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CEO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karen@kilroyblockchain.com</a:t>
            </a:r>
          </a:p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irect: 330-289-1351</a:t>
            </a:r>
          </a:p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witter: @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KilroyBlckchain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Contact us"/>
          <p:cNvSpPr txBox="1"/>
          <p:nvPr/>
        </p:nvSpPr>
        <p:spPr>
          <a:xfrm>
            <a:off x="3681116" y="338309"/>
            <a:ext cx="564257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dirty="0">
                <a:latin typeface="Corbel" panose="020B0503020204020204" pitchFamily="34" charset="0"/>
              </a:rPr>
              <a:t>Contact </a:t>
            </a:r>
            <a:r>
              <a:rPr lang="en-US" dirty="0">
                <a:latin typeface="Corbel" panose="020B0503020204020204" pitchFamily="34" charset="0"/>
              </a:rPr>
              <a:t>me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247" name="Line"/>
          <p:cNvSpPr/>
          <p:nvPr/>
        </p:nvSpPr>
        <p:spPr>
          <a:xfrm flipH="1" flipV="1">
            <a:off x="3914351" y="1805112"/>
            <a:ext cx="5176097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6A2E913-C2EB-494C-9029-171822655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4408" y="8329932"/>
            <a:ext cx="4246025" cy="114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2788" y="2754883"/>
            <a:ext cx="9899224" cy="424383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>
            <a:spLocks noChangeAspect="1"/>
          </p:cNvSpPr>
          <p:nvPr/>
        </p:nvSpPr>
        <p:spPr>
          <a:xfrm>
            <a:off x="164593" y="180840"/>
            <a:ext cx="12677991" cy="9390888"/>
          </a:xfrm>
          <a:prstGeom prst="rect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4E5C817-6B4E-534B-90FC-2CAE74A29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Where did we get the idea?"/>
          <p:cNvSpPr txBox="1"/>
          <p:nvPr/>
        </p:nvSpPr>
        <p:spPr>
          <a:xfrm>
            <a:off x="4384853" y="684859"/>
            <a:ext cx="423513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sz="8000" dirty="0">
                <a:latin typeface="Corbel" panose="020B0503020204020204" pitchFamily="34" charset="0"/>
              </a:rPr>
              <a:t>Summary</a:t>
            </a:r>
            <a:endParaRPr sz="8000" dirty="0">
              <a:latin typeface="Corbel" panose="020B0503020204020204" pitchFamily="34" charset="0"/>
            </a:endParaRPr>
          </a:p>
        </p:txBody>
      </p:sp>
      <p:sp>
        <p:nvSpPr>
          <p:cNvPr id="235" name="Line"/>
          <p:cNvSpPr/>
          <p:nvPr/>
        </p:nvSpPr>
        <p:spPr>
          <a:xfrm flipH="1">
            <a:off x="2987834" y="2018557"/>
            <a:ext cx="7029167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rnak uses IBM Data Science Experience, Jupyter Notebooks, and Python.">
            <a:extLst>
              <a:ext uri="{FF2B5EF4-FFF2-40B4-BE49-F238E27FC236}">
                <a16:creationId xmlns:a16="http://schemas.microsoft.com/office/drawing/2014/main" id="{62637E69-5874-0C49-90BE-D8164DECEC32}"/>
              </a:ext>
            </a:extLst>
          </p:cNvPr>
          <p:cNvSpPr txBox="1">
            <a:spLocks/>
          </p:cNvSpPr>
          <p:nvPr/>
        </p:nvSpPr>
        <p:spPr>
          <a:xfrm>
            <a:off x="952500" y="2018557"/>
            <a:ext cx="11021786" cy="6349473"/>
          </a:xfrm>
          <a:prstGeom prst="rect">
            <a:avLst/>
          </a:prstGeom>
        </p:spPr>
        <p:txBody>
          <a:bodyPr lIns="457200" rIns="457200" anchor="ctr"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b="1" dirty="0">
                <a:solidFill>
                  <a:srgbClr val="9B1313"/>
                </a:solidFill>
              </a:rPr>
              <a:t>AI</a:t>
            </a:r>
            <a:r>
              <a:rPr lang="en-US" sz="5000" dirty="0">
                <a:solidFill>
                  <a:schemeClr val="tx1"/>
                </a:solidFill>
              </a:rPr>
              <a:t> relies on </a:t>
            </a:r>
            <a:r>
              <a:rPr lang="en-US" sz="5000" b="1" dirty="0">
                <a:solidFill>
                  <a:srgbClr val="9B1313"/>
                </a:solidFill>
              </a:rPr>
              <a:t>data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b="1" dirty="0">
                <a:solidFill>
                  <a:srgbClr val="9B1313"/>
                </a:solidFill>
              </a:rPr>
              <a:t>Data</a:t>
            </a:r>
            <a:r>
              <a:rPr lang="en-US" sz="5000" dirty="0">
                <a:solidFill>
                  <a:schemeClr val="tx1"/>
                </a:solidFill>
              </a:rPr>
              <a:t> is a weak link in </a:t>
            </a:r>
            <a:r>
              <a:rPr lang="en-US" sz="5000" b="1" dirty="0">
                <a:solidFill>
                  <a:srgbClr val="9B1313"/>
                </a:solidFill>
              </a:rPr>
              <a:t>AI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b="1" dirty="0" err="1">
                <a:solidFill>
                  <a:srgbClr val="9B1313"/>
                </a:solidFill>
              </a:rPr>
              <a:t>Blockchain</a:t>
            </a:r>
            <a:r>
              <a:rPr lang="en-US" sz="5000" dirty="0">
                <a:solidFill>
                  <a:schemeClr val="tx1"/>
                </a:solidFill>
              </a:rPr>
              <a:t> can help reduce </a:t>
            </a:r>
            <a:r>
              <a:rPr lang="en-US" sz="5000" b="1" dirty="0">
                <a:solidFill>
                  <a:srgbClr val="9B1313"/>
                </a:solidFill>
              </a:rPr>
              <a:t>risk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Users of </a:t>
            </a:r>
            <a:r>
              <a:rPr lang="en-US" sz="5000" b="1" dirty="0">
                <a:solidFill>
                  <a:srgbClr val="9B1313"/>
                </a:solidFill>
              </a:rPr>
              <a:t>AI</a:t>
            </a:r>
            <a:r>
              <a:rPr lang="en-US" sz="5000" dirty="0">
                <a:solidFill>
                  <a:schemeClr val="tx1"/>
                </a:solidFill>
              </a:rPr>
              <a:t> should be able to verify </a:t>
            </a:r>
            <a:r>
              <a:rPr lang="en-US" sz="5000" b="1" dirty="0">
                <a:solidFill>
                  <a:srgbClr val="9B1313"/>
                </a:solidFill>
              </a:rPr>
              <a:t>data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 sz="45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en-US" sz="5000" dirty="0">
                <a:solidFill>
                  <a:schemeClr val="tx1"/>
                </a:solidFill>
              </a:rPr>
              <a:t>Standards setting should be a </a:t>
            </a:r>
            <a:r>
              <a:rPr lang="en-US" sz="5000" b="1" dirty="0">
                <a:solidFill>
                  <a:srgbClr val="9B1313"/>
                </a:solidFill>
              </a:rPr>
              <a:t>community </a:t>
            </a:r>
            <a:r>
              <a:rPr lang="en-US" sz="5000" dirty="0">
                <a:solidFill>
                  <a:schemeClr val="tx1"/>
                </a:solidFill>
              </a:rPr>
              <a:t>effort</a:t>
            </a:r>
          </a:p>
        </p:txBody>
      </p:sp>
    </p:spTree>
    <p:extLst>
      <p:ext uri="{BB962C8B-B14F-4D97-AF65-F5344CB8AC3E}">
        <p14:creationId xmlns:p14="http://schemas.microsoft.com/office/powerpoint/2010/main" val="256298329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D41E235-51B4-1F4C-B335-5ADD39E04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301" t="-984" b="12815"/>
          <a:stretch/>
        </p:blipFill>
        <p:spPr>
          <a:xfrm>
            <a:off x="0" y="6299205"/>
            <a:ext cx="12835466" cy="3454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57D259B-B4A7-B64F-9883-FC35FD5DC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7620" y="3135737"/>
            <a:ext cx="8152167" cy="220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s://lh4.googleusercontent.com/IfZ_3Tf655jMF_2xNBkSAz0Yq9gE-98ytDnXpOjhI7fRL65Xx9_Gki8PQqJdqPG84z3v3fjD6WJvL4uhEnCjxAIlrRMPv02kr1ZTZPF5wUUZS4-k1ozrc8KB95zK269kUFzldXEQGFI">
            <a:extLst>
              <a:ext uri="{FF2B5EF4-FFF2-40B4-BE49-F238E27FC236}">
                <a16:creationId xmlns:a16="http://schemas.microsoft.com/office/drawing/2014/main" id="{9252FE19-F3E4-5643-BBCD-D67713EC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0" y="166250"/>
            <a:ext cx="2491896" cy="24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ADuyyh-hoJkV5Y-_ovkjO70lf92yFyVGA6XBddauRoEDaeis9bdw7V0uYwNmnA-jHF7SHWWIDCObZMH-wovMliOZJqcZ7ZC7F0NN1gKvei4d7-DwBF7iNxeQGXUbQqR3d1mgbcMJS0A">
            <a:extLst>
              <a:ext uri="{FF2B5EF4-FFF2-40B4-BE49-F238E27FC236}">
                <a16:creationId xmlns:a16="http://schemas.microsoft.com/office/drawing/2014/main" id="{3C5AE5D6-BA28-B64D-8CF1-96BFAAA4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166250"/>
            <a:ext cx="2881750" cy="24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4BE27-77D6-0D4D-B562-1D2A96038A0C}"/>
              </a:ext>
            </a:extLst>
          </p:cNvPr>
          <p:cNvSpPr txBox="1"/>
          <p:nvPr/>
        </p:nvSpPr>
        <p:spPr>
          <a:xfrm>
            <a:off x="3505200" y="5841422"/>
            <a:ext cx="5994400" cy="2031325"/>
          </a:xfrm>
          <a:prstGeom prst="rect">
            <a:avLst/>
          </a:prstGeom>
          <a:solidFill>
            <a:srgbClr val="9B1313"/>
          </a:solidFill>
          <a:ln w="7620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48640" rIns="50800" bIns="54864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rbel" panose="020B0503020204020204" pitchFamily="34" charset="0"/>
                <a:sym typeface="Helvetica Neue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674932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BE73F3-43BC-C246-80A3-3F4B2072D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90" y="3679855"/>
            <a:ext cx="4405824" cy="3822700"/>
          </a:xfrm>
          <a:prstGeom prst="rect">
            <a:avLst/>
          </a:prstGeom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67" r="47735" b="38785"/>
          <a:stretch>
            <a:fillRect/>
          </a:stretch>
        </p:blipFill>
        <p:spPr>
          <a:xfrm>
            <a:off x="-2960" y="3384"/>
            <a:ext cx="6684089" cy="2366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02344" y="178761"/>
            <a:ext cx="5946328" cy="254921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Line"/>
          <p:cNvSpPr/>
          <p:nvPr/>
        </p:nvSpPr>
        <p:spPr>
          <a:xfrm>
            <a:off x="362904" y="2971800"/>
            <a:ext cx="2865907" cy="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Line"/>
          <p:cNvSpPr/>
          <p:nvPr/>
        </p:nvSpPr>
        <p:spPr>
          <a:xfrm>
            <a:off x="3647637" y="2971800"/>
            <a:ext cx="2865907" cy="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0" name="You can create a stronger, more independent workforce with riley and watson!"/>
          <p:cNvSpPr txBox="1"/>
          <p:nvPr/>
        </p:nvSpPr>
        <p:spPr>
          <a:xfrm>
            <a:off x="170182" y="8428312"/>
            <a:ext cx="7511217" cy="1030026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80" tIns="54864" rIns="182880" bIns="50800" anchor="ctr">
            <a:spAutoFit/>
          </a:bodyPr>
          <a:lstStyle/>
          <a:p>
            <a:pPr algn="l">
              <a:defRPr sz="3500" b="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pPr>
            <a:r>
              <a:rPr lang="en-US" sz="3000" dirty="0">
                <a:latin typeface="Corbel" panose="020B0503020204020204" pitchFamily="34" charset="0"/>
              </a:rPr>
              <a:t>You can create a stronger</a:t>
            </a:r>
            <a:r>
              <a:rPr sz="3000" dirty="0">
                <a:latin typeface="Corbel" panose="020B0503020204020204" pitchFamily="34" charset="0"/>
              </a:rPr>
              <a:t>, more independent workforce with </a:t>
            </a:r>
            <a:r>
              <a:rPr lang="en-US" sz="3000" dirty="0">
                <a:latin typeface="Corbel" panose="020B0503020204020204" pitchFamily="34" charset="0"/>
              </a:rPr>
              <a:t>R</a:t>
            </a:r>
            <a:r>
              <a:rPr sz="3000" dirty="0">
                <a:latin typeface="Corbel" panose="020B0503020204020204" pitchFamily="34" charset="0"/>
              </a:rPr>
              <a:t>iley and </a:t>
            </a:r>
            <a:r>
              <a:rPr lang="en-US" sz="3000" dirty="0">
                <a:latin typeface="Corbel" panose="020B0503020204020204" pitchFamily="34" charset="0"/>
              </a:rPr>
              <a:t>W</a:t>
            </a:r>
            <a:r>
              <a:rPr sz="3000" dirty="0">
                <a:latin typeface="Corbel" panose="020B0503020204020204" pitchFamily="34" charset="0"/>
              </a:rPr>
              <a:t>atson!</a:t>
            </a:r>
          </a:p>
        </p:txBody>
      </p:sp>
      <p:sp>
        <p:nvSpPr>
          <p:cNvPr id="152" name="Riley App"/>
          <p:cNvSpPr txBox="1"/>
          <p:nvPr/>
        </p:nvSpPr>
        <p:spPr>
          <a:xfrm>
            <a:off x="416605" y="2133831"/>
            <a:ext cx="221535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0">
                <a:solidFill>
                  <a:srgbClr val="9B131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4000" b="1" dirty="0">
                <a:latin typeface="Corbel" panose="020B0503020204020204" pitchFamily="34" charset="0"/>
              </a:rPr>
              <a:t>Riley App</a:t>
            </a:r>
          </a:p>
        </p:txBody>
      </p:sp>
      <p:sp>
        <p:nvSpPr>
          <p:cNvPr id="153" name="Riley Server"/>
          <p:cNvSpPr txBox="1"/>
          <p:nvPr/>
        </p:nvSpPr>
        <p:spPr>
          <a:xfrm>
            <a:off x="3647637" y="2149220"/>
            <a:ext cx="274754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0">
                <a:solidFill>
                  <a:srgbClr val="9B131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4000" b="1" dirty="0">
                <a:latin typeface="Corbel" panose="020B0503020204020204" pitchFamily="34" charset="0"/>
              </a:rPr>
              <a:t>Riley Server</a:t>
            </a:r>
          </a:p>
        </p:txBody>
      </p:sp>
      <p:sp>
        <p:nvSpPr>
          <p:cNvPr id="154" name="Opens doors for people who are blind and visually impaired by describing objects and places."/>
          <p:cNvSpPr txBox="1"/>
          <p:nvPr/>
        </p:nvSpPr>
        <p:spPr>
          <a:xfrm>
            <a:off x="375042" y="2996841"/>
            <a:ext cx="2841630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Opens doors </a:t>
            </a:r>
            <a:r>
              <a:rPr b="0" dirty="0"/>
              <a:t>for people who are </a:t>
            </a:r>
            <a:r>
              <a:rPr dirty="0">
                <a:solidFill>
                  <a:srgbClr val="9B1314"/>
                </a:solidFill>
              </a:rPr>
              <a:t>blind</a:t>
            </a:r>
            <a:r>
              <a:rPr dirty="0"/>
              <a:t> </a:t>
            </a:r>
            <a:r>
              <a:rPr b="0" dirty="0"/>
              <a:t>and</a:t>
            </a:r>
            <a:r>
              <a:rPr b="0" dirty="0">
                <a:solidFill>
                  <a:srgbClr val="9B1314"/>
                </a:solidFill>
              </a:rPr>
              <a:t> </a:t>
            </a:r>
            <a:r>
              <a:rPr dirty="0">
                <a:solidFill>
                  <a:srgbClr val="9B1314"/>
                </a:solidFill>
              </a:rPr>
              <a:t>visually impaired </a:t>
            </a:r>
            <a:r>
              <a:rPr b="0" dirty="0"/>
              <a:t>by describing objects and places.</a:t>
            </a:r>
          </a:p>
        </p:txBody>
      </p:sp>
      <p:sp>
        <p:nvSpPr>
          <p:cNvPr id="155" name="Opens doors to the NEW COLLAR WORKFORCE -  people who can do jobs not possible without the help of artificial intelligence."/>
          <p:cNvSpPr txBox="1"/>
          <p:nvPr/>
        </p:nvSpPr>
        <p:spPr>
          <a:xfrm>
            <a:off x="3677042" y="2985592"/>
            <a:ext cx="2841630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Opens doors </a:t>
            </a:r>
            <a:r>
              <a:rPr b="0" dirty="0"/>
              <a:t>to the </a:t>
            </a:r>
            <a:r>
              <a:rPr dirty="0">
                <a:solidFill>
                  <a:srgbClr val="9B1314"/>
                </a:solidFill>
              </a:rPr>
              <a:t>NEW COLLAR WORKFORCE </a:t>
            </a:r>
            <a:r>
              <a:rPr b="0" dirty="0"/>
              <a:t>-  people who can do jobs not possible without the help of artificial intelligence.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iley uses blockchain to verify the authenticity of crowd sourced data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Riley</a:t>
            </a:r>
            <a:r>
              <a:rPr dirty="0"/>
              <a:t> uses </a:t>
            </a:r>
            <a:r>
              <a:rPr dirty="0" err="1"/>
              <a:t>blockchain</a:t>
            </a:r>
            <a:r>
              <a:rPr dirty="0"/>
              <a:t> to verify the authenticity of </a:t>
            </a:r>
            <a:r>
              <a:rPr b="1" dirty="0"/>
              <a:t>crowd sourced data.</a:t>
            </a:r>
          </a:p>
        </p:txBody>
      </p:sp>
      <p:sp>
        <p:nvSpPr>
          <p:cNvPr id="159" name="use of Blockchain"/>
          <p:cNvSpPr txBox="1"/>
          <p:nvPr/>
        </p:nvSpPr>
        <p:spPr>
          <a:xfrm>
            <a:off x="2221582" y="338309"/>
            <a:ext cx="856163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U</a:t>
            </a:r>
            <a:r>
              <a:rPr dirty="0">
                <a:latin typeface="Corbel" panose="020B0503020204020204" pitchFamily="34" charset="0"/>
              </a:rPr>
              <a:t>se of </a:t>
            </a:r>
            <a:r>
              <a:rPr dirty="0" err="1">
                <a:latin typeface="Corbel" panose="020B0503020204020204" pitchFamily="34" charset="0"/>
              </a:rPr>
              <a:t>Blockchain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60" name="Line"/>
          <p:cNvSpPr/>
          <p:nvPr/>
        </p:nvSpPr>
        <p:spPr>
          <a:xfrm flipH="1" flipV="1">
            <a:off x="2221581" y="1825894"/>
            <a:ext cx="8561638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2009"/>
          <a:stretch/>
        </p:blipFill>
        <p:spPr>
          <a:xfrm>
            <a:off x="-1" y="5965219"/>
            <a:ext cx="8319623" cy="38391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tsbvi-me-2017.jpg"/>
          <p:cNvGrpSpPr/>
          <p:nvPr/>
        </p:nvGrpSpPr>
        <p:grpSpPr>
          <a:xfrm>
            <a:off x="-1281985" y="-387742"/>
            <a:ext cx="15568771" cy="10529084"/>
            <a:chOff x="0" y="0"/>
            <a:chExt cx="15568770" cy="10529083"/>
          </a:xfrm>
        </p:grpSpPr>
        <p:pic>
          <p:nvPicPr>
            <p:cNvPr id="165" name="tsbvi-me-2017.jpg" descr="tsbvi-me-2017.jpg"/>
            <p:cNvPicPr>
              <a:picLocks noChangeAspect="1"/>
            </p:cNvPicPr>
            <p:nvPr/>
          </p:nvPicPr>
          <p:blipFill>
            <a:blip r:embed="rId3">
              <a:alphaModFix amt="29967"/>
              <a:extLst/>
            </a:blip>
            <a:srcRect/>
            <a:stretch>
              <a:fillRect/>
            </a:stretch>
          </p:blipFill>
          <p:spPr>
            <a:xfrm>
              <a:off x="114300" y="76200"/>
              <a:ext cx="15340170" cy="102242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4" name="tsbvi-me-2017.jpg" descr="tsbvi-me-2017.jpg"/>
            <p:cNvPicPr>
              <a:picLocks/>
            </p:cNvPicPr>
            <p:nvPr/>
          </p:nvPicPr>
          <p:blipFill>
            <a:blip r:embed="rId4">
              <a:alphaModFix amt="29967"/>
              <a:extLst/>
            </a:blip>
            <a:stretch>
              <a:fillRect/>
            </a:stretch>
          </p:blipFill>
          <p:spPr>
            <a:xfrm>
              <a:off x="0" y="0"/>
              <a:ext cx="15568770" cy="10529083"/>
            </a:xfrm>
            <a:prstGeom prst="rect">
              <a:avLst/>
            </a:prstGeom>
            <a:effectLst/>
          </p:spPr>
        </p:pic>
      </p:grpSp>
      <p:sp>
        <p:nvSpPr>
          <p:cNvPr id="167" name="Riley was inspired by the students of the Texas School for the Blind and Visually Impaired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Riley</a:t>
            </a:r>
            <a:r>
              <a:rPr b="0" dirty="0"/>
              <a:t> was inspired by the students of the Texas School for the Blind and Visually Impaired.</a:t>
            </a:r>
          </a:p>
        </p:txBody>
      </p:sp>
      <p:sp>
        <p:nvSpPr>
          <p:cNvPr id="168" name="Where did We get the idea?"/>
          <p:cNvSpPr txBox="1"/>
          <p:nvPr/>
        </p:nvSpPr>
        <p:spPr>
          <a:xfrm>
            <a:off x="713154" y="415253"/>
            <a:ext cx="1157849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sz="8000" dirty="0">
                <a:latin typeface="Corbel" panose="020B0503020204020204" pitchFamily="34" charset="0"/>
              </a:rPr>
              <a:t>Where did </a:t>
            </a:r>
            <a:r>
              <a:rPr lang="en-US" sz="8000" dirty="0">
                <a:latin typeface="Corbel" panose="020B0503020204020204" pitchFamily="34" charset="0"/>
              </a:rPr>
              <a:t>w</a:t>
            </a:r>
            <a:r>
              <a:rPr sz="8000" dirty="0">
                <a:latin typeface="Corbel" panose="020B0503020204020204" pitchFamily="34" charset="0"/>
              </a:rPr>
              <a:t>e get the idea?</a:t>
            </a:r>
          </a:p>
        </p:txBody>
      </p:sp>
      <p:sp>
        <p:nvSpPr>
          <p:cNvPr id="169" name="Line"/>
          <p:cNvSpPr/>
          <p:nvPr/>
        </p:nvSpPr>
        <p:spPr>
          <a:xfrm flipH="1">
            <a:off x="713151" y="1825151"/>
            <a:ext cx="11578493" cy="0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36026" b="3305"/>
          <a:stretch/>
        </p:blipFill>
        <p:spPr>
          <a:xfrm>
            <a:off x="-1" y="5965219"/>
            <a:ext cx="8319623" cy="378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iley uses IBM Watson Visual Recognition, Watson Text-to-Speech, and Watson Content Hub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80000"/>
              </a:lnSpc>
              <a:spcBef>
                <a:spcPts val="0"/>
              </a:spcBef>
              <a:buSzTx/>
              <a:buNone/>
              <a:defRPr sz="50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Riley</a:t>
            </a:r>
            <a:r>
              <a:rPr dirty="0"/>
              <a:t> uses </a:t>
            </a:r>
            <a:r>
              <a:rPr b="1" dirty="0"/>
              <a:t>IBM Watson Visual Recognition</a:t>
            </a:r>
            <a:r>
              <a:rPr dirty="0"/>
              <a:t>, </a:t>
            </a:r>
            <a:r>
              <a:rPr b="1" dirty="0"/>
              <a:t>Watson Text-to-Speech</a:t>
            </a:r>
            <a:r>
              <a:rPr dirty="0"/>
              <a:t>, and </a:t>
            </a:r>
            <a:r>
              <a:rPr b="1" dirty="0"/>
              <a:t>Watson Content Hub</a:t>
            </a:r>
            <a:r>
              <a:rPr dirty="0"/>
              <a:t>.</a:t>
            </a:r>
          </a:p>
        </p:txBody>
      </p:sp>
      <p:sp>
        <p:nvSpPr>
          <p:cNvPr id="174" name="what makes the magic?"/>
          <p:cNvSpPr txBox="1"/>
          <p:nvPr/>
        </p:nvSpPr>
        <p:spPr>
          <a:xfrm>
            <a:off x="747619" y="338309"/>
            <a:ext cx="11509562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0"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en-US" dirty="0">
                <a:latin typeface="Corbel" panose="020B0503020204020204" pitchFamily="34" charset="0"/>
              </a:rPr>
              <a:t>W</a:t>
            </a:r>
            <a:r>
              <a:rPr dirty="0">
                <a:latin typeface="Corbel" panose="020B0503020204020204" pitchFamily="34" charset="0"/>
              </a:rPr>
              <a:t>hat </a:t>
            </a:r>
            <a:r>
              <a:rPr lang="en-US" dirty="0">
                <a:latin typeface="Corbel" panose="020B0503020204020204" pitchFamily="34" charset="0"/>
              </a:rPr>
              <a:t>M</a:t>
            </a:r>
            <a:r>
              <a:rPr dirty="0">
                <a:latin typeface="Corbel" panose="020B0503020204020204" pitchFamily="34" charset="0"/>
              </a:rPr>
              <a:t>akes the </a:t>
            </a:r>
            <a:r>
              <a:rPr lang="en-US" dirty="0">
                <a:latin typeface="Corbel" panose="020B0503020204020204" pitchFamily="34" charset="0"/>
              </a:rPr>
              <a:t>M</a:t>
            </a:r>
            <a:r>
              <a:rPr dirty="0">
                <a:latin typeface="Corbel" panose="020B0503020204020204" pitchFamily="34" charset="0"/>
              </a:rPr>
              <a:t>agic?</a:t>
            </a:r>
          </a:p>
        </p:txBody>
      </p:sp>
      <p:sp>
        <p:nvSpPr>
          <p:cNvPr id="175" name="Line"/>
          <p:cNvSpPr/>
          <p:nvPr/>
        </p:nvSpPr>
        <p:spPr>
          <a:xfrm flipH="1">
            <a:off x="952500" y="1825894"/>
            <a:ext cx="11304681" cy="1"/>
          </a:xfrm>
          <a:prstGeom prst="line">
            <a:avLst/>
          </a:prstGeom>
          <a:ln w="63500">
            <a:solidFill>
              <a:srgbClr val="9B13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8" y="8368032"/>
            <a:ext cx="4246025" cy="114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529" y="3135677"/>
            <a:ext cx="10109742" cy="348224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Rectangle"/>
          <p:cNvSpPr/>
          <p:nvPr/>
        </p:nvSpPr>
        <p:spPr>
          <a:xfrm>
            <a:off x="162708" y="180840"/>
            <a:ext cx="12679384" cy="9391920"/>
          </a:xfrm>
          <a:prstGeom prst="rect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989</Words>
  <Application>Microsoft Macintosh PowerPoint</Application>
  <PresentationFormat>Custom</PresentationFormat>
  <Paragraphs>134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 Narrow</vt:lpstr>
      <vt:lpstr>Bebas Neue</vt:lpstr>
      <vt:lpstr>Corbel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Kara Williams</cp:lastModifiedBy>
  <cp:revision>39</cp:revision>
  <cp:lastPrinted>2018-02-19T00:05:05Z</cp:lastPrinted>
  <dcterms:modified xsi:type="dcterms:W3CDTF">2018-02-19T21:10:47Z</dcterms:modified>
</cp:coreProperties>
</file>