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403" r:id="rId4"/>
    <p:sldId id="405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60" r:id="rId17"/>
    <p:sldId id="461" r:id="rId18"/>
    <p:sldId id="462" r:id="rId19"/>
    <p:sldId id="463" r:id="rId20"/>
    <p:sldId id="464" r:id="rId21"/>
    <p:sldId id="465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67" r:id="rId34"/>
    <p:sldId id="468" r:id="rId35"/>
    <p:sldId id="469" r:id="rId36"/>
    <p:sldId id="432" r:id="rId37"/>
    <p:sldId id="433" r:id="rId38"/>
    <p:sldId id="434" r:id="rId39"/>
    <p:sldId id="436" r:id="rId40"/>
    <p:sldId id="437" r:id="rId41"/>
    <p:sldId id="438" r:id="rId42"/>
    <p:sldId id="440" r:id="rId43"/>
    <p:sldId id="441" r:id="rId44"/>
    <p:sldId id="470" r:id="rId45"/>
    <p:sldId id="442" r:id="rId46"/>
    <p:sldId id="443" r:id="rId47"/>
    <p:sldId id="444" r:id="rId48"/>
    <p:sldId id="445" r:id="rId49"/>
    <p:sldId id="446" r:id="rId50"/>
    <p:sldId id="447" r:id="rId51"/>
    <p:sldId id="449" r:id="rId52"/>
    <p:sldId id="450" r:id="rId53"/>
    <p:sldId id="451" r:id="rId54"/>
    <p:sldId id="452" r:id="rId55"/>
    <p:sldId id="458" r:id="rId56"/>
    <p:sldId id="456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9023" autoAdjust="0"/>
  </p:normalViewPr>
  <p:slideViewPr>
    <p:cSldViewPr>
      <p:cViewPr varScale="1">
        <p:scale>
          <a:sx n="70" d="100"/>
          <a:sy n="70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1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E2BC8E-9338-3442-B649-53AA45B7B9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504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843F5-DA52-C545-A9A7-C4AC148E5523}" type="slidenum">
              <a:rPr lang="en-US"/>
              <a:pPr/>
              <a:t>29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9CF5E-D002-4644-B2CA-3A870CA3E235}" type="slidenum">
              <a:rPr lang="en-US"/>
              <a:pPr/>
              <a:t>30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1CFCF-50C7-E642-8688-0E2A592763BB}" type="slidenum">
              <a:rPr lang="en-US"/>
              <a:pPr/>
              <a:t>31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CD496-E34A-3745-997F-441DFC173DE6}" type="slidenum">
              <a:rPr lang="en-US"/>
              <a:pPr/>
              <a:t>32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9CF58-F29F-254A-A4AD-E1A3AE1D0017}" type="slidenum">
              <a:rPr lang="en-US"/>
              <a:pPr/>
              <a:t>36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A36A9-970A-2D44-80A4-70D166354C7B}" type="slidenum">
              <a:rPr lang="en-US"/>
              <a:pPr/>
              <a:t>37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97979-C373-7F4F-91A3-9617628EBDF1}" type="slidenum">
              <a:rPr lang="en-US"/>
              <a:pPr/>
              <a:t>38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67B4B-BB56-084F-9CCD-85BEB7FD0BC0}" type="slidenum">
              <a:rPr lang="en-US"/>
              <a:pPr/>
              <a:t>43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87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958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84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23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20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1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38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02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3472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4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42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38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113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857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8159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33400" y="16002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033" name="Picture 9" descr="bottom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600200" y="0"/>
            <a:ext cx="7543800" cy="1143000"/>
          </a:xfrm>
          <a:prstGeom prst="rect">
            <a:avLst/>
          </a:prstGeom>
          <a:solidFill>
            <a:srgbClr val="C6C6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93788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5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gif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839200" cy="1676400"/>
          </a:xfrm>
        </p:spPr>
        <p:txBody>
          <a:bodyPr/>
          <a:lstStyle/>
          <a:p>
            <a:r>
              <a:rPr lang="en-US" altLang="zh-CN" b="1">
                <a:ea typeface="宋体" charset="0"/>
                <a:cs typeface="宋体" charset="0"/>
              </a:rPr>
              <a:t>Beamforming for DOA and Localization in Sensor Networks</a:t>
            </a:r>
            <a:endParaRPr lang="en-US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2590800"/>
            <a:ext cx="9144000" cy="3810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/>
              <a:t>Dr. Kung Yao</a:t>
            </a:r>
          </a:p>
          <a:p>
            <a:r>
              <a:rPr lang="en-US" b="1"/>
              <a:t>Distinguished Professor</a:t>
            </a:r>
          </a:p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sz="2800"/>
              <a:t>Electrical Engineering Dept.</a:t>
            </a:r>
          </a:p>
          <a:p>
            <a:r>
              <a:rPr lang="en-US" sz="2800"/>
              <a:t>NSF Center for Embedded Networked Sensing</a:t>
            </a:r>
          </a:p>
          <a:p>
            <a:r>
              <a:rPr lang="en-US" sz="2800"/>
              <a:t>UCLA</a:t>
            </a:r>
          </a:p>
          <a:p>
            <a:r>
              <a:rPr lang="en-US" sz="2800"/>
              <a:t>Presentation at Aerospace Corp.</a:t>
            </a:r>
          </a:p>
          <a:p>
            <a:r>
              <a:rPr lang="en-US" sz="2800"/>
              <a:t>Nov. 3, 2011</a:t>
            </a:r>
          </a:p>
          <a:p>
            <a:endParaRPr lang="en-US" sz="28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2530475" y="224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9144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Hearing Aid Beamformer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81000" y="1066800"/>
            <a:ext cx="7772400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5000"/>
              </a:lnSpc>
              <a:buFontTx/>
              <a:buChar char="•"/>
            </a:pPr>
            <a:r>
              <a:rPr lang="en-US" sz="2400"/>
              <a:t>Hearing aid pre-processor steers a main beam toward the desired speaker; also forms a low-gain beam toward the interferer</a:t>
            </a:r>
          </a:p>
          <a:p>
            <a:pPr marL="342900" indent="-342900">
              <a:lnSpc>
                <a:spcPct val="95000"/>
              </a:lnSpc>
              <a:buFontTx/>
              <a:buChar char="•"/>
            </a:pPr>
            <a:r>
              <a:rPr lang="en-US" sz="2400"/>
              <a:t>Beamforming maximum energy criterion array uses </a:t>
            </a:r>
          </a:p>
          <a:p>
            <a:pPr marL="342900" indent="-342900">
              <a:lnSpc>
                <a:spcPct val="95000"/>
              </a:lnSpc>
            </a:pPr>
            <a:r>
              <a:rPr lang="en-US" sz="2400"/>
              <a:t>    4 microphones as configured in the previous picture</a:t>
            </a:r>
          </a:p>
          <a:p>
            <a:pPr marL="342900" indent="-342900">
              <a:lnSpc>
                <a:spcPct val="95000"/>
              </a:lnSpc>
              <a:buFontTx/>
              <a:buChar char="•"/>
            </a:pPr>
            <a:r>
              <a:rPr lang="en-US" sz="2400"/>
              <a:t>Desired signal at 0</a:t>
            </a:r>
            <a:r>
              <a:rPr lang="en-US" sz="2400">
                <a:sym typeface="Symbol" charset="0"/>
              </a:rPr>
              <a:t>;</a:t>
            </a:r>
            <a:r>
              <a:rPr lang="en-US" sz="2400"/>
              <a:t>Interferer -30</a:t>
            </a:r>
            <a:r>
              <a:rPr lang="en-US" sz="2400">
                <a:sym typeface="Symbol" charset="0"/>
              </a:rPr>
              <a:t></a:t>
            </a:r>
            <a:endParaRPr lang="en-US" sz="2400"/>
          </a:p>
          <a:p>
            <a:pPr marL="342900" indent="-342900">
              <a:lnSpc>
                <a:spcPct val="95000"/>
              </a:lnSpc>
              <a:buFontTx/>
              <a:buChar char="•"/>
            </a:pPr>
            <a:r>
              <a:rPr lang="en-US" sz="2400"/>
              <a:t>Cases 1-3: S/I  are both speeches;SIR=0 dB; </a:t>
            </a:r>
          </a:p>
          <a:p>
            <a:pPr marL="342900" indent="-342900">
              <a:lnSpc>
                <a:spcPct val="95000"/>
              </a:lnSpc>
              <a:buFontTx/>
              <a:buChar char="•"/>
            </a:pPr>
            <a:r>
              <a:rPr lang="en-US" sz="2400"/>
              <a:t>Cases  4-6: Intfererence is CN; SIR=-10dB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533400" y="3943350"/>
            <a:ext cx="76962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/>
              <a:t> </a:t>
            </a:r>
            <a:r>
              <a:rPr lang="en-US" sz="2000" b="1"/>
              <a:t>Case 1  Free space: Single microphone     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 b="1"/>
              <a:t> Case 2  Free space: Array </a:t>
            </a:r>
            <a:r>
              <a:rPr lang="en-US" sz="2000" b="1">
                <a:sym typeface="Symbol" charset="0"/>
              </a:rPr>
              <a:t>SIR = 22 dB</a:t>
            </a:r>
            <a:r>
              <a:rPr lang="en-US" sz="2000" b="1"/>
              <a:t> 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 b="1"/>
              <a:t> Case 3  Low/med. Reverberation: </a:t>
            </a:r>
            <a:r>
              <a:rPr lang="en-US" b="1"/>
              <a:t>Array </a:t>
            </a:r>
            <a:r>
              <a:rPr lang="en-US" b="1">
                <a:sym typeface="Symbol" charset="0"/>
              </a:rPr>
              <a:t>SIR = 12 dB</a:t>
            </a:r>
            <a:r>
              <a:rPr lang="en-US"/>
              <a:t> </a:t>
            </a:r>
            <a:endParaRPr lang="en-US" sz="2000" b="1"/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 b="1"/>
              <a:t> Case 4  Free space: Single microphone</a:t>
            </a:r>
            <a:r>
              <a:rPr lang="en-US" b="1"/>
              <a:t> </a:t>
            </a:r>
            <a:endParaRPr lang="en-US" sz="2000" b="1"/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 b="1"/>
              <a:t> Case 5  Free space: Array </a:t>
            </a:r>
            <a:r>
              <a:rPr lang="en-US" sz="2000" b="1">
                <a:sym typeface="Symbol" charset="0"/>
              </a:rPr>
              <a:t>SIR = 21 dB</a:t>
            </a:r>
            <a:r>
              <a:rPr lang="en-US" b="1"/>
              <a:t> </a:t>
            </a:r>
            <a:endParaRPr lang="en-US" sz="2000" b="1"/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 b="1"/>
              <a:t> Case 6  Low/med. Reverberation: Array </a:t>
            </a:r>
            <a:r>
              <a:rPr lang="en-US" sz="2000" b="1">
                <a:sym typeface="Symbol" charset="0"/>
              </a:rPr>
              <a:t>SIR = 12 dB</a:t>
            </a:r>
            <a:r>
              <a:rPr lang="en-US" sz="2000" b="1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2911475" y="5645150"/>
            <a:ext cx="2586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>
                <a:latin typeface="Times New Roman" charset="0"/>
                <a:ea typeface="PMingLiU" charset="0"/>
                <a:cs typeface="PMingLiU" charset="0"/>
              </a:rPr>
              <a:t>y(t) = filtered array output</a:t>
            </a:r>
            <a:endParaRPr lang="en-US" altLang="zh-TW" sz="1600">
              <a:latin typeface="Times New Roman" charset="0"/>
              <a:ea typeface="PMingLiU" charset="0"/>
              <a:cs typeface="PMingLiU" charset="0"/>
            </a:endParaRPr>
          </a:p>
        </p:txBody>
      </p:sp>
      <p:grpSp>
        <p:nvGrpSpPr>
          <p:cNvPr id="198660" name="Group 4"/>
          <p:cNvGrpSpPr>
            <a:grpSpLocks/>
          </p:cNvGrpSpPr>
          <p:nvPr/>
        </p:nvGrpSpPr>
        <p:grpSpPr bwMode="auto">
          <a:xfrm>
            <a:off x="76200" y="1219200"/>
            <a:ext cx="4540250" cy="4648200"/>
            <a:chOff x="48" y="768"/>
            <a:chExt cx="2860" cy="2928"/>
          </a:xfrm>
        </p:grpSpPr>
        <p:grpSp>
          <p:nvGrpSpPr>
            <p:cNvPr id="198661" name="Group 5"/>
            <p:cNvGrpSpPr>
              <a:grpSpLocks/>
            </p:cNvGrpSpPr>
            <p:nvPr/>
          </p:nvGrpSpPr>
          <p:grpSpPr bwMode="auto">
            <a:xfrm>
              <a:off x="933" y="832"/>
              <a:ext cx="943" cy="873"/>
              <a:chOff x="2085" y="702"/>
              <a:chExt cx="1042" cy="1011"/>
            </a:xfrm>
          </p:grpSpPr>
          <p:sp>
            <p:nvSpPr>
              <p:cNvPr id="198662" name="Oval 6"/>
              <p:cNvSpPr>
                <a:spLocks noChangeArrowheads="1"/>
              </p:cNvSpPr>
              <p:nvPr/>
            </p:nvSpPr>
            <p:spPr bwMode="auto">
              <a:xfrm>
                <a:off x="2507" y="1130"/>
                <a:ext cx="185" cy="17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63" name="Oval 7"/>
              <p:cNvSpPr>
                <a:spLocks noChangeArrowheads="1"/>
              </p:cNvSpPr>
              <p:nvPr/>
            </p:nvSpPr>
            <p:spPr bwMode="auto">
              <a:xfrm>
                <a:off x="2392" y="1013"/>
                <a:ext cx="427" cy="4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64" name="Oval 8"/>
              <p:cNvSpPr>
                <a:spLocks noChangeArrowheads="1"/>
              </p:cNvSpPr>
              <p:nvPr/>
            </p:nvSpPr>
            <p:spPr bwMode="auto">
              <a:xfrm>
                <a:off x="2085" y="702"/>
                <a:ext cx="1042" cy="101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65" name="Oval 9"/>
              <p:cNvSpPr>
                <a:spLocks noChangeArrowheads="1"/>
              </p:cNvSpPr>
              <p:nvPr/>
            </p:nvSpPr>
            <p:spPr bwMode="auto">
              <a:xfrm>
                <a:off x="2230" y="848"/>
                <a:ext cx="758" cy="73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666" name="AutoShape 10"/>
            <p:cNvSpPr>
              <a:spLocks noChangeArrowheads="1"/>
            </p:cNvSpPr>
            <p:nvPr/>
          </p:nvSpPr>
          <p:spPr bwMode="auto">
            <a:xfrm rot="10800000" flipH="1">
              <a:off x="1544" y="1212"/>
              <a:ext cx="107" cy="78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7" name="AutoShape 11"/>
            <p:cNvSpPr>
              <a:spLocks noChangeArrowheads="1"/>
            </p:cNvSpPr>
            <p:nvPr/>
          </p:nvSpPr>
          <p:spPr bwMode="auto">
            <a:xfrm rot="10800000" flipH="1">
              <a:off x="1433" y="1541"/>
              <a:ext cx="106" cy="78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8" name="AutoShape 12"/>
            <p:cNvSpPr>
              <a:spLocks noChangeArrowheads="1"/>
            </p:cNvSpPr>
            <p:nvPr/>
          </p:nvSpPr>
          <p:spPr bwMode="auto">
            <a:xfrm rot="18120000" flipH="1">
              <a:off x="888" y="1309"/>
              <a:ext cx="98" cy="85"/>
            </a:xfrm>
            <a:prstGeom prst="triangle">
              <a:avLst>
                <a:gd name="adj" fmla="val 5229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9" name="Rectangle 13"/>
            <p:cNvSpPr>
              <a:spLocks noChangeArrowheads="1"/>
            </p:cNvSpPr>
            <p:nvPr/>
          </p:nvSpPr>
          <p:spPr bwMode="auto">
            <a:xfrm>
              <a:off x="196" y="2172"/>
              <a:ext cx="168" cy="1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  <a:endParaRPr lang="en-US" altLang="zh-TW" sz="1600">
                <a:latin typeface="Symbol" charset="0"/>
                <a:ea typeface="PMingLiU" charset="0"/>
                <a:cs typeface="PMingLiU" charset="0"/>
              </a:endParaRPr>
            </a:p>
          </p:txBody>
        </p:sp>
        <p:grpSp>
          <p:nvGrpSpPr>
            <p:cNvPr id="198670" name="Group 14"/>
            <p:cNvGrpSpPr>
              <a:grpSpLocks/>
            </p:cNvGrpSpPr>
            <p:nvPr/>
          </p:nvGrpSpPr>
          <p:grpSpPr bwMode="auto">
            <a:xfrm>
              <a:off x="480" y="1990"/>
              <a:ext cx="108" cy="90"/>
              <a:chOff x="1584" y="2043"/>
              <a:chExt cx="119" cy="104"/>
            </a:xfrm>
          </p:grpSpPr>
          <p:sp>
            <p:nvSpPr>
              <p:cNvPr id="198671" name="Oval 15"/>
              <p:cNvSpPr>
                <a:spLocks noChangeArrowheads="1"/>
              </p:cNvSpPr>
              <p:nvPr/>
            </p:nvSpPr>
            <p:spPr bwMode="auto">
              <a:xfrm>
                <a:off x="1584" y="2043"/>
                <a:ext cx="119" cy="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72" name="Line 16"/>
              <p:cNvSpPr>
                <a:spLocks noChangeShapeType="1"/>
              </p:cNvSpPr>
              <p:nvPr/>
            </p:nvSpPr>
            <p:spPr bwMode="auto">
              <a:xfrm>
                <a:off x="1594" y="2056"/>
                <a:ext cx="99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73" name="Line 17"/>
              <p:cNvSpPr>
                <a:spLocks noChangeShapeType="1"/>
              </p:cNvSpPr>
              <p:nvPr/>
            </p:nvSpPr>
            <p:spPr bwMode="auto">
              <a:xfrm flipV="1">
                <a:off x="1594" y="2060"/>
                <a:ext cx="104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674" name="Oval 18"/>
            <p:cNvSpPr>
              <a:spLocks noChangeArrowheads="1"/>
            </p:cNvSpPr>
            <p:nvPr/>
          </p:nvSpPr>
          <p:spPr bwMode="auto">
            <a:xfrm>
              <a:off x="731" y="2430"/>
              <a:ext cx="107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8675" name="Line 19"/>
            <p:cNvSpPr>
              <a:spLocks noChangeShapeType="1"/>
            </p:cNvSpPr>
            <p:nvPr/>
          </p:nvSpPr>
          <p:spPr bwMode="auto">
            <a:xfrm>
              <a:off x="275" y="1841"/>
              <a:ext cx="0" cy="3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6" name="Line 20"/>
            <p:cNvSpPr>
              <a:spLocks noChangeShapeType="1"/>
            </p:cNvSpPr>
            <p:nvPr/>
          </p:nvSpPr>
          <p:spPr bwMode="auto">
            <a:xfrm>
              <a:off x="270" y="2037"/>
              <a:ext cx="2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7" name="Oval 21"/>
            <p:cNvSpPr>
              <a:spLocks noChangeArrowheads="1"/>
            </p:cNvSpPr>
            <p:nvPr/>
          </p:nvSpPr>
          <p:spPr bwMode="auto">
            <a:xfrm>
              <a:off x="731" y="3208"/>
              <a:ext cx="107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8678" name="Line 22"/>
            <p:cNvSpPr>
              <a:spLocks noChangeShapeType="1"/>
            </p:cNvSpPr>
            <p:nvPr/>
          </p:nvSpPr>
          <p:spPr bwMode="auto">
            <a:xfrm>
              <a:off x="537" y="1871"/>
              <a:ext cx="0" cy="1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9" name="Line 23"/>
            <p:cNvSpPr>
              <a:spLocks noChangeShapeType="1"/>
            </p:cNvSpPr>
            <p:nvPr/>
          </p:nvSpPr>
          <p:spPr bwMode="auto">
            <a:xfrm>
              <a:off x="586" y="2037"/>
              <a:ext cx="1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80" name="Rectangle 24"/>
            <p:cNvSpPr>
              <a:spLocks noChangeArrowheads="1"/>
            </p:cNvSpPr>
            <p:nvPr/>
          </p:nvSpPr>
          <p:spPr bwMode="auto">
            <a:xfrm>
              <a:off x="176" y="2607"/>
              <a:ext cx="167" cy="1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8681" name="Group 25"/>
            <p:cNvGrpSpPr>
              <a:grpSpLocks/>
            </p:cNvGrpSpPr>
            <p:nvPr/>
          </p:nvGrpSpPr>
          <p:grpSpPr bwMode="auto">
            <a:xfrm>
              <a:off x="480" y="2425"/>
              <a:ext cx="108" cy="90"/>
              <a:chOff x="1584" y="2547"/>
              <a:chExt cx="119" cy="104"/>
            </a:xfrm>
          </p:grpSpPr>
          <p:sp>
            <p:nvSpPr>
              <p:cNvPr id="198682" name="Oval 26"/>
              <p:cNvSpPr>
                <a:spLocks noChangeArrowheads="1"/>
              </p:cNvSpPr>
              <p:nvPr/>
            </p:nvSpPr>
            <p:spPr bwMode="auto">
              <a:xfrm>
                <a:off x="1584" y="2547"/>
                <a:ext cx="119" cy="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83" name="Line 27"/>
              <p:cNvSpPr>
                <a:spLocks noChangeShapeType="1"/>
              </p:cNvSpPr>
              <p:nvPr/>
            </p:nvSpPr>
            <p:spPr bwMode="auto">
              <a:xfrm>
                <a:off x="1594" y="2559"/>
                <a:ext cx="99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84" name="Line 28"/>
              <p:cNvSpPr>
                <a:spLocks noChangeShapeType="1"/>
              </p:cNvSpPr>
              <p:nvPr/>
            </p:nvSpPr>
            <p:spPr bwMode="auto">
              <a:xfrm flipV="1">
                <a:off x="1594" y="2564"/>
                <a:ext cx="104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685" name="Line 29"/>
            <p:cNvSpPr>
              <a:spLocks noChangeShapeType="1"/>
            </p:cNvSpPr>
            <p:nvPr/>
          </p:nvSpPr>
          <p:spPr bwMode="auto">
            <a:xfrm>
              <a:off x="270" y="2472"/>
              <a:ext cx="2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86" name="Line 30"/>
            <p:cNvSpPr>
              <a:spLocks noChangeShapeType="1"/>
            </p:cNvSpPr>
            <p:nvPr/>
          </p:nvSpPr>
          <p:spPr bwMode="auto">
            <a:xfrm>
              <a:off x="586" y="247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87" name="Line 31"/>
            <p:cNvSpPr>
              <a:spLocks noChangeShapeType="1"/>
            </p:cNvSpPr>
            <p:nvPr/>
          </p:nvSpPr>
          <p:spPr bwMode="auto">
            <a:xfrm flipV="1">
              <a:off x="265" y="2326"/>
              <a:ext cx="0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88" name="Line 32"/>
            <p:cNvSpPr>
              <a:spLocks noChangeShapeType="1"/>
            </p:cNvSpPr>
            <p:nvPr/>
          </p:nvSpPr>
          <p:spPr bwMode="auto">
            <a:xfrm flipV="1">
              <a:off x="782" y="2032"/>
              <a:ext cx="0" cy="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89" name="Line 33"/>
            <p:cNvSpPr>
              <a:spLocks noChangeShapeType="1"/>
            </p:cNvSpPr>
            <p:nvPr/>
          </p:nvSpPr>
          <p:spPr bwMode="auto">
            <a:xfrm>
              <a:off x="532" y="2336"/>
              <a:ext cx="0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90" name="Rectangle 34"/>
            <p:cNvSpPr>
              <a:spLocks noChangeArrowheads="1"/>
            </p:cNvSpPr>
            <p:nvPr/>
          </p:nvSpPr>
          <p:spPr bwMode="auto">
            <a:xfrm>
              <a:off x="185" y="2982"/>
              <a:ext cx="169" cy="1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8691" name="Group 35"/>
            <p:cNvGrpSpPr>
              <a:grpSpLocks/>
            </p:cNvGrpSpPr>
            <p:nvPr/>
          </p:nvGrpSpPr>
          <p:grpSpPr bwMode="auto">
            <a:xfrm>
              <a:off x="497" y="3204"/>
              <a:ext cx="107" cy="90"/>
              <a:chOff x="1602" y="3449"/>
              <a:chExt cx="119" cy="104"/>
            </a:xfrm>
          </p:grpSpPr>
          <p:sp>
            <p:nvSpPr>
              <p:cNvPr id="198692" name="Oval 36"/>
              <p:cNvSpPr>
                <a:spLocks noChangeArrowheads="1"/>
              </p:cNvSpPr>
              <p:nvPr/>
            </p:nvSpPr>
            <p:spPr bwMode="auto">
              <a:xfrm>
                <a:off x="1602" y="3449"/>
                <a:ext cx="119" cy="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93" name="Line 37"/>
              <p:cNvSpPr>
                <a:spLocks noChangeShapeType="1"/>
              </p:cNvSpPr>
              <p:nvPr/>
            </p:nvSpPr>
            <p:spPr bwMode="auto">
              <a:xfrm>
                <a:off x="1613" y="3463"/>
                <a:ext cx="98" cy="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94" name="Line 38"/>
              <p:cNvSpPr>
                <a:spLocks noChangeShapeType="1"/>
              </p:cNvSpPr>
              <p:nvPr/>
            </p:nvSpPr>
            <p:spPr bwMode="auto">
              <a:xfrm flipV="1">
                <a:off x="1613" y="3465"/>
                <a:ext cx="103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695" name="Line 39"/>
            <p:cNvSpPr>
              <a:spLocks noChangeShapeType="1"/>
            </p:cNvSpPr>
            <p:nvPr/>
          </p:nvSpPr>
          <p:spPr bwMode="auto">
            <a:xfrm>
              <a:off x="260" y="3252"/>
              <a:ext cx="2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96" name="Line 40"/>
            <p:cNvSpPr>
              <a:spLocks noChangeShapeType="1"/>
            </p:cNvSpPr>
            <p:nvPr/>
          </p:nvSpPr>
          <p:spPr bwMode="auto">
            <a:xfrm>
              <a:off x="260" y="3140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97" name="Line 41"/>
            <p:cNvSpPr>
              <a:spLocks noChangeShapeType="1"/>
            </p:cNvSpPr>
            <p:nvPr/>
          </p:nvSpPr>
          <p:spPr bwMode="auto">
            <a:xfrm flipV="1">
              <a:off x="613" y="3249"/>
              <a:ext cx="117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98" name="Line 42"/>
            <p:cNvSpPr>
              <a:spLocks noChangeShapeType="1"/>
            </p:cNvSpPr>
            <p:nvPr/>
          </p:nvSpPr>
          <p:spPr bwMode="auto">
            <a:xfrm>
              <a:off x="265" y="2766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99" name="Line 43"/>
            <p:cNvSpPr>
              <a:spLocks noChangeShapeType="1"/>
            </p:cNvSpPr>
            <p:nvPr/>
          </p:nvSpPr>
          <p:spPr bwMode="auto">
            <a:xfrm>
              <a:off x="265" y="2938"/>
              <a:ext cx="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0" name="Line 44"/>
            <p:cNvSpPr>
              <a:spLocks noChangeShapeType="1"/>
            </p:cNvSpPr>
            <p:nvPr/>
          </p:nvSpPr>
          <p:spPr bwMode="auto">
            <a:xfrm flipV="1">
              <a:off x="553" y="3081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1" name="Oval 45"/>
            <p:cNvSpPr>
              <a:spLocks noChangeArrowheads="1"/>
            </p:cNvSpPr>
            <p:nvPr/>
          </p:nvSpPr>
          <p:spPr bwMode="auto">
            <a:xfrm>
              <a:off x="1688" y="3520"/>
              <a:ext cx="106" cy="8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8702" name="Line 46"/>
            <p:cNvSpPr>
              <a:spLocks noChangeShapeType="1"/>
            </p:cNvSpPr>
            <p:nvPr/>
          </p:nvSpPr>
          <p:spPr bwMode="auto">
            <a:xfrm>
              <a:off x="794" y="3302"/>
              <a:ext cx="881" cy="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3" name="Line 47"/>
            <p:cNvSpPr>
              <a:spLocks noChangeShapeType="1"/>
            </p:cNvSpPr>
            <p:nvPr/>
          </p:nvSpPr>
          <p:spPr bwMode="auto">
            <a:xfrm>
              <a:off x="1742" y="3297"/>
              <a:ext cx="2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4" name="Line 48"/>
            <p:cNvSpPr>
              <a:spLocks noChangeShapeType="1"/>
            </p:cNvSpPr>
            <p:nvPr/>
          </p:nvSpPr>
          <p:spPr bwMode="auto">
            <a:xfrm flipV="1">
              <a:off x="1788" y="3290"/>
              <a:ext cx="1065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5" name="Line 49"/>
            <p:cNvSpPr>
              <a:spLocks noChangeShapeType="1"/>
            </p:cNvSpPr>
            <p:nvPr/>
          </p:nvSpPr>
          <p:spPr bwMode="auto">
            <a:xfrm>
              <a:off x="1744" y="3615"/>
              <a:ext cx="0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6" name="Line 50"/>
            <p:cNvSpPr>
              <a:spLocks noChangeShapeType="1"/>
            </p:cNvSpPr>
            <p:nvPr/>
          </p:nvSpPr>
          <p:spPr bwMode="auto">
            <a:xfrm flipV="1">
              <a:off x="272" y="1408"/>
              <a:ext cx="670" cy="4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7" name="Line 51"/>
            <p:cNvSpPr>
              <a:spLocks noChangeShapeType="1"/>
            </p:cNvSpPr>
            <p:nvPr/>
          </p:nvSpPr>
          <p:spPr bwMode="auto">
            <a:xfrm flipV="1">
              <a:off x="1222" y="1617"/>
              <a:ext cx="267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8" name="Line 52"/>
            <p:cNvSpPr>
              <a:spLocks noChangeShapeType="1"/>
            </p:cNvSpPr>
            <p:nvPr/>
          </p:nvSpPr>
          <p:spPr bwMode="auto">
            <a:xfrm>
              <a:off x="1598" y="1286"/>
              <a:ext cx="733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9" name="Rectangle 53"/>
            <p:cNvSpPr>
              <a:spLocks noChangeArrowheads="1"/>
            </p:cNvSpPr>
            <p:nvPr/>
          </p:nvSpPr>
          <p:spPr bwMode="auto">
            <a:xfrm>
              <a:off x="533" y="1789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10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8710" name="Rectangle 54"/>
            <p:cNvSpPr>
              <a:spLocks noChangeArrowheads="1"/>
            </p:cNvSpPr>
            <p:nvPr/>
          </p:nvSpPr>
          <p:spPr bwMode="auto">
            <a:xfrm>
              <a:off x="430" y="2153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11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8711" name="Rectangle 55"/>
            <p:cNvSpPr>
              <a:spLocks noChangeArrowheads="1"/>
            </p:cNvSpPr>
            <p:nvPr/>
          </p:nvSpPr>
          <p:spPr bwMode="auto">
            <a:xfrm>
              <a:off x="1491" y="1789"/>
              <a:ext cx="2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20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  <a:endParaRPr lang="en-US" altLang="zh-TW" sz="1200" baseline="-25000">
                <a:latin typeface="Times New Roman" charset="0"/>
                <a:ea typeface="PMingLiU" charset="0"/>
                <a:cs typeface="PMingLiU" charset="0"/>
              </a:endParaRPr>
            </a:p>
          </p:txBody>
        </p:sp>
        <p:sp>
          <p:nvSpPr>
            <p:cNvPr id="198712" name="Rectangle 56"/>
            <p:cNvSpPr>
              <a:spLocks noChangeArrowheads="1"/>
            </p:cNvSpPr>
            <p:nvPr/>
          </p:nvSpPr>
          <p:spPr bwMode="auto">
            <a:xfrm>
              <a:off x="401" y="2913"/>
              <a:ext cx="3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1(L-1)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8713" name="Rectangle 57"/>
            <p:cNvSpPr>
              <a:spLocks noChangeArrowheads="1"/>
            </p:cNvSpPr>
            <p:nvPr/>
          </p:nvSpPr>
          <p:spPr bwMode="auto">
            <a:xfrm>
              <a:off x="1146" y="2167"/>
              <a:ext cx="167" cy="1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8714" name="Group 58"/>
            <p:cNvGrpSpPr>
              <a:grpSpLocks/>
            </p:cNvGrpSpPr>
            <p:nvPr/>
          </p:nvGrpSpPr>
          <p:grpSpPr bwMode="auto">
            <a:xfrm>
              <a:off x="1430" y="1986"/>
              <a:ext cx="107" cy="89"/>
              <a:chOff x="2634" y="2038"/>
              <a:chExt cx="118" cy="103"/>
            </a:xfrm>
          </p:grpSpPr>
          <p:sp>
            <p:nvSpPr>
              <p:cNvPr id="198715" name="Oval 59"/>
              <p:cNvSpPr>
                <a:spLocks noChangeArrowheads="1"/>
              </p:cNvSpPr>
              <p:nvPr/>
            </p:nvSpPr>
            <p:spPr bwMode="auto">
              <a:xfrm>
                <a:off x="2634" y="2038"/>
                <a:ext cx="118" cy="10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16" name="Line 60"/>
              <p:cNvSpPr>
                <a:spLocks noChangeShapeType="1"/>
              </p:cNvSpPr>
              <p:nvPr/>
            </p:nvSpPr>
            <p:spPr bwMode="auto">
              <a:xfrm>
                <a:off x="2643" y="2050"/>
                <a:ext cx="99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17" name="Line 61"/>
              <p:cNvSpPr>
                <a:spLocks noChangeShapeType="1"/>
              </p:cNvSpPr>
              <p:nvPr/>
            </p:nvSpPr>
            <p:spPr bwMode="auto">
              <a:xfrm flipV="1">
                <a:off x="2643" y="2054"/>
                <a:ext cx="104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18" name="Oval 62"/>
            <p:cNvSpPr>
              <a:spLocks noChangeArrowheads="1"/>
            </p:cNvSpPr>
            <p:nvPr/>
          </p:nvSpPr>
          <p:spPr bwMode="auto">
            <a:xfrm>
              <a:off x="1680" y="2425"/>
              <a:ext cx="108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8719" name="Line 63"/>
            <p:cNvSpPr>
              <a:spLocks noChangeShapeType="1"/>
            </p:cNvSpPr>
            <p:nvPr/>
          </p:nvSpPr>
          <p:spPr bwMode="auto">
            <a:xfrm>
              <a:off x="1225" y="1835"/>
              <a:ext cx="0" cy="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20" name="Line 64"/>
            <p:cNvSpPr>
              <a:spLocks noChangeShapeType="1"/>
            </p:cNvSpPr>
            <p:nvPr/>
          </p:nvSpPr>
          <p:spPr bwMode="auto">
            <a:xfrm>
              <a:off x="1219" y="2032"/>
              <a:ext cx="2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21" name="Oval 65"/>
            <p:cNvSpPr>
              <a:spLocks noChangeArrowheads="1"/>
            </p:cNvSpPr>
            <p:nvPr/>
          </p:nvSpPr>
          <p:spPr bwMode="auto">
            <a:xfrm>
              <a:off x="1686" y="3204"/>
              <a:ext cx="107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8722" name="Line 66"/>
            <p:cNvSpPr>
              <a:spLocks noChangeShapeType="1"/>
            </p:cNvSpPr>
            <p:nvPr/>
          </p:nvSpPr>
          <p:spPr bwMode="auto">
            <a:xfrm>
              <a:off x="1486" y="1865"/>
              <a:ext cx="0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23" name="Line 67"/>
            <p:cNvSpPr>
              <a:spLocks noChangeShapeType="1"/>
            </p:cNvSpPr>
            <p:nvPr/>
          </p:nvSpPr>
          <p:spPr bwMode="auto">
            <a:xfrm>
              <a:off x="1535" y="2032"/>
              <a:ext cx="1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24" name="Rectangle 68"/>
            <p:cNvSpPr>
              <a:spLocks noChangeArrowheads="1"/>
            </p:cNvSpPr>
            <p:nvPr/>
          </p:nvSpPr>
          <p:spPr bwMode="auto">
            <a:xfrm>
              <a:off x="1124" y="2602"/>
              <a:ext cx="168" cy="1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 dirty="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8725" name="Group 69"/>
            <p:cNvGrpSpPr>
              <a:grpSpLocks/>
            </p:cNvGrpSpPr>
            <p:nvPr/>
          </p:nvGrpSpPr>
          <p:grpSpPr bwMode="auto">
            <a:xfrm>
              <a:off x="1430" y="2421"/>
              <a:ext cx="107" cy="89"/>
              <a:chOff x="2634" y="2542"/>
              <a:chExt cx="118" cy="103"/>
            </a:xfrm>
          </p:grpSpPr>
          <p:sp>
            <p:nvSpPr>
              <p:cNvPr id="198726" name="Oval 70"/>
              <p:cNvSpPr>
                <a:spLocks noChangeArrowheads="1"/>
              </p:cNvSpPr>
              <p:nvPr/>
            </p:nvSpPr>
            <p:spPr bwMode="auto">
              <a:xfrm>
                <a:off x="2634" y="2542"/>
                <a:ext cx="118" cy="10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27" name="Line 71"/>
              <p:cNvSpPr>
                <a:spLocks noChangeShapeType="1"/>
              </p:cNvSpPr>
              <p:nvPr/>
            </p:nvSpPr>
            <p:spPr bwMode="auto">
              <a:xfrm>
                <a:off x="2643" y="2554"/>
                <a:ext cx="99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28" name="Line 72"/>
              <p:cNvSpPr>
                <a:spLocks noChangeShapeType="1"/>
              </p:cNvSpPr>
              <p:nvPr/>
            </p:nvSpPr>
            <p:spPr bwMode="auto">
              <a:xfrm flipV="1">
                <a:off x="2643" y="2558"/>
                <a:ext cx="104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29" name="Line 73"/>
            <p:cNvSpPr>
              <a:spLocks noChangeShapeType="1"/>
            </p:cNvSpPr>
            <p:nvPr/>
          </p:nvSpPr>
          <p:spPr bwMode="auto">
            <a:xfrm>
              <a:off x="1219" y="2468"/>
              <a:ext cx="2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30" name="Line 74"/>
            <p:cNvSpPr>
              <a:spLocks noChangeShapeType="1"/>
            </p:cNvSpPr>
            <p:nvPr/>
          </p:nvSpPr>
          <p:spPr bwMode="auto">
            <a:xfrm>
              <a:off x="1535" y="246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31" name="Line 75"/>
            <p:cNvSpPr>
              <a:spLocks noChangeShapeType="1"/>
            </p:cNvSpPr>
            <p:nvPr/>
          </p:nvSpPr>
          <p:spPr bwMode="auto">
            <a:xfrm flipV="1">
              <a:off x="1214" y="2321"/>
              <a:ext cx="0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32" name="Line 76"/>
            <p:cNvSpPr>
              <a:spLocks noChangeShapeType="1"/>
            </p:cNvSpPr>
            <p:nvPr/>
          </p:nvSpPr>
          <p:spPr bwMode="auto">
            <a:xfrm flipV="1">
              <a:off x="1731" y="2028"/>
              <a:ext cx="0" cy="3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33" name="Line 77"/>
            <p:cNvSpPr>
              <a:spLocks noChangeShapeType="1"/>
            </p:cNvSpPr>
            <p:nvPr/>
          </p:nvSpPr>
          <p:spPr bwMode="auto">
            <a:xfrm>
              <a:off x="1481" y="2331"/>
              <a:ext cx="0" cy="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34" name="Rectangle 78"/>
            <p:cNvSpPr>
              <a:spLocks noChangeArrowheads="1"/>
            </p:cNvSpPr>
            <p:nvPr/>
          </p:nvSpPr>
          <p:spPr bwMode="auto">
            <a:xfrm>
              <a:off x="1135" y="2976"/>
              <a:ext cx="167" cy="1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8735" name="Group 79"/>
            <p:cNvGrpSpPr>
              <a:grpSpLocks/>
            </p:cNvGrpSpPr>
            <p:nvPr/>
          </p:nvGrpSpPr>
          <p:grpSpPr bwMode="auto">
            <a:xfrm>
              <a:off x="1445" y="3200"/>
              <a:ext cx="108" cy="88"/>
              <a:chOff x="2651" y="3444"/>
              <a:chExt cx="119" cy="102"/>
            </a:xfrm>
          </p:grpSpPr>
          <p:sp>
            <p:nvSpPr>
              <p:cNvPr id="198736" name="Oval 80"/>
              <p:cNvSpPr>
                <a:spLocks noChangeArrowheads="1"/>
              </p:cNvSpPr>
              <p:nvPr/>
            </p:nvSpPr>
            <p:spPr bwMode="auto">
              <a:xfrm>
                <a:off x="2651" y="3444"/>
                <a:ext cx="119" cy="10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37" name="Line 81"/>
              <p:cNvSpPr>
                <a:spLocks noChangeShapeType="1"/>
              </p:cNvSpPr>
              <p:nvPr/>
            </p:nvSpPr>
            <p:spPr bwMode="auto">
              <a:xfrm>
                <a:off x="2662" y="3456"/>
                <a:ext cx="98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38" name="Line 82"/>
              <p:cNvSpPr>
                <a:spLocks noChangeShapeType="1"/>
              </p:cNvSpPr>
              <p:nvPr/>
            </p:nvSpPr>
            <p:spPr bwMode="auto">
              <a:xfrm flipV="1">
                <a:off x="2662" y="3461"/>
                <a:ext cx="103" cy="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39" name="Line 83"/>
            <p:cNvSpPr>
              <a:spLocks noChangeShapeType="1"/>
            </p:cNvSpPr>
            <p:nvPr/>
          </p:nvSpPr>
          <p:spPr bwMode="auto">
            <a:xfrm>
              <a:off x="1207" y="3246"/>
              <a:ext cx="2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40" name="Line 84"/>
            <p:cNvSpPr>
              <a:spLocks noChangeShapeType="1"/>
            </p:cNvSpPr>
            <p:nvPr/>
          </p:nvSpPr>
          <p:spPr bwMode="auto">
            <a:xfrm>
              <a:off x="1207" y="3135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41" name="Line 85"/>
            <p:cNvSpPr>
              <a:spLocks noChangeShapeType="1"/>
            </p:cNvSpPr>
            <p:nvPr/>
          </p:nvSpPr>
          <p:spPr bwMode="auto">
            <a:xfrm>
              <a:off x="1562" y="3246"/>
              <a:ext cx="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42" name="Line 86"/>
            <p:cNvSpPr>
              <a:spLocks noChangeShapeType="1"/>
            </p:cNvSpPr>
            <p:nvPr/>
          </p:nvSpPr>
          <p:spPr bwMode="auto">
            <a:xfrm>
              <a:off x="1214" y="2761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43" name="Line 87"/>
            <p:cNvSpPr>
              <a:spLocks noChangeShapeType="1"/>
            </p:cNvSpPr>
            <p:nvPr/>
          </p:nvSpPr>
          <p:spPr bwMode="auto">
            <a:xfrm>
              <a:off x="1214" y="293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44" name="Line 88"/>
            <p:cNvSpPr>
              <a:spLocks noChangeShapeType="1"/>
            </p:cNvSpPr>
            <p:nvPr/>
          </p:nvSpPr>
          <p:spPr bwMode="auto">
            <a:xfrm flipV="1">
              <a:off x="1502" y="3075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45" name="Rectangle 89"/>
            <p:cNvSpPr>
              <a:spLocks noChangeArrowheads="1"/>
            </p:cNvSpPr>
            <p:nvPr/>
          </p:nvSpPr>
          <p:spPr bwMode="auto">
            <a:xfrm>
              <a:off x="1368" y="2159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21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8746" name="Rectangle 90"/>
            <p:cNvSpPr>
              <a:spLocks noChangeArrowheads="1"/>
            </p:cNvSpPr>
            <p:nvPr/>
          </p:nvSpPr>
          <p:spPr bwMode="auto">
            <a:xfrm>
              <a:off x="1341" y="2903"/>
              <a:ext cx="3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2(L-1)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8747" name="Rectangle 91"/>
            <p:cNvSpPr>
              <a:spLocks noChangeArrowheads="1"/>
            </p:cNvSpPr>
            <p:nvPr/>
          </p:nvSpPr>
          <p:spPr bwMode="auto">
            <a:xfrm>
              <a:off x="2249" y="2164"/>
              <a:ext cx="168" cy="1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8748" name="Group 92"/>
            <p:cNvGrpSpPr>
              <a:grpSpLocks/>
            </p:cNvGrpSpPr>
            <p:nvPr/>
          </p:nvGrpSpPr>
          <p:grpSpPr bwMode="auto">
            <a:xfrm>
              <a:off x="2533" y="1980"/>
              <a:ext cx="108" cy="90"/>
              <a:chOff x="3854" y="2032"/>
              <a:chExt cx="119" cy="104"/>
            </a:xfrm>
          </p:grpSpPr>
          <p:sp>
            <p:nvSpPr>
              <p:cNvPr id="198749" name="Oval 93"/>
              <p:cNvSpPr>
                <a:spLocks noChangeArrowheads="1"/>
              </p:cNvSpPr>
              <p:nvPr/>
            </p:nvSpPr>
            <p:spPr bwMode="auto">
              <a:xfrm>
                <a:off x="3854" y="2032"/>
                <a:ext cx="119" cy="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50" name="Line 94"/>
              <p:cNvSpPr>
                <a:spLocks noChangeShapeType="1"/>
              </p:cNvSpPr>
              <p:nvPr/>
            </p:nvSpPr>
            <p:spPr bwMode="auto">
              <a:xfrm>
                <a:off x="3864" y="2046"/>
                <a:ext cx="98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51" name="Line 95"/>
              <p:cNvSpPr>
                <a:spLocks noChangeShapeType="1"/>
              </p:cNvSpPr>
              <p:nvPr/>
            </p:nvSpPr>
            <p:spPr bwMode="auto">
              <a:xfrm flipV="1">
                <a:off x="3864" y="2049"/>
                <a:ext cx="103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52" name="Oval 96"/>
            <p:cNvSpPr>
              <a:spLocks noChangeArrowheads="1"/>
            </p:cNvSpPr>
            <p:nvPr/>
          </p:nvSpPr>
          <p:spPr bwMode="auto">
            <a:xfrm>
              <a:off x="2784" y="2421"/>
              <a:ext cx="107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8753" name="Line 97"/>
            <p:cNvSpPr>
              <a:spLocks noChangeShapeType="1"/>
            </p:cNvSpPr>
            <p:nvPr/>
          </p:nvSpPr>
          <p:spPr bwMode="auto">
            <a:xfrm>
              <a:off x="2328" y="1831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54" name="Line 98"/>
            <p:cNvSpPr>
              <a:spLocks noChangeShapeType="1"/>
            </p:cNvSpPr>
            <p:nvPr/>
          </p:nvSpPr>
          <p:spPr bwMode="auto">
            <a:xfrm>
              <a:off x="2323" y="2029"/>
              <a:ext cx="2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55" name="Oval 99"/>
            <p:cNvSpPr>
              <a:spLocks noChangeArrowheads="1"/>
            </p:cNvSpPr>
            <p:nvPr/>
          </p:nvSpPr>
          <p:spPr bwMode="auto">
            <a:xfrm>
              <a:off x="2800" y="3201"/>
              <a:ext cx="108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8756" name="Line 100"/>
            <p:cNvSpPr>
              <a:spLocks noChangeShapeType="1"/>
            </p:cNvSpPr>
            <p:nvPr/>
          </p:nvSpPr>
          <p:spPr bwMode="auto">
            <a:xfrm>
              <a:off x="2590" y="1861"/>
              <a:ext cx="0" cy="1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57" name="Line 101"/>
            <p:cNvSpPr>
              <a:spLocks noChangeShapeType="1"/>
            </p:cNvSpPr>
            <p:nvPr/>
          </p:nvSpPr>
          <p:spPr bwMode="auto">
            <a:xfrm>
              <a:off x="2638" y="2029"/>
              <a:ext cx="1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58" name="Rectangle 102"/>
            <p:cNvSpPr>
              <a:spLocks noChangeArrowheads="1"/>
            </p:cNvSpPr>
            <p:nvPr/>
          </p:nvSpPr>
          <p:spPr bwMode="auto">
            <a:xfrm>
              <a:off x="2228" y="2599"/>
              <a:ext cx="167" cy="1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8759" name="Group 103"/>
            <p:cNvGrpSpPr>
              <a:grpSpLocks/>
            </p:cNvGrpSpPr>
            <p:nvPr/>
          </p:nvGrpSpPr>
          <p:grpSpPr bwMode="auto">
            <a:xfrm>
              <a:off x="2533" y="2416"/>
              <a:ext cx="108" cy="90"/>
              <a:chOff x="3854" y="2536"/>
              <a:chExt cx="119" cy="105"/>
            </a:xfrm>
          </p:grpSpPr>
          <p:sp>
            <p:nvSpPr>
              <p:cNvPr id="198760" name="Oval 104"/>
              <p:cNvSpPr>
                <a:spLocks noChangeArrowheads="1"/>
              </p:cNvSpPr>
              <p:nvPr/>
            </p:nvSpPr>
            <p:spPr bwMode="auto">
              <a:xfrm>
                <a:off x="3854" y="2536"/>
                <a:ext cx="119" cy="10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61" name="Line 105"/>
              <p:cNvSpPr>
                <a:spLocks noChangeShapeType="1"/>
              </p:cNvSpPr>
              <p:nvPr/>
            </p:nvSpPr>
            <p:spPr bwMode="auto">
              <a:xfrm>
                <a:off x="3864" y="2549"/>
                <a:ext cx="98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62" name="Line 106"/>
              <p:cNvSpPr>
                <a:spLocks noChangeShapeType="1"/>
              </p:cNvSpPr>
              <p:nvPr/>
            </p:nvSpPr>
            <p:spPr bwMode="auto">
              <a:xfrm flipV="1">
                <a:off x="3864" y="2553"/>
                <a:ext cx="103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63" name="Line 107"/>
            <p:cNvSpPr>
              <a:spLocks noChangeShapeType="1"/>
            </p:cNvSpPr>
            <p:nvPr/>
          </p:nvSpPr>
          <p:spPr bwMode="auto">
            <a:xfrm>
              <a:off x="2323" y="2463"/>
              <a:ext cx="2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64" name="Line 108"/>
            <p:cNvSpPr>
              <a:spLocks noChangeShapeType="1"/>
            </p:cNvSpPr>
            <p:nvPr/>
          </p:nvSpPr>
          <p:spPr bwMode="auto">
            <a:xfrm>
              <a:off x="2638" y="2463"/>
              <a:ext cx="1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65" name="Line 109"/>
            <p:cNvSpPr>
              <a:spLocks noChangeShapeType="1"/>
            </p:cNvSpPr>
            <p:nvPr/>
          </p:nvSpPr>
          <p:spPr bwMode="auto">
            <a:xfrm flipV="1">
              <a:off x="2317" y="2316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66" name="Line 110"/>
            <p:cNvSpPr>
              <a:spLocks noChangeShapeType="1"/>
            </p:cNvSpPr>
            <p:nvPr/>
          </p:nvSpPr>
          <p:spPr bwMode="auto">
            <a:xfrm flipV="1">
              <a:off x="2835" y="2024"/>
              <a:ext cx="0" cy="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67" name="Line 111"/>
            <p:cNvSpPr>
              <a:spLocks noChangeShapeType="1"/>
            </p:cNvSpPr>
            <p:nvPr/>
          </p:nvSpPr>
          <p:spPr bwMode="auto">
            <a:xfrm>
              <a:off x="2585" y="232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68" name="Rectangle 112"/>
            <p:cNvSpPr>
              <a:spLocks noChangeArrowheads="1"/>
            </p:cNvSpPr>
            <p:nvPr/>
          </p:nvSpPr>
          <p:spPr bwMode="auto">
            <a:xfrm>
              <a:off x="2239" y="2973"/>
              <a:ext cx="168" cy="1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8769" name="Group 113"/>
            <p:cNvGrpSpPr>
              <a:grpSpLocks/>
            </p:cNvGrpSpPr>
            <p:nvPr/>
          </p:nvGrpSpPr>
          <p:grpSpPr bwMode="auto">
            <a:xfrm>
              <a:off x="2550" y="3195"/>
              <a:ext cx="107" cy="89"/>
              <a:chOff x="3872" y="3438"/>
              <a:chExt cx="119" cy="104"/>
            </a:xfrm>
          </p:grpSpPr>
          <p:sp>
            <p:nvSpPr>
              <p:cNvPr id="198770" name="Oval 114"/>
              <p:cNvSpPr>
                <a:spLocks noChangeArrowheads="1"/>
              </p:cNvSpPr>
              <p:nvPr/>
            </p:nvSpPr>
            <p:spPr bwMode="auto">
              <a:xfrm>
                <a:off x="3872" y="3438"/>
                <a:ext cx="119" cy="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71" name="Line 115"/>
              <p:cNvSpPr>
                <a:spLocks noChangeShapeType="1"/>
              </p:cNvSpPr>
              <p:nvPr/>
            </p:nvSpPr>
            <p:spPr bwMode="auto">
              <a:xfrm>
                <a:off x="3882" y="3452"/>
                <a:ext cx="99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72" name="Line 116"/>
              <p:cNvSpPr>
                <a:spLocks noChangeShapeType="1"/>
              </p:cNvSpPr>
              <p:nvPr/>
            </p:nvSpPr>
            <p:spPr bwMode="auto">
              <a:xfrm flipV="1">
                <a:off x="3882" y="3455"/>
                <a:ext cx="104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73" name="Line 117"/>
            <p:cNvSpPr>
              <a:spLocks noChangeShapeType="1"/>
            </p:cNvSpPr>
            <p:nvPr/>
          </p:nvSpPr>
          <p:spPr bwMode="auto">
            <a:xfrm>
              <a:off x="2312" y="3242"/>
              <a:ext cx="2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74" name="Line 118"/>
            <p:cNvSpPr>
              <a:spLocks noChangeShapeType="1"/>
            </p:cNvSpPr>
            <p:nvPr/>
          </p:nvSpPr>
          <p:spPr bwMode="auto">
            <a:xfrm>
              <a:off x="2312" y="3132"/>
              <a:ext cx="0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75" name="Line 119"/>
            <p:cNvSpPr>
              <a:spLocks noChangeShapeType="1"/>
            </p:cNvSpPr>
            <p:nvPr/>
          </p:nvSpPr>
          <p:spPr bwMode="auto">
            <a:xfrm>
              <a:off x="2666" y="324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76" name="Line 120"/>
            <p:cNvSpPr>
              <a:spLocks noChangeShapeType="1"/>
            </p:cNvSpPr>
            <p:nvPr/>
          </p:nvSpPr>
          <p:spPr bwMode="auto">
            <a:xfrm>
              <a:off x="2317" y="2757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77" name="Line 121"/>
            <p:cNvSpPr>
              <a:spLocks noChangeShapeType="1"/>
            </p:cNvSpPr>
            <p:nvPr/>
          </p:nvSpPr>
          <p:spPr bwMode="auto">
            <a:xfrm>
              <a:off x="2317" y="2929"/>
              <a:ext cx="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78" name="Line 122"/>
            <p:cNvSpPr>
              <a:spLocks noChangeShapeType="1"/>
            </p:cNvSpPr>
            <p:nvPr/>
          </p:nvSpPr>
          <p:spPr bwMode="auto">
            <a:xfrm flipV="1">
              <a:off x="2606" y="3071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79" name="Rectangle 123"/>
            <p:cNvSpPr>
              <a:spLocks noChangeArrowheads="1"/>
            </p:cNvSpPr>
            <p:nvPr/>
          </p:nvSpPr>
          <p:spPr bwMode="auto">
            <a:xfrm>
              <a:off x="2578" y="178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30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8780" name="Rectangle 124"/>
            <p:cNvSpPr>
              <a:spLocks noChangeArrowheads="1"/>
            </p:cNvSpPr>
            <p:nvPr/>
          </p:nvSpPr>
          <p:spPr bwMode="auto">
            <a:xfrm>
              <a:off x="2449" y="2154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31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8781" name="Rectangle 125"/>
            <p:cNvSpPr>
              <a:spLocks noChangeArrowheads="1"/>
            </p:cNvSpPr>
            <p:nvPr/>
          </p:nvSpPr>
          <p:spPr bwMode="auto">
            <a:xfrm>
              <a:off x="2457" y="2898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3(L-1)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8782" name="Rectangle 126"/>
            <p:cNvSpPr>
              <a:spLocks noChangeArrowheads="1"/>
            </p:cNvSpPr>
            <p:nvPr/>
          </p:nvSpPr>
          <p:spPr bwMode="auto">
            <a:xfrm>
              <a:off x="48" y="1686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x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1</a:t>
              </a:r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(n)</a:t>
              </a:r>
            </a:p>
          </p:txBody>
        </p:sp>
        <p:sp>
          <p:nvSpPr>
            <p:cNvPr id="198783" name="Rectangle 127"/>
            <p:cNvSpPr>
              <a:spLocks noChangeArrowheads="1"/>
            </p:cNvSpPr>
            <p:nvPr/>
          </p:nvSpPr>
          <p:spPr bwMode="auto">
            <a:xfrm>
              <a:off x="942" y="1678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x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2</a:t>
              </a:r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(n)</a:t>
              </a:r>
            </a:p>
          </p:txBody>
        </p:sp>
        <p:sp>
          <p:nvSpPr>
            <p:cNvPr id="198784" name="Rectangle 128"/>
            <p:cNvSpPr>
              <a:spLocks noChangeArrowheads="1"/>
            </p:cNvSpPr>
            <p:nvPr/>
          </p:nvSpPr>
          <p:spPr bwMode="auto">
            <a:xfrm>
              <a:off x="1947" y="1709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x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3</a:t>
              </a:r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(n)</a:t>
              </a:r>
            </a:p>
          </p:txBody>
        </p:sp>
        <p:sp>
          <p:nvSpPr>
            <p:cNvPr id="198785" name="Line 129"/>
            <p:cNvSpPr>
              <a:spLocks noChangeShapeType="1"/>
            </p:cNvSpPr>
            <p:nvPr/>
          </p:nvSpPr>
          <p:spPr bwMode="auto">
            <a:xfrm>
              <a:off x="785" y="2524"/>
              <a:ext cx="0" cy="2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86" name="Line 130"/>
            <p:cNvSpPr>
              <a:spLocks noChangeShapeType="1"/>
            </p:cNvSpPr>
            <p:nvPr/>
          </p:nvSpPr>
          <p:spPr bwMode="auto">
            <a:xfrm flipV="1">
              <a:off x="785" y="2970"/>
              <a:ext cx="0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87" name="Line 131"/>
            <p:cNvSpPr>
              <a:spLocks noChangeShapeType="1"/>
            </p:cNvSpPr>
            <p:nvPr/>
          </p:nvSpPr>
          <p:spPr bwMode="auto">
            <a:xfrm>
              <a:off x="1731" y="2518"/>
              <a:ext cx="0" cy="2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88" name="Line 132"/>
            <p:cNvSpPr>
              <a:spLocks noChangeShapeType="1"/>
            </p:cNvSpPr>
            <p:nvPr/>
          </p:nvSpPr>
          <p:spPr bwMode="auto">
            <a:xfrm>
              <a:off x="1737" y="2967"/>
              <a:ext cx="0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89" name="Line 133"/>
            <p:cNvSpPr>
              <a:spLocks noChangeShapeType="1"/>
            </p:cNvSpPr>
            <p:nvPr/>
          </p:nvSpPr>
          <p:spPr bwMode="auto">
            <a:xfrm>
              <a:off x="2836" y="2511"/>
              <a:ext cx="0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90" name="Line 134"/>
            <p:cNvSpPr>
              <a:spLocks noChangeShapeType="1"/>
            </p:cNvSpPr>
            <p:nvPr/>
          </p:nvSpPr>
          <p:spPr bwMode="auto">
            <a:xfrm flipV="1">
              <a:off x="2847" y="2946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791" name="Group 135"/>
            <p:cNvGrpSpPr>
              <a:grpSpLocks/>
            </p:cNvGrpSpPr>
            <p:nvPr/>
          </p:nvGrpSpPr>
          <p:grpSpPr bwMode="auto">
            <a:xfrm>
              <a:off x="1904" y="768"/>
              <a:ext cx="942" cy="873"/>
              <a:chOff x="3158" y="628"/>
              <a:chExt cx="1042" cy="1011"/>
            </a:xfrm>
          </p:grpSpPr>
          <p:sp>
            <p:nvSpPr>
              <p:cNvPr id="198792" name="Oval 136"/>
              <p:cNvSpPr>
                <a:spLocks noChangeArrowheads="1"/>
              </p:cNvSpPr>
              <p:nvPr/>
            </p:nvSpPr>
            <p:spPr bwMode="auto">
              <a:xfrm>
                <a:off x="3580" y="1056"/>
                <a:ext cx="185" cy="17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93" name="Oval 137"/>
              <p:cNvSpPr>
                <a:spLocks noChangeArrowheads="1"/>
              </p:cNvSpPr>
              <p:nvPr/>
            </p:nvSpPr>
            <p:spPr bwMode="auto">
              <a:xfrm>
                <a:off x="3466" y="939"/>
                <a:ext cx="426" cy="4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94" name="Oval 138"/>
              <p:cNvSpPr>
                <a:spLocks noChangeArrowheads="1"/>
              </p:cNvSpPr>
              <p:nvPr/>
            </p:nvSpPr>
            <p:spPr bwMode="auto">
              <a:xfrm>
                <a:off x="3158" y="628"/>
                <a:ext cx="1042" cy="101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95" name="Oval 139"/>
              <p:cNvSpPr>
                <a:spLocks noChangeArrowheads="1"/>
              </p:cNvSpPr>
              <p:nvPr/>
            </p:nvSpPr>
            <p:spPr bwMode="auto">
              <a:xfrm>
                <a:off x="3303" y="774"/>
                <a:ext cx="758" cy="7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8796" name="Text Box 140"/>
          <p:cNvSpPr txBox="1">
            <a:spLocks noChangeArrowheads="1"/>
          </p:cNvSpPr>
          <p:nvPr/>
        </p:nvSpPr>
        <p:spPr bwMode="auto">
          <a:xfrm>
            <a:off x="4849813" y="1447800"/>
            <a:ext cx="41608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Data from</a:t>
            </a:r>
            <a:r>
              <a:rPr lang="en-US" sz="2400" i="1">
                <a:latin typeface="Times New Roman" charset="0"/>
              </a:rPr>
              <a:t> D</a:t>
            </a:r>
            <a:r>
              <a:rPr lang="en-US" sz="2400">
                <a:latin typeface="Times New Roman" charset="0"/>
              </a:rPr>
              <a:t> (e.g., 2) number of </a:t>
            </a:r>
          </a:p>
          <a:p>
            <a:pPr eaLnBrk="0" hangingPunct="0"/>
            <a:r>
              <a:rPr lang="en-US" sz="2400">
                <a:latin typeface="Times New Roman" charset="0"/>
              </a:rPr>
              <a:t>sources collected by N (e.g., 3)</a:t>
            </a:r>
          </a:p>
          <a:p>
            <a:pPr eaLnBrk="0" hangingPunct="0"/>
            <a:r>
              <a:rPr lang="en-US" sz="2400">
                <a:latin typeface="Times New Roman" charset="0"/>
              </a:rPr>
              <a:t>randomly distributed sensors </a:t>
            </a:r>
          </a:p>
        </p:txBody>
      </p:sp>
      <p:sp>
        <p:nvSpPr>
          <p:cNvPr id="198797" name="Text Box 141"/>
          <p:cNvSpPr txBox="1">
            <a:spLocks noChangeArrowheads="1"/>
          </p:cNvSpPr>
          <p:nvPr/>
        </p:nvSpPr>
        <p:spPr bwMode="auto">
          <a:xfrm>
            <a:off x="4849813" y="3581400"/>
            <a:ext cx="337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Output of the beamformer</a:t>
            </a:r>
            <a:endParaRPr lang="en-US" sz="2000">
              <a:latin typeface="Times New Roman" charset="0"/>
            </a:endParaRPr>
          </a:p>
        </p:txBody>
      </p:sp>
      <p:sp>
        <p:nvSpPr>
          <p:cNvPr id="198798" name="Text Box 142"/>
          <p:cNvSpPr txBox="1">
            <a:spLocks noChangeArrowheads="1"/>
          </p:cNvSpPr>
          <p:nvPr/>
        </p:nvSpPr>
        <p:spPr bwMode="auto">
          <a:xfrm>
            <a:off x="5821363" y="5029200"/>
            <a:ext cx="29130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i="1">
                <a:latin typeface="Times New Roman" charset="0"/>
              </a:rPr>
              <a:t>t</a:t>
            </a:r>
            <a:r>
              <a:rPr lang="en-US" sz="2400" i="1" baseline="-25000">
                <a:latin typeface="Times New Roman" charset="0"/>
              </a:rPr>
              <a:t>d,n</a:t>
            </a:r>
            <a:r>
              <a:rPr lang="en-US" sz="2000">
                <a:latin typeface="Times New Roman" charset="0"/>
              </a:rPr>
              <a:t> - time-delay</a:t>
            </a:r>
            <a:r>
              <a:rPr lang="en-US" sz="2000" i="1">
                <a:latin typeface="Times New Roman" charset="0"/>
              </a:rPr>
              <a:t> </a:t>
            </a:r>
          </a:p>
          <a:p>
            <a:pPr eaLnBrk="0" hangingPunct="0"/>
            <a:r>
              <a:rPr lang="en-US" sz="2400" i="1">
                <a:latin typeface="Times New Roman" charset="0"/>
              </a:rPr>
              <a:t>L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</a:rPr>
              <a:t>- number of FIR taps</a:t>
            </a:r>
          </a:p>
          <a:p>
            <a:pPr eaLnBrk="0" hangingPunct="0"/>
            <a:r>
              <a:rPr lang="en-US" sz="2400" i="1">
                <a:latin typeface="Times New Roman" charset="0"/>
              </a:rPr>
              <a:t>w</a:t>
            </a:r>
            <a:r>
              <a:rPr lang="en-US" sz="2000">
                <a:latin typeface="Times New Roman" charset="0"/>
              </a:rPr>
              <a:t> - array weight</a:t>
            </a:r>
          </a:p>
        </p:txBody>
      </p:sp>
      <p:pic>
        <p:nvPicPr>
          <p:cNvPr id="198799" name="Picture 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038600"/>
            <a:ext cx="38846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8800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53231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8801" name="Text Box 145"/>
          <p:cNvSpPr txBox="1">
            <a:spLocks noChangeArrowheads="1"/>
          </p:cNvSpPr>
          <p:nvPr/>
        </p:nvSpPr>
        <p:spPr bwMode="auto">
          <a:xfrm>
            <a:off x="228600" y="6096000"/>
            <a:ext cx="704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Various methods are available to find array weights</a:t>
            </a:r>
          </a:p>
        </p:txBody>
      </p:sp>
      <p:sp>
        <p:nvSpPr>
          <p:cNvPr id="198802" name="Rectangle 146"/>
          <p:cNvSpPr>
            <a:spLocks noChangeArrowheads="1"/>
          </p:cNvSpPr>
          <p:nvPr/>
        </p:nvSpPr>
        <p:spPr bwMode="auto">
          <a:xfrm>
            <a:off x="1752600" y="12065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Project 2:   Randomly Placed Sensors for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Space-Time-Freq.Wideband Beamforming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990600" y="11430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          Auto- and Cross-Correlation Matrices</a:t>
            </a:r>
            <a:endParaRPr lang="en-US" sz="3200"/>
          </a:p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endParaRPr lang="en-US" sz="3200"/>
          </a:p>
        </p:txBody>
      </p:sp>
      <p:pic>
        <p:nvPicPr>
          <p:cNvPr id="199686" name="Picture 6" descr="eq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267200"/>
            <a:ext cx="30480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419100" y="4267200"/>
            <a:ext cx="449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</a:rPr>
              <a:t>Maximizing Beamformer Output</a:t>
            </a:r>
            <a:endParaRPr lang="en-US" sz="2800">
              <a:latin typeface="Times New Roman" charset="0"/>
            </a:endParaRP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495300" y="49530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where</a:t>
            </a:r>
            <a:endParaRPr lang="en-US" sz="2800">
              <a:latin typeface="Times New Roman" charset="0"/>
            </a:endParaRPr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1562100" y="49530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w</a:t>
            </a:r>
            <a:r>
              <a:rPr lang="en-US" sz="2000" baseline="-25000">
                <a:latin typeface="Times New Roman" charset="0"/>
              </a:rPr>
              <a:t>3L</a:t>
            </a:r>
            <a:r>
              <a:rPr lang="en-US" sz="2000">
                <a:latin typeface="Times New Roman" charset="0"/>
              </a:rPr>
              <a:t> = [w</a:t>
            </a:r>
            <a:r>
              <a:rPr lang="en-US" sz="2000" baseline="-25000">
                <a:latin typeface="Times New Roman" charset="0"/>
              </a:rPr>
              <a:t>10</a:t>
            </a:r>
            <a:r>
              <a:rPr lang="en-US" sz="2000">
                <a:latin typeface="Times New Roman" charset="0"/>
              </a:rPr>
              <a:t>, w</a:t>
            </a:r>
            <a:r>
              <a:rPr lang="en-US" sz="2000" baseline="-25000">
                <a:latin typeface="Times New Roman" charset="0"/>
              </a:rPr>
              <a:t>11</a:t>
            </a:r>
            <a:r>
              <a:rPr lang="en-US" sz="2000">
                <a:latin typeface="Times New Roman" charset="0"/>
              </a:rPr>
              <a:t>,…,w</a:t>
            </a:r>
            <a:r>
              <a:rPr lang="en-US" sz="2000" baseline="-25000">
                <a:latin typeface="Times New Roman" charset="0"/>
              </a:rPr>
              <a:t>1(L-1)</a:t>
            </a:r>
            <a:r>
              <a:rPr lang="en-US" sz="2000">
                <a:latin typeface="Times New Roman" charset="0"/>
              </a:rPr>
              <a:t>,…,w</a:t>
            </a:r>
            <a:r>
              <a:rPr lang="en-US" sz="2000" baseline="-25000">
                <a:latin typeface="Times New Roman" charset="0"/>
              </a:rPr>
              <a:t>20</a:t>
            </a:r>
            <a:r>
              <a:rPr lang="en-US" sz="2000">
                <a:latin typeface="Times New Roman" charset="0"/>
              </a:rPr>
              <a:t>,…,w</a:t>
            </a:r>
            <a:r>
              <a:rPr lang="en-US" sz="2000" baseline="-25000">
                <a:latin typeface="Times New Roman" charset="0"/>
              </a:rPr>
              <a:t>2(L-1)</a:t>
            </a:r>
            <a:r>
              <a:rPr lang="en-US" sz="2000">
                <a:latin typeface="Times New Roman" charset="0"/>
              </a:rPr>
              <a:t>,…,w</a:t>
            </a:r>
            <a:r>
              <a:rPr lang="en-US" sz="2000" baseline="-25000">
                <a:latin typeface="Times New Roman" charset="0"/>
              </a:rPr>
              <a:t>30</a:t>
            </a:r>
            <a:r>
              <a:rPr lang="en-US" sz="2000">
                <a:latin typeface="Times New Roman" charset="0"/>
              </a:rPr>
              <a:t>,…,w</a:t>
            </a:r>
            <a:r>
              <a:rPr lang="en-US" sz="2000" baseline="-25000">
                <a:latin typeface="Times New Roman" charset="0"/>
              </a:rPr>
              <a:t>3(L-1)</a:t>
            </a:r>
            <a:r>
              <a:rPr lang="en-US" sz="2000">
                <a:latin typeface="Times New Roman" charset="0"/>
              </a:rPr>
              <a:t>]</a:t>
            </a:r>
            <a:r>
              <a:rPr lang="en-US" sz="2000" baseline="30000">
                <a:latin typeface="Times New Roman" charset="0"/>
              </a:rPr>
              <a:t>T  </a:t>
            </a:r>
            <a:r>
              <a:rPr lang="en-US" sz="2000">
                <a:latin typeface="Times New Roman" charset="0"/>
              </a:rPr>
              <a:t> </a:t>
            </a:r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419100" y="5867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charset="0"/>
              </a:rPr>
              <a:t>Time delays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 i="1">
                <a:latin typeface="Times New Roman" charset="0"/>
              </a:rPr>
              <a:t>t</a:t>
            </a:r>
            <a:r>
              <a:rPr lang="en-US" sz="2400" i="1" baseline="-25000">
                <a:latin typeface="Times New Roman" charset="0"/>
              </a:rPr>
              <a:t>d, n</a:t>
            </a:r>
            <a:r>
              <a:rPr lang="en-US" sz="2400" i="1">
                <a:latin typeface="Times New Roman" charset="0"/>
              </a:rPr>
              <a:t> </a:t>
            </a:r>
            <a:r>
              <a:rPr lang="en-US" sz="2400">
                <a:latin typeface="Times New Roman" charset="0"/>
              </a:rPr>
              <a:t>est. from the </a:t>
            </a:r>
            <a:r>
              <a:rPr lang="en-US" sz="2000" b="1">
                <a:latin typeface="Times New Roman" charset="0"/>
              </a:rPr>
              <a:t>w</a:t>
            </a:r>
            <a:r>
              <a:rPr lang="en-US" sz="2000" baseline="-25000">
                <a:latin typeface="Times New Roman" charset="0"/>
              </a:rPr>
              <a:t>3L</a:t>
            </a:r>
            <a:r>
              <a:rPr lang="en-US" sz="2000">
                <a:latin typeface="Times New Roman" charset="0"/>
              </a:rPr>
              <a:t> (Yao et al, IEEE JSAC, Oct. 1998)</a:t>
            </a:r>
          </a:p>
        </p:txBody>
      </p: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495300" y="5327650"/>
            <a:ext cx="855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the eigenvector of largest eigenvalue of  </a:t>
            </a:r>
            <a:r>
              <a:rPr lang="en-US" sz="2400" b="1">
                <a:latin typeface="Times New Roman" charset="0"/>
              </a:rPr>
              <a:t>R</a:t>
            </a:r>
            <a:r>
              <a:rPr lang="en-US" sz="2400" baseline="-25000">
                <a:latin typeface="Times New Roman" charset="0"/>
              </a:rPr>
              <a:t>3</a:t>
            </a:r>
            <a:r>
              <a:rPr lang="en-US" sz="2400" i="1" baseline="-25000">
                <a:latin typeface="Times New Roman" charset="0"/>
              </a:rPr>
              <a:t>L</a:t>
            </a:r>
            <a:r>
              <a:rPr lang="en-US" sz="2400" b="1">
                <a:latin typeface="Times New Roman" charset="0"/>
              </a:rPr>
              <a:t>w</a:t>
            </a:r>
            <a:r>
              <a:rPr lang="en-US" sz="2400" baseline="-25000">
                <a:latin typeface="Times New Roman" charset="0"/>
              </a:rPr>
              <a:t>3</a:t>
            </a:r>
            <a:r>
              <a:rPr lang="en-US" sz="2400" i="1" baseline="-25000">
                <a:latin typeface="Times New Roman" charset="0"/>
              </a:rPr>
              <a:t>L</a:t>
            </a:r>
            <a:r>
              <a:rPr lang="en-US" sz="2400" i="1">
                <a:latin typeface="Times New Roman" charset="0"/>
              </a:rPr>
              <a:t>=</a:t>
            </a:r>
            <a:r>
              <a:rPr lang="en-US" sz="2400" i="1">
                <a:latin typeface="Times New Roman" charset="0"/>
                <a:sym typeface="Symbol" charset="0"/>
              </a:rPr>
              <a:t></a:t>
            </a:r>
            <a:r>
              <a:rPr lang="en-US" sz="2400" i="1" baseline="-25000">
                <a:latin typeface="Times New Roman" charset="0"/>
                <a:sym typeface="Symbol" charset="0"/>
              </a:rPr>
              <a:t>3L</a:t>
            </a:r>
            <a:r>
              <a:rPr lang="en-US" sz="2400" b="1">
                <a:latin typeface="Times New Roman" charset="0"/>
              </a:rPr>
              <a:t>w</a:t>
            </a:r>
            <a:r>
              <a:rPr lang="en-US" sz="2400" baseline="-25000">
                <a:latin typeface="Times New Roman" charset="0"/>
              </a:rPr>
              <a:t>3</a:t>
            </a:r>
            <a:r>
              <a:rPr lang="en-US" sz="2400" i="1" baseline="-25000">
                <a:latin typeface="Times New Roman" charset="0"/>
              </a:rPr>
              <a:t>L</a:t>
            </a:r>
            <a:r>
              <a:rPr lang="en-US" sz="2400" i="1">
                <a:latin typeface="Times New Roman" charset="0"/>
              </a:rPr>
              <a:t> </a:t>
            </a:r>
            <a:r>
              <a:rPr lang="en-US" sz="2400">
                <a:latin typeface="Times New Roman" charset="0"/>
              </a:rPr>
              <a:t>(Szego Th.)</a:t>
            </a:r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7962900" y="4953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is</a:t>
            </a: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1828800" y="152400"/>
            <a:ext cx="708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Array Weight Obtained by Dominant Eigenvector of Cross-Correlation Matrix</a:t>
            </a:r>
          </a:p>
        </p:txBody>
      </p:sp>
      <p:pic>
        <p:nvPicPr>
          <p:cNvPr id="19969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3962400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969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1752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688975" y="1198563"/>
            <a:ext cx="7062788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/>
              <a:t>Least-squares solution is then given 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/>
              <a:t>as follows after algebraic manipulation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2057400" y="2286000"/>
            <a:ext cx="372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We write                    , where</a:t>
            </a: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514600" y="58674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, where the pseudoinverse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1219200" y="5181600"/>
            <a:ext cx="69103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An overdetermined solution of the source location and speed of propagation can be given from the sensor data as follows</a:t>
            </a:r>
            <a:endParaRPr lang="en-US" sz="2400">
              <a:latin typeface="Times New Roman" charset="0"/>
            </a:endParaRPr>
          </a:p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2362200" y="3048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TDOA - Least-Squares</a:t>
            </a:r>
          </a:p>
        </p:txBody>
      </p:sp>
      <p:graphicFrame>
        <p:nvGraphicFramePr>
          <p:cNvPr id="200719" name="Object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8909832"/>
              </p:ext>
            </p:extLst>
          </p:nvPr>
        </p:nvGraphicFramePr>
        <p:xfrm>
          <a:off x="1130300" y="2667000"/>
          <a:ext cx="7188200" cy="2411413"/>
        </p:xfrm>
        <a:graphic>
          <a:graphicData uri="http://schemas.openxmlformats.org/presentationml/2006/ole">
            <p:oleObj spid="_x0000_s200733" name="Equation" r:id="rId3" imgW="4004280" imgH="1334520" progId="Equation.3">
              <p:embed/>
            </p:oleObj>
          </a:graphicData>
        </a:graphic>
      </p:graphicFrame>
      <p:graphicFrame>
        <p:nvGraphicFramePr>
          <p:cNvPr id="200724" name="Object 20"/>
          <p:cNvGraphicFramePr>
            <a:graphicFrameLocks noGrp="1" noChangeAspect="1"/>
          </p:cNvGraphicFramePr>
          <p:nvPr>
            <p:ph sz="half" idx="2"/>
          </p:nvPr>
        </p:nvGraphicFramePr>
        <p:xfrm>
          <a:off x="3429000" y="2286000"/>
          <a:ext cx="1219200" cy="415925"/>
        </p:xfrm>
        <a:graphic>
          <a:graphicData uri="http://schemas.openxmlformats.org/presentationml/2006/ole">
            <p:oleObj spid="_x0000_s200734" name="Equation" r:id="rId4" imgW="520248" imgH="177646" progId="">
              <p:embed/>
            </p:oleObj>
          </a:graphicData>
        </a:graphic>
      </p:graphicFrame>
      <p:pic>
        <p:nvPicPr>
          <p:cNvPr id="20073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94375"/>
            <a:ext cx="1295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073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91200"/>
            <a:ext cx="2286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1905000" y="152400"/>
            <a:ext cx="708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Source Localization and Speed of Prop.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 Results Using Geophone Sensors</a:t>
            </a:r>
          </a:p>
        </p:txBody>
      </p:sp>
      <p:pic>
        <p:nvPicPr>
          <p:cNvPr id="266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24000"/>
            <a:ext cx="19510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64166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533400" y="1322388"/>
            <a:ext cx="9144000" cy="48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/>
              <a:t> </a:t>
            </a:r>
            <a:r>
              <a:rPr lang="en-US" sz="2800"/>
              <a:t>ML method is a well-known statistical </a:t>
            </a:r>
          </a:p>
          <a:p>
            <a:r>
              <a:rPr lang="en-US" sz="2800"/>
              <a:t>   estimation tool (optimum for large SNR)</a:t>
            </a:r>
          </a:p>
          <a:p>
            <a:pPr>
              <a:buFontTx/>
              <a:buChar char="•"/>
            </a:pPr>
            <a:r>
              <a:rPr lang="en-US" sz="2800"/>
              <a:t>  We formulated an approx. ML method for</a:t>
            </a:r>
          </a:p>
          <a:p>
            <a:r>
              <a:rPr lang="en-US" sz="2800"/>
              <a:t>   wideband signal for DOA, source </a:t>
            </a:r>
          </a:p>
          <a:p>
            <a:r>
              <a:rPr lang="en-US" sz="2800"/>
              <a:t>   localization, and optimal sensor placement </a:t>
            </a:r>
          </a:p>
          <a:p>
            <a:r>
              <a:rPr lang="en-US" sz="2800"/>
              <a:t>   in the freq. domain  (Chen-Hudson-Yao, </a:t>
            </a:r>
          </a:p>
          <a:p>
            <a:r>
              <a:rPr lang="en-US" sz="2800"/>
              <a:t>   IEEE Trans. SP, Aug. 2002)</a:t>
            </a:r>
          </a:p>
          <a:p>
            <a:pPr>
              <a:buFontTx/>
              <a:buChar char="•"/>
            </a:pPr>
            <a:r>
              <a:rPr lang="en-US" sz="2800"/>
              <a:t>  AML method generally outperforms many</a:t>
            </a:r>
          </a:p>
          <a:p>
            <a:r>
              <a:rPr lang="en-US" sz="2800"/>
              <a:t>   suboptimal techniques such as closed-form</a:t>
            </a:r>
          </a:p>
          <a:p>
            <a:r>
              <a:rPr lang="en-US" sz="2800"/>
              <a:t>   least squares and wideband MUSIC solutions</a:t>
            </a:r>
          </a:p>
          <a:p>
            <a:pPr>
              <a:buFontTx/>
              <a:buChar char="•"/>
            </a:pPr>
            <a:r>
              <a:rPr lang="en-US" sz="2800"/>
              <a:t>  Has relative high complexity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1828800" y="104775"/>
            <a:ext cx="63547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Project 3: Approximate Maximum 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Likelihood (AML) Estimation Method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057400" y="152400"/>
            <a:ext cx="624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Near-Field Data Model</a:t>
            </a:r>
          </a:p>
        </p:txBody>
      </p:sp>
      <p:graphicFrame>
        <p:nvGraphicFramePr>
          <p:cNvPr id="260099" name="Object 3"/>
          <p:cNvGraphicFramePr>
            <a:graphicFrameLocks noChangeAspect="1"/>
          </p:cNvGraphicFramePr>
          <p:nvPr/>
        </p:nvGraphicFramePr>
        <p:xfrm>
          <a:off x="3116263" y="1752600"/>
          <a:ext cx="5265737" cy="1022350"/>
        </p:xfrm>
        <a:graphic>
          <a:graphicData uri="http://schemas.openxmlformats.org/presentationml/2006/ole">
            <p:oleObj spid="_x0000_s260133" name="Equation" r:id="rId3" imgW="2222500" imgH="431800" progId="Equation.3">
              <p:embed/>
            </p:oleObj>
          </a:graphicData>
        </a:graphic>
      </p:graphicFrame>
      <p:sp>
        <p:nvSpPr>
          <p:cNvPr id="260100" name="Line 4"/>
          <p:cNvSpPr>
            <a:spLocks noChangeShapeType="1"/>
          </p:cNvSpPr>
          <p:nvPr/>
        </p:nvSpPr>
        <p:spPr bwMode="auto">
          <a:xfrm flipV="1">
            <a:off x="1295400" y="4114800"/>
            <a:ext cx="3505200" cy="533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0101" name="Line 5"/>
          <p:cNvSpPr>
            <a:spLocks noChangeShapeType="1"/>
          </p:cNvSpPr>
          <p:nvPr/>
        </p:nvSpPr>
        <p:spPr bwMode="auto">
          <a:xfrm>
            <a:off x="1295400" y="4648200"/>
            <a:ext cx="3810000" cy="1752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0102" name="Line 6"/>
          <p:cNvSpPr>
            <a:spLocks noChangeShapeType="1"/>
          </p:cNvSpPr>
          <p:nvPr/>
        </p:nvSpPr>
        <p:spPr bwMode="auto">
          <a:xfrm flipV="1">
            <a:off x="5105400" y="5029200"/>
            <a:ext cx="2514600" cy="1371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0103" name="Line 7"/>
          <p:cNvSpPr>
            <a:spLocks noChangeShapeType="1"/>
          </p:cNvSpPr>
          <p:nvPr/>
        </p:nvSpPr>
        <p:spPr bwMode="auto">
          <a:xfrm flipH="1" flipV="1">
            <a:off x="4800600" y="4114800"/>
            <a:ext cx="2819400" cy="914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>
            <a:off x="3429000" y="2514600"/>
            <a:ext cx="1219200" cy="1524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0105" name="Line 9"/>
          <p:cNvSpPr>
            <a:spLocks noChangeShapeType="1"/>
          </p:cNvSpPr>
          <p:nvPr/>
        </p:nvSpPr>
        <p:spPr bwMode="auto">
          <a:xfrm>
            <a:off x="5638800" y="2362200"/>
            <a:ext cx="2133600" cy="1447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0106" name="Oval 10"/>
          <p:cNvSpPr>
            <a:spLocks noChangeArrowheads="1"/>
          </p:cNvSpPr>
          <p:nvPr/>
        </p:nvSpPr>
        <p:spPr bwMode="auto">
          <a:xfrm>
            <a:off x="4676775" y="40544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7" name="Oval 11"/>
          <p:cNvSpPr>
            <a:spLocks noChangeArrowheads="1"/>
          </p:cNvSpPr>
          <p:nvPr/>
        </p:nvSpPr>
        <p:spPr bwMode="auto">
          <a:xfrm>
            <a:off x="1219200" y="45720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8" name="Oval 12"/>
          <p:cNvSpPr>
            <a:spLocks noChangeArrowheads="1"/>
          </p:cNvSpPr>
          <p:nvPr/>
        </p:nvSpPr>
        <p:spPr bwMode="auto">
          <a:xfrm>
            <a:off x="7543800" y="49530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9" name="Oval 13"/>
          <p:cNvSpPr>
            <a:spLocks noChangeArrowheads="1"/>
          </p:cNvSpPr>
          <p:nvPr/>
        </p:nvSpPr>
        <p:spPr bwMode="auto">
          <a:xfrm>
            <a:off x="5029200" y="63246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0110" name="Group 14"/>
          <p:cNvGrpSpPr>
            <a:grpSpLocks/>
          </p:cNvGrpSpPr>
          <p:nvPr/>
        </p:nvGrpSpPr>
        <p:grpSpPr bwMode="auto">
          <a:xfrm rot="-7662476">
            <a:off x="7858125" y="3841750"/>
            <a:ext cx="304800" cy="241300"/>
            <a:chOff x="3216" y="2304"/>
            <a:chExt cx="192" cy="144"/>
          </a:xfrm>
        </p:grpSpPr>
        <p:sp>
          <p:nvSpPr>
            <p:cNvPr id="260111" name="AutoShape 15"/>
            <p:cNvSpPr>
              <a:spLocks noChangeArrowheads="1"/>
            </p:cNvSpPr>
            <p:nvPr/>
          </p:nvSpPr>
          <p:spPr bwMode="auto">
            <a:xfrm>
              <a:off x="3216" y="2304"/>
              <a:ext cx="192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12" name="Rectangle 16"/>
            <p:cNvSpPr>
              <a:spLocks noChangeArrowheads="1"/>
            </p:cNvSpPr>
            <p:nvPr/>
          </p:nvSpPr>
          <p:spPr bwMode="auto">
            <a:xfrm>
              <a:off x="3216" y="2400"/>
              <a:ext cx="19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0113" name="Group 17"/>
          <p:cNvGrpSpPr>
            <a:grpSpLocks/>
          </p:cNvGrpSpPr>
          <p:nvPr/>
        </p:nvGrpSpPr>
        <p:grpSpPr bwMode="auto">
          <a:xfrm rot="-15207650">
            <a:off x="2165350" y="4708525"/>
            <a:ext cx="304800" cy="241300"/>
            <a:chOff x="3216" y="2304"/>
            <a:chExt cx="192" cy="144"/>
          </a:xfrm>
        </p:grpSpPr>
        <p:sp>
          <p:nvSpPr>
            <p:cNvPr id="260114" name="AutoShape 18"/>
            <p:cNvSpPr>
              <a:spLocks noChangeArrowheads="1"/>
            </p:cNvSpPr>
            <p:nvPr/>
          </p:nvSpPr>
          <p:spPr bwMode="auto">
            <a:xfrm>
              <a:off x="3216" y="2304"/>
              <a:ext cx="192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15" name="Rectangle 19"/>
            <p:cNvSpPr>
              <a:spLocks noChangeArrowheads="1"/>
            </p:cNvSpPr>
            <p:nvPr/>
          </p:nvSpPr>
          <p:spPr bwMode="auto">
            <a:xfrm>
              <a:off x="3216" y="2400"/>
              <a:ext cx="19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0116" name="Freeform 20"/>
          <p:cNvSpPr>
            <a:spLocks/>
          </p:cNvSpPr>
          <p:nvPr/>
        </p:nvSpPr>
        <p:spPr bwMode="auto">
          <a:xfrm>
            <a:off x="7089775" y="3657600"/>
            <a:ext cx="1181100" cy="1219200"/>
          </a:xfrm>
          <a:custGeom>
            <a:avLst/>
            <a:gdLst>
              <a:gd name="T0" fmla="*/ 24 w 744"/>
              <a:gd name="T1" fmla="*/ 0 h 768"/>
              <a:gd name="T2" fmla="*/ 120 w 744"/>
              <a:gd name="T3" fmla="*/ 624 h 768"/>
              <a:gd name="T4" fmla="*/ 744 w 74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4" h="768">
                <a:moveTo>
                  <a:pt x="24" y="0"/>
                </a:moveTo>
                <a:cubicBezTo>
                  <a:pt x="12" y="248"/>
                  <a:pt x="0" y="496"/>
                  <a:pt x="120" y="624"/>
                </a:cubicBezTo>
                <a:cubicBezTo>
                  <a:pt x="240" y="752"/>
                  <a:pt x="492" y="760"/>
                  <a:pt x="744" y="7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0117" name="Freeform 21"/>
          <p:cNvSpPr>
            <a:spLocks/>
          </p:cNvSpPr>
          <p:nvPr/>
        </p:nvSpPr>
        <p:spPr bwMode="auto">
          <a:xfrm>
            <a:off x="6594475" y="3657600"/>
            <a:ext cx="1524000" cy="1600200"/>
          </a:xfrm>
          <a:custGeom>
            <a:avLst/>
            <a:gdLst>
              <a:gd name="T0" fmla="*/ 24 w 744"/>
              <a:gd name="T1" fmla="*/ 0 h 768"/>
              <a:gd name="T2" fmla="*/ 120 w 744"/>
              <a:gd name="T3" fmla="*/ 624 h 768"/>
              <a:gd name="T4" fmla="*/ 744 w 74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4" h="768">
                <a:moveTo>
                  <a:pt x="24" y="0"/>
                </a:moveTo>
                <a:cubicBezTo>
                  <a:pt x="12" y="248"/>
                  <a:pt x="0" y="496"/>
                  <a:pt x="120" y="624"/>
                </a:cubicBezTo>
                <a:cubicBezTo>
                  <a:pt x="240" y="752"/>
                  <a:pt x="492" y="760"/>
                  <a:pt x="744" y="7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0118" name="Freeform 22"/>
          <p:cNvSpPr>
            <a:spLocks/>
          </p:cNvSpPr>
          <p:nvPr/>
        </p:nvSpPr>
        <p:spPr bwMode="auto">
          <a:xfrm>
            <a:off x="6061075" y="3810000"/>
            <a:ext cx="1752600" cy="1905000"/>
          </a:xfrm>
          <a:custGeom>
            <a:avLst/>
            <a:gdLst>
              <a:gd name="T0" fmla="*/ 24 w 744"/>
              <a:gd name="T1" fmla="*/ 0 h 768"/>
              <a:gd name="T2" fmla="*/ 120 w 744"/>
              <a:gd name="T3" fmla="*/ 624 h 768"/>
              <a:gd name="T4" fmla="*/ 744 w 74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4" h="768">
                <a:moveTo>
                  <a:pt x="24" y="0"/>
                </a:moveTo>
                <a:cubicBezTo>
                  <a:pt x="12" y="248"/>
                  <a:pt x="0" y="496"/>
                  <a:pt x="120" y="624"/>
                </a:cubicBezTo>
                <a:cubicBezTo>
                  <a:pt x="240" y="752"/>
                  <a:pt x="492" y="760"/>
                  <a:pt x="744" y="7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60119" name="Group 23"/>
          <p:cNvGrpSpPr>
            <a:grpSpLocks/>
          </p:cNvGrpSpPr>
          <p:nvPr/>
        </p:nvGrpSpPr>
        <p:grpSpPr bwMode="auto">
          <a:xfrm>
            <a:off x="2057400" y="4403725"/>
            <a:ext cx="1841500" cy="1616075"/>
            <a:chOff x="1240" y="2693"/>
            <a:chExt cx="1307" cy="1147"/>
          </a:xfrm>
        </p:grpSpPr>
        <p:sp>
          <p:nvSpPr>
            <p:cNvPr id="260120" name="Freeform 24"/>
            <p:cNvSpPr>
              <a:spLocks/>
            </p:cNvSpPr>
            <p:nvPr/>
          </p:nvSpPr>
          <p:spPr bwMode="auto">
            <a:xfrm rot="-6803666">
              <a:off x="1252" y="2681"/>
              <a:ext cx="744" cy="768"/>
            </a:xfrm>
            <a:custGeom>
              <a:avLst/>
              <a:gdLst>
                <a:gd name="T0" fmla="*/ 24 w 744"/>
                <a:gd name="T1" fmla="*/ 0 h 768"/>
                <a:gd name="T2" fmla="*/ 120 w 744"/>
                <a:gd name="T3" fmla="*/ 624 h 768"/>
                <a:gd name="T4" fmla="*/ 744 w 744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4" h="768">
                  <a:moveTo>
                    <a:pt x="24" y="0"/>
                  </a:moveTo>
                  <a:cubicBezTo>
                    <a:pt x="12" y="248"/>
                    <a:pt x="0" y="496"/>
                    <a:pt x="120" y="624"/>
                  </a:cubicBezTo>
                  <a:cubicBezTo>
                    <a:pt x="240" y="752"/>
                    <a:pt x="492" y="760"/>
                    <a:pt x="744" y="7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0121" name="Freeform 25"/>
            <p:cNvSpPr>
              <a:spLocks/>
            </p:cNvSpPr>
            <p:nvPr/>
          </p:nvSpPr>
          <p:spPr bwMode="auto">
            <a:xfrm rot="-6803666">
              <a:off x="1275" y="2682"/>
              <a:ext cx="960" cy="1008"/>
            </a:xfrm>
            <a:custGeom>
              <a:avLst/>
              <a:gdLst>
                <a:gd name="T0" fmla="*/ 24 w 744"/>
                <a:gd name="T1" fmla="*/ 0 h 768"/>
                <a:gd name="T2" fmla="*/ 120 w 744"/>
                <a:gd name="T3" fmla="*/ 624 h 768"/>
                <a:gd name="T4" fmla="*/ 744 w 744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4" h="768">
                  <a:moveTo>
                    <a:pt x="24" y="0"/>
                  </a:moveTo>
                  <a:cubicBezTo>
                    <a:pt x="12" y="248"/>
                    <a:pt x="0" y="496"/>
                    <a:pt x="120" y="624"/>
                  </a:cubicBezTo>
                  <a:cubicBezTo>
                    <a:pt x="240" y="752"/>
                    <a:pt x="492" y="760"/>
                    <a:pt x="744" y="7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0122" name="Freeform 26"/>
            <p:cNvSpPr>
              <a:spLocks/>
            </p:cNvSpPr>
            <p:nvPr/>
          </p:nvSpPr>
          <p:spPr bwMode="auto">
            <a:xfrm rot="-6803666">
              <a:off x="1395" y="2688"/>
              <a:ext cx="1104" cy="1200"/>
            </a:xfrm>
            <a:custGeom>
              <a:avLst/>
              <a:gdLst>
                <a:gd name="T0" fmla="*/ 24 w 744"/>
                <a:gd name="T1" fmla="*/ 0 h 768"/>
                <a:gd name="T2" fmla="*/ 120 w 744"/>
                <a:gd name="T3" fmla="*/ 624 h 768"/>
                <a:gd name="T4" fmla="*/ 744 w 744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4" h="768">
                  <a:moveTo>
                    <a:pt x="24" y="0"/>
                  </a:moveTo>
                  <a:cubicBezTo>
                    <a:pt x="12" y="248"/>
                    <a:pt x="0" y="496"/>
                    <a:pt x="120" y="624"/>
                  </a:cubicBezTo>
                  <a:cubicBezTo>
                    <a:pt x="240" y="752"/>
                    <a:pt x="492" y="760"/>
                    <a:pt x="744" y="7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60123" name="Rectangle 27"/>
          <p:cNvSpPr>
            <a:spLocks noChangeArrowheads="1"/>
          </p:cNvSpPr>
          <p:nvPr/>
        </p:nvSpPr>
        <p:spPr bwMode="auto">
          <a:xfrm>
            <a:off x="4364038" y="5013325"/>
            <a:ext cx="187325" cy="149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0124" name="Text Box 28"/>
          <p:cNvSpPr txBox="1">
            <a:spLocks noChangeArrowheads="1"/>
          </p:cNvSpPr>
          <p:nvPr/>
        </p:nvSpPr>
        <p:spPr bwMode="auto">
          <a:xfrm>
            <a:off x="3886200" y="5165725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centroid</a:t>
            </a:r>
          </a:p>
        </p:txBody>
      </p:sp>
      <p:sp>
        <p:nvSpPr>
          <p:cNvPr id="260125" name="Text Box 29"/>
          <p:cNvSpPr txBox="1">
            <a:spLocks noChangeArrowheads="1"/>
          </p:cNvSpPr>
          <p:nvPr/>
        </p:nvSpPr>
        <p:spPr bwMode="auto">
          <a:xfrm>
            <a:off x="4267200" y="4114800"/>
            <a:ext cx="115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sensor 1</a:t>
            </a:r>
          </a:p>
        </p:txBody>
      </p:sp>
      <p:sp>
        <p:nvSpPr>
          <p:cNvPr id="260126" name="Text Box 30"/>
          <p:cNvSpPr txBox="1">
            <a:spLocks noChangeArrowheads="1"/>
          </p:cNvSpPr>
          <p:nvPr/>
        </p:nvSpPr>
        <p:spPr bwMode="auto">
          <a:xfrm>
            <a:off x="4572000" y="5867400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sensor P</a:t>
            </a:r>
          </a:p>
        </p:txBody>
      </p:sp>
      <p:sp>
        <p:nvSpPr>
          <p:cNvPr id="260127" name="Text Box 31"/>
          <p:cNvSpPr txBox="1">
            <a:spLocks noChangeArrowheads="1"/>
          </p:cNvSpPr>
          <p:nvPr/>
        </p:nvSpPr>
        <p:spPr bwMode="auto">
          <a:xfrm>
            <a:off x="7467600" y="3429000"/>
            <a:ext cx="115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source 1</a:t>
            </a:r>
          </a:p>
        </p:txBody>
      </p:sp>
      <p:sp>
        <p:nvSpPr>
          <p:cNvPr id="260128" name="Text Box 32"/>
          <p:cNvSpPr txBox="1">
            <a:spLocks noChangeArrowheads="1"/>
          </p:cNvSpPr>
          <p:nvPr/>
        </p:nvSpPr>
        <p:spPr bwMode="auto">
          <a:xfrm>
            <a:off x="1752600" y="4267200"/>
            <a:ext cx="1227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source M</a:t>
            </a:r>
          </a:p>
        </p:txBody>
      </p:sp>
      <p:sp>
        <p:nvSpPr>
          <p:cNvPr id="260129" name="AutoShape 33"/>
          <p:cNvSpPr>
            <a:spLocks/>
          </p:cNvSpPr>
          <p:nvPr/>
        </p:nvSpPr>
        <p:spPr bwMode="auto">
          <a:xfrm>
            <a:off x="6019800" y="1066800"/>
            <a:ext cx="1322388" cy="366713"/>
          </a:xfrm>
          <a:prstGeom prst="borderCallout1">
            <a:avLst>
              <a:gd name="adj1" fmla="val 31167"/>
              <a:gd name="adj2" fmla="val 105764"/>
              <a:gd name="adj3" fmla="val 275759"/>
              <a:gd name="adj4" fmla="val 12244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noise</a:t>
            </a:r>
          </a:p>
        </p:txBody>
      </p:sp>
      <p:sp>
        <p:nvSpPr>
          <p:cNvPr id="260130" name="AutoShape 34"/>
          <p:cNvSpPr>
            <a:spLocks/>
          </p:cNvSpPr>
          <p:nvPr/>
        </p:nvSpPr>
        <p:spPr bwMode="auto">
          <a:xfrm>
            <a:off x="3429000" y="1371600"/>
            <a:ext cx="1908175" cy="381000"/>
          </a:xfrm>
          <a:prstGeom prst="borderCallout1">
            <a:avLst>
              <a:gd name="adj1" fmla="val 30000"/>
              <a:gd name="adj2" fmla="val 103995"/>
              <a:gd name="adj3" fmla="val 187083"/>
              <a:gd name="adj4" fmla="val 16322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time delay</a:t>
            </a:r>
          </a:p>
        </p:txBody>
      </p:sp>
      <p:sp>
        <p:nvSpPr>
          <p:cNvPr id="260131" name="AutoShape 35"/>
          <p:cNvSpPr>
            <a:spLocks/>
          </p:cNvSpPr>
          <p:nvPr/>
        </p:nvSpPr>
        <p:spPr bwMode="auto">
          <a:xfrm>
            <a:off x="5257800" y="2971800"/>
            <a:ext cx="914400" cy="349250"/>
          </a:xfrm>
          <a:prstGeom prst="borderCallout2">
            <a:avLst>
              <a:gd name="adj1" fmla="val 32727"/>
              <a:gd name="adj2" fmla="val -8333"/>
              <a:gd name="adj3" fmla="val 32727"/>
              <a:gd name="adj4" fmla="val -26042"/>
              <a:gd name="adj5" fmla="val -146366"/>
              <a:gd name="adj6" fmla="val -4444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gain</a:t>
            </a:r>
          </a:p>
        </p:txBody>
      </p:sp>
      <p:sp>
        <p:nvSpPr>
          <p:cNvPr id="260132" name="Text Box 36"/>
          <p:cNvSpPr txBox="1">
            <a:spLocks noChangeArrowheads="1"/>
          </p:cNvSpPr>
          <p:nvPr/>
        </p:nvSpPr>
        <p:spPr bwMode="auto">
          <a:xfrm>
            <a:off x="301625" y="1371600"/>
            <a:ext cx="2670175" cy="25304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/>
              <a:t>Near-Field Case</a:t>
            </a:r>
          </a:p>
          <a:p>
            <a:pPr>
              <a:buFontTx/>
              <a:buChar char="•"/>
            </a:pPr>
            <a:r>
              <a:rPr lang="en-US" sz="2000"/>
              <a:t> Wavefront is curved</a:t>
            </a:r>
          </a:p>
          <a:p>
            <a:pPr>
              <a:buFontTx/>
              <a:buChar char="•"/>
            </a:pPr>
            <a:r>
              <a:rPr lang="en-US" sz="2000"/>
              <a:t> Gain varies</a:t>
            </a:r>
          </a:p>
          <a:p>
            <a:pPr>
              <a:buFontTx/>
              <a:buChar char="•"/>
            </a:pPr>
            <a:r>
              <a:rPr lang="en-US" sz="2000"/>
              <a:t> Can estimate source</a:t>
            </a:r>
          </a:p>
          <a:p>
            <a:r>
              <a:rPr lang="en-US" sz="2000"/>
              <a:t>  location</a:t>
            </a:r>
          </a:p>
          <a:p>
            <a:pPr>
              <a:buFontTx/>
              <a:buChar char="•"/>
            </a:pPr>
            <a:r>
              <a:rPr lang="en-US" sz="2000"/>
              <a:t> Better estimate if</a:t>
            </a:r>
          </a:p>
          <a:p>
            <a:r>
              <a:rPr lang="en-US" sz="2000"/>
              <a:t>  inside the convex </a:t>
            </a:r>
          </a:p>
          <a:p>
            <a:r>
              <a:rPr lang="en-US" sz="2000"/>
              <a:t>  hull of the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Line 2"/>
          <p:cNvSpPr>
            <a:spLocks noChangeShapeType="1"/>
          </p:cNvSpPr>
          <p:nvPr/>
        </p:nvSpPr>
        <p:spPr bwMode="auto">
          <a:xfrm>
            <a:off x="3733800" y="2819400"/>
            <a:ext cx="762000" cy="1905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1123" name="Line 3"/>
          <p:cNvSpPr>
            <a:spLocks noChangeShapeType="1"/>
          </p:cNvSpPr>
          <p:nvPr/>
        </p:nvSpPr>
        <p:spPr bwMode="auto">
          <a:xfrm>
            <a:off x="5410200" y="2667000"/>
            <a:ext cx="2362200" cy="1143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2133600" y="152400"/>
            <a:ext cx="563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Far-Field Data Model</a:t>
            </a:r>
          </a:p>
        </p:txBody>
      </p:sp>
      <p:graphicFrame>
        <p:nvGraphicFramePr>
          <p:cNvPr id="261125" name="Object 5"/>
          <p:cNvGraphicFramePr>
            <a:graphicFrameLocks noChangeAspect="1"/>
          </p:cNvGraphicFramePr>
          <p:nvPr/>
        </p:nvGraphicFramePr>
        <p:xfrm>
          <a:off x="3429000" y="2025650"/>
          <a:ext cx="4722813" cy="1022350"/>
        </p:xfrm>
        <a:graphic>
          <a:graphicData uri="http://schemas.openxmlformats.org/presentationml/2006/ole">
            <p:oleObj spid="_x0000_s261150" name="Equation" r:id="rId3" imgW="1993900" imgH="431800" progId="Equation.3">
              <p:embed/>
            </p:oleObj>
          </a:graphicData>
        </a:graphic>
      </p:graphicFrame>
      <p:sp>
        <p:nvSpPr>
          <p:cNvPr id="261126" name="Oval 6"/>
          <p:cNvSpPr>
            <a:spLocks noChangeArrowheads="1"/>
          </p:cNvSpPr>
          <p:nvPr/>
        </p:nvSpPr>
        <p:spPr bwMode="auto">
          <a:xfrm>
            <a:off x="4456113" y="47529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Oval 7"/>
          <p:cNvSpPr>
            <a:spLocks noChangeArrowheads="1"/>
          </p:cNvSpPr>
          <p:nvPr/>
        </p:nvSpPr>
        <p:spPr bwMode="auto">
          <a:xfrm>
            <a:off x="5410200" y="5105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8" name="Oval 8"/>
          <p:cNvSpPr>
            <a:spLocks noChangeArrowheads="1"/>
          </p:cNvSpPr>
          <p:nvPr/>
        </p:nvSpPr>
        <p:spPr bwMode="auto">
          <a:xfrm>
            <a:off x="4419600" y="5638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9" name="AutoShape 9"/>
          <p:cNvSpPr>
            <a:spLocks noChangeArrowheads="1"/>
          </p:cNvSpPr>
          <p:nvPr/>
        </p:nvSpPr>
        <p:spPr bwMode="auto">
          <a:xfrm rot="-7662476">
            <a:off x="7825582" y="3906044"/>
            <a:ext cx="304800" cy="16033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0" name="Rectangle 10"/>
          <p:cNvSpPr>
            <a:spLocks noChangeArrowheads="1"/>
          </p:cNvSpPr>
          <p:nvPr/>
        </p:nvSpPr>
        <p:spPr bwMode="auto">
          <a:xfrm rot="-7662476">
            <a:off x="7920832" y="3871118"/>
            <a:ext cx="304800" cy="80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1" name="AutoShape 11"/>
          <p:cNvSpPr>
            <a:spLocks noChangeArrowheads="1"/>
          </p:cNvSpPr>
          <p:nvPr/>
        </p:nvSpPr>
        <p:spPr bwMode="auto">
          <a:xfrm rot="-15207650">
            <a:off x="959644" y="4198144"/>
            <a:ext cx="304800" cy="1603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2" name="Rectangle 12"/>
          <p:cNvSpPr>
            <a:spLocks noChangeArrowheads="1"/>
          </p:cNvSpPr>
          <p:nvPr/>
        </p:nvSpPr>
        <p:spPr bwMode="auto">
          <a:xfrm rot="-15207650">
            <a:off x="845344" y="4202907"/>
            <a:ext cx="304800" cy="80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4191000" y="5257800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centroid</a:t>
            </a:r>
          </a:p>
        </p:txBody>
      </p:sp>
      <p:sp>
        <p:nvSpPr>
          <p:cNvPr id="261134" name="Text Box 14"/>
          <p:cNvSpPr txBox="1">
            <a:spLocks noChangeArrowheads="1"/>
          </p:cNvSpPr>
          <p:nvPr/>
        </p:nvSpPr>
        <p:spPr bwMode="auto">
          <a:xfrm>
            <a:off x="4038600" y="4343400"/>
            <a:ext cx="115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sensor 1</a:t>
            </a:r>
          </a:p>
        </p:txBody>
      </p:sp>
      <p:sp>
        <p:nvSpPr>
          <p:cNvPr id="261135" name="Text Box 15"/>
          <p:cNvSpPr txBox="1">
            <a:spLocks noChangeArrowheads="1"/>
          </p:cNvSpPr>
          <p:nvPr/>
        </p:nvSpPr>
        <p:spPr bwMode="auto">
          <a:xfrm>
            <a:off x="4976813" y="4772025"/>
            <a:ext cx="1185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sensor P</a:t>
            </a:r>
          </a:p>
        </p:txBody>
      </p:sp>
      <p:sp>
        <p:nvSpPr>
          <p:cNvPr id="261136" name="Text Box 16"/>
          <p:cNvSpPr txBox="1">
            <a:spLocks noChangeArrowheads="1"/>
          </p:cNvSpPr>
          <p:nvPr/>
        </p:nvSpPr>
        <p:spPr bwMode="auto">
          <a:xfrm>
            <a:off x="7446963" y="3324225"/>
            <a:ext cx="115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source 1</a:t>
            </a:r>
          </a:p>
        </p:txBody>
      </p:sp>
      <p:sp>
        <p:nvSpPr>
          <p:cNvPr id="261137" name="Text Box 17"/>
          <p:cNvSpPr txBox="1">
            <a:spLocks noChangeArrowheads="1"/>
          </p:cNvSpPr>
          <p:nvPr/>
        </p:nvSpPr>
        <p:spPr bwMode="auto">
          <a:xfrm>
            <a:off x="511175" y="3705225"/>
            <a:ext cx="1227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source M</a:t>
            </a:r>
          </a:p>
        </p:txBody>
      </p:sp>
      <p:sp>
        <p:nvSpPr>
          <p:cNvPr id="261138" name="AutoShape 18"/>
          <p:cNvSpPr>
            <a:spLocks/>
          </p:cNvSpPr>
          <p:nvPr/>
        </p:nvSpPr>
        <p:spPr bwMode="auto">
          <a:xfrm>
            <a:off x="5638800" y="1066800"/>
            <a:ext cx="1322388" cy="366713"/>
          </a:xfrm>
          <a:prstGeom prst="borderCallout1">
            <a:avLst>
              <a:gd name="adj1" fmla="val 31167"/>
              <a:gd name="adj2" fmla="val 105764"/>
              <a:gd name="adj3" fmla="val 349782"/>
              <a:gd name="adj4" fmla="val 13445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noise</a:t>
            </a:r>
          </a:p>
        </p:txBody>
      </p:sp>
      <p:sp>
        <p:nvSpPr>
          <p:cNvPr id="261139" name="AutoShape 19"/>
          <p:cNvSpPr>
            <a:spLocks/>
          </p:cNvSpPr>
          <p:nvPr/>
        </p:nvSpPr>
        <p:spPr bwMode="auto">
          <a:xfrm>
            <a:off x="3352800" y="1447800"/>
            <a:ext cx="1908175" cy="381000"/>
          </a:xfrm>
          <a:prstGeom prst="borderCallout1">
            <a:avLst>
              <a:gd name="adj1" fmla="val 30000"/>
              <a:gd name="adj2" fmla="val 103995"/>
              <a:gd name="adj3" fmla="val 245833"/>
              <a:gd name="adj4" fmla="val 15574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time delay</a:t>
            </a:r>
          </a:p>
        </p:txBody>
      </p:sp>
      <p:sp>
        <p:nvSpPr>
          <p:cNvPr id="261140" name="Freeform 20"/>
          <p:cNvSpPr>
            <a:spLocks/>
          </p:cNvSpPr>
          <p:nvPr/>
        </p:nvSpPr>
        <p:spPr bwMode="auto">
          <a:xfrm rot="-6803666">
            <a:off x="1183481" y="4231482"/>
            <a:ext cx="244475" cy="246062"/>
          </a:xfrm>
          <a:custGeom>
            <a:avLst/>
            <a:gdLst>
              <a:gd name="T0" fmla="*/ 24 w 744"/>
              <a:gd name="T1" fmla="*/ 0 h 768"/>
              <a:gd name="T2" fmla="*/ 120 w 744"/>
              <a:gd name="T3" fmla="*/ 624 h 768"/>
              <a:gd name="T4" fmla="*/ 744 w 74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4" h="768">
                <a:moveTo>
                  <a:pt x="24" y="0"/>
                </a:moveTo>
                <a:cubicBezTo>
                  <a:pt x="12" y="248"/>
                  <a:pt x="0" y="496"/>
                  <a:pt x="120" y="624"/>
                </a:cubicBezTo>
                <a:cubicBezTo>
                  <a:pt x="240" y="752"/>
                  <a:pt x="492" y="760"/>
                  <a:pt x="744" y="7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1141" name="Freeform 21"/>
          <p:cNvSpPr>
            <a:spLocks/>
          </p:cNvSpPr>
          <p:nvPr/>
        </p:nvSpPr>
        <p:spPr bwMode="auto">
          <a:xfrm>
            <a:off x="1600200" y="4038600"/>
            <a:ext cx="228600" cy="762000"/>
          </a:xfrm>
          <a:custGeom>
            <a:avLst/>
            <a:gdLst>
              <a:gd name="T0" fmla="*/ 192 w 192"/>
              <a:gd name="T1" fmla="*/ 0 h 672"/>
              <a:gd name="T2" fmla="*/ 144 w 192"/>
              <a:gd name="T3" fmla="*/ 384 h 672"/>
              <a:gd name="T4" fmla="*/ 0 w 192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672">
                <a:moveTo>
                  <a:pt x="192" y="0"/>
                </a:moveTo>
                <a:cubicBezTo>
                  <a:pt x="184" y="136"/>
                  <a:pt x="176" y="272"/>
                  <a:pt x="144" y="384"/>
                </a:cubicBezTo>
                <a:cubicBezTo>
                  <a:pt x="112" y="496"/>
                  <a:pt x="56" y="584"/>
                  <a:pt x="0" y="67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1142" name="Line 22"/>
          <p:cNvSpPr>
            <a:spLocks noChangeShapeType="1"/>
          </p:cNvSpPr>
          <p:nvPr/>
        </p:nvSpPr>
        <p:spPr bwMode="auto">
          <a:xfrm flipH="1">
            <a:off x="2057400" y="3886200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1143" name="Line 23"/>
          <p:cNvSpPr>
            <a:spLocks noChangeShapeType="1"/>
          </p:cNvSpPr>
          <p:nvPr/>
        </p:nvSpPr>
        <p:spPr bwMode="auto">
          <a:xfrm flipH="1">
            <a:off x="2743200" y="3581400"/>
            <a:ext cx="533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1144" name="Rectangle 24"/>
          <p:cNvSpPr>
            <a:spLocks noChangeArrowheads="1"/>
          </p:cNvSpPr>
          <p:nvPr/>
        </p:nvSpPr>
        <p:spPr bwMode="auto">
          <a:xfrm>
            <a:off x="4648200" y="5181600"/>
            <a:ext cx="187325" cy="149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1145" name="Freeform 25"/>
          <p:cNvSpPr>
            <a:spLocks/>
          </p:cNvSpPr>
          <p:nvPr/>
        </p:nvSpPr>
        <p:spPr bwMode="auto">
          <a:xfrm rot="379639">
            <a:off x="7661275" y="3979863"/>
            <a:ext cx="244475" cy="246062"/>
          </a:xfrm>
          <a:custGeom>
            <a:avLst/>
            <a:gdLst>
              <a:gd name="T0" fmla="*/ 24 w 744"/>
              <a:gd name="T1" fmla="*/ 0 h 768"/>
              <a:gd name="T2" fmla="*/ 120 w 744"/>
              <a:gd name="T3" fmla="*/ 624 h 768"/>
              <a:gd name="T4" fmla="*/ 744 w 744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4" h="768">
                <a:moveTo>
                  <a:pt x="24" y="0"/>
                </a:moveTo>
                <a:cubicBezTo>
                  <a:pt x="12" y="248"/>
                  <a:pt x="0" y="496"/>
                  <a:pt x="120" y="624"/>
                </a:cubicBezTo>
                <a:cubicBezTo>
                  <a:pt x="240" y="752"/>
                  <a:pt x="492" y="760"/>
                  <a:pt x="744" y="7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1146" name="Freeform 26"/>
          <p:cNvSpPr>
            <a:spLocks/>
          </p:cNvSpPr>
          <p:nvPr/>
        </p:nvSpPr>
        <p:spPr bwMode="auto">
          <a:xfrm rot="7183305">
            <a:off x="7410450" y="4044950"/>
            <a:ext cx="228600" cy="762000"/>
          </a:xfrm>
          <a:custGeom>
            <a:avLst/>
            <a:gdLst>
              <a:gd name="T0" fmla="*/ 192 w 192"/>
              <a:gd name="T1" fmla="*/ 0 h 672"/>
              <a:gd name="T2" fmla="*/ 144 w 192"/>
              <a:gd name="T3" fmla="*/ 384 h 672"/>
              <a:gd name="T4" fmla="*/ 0 w 192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672">
                <a:moveTo>
                  <a:pt x="192" y="0"/>
                </a:moveTo>
                <a:cubicBezTo>
                  <a:pt x="184" y="136"/>
                  <a:pt x="176" y="272"/>
                  <a:pt x="144" y="384"/>
                </a:cubicBezTo>
                <a:cubicBezTo>
                  <a:pt x="112" y="496"/>
                  <a:pt x="56" y="584"/>
                  <a:pt x="0" y="67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1147" name="Line 27"/>
          <p:cNvSpPr>
            <a:spLocks noChangeShapeType="1"/>
          </p:cNvSpPr>
          <p:nvPr/>
        </p:nvSpPr>
        <p:spPr bwMode="auto">
          <a:xfrm rot="7183305" flipH="1">
            <a:off x="6937375" y="4129088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1148" name="Line 28"/>
          <p:cNvSpPr>
            <a:spLocks noChangeShapeType="1"/>
          </p:cNvSpPr>
          <p:nvPr/>
        </p:nvSpPr>
        <p:spPr bwMode="auto">
          <a:xfrm rot="7183305" flipH="1">
            <a:off x="6318250" y="4200525"/>
            <a:ext cx="533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1149" name="Text Box 29"/>
          <p:cNvSpPr txBox="1">
            <a:spLocks noChangeArrowheads="1"/>
          </p:cNvSpPr>
          <p:nvPr/>
        </p:nvSpPr>
        <p:spPr bwMode="auto">
          <a:xfrm>
            <a:off x="366713" y="1600200"/>
            <a:ext cx="2528887" cy="16160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Far-Field Case</a:t>
            </a:r>
          </a:p>
          <a:p>
            <a:pPr>
              <a:buFontTx/>
              <a:buChar char="•"/>
            </a:pPr>
            <a:r>
              <a:rPr lang="en-US" sz="2000"/>
              <a:t> Wavefront is planar</a:t>
            </a:r>
          </a:p>
          <a:p>
            <a:pPr>
              <a:buFontTx/>
              <a:buChar char="•"/>
            </a:pPr>
            <a:r>
              <a:rPr lang="en-US" sz="2000"/>
              <a:t> Gain is unity</a:t>
            </a:r>
          </a:p>
          <a:p>
            <a:pPr>
              <a:buFontTx/>
              <a:buChar char="•"/>
            </a:pPr>
            <a:r>
              <a:rPr lang="en-US" sz="2000"/>
              <a:t> can only estimate</a:t>
            </a:r>
          </a:p>
          <a:p>
            <a:r>
              <a:rPr lang="en-US" sz="2000"/>
              <a:t>  bearing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47813" y="152400"/>
            <a:ext cx="75199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Wideband AML Algorithm (1)</a:t>
            </a:r>
          </a:p>
        </p:txBody>
      </p:sp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2362200" y="1147763"/>
          <a:ext cx="3986213" cy="863600"/>
        </p:xfrm>
        <a:graphic>
          <a:graphicData uri="http://schemas.openxmlformats.org/presentationml/2006/ole">
            <p:oleObj spid="_x0000_s262159" name="Equation" r:id="rId3" imgW="1993900" imgH="431800" progId="Equation.3">
              <p:embed/>
            </p:oleObj>
          </a:graphicData>
        </a:graphic>
      </p:graphicFrame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419100" y="1371600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Data Model</a:t>
            </a:r>
          </a:p>
        </p:txBody>
      </p:sp>
      <p:sp>
        <p:nvSpPr>
          <p:cNvPr id="262149" name="Line 5"/>
          <p:cNvSpPr>
            <a:spLocks noChangeShapeType="1"/>
          </p:cNvSpPr>
          <p:nvPr/>
        </p:nvSpPr>
        <p:spPr bwMode="auto">
          <a:xfrm>
            <a:off x="1139825" y="1828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1250950" y="1828800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FFT</a:t>
            </a:r>
          </a:p>
        </p:txBody>
      </p:sp>
      <p:graphicFrame>
        <p:nvGraphicFramePr>
          <p:cNvPr id="262151" name="Object 7"/>
          <p:cNvGraphicFramePr>
            <a:graphicFrameLocks noChangeAspect="1"/>
          </p:cNvGraphicFramePr>
          <p:nvPr/>
        </p:nvGraphicFramePr>
        <p:xfrm>
          <a:off x="2362200" y="2476500"/>
          <a:ext cx="4722813" cy="406400"/>
        </p:xfrm>
        <a:graphic>
          <a:graphicData uri="http://schemas.openxmlformats.org/presentationml/2006/ole">
            <p:oleObj spid="_x0000_s262160" name="Equation" r:id="rId4" imgW="2362200" imgH="203200" progId="Equation.3">
              <p:embed/>
            </p:oleObj>
          </a:graphicData>
        </a:graphic>
      </p:graphicFrame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361950" y="2286000"/>
            <a:ext cx="1652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Freq Domain</a:t>
            </a:r>
          </a:p>
          <a:p>
            <a:r>
              <a:rPr lang="en-US" sz="2000"/>
              <a:t>Model</a:t>
            </a:r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1139825" y="3048000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62154" name="Object 10"/>
          <p:cNvGraphicFramePr>
            <a:graphicFrameLocks noChangeAspect="1"/>
          </p:cNvGraphicFramePr>
          <p:nvPr/>
        </p:nvGraphicFramePr>
        <p:xfrm>
          <a:off x="2362200" y="5307013"/>
          <a:ext cx="5230813" cy="863600"/>
        </p:xfrm>
        <a:graphic>
          <a:graphicData uri="http://schemas.openxmlformats.org/presentationml/2006/ole">
            <p:oleObj spid="_x0000_s262161" name="Equation" r:id="rId5" imgW="2616200" imgH="431800" progId="Equation.3">
              <p:embed/>
            </p:oleObj>
          </a:graphicData>
        </a:graphic>
      </p:graphicFrame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361950" y="5394325"/>
            <a:ext cx="1330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Likelihood</a:t>
            </a:r>
          </a:p>
          <a:p>
            <a:r>
              <a:rPr lang="en-US" sz="2000"/>
              <a:t>function</a:t>
            </a:r>
          </a:p>
        </p:txBody>
      </p:sp>
      <p:graphicFrame>
        <p:nvGraphicFramePr>
          <p:cNvPr id="262156" name="Object 12"/>
          <p:cNvGraphicFramePr>
            <a:graphicFrameLocks noChangeAspect="1"/>
          </p:cNvGraphicFramePr>
          <p:nvPr/>
        </p:nvGraphicFramePr>
        <p:xfrm>
          <a:off x="3048000" y="2971800"/>
          <a:ext cx="5357813" cy="1574800"/>
        </p:xfrm>
        <a:graphic>
          <a:graphicData uri="http://schemas.openxmlformats.org/presentationml/2006/ole">
            <p:oleObj spid="_x0000_s262162" name="Equation" r:id="rId6" imgW="2679700" imgH="787400" progId="Equation.3">
              <p:embed/>
            </p:oleObj>
          </a:graphicData>
        </a:graphic>
      </p:graphicFrame>
      <p:sp>
        <p:nvSpPr>
          <p:cNvPr id="262157" name="AutoShape 13"/>
          <p:cNvSpPr>
            <a:spLocks/>
          </p:cNvSpPr>
          <p:nvPr/>
        </p:nvSpPr>
        <p:spPr bwMode="auto">
          <a:xfrm>
            <a:off x="5562600" y="2114550"/>
            <a:ext cx="914400" cy="338138"/>
          </a:xfrm>
          <a:prstGeom prst="borderCallout2">
            <a:avLst>
              <a:gd name="adj1" fmla="val 33801"/>
              <a:gd name="adj2" fmla="val -8333"/>
              <a:gd name="adj3" fmla="val 33801"/>
              <a:gd name="adj4" fmla="val -51042"/>
              <a:gd name="adj5" fmla="val 122537"/>
              <a:gd name="adj6" fmla="val -8177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WGN</a:t>
            </a:r>
          </a:p>
        </p:txBody>
      </p:sp>
      <p:sp>
        <p:nvSpPr>
          <p:cNvPr id="262158" name="AutoShape 14"/>
          <p:cNvSpPr>
            <a:spLocks noChangeArrowheads="1"/>
          </p:cNvSpPr>
          <p:nvPr/>
        </p:nvSpPr>
        <p:spPr bwMode="auto">
          <a:xfrm>
            <a:off x="2057400" y="4495800"/>
            <a:ext cx="5678488" cy="558800"/>
          </a:xfrm>
          <a:prstGeom prst="upArrowCallout">
            <a:avLst>
              <a:gd name="adj1" fmla="val 19007"/>
              <a:gd name="adj2" fmla="val 27428"/>
              <a:gd name="adj3" fmla="val 11648"/>
              <a:gd name="adj4" fmla="val 6666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/>
              <a:t>Each column is a steering vector for each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3" grpId="0" animBg="1"/>
      <p:bldP spid="262157" grpId="0" animBg="1" autoUpdateAnimBg="0"/>
      <p:bldP spid="26215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1684338" y="152400"/>
            <a:ext cx="715486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Wideband ML Algorithm (2)</a:t>
            </a:r>
          </a:p>
        </p:txBody>
      </p:sp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2362200" y="1270000"/>
          <a:ext cx="5230813" cy="863600"/>
        </p:xfrm>
        <a:graphic>
          <a:graphicData uri="http://schemas.openxmlformats.org/presentationml/2006/ole">
            <p:oleObj spid="_x0000_s263182" name="Equation" r:id="rId3" imgW="2616200" imgH="431800" progId="Equation.3">
              <p:embed/>
            </p:oleObj>
          </a:graphicData>
        </a:graphic>
      </p:graphicFrame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361950" y="1433513"/>
            <a:ext cx="1330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Likelihood</a:t>
            </a:r>
          </a:p>
          <a:p>
            <a:r>
              <a:rPr lang="en-US" sz="2000"/>
              <a:t>function</a:t>
            </a:r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1139825" y="2209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1219200" y="2209800"/>
          <a:ext cx="2286000" cy="482600"/>
        </p:xfrm>
        <a:graphic>
          <a:graphicData uri="http://schemas.openxmlformats.org/presentationml/2006/ole">
            <p:oleObj spid="_x0000_s263183" name="Equation" r:id="rId4" imgW="1143000" imgH="241300" progId="Equation.3">
              <p:embed/>
            </p:oleObj>
          </a:graphicData>
        </a:graphic>
      </p:graphicFrame>
      <p:graphicFrame>
        <p:nvGraphicFramePr>
          <p:cNvPr id="263175" name="Object 7"/>
          <p:cNvGraphicFramePr>
            <a:graphicFrameLocks noChangeAspect="1"/>
          </p:cNvGraphicFramePr>
          <p:nvPr/>
        </p:nvGraphicFramePr>
        <p:xfrm>
          <a:off x="2362200" y="5394325"/>
          <a:ext cx="5002213" cy="482600"/>
        </p:xfrm>
        <a:graphic>
          <a:graphicData uri="http://schemas.openxmlformats.org/presentationml/2006/ole">
            <p:oleObj spid="_x0000_s263184" name="Equation" r:id="rId5" imgW="2501900" imgH="241300" progId="Equation.3">
              <p:embed/>
            </p:oleObj>
          </a:graphicData>
        </a:graphic>
      </p:graphicFrame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381000" y="5318125"/>
            <a:ext cx="117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Source</a:t>
            </a:r>
          </a:p>
          <a:p>
            <a:r>
              <a:rPr lang="en-US" sz="2000"/>
              <a:t>Estimate</a:t>
            </a:r>
          </a:p>
        </p:txBody>
      </p:sp>
      <p:sp>
        <p:nvSpPr>
          <p:cNvPr id="263177" name="AutoShape 9"/>
          <p:cNvSpPr>
            <a:spLocks/>
          </p:cNvSpPr>
          <p:nvPr/>
        </p:nvSpPr>
        <p:spPr bwMode="auto">
          <a:xfrm>
            <a:off x="5181600" y="2366963"/>
            <a:ext cx="1800225" cy="733425"/>
          </a:xfrm>
          <a:prstGeom prst="borderCallout2">
            <a:avLst>
              <a:gd name="adj1" fmla="val 15583"/>
              <a:gd name="adj2" fmla="val -4231"/>
              <a:gd name="adj3" fmla="val 15583"/>
              <a:gd name="adj4" fmla="val -15875"/>
              <a:gd name="adj5" fmla="val 79222"/>
              <a:gd name="adj6" fmla="val -2804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Summation in Frequency</a:t>
            </a:r>
          </a:p>
        </p:txBody>
      </p:sp>
      <p:sp>
        <p:nvSpPr>
          <p:cNvPr id="263178" name="AutoShape 10"/>
          <p:cNvSpPr>
            <a:spLocks/>
          </p:cNvSpPr>
          <p:nvPr/>
        </p:nvSpPr>
        <p:spPr bwMode="auto">
          <a:xfrm>
            <a:off x="5105400" y="4937125"/>
            <a:ext cx="2043113" cy="400050"/>
          </a:xfrm>
          <a:prstGeom prst="borderCallout2">
            <a:avLst>
              <a:gd name="adj1" fmla="val 28569"/>
              <a:gd name="adj2" fmla="val -3731"/>
              <a:gd name="adj3" fmla="val 28569"/>
              <a:gd name="adj4" fmla="val -17171"/>
              <a:gd name="adj5" fmla="val 125000"/>
              <a:gd name="adj6" fmla="val -31005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Estimated DOA</a:t>
            </a:r>
          </a:p>
        </p:txBody>
      </p:sp>
      <p:graphicFrame>
        <p:nvGraphicFramePr>
          <p:cNvPr id="263179" name="Object 11"/>
          <p:cNvGraphicFramePr>
            <a:graphicFrameLocks noChangeAspect="1"/>
          </p:cNvGraphicFramePr>
          <p:nvPr/>
        </p:nvGraphicFramePr>
        <p:xfrm>
          <a:off x="2362200" y="3022600"/>
          <a:ext cx="4519613" cy="863600"/>
        </p:xfrm>
        <a:graphic>
          <a:graphicData uri="http://schemas.openxmlformats.org/presentationml/2006/ole">
            <p:oleObj spid="_x0000_s263185" name="Equation" r:id="rId6" imgW="2260600" imgH="431800" progId="Equation.3">
              <p:embed/>
            </p:oleObj>
          </a:graphicData>
        </a:graphic>
      </p:graphicFrame>
      <p:sp>
        <p:nvSpPr>
          <p:cNvPr id="263180" name="Text Box 12"/>
          <p:cNvSpPr txBox="1">
            <a:spLocks noChangeArrowheads="1"/>
          </p:cNvSpPr>
          <p:nvPr/>
        </p:nvSpPr>
        <p:spPr bwMode="auto">
          <a:xfrm>
            <a:off x="381000" y="2955925"/>
            <a:ext cx="1330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Simpler</a:t>
            </a:r>
          </a:p>
          <a:p>
            <a:r>
              <a:rPr lang="en-US" sz="2000"/>
              <a:t>Likelihood</a:t>
            </a:r>
          </a:p>
          <a:p>
            <a:r>
              <a:rPr lang="en-US" sz="2000"/>
              <a:t>function</a:t>
            </a:r>
          </a:p>
        </p:txBody>
      </p:sp>
      <p:graphicFrame>
        <p:nvGraphicFramePr>
          <p:cNvPr id="263181" name="Object 13"/>
          <p:cNvGraphicFramePr>
            <a:graphicFrameLocks noChangeAspect="1"/>
          </p:cNvGraphicFramePr>
          <p:nvPr/>
        </p:nvGraphicFramePr>
        <p:xfrm>
          <a:off x="2362200" y="4038600"/>
          <a:ext cx="3325813" cy="457200"/>
        </p:xfrm>
        <a:graphic>
          <a:graphicData uri="http://schemas.openxmlformats.org/presentationml/2006/ole">
            <p:oleObj spid="_x0000_s263186" name="Equation" r:id="rId7" imgW="16637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00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2800" dirty="0"/>
              <a:t>Introduction to </a:t>
            </a:r>
            <a:r>
              <a:rPr lang="en-US" sz="2800" dirty="0" err="1"/>
              <a:t>beamforming</a:t>
            </a:r>
            <a:endParaRPr lang="en-US" sz="2800" dirty="0"/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sz="2800" dirty="0"/>
              <a:t>Our experiences using </a:t>
            </a:r>
            <a:r>
              <a:rPr lang="en-US" sz="2800" dirty="0" err="1"/>
              <a:t>beamforming</a:t>
            </a:r>
            <a:r>
              <a:rPr lang="en-US" sz="2800" dirty="0"/>
              <a:t> in 6 projects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AutoNum type="arabicPeriod" startAt="3"/>
            </a:pPr>
            <a:r>
              <a:rPr lang="en-US" sz="2800" dirty="0"/>
              <a:t>Introducing the Approximate ML (AML) algorithm for high performance acoustical </a:t>
            </a:r>
            <a:r>
              <a:rPr lang="en-US" sz="2800" dirty="0" err="1"/>
              <a:t>beamforming</a:t>
            </a:r>
            <a:r>
              <a:rPr lang="en-US" sz="2800" dirty="0"/>
              <a:t> to perform detection, localization, SINR enhancement, source separation, and tracking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AutoNum type="arabicPeriod" startAt="3"/>
            </a:pPr>
            <a:r>
              <a:rPr lang="en-US" sz="2800" dirty="0"/>
              <a:t>Various simulations, practical field measured data, and two sound demonstrations illustrate the usefulness of acoustical </a:t>
            </a:r>
            <a:r>
              <a:rPr lang="en-US" sz="2800" dirty="0" err="1"/>
              <a:t>beamforming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0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96975"/>
            <a:ext cx="42830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420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143000"/>
            <a:ext cx="4283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1524000" y="152400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Source Spectra of Two Birds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2657475" y="1371600"/>
            <a:ext cx="1609725" cy="39687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Woodpecker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400800" y="1371600"/>
            <a:ext cx="2286000" cy="39687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Mexican Antthrush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685800" y="5410200"/>
            <a:ext cx="790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Frequency bins with </a:t>
            </a:r>
            <a:r>
              <a:rPr lang="en-US" sz="2000">
                <a:solidFill>
                  <a:srgbClr val="FF0000"/>
                </a:solidFill>
              </a:rPr>
              <a:t>higher PSD</a:t>
            </a:r>
            <a:r>
              <a:rPr lang="en-US" sz="2000"/>
              <a:t> will contribute more to the likelihood</a:t>
            </a:r>
          </a:p>
        </p:txBody>
      </p:sp>
      <p:graphicFrame>
        <p:nvGraphicFramePr>
          <p:cNvPr id="264200" name="Object 8"/>
          <p:cNvGraphicFramePr>
            <a:graphicFrameLocks noChangeAspect="1"/>
          </p:cNvGraphicFramePr>
          <p:nvPr/>
        </p:nvGraphicFramePr>
        <p:xfrm>
          <a:off x="2438400" y="4495800"/>
          <a:ext cx="4519613" cy="863600"/>
        </p:xfrm>
        <a:graphic>
          <a:graphicData uri="http://schemas.openxmlformats.org/presentationml/2006/ole">
            <p:oleObj spid="_x0000_s264204" name="Equation" r:id="rId5" imgW="2260600" imgH="431800" progId="Equation.3">
              <p:embed/>
            </p:oleObj>
          </a:graphicData>
        </a:graphic>
      </p:graphicFrame>
      <p:grpSp>
        <p:nvGrpSpPr>
          <p:cNvPr id="264201" name="Group 9"/>
          <p:cNvGrpSpPr>
            <a:grpSpLocks/>
          </p:cNvGrpSpPr>
          <p:nvPr/>
        </p:nvGrpSpPr>
        <p:grpSpPr bwMode="auto">
          <a:xfrm>
            <a:off x="1447800" y="5943600"/>
            <a:ext cx="6435725" cy="457200"/>
            <a:chOff x="912" y="3360"/>
            <a:chExt cx="4054" cy="288"/>
          </a:xfrm>
        </p:grpSpPr>
        <p:graphicFrame>
          <p:nvGraphicFramePr>
            <p:cNvPr id="264202" name="Object 10"/>
            <p:cNvGraphicFramePr>
              <a:graphicFrameLocks noChangeAspect="1"/>
            </p:cNvGraphicFramePr>
            <p:nvPr/>
          </p:nvGraphicFramePr>
          <p:xfrm>
            <a:off x="2135" y="3360"/>
            <a:ext cx="2831" cy="288"/>
          </p:xfrm>
          <a:graphic>
            <a:graphicData uri="http://schemas.openxmlformats.org/presentationml/2006/ole">
              <p:oleObj spid="_x0000_s264205" name="Equation" r:id="rId6" imgW="2247900" imgH="228600" progId="Equation.3">
                <p:embed/>
              </p:oleObj>
            </a:graphicData>
          </a:graphic>
        </p:graphicFrame>
        <p:sp>
          <p:nvSpPr>
            <p:cNvPr id="264203" name="Text Box 11"/>
            <p:cNvSpPr txBox="1">
              <a:spLocks noChangeArrowheads="1"/>
            </p:cNvSpPr>
            <p:nvPr/>
          </p:nvSpPr>
          <p:spPr bwMode="auto">
            <a:xfrm>
              <a:off x="912" y="3378"/>
              <a:ext cx="11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Single source: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0"/>
            <a:ext cx="398462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0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39020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395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TW" b="1">
                <a:ea typeface="PMingLiU" charset="0"/>
                <a:cs typeface="PMingLiU" charset="0"/>
              </a:rPr>
              <a:t>Vocalization of Acorn Woodpecker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4572000" y="5410200"/>
            <a:ext cx="391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TW" b="1">
                <a:ea typeface="PMingLiU" charset="0"/>
                <a:cs typeface="PMingLiU" charset="0"/>
              </a:rPr>
              <a:t>Vocalization of Mexican Antthrush</a:t>
            </a:r>
          </a:p>
        </p:txBody>
      </p:sp>
      <p:sp>
        <p:nvSpPr>
          <p:cNvPr id="265222" name="Oval 6"/>
          <p:cNvSpPr>
            <a:spLocks noChangeArrowheads="1"/>
          </p:cNvSpPr>
          <p:nvPr/>
        </p:nvSpPr>
        <p:spPr bwMode="auto">
          <a:xfrm>
            <a:off x="1331913" y="2636838"/>
            <a:ext cx="215900" cy="2159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3" name="Oval 7"/>
          <p:cNvSpPr>
            <a:spLocks noChangeArrowheads="1"/>
          </p:cNvSpPr>
          <p:nvPr/>
        </p:nvSpPr>
        <p:spPr bwMode="auto">
          <a:xfrm>
            <a:off x="1547813" y="2420938"/>
            <a:ext cx="215900" cy="2159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4" name="Oval 8"/>
          <p:cNvSpPr>
            <a:spLocks noChangeArrowheads="1"/>
          </p:cNvSpPr>
          <p:nvPr/>
        </p:nvSpPr>
        <p:spPr bwMode="auto">
          <a:xfrm>
            <a:off x="1692275" y="2852738"/>
            <a:ext cx="215900" cy="2159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1258888" y="2852738"/>
            <a:ext cx="215900" cy="2159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5867400" y="1916113"/>
            <a:ext cx="360363" cy="360362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2057400" y="120650"/>
            <a:ext cx="6648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Select Few High Spectral Power Bins  </a:t>
            </a:r>
          </a:p>
          <a:p>
            <a:pPr algn="ctr"/>
            <a:r>
              <a:rPr lang="en-US" sz="2800" b="1"/>
              <a:t>For Complexity Reduction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925" y="2819400"/>
            <a:ext cx="4664075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90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95600"/>
            <a:ext cx="4556125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203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Near-field case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5791200" y="2514600"/>
            <a:ext cx="184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Far-field case</a:t>
            </a: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457200" y="11430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Peak at source location in near-field case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Broad </a:t>
            </a:r>
            <a:r>
              <a:rPr lang="ja-JP" altLang="en-US" sz="2400" b="1">
                <a:latin typeface="Arial"/>
              </a:rPr>
              <a:t>“</a:t>
            </a:r>
            <a:r>
              <a:rPr lang="en-US" sz="2400" b="1"/>
              <a:t>lobe</a:t>
            </a:r>
            <a:r>
              <a:rPr lang="ja-JP" altLang="en-US" sz="2400" b="1">
                <a:latin typeface="Arial"/>
              </a:rPr>
              <a:t>”</a:t>
            </a:r>
            <a:r>
              <a:rPr lang="en-US" sz="2400" b="1"/>
              <a:t> along source direction in far-field case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Sampling frequency </a:t>
            </a:r>
            <a:r>
              <a:rPr lang="en-US" sz="2400" b="1" i="1"/>
              <a:t>f</a:t>
            </a:r>
            <a:r>
              <a:rPr lang="en-US" sz="2400" b="1" i="1" baseline="-25000"/>
              <a:t>s</a:t>
            </a:r>
            <a:r>
              <a:rPr lang="en-US" sz="2400" b="1"/>
              <a:t> = 1KHz, SNR = 20dB</a:t>
            </a:r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3429000" y="6400800"/>
            <a:ext cx="152400" cy="152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581400" y="6248400"/>
            <a:ext cx="201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</a:t>
            </a:r>
            <a:r>
              <a:rPr lang="en-US" sz="2000">
                <a:latin typeface="Times New Roman" charset="0"/>
              </a:rPr>
              <a:t> sensor locations</a:t>
            </a:r>
            <a:endParaRPr lang="en-US" sz="2400">
              <a:latin typeface="Times New Roman" charset="0"/>
            </a:endParaRPr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3276600" y="304800"/>
            <a:ext cx="325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AML Metric Plot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44563"/>
          </a:xfrm>
          <a:noFill/>
          <a:ln/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Data Collection in Semi-Anechoic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Room at </a:t>
            </a:r>
            <a:r>
              <a:rPr lang="en-US" sz="3200" b="1" dirty="0" smtClean="0">
                <a:solidFill>
                  <a:schemeClr val="tx1"/>
                </a:solidFill>
              </a:rPr>
              <a:t>Xerox-</a:t>
            </a:r>
            <a:r>
              <a:rPr lang="en-US" sz="3200" b="1" dirty="0" err="1" smtClean="0">
                <a:solidFill>
                  <a:schemeClr val="tx1"/>
                </a:solidFill>
              </a:rPr>
              <a:t>Parc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6225" y="1630363"/>
            <a:ext cx="6049963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3222625"/>
            <a:ext cx="474027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725" y="3222625"/>
            <a:ext cx="474027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943100" y="2895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AML 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6515100" y="28956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LS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228600" y="1219200"/>
            <a:ext cx="891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Semi-anechoic room, SNR = 12dB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Direct localization of an omni-directional speaker playing the LAV (light wheeled vehicle) sound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AML RMS error of 73 cm, LS RMS error of 127cm</a:t>
            </a: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1676400" y="228600"/>
            <a:ext cx="724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Indoor Convex Hull Exp. Results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8229600" cy="1143000"/>
          </a:xfrm>
          <a:noFill/>
          <a:ln/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>Outdoor Testing at Xerox-Parc</a:t>
            </a:r>
          </a:p>
        </p:txBody>
      </p:sp>
      <p:pic>
        <p:nvPicPr>
          <p:cNvPr id="295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1303337"/>
            <a:ext cx="668972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1325" y="3184525"/>
            <a:ext cx="48926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905000" y="27432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AML 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6553200" y="27432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LS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04800" y="1524000"/>
            <a:ext cx="8610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Omni-directional speaker playing the LAV sound while moving from north to south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Far-field: cross-bearing of DOAs from 3 subarrays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1790700" y="228600"/>
            <a:ext cx="7353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Outdoor Moving Source Exp. Results</a:t>
            </a:r>
          </a:p>
        </p:txBody>
      </p:sp>
      <p:pic>
        <p:nvPicPr>
          <p:cNvPr id="294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46437"/>
            <a:ext cx="481647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981200" y="304800"/>
            <a:ext cx="6613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AML Sensor Network at 29 Palms</a:t>
            </a:r>
          </a:p>
        </p:txBody>
      </p:sp>
      <p:pic>
        <p:nvPicPr>
          <p:cNvPr id="293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539875"/>
            <a:ext cx="72390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935663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52400" y="1219200"/>
            <a:ext cx="899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Single AAV traveling at 15mph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Far-field situation: cross-bearing of DOAs from two subarrays (square array of four microphones, 1ft spacing)</a:t>
            </a: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1677988" y="228600"/>
            <a:ext cx="7466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29 Palms Field Measured Localization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982663" y="4968875"/>
            <a:ext cx="2674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Square subarray </a:t>
            </a:r>
          </a:p>
          <a:p>
            <a:r>
              <a:rPr lang="en-US" sz="2400" b="1">
                <a:solidFill>
                  <a:schemeClr val="hlink"/>
                </a:solidFill>
              </a:rPr>
              <a:t>configuration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4572000" y="4953000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Each  subarray consists of four iPAQs with its microphone, cps, and 802.11b wireless card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1752600" y="2286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/>
              <a:t>Free Space Experiment using iPAQS</a:t>
            </a:r>
          </a:p>
        </p:txBody>
      </p:sp>
      <p:pic>
        <p:nvPicPr>
          <p:cNvPr id="291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8258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7800"/>
            <a:ext cx="40544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8229600" cy="1143000"/>
          </a:xfrm>
          <a:noFill/>
          <a:ln/>
        </p:spPr>
        <p:txBody>
          <a:bodyPr/>
          <a:lstStyle/>
          <a:p>
            <a:r>
              <a:rPr lang="en-US" sz="4000"/>
              <a:t>   Introduction to Beamforming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915400" cy="5181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r>
              <a:rPr lang="en-US"/>
              <a:t>In this presentation, we present an evolution of our own experiences on 6 projects of beamforming using acoustic/ seismic arrays and related wireless sensor system issues</a:t>
            </a:r>
          </a:p>
          <a:p>
            <a:pPr marL="609600" indent="-609600"/>
            <a:r>
              <a:rPr lang="en-US" b="1"/>
              <a:t>Beamforming</a:t>
            </a:r>
            <a:r>
              <a:rPr lang="en-US"/>
              <a:t> based on arrays can achieve: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Detect</a:t>
            </a:r>
            <a:r>
              <a:rPr lang="en-US"/>
              <a:t> - declare whether one (or more) acoustic/seismic source(s) is (are) present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en-US" b="1"/>
              <a:t>Increase </a:t>
            </a:r>
            <a:r>
              <a:rPr lang="en-US"/>
              <a:t>SINR by enhancing desired signal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/>
              <a:t>      &amp;/or reject/reduce unwanted signals/noises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Free Space Experimental Results</a:t>
            </a:r>
          </a:p>
        </p:txBody>
      </p:sp>
      <p:pic>
        <p:nvPicPr>
          <p:cNvPr id="289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41148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24000"/>
            <a:ext cx="41306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525" y="1219200"/>
            <a:ext cx="45878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067" name="Line 3"/>
          <p:cNvSpPr>
            <a:spLocks noChangeShapeType="1"/>
          </p:cNvSpPr>
          <p:nvPr/>
        </p:nvSpPr>
        <p:spPr bwMode="auto">
          <a:xfrm>
            <a:off x="1371600" y="2286000"/>
            <a:ext cx="304800" cy="0"/>
          </a:xfrm>
          <a:prstGeom prst="line">
            <a:avLst/>
          </a:prstGeom>
          <a:noFill/>
          <a:ln w="92075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762000" y="5568950"/>
            <a:ext cx="3276600" cy="679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Now the source is moving towards 90 degrees !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6172200" y="1219200"/>
            <a:ext cx="2438400" cy="40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No source active </a:t>
            </a:r>
          </a:p>
        </p:txBody>
      </p:sp>
      <p:pic>
        <p:nvPicPr>
          <p:cNvPr id="216070" name="Picture 6" descr="D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24188"/>
            <a:ext cx="3810000" cy="3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6071" name="Group 7"/>
          <p:cNvGrpSpPr>
            <a:grpSpLocks/>
          </p:cNvGrpSpPr>
          <p:nvPr/>
        </p:nvGrpSpPr>
        <p:grpSpPr bwMode="auto">
          <a:xfrm>
            <a:off x="1066800" y="2978150"/>
            <a:ext cx="4876800" cy="2432050"/>
            <a:chOff x="672" y="1728"/>
            <a:chExt cx="3072" cy="1532"/>
          </a:xfrm>
        </p:grpSpPr>
        <p:sp>
          <p:nvSpPr>
            <p:cNvPr id="216072" name="Line 8"/>
            <p:cNvSpPr>
              <a:spLocks noChangeShapeType="1"/>
            </p:cNvSpPr>
            <p:nvPr/>
          </p:nvSpPr>
          <p:spPr bwMode="auto">
            <a:xfrm flipH="1" flipV="1">
              <a:off x="768" y="1728"/>
              <a:ext cx="720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3" name="Line 9"/>
            <p:cNvSpPr>
              <a:spLocks noChangeShapeType="1"/>
            </p:cNvSpPr>
            <p:nvPr/>
          </p:nvSpPr>
          <p:spPr bwMode="auto">
            <a:xfrm flipV="1">
              <a:off x="2208" y="2496"/>
              <a:ext cx="1536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4" name="Text Box 10"/>
            <p:cNvSpPr txBox="1">
              <a:spLocks noChangeArrowheads="1"/>
            </p:cNvSpPr>
            <p:nvPr/>
          </p:nvSpPr>
          <p:spPr bwMode="auto">
            <a:xfrm>
              <a:off x="672" y="2832"/>
              <a:ext cx="1536" cy="4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This audio source</a:t>
              </a:r>
              <a:br>
                <a:rPr lang="en-US" b="1"/>
              </a:br>
              <a:r>
                <a:rPr lang="en-US" b="1"/>
                <a:t>is playing here</a:t>
              </a:r>
            </a:p>
          </p:txBody>
        </p:sp>
      </p:grpSp>
      <p:grpSp>
        <p:nvGrpSpPr>
          <p:cNvPr id="216075" name="Group 11"/>
          <p:cNvGrpSpPr>
            <a:grpSpLocks/>
          </p:cNvGrpSpPr>
          <p:nvPr/>
        </p:nvGrpSpPr>
        <p:grpSpPr bwMode="auto">
          <a:xfrm>
            <a:off x="5638800" y="2133600"/>
            <a:ext cx="3048000" cy="1676400"/>
            <a:chOff x="3552" y="1296"/>
            <a:chExt cx="1920" cy="1056"/>
          </a:xfrm>
        </p:grpSpPr>
        <p:sp>
          <p:nvSpPr>
            <p:cNvPr id="216076" name="Line 12"/>
            <p:cNvSpPr>
              <a:spLocks noChangeShapeType="1"/>
            </p:cNvSpPr>
            <p:nvPr/>
          </p:nvSpPr>
          <p:spPr bwMode="auto">
            <a:xfrm flipH="1">
              <a:off x="3552" y="1488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7" name="Line 13"/>
            <p:cNvSpPr>
              <a:spLocks noChangeShapeType="1"/>
            </p:cNvSpPr>
            <p:nvPr/>
          </p:nvSpPr>
          <p:spPr bwMode="auto">
            <a:xfrm flipH="1">
              <a:off x="4512" y="1728"/>
              <a:ext cx="19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8" name="Text Box 14"/>
            <p:cNvSpPr txBox="1">
              <a:spLocks noChangeArrowheads="1"/>
            </p:cNvSpPr>
            <p:nvPr/>
          </p:nvSpPr>
          <p:spPr bwMode="auto">
            <a:xfrm>
              <a:off x="3936" y="1296"/>
              <a:ext cx="1536" cy="4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This audio source</a:t>
              </a:r>
              <a:br>
                <a:rPr lang="en-US" b="1"/>
              </a:br>
              <a:r>
                <a:rPr lang="en-US" b="1"/>
                <a:t>is playing here</a:t>
              </a:r>
            </a:p>
          </p:txBody>
        </p:sp>
      </p:grp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2312988" y="103188"/>
            <a:ext cx="56880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/>
              <a:t>Demo of a Real-time Source </a:t>
            </a:r>
          </a:p>
          <a:p>
            <a:r>
              <a:rPr lang="en-US" sz="3200" b="1"/>
              <a:t>DOA Estimation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0.16666 -3.33333E-6 " pathEditMode="relative" rAng="0" ptsTypes="AA">
                                      <p:cBhvr>
                                        <p:cTn id="29" dur="8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animBg="1"/>
      <p:bldP spid="216067" grpId="1" animBg="1"/>
      <p:bldP spid="216068" grpId="0" animBg="1"/>
      <p:bldP spid="2160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DOA_2sub"/>
          <p:cNvPicPr>
            <a:picLocks noGrp="1" noChangeAspect="1" noChangeArrowheads="1" noCrop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4370387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8115" name="Group 3"/>
          <p:cNvGrpSpPr>
            <a:grpSpLocks/>
          </p:cNvGrpSpPr>
          <p:nvPr/>
        </p:nvGrpSpPr>
        <p:grpSpPr bwMode="auto">
          <a:xfrm>
            <a:off x="5257800" y="2971800"/>
            <a:ext cx="3810000" cy="679450"/>
            <a:chOff x="3312" y="1872"/>
            <a:chExt cx="2400" cy="428"/>
          </a:xfrm>
        </p:grpSpPr>
        <p:sp>
          <p:nvSpPr>
            <p:cNvPr id="218116" name="Line 4"/>
            <p:cNvSpPr>
              <a:spLocks noChangeShapeType="1"/>
            </p:cNvSpPr>
            <p:nvPr/>
          </p:nvSpPr>
          <p:spPr bwMode="auto">
            <a:xfrm flipH="1">
              <a:off x="3312" y="2064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17" name="Text Box 5"/>
            <p:cNvSpPr txBox="1">
              <a:spLocks noChangeArrowheads="1"/>
            </p:cNvSpPr>
            <p:nvPr/>
          </p:nvSpPr>
          <p:spPr bwMode="auto">
            <a:xfrm>
              <a:off x="4176" y="1872"/>
              <a:ext cx="1536" cy="4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This audio source</a:t>
              </a:r>
              <a:br>
                <a:rPr lang="en-US" b="1"/>
              </a:br>
              <a:r>
                <a:rPr lang="en-US" b="1"/>
                <a:t>is playing now </a:t>
              </a:r>
              <a:endParaRPr lang="en-US"/>
            </a:p>
          </p:txBody>
        </p:sp>
      </p:grpSp>
      <p:grpSp>
        <p:nvGrpSpPr>
          <p:cNvPr id="218118" name="Group 6"/>
          <p:cNvGrpSpPr>
            <a:grpSpLocks/>
          </p:cNvGrpSpPr>
          <p:nvPr/>
        </p:nvGrpSpPr>
        <p:grpSpPr bwMode="auto">
          <a:xfrm>
            <a:off x="152400" y="2895600"/>
            <a:ext cx="3429000" cy="679450"/>
            <a:chOff x="96" y="1824"/>
            <a:chExt cx="2160" cy="428"/>
          </a:xfrm>
        </p:grpSpPr>
        <p:sp>
          <p:nvSpPr>
            <p:cNvPr id="218119" name="Line 7"/>
            <p:cNvSpPr>
              <a:spLocks noChangeShapeType="1"/>
            </p:cNvSpPr>
            <p:nvPr/>
          </p:nvSpPr>
          <p:spPr bwMode="auto">
            <a:xfrm flipH="1" flipV="1">
              <a:off x="1632" y="2064"/>
              <a:ext cx="624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20" name="Text Box 8"/>
            <p:cNvSpPr txBox="1">
              <a:spLocks noChangeArrowheads="1"/>
            </p:cNvSpPr>
            <p:nvPr/>
          </p:nvSpPr>
          <p:spPr bwMode="auto">
            <a:xfrm>
              <a:off x="96" y="1824"/>
              <a:ext cx="1536" cy="4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This audio source</a:t>
              </a:r>
              <a:br>
                <a:rPr lang="en-US" b="1"/>
              </a:br>
              <a:r>
                <a:rPr lang="en-US" b="1"/>
                <a:t>is playing now </a:t>
              </a:r>
              <a:endParaRPr lang="en-US"/>
            </a:p>
          </p:txBody>
        </p:sp>
      </p:grp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1524000" y="152400"/>
            <a:ext cx="607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Demo of a Real-time Source Localization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p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1371600" y="762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800" b="1">
                <a:solidFill>
                  <a:schemeClr val="tx2"/>
                </a:solidFill>
                <a:ea typeface="PMingLiU" charset="0"/>
                <a:cs typeface="PMingLiU" charset="0"/>
              </a:rPr>
              <a:t>Review of narrowband beamforming of a uniform linear array (ULA)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152400" y="1524000"/>
            <a:ext cx="8759825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100" b="1">
                <a:ea typeface="PMingLiU" charset="0"/>
                <a:cs typeface="PMingLiU" charset="0"/>
              </a:rPr>
              <a:t>Consider a narrowband source with wavelength </a:t>
            </a:r>
            <a:r>
              <a:rPr lang="el-GR" altLang="zh-TW" sz="2100" b="1"/>
              <a:t>λ</a:t>
            </a:r>
            <a:endParaRPr lang="en-US" altLang="zh-TW" sz="2100" b="1">
              <a:ea typeface="PMingLiU" charset="0"/>
              <a:cs typeface="PMingLiU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000" b="1">
                <a:ea typeface="PMingLiU" charset="0"/>
                <a:cs typeface="PMingLiU" charset="0"/>
              </a:rPr>
              <a:t>If the inter-element spacing </a:t>
            </a:r>
            <a:r>
              <a:rPr lang="en-US" altLang="zh-TW" sz="2000" b="1">
                <a:solidFill>
                  <a:schemeClr val="bg2"/>
                </a:solidFill>
                <a:ea typeface="PMingLiU" charset="0"/>
                <a:cs typeface="PMingLiU" charset="0"/>
              </a:rPr>
              <a:t>d &gt;</a:t>
            </a:r>
            <a:r>
              <a:rPr lang="el-GR" altLang="zh-TW" sz="1900" b="1">
                <a:solidFill>
                  <a:schemeClr val="bg2"/>
                </a:solidFill>
                <a:ea typeface="Arial" charset="0"/>
              </a:rPr>
              <a:t>λ</a:t>
            </a:r>
            <a:r>
              <a:rPr lang="en-US" altLang="zh-TW" sz="1900" b="1">
                <a:solidFill>
                  <a:schemeClr val="bg2"/>
                </a:solidFill>
                <a:ea typeface="PMingLiU" charset="0"/>
                <a:cs typeface="PMingLiU" charset="0"/>
              </a:rPr>
              <a:t>/2</a:t>
            </a:r>
            <a:r>
              <a:rPr lang="en-US" altLang="zh-TW" sz="1900" b="1">
                <a:ea typeface="PMingLiU" charset="0"/>
                <a:cs typeface="PMingLiU" charset="0"/>
              </a:rPr>
              <a:t>, </a:t>
            </a:r>
            <a:r>
              <a:rPr lang="en-US" altLang="zh-TW" sz="1900" b="1">
                <a:solidFill>
                  <a:schemeClr val="bg2"/>
                </a:solidFill>
                <a:ea typeface="PMingLiU" charset="0"/>
                <a:cs typeface="PMingLiU" charset="0"/>
              </a:rPr>
              <a:t>grating lobes</a:t>
            </a:r>
            <a:r>
              <a:rPr lang="en-US" altLang="zh-TW" sz="1900" b="1">
                <a:ea typeface="PMingLiU" charset="0"/>
                <a:cs typeface="PMingLiU" charset="0"/>
              </a:rPr>
              <a:t> (lobe of the same height of the mainlobe) will appear in the beampattern and results in ambiguities in the DOA estimation. </a:t>
            </a:r>
            <a:r>
              <a:rPr lang="en-US" altLang="zh-TW" sz="1900" b="1">
                <a:solidFill>
                  <a:srgbClr val="FF00FF"/>
                </a:solidFill>
                <a:ea typeface="PMingLiU" charset="0"/>
                <a:cs typeface="PMingLiU" charset="0"/>
              </a:rPr>
              <a:t>(spatial aliasing effect)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1900" b="1">
                <a:ea typeface="PMingLiU" charset="0"/>
                <a:cs typeface="PMingLiU" charset="0"/>
              </a:rPr>
              <a:t>The width of the lobes become narrower as </a:t>
            </a:r>
            <a:r>
              <a:rPr lang="en-US" altLang="zh-TW" sz="1900" b="1">
                <a:solidFill>
                  <a:schemeClr val="bg2"/>
                </a:solidFill>
                <a:ea typeface="PMingLiU" charset="0"/>
                <a:cs typeface="PMingLiU" charset="0"/>
              </a:rPr>
              <a:t>d</a:t>
            </a:r>
            <a:r>
              <a:rPr lang="en-US" altLang="zh-TW" sz="1900" b="1">
                <a:ea typeface="PMingLiU" charset="0"/>
                <a:cs typeface="PMingLiU" charset="0"/>
              </a:rPr>
              <a:t> increases. </a:t>
            </a:r>
            <a:r>
              <a:rPr lang="en-US" altLang="zh-TW" sz="1900" b="1">
                <a:solidFill>
                  <a:srgbClr val="FF00FF"/>
                </a:solidFill>
                <a:ea typeface="PMingLiU" charset="0"/>
                <a:cs typeface="PMingLiU" charset="0"/>
              </a:rPr>
              <a:t>(resolution improves)</a:t>
            </a:r>
            <a:endParaRPr lang="en-US" altLang="zh-TW" sz="1900" b="1">
              <a:ea typeface="PMingLiU" charset="0"/>
              <a:cs typeface="PMingLiU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100" b="1">
                <a:ea typeface="PMingLiU" charset="0"/>
                <a:cs typeface="PMingLiU" charset="0"/>
              </a:rPr>
              <a:t>For wideband signals, the beam-pattern is an</a:t>
            </a:r>
            <a:r>
              <a:rPr lang="en-US" altLang="zh-TW" sz="2100" b="1">
                <a:solidFill>
                  <a:schemeClr val="bg2"/>
                </a:solidFill>
                <a:ea typeface="PMingLiU" charset="0"/>
                <a:cs typeface="PMingLiU" charset="0"/>
              </a:rPr>
              <a:t> average</a:t>
            </a:r>
            <a:r>
              <a:rPr lang="en-US" altLang="zh-TW" sz="2100" b="1">
                <a:ea typeface="PMingLiU" charset="0"/>
                <a:cs typeface="PMingLiU" charset="0"/>
              </a:rPr>
              <a:t> of the beam-pattern of all frequency components.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TW" sz="2100" b="1">
                <a:solidFill>
                  <a:srgbClr val="FF00FF"/>
                </a:solidFill>
                <a:ea typeface="PMingLiU" charset="0"/>
                <a:cs typeface="PMingLiU" charset="0"/>
              </a:rPr>
              <a:t>	(grating lobes become side-lobes)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100" b="1">
                <a:ea typeface="PMingLiU" charset="0"/>
                <a:cs typeface="PMingLiU" charset="0"/>
              </a:rPr>
              <a:t>Uniform circular array is considered in our design, since we have no preference in any azimuth angle.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TW" sz="1900" b="1">
              <a:ea typeface="PMingLiU" charset="0"/>
              <a:cs typeface="PMingLiU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733800"/>
            <a:ext cx="245427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4525" y="1143000"/>
            <a:ext cx="23018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262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143000"/>
            <a:ext cx="245427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250825" y="3367088"/>
            <a:ext cx="261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TW">
                <a:ea typeface="PMingLiU" charset="0"/>
                <a:cs typeface="PMingLiU" charset="0"/>
              </a:rPr>
              <a:t>Woodpecker, r=7.07 cm</a:t>
            </a:r>
          </a:p>
        </p:txBody>
      </p:sp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2987675" y="3443288"/>
            <a:ext cx="261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TW">
                <a:ea typeface="PMingLiU" charset="0"/>
                <a:cs typeface="PMingLiU" charset="0"/>
              </a:rPr>
              <a:t>Woodpecker, r=2.83 cm</a:t>
            </a:r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304800" y="6172200"/>
            <a:ext cx="231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TW">
                <a:ea typeface="PMingLiU" charset="0"/>
                <a:cs typeface="PMingLiU" charset="0"/>
              </a:rPr>
              <a:t>Antthrush, r=6.10 cm</a:t>
            </a: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3276600" y="6186488"/>
            <a:ext cx="231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TW">
                <a:ea typeface="PMingLiU" charset="0"/>
                <a:cs typeface="PMingLiU" charset="0"/>
              </a:rPr>
              <a:t>Antthrush, r=4.24 cm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6096000" y="1752600"/>
            <a:ext cx="2519363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TW" b="1">
                <a:ea typeface="PMingLiU" charset="0"/>
                <a:cs typeface="PMingLiU" charset="0"/>
              </a:rPr>
              <a:t>Some facts:</a:t>
            </a:r>
          </a:p>
          <a:p>
            <a:pPr>
              <a:spcBef>
                <a:spcPct val="50000"/>
              </a:spcBef>
            </a:pPr>
            <a:r>
              <a:rPr kumimoji="1" lang="en-US" altLang="zh-TW" b="1">
                <a:ea typeface="PMingLiU" charset="0"/>
                <a:cs typeface="PMingLiU" charset="0"/>
              </a:rPr>
              <a:t>Aperture </a:t>
            </a:r>
          </a:p>
          <a:p>
            <a:pPr>
              <a:spcBef>
                <a:spcPct val="50000"/>
              </a:spcBef>
            </a:pPr>
            <a:r>
              <a:rPr kumimoji="1" lang="en-US" altLang="zh-TW" b="1">
                <a:ea typeface="PMingLiU" charset="0"/>
                <a:cs typeface="PMingLiU" charset="0"/>
              </a:rPr>
              <a:t>1)Width of mainlobe</a:t>
            </a:r>
          </a:p>
          <a:p>
            <a:pPr>
              <a:spcBef>
                <a:spcPct val="50000"/>
              </a:spcBef>
            </a:pPr>
            <a:r>
              <a:rPr kumimoji="1" lang="en-US" altLang="zh-TW" b="1">
                <a:ea typeface="PMingLiU" charset="0"/>
                <a:cs typeface="PMingLiU" charset="0"/>
              </a:rPr>
              <a:t>   (better resolution)      </a:t>
            </a:r>
          </a:p>
          <a:p>
            <a:pPr>
              <a:spcBef>
                <a:spcPct val="50000"/>
              </a:spcBef>
            </a:pPr>
            <a:r>
              <a:rPr kumimoji="1" lang="en-US" altLang="zh-TW" b="1">
                <a:ea typeface="PMingLiU" charset="0"/>
                <a:cs typeface="PMingLiU" charset="0"/>
              </a:rPr>
              <a:t>2)Number of</a:t>
            </a:r>
          </a:p>
          <a:p>
            <a:pPr>
              <a:spcBef>
                <a:spcPct val="50000"/>
              </a:spcBef>
            </a:pPr>
            <a:r>
              <a:rPr kumimoji="1" lang="en-US" altLang="zh-TW" b="1">
                <a:ea typeface="PMingLiU" charset="0"/>
                <a:cs typeface="PMingLiU" charset="0"/>
              </a:rPr>
              <a:t>  sidelobes</a:t>
            </a:r>
          </a:p>
          <a:p>
            <a:pPr>
              <a:spcBef>
                <a:spcPct val="50000"/>
              </a:spcBef>
            </a:pPr>
            <a:r>
              <a:rPr kumimoji="1" lang="en-US" altLang="zh-TW" b="1">
                <a:ea typeface="PMingLiU" charset="0"/>
                <a:cs typeface="PMingLiU" charset="0"/>
              </a:rPr>
              <a:t>  (less robust)</a:t>
            </a:r>
          </a:p>
          <a:p>
            <a:pPr>
              <a:spcBef>
                <a:spcPct val="50000"/>
              </a:spcBef>
            </a:pPr>
            <a:r>
              <a:rPr kumimoji="1" lang="en-US" altLang="zh-TW" b="1">
                <a:ea typeface="PMingLiU" charset="0"/>
                <a:cs typeface="PMingLiU" charset="0"/>
              </a:rPr>
              <a:t>Optimal array size is </a:t>
            </a:r>
          </a:p>
          <a:p>
            <a:pPr>
              <a:spcBef>
                <a:spcPct val="50000"/>
              </a:spcBef>
            </a:pPr>
            <a:r>
              <a:rPr kumimoji="1" lang="en-US" altLang="zh-TW" b="1">
                <a:ea typeface="PMingLiU" charset="0"/>
                <a:cs typeface="PMingLiU" charset="0"/>
              </a:rPr>
              <a:t>highly dependent on </a:t>
            </a:r>
          </a:p>
          <a:p>
            <a:pPr>
              <a:spcBef>
                <a:spcPct val="50000"/>
              </a:spcBef>
            </a:pPr>
            <a:r>
              <a:rPr kumimoji="1" lang="en-US" altLang="zh-TW" b="1">
                <a:ea typeface="PMingLiU" charset="0"/>
                <a:cs typeface="PMingLiU" charset="0"/>
              </a:rPr>
              <a:t>the source spectrum</a:t>
            </a:r>
          </a:p>
        </p:txBody>
      </p:sp>
      <p:sp>
        <p:nvSpPr>
          <p:cNvPr id="268299" name="Line 11"/>
          <p:cNvSpPr>
            <a:spLocks noChangeShapeType="1"/>
          </p:cNvSpPr>
          <p:nvPr/>
        </p:nvSpPr>
        <p:spPr bwMode="auto">
          <a:xfrm flipV="1">
            <a:off x="7251700" y="22098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0" name="Line 12"/>
          <p:cNvSpPr>
            <a:spLocks noChangeShapeType="1"/>
          </p:cNvSpPr>
          <p:nvPr/>
        </p:nvSpPr>
        <p:spPr bwMode="auto">
          <a:xfrm rot="5400000" flipV="1">
            <a:off x="8470900" y="30607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1" name="Line 13"/>
          <p:cNvSpPr>
            <a:spLocks noChangeShapeType="1"/>
          </p:cNvSpPr>
          <p:nvPr/>
        </p:nvSpPr>
        <p:spPr bwMode="auto">
          <a:xfrm flipV="1">
            <a:off x="7556500" y="38862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1905000" y="2286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bg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3200" b="1">
                <a:ea typeface="PMingLiU" charset="0"/>
                <a:cs typeface="PMingLiU" charset="0"/>
              </a:rPr>
              <a:t>Beampattern of a 4-element UCA (1)</a:t>
            </a:r>
            <a:endParaRPr kumimoji="1" lang="en-US" altLang="zh-TW">
              <a:ea typeface="PMingLiU" charset="0"/>
              <a:cs typeface="PMingLiU" charset="0"/>
            </a:endParaRP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5943600" y="1371600"/>
            <a:ext cx="2451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b="1">
                <a:ea typeface="PMingLiU" charset="0"/>
                <a:cs typeface="PMingLiU" charset="0"/>
              </a:rPr>
              <a:t>True DOA=60 degree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0"/>
            <a:ext cx="24606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1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23018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0" y="3429000"/>
            <a:ext cx="386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TW">
                <a:ea typeface="PMingLiU" charset="0"/>
                <a:cs typeface="PMingLiU" charset="0"/>
              </a:rPr>
              <a:t>Woodpecker, r=7.07 cm, 4 elements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0" y="6248400"/>
            <a:ext cx="386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TW">
                <a:ea typeface="PMingLiU" charset="0"/>
                <a:cs typeface="PMingLiU" charset="0"/>
              </a:rPr>
              <a:t>Woodpecker, r=7.07 cm, 8 elements</a:t>
            </a: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4419600" y="1358900"/>
            <a:ext cx="296068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kumimoji="1" lang="en-US" altLang="zh-TW" sz="2000" b="1">
                <a:ea typeface="PMingLiU" charset="0"/>
                <a:cs typeface="PMingLiU" charset="0"/>
              </a:rPr>
              <a:t>For fixed aperture size,</a:t>
            </a:r>
          </a:p>
          <a:p>
            <a:pPr>
              <a:lnSpc>
                <a:spcPct val="105000"/>
              </a:lnSpc>
            </a:pPr>
            <a:r>
              <a:rPr kumimoji="1" lang="en-US" altLang="zh-TW" sz="2000" b="1">
                <a:ea typeface="PMingLiU" charset="0"/>
                <a:cs typeface="PMingLiU" charset="0"/>
              </a:rPr>
              <a:t>sidelobes       as</a:t>
            </a:r>
          </a:p>
          <a:p>
            <a:pPr>
              <a:lnSpc>
                <a:spcPct val="105000"/>
              </a:lnSpc>
            </a:pPr>
            <a:r>
              <a:rPr kumimoji="1" lang="en-US" altLang="zh-TW" sz="2000" b="1">
                <a:ea typeface="PMingLiU" charset="0"/>
                <a:cs typeface="PMingLiU" charset="0"/>
              </a:rPr>
              <a:t>number of elements</a:t>
            </a:r>
            <a:r>
              <a:rPr kumimoji="1" lang="en-US" altLang="zh-TW" sz="2400" b="1">
                <a:ea typeface="PMingLiU" charset="0"/>
                <a:cs typeface="PMingLiU" charset="0"/>
              </a:rPr>
              <a:t> </a:t>
            </a:r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7010400" y="20574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 rot="5400000" flipV="1">
            <a:off x="5791200" y="17653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4343400" y="2578100"/>
            <a:ext cx="431165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kumimoji="1" lang="en-US" altLang="zh-TW" sz="2000" b="1">
                <a:ea typeface="PMingLiU" charset="0"/>
                <a:cs typeface="PMingLiU" charset="0"/>
              </a:rPr>
              <a:t>In our applications of interest,</a:t>
            </a:r>
          </a:p>
          <a:p>
            <a:pPr>
              <a:lnSpc>
                <a:spcPct val="105000"/>
              </a:lnSpc>
            </a:pPr>
            <a:r>
              <a:rPr kumimoji="1" lang="en-US" altLang="zh-TW" sz="2000" b="1">
                <a:ea typeface="PMingLiU" charset="0"/>
                <a:cs typeface="PMingLiU" charset="0"/>
              </a:rPr>
              <a:t>there will always be reverberation </a:t>
            </a:r>
          </a:p>
          <a:p>
            <a:pPr>
              <a:lnSpc>
                <a:spcPct val="105000"/>
              </a:lnSpc>
            </a:pPr>
            <a:r>
              <a:rPr kumimoji="1" lang="en-US" altLang="zh-TW" sz="2000" b="1">
                <a:ea typeface="PMingLiU" charset="0"/>
                <a:cs typeface="PMingLiU" charset="0"/>
              </a:rPr>
              <a:t>and ambient noise, which can </a:t>
            </a:r>
          </a:p>
          <a:p>
            <a:pPr>
              <a:lnSpc>
                <a:spcPct val="105000"/>
              </a:lnSpc>
            </a:pPr>
            <a:r>
              <a:rPr kumimoji="1" lang="en-US" altLang="zh-TW" sz="2000" b="1">
                <a:ea typeface="PMingLiU" charset="0"/>
                <a:cs typeface="PMingLiU" charset="0"/>
              </a:rPr>
              <a:t>increase the magnitude of </a:t>
            </a:r>
          </a:p>
          <a:p>
            <a:pPr>
              <a:lnSpc>
                <a:spcPct val="105000"/>
              </a:lnSpc>
            </a:pPr>
            <a:r>
              <a:rPr kumimoji="1" lang="en-US" altLang="zh-TW" sz="2000" b="1">
                <a:ea typeface="PMingLiU" charset="0"/>
                <a:cs typeface="PMingLiU" charset="0"/>
              </a:rPr>
              <a:t>sidelobes and result in false </a:t>
            </a:r>
          </a:p>
          <a:p>
            <a:pPr>
              <a:lnSpc>
                <a:spcPct val="105000"/>
              </a:lnSpc>
            </a:pPr>
            <a:r>
              <a:rPr kumimoji="1" lang="en-US" altLang="zh-TW" sz="2000" b="1">
                <a:ea typeface="PMingLiU" charset="0"/>
                <a:cs typeface="PMingLiU" charset="0"/>
              </a:rPr>
              <a:t>estimate. </a:t>
            </a:r>
          </a:p>
          <a:p>
            <a:r>
              <a:rPr kumimoji="1" lang="en-US" altLang="zh-TW" sz="2000" b="1">
                <a:ea typeface="PMingLiU" charset="0"/>
                <a:cs typeface="PMingLiU" charset="0"/>
              </a:rPr>
              <a:t>Therefore parameters of a robust</a:t>
            </a:r>
          </a:p>
          <a:p>
            <a:pPr>
              <a:lnSpc>
                <a:spcPct val="110000"/>
              </a:lnSpc>
            </a:pPr>
            <a:r>
              <a:rPr kumimoji="1" lang="en-US" altLang="zh-TW" sz="2000" b="1">
                <a:ea typeface="PMingLiU" charset="0"/>
                <a:cs typeface="PMingLiU" charset="0"/>
              </a:rPr>
              <a:t>Array should be chosen s.t.</a:t>
            </a:r>
          </a:p>
        </p:txBody>
      </p:sp>
      <p:grpSp>
        <p:nvGrpSpPr>
          <p:cNvPr id="269328" name="Group 16"/>
          <p:cNvGrpSpPr>
            <a:grpSpLocks/>
          </p:cNvGrpSpPr>
          <p:nvPr/>
        </p:nvGrpSpPr>
        <p:grpSpPr bwMode="auto">
          <a:xfrm>
            <a:off x="3810000" y="5562600"/>
            <a:ext cx="5105400" cy="727075"/>
            <a:chOff x="2336" y="3562"/>
            <a:chExt cx="3216" cy="458"/>
          </a:xfrm>
        </p:grpSpPr>
        <p:sp>
          <p:nvSpPr>
            <p:cNvPr id="269322" name="Text Box 10"/>
            <p:cNvSpPr txBox="1">
              <a:spLocks noChangeArrowheads="1"/>
            </p:cNvSpPr>
            <p:nvPr/>
          </p:nvSpPr>
          <p:spPr bwMode="auto">
            <a:xfrm>
              <a:off x="2608" y="3562"/>
              <a:ext cx="1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TW" b="1">
                  <a:solidFill>
                    <a:schemeClr val="bg2"/>
                  </a:solidFill>
                  <a:ea typeface="PMingLiU" charset="0"/>
                  <a:cs typeface="PMingLiU" charset="0"/>
                </a:rPr>
                <a:t>Magnitude of main lobe</a:t>
              </a:r>
            </a:p>
          </p:txBody>
        </p:sp>
        <p:sp>
          <p:nvSpPr>
            <p:cNvPr id="269323" name="Text Box 11"/>
            <p:cNvSpPr txBox="1">
              <a:spLocks noChangeArrowheads="1"/>
            </p:cNvSpPr>
            <p:nvPr/>
          </p:nvSpPr>
          <p:spPr bwMode="auto">
            <a:xfrm>
              <a:off x="2381" y="3789"/>
              <a:ext cx="2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TW" b="1">
                  <a:solidFill>
                    <a:schemeClr val="bg2"/>
                  </a:solidFill>
                  <a:ea typeface="PMingLiU" charset="0"/>
                  <a:cs typeface="PMingLiU" charset="0"/>
                </a:rPr>
                <a:t>Magnitude of largest sidelobe</a:t>
              </a:r>
            </a:p>
          </p:txBody>
        </p:sp>
        <p:sp>
          <p:nvSpPr>
            <p:cNvPr id="269324" name="Line 12"/>
            <p:cNvSpPr>
              <a:spLocks noChangeShapeType="1"/>
            </p:cNvSpPr>
            <p:nvPr/>
          </p:nvSpPr>
          <p:spPr bwMode="auto">
            <a:xfrm>
              <a:off x="2336" y="3793"/>
              <a:ext cx="217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25" name="Text Box 13"/>
            <p:cNvSpPr txBox="1">
              <a:spLocks noChangeArrowheads="1"/>
            </p:cNvSpPr>
            <p:nvPr/>
          </p:nvSpPr>
          <p:spPr bwMode="auto">
            <a:xfrm>
              <a:off x="4493" y="3611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TW" sz="2800" b="1">
                  <a:solidFill>
                    <a:schemeClr val="bg2"/>
                  </a:solidFill>
                  <a:ea typeface="PMingLiU" charset="0"/>
                  <a:cs typeface="PMingLiU" charset="0"/>
                </a:rPr>
                <a:t>&gt;</a:t>
              </a:r>
            </a:p>
          </p:txBody>
        </p:sp>
        <p:sp>
          <p:nvSpPr>
            <p:cNvPr id="269326" name="Text Box 14"/>
            <p:cNvSpPr txBox="1">
              <a:spLocks noChangeArrowheads="1"/>
            </p:cNvSpPr>
            <p:nvPr/>
          </p:nvSpPr>
          <p:spPr bwMode="auto">
            <a:xfrm>
              <a:off x="4740" y="3657"/>
              <a:ext cx="8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TW" b="1">
                  <a:solidFill>
                    <a:schemeClr val="bg2"/>
                  </a:solidFill>
                  <a:ea typeface="PMingLiU" charset="0"/>
                  <a:cs typeface="PMingLiU" charset="0"/>
                </a:rPr>
                <a:t>Threshold</a:t>
              </a:r>
            </a:p>
          </p:txBody>
        </p:sp>
      </p:grp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1981200" y="3048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TW" sz="2800" b="1">
                <a:ea typeface="PMingLiU" charset="0"/>
                <a:cs typeface="PMingLiU" charset="0"/>
              </a:rPr>
              <a:t>Beampattern of a 4-element UCA (2)</a:t>
            </a:r>
            <a:endParaRPr kumimoji="1"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8229600" cy="762000"/>
          </a:xfrm>
          <a:noFill/>
          <a:ln/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sz="2800" b="1"/>
              <a:t>Project 4:  Separation of Two Sources by Beamforming for Bio-Complexity Problems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0" y="4586288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dirty="0"/>
              <a:t>Fig. 1 (Left top) Woodpecker waveform;  </a:t>
            </a:r>
          </a:p>
          <a:p>
            <a:pPr algn="ctr"/>
            <a:r>
              <a:rPr lang="en-US" sz="2800" dirty="0"/>
              <a:t>(Right top)  Dusky </a:t>
            </a:r>
            <a:r>
              <a:rPr lang="en-US" sz="2800" dirty="0" err="1"/>
              <a:t>AntBird</a:t>
            </a:r>
            <a:r>
              <a:rPr lang="en-US" sz="2800" dirty="0"/>
              <a:t> waveform;</a:t>
            </a:r>
          </a:p>
          <a:p>
            <a:pPr algn="ctr"/>
            <a:r>
              <a:rPr lang="en-US" sz="2800" dirty="0"/>
              <a:t>(Left bottom) Woodpecker spectrum;  </a:t>
            </a:r>
          </a:p>
          <a:p>
            <a:pPr algn="ctr"/>
            <a:r>
              <a:rPr lang="en-US" sz="2800" dirty="0"/>
              <a:t>(Right bottom)  Dusky </a:t>
            </a:r>
            <a:r>
              <a:rPr lang="en-US" sz="2800" dirty="0" err="1"/>
              <a:t>AntBird</a:t>
            </a:r>
            <a:r>
              <a:rPr lang="en-US" sz="2800" dirty="0"/>
              <a:t> spectrum.</a:t>
            </a:r>
          </a:p>
        </p:txBody>
      </p:sp>
      <p:pic>
        <p:nvPicPr>
          <p:cNvPr id="280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3559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0"/>
            <a:ext cx="36734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305800" cy="1143000"/>
          </a:xfrm>
          <a:noFill/>
          <a:ln/>
        </p:spPr>
        <p:txBody>
          <a:bodyPr/>
          <a:lstStyle/>
          <a:p>
            <a:r>
              <a:rPr lang="en-US" sz="3200" b="1"/>
              <a:t>DOA Estimation of Combined Source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0" y="43434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dirty="0"/>
              <a:t>Fig. 2 (Left top) Combined Woodpecker and Dusky </a:t>
            </a:r>
            <a:r>
              <a:rPr lang="en-US" sz="2800" dirty="0" err="1"/>
              <a:t>AntBird</a:t>
            </a:r>
            <a:r>
              <a:rPr lang="en-US" sz="2800" dirty="0"/>
              <a:t> waveform ; (Left bottom) Combined Woodpecker and Dusky </a:t>
            </a:r>
            <a:r>
              <a:rPr lang="en-US" sz="2800" dirty="0" err="1"/>
              <a:t>AntBird</a:t>
            </a:r>
            <a:r>
              <a:rPr lang="en-US" sz="2800" dirty="0"/>
              <a:t> spectrum; </a:t>
            </a:r>
          </a:p>
          <a:p>
            <a:r>
              <a:rPr lang="en-US" sz="2800" dirty="0"/>
              <a:t>(Right) Estimated DOAs of two sources at 60 deg. and 180 deg.</a:t>
            </a:r>
          </a:p>
        </p:txBody>
      </p:sp>
      <p:pic>
        <p:nvPicPr>
          <p:cNvPr id="278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29876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34829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629400" cy="792163"/>
          </a:xfrm>
          <a:noFill/>
          <a:ln/>
        </p:spPr>
        <p:txBody>
          <a:bodyPr/>
          <a:lstStyle/>
          <a:p>
            <a:r>
              <a:rPr lang="en-US" sz="3200" b="1"/>
              <a:t>Separating Two Sources</a:t>
            </a:r>
            <a:br>
              <a:rPr lang="en-US" sz="3200" b="1"/>
            </a:br>
            <a:r>
              <a:rPr lang="en-US" sz="3200" b="1"/>
              <a:t>by AML Beamforming</a:t>
            </a:r>
            <a:endParaRPr lang="en-US" sz="4000" b="1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381000" y="4676775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/>
              <a:t>Fig. 3. (Left) Separated Woodpecker waveform and spectrum; </a:t>
            </a:r>
          </a:p>
          <a:p>
            <a:r>
              <a:rPr lang="en-US" sz="2800"/>
              <a:t>(Right) Separated Dusky AntBird waveform and spectrum.</a:t>
            </a:r>
          </a:p>
        </p:txBody>
      </p:sp>
      <p:pic>
        <p:nvPicPr>
          <p:cNvPr id="276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37496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24000"/>
            <a:ext cx="382587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914400" y="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Studying Marmot Alarm Calls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04800" y="4800600"/>
            <a:ext cx="4800600" cy="1676400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Biologically important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Infrequent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Difficult to observe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/>
              <a:t>    30% identified by observation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6019800" y="5943600"/>
            <a:ext cx="2100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Marmot at RMBL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381000" y="1127125"/>
            <a:ext cx="454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Rocky Mountain Colorado Lab (RMBL)</a:t>
            </a:r>
          </a:p>
        </p:txBody>
      </p:sp>
      <p:pic>
        <p:nvPicPr>
          <p:cNvPr id="274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441166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371600"/>
            <a:ext cx="22860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733800"/>
            <a:ext cx="30480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8229600" cy="1143000"/>
          </a:xfrm>
          <a:noFill/>
          <a:ln/>
        </p:spPr>
        <p:txBody>
          <a:bodyPr/>
          <a:lstStyle/>
          <a:p>
            <a:r>
              <a:rPr lang="en-US" sz="4000"/>
              <a:t>Cont. of App. of Beamforming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839200" cy="5029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None/>
            </a:pPr>
            <a:r>
              <a:rPr lang="en-US" b="1" dirty="0"/>
              <a:t>3.  Localize</a:t>
            </a:r>
            <a:r>
              <a:rPr lang="en-US" dirty="0"/>
              <a:t> one (or more) source(s) (by finding the direction-of-arrivals (DOAs) and their cross-bearings in the far-field) and range(s) and DOA(s) in the near-field</a:t>
            </a:r>
          </a:p>
          <a:p>
            <a:pPr marL="609600" indent="-609600">
              <a:buFontTx/>
              <a:buAutoNum type="arabicPeriod" startAt="4"/>
            </a:pPr>
            <a:r>
              <a:rPr lang="en-US" b="1" dirty="0"/>
              <a:t>Separate </a:t>
            </a:r>
            <a:r>
              <a:rPr lang="en-US" dirty="0"/>
              <a:t>two spatially distributed sources</a:t>
            </a:r>
          </a:p>
          <a:p>
            <a:pPr marL="609600" indent="-609600">
              <a:buFontTx/>
              <a:buNone/>
            </a:pPr>
            <a:r>
              <a:rPr lang="en-US" b="1" dirty="0"/>
              <a:t>5</a:t>
            </a:r>
            <a:r>
              <a:rPr lang="en-US" dirty="0"/>
              <a:t>.  </a:t>
            </a:r>
            <a:r>
              <a:rPr lang="en-US" b="1" dirty="0"/>
              <a:t>Classify</a:t>
            </a:r>
            <a:r>
              <a:rPr lang="en-US" dirty="0"/>
              <a:t> the source(s) based on spectral, spectrogram or HMM methods</a:t>
            </a:r>
          </a:p>
          <a:p>
            <a:pPr marL="609600" indent="-609600">
              <a:buFontTx/>
              <a:buNone/>
            </a:pPr>
            <a:r>
              <a:rPr lang="en-US" b="1" dirty="0"/>
              <a:t>6</a:t>
            </a:r>
            <a:r>
              <a:rPr lang="en-US" dirty="0"/>
              <a:t>.  </a:t>
            </a:r>
            <a:r>
              <a:rPr lang="en-US" b="1" dirty="0"/>
              <a:t>Track</a:t>
            </a:r>
            <a:r>
              <a:rPr lang="en-US" dirty="0"/>
              <a:t> one (or more) sources by </a:t>
            </a:r>
            <a:r>
              <a:rPr lang="en-US" dirty="0" err="1"/>
              <a:t>Kalman</a:t>
            </a:r>
            <a:r>
              <a:rPr lang="en-US" dirty="0"/>
              <a:t>/ Ext. </a:t>
            </a:r>
            <a:r>
              <a:rPr lang="en-US" dirty="0" err="1"/>
              <a:t>Kalman</a:t>
            </a:r>
            <a:r>
              <a:rPr lang="en-US" dirty="0"/>
              <a:t> or particle filtering </a:t>
            </a:r>
            <a:r>
              <a:rPr lang="en-US" dirty="0" smtClean="0"/>
              <a:t>methods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13716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Acoustic ENS Box Platform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2819400" y="1524000"/>
            <a:ext cx="2819400" cy="47244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Wireless distributed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Self-contained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Self-managing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Self-localization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Processors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Microphone array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Omni directional speaker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2557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Acoustic ENSBox V1</a:t>
            </a:r>
          </a:p>
          <a:p>
            <a:pPr eaLnBrk="0" hangingPunct="0"/>
            <a:r>
              <a:rPr lang="en-US" sz="2000">
                <a:solidFill>
                  <a:schemeClr val="tx2"/>
                </a:solidFill>
              </a:rPr>
              <a:t>(2004-2005)</a:t>
            </a:r>
          </a:p>
          <a:p>
            <a:pPr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6781800" y="5851525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V2 (2007)</a:t>
            </a:r>
          </a:p>
        </p:txBody>
      </p:sp>
      <p:pic>
        <p:nvPicPr>
          <p:cNvPr id="273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22701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5175" y="1431925"/>
            <a:ext cx="29940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1447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Satellite Picture of Deployment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5715000" y="1219200"/>
            <a:ext cx="3429000" cy="5410200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Rocky Mountain Biological Laboratory (RMBL), Colorado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6 Sub-arrays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Burrow near Spruce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Wide deployment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ea typeface="Arial" charset="0"/>
              </a:rPr>
              <a:t>Max range ~ 140 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Compaq deployment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ea typeface="Arial" charset="0"/>
              </a:rPr>
              <a:t>Max range ~ 50 m</a:t>
            </a:r>
          </a:p>
        </p:txBody>
      </p:sp>
      <p:pic>
        <p:nvPicPr>
          <p:cNvPr id="272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349875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        Pseudo Log-Likelihood Map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0" y="1219200"/>
            <a:ext cx="3200400" cy="5181600"/>
          </a:xfrm>
          <a:prstGeom prst="rect">
            <a:avLst/>
          </a:prstGeom>
          <a:solidFill>
            <a:srgbClr val="E0B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Compaq deployment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    location estimate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    spruce location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Normalized beam pattern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Collective result mitigate individual sub-array ambiguities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Marmot observed near Spruce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231428" name="Oval 4"/>
          <p:cNvSpPr>
            <a:spLocks noChangeArrowheads="1"/>
          </p:cNvSpPr>
          <p:nvPr/>
        </p:nvSpPr>
        <p:spPr bwMode="auto">
          <a:xfrm>
            <a:off x="381000" y="2590800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1429" name="Group 5"/>
          <p:cNvGrpSpPr>
            <a:grpSpLocks/>
          </p:cNvGrpSpPr>
          <p:nvPr/>
        </p:nvGrpSpPr>
        <p:grpSpPr bwMode="auto">
          <a:xfrm>
            <a:off x="381000" y="2133600"/>
            <a:ext cx="152400" cy="152400"/>
            <a:chOff x="1392" y="1296"/>
            <a:chExt cx="96" cy="96"/>
          </a:xfrm>
        </p:grpSpPr>
        <p:sp>
          <p:nvSpPr>
            <p:cNvPr id="231430" name="Line 6"/>
            <p:cNvSpPr>
              <a:spLocks noChangeShapeType="1"/>
            </p:cNvSpPr>
            <p:nvPr/>
          </p:nvSpPr>
          <p:spPr bwMode="auto">
            <a:xfrm flipH="1">
              <a:off x="1392" y="1296"/>
              <a:ext cx="96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1" name="Line 7"/>
            <p:cNvSpPr>
              <a:spLocks noChangeShapeType="1"/>
            </p:cNvSpPr>
            <p:nvPr/>
          </p:nvSpPr>
          <p:spPr bwMode="auto">
            <a:xfrm>
              <a:off x="1392" y="1296"/>
              <a:ext cx="96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1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0725" y="1600200"/>
            <a:ext cx="573087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229600" cy="1143000"/>
          </a:xfrm>
          <a:noFill/>
          <a:ln/>
        </p:spPr>
        <p:txBody>
          <a:bodyPr/>
          <a:lstStyle/>
          <a:p>
            <a:r>
              <a:rPr lang="en-US" sz="3600" b="1"/>
              <a:t>Field Measurements at RMBL</a:t>
            </a: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0" y="4267200"/>
            <a:ext cx="91440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Plots of the spectrogram as a function of time (top figures) and plots of the AML array gain patterns of five wireless subarray nodes (bottom figures). </a:t>
            </a:r>
          </a:p>
          <a:p>
            <a:pPr>
              <a:lnSpc>
                <a:spcPct val="90000"/>
              </a:lnSpc>
            </a:pPr>
            <a:r>
              <a:rPr lang="en-US" sz="2400" b="1"/>
              <a:t>When the marmot call is present in the middle figure, all DOAs point toward the marmot, yielding its localization.  The redness of an area indicates a greater likelihood of the sound. (IPSN07)</a:t>
            </a:r>
            <a:endParaRPr lang="en-US" sz="3200" b="1"/>
          </a:p>
        </p:txBody>
      </p:sp>
      <p:pic>
        <p:nvPicPr>
          <p:cNvPr id="270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250666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143000"/>
            <a:ext cx="250666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143000"/>
            <a:ext cx="250666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en-US" sz="4000" dirty="0"/>
              <a:t>Editor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 dirty="0"/>
              <a:t>s Choice</a:t>
            </a:r>
          </a:p>
        </p:txBody>
      </p:sp>
      <p:pic>
        <p:nvPicPr>
          <p:cNvPr id="268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4373563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1981200" y="304800"/>
            <a:ext cx="5754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Demo at IPSN07(MIT) - 5/4/07</a:t>
            </a:r>
          </a:p>
        </p:txBody>
      </p:sp>
      <p:pic>
        <p:nvPicPr>
          <p:cNvPr id="267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329882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05200"/>
            <a:ext cx="214947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143000"/>
            <a:ext cx="40544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886200"/>
            <a:ext cx="40544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371600"/>
            <a:ext cx="3814763" cy="5105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/>
              <a:t>An array with four sensors as shown on the figure. </a:t>
            </a:r>
          </a:p>
          <a:p>
            <a:r>
              <a:rPr lang="en-US" sz="2000"/>
              <a:t>The Source signal is a male Dusky ant bird call with sampling frequency of 44100 Hz. SNR=20 dB.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So this array is isotropic .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28" name="Object 8"/>
          <p:cNvGraphicFramePr>
            <a:graphicFrameLocks noChangeAspect="1"/>
          </p:cNvGraphicFramePr>
          <p:nvPr/>
        </p:nvGraphicFramePr>
        <p:xfrm>
          <a:off x="152400" y="3810000"/>
          <a:ext cx="4241800" cy="1447800"/>
        </p:xfrm>
        <a:graphic>
          <a:graphicData uri="http://schemas.openxmlformats.org/presentationml/2006/ole">
            <p:oleObj spid="_x0000_s235531" name="Equation" r:id="rId3" imgW="1701800" imgH="508000" progId="Equation.3">
              <p:embed/>
            </p:oleObj>
          </a:graphicData>
        </a:graphic>
      </p:graphicFrame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2362200" y="304800"/>
            <a:ext cx="655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</a:rPr>
              <a:t>Project 5: 3-D AML Array Study</a:t>
            </a:r>
          </a:p>
        </p:txBody>
      </p:sp>
      <p:pic>
        <p:nvPicPr>
          <p:cNvPr id="23553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40767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CRB 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(Isotropic Example)</a:t>
            </a:r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1401763"/>
            <a:ext cx="6240463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2895600" y="228600"/>
            <a:ext cx="404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</a:rPr>
              <a:t>CRB (Comparison)</a:t>
            </a:r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864475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28600" y="5943600"/>
            <a:ext cx="8763000" cy="762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Array1 at point O and Array2 at point E.</a:t>
            </a:r>
          </a:p>
          <a:p>
            <a:r>
              <a:rPr lang="en-US" sz="1600" dirty="0"/>
              <a:t>Speaker hanging from point A with different heights, and plays a woodpecker call.</a:t>
            </a:r>
          </a:p>
          <a:p>
            <a:pPr>
              <a:buFontTx/>
              <a:buNone/>
            </a:pPr>
            <a:r>
              <a:rPr lang="en-US" sz="1800" dirty="0"/>
              <a:t>   </a:t>
            </a:r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2971800" y="304800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</a:rPr>
              <a:t>Experiment Setup</a:t>
            </a:r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1325" y="1203325"/>
            <a:ext cx="4892675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1279525"/>
            <a:ext cx="405447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839200" cy="4953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dirty="0"/>
              <a:t>Smart hearing-aid (relative to 1 microphone)</a:t>
            </a:r>
          </a:p>
          <a:p>
            <a:pPr>
              <a:lnSpc>
                <a:spcPct val="115000"/>
              </a:lnSpc>
            </a:pPr>
            <a:r>
              <a:rPr lang="en-US" dirty="0"/>
              <a:t>Steer camera toward a speaker in teleconference application</a:t>
            </a:r>
          </a:p>
          <a:p>
            <a:pPr>
              <a:lnSpc>
                <a:spcPct val="115000"/>
              </a:lnSpc>
            </a:pPr>
            <a:r>
              <a:rPr lang="en-US" dirty="0"/>
              <a:t>Detect/locate/track human speaker(s) in home security and military surveillance applications</a:t>
            </a:r>
          </a:p>
          <a:p>
            <a:pPr>
              <a:lnSpc>
                <a:spcPct val="115000"/>
              </a:lnSpc>
            </a:pPr>
            <a:r>
              <a:rPr lang="en-US" dirty="0"/>
              <a:t>Detect/locate/track moving vehicle(s) in civilian/military applications</a:t>
            </a:r>
          </a:p>
          <a:p>
            <a:pPr>
              <a:lnSpc>
                <a:spcPct val="115000"/>
              </a:lnSpc>
            </a:pPr>
            <a:r>
              <a:rPr lang="en-US" dirty="0"/>
              <a:t>Detect/locate/track/classify animal(s) in field biological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8229600" cy="1143000"/>
          </a:xfrm>
          <a:noFill/>
          <a:ln/>
        </p:spPr>
        <p:txBody>
          <a:bodyPr/>
          <a:lstStyle/>
          <a:p>
            <a:r>
              <a:rPr lang="en-US" sz="3600" b="1"/>
              <a:t>Examples using Beamforming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524000"/>
            <a:ext cx="4114800" cy="5029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dirty="0"/>
              <a:t> speaker on the roof (h=8.8 m)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                     AZ                          EL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1307AF"/>
                </a:solidFill>
              </a:rPr>
              <a:t>Girod_1</a:t>
            </a:r>
            <a:r>
              <a:rPr lang="en-US" sz="1600" dirty="0"/>
              <a:t>         93  </a:t>
            </a:r>
            <a:r>
              <a:rPr lang="en-US" sz="1600" dirty="0">
                <a:solidFill>
                  <a:srgbClr val="CC3300"/>
                </a:solidFill>
              </a:rPr>
              <a:t>(90)</a:t>
            </a:r>
            <a:r>
              <a:rPr lang="en-US" sz="1600" dirty="0"/>
              <a:t>               51  </a:t>
            </a:r>
            <a:r>
              <a:rPr lang="en-US" sz="1600" dirty="0">
                <a:solidFill>
                  <a:srgbClr val="CC3300"/>
                </a:solidFill>
              </a:rPr>
              <a:t>(54)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accent2"/>
                </a:solidFill>
              </a:rPr>
              <a:t>Iso_1             </a:t>
            </a:r>
            <a:r>
              <a:rPr lang="en-US" sz="1600" dirty="0"/>
              <a:t>89</a:t>
            </a: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rgbClr val="CC3300"/>
                </a:solidFill>
              </a:rPr>
              <a:t>(90)</a:t>
            </a:r>
            <a:r>
              <a:rPr lang="en-US" sz="1600" dirty="0"/>
              <a:t>               53  </a:t>
            </a:r>
            <a:r>
              <a:rPr lang="en-US" sz="1600" dirty="0">
                <a:solidFill>
                  <a:srgbClr val="CC3300"/>
                </a:solidFill>
              </a:rPr>
              <a:t>(55)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1307AF"/>
                </a:solidFill>
              </a:rPr>
              <a:t>Girod_2</a:t>
            </a:r>
            <a:r>
              <a:rPr lang="en-US" sz="1600" dirty="0"/>
              <a:t>        132  </a:t>
            </a:r>
            <a:r>
              <a:rPr lang="en-US" sz="1600" dirty="0">
                <a:solidFill>
                  <a:srgbClr val="CC3300"/>
                </a:solidFill>
              </a:rPr>
              <a:t>(130)</a:t>
            </a:r>
            <a:r>
              <a:rPr lang="en-US" sz="1600" dirty="0"/>
              <a:t>            50  </a:t>
            </a:r>
            <a:r>
              <a:rPr lang="en-US" sz="1600" dirty="0">
                <a:solidFill>
                  <a:srgbClr val="CC3300"/>
                </a:solidFill>
              </a:rPr>
              <a:t>(46)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The accuracy of estimated DOAs for all the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 three </a:t>
            </a:r>
            <a:r>
              <a:rPr lang="en-US" sz="1600" dirty="0" err="1"/>
              <a:t>subarrays</a:t>
            </a:r>
            <a:r>
              <a:rPr lang="en-US" sz="1600" dirty="0"/>
              <a:t> is acceptable.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(error&lt;4 degrees).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Performance of </a:t>
            </a:r>
            <a:r>
              <a:rPr lang="en-US" sz="1600" dirty="0">
                <a:solidFill>
                  <a:schemeClr val="accent2"/>
                </a:solidFill>
              </a:rPr>
              <a:t>iso_1</a:t>
            </a:r>
            <a:r>
              <a:rPr lang="en-US" sz="1600" dirty="0"/>
              <a:t> is a little bit better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 than </a:t>
            </a:r>
            <a:r>
              <a:rPr lang="en-US" sz="1600" dirty="0">
                <a:solidFill>
                  <a:schemeClr val="accent2"/>
                </a:solidFill>
              </a:rPr>
              <a:t>Girod_1.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  <a:buFont typeface="Wingdings" charset="0"/>
              <a:buChar char="v"/>
            </a:pPr>
            <a:r>
              <a:rPr lang="en-US" sz="1600" dirty="0">
                <a:solidFill>
                  <a:srgbClr val="FF3300"/>
                </a:solidFill>
              </a:rPr>
              <a:t>Red</a:t>
            </a:r>
            <a:r>
              <a:rPr lang="en-US" sz="1600" dirty="0"/>
              <a:t> numbers are true angles in degree</a:t>
            </a:r>
          </a:p>
          <a:p>
            <a:pPr algn="just">
              <a:lnSpc>
                <a:spcPct val="80000"/>
              </a:lnSpc>
              <a:buFont typeface="Wingdings" charset="0"/>
              <a:buChar char="v"/>
            </a:pPr>
            <a:r>
              <a:rPr lang="en-US" sz="1600" dirty="0"/>
              <a:t>Black numbers are estimated angles in degree.</a:t>
            </a:r>
          </a:p>
          <a:p>
            <a:pPr>
              <a:lnSpc>
                <a:spcPct val="80000"/>
              </a:lnSpc>
              <a:buFont typeface="Wingdings" charset="0"/>
              <a:buChar char="v"/>
            </a:pPr>
            <a:endParaRPr lang="en-US" sz="1600" dirty="0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1524000"/>
            <a:ext cx="4343400" cy="487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/>
              <a:t>speaker with height of 7.8 meter</a:t>
            </a:r>
          </a:p>
          <a:p>
            <a:pPr>
              <a:lnSpc>
                <a:spcPct val="80000"/>
              </a:lnSpc>
            </a:pPr>
            <a:r>
              <a:rPr lang="en-US" sz="1600"/>
              <a:t>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                      AZ                    EL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rgbClr val="1307AF"/>
                </a:solidFill>
              </a:rPr>
              <a:t>Girod_1</a:t>
            </a:r>
            <a:r>
              <a:rPr lang="en-US" sz="1600"/>
              <a:t>        91 </a:t>
            </a:r>
            <a:r>
              <a:rPr lang="en-US" sz="1600">
                <a:solidFill>
                  <a:srgbClr val="CC3300"/>
                </a:solidFill>
              </a:rPr>
              <a:t>(90)</a:t>
            </a:r>
            <a:r>
              <a:rPr lang="en-US" sz="1600"/>
              <a:t>               53 </a:t>
            </a:r>
            <a:r>
              <a:rPr lang="en-US" sz="1600">
                <a:solidFill>
                  <a:srgbClr val="CC3300"/>
                </a:solidFill>
              </a:rPr>
              <a:t>(50)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Iso_1            </a:t>
            </a:r>
            <a:r>
              <a:rPr lang="en-US" sz="1600"/>
              <a:t>90</a:t>
            </a:r>
            <a:r>
              <a:rPr lang="en-US" sz="1600">
                <a:solidFill>
                  <a:schemeClr val="accent2"/>
                </a:solidFill>
              </a:rPr>
              <a:t> </a:t>
            </a:r>
            <a:r>
              <a:rPr lang="en-US" sz="1600">
                <a:solidFill>
                  <a:srgbClr val="CC3300"/>
                </a:solidFill>
              </a:rPr>
              <a:t>(90)</a:t>
            </a:r>
            <a:r>
              <a:rPr lang="en-US" sz="1600"/>
              <a:t>               50 </a:t>
            </a:r>
            <a:r>
              <a:rPr lang="en-US" sz="1600">
                <a:solidFill>
                  <a:srgbClr val="CC3300"/>
                </a:solidFill>
              </a:rPr>
              <a:t>(52)</a:t>
            </a:r>
            <a:endParaRPr lang="en-US" sz="16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rgbClr val="1307AF"/>
                </a:solidFill>
              </a:rPr>
              <a:t>Girod_2</a:t>
            </a:r>
            <a:r>
              <a:rPr lang="en-US" sz="1600"/>
              <a:t>       127 </a:t>
            </a:r>
            <a:r>
              <a:rPr lang="en-US" sz="1600">
                <a:solidFill>
                  <a:srgbClr val="CC3300"/>
                </a:solidFill>
              </a:rPr>
              <a:t>(130)</a:t>
            </a:r>
            <a:r>
              <a:rPr lang="en-US" sz="1600"/>
              <a:t>            46 </a:t>
            </a:r>
            <a:r>
              <a:rPr lang="en-US" sz="1600">
                <a:solidFill>
                  <a:srgbClr val="CC3300"/>
                </a:solidFill>
              </a:rPr>
              <a:t>(42)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600"/>
              <a:t>The accuracy of estimated DOAs for all the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600"/>
              <a:t> three subarrays is acceptable.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600"/>
              <a:t>(error&lt;4 degrees).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Performance of </a:t>
            </a:r>
            <a:r>
              <a:rPr lang="en-US" sz="1600">
                <a:solidFill>
                  <a:schemeClr val="accent2"/>
                </a:solidFill>
              </a:rPr>
              <a:t>iso_1</a:t>
            </a:r>
            <a:r>
              <a:rPr lang="en-US" sz="1600"/>
              <a:t> is a little bit better than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Girod_1.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1600">
                <a:solidFill>
                  <a:srgbClr val="FF3300"/>
                </a:solidFill>
              </a:rPr>
              <a:t>Red</a:t>
            </a:r>
            <a:r>
              <a:rPr lang="en-US" sz="1600"/>
              <a:t> numbers are true angles in degree</a:t>
            </a:r>
          </a:p>
          <a:p>
            <a:pPr>
              <a:lnSpc>
                <a:spcPct val="80000"/>
              </a:lnSpc>
              <a:buFont typeface="Wingdings" charset="0"/>
              <a:buChar char="v"/>
            </a:pPr>
            <a:r>
              <a:rPr lang="en-US" sz="1600"/>
              <a:t>Black numbers are estimated angles in degree.</a:t>
            </a:r>
          </a:p>
          <a:p>
            <a:pPr>
              <a:lnSpc>
                <a:spcPct val="80000"/>
              </a:lnSpc>
              <a:buFont typeface="Wingdings" charset="0"/>
              <a:buChar char="v"/>
            </a:pPr>
            <a:endParaRPr lang="en-US" sz="1600"/>
          </a:p>
          <a:p>
            <a:pPr>
              <a:lnSpc>
                <a:spcPct val="80000"/>
              </a:lnSpc>
            </a:pPr>
            <a:endParaRPr lang="en-US" sz="1600"/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2590800" y="3048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</a:rPr>
              <a:t>Experimental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600200" y="7620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tx2"/>
                </a:solidFill>
              </a:rPr>
              <a:t>Project 6:  Particle Filtering for Tracking 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a Moving Acoustic Source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228600" y="1447800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800" b="1" dirty="0">
                <a:ea typeface="PMingLiU" charset="0"/>
                <a:cs typeface="PMingLiU" charset="0"/>
              </a:rPr>
              <a:t>Source tracking: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400" dirty="0">
                <a:ea typeface="PMingLiU" charset="0"/>
                <a:cs typeface="PMingLiU" charset="0"/>
              </a:rPr>
              <a:t>Extended </a:t>
            </a:r>
            <a:r>
              <a:rPr lang="en-US" altLang="zh-TW" sz="2400" dirty="0" err="1">
                <a:ea typeface="PMingLiU" charset="0"/>
                <a:cs typeface="PMingLiU" charset="0"/>
              </a:rPr>
              <a:t>Kalman</a:t>
            </a:r>
            <a:r>
              <a:rPr lang="en-US" altLang="zh-TW" sz="2400" dirty="0">
                <a:ea typeface="PMingLiU" charset="0"/>
                <a:cs typeface="PMingLiU" charset="0"/>
              </a:rPr>
              <a:t> filter: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400" dirty="0" err="1">
                <a:ea typeface="PMingLiU" charset="0"/>
                <a:cs typeface="PMingLiU" charset="0"/>
              </a:rPr>
              <a:t>Uni</a:t>
            </a:r>
            <a:r>
              <a:rPr lang="en-US" altLang="zh-TW" sz="2400" dirty="0">
                <a:ea typeface="PMingLiU" charset="0"/>
                <a:cs typeface="PMingLiU" charset="0"/>
              </a:rPr>
              <a:t>-modal assumption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ea typeface="PMingLiU" charset="0"/>
                <a:cs typeface="PMingLiU" charset="0"/>
              </a:rPr>
              <a:t>Gaussian assumption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ea typeface="PMingLiU" charset="0"/>
                <a:cs typeface="PMingLiU" charset="0"/>
              </a:rPr>
              <a:t>Linearization leads to suboptimal performance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400" b="1" dirty="0">
                <a:ea typeface="PMingLiU" charset="0"/>
                <a:cs typeface="PMingLiU" charset="0"/>
              </a:rPr>
              <a:t>Particle filter: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400" dirty="0">
                <a:ea typeface="PMingLiU" charset="0"/>
                <a:cs typeface="PMingLiU" charset="0"/>
              </a:rPr>
              <a:t>It is a sequential Monte Carlo method which recursively computes the </a:t>
            </a:r>
            <a:r>
              <a:rPr lang="en-US" altLang="zh-TW" sz="2400" dirty="0" err="1">
                <a:ea typeface="PMingLiU" charset="0"/>
                <a:cs typeface="PMingLiU" charset="0"/>
              </a:rPr>
              <a:t>pdf</a:t>
            </a:r>
            <a:r>
              <a:rPr lang="en-US" altLang="zh-TW" sz="2400" dirty="0">
                <a:ea typeface="PMingLiU" charset="0"/>
                <a:cs typeface="PMingLiU" charset="0"/>
              </a:rPr>
              <a:t> through importance sampling and approximated with discrete random measure</a:t>
            </a:r>
            <a:r>
              <a:rPr lang="en-US" altLang="zh-TW" sz="2400" b="1" dirty="0">
                <a:ea typeface="PMingLiU" charset="0"/>
                <a:cs typeface="PMingLiU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400" dirty="0">
                <a:ea typeface="PMingLiU" charset="0"/>
                <a:cs typeface="PMingLiU" charset="0"/>
              </a:rPr>
              <a:t>It </a:t>
            </a:r>
            <a:r>
              <a:rPr lang="en-US" altLang="zh-TW" sz="2400" dirty="0" err="1">
                <a:ea typeface="PMingLiU" charset="0"/>
                <a:cs typeface="PMingLiU" charset="0"/>
              </a:rPr>
              <a:t>incorpoates</a:t>
            </a:r>
            <a:r>
              <a:rPr lang="en-US" altLang="zh-TW" sz="2400" dirty="0">
                <a:ea typeface="PMingLiU" charset="0"/>
                <a:cs typeface="PMingLiU" charset="0"/>
              </a:rPr>
              <a:t> the likelihood function computed using the AML method in a recursive manner</a:t>
            </a:r>
            <a:endParaRPr lang="en-US" altLang="zh-TW" sz="2400" b="1" dirty="0">
              <a:ea typeface="PMingLiU" charset="0"/>
              <a:cs typeface="PMingLiU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400" dirty="0">
                <a:ea typeface="PMingLiU" charset="0"/>
                <a:cs typeface="PMingLiU" charset="0"/>
              </a:rPr>
              <a:t>Particle filtering does not have many the above restrictions and therefore is more </a:t>
            </a:r>
            <a:r>
              <a:rPr lang="en-US" altLang="zh-TW" sz="2400" dirty="0" smtClean="0">
                <a:ea typeface="PMingLiU" charset="0"/>
                <a:cs typeface="PMingLiU" charset="0"/>
              </a:rPr>
              <a:t>flexible</a:t>
            </a:r>
            <a:endParaRPr lang="en-US" altLang="zh-TW" sz="2400" dirty="0">
              <a:ea typeface="PMingLiU" charset="0"/>
              <a:cs typeface="PMingLiU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2237"/>
            <a:ext cx="8809037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93788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600200" y="0"/>
            <a:ext cx="7543800" cy="1143000"/>
          </a:xfrm>
          <a:prstGeom prst="rect">
            <a:avLst/>
          </a:prstGeom>
          <a:solidFill>
            <a:srgbClr val="C6C6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00200" y="7620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</a:rPr>
              <a:t>Tracking Experiment in a</a:t>
            </a:r>
          </a:p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</a:rPr>
              <a:t>Reverberant Room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752600" y="274638"/>
            <a:ext cx="6934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3600" b="1">
                <a:solidFill>
                  <a:schemeClr val="tx2"/>
                </a:solidFill>
                <a:ea typeface="PMingLiU" charset="0"/>
                <a:cs typeface="PMingLiU" charset="0"/>
              </a:rPr>
              <a:t>Experimental Results</a:t>
            </a:r>
            <a:endParaRPr lang="en-US" sz="3600" b="1">
              <a:solidFill>
                <a:schemeClr val="tx2"/>
              </a:solidFill>
            </a:endParaRPr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447800"/>
            <a:ext cx="90836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Wireless sensor systems are challenged by: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Battery constraints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Low-data rate transfer capability (not suitable for central processing systems)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Local proc. systems may have computational resources/capability at the nodes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4. Severe RF propagation degrade close to ground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5. Sensor activation, multi-hop routing challenges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6. Robust stand-alone SN systems impose self-  adaptive and self-learning </a:t>
            </a:r>
            <a:r>
              <a:rPr lang="en-US" sz="2800" dirty="0" smtClean="0"/>
              <a:t>requirements</a:t>
            </a:r>
            <a:endParaRPr lang="en-US" sz="2800" dirty="0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010400" cy="1143000"/>
          </a:xfrm>
          <a:noFill/>
          <a:ln/>
        </p:spPr>
        <p:txBody>
          <a:bodyPr/>
          <a:lstStyle/>
          <a:p>
            <a:pPr algn="l"/>
            <a:r>
              <a:rPr lang="en-US" sz="3600" dirty="0"/>
              <a:t>Acoustical Array in a Practical Wireless Sensor Network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Conclusions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00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r>
              <a:rPr lang="en-US" sz="2800" dirty="0"/>
              <a:t>Introduced wideband acoustical </a:t>
            </a:r>
            <a:r>
              <a:rPr lang="en-US" sz="2800" dirty="0" err="1"/>
              <a:t>beamforming</a:t>
            </a:r>
            <a:endParaRPr lang="en-US" sz="2800" dirty="0"/>
          </a:p>
          <a:p>
            <a:pPr marL="609600" indent="-609600"/>
            <a:r>
              <a:rPr lang="en-US" sz="2800" dirty="0"/>
              <a:t>Presented six project experiences in utilizing acoustical </a:t>
            </a:r>
            <a:r>
              <a:rPr lang="en-US" sz="2800" dirty="0" err="1"/>
              <a:t>beamforming</a:t>
            </a:r>
            <a:r>
              <a:rPr lang="en-US" sz="2800" dirty="0"/>
              <a:t> </a:t>
            </a:r>
          </a:p>
          <a:p>
            <a:pPr marL="609600" indent="-609600"/>
            <a:r>
              <a:rPr lang="en-US" sz="2800" dirty="0"/>
              <a:t>AML </a:t>
            </a:r>
            <a:r>
              <a:rPr lang="en-US" sz="2800" dirty="0" err="1"/>
              <a:t>beamforming</a:t>
            </a:r>
            <a:r>
              <a:rPr lang="en-US" sz="2800" dirty="0"/>
              <a:t> algorithm can be used for:</a:t>
            </a:r>
          </a:p>
          <a:p>
            <a:pPr marL="609600" indent="-609600">
              <a:buFontTx/>
              <a:buNone/>
            </a:pPr>
            <a:r>
              <a:rPr lang="en-US" sz="2800" dirty="0"/>
              <a:t>      detection, localization, source separation, and tracking</a:t>
            </a:r>
          </a:p>
          <a:p>
            <a:pPr marL="609600" indent="-609600"/>
            <a:r>
              <a:rPr lang="en-US" sz="2800" dirty="0"/>
              <a:t>Acoustical </a:t>
            </a:r>
            <a:r>
              <a:rPr lang="en-US" sz="2800" dirty="0" err="1"/>
              <a:t>beamforming</a:t>
            </a:r>
            <a:r>
              <a:rPr lang="en-US" sz="2800" dirty="0"/>
              <a:t> has been used for:</a:t>
            </a:r>
          </a:p>
          <a:p>
            <a:pPr marL="609600" indent="-609600">
              <a:buFontTx/>
              <a:buNone/>
            </a:pPr>
            <a:r>
              <a:rPr lang="en-US" sz="2800" dirty="0"/>
              <a:t>      hearing aid application; vehicle/personnel  detection/tracking; multiple animal source separation; etc.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82000" cy="5105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The contributions of various people, agencies, and acoustic sources are highly appreciated</a:t>
            </a:r>
          </a:p>
          <a:p>
            <a:r>
              <a:rPr lang="en-US" sz="2800"/>
              <a:t>Funding agencies: DARPA, NSF, UC-Disc., STM</a:t>
            </a:r>
          </a:p>
          <a:p>
            <a:r>
              <a:rPr lang="en-US" sz="2800"/>
              <a:t>UCLA: Prof. C. Taylor, Prof. D. Blumstein, Dr. R.E. Hudson, Dr. F. Lorenzelli, and Dr. L. Girod</a:t>
            </a:r>
          </a:p>
          <a:p>
            <a:r>
              <a:rPr lang="en-US" sz="2800"/>
              <a:t>Past and present UCLA Ph.D. students</a:t>
            </a:r>
          </a:p>
          <a:p>
            <a:r>
              <a:rPr lang="en-US" sz="2800"/>
              <a:t>Other contract/grant partners: RSC; Xerox-Parc, BAE</a:t>
            </a:r>
          </a:p>
          <a:p>
            <a:r>
              <a:rPr lang="en-US" sz="2800"/>
              <a:t>Acoustic/seismic sources: Various tracked vehicles; woodpeckers; dusty ant birds; marmots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2438400" y="234950"/>
            <a:ext cx="389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Acknowledgments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9" name="Group 3"/>
          <p:cNvGrpSpPr>
            <a:grpSpLocks/>
          </p:cNvGrpSpPr>
          <p:nvPr/>
        </p:nvGrpSpPr>
        <p:grpSpPr bwMode="auto">
          <a:xfrm>
            <a:off x="381000" y="1371600"/>
            <a:ext cx="8343900" cy="4422775"/>
            <a:chOff x="240" y="979"/>
            <a:chExt cx="5256" cy="2719"/>
          </a:xfrm>
        </p:grpSpPr>
        <p:sp>
          <p:nvSpPr>
            <p:cNvPr id="193540" name="Rectangle 4"/>
            <p:cNvSpPr>
              <a:spLocks noChangeArrowheads="1"/>
            </p:cNvSpPr>
            <p:nvPr/>
          </p:nvSpPr>
          <p:spPr bwMode="auto">
            <a:xfrm>
              <a:off x="3140" y="1376"/>
              <a:ext cx="744" cy="402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Sensor 1 delay= 0</a:t>
              </a:r>
            </a:p>
          </p:txBody>
        </p:sp>
        <p:sp>
          <p:nvSpPr>
            <p:cNvPr id="193541" name="Rectangle 5"/>
            <p:cNvSpPr>
              <a:spLocks noChangeArrowheads="1"/>
            </p:cNvSpPr>
            <p:nvPr/>
          </p:nvSpPr>
          <p:spPr bwMode="auto">
            <a:xfrm>
              <a:off x="3140" y="2192"/>
              <a:ext cx="744" cy="402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Sensor 2 delay= t</a:t>
              </a:r>
              <a:r>
                <a:rPr lang="en-US" baseline="-25000" dirty="0">
                  <a:latin typeface="Times New Roman" charset="0"/>
                </a:rPr>
                <a:t>12</a:t>
              </a:r>
            </a:p>
          </p:txBody>
        </p:sp>
        <p:sp>
          <p:nvSpPr>
            <p:cNvPr id="193542" name="Rectangle 6"/>
            <p:cNvSpPr>
              <a:spLocks noChangeArrowheads="1"/>
            </p:cNvSpPr>
            <p:nvPr/>
          </p:nvSpPr>
          <p:spPr bwMode="auto">
            <a:xfrm>
              <a:off x="3140" y="3296"/>
              <a:ext cx="744" cy="402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Sensor R delay= t</a:t>
              </a:r>
              <a:r>
                <a:rPr lang="en-US" baseline="-25000">
                  <a:latin typeface="Times New Roman" charset="0"/>
                </a:rPr>
                <a:t>1R</a:t>
              </a:r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>
              <a:off x="3664" y="2668"/>
              <a:ext cx="0" cy="48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Rectangle 8"/>
            <p:cNvSpPr>
              <a:spLocks noChangeArrowheads="1"/>
            </p:cNvSpPr>
            <p:nvPr/>
          </p:nvSpPr>
          <p:spPr bwMode="auto">
            <a:xfrm>
              <a:off x="240" y="2304"/>
              <a:ext cx="76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Source</a:t>
              </a:r>
            </a:p>
          </p:txBody>
        </p:sp>
        <p:sp>
          <p:nvSpPr>
            <p:cNvPr id="193545" name="Line 9"/>
            <p:cNvSpPr>
              <a:spLocks noChangeShapeType="1"/>
            </p:cNvSpPr>
            <p:nvPr/>
          </p:nvSpPr>
          <p:spPr bwMode="auto">
            <a:xfrm flipV="1">
              <a:off x="816" y="1680"/>
              <a:ext cx="480" cy="67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>
              <a:off x="816" y="2544"/>
              <a:ext cx="528" cy="72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7" name="Rectangle 11"/>
            <p:cNvSpPr>
              <a:spLocks noChangeArrowheads="1"/>
            </p:cNvSpPr>
            <p:nvPr/>
          </p:nvSpPr>
          <p:spPr bwMode="auto">
            <a:xfrm>
              <a:off x="2448" y="1488"/>
              <a:ext cx="48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1</a:t>
              </a:r>
              <a:r>
                <a:rPr lang="en-US"/>
                <a:t>(t)</a:t>
              </a:r>
            </a:p>
          </p:txBody>
        </p:sp>
        <p:sp>
          <p:nvSpPr>
            <p:cNvPr id="193548" name="Line 12"/>
            <p:cNvSpPr>
              <a:spLocks noChangeShapeType="1"/>
            </p:cNvSpPr>
            <p:nvPr/>
          </p:nvSpPr>
          <p:spPr bwMode="auto">
            <a:xfrm>
              <a:off x="2880" y="1680"/>
              <a:ext cx="240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9" name="Rectangle 13"/>
            <p:cNvSpPr>
              <a:spLocks noChangeArrowheads="1"/>
            </p:cNvSpPr>
            <p:nvPr/>
          </p:nvSpPr>
          <p:spPr bwMode="auto">
            <a:xfrm>
              <a:off x="1910" y="979"/>
              <a:ext cx="596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2000"/>
                <a:t>sensor</a:t>
              </a:r>
            </a:p>
          </p:txBody>
        </p:sp>
        <p:sp>
          <p:nvSpPr>
            <p:cNvPr id="193550" name="Rectangle 14"/>
            <p:cNvSpPr>
              <a:spLocks noChangeArrowheads="1"/>
            </p:cNvSpPr>
            <p:nvPr/>
          </p:nvSpPr>
          <p:spPr bwMode="auto">
            <a:xfrm>
              <a:off x="2486" y="979"/>
              <a:ext cx="46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/>
                <a:t>input</a:t>
              </a:r>
            </a:p>
          </p:txBody>
        </p:sp>
        <p:sp>
          <p:nvSpPr>
            <p:cNvPr id="193551" name="Rectangle 15"/>
            <p:cNvSpPr>
              <a:spLocks noChangeArrowheads="1"/>
            </p:cNvSpPr>
            <p:nvPr/>
          </p:nvSpPr>
          <p:spPr bwMode="auto">
            <a:xfrm>
              <a:off x="2102" y="1219"/>
              <a:ext cx="205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193552" name="Rectangle 16"/>
            <p:cNvSpPr>
              <a:spLocks noChangeArrowheads="1"/>
            </p:cNvSpPr>
            <p:nvPr/>
          </p:nvSpPr>
          <p:spPr bwMode="auto">
            <a:xfrm>
              <a:off x="902" y="2159"/>
              <a:ext cx="805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Propagation</a:t>
              </a:r>
            </a:p>
            <a:p>
              <a:r>
                <a:rPr lang="en-US" sz="1600"/>
                <a:t>delays</a:t>
              </a:r>
            </a:p>
          </p:txBody>
        </p:sp>
        <p:sp>
          <p:nvSpPr>
            <p:cNvPr id="193553" name="Rectangle 17"/>
            <p:cNvSpPr>
              <a:spLocks noChangeArrowheads="1"/>
            </p:cNvSpPr>
            <p:nvPr/>
          </p:nvSpPr>
          <p:spPr bwMode="auto">
            <a:xfrm>
              <a:off x="2150" y="2995"/>
              <a:ext cx="23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/>
                <a:t>R</a:t>
              </a:r>
            </a:p>
          </p:txBody>
        </p:sp>
        <p:sp>
          <p:nvSpPr>
            <p:cNvPr id="193554" name="Rectangle 18"/>
            <p:cNvSpPr>
              <a:spLocks noChangeArrowheads="1"/>
            </p:cNvSpPr>
            <p:nvPr/>
          </p:nvSpPr>
          <p:spPr bwMode="auto">
            <a:xfrm>
              <a:off x="2486" y="2241"/>
              <a:ext cx="53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2 </a:t>
              </a:r>
              <a:r>
                <a:rPr lang="en-US"/>
                <a:t>(t)</a:t>
              </a:r>
            </a:p>
          </p:txBody>
        </p:sp>
        <p:sp>
          <p:nvSpPr>
            <p:cNvPr id="193555" name="Line 19"/>
            <p:cNvSpPr>
              <a:spLocks noChangeShapeType="1"/>
            </p:cNvSpPr>
            <p:nvPr/>
          </p:nvSpPr>
          <p:spPr bwMode="auto">
            <a:xfrm>
              <a:off x="2928" y="2448"/>
              <a:ext cx="19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6" name="Rectangle 20"/>
            <p:cNvSpPr>
              <a:spLocks noChangeArrowheads="1"/>
            </p:cNvSpPr>
            <p:nvPr/>
          </p:nvSpPr>
          <p:spPr bwMode="auto">
            <a:xfrm>
              <a:off x="2486" y="3441"/>
              <a:ext cx="44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R</a:t>
              </a:r>
              <a:r>
                <a:rPr lang="en-US"/>
                <a:t>(t)</a:t>
              </a:r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>
              <a:off x="2928" y="3648"/>
              <a:ext cx="19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8" name="Line 22"/>
            <p:cNvSpPr>
              <a:spLocks noChangeShapeType="1"/>
            </p:cNvSpPr>
            <p:nvPr/>
          </p:nvSpPr>
          <p:spPr bwMode="auto">
            <a:xfrm>
              <a:off x="3888" y="1632"/>
              <a:ext cx="38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9" name="Line 23"/>
            <p:cNvSpPr>
              <a:spLocks noChangeShapeType="1"/>
            </p:cNvSpPr>
            <p:nvPr/>
          </p:nvSpPr>
          <p:spPr bwMode="auto">
            <a:xfrm>
              <a:off x="3888" y="2448"/>
              <a:ext cx="576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0" name="Line 24"/>
            <p:cNvSpPr>
              <a:spLocks noChangeShapeType="1"/>
            </p:cNvSpPr>
            <p:nvPr/>
          </p:nvSpPr>
          <p:spPr bwMode="auto">
            <a:xfrm>
              <a:off x="3888" y="3552"/>
              <a:ext cx="38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V="1">
              <a:off x="4272" y="2640"/>
              <a:ext cx="288" cy="91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2" name="Line 26"/>
            <p:cNvSpPr>
              <a:spLocks noChangeShapeType="1"/>
            </p:cNvSpPr>
            <p:nvPr/>
          </p:nvSpPr>
          <p:spPr bwMode="auto">
            <a:xfrm>
              <a:off x="4272" y="1632"/>
              <a:ext cx="288" cy="5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3" name="Oval 27"/>
            <p:cNvSpPr>
              <a:spLocks noChangeArrowheads="1"/>
            </p:cNvSpPr>
            <p:nvPr/>
          </p:nvSpPr>
          <p:spPr bwMode="auto">
            <a:xfrm>
              <a:off x="4468" y="2308"/>
              <a:ext cx="280" cy="280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4" name="Rectangle 28"/>
            <p:cNvSpPr>
              <a:spLocks noChangeArrowheads="1"/>
            </p:cNvSpPr>
            <p:nvPr/>
          </p:nvSpPr>
          <p:spPr bwMode="auto">
            <a:xfrm>
              <a:off x="4502" y="2323"/>
              <a:ext cx="154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2000"/>
                <a:t>+</a:t>
              </a:r>
            </a:p>
          </p:txBody>
        </p:sp>
        <p:sp>
          <p:nvSpPr>
            <p:cNvPr id="193565" name="Rectangle 29"/>
            <p:cNvSpPr>
              <a:spLocks noChangeArrowheads="1"/>
            </p:cNvSpPr>
            <p:nvPr/>
          </p:nvSpPr>
          <p:spPr bwMode="auto">
            <a:xfrm>
              <a:off x="4790" y="2591"/>
              <a:ext cx="706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coherently</a:t>
              </a:r>
            </a:p>
            <a:p>
              <a:r>
                <a:rPr lang="en-US" sz="1600"/>
                <a:t>combined</a:t>
              </a:r>
            </a:p>
            <a:p>
              <a:r>
                <a:rPr lang="en-US" sz="1600"/>
                <a:t>output y(t)</a:t>
              </a:r>
            </a:p>
          </p:txBody>
        </p:sp>
        <p:grpSp>
          <p:nvGrpSpPr>
            <p:cNvPr id="193566" name="Group 30"/>
            <p:cNvGrpSpPr>
              <a:grpSpLocks/>
            </p:cNvGrpSpPr>
            <p:nvPr/>
          </p:nvGrpSpPr>
          <p:grpSpPr bwMode="auto">
            <a:xfrm>
              <a:off x="4801" y="1633"/>
              <a:ext cx="625" cy="672"/>
              <a:chOff x="4801" y="1633"/>
              <a:chExt cx="625" cy="672"/>
            </a:xfrm>
          </p:grpSpPr>
          <p:sp>
            <p:nvSpPr>
              <p:cNvPr id="193567" name="Arc 31"/>
              <p:cNvSpPr>
                <a:spLocks/>
              </p:cNvSpPr>
              <p:nvPr/>
            </p:nvSpPr>
            <p:spPr bwMode="auto">
              <a:xfrm>
                <a:off x="5099" y="1969"/>
                <a:ext cx="109" cy="336"/>
              </a:xfrm>
              <a:custGeom>
                <a:avLst/>
                <a:gdLst>
                  <a:gd name="G0" fmla="+- 0 0 0"/>
                  <a:gd name="G1" fmla="+- 64 0 0"/>
                  <a:gd name="G2" fmla="+- 21600 0 0"/>
                  <a:gd name="T0" fmla="*/ 21600 w 21600"/>
                  <a:gd name="T1" fmla="*/ 0 h 21664"/>
                  <a:gd name="T2" fmla="*/ 0 w 21600"/>
                  <a:gd name="T3" fmla="*/ 21664 h 21664"/>
                  <a:gd name="T4" fmla="*/ 0 w 21600"/>
                  <a:gd name="T5" fmla="*/ 64 h 2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64" fill="none" extrusionOk="0">
                    <a:moveTo>
                      <a:pt x="21599" y="0"/>
                    </a:moveTo>
                    <a:cubicBezTo>
                      <a:pt x="21599" y="21"/>
                      <a:pt x="21600" y="42"/>
                      <a:pt x="21600" y="64"/>
                    </a:cubicBezTo>
                    <a:cubicBezTo>
                      <a:pt x="21600" y="11993"/>
                      <a:pt x="11929" y="21664"/>
                      <a:pt x="-1" y="21664"/>
                    </a:cubicBezTo>
                  </a:path>
                  <a:path w="21600" h="21664" stroke="0" extrusionOk="0">
                    <a:moveTo>
                      <a:pt x="21599" y="0"/>
                    </a:moveTo>
                    <a:cubicBezTo>
                      <a:pt x="21599" y="21"/>
                      <a:pt x="21600" y="42"/>
                      <a:pt x="21600" y="64"/>
                    </a:cubicBezTo>
                    <a:cubicBezTo>
                      <a:pt x="21600" y="11993"/>
                      <a:pt x="11929" y="21664"/>
                      <a:pt x="-1" y="21664"/>
                    </a:cubicBezTo>
                    <a:lnTo>
                      <a:pt x="0" y="64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8" name="Arc 32"/>
              <p:cNvSpPr>
                <a:spLocks/>
              </p:cNvSpPr>
              <p:nvPr/>
            </p:nvSpPr>
            <p:spPr bwMode="auto">
              <a:xfrm>
                <a:off x="5018" y="1969"/>
                <a:ext cx="81" cy="336"/>
              </a:xfrm>
              <a:custGeom>
                <a:avLst/>
                <a:gdLst>
                  <a:gd name="G0" fmla="+- 21600 0 0"/>
                  <a:gd name="G1" fmla="+- 64 0 0"/>
                  <a:gd name="G2" fmla="+- 21600 0 0"/>
                  <a:gd name="T0" fmla="*/ 21600 w 21600"/>
                  <a:gd name="T1" fmla="*/ 21664 h 21664"/>
                  <a:gd name="T2" fmla="*/ 0 w 21600"/>
                  <a:gd name="T3" fmla="*/ 0 h 21664"/>
                  <a:gd name="T4" fmla="*/ 21600 w 21600"/>
                  <a:gd name="T5" fmla="*/ 64 h 2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64" fill="none" extrusionOk="0">
                    <a:moveTo>
                      <a:pt x="21600" y="21663"/>
                    </a:moveTo>
                    <a:cubicBezTo>
                      <a:pt x="9670" y="21664"/>
                      <a:pt x="0" y="11993"/>
                      <a:pt x="0" y="64"/>
                    </a:cubicBezTo>
                    <a:cubicBezTo>
                      <a:pt x="0" y="42"/>
                      <a:pt x="0" y="21"/>
                      <a:pt x="0" y="0"/>
                    </a:cubicBezTo>
                  </a:path>
                  <a:path w="21600" h="21664" stroke="0" extrusionOk="0">
                    <a:moveTo>
                      <a:pt x="21600" y="21663"/>
                    </a:moveTo>
                    <a:cubicBezTo>
                      <a:pt x="9670" y="21664"/>
                      <a:pt x="0" y="11993"/>
                      <a:pt x="0" y="64"/>
                    </a:cubicBezTo>
                    <a:cubicBezTo>
                      <a:pt x="0" y="42"/>
                      <a:pt x="0" y="21"/>
                      <a:pt x="0" y="0"/>
                    </a:cubicBezTo>
                    <a:lnTo>
                      <a:pt x="21600" y="64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9" name="Arc 33"/>
              <p:cNvSpPr>
                <a:spLocks/>
              </p:cNvSpPr>
              <p:nvPr/>
            </p:nvSpPr>
            <p:spPr bwMode="auto">
              <a:xfrm>
                <a:off x="4880" y="1634"/>
                <a:ext cx="137" cy="403"/>
              </a:xfrm>
              <a:custGeom>
                <a:avLst/>
                <a:gdLst>
                  <a:gd name="G0" fmla="+- 159 0 0"/>
                  <a:gd name="G1" fmla="+- 21600 0 0"/>
                  <a:gd name="G2" fmla="+- 21600 0 0"/>
                  <a:gd name="T0" fmla="*/ 0 w 21759"/>
                  <a:gd name="T1" fmla="*/ 1 h 21600"/>
                  <a:gd name="T2" fmla="*/ 21759 w 21759"/>
                  <a:gd name="T3" fmla="*/ 21546 h 21600"/>
                  <a:gd name="T4" fmla="*/ 159 w 2175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59" h="21600" fill="none" extrusionOk="0">
                    <a:moveTo>
                      <a:pt x="-1" y="0"/>
                    </a:moveTo>
                    <a:cubicBezTo>
                      <a:pt x="52" y="0"/>
                      <a:pt x="105" y="-1"/>
                      <a:pt x="159" y="-1"/>
                    </a:cubicBezTo>
                    <a:cubicBezTo>
                      <a:pt x="12067" y="-1"/>
                      <a:pt x="21729" y="9637"/>
                      <a:pt x="21758" y="21546"/>
                    </a:cubicBezTo>
                  </a:path>
                  <a:path w="21759" h="21600" stroke="0" extrusionOk="0">
                    <a:moveTo>
                      <a:pt x="-1" y="0"/>
                    </a:moveTo>
                    <a:cubicBezTo>
                      <a:pt x="52" y="0"/>
                      <a:pt x="105" y="-1"/>
                      <a:pt x="159" y="-1"/>
                    </a:cubicBezTo>
                    <a:cubicBezTo>
                      <a:pt x="12067" y="-1"/>
                      <a:pt x="21729" y="9637"/>
                      <a:pt x="21758" y="21546"/>
                    </a:cubicBezTo>
                    <a:lnTo>
                      <a:pt x="159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0" name="Arc 34"/>
              <p:cNvSpPr>
                <a:spLocks/>
              </p:cNvSpPr>
              <p:nvPr/>
            </p:nvSpPr>
            <p:spPr bwMode="auto">
              <a:xfrm>
                <a:off x="4801" y="1635"/>
                <a:ext cx="109" cy="335"/>
              </a:xfrm>
              <a:custGeom>
                <a:avLst/>
                <a:gdLst>
                  <a:gd name="G0" fmla="+- 21600 0 0"/>
                  <a:gd name="G1" fmla="+- 21599 0 0"/>
                  <a:gd name="G2" fmla="+- 21600 0 0"/>
                  <a:gd name="T0" fmla="*/ 0 w 21600"/>
                  <a:gd name="T1" fmla="*/ 21535 h 21599"/>
                  <a:gd name="T2" fmla="*/ 21401 w 21600"/>
                  <a:gd name="T3" fmla="*/ 0 h 21599"/>
                  <a:gd name="T4" fmla="*/ 21600 w 21600"/>
                  <a:gd name="T5" fmla="*/ 21599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535"/>
                    </a:moveTo>
                    <a:cubicBezTo>
                      <a:pt x="35" y="9708"/>
                      <a:pt x="9574" y="108"/>
                      <a:pt x="21400" y="-1"/>
                    </a:cubicBezTo>
                  </a:path>
                  <a:path w="21600" h="21599" stroke="0" extrusionOk="0">
                    <a:moveTo>
                      <a:pt x="0" y="21535"/>
                    </a:moveTo>
                    <a:cubicBezTo>
                      <a:pt x="35" y="9708"/>
                      <a:pt x="9574" y="108"/>
                      <a:pt x="21400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1" name="Arc 35"/>
              <p:cNvSpPr>
                <a:spLocks/>
              </p:cNvSpPr>
              <p:nvPr/>
            </p:nvSpPr>
            <p:spPr bwMode="auto">
              <a:xfrm>
                <a:off x="5209" y="1634"/>
                <a:ext cx="136" cy="403"/>
              </a:xfrm>
              <a:custGeom>
                <a:avLst/>
                <a:gdLst>
                  <a:gd name="G0" fmla="+- 21600 0 0"/>
                  <a:gd name="G1" fmla="+- 21529 0 0"/>
                  <a:gd name="G2" fmla="+- 21600 0 0"/>
                  <a:gd name="T0" fmla="*/ 0 w 21600"/>
                  <a:gd name="T1" fmla="*/ 21476 h 21529"/>
                  <a:gd name="T2" fmla="*/ 19850 w 21600"/>
                  <a:gd name="T3" fmla="*/ 0 h 21529"/>
                  <a:gd name="T4" fmla="*/ 21600 w 21600"/>
                  <a:gd name="T5" fmla="*/ 21529 h 21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29" fill="none" extrusionOk="0">
                    <a:moveTo>
                      <a:pt x="0" y="21476"/>
                    </a:moveTo>
                    <a:cubicBezTo>
                      <a:pt x="27" y="10245"/>
                      <a:pt x="8656" y="909"/>
                      <a:pt x="19850" y="0"/>
                    </a:cubicBezTo>
                  </a:path>
                  <a:path w="21600" h="21529" stroke="0" extrusionOk="0">
                    <a:moveTo>
                      <a:pt x="0" y="21476"/>
                    </a:moveTo>
                    <a:cubicBezTo>
                      <a:pt x="27" y="10245"/>
                      <a:pt x="8656" y="909"/>
                      <a:pt x="19850" y="0"/>
                    </a:cubicBezTo>
                    <a:lnTo>
                      <a:pt x="21600" y="21529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2" name="Arc 36"/>
              <p:cNvSpPr>
                <a:spLocks/>
              </p:cNvSpPr>
              <p:nvPr/>
            </p:nvSpPr>
            <p:spPr bwMode="auto">
              <a:xfrm>
                <a:off x="5336" y="1633"/>
                <a:ext cx="90" cy="385"/>
              </a:xfrm>
              <a:custGeom>
                <a:avLst/>
                <a:gdLst>
                  <a:gd name="G0" fmla="+- 242 0 0"/>
                  <a:gd name="G1" fmla="+- 21600 0 0"/>
                  <a:gd name="G2" fmla="+- 21600 0 0"/>
                  <a:gd name="T0" fmla="*/ 0 w 21842"/>
                  <a:gd name="T1" fmla="*/ 1 h 21600"/>
                  <a:gd name="T2" fmla="*/ 21842 w 21842"/>
                  <a:gd name="T3" fmla="*/ 21544 h 21600"/>
                  <a:gd name="T4" fmla="*/ 242 w 2184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42" h="21600" fill="none" extrusionOk="0">
                    <a:moveTo>
                      <a:pt x="0" y="1"/>
                    </a:moveTo>
                    <a:cubicBezTo>
                      <a:pt x="80" y="0"/>
                      <a:pt x="161" y="-1"/>
                      <a:pt x="242" y="-1"/>
                    </a:cubicBezTo>
                    <a:cubicBezTo>
                      <a:pt x="12149" y="-1"/>
                      <a:pt x="21811" y="9636"/>
                      <a:pt x="21841" y="21544"/>
                    </a:cubicBezTo>
                  </a:path>
                  <a:path w="21842" h="21600" stroke="0" extrusionOk="0">
                    <a:moveTo>
                      <a:pt x="0" y="1"/>
                    </a:moveTo>
                    <a:cubicBezTo>
                      <a:pt x="80" y="0"/>
                      <a:pt x="161" y="-1"/>
                      <a:pt x="242" y="-1"/>
                    </a:cubicBezTo>
                    <a:cubicBezTo>
                      <a:pt x="12149" y="-1"/>
                      <a:pt x="21811" y="9636"/>
                      <a:pt x="21841" y="21544"/>
                    </a:cubicBezTo>
                    <a:lnTo>
                      <a:pt x="242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3573" name="Line 37"/>
            <p:cNvSpPr>
              <a:spLocks noChangeShapeType="1"/>
            </p:cNvSpPr>
            <p:nvPr/>
          </p:nvSpPr>
          <p:spPr bwMode="auto">
            <a:xfrm>
              <a:off x="1392" y="3072"/>
              <a:ext cx="10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4" name="Line 38"/>
            <p:cNvSpPr>
              <a:spLocks noChangeShapeType="1"/>
            </p:cNvSpPr>
            <p:nvPr/>
          </p:nvSpPr>
          <p:spPr bwMode="auto">
            <a:xfrm flipV="1">
              <a:off x="1530" y="2976"/>
              <a:ext cx="0" cy="288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V="1">
              <a:off x="1946" y="2976"/>
              <a:ext cx="0" cy="288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6" name="Rectangle 40"/>
            <p:cNvSpPr>
              <a:spLocks noChangeArrowheads="1"/>
            </p:cNvSpPr>
            <p:nvPr/>
          </p:nvSpPr>
          <p:spPr bwMode="auto">
            <a:xfrm>
              <a:off x="1601" y="3023"/>
              <a:ext cx="26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t</a:t>
              </a:r>
              <a:r>
                <a:rPr lang="en-US" sz="1600" baseline="-25000"/>
                <a:t>1R</a:t>
              </a:r>
            </a:p>
          </p:txBody>
        </p:sp>
        <p:sp>
          <p:nvSpPr>
            <p:cNvPr id="193577" name="Line 41"/>
            <p:cNvSpPr>
              <a:spLocks noChangeShapeType="1"/>
            </p:cNvSpPr>
            <p:nvPr/>
          </p:nvSpPr>
          <p:spPr bwMode="auto">
            <a:xfrm flipH="1">
              <a:off x="1946" y="3072"/>
              <a:ext cx="70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3578" name="Group 42"/>
            <p:cNvGrpSpPr>
              <a:grpSpLocks/>
            </p:cNvGrpSpPr>
            <p:nvPr/>
          </p:nvGrpSpPr>
          <p:grpSpPr bwMode="auto">
            <a:xfrm>
              <a:off x="1531" y="3361"/>
              <a:ext cx="486" cy="336"/>
              <a:chOff x="1531" y="3361"/>
              <a:chExt cx="486" cy="336"/>
            </a:xfrm>
          </p:grpSpPr>
          <p:sp>
            <p:nvSpPr>
              <p:cNvPr id="193579" name="Arc 43"/>
              <p:cNvSpPr>
                <a:spLocks/>
              </p:cNvSpPr>
              <p:nvPr/>
            </p:nvSpPr>
            <p:spPr bwMode="auto">
              <a:xfrm>
                <a:off x="1763" y="3528"/>
                <a:ext cx="84" cy="169"/>
              </a:xfrm>
              <a:custGeom>
                <a:avLst/>
                <a:gdLst>
                  <a:gd name="G0" fmla="+- 0 0 0"/>
                  <a:gd name="G1" fmla="+- 129 0 0"/>
                  <a:gd name="G2" fmla="+- 21600 0 0"/>
                  <a:gd name="T0" fmla="*/ 21600 w 21600"/>
                  <a:gd name="T1" fmla="*/ 0 h 21729"/>
                  <a:gd name="T2" fmla="*/ 0 w 21600"/>
                  <a:gd name="T3" fmla="*/ 21729 h 21729"/>
                  <a:gd name="T4" fmla="*/ 0 w 21600"/>
                  <a:gd name="T5" fmla="*/ 129 h 2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29" fill="none" extrusionOk="0">
                    <a:moveTo>
                      <a:pt x="21599" y="0"/>
                    </a:moveTo>
                    <a:cubicBezTo>
                      <a:pt x="21599" y="43"/>
                      <a:pt x="21600" y="86"/>
                      <a:pt x="21600" y="129"/>
                    </a:cubicBezTo>
                    <a:cubicBezTo>
                      <a:pt x="21600" y="12058"/>
                      <a:pt x="11929" y="21729"/>
                      <a:pt x="-1" y="21729"/>
                    </a:cubicBezTo>
                  </a:path>
                  <a:path w="21600" h="21729" stroke="0" extrusionOk="0">
                    <a:moveTo>
                      <a:pt x="21599" y="0"/>
                    </a:moveTo>
                    <a:cubicBezTo>
                      <a:pt x="21599" y="43"/>
                      <a:pt x="21600" y="86"/>
                      <a:pt x="21600" y="129"/>
                    </a:cubicBezTo>
                    <a:cubicBezTo>
                      <a:pt x="21600" y="12058"/>
                      <a:pt x="11929" y="21729"/>
                      <a:pt x="-1" y="21729"/>
                    </a:cubicBezTo>
                    <a:lnTo>
                      <a:pt x="0" y="129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0" name="Arc 44"/>
              <p:cNvSpPr>
                <a:spLocks/>
              </p:cNvSpPr>
              <p:nvPr/>
            </p:nvSpPr>
            <p:spPr bwMode="auto">
              <a:xfrm>
                <a:off x="1700" y="3529"/>
                <a:ext cx="64" cy="168"/>
              </a:xfrm>
              <a:custGeom>
                <a:avLst/>
                <a:gdLst>
                  <a:gd name="G0" fmla="+- 21600 0 0"/>
                  <a:gd name="G1" fmla="+- 128 0 0"/>
                  <a:gd name="G2" fmla="+- 21600 0 0"/>
                  <a:gd name="T0" fmla="*/ 21259 w 21600"/>
                  <a:gd name="T1" fmla="*/ 21725 h 21725"/>
                  <a:gd name="T2" fmla="*/ 0 w 21600"/>
                  <a:gd name="T3" fmla="*/ 0 h 21725"/>
                  <a:gd name="T4" fmla="*/ 21600 w 21600"/>
                  <a:gd name="T5" fmla="*/ 128 h 2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25" fill="none" extrusionOk="0">
                    <a:moveTo>
                      <a:pt x="21258" y="21725"/>
                    </a:moveTo>
                    <a:cubicBezTo>
                      <a:pt x="9464" y="21539"/>
                      <a:pt x="0" y="11924"/>
                      <a:pt x="0" y="128"/>
                    </a:cubicBezTo>
                    <a:cubicBezTo>
                      <a:pt x="0" y="85"/>
                      <a:pt x="0" y="42"/>
                      <a:pt x="0" y="0"/>
                    </a:cubicBezTo>
                  </a:path>
                  <a:path w="21600" h="21725" stroke="0" extrusionOk="0">
                    <a:moveTo>
                      <a:pt x="21258" y="21725"/>
                    </a:moveTo>
                    <a:cubicBezTo>
                      <a:pt x="9464" y="21539"/>
                      <a:pt x="0" y="11924"/>
                      <a:pt x="0" y="128"/>
                    </a:cubicBezTo>
                    <a:cubicBezTo>
                      <a:pt x="0" y="85"/>
                      <a:pt x="0" y="42"/>
                      <a:pt x="0" y="0"/>
                    </a:cubicBezTo>
                    <a:lnTo>
                      <a:pt x="21600" y="128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1" name="Arc 45"/>
              <p:cNvSpPr>
                <a:spLocks/>
              </p:cNvSpPr>
              <p:nvPr/>
            </p:nvSpPr>
            <p:spPr bwMode="auto">
              <a:xfrm>
                <a:off x="1593" y="3362"/>
                <a:ext cx="107" cy="201"/>
              </a:xfrm>
              <a:custGeom>
                <a:avLst/>
                <a:gdLst>
                  <a:gd name="G0" fmla="+- 205 0 0"/>
                  <a:gd name="G1" fmla="+- 21600 0 0"/>
                  <a:gd name="G2" fmla="+- 21600 0 0"/>
                  <a:gd name="T0" fmla="*/ 0 w 21805"/>
                  <a:gd name="T1" fmla="*/ 1 h 21600"/>
                  <a:gd name="T2" fmla="*/ 21805 w 21805"/>
                  <a:gd name="T3" fmla="*/ 21600 h 21600"/>
                  <a:gd name="T4" fmla="*/ 205 w 2180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05" h="21600" fill="none" extrusionOk="0">
                    <a:moveTo>
                      <a:pt x="-1" y="0"/>
                    </a:moveTo>
                    <a:cubicBezTo>
                      <a:pt x="68" y="0"/>
                      <a:pt x="136" y="-1"/>
                      <a:pt x="205" y="-1"/>
                    </a:cubicBezTo>
                    <a:cubicBezTo>
                      <a:pt x="12134" y="-1"/>
                      <a:pt x="21805" y="9670"/>
                      <a:pt x="21805" y="21600"/>
                    </a:cubicBezTo>
                  </a:path>
                  <a:path w="21805" h="21600" stroke="0" extrusionOk="0">
                    <a:moveTo>
                      <a:pt x="-1" y="0"/>
                    </a:moveTo>
                    <a:cubicBezTo>
                      <a:pt x="68" y="0"/>
                      <a:pt x="136" y="-1"/>
                      <a:pt x="205" y="-1"/>
                    </a:cubicBezTo>
                    <a:cubicBezTo>
                      <a:pt x="12134" y="-1"/>
                      <a:pt x="21805" y="9670"/>
                      <a:pt x="21805" y="21600"/>
                    </a:cubicBezTo>
                    <a:lnTo>
                      <a:pt x="205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2" name="Arc 46"/>
              <p:cNvSpPr>
                <a:spLocks/>
              </p:cNvSpPr>
              <p:nvPr/>
            </p:nvSpPr>
            <p:spPr bwMode="auto">
              <a:xfrm>
                <a:off x="1531" y="3363"/>
                <a:ext cx="85" cy="167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0 w 21600"/>
                  <a:gd name="T1" fmla="*/ 21470 h 21598"/>
                  <a:gd name="T2" fmla="*/ 21345 w 21600"/>
                  <a:gd name="T3" fmla="*/ 0 h 21598"/>
                  <a:gd name="T4" fmla="*/ 21600 w 21600"/>
                  <a:gd name="T5" fmla="*/ 21598 h 2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8" fill="none" extrusionOk="0">
                    <a:moveTo>
                      <a:pt x="0" y="21470"/>
                    </a:moveTo>
                    <a:cubicBezTo>
                      <a:pt x="70" y="9690"/>
                      <a:pt x="9565" y="138"/>
                      <a:pt x="21344" y="-1"/>
                    </a:cubicBezTo>
                  </a:path>
                  <a:path w="21600" h="21598" stroke="0" extrusionOk="0">
                    <a:moveTo>
                      <a:pt x="0" y="21470"/>
                    </a:moveTo>
                    <a:cubicBezTo>
                      <a:pt x="70" y="9690"/>
                      <a:pt x="9565" y="138"/>
                      <a:pt x="21344" y="-1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3" name="Arc 47"/>
              <p:cNvSpPr>
                <a:spLocks/>
              </p:cNvSpPr>
              <p:nvPr/>
            </p:nvSpPr>
            <p:spPr bwMode="auto">
              <a:xfrm>
                <a:off x="1848" y="3361"/>
                <a:ext cx="106" cy="202"/>
              </a:xfrm>
              <a:custGeom>
                <a:avLst/>
                <a:gdLst>
                  <a:gd name="G0" fmla="+- 21600 0 0"/>
                  <a:gd name="G1" fmla="+- 21522 0 0"/>
                  <a:gd name="G2" fmla="+- 21600 0 0"/>
                  <a:gd name="T0" fmla="*/ 0 w 21600"/>
                  <a:gd name="T1" fmla="*/ 21416 h 21522"/>
                  <a:gd name="T2" fmla="*/ 19769 w 21600"/>
                  <a:gd name="T3" fmla="*/ 0 h 21522"/>
                  <a:gd name="T4" fmla="*/ 21600 w 21600"/>
                  <a:gd name="T5" fmla="*/ 21522 h 2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22" fill="none" extrusionOk="0">
                    <a:moveTo>
                      <a:pt x="0" y="21416"/>
                    </a:moveTo>
                    <a:cubicBezTo>
                      <a:pt x="55" y="10237"/>
                      <a:pt x="8630" y="947"/>
                      <a:pt x="19768" y="-1"/>
                    </a:cubicBezTo>
                  </a:path>
                  <a:path w="21600" h="21522" stroke="0" extrusionOk="0">
                    <a:moveTo>
                      <a:pt x="0" y="21416"/>
                    </a:moveTo>
                    <a:cubicBezTo>
                      <a:pt x="55" y="10237"/>
                      <a:pt x="8630" y="947"/>
                      <a:pt x="19768" y="-1"/>
                    </a:cubicBezTo>
                    <a:lnTo>
                      <a:pt x="21600" y="21522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4" name="Arc 48"/>
              <p:cNvSpPr>
                <a:spLocks/>
              </p:cNvSpPr>
              <p:nvPr/>
            </p:nvSpPr>
            <p:spPr bwMode="auto">
              <a:xfrm>
                <a:off x="1947" y="3361"/>
                <a:ext cx="70" cy="192"/>
              </a:xfrm>
              <a:custGeom>
                <a:avLst/>
                <a:gdLst>
                  <a:gd name="G0" fmla="+- 313 0 0"/>
                  <a:gd name="G1" fmla="+- 21600 0 0"/>
                  <a:gd name="G2" fmla="+- 21600 0 0"/>
                  <a:gd name="T0" fmla="*/ 0 w 21913"/>
                  <a:gd name="T1" fmla="*/ 2 h 21600"/>
                  <a:gd name="T2" fmla="*/ 21913 w 21913"/>
                  <a:gd name="T3" fmla="*/ 21600 h 21600"/>
                  <a:gd name="T4" fmla="*/ 313 w 219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13" h="21600" fill="none" extrusionOk="0">
                    <a:moveTo>
                      <a:pt x="0" y="2"/>
                    </a:moveTo>
                    <a:cubicBezTo>
                      <a:pt x="104" y="0"/>
                      <a:pt x="208" y="-1"/>
                      <a:pt x="313" y="-1"/>
                    </a:cubicBezTo>
                    <a:cubicBezTo>
                      <a:pt x="12242" y="-1"/>
                      <a:pt x="21913" y="9670"/>
                      <a:pt x="21913" y="21600"/>
                    </a:cubicBezTo>
                  </a:path>
                  <a:path w="21913" h="21600" stroke="0" extrusionOk="0">
                    <a:moveTo>
                      <a:pt x="0" y="2"/>
                    </a:moveTo>
                    <a:cubicBezTo>
                      <a:pt x="104" y="0"/>
                      <a:pt x="208" y="-1"/>
                      <a:pt x="313" y="-1"/>
                    </a:cubicBezTo>
                    <a:cubicBezTo>
                      <a:pt x="12242" y="-1"/>
                      <a:pt x="21913" y="9670"/>
                      <a:pt x="21913" y="21600"/>
                    </a:cubicBezTo>
                    <a:lnTo>
                      <a:pt x="313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3585" name="Line 49"/>
            <p:cNvSpPr>
              <a:spLocks noChangeShapeType="1"/>
            </p:cNvSpPr>
            <p:nvPr/>
          </p:nvSpPr>
          <p:spPr bwMode="auto">
            <a:xfrm>
              <a:off x="1536" y="2064"/>
              <a:ext cx="15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6" name="Line 50"/>
            <p:cNvSpPr>
              <a:spLocks noChangeShapeType="1"/>
            </p:cNvSpPr>
            <p:nvPr/>
          </p:nvSpPr>
          <p:spPr bwMode="auto">
            <a:xfrm>
              <a:off x="1727" y="1920"/>
              <a:ext cx="0" cy="288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7" name="Line 51"/>
            <p:cNvSpPr>
              <a:spLocks noChangeShapeType="1"/>
            </p:cNvSpPr>
            <p:nvPr/>
          </p:nvSpPr>
          <p:spPr bwMode="auto">
            <a:xfrm>
              <a:off x="1919" y="1920"/>
              <a:ext cx="0" cy="3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8" name="Rectangle 52"/>
            <p:cNvSpPr>
              <a:spLocks noChangeArrowheads="1"/>
            </p:cNvSpPr>
            <p:nvPr/>
          </p:nvSpPr>
          <p:spPr bwMode="auto">
            <a:xfrm>
              <a:off x="1710" y="1919"/>
              <a:ext cx="25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t</a:t>
              </a:r>
              <a:r>
                <a:rPr lang="en-US" sz="1600" baseline="-25000"/>
                <a:t>12</a:t>
              </a:r>
            </a:p>
          </p:txBody>
        </p:sp>
        <p:sp>
          <p:nvSpPr>
            <p:cNvPr id="193589" name="Line 53"/>
            <p:cNvSpPr>
              <a:spLocks noChangeShapeType="1"/>
            </p:cNvSpPr>
            <p:nvPr/>
          </p:nvSpPr>
          <p:spPr bwMode="auto">
            <a:xfrm flipH="1">
              <a:off x="1957" y="2064"/>
              <a:ext cx="11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90" name="Rectangle 54"/>
            <p:cNvSpPr>
              <a:spLocks noChangeArrowheads="1"/>
            </p:cNvSpPr>
            <p:nvPr/>
          </p:nvSpPr>
          <p:spPr bwMode="auto">
            <a:xfrm>
              <a:off x="2141" y="1843"/>
              <a:ext cx="205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grpSp>
          <p:nvGrpSpPr>
            <p:cNvPr id="193591" name="Group 55"/>
            <p:cNvGrpSpPr>
              <a:grpSpLocks/>
            </p:cNvGrpSpPr>
            <p:nvPr/>
          </p:nvGrpSpPr>
          <p:grpSpPr bwMode="auto">
            <a:xfrm>
              <a:off x="1728" y="2161"/>
              <a:ext cx="536" cy="336"/>
              <a:chOff x="1728" y="2161"/>
              <a:chExt cx="536" cy="336"/>
            </a:xfrm>
          </p:grpSpPr>
          <p:sp>
            <p:nvSpPr>
              <p:cNvPr id="193592" name="Arc 56"/>
              <p:cNvSpPr>
                <a:spLocks/>
              </p:cNvSpPr>
              <p:nvPr/>
            </p:nvSpPr>
            <p:spPr bwMode="auto">
              <a:xfrm>
                <a:off x="1984" y="2328"/>
                <a:ext cx="93" cy="169"/>
              </a:xfrm>
              <a:custGeom>
                <a:avLst/>
                <a:gdLst>
                  <a:gd name="G0" fmla="+- 0 0 0"/>
                  <a:gd name="G1" fmla="+- 129 0 0"/>
                  <a:gd name="G2" fmla="+- 21600 0 0"/>
                  <a:gd name="T0" fmla="*/ 21600 w 21600"/>
                  <a:gd name="T1" fmla="*/ 0 h 21729"/>
                  <a:gd name="T2" fmla="*/ 0 w 21600"/>
                  <a:gd name="T3" fmla="*/ 21729 h 21729"/>
                  <a:gd name="T4" fmla="*/ 0 w 21600"/>
                  <a:gd name="T5" fmla="*/ 129 h 2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29" fill="none" extrusionOk="0">
                    <a:moveTo>
                      <a:pt x="21599" y="0"/>
                    </a:moveTo>
                    <a:cubicBezTo>
                      <a:pt x="21599" y="43"/>
                      <a:pt x="21600" y="86"/>
                      <a:pt x="21600" y="129"/>
                    </a:cubicBezTo>
                    <a:cubicBezTo>
                      <a:pt x="21600" y="12058"/>
                      <a:pt x="11929" y="21729"/>
                      <a:pt x="-1" y="21729"/>
                    </a:cubicBezTo>
                  </a:path>
                  <a:path w="21600" h="21729" stroke="0" extrusionOk="0">
                    <a:moveTo>
                      <a:pt x="21599" y="0"/>
                    </a:moveTo>
                    <a:cubicBezTo>
                      <a:pt x="21599" y="43"/>
                      <a:pt x="21600" y="86"/>
                      <a:pt x="21600" y="129"/>
                    </a:cubicBezTo>
                    <a:cubicBezTo>
                      <a:pt x="21600" y="12058"/>
                      <a:pt x="11929" y="21729"/>
                      <a:pt x="-1" y="21729"/>
                    </a:cubicBezTo>
                    <a:lnTo>
                      <a:pt x="0" y="129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3" name="Arc 57"/>
              <p:cNvSpPr>
                <a:spLocks/>
              </p:cNvSpPr>
              <p:nvPr/>
            </p:nvSpPr>
            <p:spPr bwMode="auto">
              <a:xfrm>
                <a:off x="1915" y="2329"/>
                <a:ext cx="70" cy="168"/>
              </a:xfrm>
              <a:custGeom>
                <a:avLst/>
                <a:gdLst>
                  <a:gd name="G0" fmla="+- 21600 0 0"/>
                  <a:gd name="G1" fmla="+- 128 0 0"/>
                  <a:gd name="G2" fmla="+- 21600 0 0"/>
                  <a:gd name="T0" fmla="*/ 21288 w 21600"/>
                  <a:gd name="T1" fmla="*/ 21726 h 21726"/>
                  <a:gd name="T2" fmla="*/ 0 w 21600"/>
                  <a:gd name="T3" fmla="*/ 0 h 21726"/>
                  <a:gd name="T4" fmla="*/ 21600 w 21600"/>
                  <a:gd name="T5" fmla="*/ 128 h 2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288" y="21725"/>
                    </a:moveTo>
                    <a:cubicBezTo>
                      <a:pt x="9481" y="21555"/>
                      <a:pt x="0" y="11935"/>
                      <a:pt x="0" y="128"/>
                    </a:cubicBezTo>
                    <a:cubicBezTo>
                      <a:pt x="0" y="85"/>
                      <a:pt x="0" y="42"/>
                      <a:pt x="0" y="0"/>
                    </a:cubicBezTo>
                  </a:path>
                  <a:path w="21600" h="21726" stroke="0" extrusionOk="0">
                    <a:moveTo>
                      <a:pt x="21288" y="21725"/>
                    </a:moveTo>
                    <a:cubicBezTo>
                      <a:pt x="9481" y="21555"/>
                      <a:pt x="0" y="11935"/>
                      <a:pt x="0" y="128"/>
                    </a:cubicBezTo>
                    <a:cubicBezTo>
                      <a:pt x="0" y="85"/>
                      <a:pt x="0" y="42"/>
                      <a:pt x="0" y="0"/>
                    </a:cubicBezTo>
                    <a:lnTo>
                      <a:pt x="21600" y="128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4" name="Arc 58"/>
              <p:cNvSpPr>
                <a:spLocks/>
              </p:cNvSpPr>
              <p:nvPr/>
            </p:nvSpPr>
            <p:spPr bwMode="auto">
              <a:xfrm>
                <a:off x="1796" y="2162"/>
                <a:ext cx="118" cy="201"/>
              </a:xfrm>
              <a:custGeom>
                <a:avLst/>
                <a:gdLst>
                  <a:gd name="G0" fmla="+- 185 0 0"/>
                  <a:gd name="G1" fmla="+- 21600 0 0"/>
                  <a:gd name="G2" fmla="+- 21600 0 0"/>
                  <a:gd name="T0" fmla="*/ 0 w 21785"/>
                  <a:gd name="T1" fmla="*/ 1 h 21600"/>
                  <a:gd name="T2" fmla="*/ 21785 w 21785"/>
                  <a:gd name="T3" fmla="*/ 21600 h 21600"/>
                  <a:gd name="T4" fmla="*/ 185 w 217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85" h="21600" fill="none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5" y="-1"/>
                    </a:cubicBezTo>
                    <a:cubicBezTo>
                      <a:pt x="12114" y="-1"/>
                      <a:pt x="21785" y="9670"/>
                      <a:pt x="21785" y="21600"/>
                    </a:cubicBezTo>
                  </a:path>
                  <a:path w="21785" h="21600" stroke="0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5" y="-1"/>
                    </a:cubicBezTo>
                    <a:cubicBezTo>
                      <a:pt x="12114" y="-1"/>
                      <a:pt x="21785" y="9670"/>
                      <a:pt x="21785" y="21600"/>
                    </a:cubicBezTo>
                    <a:lnTo>
                      <a:pt x="185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5" name="Arc 59"/>
              <p:cNvSpPr>
                <a:spLocks/>
              </p:cNvSpPr>
              <p:nvPr/>
            </p:nvSpPr>
            <p:spPr bwMode="auto">
              <a:xfrm>
                <a:off x="1728" y="2163"/>
                <a:ext cx="94" cy="167"/>
              </a:xfrm>
              <a:custGeom>
                <a:avLst/>
                <a:gdLst>
                  <a:gd name="G0" fmla="+- 21600 0 0"/>
                  <a:gd name="G1" fmla="+- 21599 0 0"/>
                  <a:gd name="G2" fmla="+- 21600 0 0"/>
                  <a:gd name="T0" fmla="*/ 0 w 21600"/>
                  <a:gd name="T1" fmla="*/ 21471 h 21599"/>
                  <a:gd name="T2" fmla="*/ 21370 w 21600"/>
                  <a:gd name="T3" fmla="*/ 0 h 21599"/>
                  <a:gd name="T4" fmla="*/ 21600 w 21600"/>
                  <a:gd name="T5" fmla="*/ 21599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471"/>
                    </a:moveTo>
                    <a:cubicBezTo>
                      <a:pt x="70" y="9681"/>
                      <a:pt x="9580" y="125"/>
                      <a:pt x="21370" y="0"/>
                    </a:cubicBezTo>
                  </a:path>
                  <a:path w="21600" h="21599" stroke="0" extrusionOk="0">
                    <a:moveTo>
                      <a:pt x="0" y="21471"/>
                    </a:moveTo>
                    <a:cubicBezTo>
                      <a:pt x="70" y="9681"/>
                      <a:pt x="9580" y="125"/>
                      <a:pt x="21370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6" name="Arc 60"/>
              <p:cNvSpPr>
                <a:spLocks/>
              </p:cNvSpPr>
              <p:nvPr/>
            </p:nvSpPr>
            <p:spPr bwMode="auto">
              <a:xfrm>
                <a:off x="2078" y="2161"/>
                <a:ext cx="117" cy="202"/>
              </a:xfrm>
              <a:custGeom>
                <a:avLst/>
                <a:gdLst>
                  <a:gd name="G0" fmla="+- 21600 0 0"/>
                  <a:gd name="G1" fmla="+- 21536 0 0"/>
                  <a:gd name="G2" fmla="+- 21600 0 0"/>
                  <a:gd name="T0" fmla="*/ 0 w 21600"/>
                  <a:gd name="T1" fmla="*/ 21430 h 21536"/>
                  <a:gd name="T2" fmla="*/ 19940 w 21600"/>
                  <a:gd name="T3" fmla="*/ 0 h 21536"/>
                  <a:gd name="T4" fmla="*/ 21600 w 21600"/>
                  <a:gd name="T5" fmla="*/ 21536 h 2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36" fill="none" extrusionOk="0">
                    <a:moveTo>
                      <a:pt x="0" y="21430"/>
                    </a:moveTo>
                    <a:cubicBezTo>
                      <a:pt x="55" y="10185"/>
                      <a:pt x="8728" y="864"/>
                      <a:pt x="19939" y="-1"/>
                    </a:cubicBezTo>
                  </a:path>
                  <a:path w="21600" h="21536" stroke="0" extrusionOk="0">
                    <a:moveTo>
                      <a:pt x="0" y="21430"/>
                    </a:moveTo>
                    <a:cubicBezTo>
                      <a:pt x="55" y="10185"/>
                      <a:pt x="8728" y="864"/>
                      <a:pt x="19939" y="-1"/>
                    </a:cubicBezTo>
                    <a:lnTo>
                      <a:pt x="21600" y="21536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7" name="Arc 61"/>
              <p:cNvSpPr>
                <a:spLocks/>
              </p:cNvSpPr>
              <p:nvPr/>
            </p:nvSpPr>
            <p:spPr bwMode="auto">
              <a:xfrm>
                <a:off x="2187" y="2161"/>
                <a:ext cx="77" cy="192"/>
              </a:xfrm>
              <a:custGeom>
                <a:avLst/>
                <a:gdLst>
                  <a:gd name="G0" fmla="+- 282 0 0"/>
                  <a:gd name="G1" fmla="+- 21600 0 0"/>
                  <a:gd name="G2" fmla="+- 21600 0 0"/>
                  <a:gd name="T0" fmla="*/ 0 w 21882"/>
                  <a:gd name="T1" fmla="*/ 2 h 21600"/>
                  <a:gd name="T2" fmla="*/ 21882 w 21882"/>
                  <a:gd name="T3" fmla="*/ 21600 h 21600"/>
                  <a:gd name="T4" fmla="*/ 282 w 2188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82" h="21600" fill="none" extrusionOk="0">
                    <a:moveTo>
                      <a:pt x="-1" y="1"/>
                    </a:moveTo>
                    <a:cubicBezTo>
                      <a:pt x="93" y="0"/>
                      <a:pt x="187" y="-1"/>
                      <a:pt x="282" y="-1"/>
                    </a:cubicBezTo>
                    <a:cubicBezTo>
                      <a:pt x="12211" y="-1"/>
                      <a:pt x="21882" y="9670"/>
                      <a:pt x="21882" y="21600"/>
                    </a:cubicBezTo>
                  </a:path>
                  <a:path w="21882" h="21600" stroke="0" extrusionOk="0">
                    <a:moveTo>
                      <a:pt x="-1" y="1"/>
                    </a:moveTo>
                    <a:cubicBezTo>
                      <a:pt x="93" y="0"/>
                      <a:pt x="187" y="-1"/>
                      <a:pt x="282" y="-1"/>
                    </a:cubicBezTo>
                    <a:cubicBezTo>
                      <a:pt x="12211" y="-1"/>
                      <a:pt x="21882" y="9670"/>
                      <a:pt x="21882" y="21600"/>
                    </a:cubicBezTo>
                    <a:lnTo>
                      <a:pt x="282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3598" name="Group 62"/>
            <p:cNvGrpSpPr>
              <a:grpSpLocks/>
            </p:cNvGrpSpPr>
            <p:nvPr/>
          </p:nvGrpSpPr>
          <p:grpSpPr bwMode="auto">
            <a:xfrm>
              <a:off x="1921" y="1393"/>
              <a:ext cx="528" cy="336"/>
              <a:chOff x="1921" y="1393"/>
              <a:chExt cx="528" cy="336"/>
            </a:xfrm>
          </p:grpSpPr>
          <p:sp>
            <p:nvSpPr>
              <p:cNvPr id="193599" name="Arc 63"/>
              <p:cNvSpPr>
                <a:spLocks/>
              </p:cNvSpPr>
              <p:nvPr/>
            </p:nvSpPr>
            <p:spPr bwMode="auto">
              <a:xfrm>
                <a:off x="2172" y="1560"/>
                <a:ext cx="94" cy="169"/>
              </a:xfrm>
              <a:custGeom>
                <a:avLst/>
                <a:gdLst>
                  <a:gd name="G0" fmla="+- 234 0 0"/>
                  <a:gd name="G1" fmla="+- 130 0 0"/>
                  <a:gd name="G2" fmla="+- 21600 0 0"/>
                  <a:gd name="T0" fmla="*/ 21834 w 21834"/>
                  <a:gd name="T1" fmla="*/ 0 h 21730"/>
                  <a:gd name="T2" fmla="*/ 0 w 21834"/>
                  <a:gd name="T3" fmla="*/ 21729 h 21730"/>
                  <a:gd name="T4" fmla="*/ 234 w 21834"/>
                  <a:gd name="T5" fmla="*/ 130 h 2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34" h="21730" fill="none" extrusionOk="0">
                    <a:moveTo>
                      <a:pt x="21833" y="0"/>
                    </a:moveTo>
                    <a:cubicBezTo>
                      <a:pt x="21833" y="43"/>
                      <a:pt x="21834" y="86"/>
                      <a:pt x="21834" y="130"/>
                    </a:cubicBezTo>
                    <a:cubicBezTo>
                      <a:pt x="21834" y="12059"/>
                      <a:pt x="12163" y="21730"/>
                      <a:pt x="234" y="21730"/>
                    </a:cubicBezTo>
                    <a:cubicBezTo>
                      <a:pt x="155" y="21729"/>
                      <a:pt x="77" y="21729"/>
                      <a:pt x="0" y="21728"/>
                    </a:cubicBezTo>
                  </a:path>
                  <a:path w="21834" h="21730" stroke="0" extrusionOk="0">
                    <a:moveTo>
                      <a:pt x="21833" y="0"/>
                    </a:moveTo>
                    <a:cubicBezTo>
                      <a:pt x="21833" y="43"/>
                      <a:pt x="21834" y="86"/>
                      <a:pt x="21834" y="130"/>
                    </a:cubicBezTo>
                    <a:cubicBezTo>
                      <a:pt x="21834" y="12059"/>
                      <a:pt x="12163" y="21730"/>
                      <a:pt x="234" y="21730"/>
                    </a:cubicBezTo>
                    <a:cubicBezTo>
                      <a:pt x="155" y="21729"/>
                      <a:pt x="77" y="21729"/>
                      <a:pt x="0" y="21728"/>
                    </a:cubicBezTo>
                    <a:lnTo>
                      <a:pt x="234" y="13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0" name="Arc 64"/>
              <p:cNvSpPr>
                <a:spLocks/>
              </p:cNvSpPr>
              <p:nvPr/>
            </p:nvSpPr>
            <p:spPr bwMode="auto">
              <a:xfrm>
                <a:off x="2104" y="1560"/>
                <a:ext cx="69" cy="169"/>
              </a:xfrm>
              <a:custGeom>
                <a:avLst/>
                <a:gdLst>
                  <a:gd name="G0" fmla="+- 21600 0 0"/>
                  <a:gd name="G1" fmla="+- 129 0 0"/>
                  <a:gd name="G2" fmla="+- 21600 0 0"/>
                  <a:gd name="T0" fmla="*/ 21600 w 21600"/>
                  <a:gd name="T1" fmla="*/ 21729 h 21729"/>
                  <a:gd name="T2" fmla="*/ 0 w 21600"/>
                  <a:gd name="T3" fmla="*/ 0 h 21729"/>
                  <a:gd name="T4" fmla="*/ 21600 w 21600"/>
                  <a:gd name="T5" fmla="*/ 129 h 2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29" fill="none" extrusionOk="0">
                    <a:moveTo>
                      <a:pt x="21600" y="21728"/>
                    </a:moveTo>
                    <a:cubicBezTo>
                      <a:pt x="9670" y="21729"/>
                      <a:pt x="0" y="12058"/>
                      <a:pt x="0" y="129"/>
                    </a:cubicBezTo>
                    <a:cubicBezTo>
                      <a:pt x="0" y="86"/>
                      <a:pt x="0" y="43"/>
                      <a:pt x="0" y="0"/>
                    </a:cubicBezTo>
                  </a:path>
                  <a:path w="21600" h="21729" stroke="0" extrusionOk="0">
                    <a:moveTo>
                      <a:pt x="21600" y="21728"/>
                    </a:moveTo>
                    <a:cubicBezTo>
                      <a:pt x="9670" y="21729"/>
                      <a:pt x="0" y="12058"/>
                      <a:pt x="0" y="129"/>
                    </a:cubicBezTo>
                    <a:cubicBezTo>
                      <a:pt x="0" y="86"/>
                      <a:pt x="0" y="43"/>
                      <a:pt x="0" y="0"/>
                    </a:cubicBezTo>
                    <a:lnTo>
                      <a:pt x="21600" y="129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1" name="Arc 65"/>
              <p:cNvSpPr>
                <a:spLocks/>
              </p:cNvSpPr>
              <p:nvPr/>
            </p:nvSpPr>
            <p:spPr bwMode="auto">
              <a:xfrm>
                <a:off x="1988" y="1394"/>
                <a:ext cx="116" cy="201"/>
              </a:xfrm>
              <a:custGeom>
                <a:avLst/>
                <a:gdLst>
                  <a:gd name="G0" fmla="+- 189 0 0"/>
                  <a:gd name="G1" fmla="+- 21600 0 0"/>
                  <a:gd name="G2" fmla="+- 21600 0 0"/>
                  <a:gd name="T0" fmla="*/ 0 w 21789"/>
                  <a:gd name="T1" fmla="*/ 1 h 21600"/>
                  <a:gd name="T2" fmla="*/ 21789 w 21789"/>
                  <a:gd name="T3" fmla="*/ 21600 h 21600"/>
                  <a:gd name="T4" fmla="*/ 189 w 217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89" h="21600" fill="none" extrusionOk="0">
                    <a:moveTo>
                      <a:pt x="-1" y="0"/>
                    </a:moveTo>
                    <a:cubicBezTo>
                      <a:pt x="62" y="0"/>
                      <a:pt x="125" y="-1"/>
                      <a:pt x="189" y="-1"/>
                    </a:cubicBezTo>
                    <a:cubicBezTo>
                      <a:pt x="12118" y="-1"/>
                      <a:pt x="21789" y="9670"/>
                      <a:pt x="21789" y="21600"/>
                    </a:cubicBezTo>
                  </a:path>
                  <a:path w="21789" h="21600" stroke="0" extrusionOk="0">
                    <a:moveTo>
                      <a:pt x="-1" y="0"/>
                    </a:moveTo>
                    <a:cubicBezTo>
                      <a:pt x="62" y="0"/>
                      <a:pt x="125" y="-1"/>
                      <a:pt x="189" y="-1"/>
                    </a:cubicBezTo>
                    <a:cubicBezTo>
                      <a:pt x="12118" y="-1"/>
                      <a:pt x="21789" y="9670"/>
                      <a:pt x="21789" y="21600"/>
                    </a:cubicBezTo>
                    <a:lnTo>
                      <a:pt x="189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2" name="Arc 66"/>
              <p:cNvSpPr>
                <a:spLocks/>
              </p:cNvSpPr>
              <p:nvPr/>
            </p:nvSpPr>
            <p:spPr bwMode="auto">
              <a:xfrm>
                <a:off x="1921" y="1395"/>
                <a:ext cx="92" cy="167"/>
              </a:xfrm>
              <a:custGeom>
                <a:avLst/>
                <a:gdLst>
                  <a:gd name="G0" fmla="+- 21600 0 0"/>
                  <a:gd name="G1" fmla="+- 21599 0 0"/>
                  <a:gd name="G2" fmla="+- 21600 0 0"/>
                  <a:gd name="T0" fmla="*/ 0 w 21600"/>
                  <a:gd name="T1" fmla="*/ 21471 h 21599"/>
                  <a:gd name="T2" fmla="*/ 21365 w 21600"/>
                  <a:gd name="T3" fmla="*/ 0 h 21599"/>
                  <a:gd name="T4" fmla="*/ 21600 w 21600"/>
                  <a:gd name="T5" fmla="*/ 21599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471"/>
                    </a:moveTo>
                    <a:cubicBezTo>
                      <a:pt x="70" y="9683"/>
                      <a:pt x="9577" y="128"/>
                      <a:pt x="21365" y="0"/>
                    </a:cubicBezTo>
                  </a:path>
                  <a:path w="21600" h="21599" stroke="0" extrusionOk="0">
                    <a:moveTo>
                      <a:pt x="0" y="21471"/>
                    </a:moveTo>
                    <a:cubicBezTo>
                      <a:pt x="70" y="9683"/>
                      <a:pt x="9577" y="128"/>
                      <a:pt x="21365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3" name="Arc 67"/>
              <p:cNvSpPr>
                <a:spLocks/>
              </p:cNvSpPr>
              <p:nvPr/>
            </p:nvSpPr>
            <p:spPr bwMode="auto">
              <a:xfrm>
                <a:off x="2266" y="1393"/>
                <a:ext cx="114" cy="202"/>
              </a:xfrm>
              <a:custGeom>
                <a:avLst/>
                <a:gdLst>
                  <a:gd name="G0" fmla="+- 21600 0 0"/>
                  <a:gd name="G1" fmla="+- 21533 0 0"/>
                  <a:gd name="G2" fmla="+- 21600 0 0"/>
                  <a:gd name="T0" fmla="*/ 0 w 21600"/>
                  <a:gd name="T1" fmla="*/ 21426 h 21533"/>
                  <a:gd name="T2" fmla="*/ 19904 w 21600"/>
                  <a:gd name="T3" fmla="*/ 0 h 21533"/>
                  <a:gd name="T4" fmla="*/ 21600 w 21600"/>
                  <a:gd name="T5" fmla="*/ 21533 h 2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33" fill="none" extrusionOk="0">
                    <a:moveTo>
                      <a:pt x="0" y="21426"/>
                    </a:moveTo>
                    <a:cubicBezTo>
                      <a:pt x="55" y="10195"/>
                      <a:pt x="8708" y="881"/>
                      <a:pt x="19903" y="-1"/>
                    </a:cubicBezTo>
                  </a:path>
                  <a:path w="21600" h="21533" stroke="0" extrusionOk="0">
                    <a:moveTo>
                      <a:pt x="0" y="21426"/>
                    </a:moveTo>
                    <a:cubicBezTo>
                      <a:pt x="55" y="10195"/>
                      <a:pt x="8708" y="881"/>
                      <a:pt x="19903" y="-1"/>
                    </a:cubicBezTo>
                    <a:lnTo>
                      <a:pt x="21600" y="21533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4" name="Arc 68"/>
              <p:cNvSpPr>
                <a:spLocks/>
              </p:cNvSpPr>
              <p:nvPr/>
            </p:nvSpPr>
            <p:spPr bwMode="auto">
              <a:xfrm>
                <a:off x="2373" y="1393"/>
                <a:ext cx="76" cy="192"/>
              </a:xfrm>
              <a:custGeom>
                <a:avLst/>
                <a:gdLst>
                  <a:gd name="G0" fmla="+- 288 0 0"/>
                  <a:gd name="G1" fmla="+- 21600 0 0"/>
                  <a:gd name="G2" fmla="+- 21600 0 0"/>
                  <a:gd name="T0" fmla="*/ 0 w 21888"/>
                  <a:gd name="T1" fmla="*/ 2 h 21600"/>
                  <a:gd name="T2" fmla="*/ 21888 w 21888"/>
                  <a:gd name="T3" fmla="*/ 21600 h 21600"/>
                  <a:gd name="T4" fmla="*/ 288 w 2188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88" h="21600" fill="none" extrusionOk="0">
                    <a:moveTo>
                      <a:pt x="-1" y="1"/>
                    </a:moveTo>
                    <a:cubicBezTo>
                      <a:pt x="95" y="0"/>
                      <a:pt x="191" y="-1"/>
                      <a:pt x="288" y="-1"/>
                    </a:cubicBezTo>
                    <a:cubicBezTo>
                      <a:pt x="12217" y="-1"/>
                      <a:pt x="21888" y="9670"/>
                      <a:pt x="21888" y="21600"/>
                    </a:cubicBezTo>
                  </a:path>
                  <a:path w="21888" h="21600" stroke="0" extrusionOk="0">
                    <a:moveTo>
                      <a:pt x="-1" y="1"/>
                    </a:moveTo>
                    <a:cubicBezTo>
                      <a:pt x="95" y="0"/>
                      <a:pt x="191" y="-1"/>
                      <a:pt x="288" y="-1"/>
                    </a:cubicBezTo>
                    <a:cubicBezTo>
                      <a:pt x="12217" y="-1"/>
                      <a:pt x="21888" y="9670"/>
                      <a:pt x="21888" y="21600"/>
                    </a:cubicBezTo>
                    <a:lnTo>
                      <a:pt x="288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3605" name="Group 69"/>
            <p:cNvGrpSpPr>
              <a:grpSpLocks/>
            </p:cNvGrpSpPr>
            <p:nvPr/>
          </p:nvGrpSpPr>
          <p:grpSpPr bwMode="auto">
            <a:xfrm>
              <a:off x="3937" y="1297"/>
              <a:ext cx="336" cy="239"/>
              <a:chOff x="3937" y="1297"/>
              <a:chExt cx="336" cy="239"/>
            </a:xfrm>
          </p:grpSpPr>
          <p:sp>
            <p:nvSpPr>
              <p:cNvPr id="193606" name="Arc 70"/>
              <p:cNvSpPr>
                <a:spLocks/>
              </p:cNvSpPr>
              <p:nvPr/>
            </p:nvSpPr>
            <p:spPr bwMode="auto">
              <a:xfrm>
                <a:off x="4097" y="1417"/>
                <a:ext cx="59" cy="119"/>
              </a:xfrm>
              <a:custGeom>
                <a:avLst/>
                <a:gdLst>
                  <a:gd name="G0" fmla="+- 369 0 0"/>
                  <a:gd name="G1" fmla="+- 0 0 0"/>
                  <a:gd name="G2" fmla="+- 21600 0 0"/>
                  <a:gd name="T0" fmla="*/ 21969 w 21969"/>
                  <a:gd name="T1" fmla="*/ 0 h 21600"/>
                  <a:gd name="T2" fmla="*/ 0 w 21969"/>
                  <a:gd name="T3" fmla="*/ 21597 h 21600"/>
                  <a:gd name="T4" fmla="*/ 369 w 2196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69" h="21600" fill="none" extrusionOk="0">
                    <a:moveTo>
                      <a:pt x="21969" y="0"/>
                    </a:moveTo>
                    <a:cubicBezTo>
                      <a:pt x="21969" y="11929"/>
                      <a:pt x="12298" y="21600"/>
                      <a:pt x="369" y="21600"/>
                    </a:cubicBezTo>
                    <a:cubicBezTo>
                      <a:pt x="245" y="21599"/>
                      <a:pt x="122" y="21598"/>
                      <a:pt x="0" y="21596"/>
                    </a:cubicBezTo>
                  </a:path>
                  <a:path w="21969" h="21600" stroke="0" extrusionOk="0">
                    <a:moveTo>
                      <a:pt x="21969" y="0"/>
                    </a:moveTo>
                    <a:cubicBezTo>
                      <a:pt x="21969" y="11929"/>
                      <a:pt x="12298" y="21600"/>
                      <a:pt x="369" y="21600"/>
                    </a:cubicBezTo>
                    <a:cubicBezTo>
                      <a:pt x="245" y="21599"/>
                      <a:pt x="122" y="21598"/>
                      <a:pt x="0" y="21596"/>
                    </a:cubicBezTo>
                    <a:lnTo>
                      <a:pt x="369" y="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7" name="Arc 71"/>
              <p:cNvSpPr>
                <a:spLocks/>
              </p:cNvSpPr>
              <p:nvPr/>
            </p:nvSpPr>
            <p:spPr bwMode="auto">
              <a:xfrm>
                <a:off x="4054" y="1417"/>
                <a:ext cx="44" cy="11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104 w 21600"/>
                  <a:gd name="T1" fmla="*/ 21594 h 21594"/>
                  <a:gd name="T2" fmla="*/ 0 w 21600"/>
                  <a:gd name="T3" fmla="*/ 0 h 21594"/>
                  <a:gd name="T4" fmla="*/ 21600 w 21600"/>
                  <a:gd name="T5" fmla="*/ 0 h 2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4" fill="none" extrusionOk="0">
                    <a:moveTo>
                      <a:pt x="21103" y="21594"/>
                    </a:moveTo>
                    <a:cubicBezTo>
                      <a:pt x="9370" y="21324"/>
                      <a:pt x="-1" y="11736"/>
                      <a:pt x="-1" y="-1"/>
                    </a:cubicBezTo>
                  </a:path>
                  <a:path w="21600" h="21594" stroke="0" extrusionOk="0">
                    <a:moveTo>
                      <a:pt x="21103" y="21594"/>
                    </a:moveTo>
                    <a:cubicBezTo>
                      <a:pt x="9370" y="21324"/>
                      <a:pt x="-1" y="11736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8" name="Arc 72"/>
              <p:cNvSpPr>
                <a:spLocks/>
              </p:cNvSpPr>
              <p:nvPr/>
            </p:nvSpPr>
            <p:spPr bwMode="auto">
              <a:xfrm>
                <a:off x="3979" y="1299"/>
                <a:ext cx="75" cy="143"/>
              </a:xfrm>
              <a:custGeom>
                <a:avLst/>
                <a:gdLst>
                  <a:gd name="G0" fmla="+- 294 0 0"/>
                  <a:gd name="G1" fmla="+- 21600 0 0"/>
                  <a:gd name="G2" fmla="+- 21600 0 0"/>
                  <a:gd name="T0" fmla="*/ 0 w 21894"/>
                  <a:gd name="T1" fmla="*/ 2 h 21600"/>
                  <a:gd name="T2" fmla="*/ 21894 w 21894"/>
                  <a:gd name="T3" fmla="*/ 21600 h 21600"/>
                  <a:gd name="T4" fmla="*/ 294 w 2189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94" h="21600" fill="none" extrusionOk="0">
                    <a:moveTo>
                      <a:pt x="0" y="2"/>
                    </a:moveTo>
                    <a:cubicBezTo>
                      <a:pt x="97" y="0"/>
                      <a:pt x="195" y="-1"/>
                      <a:pt x="294" y="-1"/>
                    </a:cubicBezTo>
                    <a:cubicBezTo>
                      <a:pt x="12223" y="-1"/>
                      <a:pt x="21894" y="9670"/>
                      <a:pt x="21894" y="21600"/>
                    </a:cubicBezTo>
                  </a:path>
                  <a:path w="21894" h="21600" stroke="0" extrusionOk="0">
                    <a:moveTo>
                      <a:pt x="0" y="2"/>
                    </a:moveTo>
                    <a:cubicBezTo>
                      <a:pt x="97" y="0"/>
                      <a:pt x="195" y="-1"/>
                      <a:pt x="294" y="-1"/>
                    </a:cubicBezTo>
                    <a:cubicBezTo>
                      <a:pt x="12223" y="-1"/>
                      <a:pt x="21894" y="9670"/>
                      <a:pt x="21894" y="21600"/>
                    </a:cubicBezTo>
                    <a:lnTo>
                      <a:pt x="294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9" name="Arc 73"/>
              <p:cNvSpPr>
                <a:spLocks/>
              </p:cNvSpPr>
              <p:nvPr/>
            </p:nvSpPr>
            <p:spPr bwMode="auto">
              <a:xfrm>
                <a:off x="3937" y="1299"/>
                <a:ext cx="59" cy="119"/>
              </a:xfrm>
              <a:custGeom>
                <a:avLst/>
                <a:gdLst>
                  <a:gd name="G0" fmla="+- 21600 0 0"/>
                  <a:gd name="G1" fmla="+- 21597 0 0"/>
                  <a:gd name="G2" fmla="+- 21600 0 0"/>
                  <a:gd name="T0" fmla="*/ 0 w 21600"/>
                  <a:gd name="T1" fmla="*/ 21597 h 21597"/>
                  <a:gd name="T2" fmla="*/ 21231 w 21600"/>
                  <a:gd name="T3" fmla="*/ 0 h 21597"/>
                  <a:gd name="T4" fmla="*/ 21600 w 21600"/>
                  <a:gd name="T5" fmla="*/ 21597 h 2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7" fill="none" extrusionOk="0">
                    <a:moveTo>
                      <a:pt x="-1" y="21596"/>
                    </a:moveTo>
                    <a:cubicBezTo>
                      <a:pt x="-1" y="9811"/>
                      <a:pt x="9447" y="201"/>
                      <a:pt x="21231" y="0"/>
                    </a:cubicBezTo>
                  </a:path>
                  <a:path w="21600" h="21597" stroke="0" extrusionOk="0">
                    <a:moveTo>
                      <a:pt x="-1" y="21596"/>
                    </a:moveTo>
                    <a:cubicBezTo>
                      <a:pt x="-1" y="9811"/>
                      <a:pt x="9447" y="201"/>
                      <a:pt x="21231" y="0"/>
                    </a:cubicBezTo>
                    <a:lnTo>
                      <a:pt x="21600" y="21597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0" name="Arc 74"/>
              <p:cNvSpPr>
                <a:spLocks/>
              </p:cNvSpPr>
              <p:nvPr/>
            </p:nvSpPr>
            <p:spPr bwMode="auto">
              <a:xfrm>
                <a:off x="4156" y="1297"/>
                <a:ext cx="73" cy="144"/>
              </a:xfrm>
              <a:custGeom>
                <a:avLst/>
                <a:gdLst>
                  <a:gd name="G0" fmla="+- 21600 0 0"/>
                  <a:gd name="G1" fmla="+- 21527 0 0"/>
                  <a:gd name="G2" fmla="+- 21600 0 0"/>
                  <a:gd name="T0" fmla="*/ 0 w 21600"/>
                  <a:gd name="T1" fmla="*/ 21527 h 21527"/>
                  <a:gd name="T2" fmla="*/ 19831 w 21600"/>
                  <a:gd name="T3" fmla="*/ 0 h 21527"/>
                  <a:gd name="T4" fmla="*/ 21600 w 21600"/>
                  <a:gd name="T5" fmla="*/ 21527 h 21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27" fill="none" extrusionOk="0">
                    <a:moveTo>
                      <a:pt x="-1" y="21526"/>
                    </a:moveTo>
                    <a:cubicBezTo>
                      <a:pt x="-1" y="10283"/>
                      <a:pt x="8625" y="920"/>
                      <a:pt x="19830" y="-1"/>
                    </a:cubicBezTo>
                  </a:path>
                  <a:path w="21600" h="21527" stroke="0" extrusionOk="0">
                    <a:moveTo>
                      <a:pt x="-1" y="21526"/>
                    </a:moveTo>
                    <a:cubicBezTo>
                      <a:pt x="-1" y="10283"/>
                      <a:pt x="8625" y="920"/>
                      <a:pt x="19830" y="-1"/>
                    </a:cubicBezTo>
                    <a:lnTo>
                      <a:pt x="21600" y="21527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1" name="Arc 75"/>
              <p:cNvSpPr>
                <a:spLocks/>
              </p:cNvSpPr>
              <p:nvPr/>
            </p:nvSpPr>
            <p:spPr bwMode="auto">
              <a:xfrm>
                <a:off x="4224" y="1299"/>
                <a:ext cx="49" cy="136"/>
              </a:xfrm>
              <a:custGeom>
                <a:avLst/>
                <a:gdLst>
                  <a:gd name="G0" fmla="+- 448 0 0"/>
                  <a:gd name="G1" fmla="+- 21600 0 0"/>
                  <a:gd name="G2" fmla="+- 21600 0 0"/>
                  <a:gd name="T0" fmla="*/ 0 w 22047"/>
                  <a:gd name="T1" fmla="*/ 5 h 21600"/>
                  <a:gd name="T2" fmla="*/ 22047 w 22047"/>
                  <a:gd name="T3" fmla="*/ 21441 h 21600"/>
                  <a:gd name="T4" fmla="*/ 448 w 2204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47" h="21600" fill="none" extrusionOk="0">
                    <a:moveTo>
                      <a:pt x="-1" y="4"/>
                    </a:moveTo>
                    <a:cubicBezTo>
                      <a:pt x="149" y="1"/>
                      <a:pt x="298" y="-1"/>
                      <a:pt x="448" y="-1"/>
                    </a:cubicBezTo>
                    <a:cubicBezTo>
                      <a:pt x="12315" y="-1"/>
                      <a:pt x="21960" y="9574"/>
                      <a:pt x="22047" y="21440"/>
                    </a:cubicBezTo>
                  </a:path>
                  <a:path w="22047" h="21600" stroke="0" extrusionOk="0">
                    <a:moveTo>
                      <a:pt x="-1" y="4"/>
                    </a:moveTo>
                    <a:cubicBezTo>
                      <a:pt x="149" y="1"/>
                      <a:pt x="298" y="-1"/>
                      <a:pt x="448" y="-1"/>
                    </a:cubicBezTo>
                    <a:cubicBezTo>
                      <a:pt x="12315" y="-1"/>
                      <a:pt x="21960" y="9574"/>
                      <a:pt x="22047" y="21440"/>
                    </a:cubicBezTo>
                    <a:lnTo>
                      <a:pt x="448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3612" name="Group 76"/>
            <p:cNvGrpSpPr>
              <a:grpSpLocks/>
            </p:cNvGrpSpPr>
            <p:nvPr/>
          </p:nvGrpSpPr>
          <p:grpSpPr bwMode="auto">
            <a:xfrm>
              <a:off x="3938" y="3073"/>
              <a:ext cx="336" cy="240"/>
              <a:chOff x="3938" y="3073"/>
              <a:chExt cx="336" cy="240"/>
            </a:xfrm>
          </p:grpSpPr>
          <p:sp>
            <p:nvSpPr>
              <p:cNvPr id="193613" name="Arc 77"/>
              <p:cNvSpPr>
                <a:spLocks/>
              </p:cNvSpPr>
              <p:nvPr/>
            </p:nvSpPr>
            <p:spPr bwMode="auto">
              <a:xfrm>
                <a:off x="4097" y="3192"/>
                <a:ext cx="59" cy="121"/>
              </a:xfrm>
              <a:custGeom>
                <a:avLst/>
                <a:gdLst>
                  <a:gd name="G0" fmla="+- 0 0 0"/>
                  <a:gd name="G1" fmla="+- 181 0 0"/>
                  <a:gd name="G2" fmla="+- 21600 0 0"/>
                  <a:gd name="T0" fmla="*/ 21599 w 21600"/>
                  <a:gd name="T1" fmla="*/ 0 h 21781"/>
                  <a:gd name="T2" fmla="*/ 0 w 21600"/>
                  <a:gd name="T3" fmla="*/ 21781 h 21781"/>
                  <a:gd name="T4" fmla="*/ 0 w 21600"/>
                  <a:gd name="T5" fmla="*/ 181 h 2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81" fill="none" extrusionOk="0">
                    <a:moveTo>
                      <a:pt x="21599" y="-1"/>
                    </a:moveTo>
                    <a:cubicBezTo>
                      <a:pt x="21599" y="60"/>
                      <a:pt x="21600" y="120"/>
                      <a:pt x="21600" y="181"/>
                    </a:cubicBezTo>
                    <a:cubicBezTo>
                      <a:pt x="21600" y="12110"/>
                      <a:pt x="11929" y="21781"/>
                      <a:pt x="-1" y="21781"/>
                    </a:cubicBezTo>
                  </a:path>
                  <a:path w="21600" h="21781" stroke="0" extrusionOk="0">
                    <a:moveTo>
                      <a:pt x="21599" y="-1"/>
                    </a:moveTo>
                    <a:cubicBezTo>
                      <a:pt x="21599" y="60"/>
                      <a:pt x="21600" y="120"/>
                      <a:pt x="21600" y="181"/>
                    </a:cubicBezTo>
                    <a:cubicBezTo>
                      <a:pt x="21600" y="12110"/>
                      <a:pt x="11929" y="21781"/>
                      <a:pt x="-1" y="21781"/>
                    </a:cubicBezTo>
                    <a:lnTo>
                      <a:pt x="0" y="181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4" name="Arc 78"/>
              <p:cNvSpPr>
                <a:spLocks/>
              </p:cNvSpPr>
              <p:nvPr/>
            </p:nvSpPr>
            <p:spPr bwMode="auto">
              <a:xfrm>
                <a:off x="4054" y="3193"/>
                <a:ext cx="44" cy="120"/>
              </a:xfrm>
              <a:custGeom>
                <a:avLst/>
                <a:gdLst>
                  <a:gd name="G0" fmla="+- 21600 0 0"/>
                  <a:gd name="G1" fmla="+- 179 0 0"/>
                  <a:gd name="G2" fmla="+- 21600 0 0"/>
                  <a:gd name="T0" fmla="*/ 21101 w 21600"/>
                  <a:gd name="T1" fmla="*/ 21773 h 21773"/>
                  <a:gd name="T2" fmla="*/ 1 w 21600"/>
                  <a:gd name="T3" fmla="*/ 0 h 21773"/>
                  <a:gd name="T4" fmla="*/ 21600 w 21600"/>
                  <a:gd name="T5" fmla="*/ 179 h 21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73" fill="none" extrusionOk="0">
                    <a:moveTo>
                      <a:pt x="21100" y="21773"/>
                    </a:moveTo>
                    <a:cubicBezTo>
                      <a:pt x="9369" y="21502"/>
                      <a:pt x="0" y="11913"/>
                      <a:pt x="0" y="179"/>
                    </a:cubicBezTo>
                    <a:cubicBezTo>
                      <a:pt x="0" y="119"/>
                      <a:pt x="0" y="59"/>
                      <a:pt x="0" y="-1"/>
                    </a:cubicBezTo>
                  </a:path>
                  <a:path w="21600" h="21773" stroke="0" extrusionOk="0">
                    <a:moveTo>
                      <a:pt x="21100" y="21773"/>
                    </a:moveTo>
                    <a:cubicBezTo>
                      <a:pt x="9369" y="21502"/>
                      <a:pt x="0" y="11913"/>
                      <a:pt x="0" y="179"/>
                    </a:cubicBezTo>
                    <a:cubicBezTo>
                      <a:pt x="0" y="119"/>
                      <a:pt x="0" y="59"/>
                      <a:pt x="0" y="-1"/>
                    </a:cubicBezTo>
                    <a:lnTo>
                      <a:pt x="21600" y="179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5" name="Arc 79"/>
              <p:cNvSpPr>
                <a:spLocks/>
              </p:cNvSpPr>
              <p:nvPr/>
            </p:nvSpPr>
            <p:spPr bwMode="auto">
              <a:xfrm>
                <a:off x="3980" y="3074"/>
                <a:ext cx="74" cy="144"/>
              </a:xfrm>
              <a:custGeom>
                <a:avLst/>
                <a:gdLst>
                  <a:gd name="G0" fmla="+- 295 0 0"/>
                  <a:gd name="G1" fmla="+- 21600 0 0"/>
                  <a:gd name="G2" fmla="+- 21600 0 0"/>
                  <a:gd name="T0" fmla="*/ 0 w 21894"/>
                  <a:gd name="T1" fmla="*/ 2 h 21600"/>
                  <a:gd name="T2" fmla="*/ 21894 w 21894"/>
                  <a:gd name="T3" fmla="*/ 21449 h 21600"/>
                  <a:gd name="T4" fmla="*/ 295 w 2189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94" h="21600" fill="none" extrusionOk="0">
                    <a:moveTo>
                      <a:pt x="0" y="2"/>
                    </a:moveTo>
                    <a:cubicBezTo>
                      <a:pt x="98" y="0"/>
                      <a:pt x="196" y="-1"/>
                      <a:pt x="295" y="-1"/>
                    </a:cubicBezTo>
                    <a:cubicBezTo>
                      <a:pt x="12165" y="-1"/>
                      <a:pt x="21811" y="9578"/>
                      <a:pt x="21894" y="21448"/>
                    </a:cubicBezTo>
                  </a:path>
                  <a:path w="21894" h="21600" stroke="0" extrusionOk="0">
                    <a:moveTo>
                      <a:pt x="0" y="2"/>
                    </a:moveTo>
                    <a:cubicBezTo>
                      <a:pt x="98" y="0"/>
                      <a:pt x="196" y="-1"/>
                      <a:pt x="295" y="-1"/>
                    </a:cubicBezTo>
                    <a:cubicBezTo>
                      <a:pt x="12165" y="-1"/>
                      <a:pt x="21811" y="9578"/>
                      <a:pt x="21894" y="21448"/>
                    </a:cubicBezTo>
                    <a:lnTo>
                      <a:pt x="295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6" name="Arc 80"/>
              <p:cNvSpPr>
                <a:spLocks/>
              </p:cNvSpPr>
              <p:nvPr/>
            </p:nvSpPr>
            <p:spPr bwMode="auto">
              <a:xfrm>
                <a:off x="3938" y="3075"/>
                <a:ext cx="58" cy="119"/>
              </a:xfrm>
              <a:custGeom>
                <a:avLst/>
                <a:gdLst>
                  <a:gd name="G0" fmla="+- 21599 0 0"/>
                  <a:gd name="G1" fmla="+- 21597 0 0"/>
                  <a:gd name="G2" fmla="+- 21600 0 0"/>
                  <a:gd name="T0" fmla="*/ 0 w 21599"/>
                  <a:gd name="T1" fmla="*/ 21418 h 21597"/>
                  <a:gd name="T2" fmla="*/ 21231 w 21599"/>
                  <a:gd name="T3" fmla="*/ 0 h 21597"/>
                  <a:gd name="T4" fmla="*/ 21599 w 21599"/>
                  <a:gd name="T5" fmla="*/ 21597 h 2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597" fill="none" extrusionOk="0">
                    <a:moveTo>
                      <a:pt x="-1" y="21417"/>
                    </a:moveTo>
                    <a:cubicBezTo>
                      <a:pt x="96" y="9702"/>
                      <a:pt x="9516" y="199"/>
                      <a:pt x="21231" y="0"/>
                    </a:cubicBezTo>
                  </a:path>
                  <a:path w="21599" h="21597" stroke="0" extrusionOk="0">
                    <a:moveTo>
                      <a:pt x="-1" y="21417"/>
                    </a:moveTo>
                    <a:cubicBezTo>
                      <a:pt x="96" y="9702"/>
                      <a:pt x="9516" y="199"/>
                      <a:pt x="21231" y="0"/>
                    </a:cubicBezTo>
                    <a:lnTo>
                      <a:pt x="21599" y="21597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7" name="Arc 81"/>
              <p:cNvSpPr>
                <a:spLocks/>
              </p:cNvSpPr>
              <p:nvPr/>
            </p:nvSpPr>
            <p:spPr bwMode="auto">
              <a:xfrm>
                <a:off x="4157" y="3073"/>
                <a:ext cx="73" cy="144"/>
              </a:xfrm>
              <a:custGeom>
                <a:avLst/>
                <a:gdLst>
                  <a:gd name="G0" fmla="+- 21599 0 0"/>
                  <a:gd name="G1" fmla="+- 21528 0 0"/>
                  <a:gd name="G2" fmla="+- 21600 0 0"/>
                  <a:gd name="T0" fmla="*/ 0 w 21599"/>
                  <a:gd name="T1" fmla="*/ 21379 h 21528"/>
                  <a:gd name="T2" fmla="*/ 19836 w 21599"/>
                  <a:gd name="T3" fmla="*/ 0 h 21528"/>
                  <a:gd name="T4" fmla="*/ 21599 w 21599"/>
                  <a:gd name="T5" fmla="*/ 21528 h 2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528" fill="none" extrusionOk="0">
                    <a:moveTo>
                      <a:pt x="-1" y="21378"/>
                    </a:moveTo>
                    <a:cubicBezTo>
                      <a:pt x="76" y="10190"/>
                      <a:pt x="8684" y="913"/>
                      <a:pt x="19836" y="0"/>
                    </a:cubicBezTo>
                  </a:path>
                  <a:path w="21599" h="21528" stroke="0" extrusionOk="0">
                    <a:moveTo>
                      <a:pt x="-1" y="21378"/>
                    </a:moveTo>
                    <a:cubicBezTo>
                      <a:pt x="76" y="10190"/>
                      <a:pt x="8684" y="913"/>
                      <a:pt x="19836" y="0"/>
                    </a:cubicBezTo>
                    <a:lnTo>
                      <a:pt x="21599" y="21528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8" name="Arc 82"/>
              <p:cNvSpPr>
                <a:spLocks/>
              </p:cNvSpPr>
              <p:nvPr/>
            </p:nvSpPr>
            <p:spPr bwMode="auto">
              <a:xfrm>
                <a:off x="4225" y="3074"/>
                <a:ext cx="49" cy="136"/>
              </a:xfrm>
              <a:custGeom>
                <a:avLst/>
                <a:gdLst>
                  <a:gd name="G0" fmla="+- 450 0 0"/>
                  <a:gd name="G1" fmla="+- 21600 0 0"/>
                  <a:gd name="G2" fmla="+- 21600 0 0"/>
                  <a:gd name="T0" fmla="*/ 0 w 22050"/>
                  <a:gd name="T1" fmla="*/ 5 h 21600"/>
                  <a:gd name="T2" fmla="*/ 22050 w 22050"/>
                  <a:gd name="T3" fmla="*/ 21600 h 21600"/>
                  <a:gd name="T4" fmla="*/ 450 w 220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50" h="21600" fill="none" extrusionOk="0">
                    <a:moveTo>
                      <a:pt x="-1" y="4"/>
                    </a:moveTo>
                    <a:cubicBezTo>
                      <a:pt x="149" y="1"/>
                      <a:pt x="299" y="-1"/>
                      <a:pt x="450" y="-1"/>
                    </a:cubicBezTo>
                    <a:cubicBezTo>
                      <a:pt x="12379" y="-1"/>
                      <a:pt x="22050" y="9670"/>
                      <a:pt x="22050" y="21600"/>
                    </a:cubicBezTo>
                  </a:path>
                  <a:path w="22050" h="21600" stroke="0" extrusionOk="0">
                    <a:moveTo>
                      <a:pt x="-1" y="4"/>
                    </a:moveTo>
                    <a:cubicBezTo>
                      <a:pt x="149" y="1"/>
                      <a:pt x="299" y="-1"/>
                      <a:pt x="450" y="-1"/>
                    </a:cubicBezTo>
                    <a:cubicBezTo>
                      <a:pt x="12379" y="-1"/>
                      <a:pt x="22050" y="9670"/>
                      <a:pt x="22050" y="21600"/>
                    </a:cubicBezTo>
                    <a:lnTo>
                      <a:pt x="45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3619" name="Group 83"/>
            <p:cNvGrpSpPr>
              <a:grpSpLocks/>
            </p:cNvGrpSpPr>
            <p:nvPr/>
          </p:nvGrpSpPr>
          <p:grpSpPr bwMode="auto">
            <a:xfrm>
              <a:off x="3938" y="2161"/>
              <a:ext cx="336" cy="240"/>
              <a:chOff x="3938" y="2161"/>
              <a:chExt cx="336" cy="240"/>
            </a:xfrm>
          </p:grpSpPr>
          <p:sp>
            <p:nvSpPr>
              <p:cNvPr id="193620" name="Arc 84"/>
              <p:cNvSpPr>
                <a:spLocks/>
              </p:cNvSpPr>
              <p:nvPr/>
            </p:nvSpPr>
            <p:spPr bwMode="auto">
              <a:xfrm>
                <a:off x="4097" y="2280"/>
                <a:ext cx="59" cy="121"/>
              </a:xfrm>
              <a:custGeom>
                <a:avLst/>
                <a:gdLst>
                  <a:gd name="G0" fmla="+- 0 0 0"/>
                  <a:gd name="G1" fmla="+- 181 0 0"/>
                  <a:gd name="G2" fmla="+- 21600 0 0"/>
                  <a:gd name="T0" fmla="*/ 21599 w 21600"/>
                  <a:gd name="T1" fmla="*/ 0 h 21781"/>
                  <a:gd name="T2" fmla="*/ 0 w 21600"/>
                  <a:gd name="T3" fmla="*/ 21781 h 21781"/>
                  <a:gd name="T4" fmla="*/ 0 w 21600"/>
                  <a:gd name="T5" fmla="*/ 181 h 2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81" fill="none" extrusionOk="0">
                    <a:moveTo>
                      <a:pt x="21599" y="-1"/>
                    </a:moveTo>
                    <a:cubicBezTo>
                      <a:pt x="21599" y="60"/>
                      <a:pt x="21600" y="120"/>
                      <a:pt x="21600" y="181"/>
                    </a:cubicBezTo>
                    <a:cubicBezTo>
                      <a:pt x="21600" y="12110"/>
                      <a:pt x="11929" y="21781"/>
                      <a:pt x="-1" y="21781"/>
                    </a:cubicBezTo>
                  </a:path>
                  <a:path w="21600" h="21781" stroke="0" extrusionOk="0">
                    <a:moveTo>
                      <a:pt x="21599" y="-1"/>
                    </a:moveTo>
                    <a:cubicBezTo>
                      <a:pt x="21599" y="60"/>
                      <a:pt x="21600" y="120"/>
                      <a:pt x="21600" y="181"/>
                    </a:cubicBezTo>
                    <a:cubicBezTo>
                      <a:pt x="21600" y="12110"/>
                      <a:pt x="11929" y="21781"/>
                      <a:pt x="-1" y="21781"/>
                    </a:cubicBezTo>
                    <a:lnTo>
                      <a:pt x="0" y="181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1" name="Arc 85"/>
              <p:cNvSpPr>
                <a:spLocks/>
              </p:cNvSpPr>
              <p:nvPr/>
            </p:nvSpPr>
            <p:spPr bwMode="auto">
              <a:xfrm>
                <a:off x="4054" y="2281"/>
                <a:ext cx="44" cy="120"/>
              </a:xfrm>
              <a:custGeom>
                <a:avLst/>
                <a:gdLst>
                  <a:gd name="G0" fmla="+- 21600 0 0"/>
                  <a:gd name="G1" fmla="+- 179 0 0"/>
                  <a:gd name="G2" fmla="+- 21600 0 0"/>
                  <a:gd name="T0" fmla="*/ 21101 w 21600"/>
                  <a:gd name="T1" fmla="*/ 21773 h 21773"/>
                  <a:gd name="T2" fmla="*/ 1 w 21600"/>
                  <a:gd name="T3" fmla="*/ 0 h 21773"/>
                  <a:gd name="T4" fmla="*/ 21600 w 21600"/>
                  <a:gd name="T5" fmla="*/ 179 h 21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73" fill="none" extrusionOk="0">
                    <a:moveTo>
                      <a:pt x="21100" y="21773"/>
                    </a:moveTo>
                    <a:cubicBezTo>
                      <a:pt x="9369" y="21502"/>
                      <a:pt x="0" y="11913"/>
                      <a:pt x="0" y="179"/>
                    </a:cubicBezTo>
                    <a:cubicBezTo>
                      <a:pt x="0" y="119"/>
                      <a:pt x="0" y="59"/>
                      <a:pt x="0" y="-1"/>
                    </a:cubicBezTo>
                  </a:path>
                  <a:path w="21600" h="21773" stroke="0" extrusionOk="0">
                    <a:moveTo>
                      <a:pt x="21100" y="21773"/>
                    </a:moveTo>
                    <a:cubicBezTo>
                      <a:pt x="9369" y="21502"/>
                      <a:pt x="0" y="11913"/>
                      <a:pt x="0" y="179"/>
                    </a:cubicBezTo>
                    <a:cubicBezTo>
                      <a:pt x="0" y="119"/>
                      <a:pt x="0" y="59"/>
                      <a:pt x="0" y="-1"/>
                    </a:cubicBezTo>
                    <a:lnTo>
                      <a:pt x="21600" y="179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2" name="Arc 86"/>
              <p:cNvSpPr>
                <a:spLocks/>
              </p:cNvSpPr>
              <p:nvPr/>
            </p:nvSpPr>
            <p:spPr bwMode="auto">
              <a:xfrm>
                <a:off x="3980" y="2162"/>
                <a:ext cx="74" cy="144"/>
              </a:xfrm>
              <a:custGeom>
                <a:avLst/>
                <a:gdLst>
                  <a:gd name="G0" fmla="+- 295 0 0"/>
                  <a:gd name="G1" fmla="+- 21600 0 0"/>
                  <a:gd name="G2" fmla="+- 21600 0 0"/>
                  <a:gd name="T0" fmla="*/ 0 w 21894"/>
                  <a:gd name="T1" fmla="*/ 2 h 21600"/>
                  <a:gd name="T2" fmla="*/ 21894 w 21894"/>
                  <a:gd name="T3" fmla="*/ 21449 h 21600"/>
                  <a:gd name="T4" fmla="*/ 295 w 2189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94" h="21600" fill="none" extrusionOk="0">
                    <a:moveTo>
                      <a:pt x="0" y="2"/>
                    </a:moveTo>
                    <a:cubicBezTo>
                      <a:pt x="98" y="0"/>
                      <a:pt x="196" y="-1"/>
                      <a:pt x="295" y="-1"/>
                    </a:cubicBezTo>
                    <a:cubicBezTo>
                      <a:pt x="12165" y="-1"/>
                      <a:pt x="21811" y="9578"/>
                      <a:pt x="21894" y="21448"/>
                    </a:cubicBezTo>
                  </a:path>
                  <a:path w="21894" h="21600" stroke="0" extrusionOk="0">
                    <a:moveTo>
                      <a:pt x="0" y="2"/>
                    </a:moveTo>
                    <a:cubicBezTo>
                      <a:pt x="98" y="0"/>
                      <a:pt x="196" y="-1"/>
                      <a:pt x="295" y="-1"/>
                    </a:cubicBezTo>
                    <a:cubicBezTo>
                      <a:pt x="12165" y="-1"/>
                      <a:pt x="21811" y="9578"/>
                      <a:pt x="21894" y="21448"/>
                    </a:cubicBezTo>
                    <a:lnTo>
                      <a:pt x="295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3" name="Arc 87"/>
              <p:cNvSpPr>
                <a:spLocks/>
              </p:cNvSpPr>
              <p:nvPr/>
            </p:nvSpPr>
            <p:spPr bwMode="auto">
              <a:xfrm>
                <a:off x="3938" y="2163"/>
                <a:ext cx="58" cy="119"/>
              </a:xfrm>
              <a:custGeom>
                <a:avLst/>
                <a:gdLst>
                  <a:gd name="G0" fmla="+- 21599 0 0"/>
                  <a:gd name="G1" fmla="+- 21597 0 0"/>
                  <a:gd name="G2" fmla="+- 21600 0 0"/>
                  <a:gd name="T0" fmla="*/ 0 w 21599"/>
                  <a:gd name="T1" fmla="*/ 21418 h 21597"/>
                  <a:gd name="T2" fmla="*/ 21231 w 21599"/>
                  <a:gd name="T3" fmla="*/ 0 h 21597"/>
                  <a:gd name="T4" fmla="*/ 21599 w 21599"/>
                  <a:gd name="T5" fmla="*/ 21597 h 2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597" fill="none" extrusionOk="0">
                    <a:moveTo>
                      <a:pt x="-1" y="21417"/>
                    </a:moveTo>
                    <a:cubicBezTo>
                      <a:pt x="96" y="9702"/>
                      <a:pt x="9516" y="199"/>
                      <a:pt x="21231" y="0"/>
                    </a:cubicBezTo>
                  </a:path>
                  <a:path w="21599" h="21597" stroke="0" extrusionOk="0">
                    <a:moveTo>
                      <a:pt x="-1" y="21417"/>
                    </a:moveTo>
                    <a:cubicBezTo>
                      <a:pt x="96" y="9702"/>
                      <a:pt x="9516" y="199"/>
                      <a:pt x="21231" y="0"/>
                    </a:cubicBezTo>
                    <a:lnTo>
                      <a:pt x="21599" y="21597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4" name="Arc 88"/>
              <p:cNvSpPr>
                <a:spLocks/>
              </p:cNvSpPr>
              <p:nvPr/>
            </p:nvSpPr>
            <p:spPr bwMode="auto">
              <a:xfrm>
                <a:off x="4157" y="2161"/>
                <a:ext cx="73" cy="144"/>
              </a:xfrm>
              <a:custGeom>
                <a:avLst/>
                <a:gdLst>
                  <a:gd name="G0" fmla="+- 21599 0 0"/>
                  <a:gd name="G1" fmla="+- 21528 0 0"/>
                  <a:gd name="G2" fmla="+- 21600 0 0"/>
                  <a:gd name="T0" fmla="*/ 0 w 21599"/>
                  <a:gd name="T1" fmla="*/ 21379 h 21528"/>
                  <a:gd name="T2" fmla="*/ 19836 w 21599"/>
                  <a:gd name="T3" fmla="*/ 0 h 21528"/>
                  <a:gd name="T4" fmla="*/ 21599 w 21599"/>
                  <a:gd name="T5" fmla="*/ 21528 h 2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528" fill="none" extrusionOk="0">
                    <a:moveTo>
                      <a:pt x="-1" y="21378"/>
                    </a:moveTo>
                    <a:cubicBezTo>
                      <a:pt x="76" y="10190"/>
                      <a:pt x="8684" y="913"/>
                      <a:pt x="19836" y="0"/>
                    </a:cubicBezTo>
                  </a:path>
                  <a:path w="21599" h="21528" stroke="0" extrusionOk="0">
                    <a:moveTo>
                      <a:pt x="-1" y="21378"/>
                    </a:moveTo>
                    <a:cubicBezTo>
                      <a:pt x="76" y="10190"/>
                      <a:pt x="8684" y="913"/>
                      <a:pt x="19836" y="0"/>
                    </a:cubicBezTo>
                    <a:lnTo>
                      <a:pt x="21599" y="21528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5" name="Arc 89"/>
              <p:cNvSpPr>
                <a:spLocks/>
              </p:cNvSpPr>
              <p:nvPr/>
            </p:nvSpPr>
            <p:spPr bwMode="auto">
              <a:xfrm>
                <a:off x="4225" y="2162"/>
                <a:ext cx="49" cy="136"/>
              </a:xfrm>
              <a:custGeom>
                <a:avLst/>
                <a:gdLst>
                  <a:gd name="G0" fmla="+- 450 0 0"/>
                  <a:gd name="G1" fmla="+- 21600 0 0"/>
                  <a:gd name="G2" fmla="+- 21600 0 0"/>
                  <a:gd name="T0" fmla="*/ 0 w 22050"/>
                  <a:gd name="T1" fmla="*/ 5 h 21600"/>
                  <a:gd name="T2" fmla="*/ 22050 w 22050"/>
                  <a:gd name="T3" fmla="*/ 21600 h 21600"/>
                  <a:gd name="T4" fmla="*/ 450 w 220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50" h="21600" fill="none" extrusionOk="0">
                    <a:moveTo>
                      <a:pt x="-1" y="4"/>
                    </a:moveTo>
                    <a:cubicBezTo>
                      <a:pt x="149" y="1"/>
                      <a:pt x="299" y="-1"/>
                      <a:pt x="450" y="-1"/>
                    </a:cubicBezTo>
                    <a:cubicBezTo>
                      <a:pt x="12379" y="-1"/>
                      <a:pt x="22050" y="9670"/>
                      <a:pt x="22050" y="21600"/>
                    </a:cubicBezTo>
                  </a:path>
                  <a:path w="22050" h="21600" stroke="0" extrusionOk="0">
                    <a:moveTo>
                      <a:pt x="-1" y="4"/>
                    </a:moveTo>
                    <a:cubicBezTo>
                      <a:pt x="149" y="1"/>
                      <a:pt x="299" y="-1"/>
                      <a:pt x="450" y="-1"/>
                    </a:cubicBezTo>
                    <a:cubicBezTo>
                      <a:pt x="12379" y="-1"/>
                      <a:pt x="22050" y="9670"/>
                      <a:pt x="22050" y="21600"/>
                    </a:cubicBezTo>
                    <a:lnTo>
                      <a:pt x="45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3626" name="Line 90"/>
            <p:cNvSpPr>
              <a:spLocks noChangeShapeType="1"/>
            </p:cNvSpPr>
            <p:nvPr/>
          </p:nvSpPr>
          <p:spPr bwMode="auto">
            <a:xfrm>
              <a:off x="2112" y="2544"/>
              <a:ext cx="0" cy="384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27" name="Line 91"/>
            <p:cNvSpPr>
              <a:spLocks noChangeShapeType="1"/>
            </p:cNvSpPr>
            <p:nvPr/>
          </p:nvSpPr>
          <p:spPr bwMode="auto">
            <a:xfrm>
              <a:off x="4752" y="2448"/>
              <a:ext cx="576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28" name="Rectangle 92"/>
            <p:cNvSpPr>
              <a:spLocks noChangeArrowheads="1"/>
            </p:cNvSpPr>
            <p:nvPr/>
          </p:nvSpPr>
          <p:spPr bwMode="auto">
            <a:xfrm>
              <a:off x="3638" y="979"/>
              <a:ext cx="112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/>
                <a:t>sensor  output</a:t>
              </a:r>
            </a:p>
          </p:txBody>
        </p:sp>
        <p:grpSp>
          <p:nvGrpSpPr>
            <p:cNvPr id="193629" name="Group 93"/>
            <p:cNvGrpSpPr>
              <a:grpSpLocks/>
            </p:cNvGrpSpPr>
            <p:nvPr/>
          </p:nvGrpSpPr>
          <p:grpSpPr bwMode="auto">
            <a:xfrm>
              <a:off x="289" y="2641"/>
              <a:ext cx="528" cy="336"/>
              <a:chOff x="289" y="2641"/>
              <a:chExt cx="528" cy="336"/>
            </a:xfrm>
          </p:grpSpPr>
          <p:sp>
            <p:nvSpPr>
              <p:cNvPr id="193630" name="Arc 94"/>
              <p:cNvSpPr>
                <a:spLocks/>
              </p:cNvSpPr>
              <p:nvPr/>
            </p:nvSpPr>
            <p:spPr bwMode="auto">
              <a:xfrm>
                <a:off x="540" y="2808"/>
                <a:ext cx="94" cy="169"/>
              </a:xfrm>
              <a:custGeom>
                <a:avLst/>
                <a:gdLst>
                  <a:gd name="G0" fmla="+- 234 0 0"/>
                  <a:gd name="G1" fmla="+- 130 0 0"/>
                  <a:gd name="G2" fmla="+- 21600 0 0"/>
                  <a:gd name="T0" fmla="*/ 21834 w 21834"/>
                  <a:gd name="T1" fmla="*/ 0 h 21730"/>
                  <a:gd name="T2" fmla="*/ 0 w 21834"/>
                  <a:gd name="T3" fmla="*/ 21729 h 21730"/>
                  <a:gd name="T4" fmla="*/ 234 w 21834"/>
                  <a:gd name="T5" fmla="*/ 130 h 2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34" h="21730" fill="none" extrusionOk="0">
                    <a:moveTo>
                      <a:pt x="21833" y="0"/>
                    </a:moveTo>
                    <a:cubicBezTo>
                      <a:pt x="21833" y="43"/>
                      <a:pt x="21834" y="86"/>
                      <a:pt x="21834" y="130"/>
                    </a:cubicBezTo>
                    <a:cubicBezTo>
                      <a:pt x="21834" y="12059"/>
                      <a:pt x="12163" y="21730"/>
                      <a:pt x="234" y="21730"/>
                    </a:cubicBezTo>
                    <a:cubicBezTo>
                      <a:pt x="155" y="21729"/>
                      <a:pt x="77" y="21729"/>
                      <a:pt x="0" y="21728"/>
                    </a:cubicBezTo>
                  </a:path>
                  <a:path w="21834" h="21730" stroke="0" extrusionOk="0">
                    <a:moveTo>
                      <a:pt x="21833" y="0"/>
                    </a:moveTo>
                    <a:cubicBezTo>
                      <a:pt x="21833" y="43"/>
                      <a:pt x="21834" y="86"/>
                      <a:pt x="21834" y="130"/>
                    </a:cubicBezTo>
                    <a:cubicBezTo>
                      <a:pt x="21834" y="12059"/>
                      <a:pt x="12163" y="21730"/>
                      <a:pt x="234" y="21730"/>
                    </a:cubicBezTo>
                    <a:cubicBezTo>
                      <a:pt x="155" y="21729"/>
                      <a:pt x="77" y="21729"/>
                      <a:pt x="0" y="21728"/>
                    </a:cubicBezTo>
                    <a:lnTo>
                      <a:pt x="234" y="13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1" name="Arc 95"/>
              <p:cNvSpPr>
                <a:spLocks/>
              </p:cNvSpPr>
              <p:nvPr/>
            </p:nvSpPr>
            <p:spPr bwMode="auto">
              <a:xfrm>
                <a:off x="472" y="2808"/>
                <a:ext cx="69" cy="169"/>
              </a:xfrm>
              <a:custGeom>
                <a:avLst/>
                <a:gdLst>
                  <a:gd name="G0" fmla="+- 21600 0 0"/>
                  <a:gd name="G1" fmla="+- 129 0 0"/>
                  <a:gd name="G2" fmla="+- 21600 0 0"/>
                  <a:gd name="T0" fmla="*/ 21600 w 21600"/>
                  <a:gd name="T1" fmla="*/ 21729 h 21729"/>
                  <a:gd name="T2" fmla="*/ 0 w 21600"/>
                  <a:gd name="T3" fmla="*/ 0 h 21729"/>
                  <a:gd name="T4" fmla="*/ 21600 w 21600"/>
                  <a:gd name="T5" fmla="*/ 129 h 2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29" fill="none" extrusionOk="0">
                    <a:moveTo>
                      <a:pt x="21600" y="21728"/>
                    </a:moveTo>
                    <a:cubicBezTo>
                      <a:pt x="9670" y="21729"/>
                      <a:pt x="0" y="12058"/>
                      <a:pt x="0" y="129"/>
                    </a:cubicBezTo>
                    <a:cubicBezTo>
                      <a:pt x="0" y="86"/>
                      <a:pt x="0" y="43"/>
                      <a:pt x="0" y="0"/>
                    </a:cubicBezTo>
                  </a:path>
                  <a:path w="21600" h="21729" stroke="0" extrusionOk="0">
                    <a:moveTo>
                      <a:pt x="21600" y="21728"/>
                    </a:moveTo>
                    <a:cubicBezTo>
                      <a:pt x="9670" y="21729"/>
                      <a:pt x="0" y="12058"/>
                      <a:pt x="0" y="129"/>
                    </a:cubicBezTo>
                    <a:cubicBezTo>
                      <a:pt x="0" y="86"/>
                      <a:pt x="0" y="43"/>
                      <a:pt x="0" y="0"/>
                    </a:cubicBezTo>
                    <a:lnTo>
                      <a:pt x="21600" y="129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2" name="Arc 96"/>
              <p:cNvSpPr>
                <a:spLocks/>
              </p:cNvSpPr>
              <p:nvPr/>
            </p:nvSpPr>
            <p:spPr bwMode="auto">
              <a:xfrm>
                <a:off x="356" y="2642"/>
                <a:ext cx="116" cy="201"/>
              </a:xfrm>
              <a:custGeom>
                <a:avLst/>
                <a:gdLst>
                  <a:gd name="G0" fmla="+- 189 0 0"/>
                  <a:gd name="G1" fmla="+- 21600 0 0"/>
                  <a:gd name="G2" fmla="+- 21600 0 0"/>
                  <a:gd name="T0" fmla="*/ 0 w 21789"/>
                  <a:gd name="T1" fmla="*/ 1 h 21600"/>
                  <a:gd name="T2" fmla="*/ 21789 w 21789"/>
                  <a:gd name="T3" fmla="*/ 21600 h 21600"/>
                  <a:gd name="T4" fmla="*/ 189 w 217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89" h="21600" fill="none" extrusionOk="0">
                    <a:moveTo>
                      <a:pt x="-1" y="0"/>
                    </a:moveTo>
                    <a:cubicBezTo>
                      <a:pt x="62" y="0"/>
                      <a:pt x="125" y="-1"/>
                      <a:pt x="189" y="-1"/>
                    </a:cubicBezTo>
                    <a:cubicBezTo>
                      <a:pt x="12118" y="-1"/>
                      <a:pt x="21789" y="9670"/>
                      <a:pt x="21789" y="21600"/>
                    </a:cubicBezTo>
                  </a:path>
                  <a:path w="21789" h="21600" stroke="0" extrusionOk="0">
                    <a:moveTo>
                      <a:pt x="-1" y="0"/>
                    </a:moveTo>
                    <a:cubicBezTo>
                      <a:pt x="62" y="0"/>
                      <a:pt x="125" y="-1"/>
                      <a:pt x="189" y="-1"/>
                    </a:cubicBezTo>
                    <a:cubicBezTo>
                      <a:pt x="12118" y="-1"/>
                      <a:pt x="21789" y="9670"/>
                      <a:pt x="21789" y="21600"/>
                    </a:cubicBezTo>
                    <a:lnTo>
                      <a:pt x="189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3" name="Arc 97"/>
              <p:cNvSpPr>
                <a:spLocks/>
              </p:cNvSpPr>
              <p:nvPr/>
            </p:nvSpPr>
            <p:spPr bwMode="auto">
              <a:xfrm>
                <a:off x="289" y="2643"/>
                <a:ext cx="92" cy="167"/>
              </a:xfrm>
              <a:custGeom>
                <a:avLst/>
                <a:gdLst>
                  <a:gd name="G0" fmla="+- 21600 0 0"/>
                  <a:gd name="G1" fmla="+- 21599 0 0"/>
                  <a:gd name="G2" fmla="+- 21600 0 0"/>
                  <a:gd name="T0" fmla="*/ 0 w 21600"/>
                  <a:gd name="T1" fmla="*/ 21471 h 21599"/>
                  <a:gd name="T2" fmla="*/ 21365 w 21600"/>
                  <a:gd name="T3" fmla="*/ 0 h 21599"/>
                  <a:gd name="T4" fmla="*/ 21600 w 21600"/>
                  <a:gd name="T5" fmla="*/ 21599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471"/>
                    </a:moveTo>
                    <a:cubicBezTo>
                      <a:pt x="70" y="9683"/>
                      <a:pt x="9577" y="128"/>
                      <a:pt x="21365" y="0"/>
                    </a:cubicBezTo>
                  </a:path>
                  <a:path w="21600" h="21599" stroke="0" extrusionOk="0">
                    <a:moveTo>
                      <a:pt x="0" y="21471"/>
                    </a:moveTo>
                    <a:cubicBezTo>
                      <a:pt x="70" y="9683"/>
                      <a:pt x="9577" y="128"/>
                      <a:pt x="21365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4" name="Arc 98"/>
              <p:cNvSpPr>
                <a:spLocks/>
              </p:cNvSpPr>
              <p:nvPr/>
            </p:nvSpPr>
            <p:spPr bwMode="auto">
              <a:xfrm>
                <a:off x="634" y="2641"/>
                <a:ext cx="114" cy="202"/>
              </a:xfrm>
              <a:custGeom>
                <a:avLst/>
                <a:gdLst>
                  <a:gd name="G0" fmla="+- 21600 0 0"/>
                  <a:gd name="G1" fmla="+- 21533 0 0"/>
                  <a:gd name="G2" fmla="+- 21600 0 0"/>
                  <a:gd name="T0" fmla="*/ 0 w 21600"/>
                  <a:gd name="T1" fmla="*/ 21426 h 21533"/>
                  <a:gd name="T2" fmla="*/ 19904 w 21600"/>
                  <a:gd name="T3" fmla="*/ 0 h 21533"/>
                  <a:gd name="T4" fmla="*/ 21600 w 21600"/>
                  <a:gd name="T5" fmla="*/ 21533 h 2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33" fill="none" extrusionOk="0">
                    <a:moveTo>
                      <a:pt x="0" y="21426"/>
                    </a:moveTo>
                    <a:cubicBezTo>
                      <a:pt x="55" y="10195"/>
                      <a:pt x="8708" y="881"/>
                      <a:pt x="19903" y="-1"/>
                    </a:cubicBezTo>
                  </a:path>
                  <a:path w="21600" h="21533" stroke="0" extrusionOk="0">
                    <a:moveTo>
                      <a:pt x="0" y="21426"/>
                    </a:moveTo>
                    <a:cubicBezTo>
                      <a:pt x="55" y="10195"/>
                      <a:pt x="8708" y="881"/>
                      <a:pt x="19903" y="-1"/>
                    </a:cubicBezTo>
                    <a:lnTo>
                      <a:pt x="21600" y="21533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5" name="Arc 99"/>
              <p:cNvSpPr>
                <a:spLocks/>
              </p:cNvSpPr>
              <p:nvPr/>
            </p:nvSpPr>
            <p:spPr bwMode="auto">
              <a:xfrm>
                <a:off x="741" y="2641"/>
                <a:ext cx="76" cy="192"/>
              </a:xfrm>
              <a:custGeom>
                <a:avLst/>
                <a:gdLst>
                  <a:gd name="G0" fmla="+- 288 0 0"/>
                  <a:gd name="G1" fmla="+- 21600 0 0"/>
                  <a:gd name="G2" fmla="+- 21600 0 0"/>
                  <a:gd name="T0" fmla="*/ 0 w 21888"/>
                  <a:gd name="T1" fmla="*/ 2 h 21600"/>
                  <a:gd name="T2" fmla="*/ 21888 w 21888"/>
                  <a:gd name="T3" fmla="*/ 21600 h 21600"/>
                  <a:gd name="T4" fmla="*/ 288 w 2188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88" h="21600" fill="none" extrusionOk="0">
                    <a:moveTo>
                      <a:pt x="-1" y="1"/>
                    </a:moveTo>
                    <a:cubicBezTo>
                      <a:pt x="95" y="0"/>
                      <a:pt x="191" y="-1"/>
                      <a:pt x="288" y="-1"/>
                    </a:cubicBezTo>
                    <a:cubicBezTo>
                      <a:pt x="12217" y="-1"/>
                      <a:pt x="21888" y="9670"/>
                      <a:pt x="21888" y="21600"/>
                    </a:cubicBezTo>
                  </a:path>
                  <a:path w="21888" h="21600" stroke="0" extrusionOk="0">
                    <a:moveTo>
                      <a:pt x="-1" y="1"/>
                    </a:moveTo>
                    <a:cubicBezTo>
                      <a:pt x="95" y="0"/>
                      <a:pt x="191" y="-1"/>
                      <a:pt x="288" y="-1"/>
                    </a:cubicBezTo>
                    <a:cubicBezTo>
                      <a:pt x="12217" y="-1"/>
                      <a:pt x="21888" y="9670"/>
                      <a:pt x="21888" y="21600"/>
                    </a:cubicBezTo>
                    <a:lnTo>
                      <a:pt x="288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3636" name="Text Box 100"/>
          <p:cNvSpPr txBox="1">
            <a:spLocks noChangeArrowheads="1"/>
          </p:cNvSpPr>
          <p:nvPr/>
        </p:nvSpPr>
        <p:spPr bwMode="auto">
          <a:xfrm>
            <a:off x="304800" y="5638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</a:t>
            </a:r>
            <a:r>
              <a:rPr lang="en-US" sz="2400" dirty="0"/>
              <a:t>For a tone (with a single freq.), time delays can be easily </a:t>
            </a:r>
          </a:p>
          <a:p>
            <a:r>
              <a:rPr lang="en-US" sz="2400" dirty="0"/>
              <a:t>   achieved by phase control using a complex</a:t>
            </a:r>
            <a:r>
              <a:rPr lang="en-US" sz="2800" dirty="0"/>
              <a:t> </a:t>
            </a:r>
            <a:r>
              <a:rPr lang="en-US" sz="2400" dirty="0" err="1"/>
              <a:t>multipling</a:t>
            </a:r>
            <a:r>
              <a:rPr lang="en-US" sz="2400" dirty="0"/>
              <a:t> weight</a:t>
            </a:r>
          </a:p>
        </p:txBody>
      </p:sp>
      <p:sp>
        <p:nvSpPr>
          <p:cNvPr id="193637" name="Rectangle 101"/>
          <p:cNvSpPr>
            <a:spLocks noChangeArrowheads="1"/>
          </p:cNvSpPr>
          <p:nvPr/>
        </p:nvSpPr>
        <p:spPr bwMode="auto">
          <a:xfrm>
            <a:off x="2133600" y="0"/>
            <a:ext cx="63611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Narrowband Beamformer    </a:t>
            </a:r>
            <a:br>
              <a:rPr lang="en-US" sz="3200" b="1"/>
            </a:br>
            <a:r>
              <a:rPr lang="en-US" sz="3200" b="1"/>
              <a:t>to Achieve Coherent Combining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1981200" y="1168400"/>
            <a:ext cx="4540250" cy="4546600"/>
            <a:chOff x="816" y="784"/>
            <a:chExt cx="2860" cy="2864"/>
          </a:xfrm>
        </p:grpSpPr>
        <p:grpSp>
          <p:nvGrpSpPr>
            <p:cNvPr id="194564" name="Group 4"/>
            <p:cNvGrpSpPr>
              <a:grpSpLocks/>
            </p:cNvGrpSpPr>
            <p:nvPr/>
          </p:nvGrpSpPr>
          <p:grpSpPr bwMode="auto">
            <a:xfrm>
              <a:off x="1701" y="784"/>
              <a:ext cx="943" cy="873"/>
              <a:chOff x="2085" y="702"/>
              <a:chExt cx="1042" cy="1011"/>
            </a:xfrm>
          </p:grpSpPr>
          <p:sp>
            <p:nvSpPr>
              <p:cNvPr id="194565" name="Oval 5"/>
              <p:cNvSpPr>
                <a:spLocks noChangeArrowheads="1"/>
              </p:cNvSpPr>
              <p:nvPr/>
            </p:nvSpPr>
            <p:spPr bwMode="auto">
              <a:xfrm>
                <a:off x="2507" y="1130"/>
                <a:ext cx="185" cy="17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66" name="Oval 6"/>
              <p:cNvSpPr>
                <a:spLocks noChangeArrowheads="1"/>
              </p:cNvSpPr>
              <p:nvPr/>
            </p:nvSpPr>
            <p:spPr bwMode="auto">
              <a:xfrm>
                <a:off x="2392" y="1013"/>
                <a:ext cx="427" cy="4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67" name="Oval 7"/>
              <p:cNvSpPr>
                <a:spLocks noChangeArrowheads="1"/>
              </p:cNvSpPr>
              <p:nvPr/>
            </p:nvSpPr>
            <p:spPr bwMode="auto">
              <a:xfrm>
                <a:off x="2085" y="702"/>
                <a:ext cx="1042" cy="101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68" name="Oval 8"/>
              <p:cNvSpPr>
                <a:spLocks noChangeArrowheads="1"/>
              </p:cNvSpPr>
              <p:nvPr/>
            </p:nvSpPr>
            <p:spPr bwMode="auto">
              <a:xfrm>
                <a:off x="2230" y="848"/>
                <a:ext cx="758" cy="73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569" name="AutoShape 9"/>
            <p:cNvSpPr>
              <a:spLocks noChangeArrowheads="1"/>
            </p:cNvSpPr>
            <p:nvPr/>
          </p:nvSpPr>
          <p:spPr bwMode="auto">
            <a:xfrm rot="10800000" flipH="1">
              <a:off x="2312" y="1164"/>
              <a:ext cx="107" cy="78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70" name="AutoShape 10"/>
            <p:cNvSpPr>
              <a:spLocks noChangeArrowheads="1"/>
            </p:cNvSpPr>
            <p:nvPr/>
          </p:nvSpPr>
          <p:spPr bwMode="auto">
            <a:xfrm rot="10800000" flipH="1">
              <a:off x="2201" y="1493"/>
              <a:ext cx="106" cy="78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71" name="AutoShape 11"/>
            <p:cNvSpPr>
              <a:spLocks noChangeArrowheads="1"/>
            </p:cNvSpPr>
            <p:nvPr/>
          </p:nvSpPr>
          <p:spPr bwMode="auto">
            <a:xfrm rot="18120000" flipH="1">
              <a:off x="1656" y="1261"/>
              <a:ext cx="98" cy="85"/>
            </a:xfrm>
            <a:prstGeom prst="triangle">
              <a:avLst>
                <a:gd name="adj" fmla="val 5229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72" name="Rectangle 12"/>
            <p:cNvSpPr>
              <a:spLocks noChangeArrowheads="1"/>
            </p:cNvSpPr>
            <p:nvPr/>
          </p:nvSpPr>
          <p:spPr bwMode="auto">
            <a:xfrm>
              <a:off x="964" y="2124"/>
              <a:ext cx="168" cy="1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  <a:endParaRPr lang="en-US" altLang="zh-TW" sz="1600">
                <a:latin typeface="Symbol" charset="0"/>
                <a:ea typeface="PMingLiU" charset="0"/>
                <a:cs typeface="PMingLiU" charset="0"/>
              </a:endParaRPr>
            </a:p>
          </p:txBody>
        </p:sp>
        <p:grpSp>
          <p:nvGrpSpPr>
            <p:cNvPr id="194573" name="Group 13"/>
            <p:cNvGrpSpPr>
              <a:grpSpLocks/>
            </p:cNvGrpSpPr>
            <p:nvPr/>
          </p:nvGrpSpPr>
          <p:grpSpPr bwMode="auto">
            <a:xfrm>
              <a:off x="1248" y="1942"/>
              <a:ext cx="108" cy="90"/>
              <a:chOff x="1584" y="2043"/>
              <a:chExt cx="119" cy="104"/>
            </a:xfrm>
          </p:grpSpPr>
          <p:sp>
            <p:nvSpPr>
              <p:cNvPr id="194574" name="Oval 14"/>
              <p:cNvSpPr>
                <a:spLocks noChangeArrowheads="1"/>
              </p:cNvSpPr>
              <p:nvPr/>
            </p:nvSpPr>
            <p:spPr bwMode="auto">
              <a:xfrm>
                <a:off x="1584" y="2043"/>
                <a:ext cx="119" cy="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75" name="Line 15"/>
              <p:cNvSpPr>
                <a:spLocks noChangeShapeType="1"/>
              </p:cNvSpPr>
              <p:nvPr/>
            </p:nvSpPr>
            <p:spPr bwMode="auto">
              <a:xfrm>
                <a:off x="1594" y="2056"/>
                <a:ext cx="99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76" name="Line 16"/>
              <p:cNvSpPr>
                <a:spLocks noChangeShapeType="1"/>
              </p:cNvSpPr>
              <p:nvPr/>
            </p:nvSpPr>
            <p:spPr bwMode="auto">
              <a:xfrm flipV="1">
                <a:off x="1594" y="2060"/>
                <a:ext cx="104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577" name="Oval 17"/>
            <p:cNvSpPr>
              <a:spLocks noChangeArrowheads="1"/>
            </p:cNvSpPr>
            <p:nvPr/>
          </p:nvSpPr>
          <p:spPr bwMode="auto">
            <a:xfrm>
              <a:off x="1499" y="2382"/>
              <a:ext cx="107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 dirty="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4578" name="Line 18"/>
            <p:cNvSpPr>
              <a:spLocks noChangeShapeType="1"/>
            </p:cNvSpPr>
            <p:nvPr/>
          </p:nvSpPr>
          <p:spPr bwMode="auto">
            <a:xfrm>
              <a:off x="1043" y="1793"/>
              <a:ext cx="0" cy="3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79" name="Line 19"/>
            <p:cNvSpPr>
              <a:spLocks noChangeShapeType="1"/>
            </p:cNvSpPr>
            <p:nvPr/>
          </p:nvSpPr>
          <p:spPr bwMode="auto">
            <a:xfrm>
              <a:off x="1038" y="1989"/>
              <a:ext cx="2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80" name="Oval 20"/>
            <p:cNvSpPr>
              <a:spLocks noChangeArrowheads="1"/>
            </p:cNvSpPr>
            <p:nvPr/>
          </p:nvSpPr>
          <p:spPr bwMode="auto">
            <a:xfrm>
              <a:off x="1499" y="3160"/>
              <a:ext cx="107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4581" name="Line 21"/>
            <p:cNvSpPr>
              <a:spLocks noChangeShapeType="1"/>
            </p:cNvSpPr>
            <p:nvPr/>
          </p:nvSpPr>
          <p:spPr bwMode="auto">
            <a:xfrm>
              <a:off x="1305" y="1823"/>
              <a:ext cx="0" cy="1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82" name="Line 22"/>
            <p:cNvSpPr>
              <a:spLocks noChangeShapeType="1"/>
            </p:cNvSpPr>
            <p:nvPr/>
          </p:nvSpPr>
          <p:spPr bwMode="auto">
            <a:xfrm>
              <a:off x="1354" y="1989"/>
              <a:ext cx="1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83" name="Rectangle 23"/>
            <p:cNvSpPr>
              <a:spLocks noChangeArrowheads="1"/>
            </p:cNvSpPr>
            <p:nvPr/>
          </p:nvSpPr>
          <p:spPr bwMode="auto">
            <a:xfrm>
              <a:off x="944" y="2559"/>
              <a:ext cx="167" cy="1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 dirty="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4584" name="Group 24"/>
            <p:cNvGrpSpPr>
              <a:grpSpLocks/>
            </p:cNvGrpSpPr>
            <p:nvPr/>
          </p:nvGrpSpPr>
          <p:grpSpPr bwMode="auto">
            <a:xfrm>
              <a:off x="1248" y="2377"/>
              <a:ext cx="108" cy="90"/>
              <a:chOff x="1584" y="2547"/>
              <a:chExt cx="119" cy="104"/>
            </a:xfrm>
          </p:grpSpPr>
          <p:sp>
            <p:nvSpPr>
              <p:cNvPr id="194585" name="Oval 25"/>
              <p:cNvSpPr>
                <a:spLocks noChangeArrowheads="1"/>
              </p:cNvSpPr>
              <p:nvPr/>
            </p:nvSpPr>
            <p:spPr bwMode="auto">
              <a:xfrm>
                <a:off x="1584" y="2547"/>
                <a:ext cx="119" cy="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86" name="Line 26"/>
              <p:cNvSpPr>
                <a:spLocks noChangeShapeType="1"/>
              </p:cNvSpPr>
              <p:nvPr/>
            </p:nvSpPr>
            <p:spPr bwMode="auto">
              <a:xfrm>
                <a:off x="1594" y="2559"/>
                <a:ext cx="99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87" name="Line 27"/>
              <p:cNvSpPr>
                <a:spLocks noChangeShapeType="1"/>
              </p:cNvSpPr>
              <p:nvPr/>
            </p:nvSpPr>
            <p:spPr bwMode="auto">
              <a:xfrm flipV="1">
                <a:off x="1594" y="2564"/>
                <a:ext cx="104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588" name="Line 28"/>
            <p:cNvSpPr>
              <a:spLocks noChangeShapeType="1"/>
            </p:cNvSpPr>
            <p:nvPr/>
          </p:nvSpPr>
          <p:spPr bwMode="auto">
            <a:xfrm>
              <a:off x="1038" y="2424"/>
              <a:ext cx="2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89" name="Line 29"/>
            <p:cNvSpPr>
              <a:spLocks noChangeShapeType="1"/>
            </p:cNvSpPr>
            <p:nvPr/>
          </p:nvSpPr>
          <p:spPr bwMode="auto">
            <a:xfrm>
              <a:off x="1354" y="242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0" name="Line 30"/>
            <p:cNvSpPr>
              <a:spLocks noChangeShapeType="1"/>
            </p:cNvSpPr>
            <p:nvPr/>
          </p:nvSpPr>
          <p:spPr bwMode="auto">
            <a:xfrm flipV="1">
              <a:off x="1033" y="2278"/>
              <a:ext cx="0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1" name="Line 31"/>
            <p:cNvSpPr>
              <a:spLocks noChangeShapeType="1"/>
            </p:cNvSpPr>
            <p:nvPr/>
          </p:nvSpPr>
          <p:spPr bwMode="auto">
            <a:xfrm flipV="1">
              <a:off x="1550" y="1984"/>
              <a:ext cx="0" cy="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2" name="Line 32"/>
            <p:cNvSpPr>
              <a:spLocks noChangeShapeType="1"/>
            </p:cNvSpPr>
            <p:nvPr/>
          </p:nvSpPr>
          <p:spPr bwMode="auto">
            <a:xfrm>
              <a:off x="1300" y="2288"/>
              <a:ext cx="0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3" name="Rectangle 33"/>
            <p:cNvSpPr>
              <a:spLocks noChangeArrowheads="1"/>
            </p:cNvSpPr>
            <p:nvPr/>
          </p:nvSpPr>
          <p:spPr bwMode="auto">
            <a:xfrm>
              <a:off x="953" y="2934"/>
              <a:ext cx="169" cy="1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4594" name="Group 34"/>
            <p:cNvGrpSpPr>
              <a:grpSpLocks/>
            </p:cNvGrpSpPr>
            <p:nvPr/>
          </p:nvGrpSpPr>
          <p:grpSpPr bwMode="auto">
            <a:xfrm>
              <a:off x="1265" y="3156"/>
              <a:ext cx="107" cy="90"/>
              <a:chOff x="1602" y="3449"/>
              <a:chExt cx="119" cy="104"/>
            </a:xfrm>
          </p:grpSpPr>
          <p:sp>
            <p:nvSpPr>
              <p:cNvPr id="194595" name="Oval 35"/>
              <p:cNvSpPr>
                <a:spLocks noChangeArrowheads="1"/>
              </p:cNvSpPr>
              <p:nvPr/>
            </p:nvSpPr>
            <p:spPr bwMode="auto">
              <a:xfrm>
                <a:off x="1602" y="3449"/>
                <a:ext cx="119" cy="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96" name="Line 36"/>
              <p:cNvSpPr>
                <a:spLocks noChangeShapeType="1"/>
              </p:cNvSpPr>
              <p:nvPr/>
            </p:nvSpPr>
            <p:spPr bwMode="auto">
              <a:xfrm>
                <a:off x="1613" y="3463"/>
                <a:ext cx="98" cy="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97" name="Line 37"/>
              <p:cNvSpPr>
                <a:spLocks noChangeShapeType="1"/>
              </p:cNvSpPr>
              <p:nvPr/>
            </p:nvSpPr>
            <p:spPr bwMode="auto">
              <a:xfrm flipV="1">
                <a:off x="1613" y="3465"/>
                <a:ext cx="103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598" name="Line 38"/>
            <p:cNvSpPr>
              <a:spLocks noChangeShapeType="1"/>
            </p:cNvSpPr>
            <p:nvPr/>
          </p:nvSpPr>
          <p:spPr bwMode="auto">
            <a:xfrm>
              <a:off x="1028" y="3204"/>
              <a:ext cx="2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9" name="Line 39"/>
            <p:cNvSpPr>
              <a:spLocks noChangeShapeType="1"/>
            </p:cNvSpPr>
            <p:nvPr/>
          </p:nvSpPr>
          <p:spPr bwMode="auto">
            <a:xfrm>
              <a:off x="1028" y="3092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0" name="Line 40"/>
            <p:cNvSpPr>
              <a:spLocks noChangeShapeType="1"/>
            </p:cNvSpPr>
            <p:nvPr/>
          </p:nvSpPr>
          <p:spPr bwMode="auto">
            <a:xfrm flipV="1">
              <a:off x="1381" y="3201"/>
              <a:ext cx="117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1" name="Line 41"/>
            <p:cNvSpPr>
              <a:spLocks noChangeShapeType="1"/>
            </p:cNvSpPr>
            <p:nvPr/>
          </p:nvSpPr>
          <p:spPr bwMode="auto">
            <a:xfrm>
              <a:off x="1033" y="271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2" name="Line 42"/>
            <p:cNvSpPr>
              <a:spLocks noChangeShapeType="1"/>
            </p:cNvSpPr>
            <p:nvPr/>
          </p:nvSpPr>
          <p:spPr bwMode="auto">
            <a:xfrm>
              <a:off x="1033" y="2890"/>
              <a:ext cx="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3" name="Line 43"/>
            <p:cNvSpPr>
              <a:spLocks noChangeShapeType="1"/>
            </p:cNvSpPr>
            <p:nvPr/>
          </p:nvSpPr>
          <p:spPr bwMode="auto">
            <a:xfrm flipV="1">
              <a:off x="1321" y="3033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4" name="Oval 44"/>
            <p:cNvSpPr>
              <a:spLocks noChangeArrowheads="1"/>
            </p:cNvSpPr>
            <p:nvPr/>
          </p:nvSpPr>
          <p:spPr bwMode="auto">
            <a:xfrm>
              <a:off x="2456" y="3472"/>
              <a:ext cx="106" cy="8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4605" name="Line 45"/>
            <p:cNvSpPr>
              <a:spLocks noChangeShapeType="1"/>
            </p:cNvSpPr>
            <p:nvPr/>
          </p:nvSpPr>
          <p:spPr bwMode="auto">
            <a:xfrm>
              <a:off x="1562" y="3254"/>
              <a:ext cx="881" cy="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6" name="Line 46"/>
            <p:cNvSpPr>
              <a:spLocks noChangeShapeType="1"/>
            </p:cNvSpPr>
            <p:nvPr/>
          </p:nvSpPr>
          <p:spPr bwMode="auto">
            <a:xfrm>
              <a:off x="2510" y="3249"/>
              <a:ext cx="2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7" name="Line 47"/>
            <p:cNvSpPr>
              <a:spLocks noChangeShapeType="1"/>
            </p:cNvSpPr>
            <p:nvPr/>
          </p:nvSpPr>
          <p:spPr bwMode="auto">
            <a:xfrm flipV="1">
              <a:off x="2556" y="3242"/>
              <a:ext cx="1065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8" name="Line 48"/>
            <p:cNvSpPr>
              <a:spLocks noChangeShapeType="1"/>
            </p:cNvSpPr>
            <p:nvPr/>
          </p:nvSpPr>
          <p:spPr bwMode="auto">
            <a:xfrm>
              <a:off x="2512" y="3567"/>
              <a:ext cx="0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9" name="Line 49"/>
            <p:cNvSpPr>
              <a:spLocks noChangeShapeType="1"/>
            </p:cNvSpPr>
            <p:nvPr/>
          </p:nvSpPr>
          <p:spPr bwMode="auto">
            <a:xfrm flipV="1">
              <a:off x="1040" y="1360"/>
              <a:ext cx="670" cy="4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0" name="Line 50"/>
            <p:cNvSpPr>
              <a:spLocks noChangeShapeType="1"/>
            </p:cNvSpPr>
            <p:nvPr/>
          </p:nvSpPr>
          <p:spPr bwMode="auto">
            <a:xfrm flipV="1">
              <a:off x="1990" y="1569"/>
              <a:ext cx="267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1" name="Line 51"/>
            <p:cNvSpPr>
              <a:spLocks noChangeShapeType="1"/>
            </p:cNvSpPr>
            <p:nvPr/>
          </p:nvSpPr>
          <p:spPr bwMode="auto">
            <a:xfrm>
              <a:off x="2366" y="1238"/>
              <a:ext cx="733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2" name="Rectangle 52"/>
            <p:cNvSpPr>
              <a:spLocks noChangeArrowheads="1"/>
            </p:cNvSpPr>
            <p:nvPr/>
          </p:nvSpPr>
          <p:spPr bwMode="auto">
            <a:xfrm>
              <a:off x="1301" y="1741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10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4613" name="Rectangle 53"/>
            <p:cNvSpPr>
              <a:spLocks noChangeArrowheads="1"/>
            </p:cNvSpPr>
            <p:nvPr/>
          </p:nvSpPr>
          <p:spPr bwMode="auto">
            <a:xfrm>
              <a:off x="1198" y="2105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11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4614" name="Rectangle 54"/>
            <p:cNvSpPr>
              <a:spLocks noChangeArrowheads="1"/>
            </p:cNvSpPr>
            <p:nvPr/>
          </p:nvSpPr>
          <p:spPr bwMode="auto">
            <a:xfrm>
              <a:off x="2259" y="1741"/>
              <a:ext cx="2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20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  <a:endParaRPr lang="en-US" altLang="zh-TW" sz="1200" baseline="-25000">
                <a:latin typeface="Times New Roman" charset="0"/>
                <a:ea typeface="PMingLiU" charset="0"/>
                <a:cs typeface="PMingLiU" charset="0"/>
              </a:endParaRPr>
            </a:p>
          </p:txBody>
        </p:sp>
        <p:sp>
          <p:nvSpPr>
            <p:cNvPr id="194615" name="Rectangle 55"/>
            <p:cNvSpPr>
              <a:spLocks noChangeArrowheads="1"/>
            </p:cNvSpPr>
            <p:nvPr/>
          </p:nvSpPr>
          <p:spPr bwMode="auto">
            <a:xfrm>
              <a:off x="1169" y="2865"/>
              <a:ext cx="3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1(L-1)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4616" name="Rectangle 56"/>
            <p:cNvSpPr>
              <a:spLocks noChangeArrowheads="1"/>
            </p:cNvSpPr>
            <p:nvPr/>
          </p:nvSpPr>
          <p:spPr bwMode="auto">
            <a:xfrm>
              <a:off x="1914" y="2119"/>
              <a:ext cx="167" cy="1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4617" name="Group 57"/>
            <p:cNvGrpSpPr>
              <a:grpSpLocks/>
            </p:cNvGrpSpPr>
            <p:nvPr/>
          </p:nvGrpSpPr>
          <p:grpSpPr bwMode="auto">
            <a:xfrm>
              <a:off x="2198" y="1938"/>
              <a:ext cx="107" cy="89"/>
              <a:chOff x="2634" y="2038"/>
              <a:chExt cx="118" cy="103"/>
            </a:xfrm>
          </p:grpSpPr>
          <p:sp>
            <p:nvSpPr>
              <p:cNvPr id="194618" name="Oval 58"/>
              <p:cNvSpPr>
                <a:spLocks noChangeArrowheads="1"/>
              </p:cNvSpPr>
              <p:nvPr/>
            </p:nvSpPr>
            <p:spPr bwMode="auto">
              <a:xfrm>
                <a:off x="2634" y="2038"/>
                <a:ext cx="118" cy="10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19" name="Line 59"/>
              <p:cNvSpPr>
                <a:spLocks noChangeShapeType="1"/>
              </p:cNvSpPr>
              <p:nvPr/>
            </p:nvSpPr>
            <p:spPr bwMode="auto">
              <a:xfrm>
                <a:off x="2643" y="2050"/>
                <a:ext cx="99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20" name="Line 60"/>
              <p:cNvSpPr>
                <a:spLocks noChangeShapeType="1"/>
              </p:cNvSpPr>
              <p:nvPr/>
            </p:nvSpPr>
            <p:spPr bwMode="auto">
              <a:xfrm flipV="1">
                <a:off x="2643" y="2054"/>
                <a:ext cx="104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21" name="Oval 61"/>
            <p:cNvSpPr>
              <a:spLocks noChangeArrowheads="1"/>
            </p:cNvSpPr>
            <p:nvPr/>
          </p:nvSpPr>
          <p:spPr bwMode="auto">
            <a:xfrm>
              <a:off x="2448" y="2377"/>
              <a:ext cx="108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4622" name="Line 62"/>
            <p:cNvSpPr>
              <a:spLocks noChangeShapeType="1"/>
            </p:cNvSpPr>
            <p:nvPr/>
          </p:nvSpPr>
          <p:spPr bwMode="auto">
            <a:xfrm>
              <a:off x="1993" y="1787"/>
              <a:ext cx="0" cy="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3" name="Line 63"/>
            <p:cNvSpPr>
              <a:spLocks noChangeShapeType="1"/>
            </p:cNvSpPr>
            <p:nvPr/>
          </p:nvSpPr>
          <p:spPr bwMode="auto">
            <a:xfrm>
              <a:off x="1987" y="1984"/>
              <a:ext cx="2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4" name="Oval 64"/>
            <p:cNvSpPr>
              <a:spLocks noChangeArrowheads="1"/>
            </p:cNvSpPr>
            <p:nvPr/>
          </p:nvSpPr>
          <p:spPr bwMode="auto">
            <a:xfrm>
              <a:off x="2454" y="3156"/>
              <a:ext cx="107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4625" name="Line 65"/>
            <p:cNvSpPr>
              <a:spLocks noChangeShapeType="1"/>
            </p:cNvSpPr>
            <p:nvPr/>
          </p:nvSpPr>
          <p:spPr bwMode="auto">
            <a:xfrm>
              <a:off x="2254" y="1817"/>
              <a:ext cx="0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6" name="Line 66"/>
            <p:cNvSpPr>
              <a:spLocks noChangeShapeType="1"/>
            </p:cNvSpPr>
            <p:nvPr/>
          </p:nvSpPr>
          <p:spPr bwMode="auto">
            <a:xfrm>
              <a:off x="2303" y="1984"/>
              <a:ext cx="1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7" name="Rectangle 67"/>
            <p:cNvSpPr>
              <a:spLocks noChangeArrowheads="1"/>
            </p:cNvSpPr>
            <p:nvPr/>
          </p:nvSpPr>
          <p:spPr bwMode="auto">
            <a:xfrm>
              <a:off x="1892" y="2554"/>
              <a:ext cx="168" cy="1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4628" name="Group 68"/>
            <p:cNvGrpSpPr>
              <a:grpSpLocks/>
            </p:cNvGrpSpPr>
            <p:nvPr/>
          </p:nvGrpSpPr>
          <p:grpSpPr bwMode="auto">
            <a:xfrm>
              <a:off x="2198" y="2373"/>
              <a:ext cx="107" cy="89"/>
              <a:chOff x="2634" y="2542"/>
              <a:chExt cx="118" cy="103"/>
            </a:xfrm>
          </p:grpSpPr>
          <p:sp>
            <p:nvSpPr>
              <p:cNvPr id="194629" name="Oval 69"/>
              <p:cNvSpPr>
                <a:spLocks noChangeArrowheads="1"/>
              </p:cNvSpPr>
              <p:nvPr/>
            </p:nvSpPr>
            <p:spPr bwMode="auto">
              <a:xfrm>
                <a:off x="2634" y="2542"/>
                <a:ext cx="118" cy="10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30" name="Line 70"/>
              <p:cNvSpPr>
                <a:spLocks noChangeShapeType="1"/>
              </p:cNvSpPr>
              <p:nvPr/>
            </p:nvSpPr>
            <p:spPr bwMode="auto">
              <a:xfrm>
                <a:off x="2643" y="2554"/>
                <a:ext cx="99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31" name="Line 71"/>
              <p:cNvSpPr>
                <a:spLocks noChangeShapeType="1"/>
              </p:cNvSpPr>
              <p:nvPr/>
            </p:nvSpPr>
            <p:spPr bwMode="auto">
              <a:xfrm flipV="1">
                <a:off x="2643" y="2558"/>
                <a:ext cx="104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32" name="Line 72"/>
            <p:cNvSpPr>
              <a:spLocks noChangeShapeType="1"/>
            </p:cNvSpPr>
            <p:nvPr/>
          </p:nvSpPr>
          <p:spPr bwMode="auto">
            <a:xfrm>
              <a:off x="1987" y="2420"/>
              <a:ext cx="2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3" name="Line 73"/>
            <p:cNvSpPr>
              <a:spLocks noChangeShapeType="1"/>
            </p:cNvSpPr>
            <p:nvPr/>
          </p:nvSpPr>
          <p:spPr bwMode="auto">
            <a:xfrm>
              <a:off x="2303" y="2420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4" name="Line 74"/>
            <p:cNvSpPr>
              <a:spLocks noChangeShapeType="1"/>
            </p:cNvSpPr>
            <p:nvPr/>
          </p:nvSpPr>
          <p:spPr bwMode="auto">
            <a:xfrm flipV="1">
              <a:off x="1982" y="2273"/>
              <a:ext cx="0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5" name="Line 75"/>
            <p:cNvSpPr>
              <a:spLocks noChangeShapeType="1"/>
            </p:cNvSpPr>
            <p:nvPr/>
          </p:nvSpPr>
          <p:spPr bwMode="auto">
            <a:xfrm flipV="1">
              <a:off x="2499" y="1980"/>
              <a:ext cx="0" cy="3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6" name="Line 76"/>
            <p:cNvSpPr>
              <a:spLocks noChangeShapeType="1"/>
            </p:cNvSpPr>
            <p:nvPr/>
          </p:nvSpPr>
          <p:spPr bwMode="auto">
            <a:xfrm>
              <a:off x="2249" y="2283"/>
              <a:ext cx="0" cy="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7" name="Rectangle 77"/>
            <p:cNvSpPr>
              <a:spLocks noChangeArrowheads="1"/>
            </p:cNvSpPr>
            <p:nvPr/>
          </p:nvSpPr>
          <p:spPr bwMode="auto">
            <a:xfrm>
              <a:off x="1903" y="2928"/>
              <a:ext cx="167" cy="1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4638" name="Group 78"/>
            <p:cNvGrpSpPr>
              <a:grpSpLocks/>
            </p:cNvGrpSpPr>
            <p:nvPr/>
          </p:nvGrpSpPr>
          <p:grpSpPr bwMode="auto">
            <a:xfrm>
              <a:off x="2213" y="3152"/>
              <a:ext cx="108" cy="88"/>
              <a:chOff x="2651" y="3444"/>
              <a:chExt cx="119" cy="102"/>
            </a:xfrm>
          </p:grpSpPr>
          <p:sp>
            <p:nvSpPr>
              <p:cNvPr id="194639" name="Oval 79"/>
              <p:cNvSpPr>
                <a:spLocks noChangeArrowheads="1"/>
              </p:cNvSpPr>
              <p:nvPr/>
            </p:nvSpPr>
            <p:spPr bwMode="auto">
              <a:xfrm>
                <a:off x="2651" y="3444"/>
                <a:ext cx="119" cy="10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40" name="Line 80"/>
              <p:cNvSpPr>
                <a:spLocks noChangeShapeType="1"/>
              </p:cNvSpPr>
              <p:nvPr/>
            </p:nvSpPr>
            <p:spPr bwMode="auto">
              <a:xfrm>
                <a:off x="2662" y="3456"/>
                <a:ext cx="98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41" name="Line 81"/>
              <p:cNvSpPr>
                <a:spLocks noChangeShapeType="1"/>
              </p:cNvSpPr>
              <p:nvPr/>
            </p:nvSpPr>
            <p:spPr bwMode="auto">
              <a:xfrm flipV="1">
                <a:off x="2662" y="3461"/>
                <a:ext cx="103" cy="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42" name="Line 82"/>
            <p:cNvSpPr>
              <a:spLocks noChangeShapeType="1"/>
            </p:cNvSpPr>
            <p:nvPr/>
          </p:nvSpPr>
          <p:spPr bwMode="auto">
            <a:xfrm>
              <a:off x="1975" y="3198"/>
              <a:ext cx="2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3" name="Line 83"/>
            <p:cNvSpPr>
              <a:spLocks noChangeShapeType="1"/>
            </p:cNvSpPr>
            <p:nvPr/>
          </p:nvSpPr>
          <p:spPr bwMode="auto">
            <a:xfrm>
              <a:off x="1975" y="3087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4" name="Line 84"/>
            <p:cNvSpPr>
              <a:spLocks noChangeShapeType="1"/>
            </p:cNvSpPr>
            <p:nvPr/>
          </p:nvSpPr>
          <p:spPr bwMode="auto">
            <a:xfrm>
              <a:off x="2330" y="3198"/>
              <a:ext cx="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5" name="Line 85"/>
            <p:cNvSpPr>
              <a:spLocks noChangeShapeType="1"/>
            </p:cNvSpPr>
            <p:nvPr/>
          </p:nvSpPr>
          <p:spPr bwMode="auto">
            <a:xfrm>
              <a:off x="1982" y="2713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6" name="Line 86"/>
            <p:cNvSpPr>
              <a:spLocks noChangeShapeType="1"/>
            </p:cNvSpPr>
            <p:nvPr/>
          </p:nvSpPr>
          <p:spPr bwMode="auto">
            <a:xfrm>
              <a:off x="1982" y="2884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7" name="Line 87"/>
            <p:cNvSpPr>
              <a:spLocks noChangeShapeType="1"/>
            </p:cNvSpPr>
            <p:nvPr/>
          </p:nvSpPr>
          <p:spPr bwMode="auto">
            <a:xfrm flipV="1">
              <a:off x="2270" y="3027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8" name="Rectangle 88"/>
            <p:cNvSpPr>
              <a:spLocks noChangeArrowheads="1"/>
            </p:cNvSpPr>
            <p:nvPr/>
          </p:nvSpPr>
          <p:spPr bwMode="auto">
            <a:xfrm>
              <a:off x="2136" y="2111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21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4649" name="Rectangle 89"/>
            <p:cNvSpPr>
              <a:spLocks noChangeArrowheads="1"/>
            </p:cNvSpPr>
            <p:nvPr/>
          </p:nvSpPr>
          <p:spPr bwMode="auto">
            <a:xfrm>
              <a:off x="2109" y="2855"/>
              <a:ext cx="3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2(L-1)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4650" name="Rectangle 90"/>
            <p:cNvSpPr>
              <a:spLocks noChangeArrowheads="1"/>
            </p:cNvSpPr>
            <p:nvPr/>
          </p:nvSpPr>
          <p:spPr bwMode="auto">
            <a:xfrm>
              <a:off x="3017" y="2116"/>
              <a:ext cx="168" cy="1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4651" name="Group 91"/>
            <p:cNvGrpSpPr>
              <a:grpSpLocks/>
            </p:cNvGrpSpPr>
            <p:nvPr/>
          </p:nvGrpSpPr>
          <p:grpSpPr bwMode="auto">
            <a:xfrm>
              <a:off x="3301" y="1932"/>
              <a:ext cx="108" cy="90"/>
              <a:chOff x="3854" y="2032"/>
              <a:chExt cx="119" cy="104"/>
            </a:xfrm>
          </p:grpSpPr>
          <p:sp>
            <p:nvSpPr>
              <p:cNvPr id="194652" name="Oval 92"/>
              <p:cNvSpPr>
                <a:spLocks noChangeArrowheads="1"/>
              </p:cNvSpPr>
              <p:nvPr/>
            </p:nvSpPr>
            <p:spPr bwMode="auto">
              <a:xfrm>
                <a:off x="3854" y="2032"/>
                <a:ext cx="119" cy="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53" name="Line 93"/>
              <p:cNvSpPr>
                <a:spLocks noChangeShapeType="1"/>
              </p:cNvSpPr>
              <p:nvPr/>
            </p:nvSpPr>
            <p:spPr bwMode="auto">
              <a:xfrm>
                <a:off x="3864" y="2046"/>
                <a:ext cx="98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54" name="Line 94"/>
              <p:cNvSpPr>
                <a:spLocks noChangeShapeType="1"/>
              </p:cNvSpPr>
              <p:nvPr/>
            </p:nvSpPr>
            <p:spPr bwMode="auto">
              <a:xfrm flipV="1">
                <a:off x="3864" y="2049"/>
                <a:ext cx="103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55" name="Oval 95"/>
            <p:cNvSpPr>
              <a:spLocks noChangeArrowheads="1"/>
            </p:cNvSpPr>
            <p:nvPr/>
          </p:nvSpPr>
          <p:spPr bwMode="auto">
            <a:xfrm>
              <a:off x="3552" y="2373"/>
              <a:ext cx="107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4656" name="Line 96"/>
            <p:cNvSpPr>
              <a:spLocks noChangeShapeType="1"/>
            </p:cNvSpPr>
            <p:nvPr/>
          </p:nvSpPr>
          <p:spPr bwMode="auto">
            <a:xfrm>
              <a:off x="3096" y="1783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7" name="Line 97"/>
            <p:cNvSpPr>
              <a:spLocks noChangeShapeType="1"/>
            </p:cNvSpPr>
            <p:nvPr/>
          </p:nvSpPr>
          <p:spPr bwMode="auto">
            <a:xfrm>
              <a:off x="3091" y="1981"/>
              <a:ext cx="2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8" name="Oval 98"/>
            <p:cNvSpPr>
              <a:spLocks noChangeArrowheads="1"/>
            </p:cNvSpPr>
            <p:nvPr/>
          </p:nvSpPr>
          <p:spPr bwMode="auto">
            <a:xfrm>
              <a:off x="3568" y="3153"/>
              <a:ext cx="108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zh-TW" altLang="en-US" sz="1600">
                  <a:latin typeface="Times New Roman" charset="0"/>
                  <a:ea typeface="PMingLiU" charset="0"/>
                  <a:cs typeface="PMingLiU" charset="0"/>
                </a:rPr>
                <a:t>+</a:t>
              </a:r>
            </a:p>
          </p:txBody>
        </p:sp>
        <p:sp>
          <p:nvSpPr>
            <p:cNvPr id="194659" name="Line 99"/>
            <p:cNvSpPr>
              <a:spLocks noChangeShapeType="1"/>
            </p:cNvSpPr>
            <p:nvPr/>
          </p:nvSpPr>
          <p:spPr bwMode="auto">
            <a:xfrm>
              <a:off x="3358" y="1813"/>
              <a:ext cx="0" cy="1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0" name="Line 100"/>
            <p:cNvSpPr>
              <a:spLocks noChangeShapeType="1"/>
            </p:cNvSpPr>
            <p:nvPr/>
          </p:nvSpPr>
          <p:spPr bwMode="auto">
            <a:xfrm>
              <a:off x="3406" y="1981"/>
              <a:ext cx="1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1" name="Rectangle 101"/>
            <p:cNvSpPr>
              <a:spLocks noChangeArrowheads="1"/>
            </p:cNvSpPr>
            <p:nvPr/>
          </p:nvSpPr>
          <p:spPr bwMode="auto">
            <a:xfrm>
              <a:off x="2996" y="2551"/>
              <a:ext cx="167" cy="1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4662" name="Group 102"/>
            <p:cNvGrpSpPr>
              <a:grpSpLocks/>
            </p:cNvGrpSpPr>
            <p:nvPr/>
          </p:nvGrpSpPr>
          <p:grpSpPr bwMode="auto">
            <a:xfrm>
              <a:off x="3301" y="2368"/>
              <a:ext cx="108" cy="90"/>
              <a:chOff x="3854" y="2536"/>
              <a:chExt cx="119" cy="105"/>
            </a:xfrm>
          </p:grpSpPr>
          <p:sp>
            <p:nvSpPr>
              <p:cNvPr id="194663" name="Oval 103"/>
              <p:cNvSpPr>
                <a:spLocks noChangeArrowheads="1"/>
              </p:cNvSpPr>
              <p:nvPr/>
            </p:nvSpPr>
            <p:spPr bwMode="auto">
              <a:xfrm>
                <a:off x="3854" y="2536"/>
                <a:ext cx="119" cy="10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64" name="Line 104"/>
              <p:cNvSpPr>
                <a:spLocks noChangeShapeType="1"/>
              </p:cNvSpPr>
              <p:nvPr/>
            </p:nvSpPr>
            <p:spPr bwMode="auto">
              <a:xfrm>
                <a:off x="3864" y="2549"/>
                <a:ext cx="98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65" name="Line 105"/>
              <p:cNvSpPr>
                <a:spLocks noChangeShapeType="1"/>
              </p:cNvSpPr>
              <p:nvPr/>
            </p:nvSpPr>
            <p:spPr bwMode="auto">
              <a:xfrm flipV="1">
                <a:off x="3864" y="2553"/>
                <a:ext cx="103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66" name="Line 106"/>
            <p:cNvSpPr>
              <a:spLocks noChangeShapeType="1"/>
            </p:cNvSpPr>
            <p:nvPr/>
          </p:nvSpPr>
          <p:spPr bwMode="auto">
            <a:xfrm>
              <a:off x="3091" y="2415"/>
              <a:ext cx="2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7" name="Line 107"/>
            <p:cNvSpPr>
              <a:spLocks noChangeShapeType="1"/>
            </p:cNvSpPr>
            <p:nvPr/>
          </p:nvSpPr>
          <p:spPr bwMode="auto">
            <a:xfrm>
              <a:off x="3406" y="2415"/>
              <a:ext cx="1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8" name="Line 108"/>
            <p:cNvSpPr>
              <a:spLocks noChangeShapeType="1"/>
            </p:cNvSpPr>
            <p:nvPr/>
          </p:nvSpPr>
          <p:spPr bwMode="auto">
            <a:xfrm flipV="1">
              <a:off x="3085" y="2268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9" name="Line 109"/>
            <p:cNvSpPr>
              <a:spLocks noChangeShapeType="1"/>
            </p:cNvSpPr>
            <p:nvPr/>
          </p:nvSpPr>
          <p:spPr bwMode="auto">
            <a:xfrm flipV="1">
              <a:off x="3603" y="1976"/>
              <a:ext cx="0" cy="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0" name="Line 110"/>
            <p:cNvSpPr>
              <a:spLocks noChangeShapeType="1"/>
            </p:cNvSpPr>
            <p:nvPr/>
          </p:nvSpPr>
          <p:spPr bwMode="auto">
            <a:xfrm>
              <a:off x="3353" y="2279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1" name="Rectangle 111"/>
            <p:cNvSpPr>
              <a:spLocks noChangeArrowheads="1"/>
            </p:cNvSpPr>
            <p:nvPr/>
          </p:nvSpPr>
          <p:spPr bwMode="auto">
            <a:xfrm>
              <a:off x="3007" y="2925"/>
              <a:ext cx="168" cy="1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altLang="zh-TW" sz="1600">
                  <a:latin typeface="Times New Roman" charset="0"/>
                  <a:ea typeface="PMingLiU" charset="0"/>
                  <a:cs typeface="PMingLiU" charset="0"/>
                </a:rPr>
                <a:t>D</a:t>
              </a:r>
            </a:p>
          </p:txBody>
        </p:sp>
        <p:grpSp>
          <p:nvGrpSpPr>
            <p:cNvPr id="194672" name="Group 112"/>
            <p:cNvGrpSpPr>
              <a:grpSpLocks/>
            </p:cNvGrpSpPr>
            <p:nvPr/>
          </p:nvGrpSpPr>
          <p:grpSpPr bwMode="auto">
            <a:xfrm>
              <a:off x="3318" y="3147"/>
              <a:ext cx="107" cy="89"/>
              <a:chOff x="3872" y="3438"/>
              <a:chExt cx="119" cy="104"/>
            </a:xfrm>
          </p:grpSpPr>
          <p:sp>
            <p:nvSpPr>
              <p:cNvPr id="194673" name="Oval 113"/>
              <p:cNvSpPr>
                <a:spLocks noChangeArrowheads="1"/>
              </p:cNvSpPr>
              <p:nvPr/>
            </p:nvSpPr>
            <p:spPr bwMode="auto">
              <a:xfrm>
                <a:off x="3872" y="3438"/>
                <a:ext cx="119" cy="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74" name="Line 114"/>
              <p:cNvSpPr>
                <a:spLocks noChangeShapeType="1"/>
              </p:cNvSpPr>
              <p:nvPr/>
            </p:nvSpPr>
            <p:spPr bwMode="auto">
              <a:xfrm>
                <a:off x="3882" y="3452"/>
                <a:ext cx="99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75" name="Line 115"/>
              <p:cNvSpPr>
                <a:spLocks noChangeShapeType="1"/>
              </p:cNvSpPr>
              <p:nvPr/>
            </p:nvSpPr>
            <p:spPr bwMode="auto">
              <a:xfrm flipV="1">
                <a:off x="3882" y="3455"/>
                <a:ext cx="104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76" name="Line 116"/>
            <p:cNvSpPr>
              <a:spLocks noChangeShapeType="1"/>
            </p:cNvSpPr>
            <p:nvPr/>
          </p:nvSpPr>
          <p:spPr bwMode="auto">
            <a:xfrm>
              <a:off x="3080" y="3194"/>
              <a:ext cx="2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7" name="Line 117"/>
            <p:cNvSpPr>
              <a:spLocks noChangeShapeType="1"/>
            </p:cNvSpPr>
            <p:nvPr/>
          </p:nvSpPr>
          <p:spPr bwMode="auto">
            <a:xfrm>
              <a:off x="3080" y="3084"/>
              <a:ext cx="0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8" name="Line 118"/>
            <p:cNvSpPr>
              <a:spLocks noChangeShapeType="1"/>
            </p:cNvSpPr>
            <p:nvPr/>
          </p:nvSpPr>
          <p:spPr bwMode="auto">
            <a:xfrm>
              <a:off x="3434" y="319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9" name="Line 119"/>
            <p:cNvSpPr>
              <a:spLocks noChangeShapeType="1"/>
            </p:cNvSpPr>
            <p:nvPr/>
          </p:nvSpPr>
          <p:spPr bwMode="auto">
            <a:xfrm>
              <a:off x="3085" y="2709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0" name="Line 120"/>
            <p:cNvSpPr>
              <a:spLocks noChangeShapeType="1"/>
            </p:cNvSpPr>
            <p:nvPr/>
          </p:nvSpPr>
          <p:spPr bwMode="auto">
            <a:xfrm>
              <a:off x="3085" y="2881"/>
              <a:ext cx="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1" name="Line 121"/>
            <p:cNvSpPr>
              <a:spLocks noChangeShapeType="1"/>
            </p:cNvSpPr>
            <p:nvPr/>
          </p:nvSpPr>
          <p:spPr bwMode="auto">
            <a:xfrm flipV="1">
              <a:off x="3374" y="3023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2" name="Rectangle 122"/>
            <p:cNvSpPr>
              <a:spLocks noChangeArrowheads="1"/>
            </p:cNvSpPr>
            <p:nvPr/>
          </p:nvSpPr>
          <p:spPr bwMode="auto">
            <a:xfrm>
              <a:off x="3346" y="173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30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4683" name="Rectangle 123"/>
            <p:cNvSpPr>
              <a:spLocks noChangeArrowheads="1"/>
            </p:cNvSpPr>
            <p:nvPr/>
          </p:nvSpPr>
          <p:spPr bwMode="auto">
            <a:xfrm>
              <a:off x="3217" y="2106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31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4684" name="Rectangle 124"/>
            <p:cNvSpPr>
              <a:spLocks noChangeArrowheads="1"/>
            </p:cNvSpPr>
            <p:nvPr/>
          </p:nvSpPr>
          <p:spPr bwMode="auto">
            <a:xfrm>
              <a:off x="3225" y="2850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w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3(L-1)</a:t>
              </a:r>
              <a:r>
                <a:rPr lang="en-US" altLang="zh-TW" sz="1200" baseline="30000">
                  <a:latin typeface="Times New Roman" charset="0"/>
                  <a:ea typeface="PMingLiU" charset="0"/>
                  <a:cs typeface="PMingLiU" charset="0"/>
                </a:rPr>
                <a:t>*</a:t>
              </a:r>
            </a:p>
          </p:txBody>
        </p:sp>
        <p:sp>
          <p:nvSpPr>
            <p:cNvPr id="194685" name="Rectangle 125"/>
            <p:cNvSpPr>
              <a:spLocks noChangeArrowheads="1"/>
            </p:cNvSpPr>
            <p:nvPr/>
          </p:nvSpPr>
          <p:spPr bwMode="auto">
            <a:xfrm>
              <a:off x="816" y="1638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x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1</a:t>
              </a:r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(n)</a:t>
              </a:r>
            </a:p>
          </p:txBody>
        </p:sp>
        <p:sp>
          <p:nvSpPr>
            <p:cNvPr id="194686" name="Rectangle 126"/>
            <p:cNvSpPr>
              <a:spLocks noChangeArrowheads="1"/>
            </p:cNvSpPr>
            <p:nvPr/>
          </p:nvSpPr>
          <p:spPr bwMode="auto">
            <a:xfrm>
              <a:off x="1710" y="1630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x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2</a:t>
              </a:r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(n)</a:t>
              </a:r>
            </a:p>
          </p:txBody>
        </p:sp>
        <p:sp>
          <p:nvSpPr>
            <p:cNvPr id="194687" name="Rectangle 127"/>
            <p:cNvSpPr>
              <a:spLocks noChangeArrowheads="1"/>
            </p:cNvSpPr>
            <p:nvPr/>
          </p:nvSpPr>
          <p:spPr bwMode="auto">
            <a:xfrm>
              <a:off x="2715" y="1661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x</a:t>
              </a:r>
              <a:r>
                <a:rPr lang="en-US" altLang="zh-TW" sz="1200" baseline="-25000">
                  <a:latin typeface="Times New Roman" charset="0"/>
                  <a:ea typeface="PMingLiU" charset="0"/>
                  <a:cs typeface="PMingLiU" charset="0"/>
                </a:rPr>
                <a:t>3</a:t>
              </a:r>
              <a:r>
                <a:rPr lang="en-US" altLang="zh-TW" sz="1200">
                  <a:latin typeface="Times New Roman" charset="0"/>
                  <a:ea typeface="PMingLiU" charset="0"/>
                  <a:cs typeface="PMingLiU" charset="0"/>
                </a:rPr>
                <a:t>(n)</a:t>
              </a:r>
            </a:p>
          </p:txBody>
        </p:sp>
        <p:sp>
          <p:nvSpPr>
            <p:cNvPr id="194688" name="Line 128"/>
            <p:cNvSpPr>
              <a:spLocks noChangeShapeType="1"/>
            </p:cNvSpPr>
            <p:nvPr/>
          </p:nvSpPr>
          <p:spPr bwMode="auto">
            <a:xfrm>
              <a:off x="1553" y="2476"/>
              <a:ext cx="0" cy="2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9" name="Line 129"/>
            <p:cNvSpPr>
              <a:spLocks noChangeShapeType="1"/>
            </p:cNvSpPr>
            <p:nvPr/>
          </p:nvSpPr>
          <p:spPr bwMode="auto">
            <a:xfrm flipV="1">
              <a:off x="1553" y="2922"/>
              <a:ext cx="0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0" name="Line 130"/>
            <p:cNvSpPr>
              <a:spLocks noChangeShapeType="1"/>
            </p:cNvSpPr>
            <p:nvPr/>
          </p:nvSpPr>
          <p:spPr bwMode="auto">
            <a:xfrm>
              <a:off x="2499" y="2470"/>
              <a:ext cx="0" cy="2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1" name="Line 131"/>
            <p:cNvSpPr>
              <a:spLocks noChangeShapeType="1"/>
            </p:cNvSpPr>
            <p:nvPr/>
          </p:nvSpPr>
          <p:spPr bwMode="auto">
            <a:xfrm>
              <a:off x="2505" y="2919"/>
              <a:ext cx="0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2" name="Line 132"/>
            <p:cNvSpPr>
              <a:spLocks noChangeShapeType="1"/>
            </p:cNvSpPr>
            <p:nvPr/>
          </p:nvSpPr>
          <p:spPr bwMode="auto">
            <a:xfrm>
              <a:off x="3604" y="2463"/>
              <a:ext cx="0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3" name="Line 133"/>
            <p:cNvSpPr>
              <a:spLocks noChangeShapeType="1"/>
            </p:cNvSpPr>
            <p:nvPr/>
          </p:nvSpPr>
          <p:spPr bwMode="auto">
            <a:xfrm flipV="1">
              <a:off x="3615" y="2898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94" name="Text Box 134"/>
          <p:cNvSpPr txBox="1">
            <a:spLocks noChangeArrowheads="1"/>
          </p:cNvSpPr>
          <p:nvPr/>
        </p:nvSpPr>
        <p:spPr bwMode="auto">
          <a:xfrm>
            <a:off x="533400" y="5562600"/>
            <a:ext cx="86106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/>
              <a:t> Wideband beamformer needs multiple weights per channel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/>
              <a:t> Various methods can be used for the array weights</a:t>
            </a:r>
          </a:p>
        </p:txBody>
      </p:sp>
      <p:sp>
        <p:nvSpPr>
          <p:cNvPr id="194695" name="Rectangle 135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8001000" cy="639762"/>
          </a:xfrm>
          <a:noFill/>
          <a:ln/>
        </p:spPr>
        <p:txBody>
          <a:bodyPr/>
          <a:lstStyle/>
          <a:p>
            <a:r>
              <a:rPr lang="en-US" sz="3200" b="1"/>
              <a:t>Wideband (WB) Beamforming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295400"/>
            <a:ext cx="8534400" cy="5029200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We proposed a user controlled steerable non-adaptive array that collects max. energy of a desired source toward a desired DOA with low gain toward an unwanted DOA</a:t>
            </a:r>
          </a:p>
          <a:p>
            <a:r>
              <a:rPr lang="en-US" sz="2800"/>
              <a:t>The weights    of the WB beamformer are obtained as the solution of a generalized eigenvalue problem</a:t>
            </a:r>
          </a:p>
          <a:p>
            <a:pPr>
              <a:buFontTx/>
              <a:buNone/>
            </a:pPr>
            <a:endParaRPr lang="en-US" sz="2800"/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700338" y="3124200"/>
          <a:ext cx="423862" cy="457200"/>
        </p:xfrm>
        <a:graphic>
          <a:graphicData uri="http://schemas.openxmlformats.org/presentationml/2006/ole">
            <p:oleObj spid="_x0000_s195591" name="Equation" r:id="rId3" imgW="164814" imgH="177492" progId="">
              <p:embed/>
            </p:oleObj>
          </a:graphicData>
        </a:graphic>
      </p:graphicFrame>
      <p:pic>
        <p:nvPicPr>
          <p:cNvPr id="19558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7239000" cy="16335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752600" y="2286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Project 1:  Max. Energy (ME) Array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1828800" y="12065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Four-element Microphone Array Built at </a:t>
            </a:r>
          </a:p>
          <a:p>
            <a:r>
              <a:rPr lang="en-US" sz="2800" b="1">
                <a:solidFill>
                  <a:schemeClr val="tx2"/>
                </a:solidFill>
              </a:rPr>
              <a:t>HEI as Hearing-Aid Pre-Processor</a:t>
            </a:r>
          </a:p>
        </p:txBody>
      </p:sp>
      <p:pic>
        <p:nvPicPr>
          <p:cNvPr id="2252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63" y="1173163"/>
            <a:ext cx="679767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eamforming for DOA and Localization in Sensor Network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ontent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   Introduction to Beamforming&amp;quot;&quot;/&gt;&lt;property id=&quot;20307&quot; value=&quot;403&quot;/&gt;&lt;/object&gt;&lt;object type=&quot;3&quot; unique_id=&quot;10007&quot;&gt;&lt;property id=&quot;20148&quot; value=&quot;5&quot;/&gt;&lt;property id=&quot;20300&quot; value=&quot;Slide 4 - &amp;quot;Cont. of App. of Beamforming&amp;quot;&quot;/&gt;&lt;property id=&quot;20307&quot; value=&quot;405&quot;/&gt;&lt;/object&gt;&lt;object type=&quot;3&quot; unique_id=&quot;10008&quot;&gt;&lt;property id=&quot;20148&quot; value=&quot;5&quot;/&gt;&lt;property id=&quot;20300&quot; value=&quot;Slide 5 - &amp;quot;Examples using Beamforming&amp;quot;&quot;/&gt;&lt;property id=&quot;20307&quot; value=&quot;410&quot;/&gt;&lt;/object&gt;&lt;object type=&quot;3&quot; unique_id=&quot;10009&quot;&gt;&lt;property id=&quot;20148&quot; value=&quot;5&quot;/&gt;&lt;property id=&quot;20300&quot; value=&quot;Slide 6&quot;/&gt;&lt;property id=&quot;20307&quot; value=&quot;411&quot;/&gt;&lt;/object&gt;&lt;object type=&quot;3&quot; unique_id=&quot;10010&quot;&gt;&lt;property id=&quot;20148&quot; value=&quot;5&quot;/&gt;&lt;property id=&quot;20300&quot; value=&quot;Slide 7 - &amp;quot;Wideband (WB) Beamforming&amp;quot;&quot;/&gt;&lt;property id=&quot;20307&quot; value=&quot;412&quot;/&gt;&lt;/object&gt;&lt;object type=&quot;3&quot; unique_id=&quot;10011&quot;&gt;&lt;property id=&quot;20148&quot; value=&quot;5&quot;/&gt;&lt;property id=&quot;20300&quot; value=&quot;Slide 8&quot;/&gt;&lt;property id=&quot;20307&quot; value=&quot;413&quot;/&gt;&lt;/object&gt;&lt;object type=&quot;3&quot; unique_id=&quot;10012&quot;&gt;&lt;property id=&quot;20148&quot; value=&quot;5&quot;/&gt;&lt;property id=&quot;20300&quot; value=&quot;Slide 9&quot;/&gt;&lt;property id=&quot;20307&quot; value=&quot;414&quot;/&gt;&lt;/object&gt;&lt;object type=&quot;3&quot; unique_id=&quot;10013&quot;&gt;&lt;property id=&quot;20148&quot; value=&quot;5&quot;/&gt;&lt;property id=&quot;20300&quot; value=&quot;Slide 10&quot;/&gt;&lt;property id=&quot;20307&quot; value=&quot;415&quot;/&gt;&lt;/object&gt;&lt;object type=&quot;3&quot; unique_id=&quot;10014&quot;&gt;&lt;property id=&quot;20148&quot; value=&quot;5&quot;/&gt;&lt;property id=&quot;20300&quot; value=&quot;Slide 11&quot;/&gt;&lt;property id=&quot;20307&quot; value=&quot;416&quot;/&gt;&lt;/object&gt;&lt;object type=&quot;3&quot; unique_id=&quot;10015&quot;&gt;&lt;property id=&quot;20148&quot; value=&quot;5&quot;/&gt;&lt;property id=&quot;20300&quot; value=&quot;Slide 12&quot;/&gt;&lt;property id=&quot;20307&quot; value=&quot;417&quot;/&gt;&lt;/object&gt;&lt;object type=&quot;3&quot; unique_id=&quot;10016&quot;&gt;&lt;property id=&quot;20148&quot; value=&quot;5&quot;/&gt;&lt;property id=&quot;20300&quot; value=&quot;Slide 13&quot;/&gt;&lt;property id=&quot;20307&quot; value=&quot;418&quot;/&gt;&lt;/object&gt;&lt;object type=&quot;3&quot; unique_id=&quot;10017&quot;&gt;&lt;property id=&quot;20148&quot; value=&quot;5&quot;/&gt;&lt;property id=&quot;20300&quot; value=&quot;Slide 14&quot;/&gt;&lt;property id=&quot;20307&quot; value=&quot;419&quot;/&gt;&lt;/object&gt;&lt;object type=&quot;3&quot; unique_id=&quot;10018&quot;&gt;&lt;property id=&quot;20148&quot; value=&quot;5&quot;/&gt;&lt;property id=&quot;20300&quot; value=&quot;Slide 15&quot;/&gt;&lt;property id=&quot;20307&quot; value=&quot;420&quot;/&gt;&lt;/object&gt;&lt;object type=&quot;3&quot; unique_id=&quot;10019&quot;&gt;&lt;property id=&quot;20148&quot; value=&quot;5&quot;/&gt;&lt;property id=&quot;20300&quot; value=&quot;Slide 16&quot;/&gt;&lt;property id=&quot;20307&quot; value=&quot;460&quot;/&gt;&lt;/object&gt;&lt;object type=&quot;3&quot; unique_id=&quot;10020&quot;&gt;&lt;property id=&quot;20148&quot; value=&quot;5&quot;/&gt;&lt;property id=&quot;20300&quot; value=&quot;Slide 17&quot;/&gt;&lt;property id=&quot;20307&quot; value=&quot;461&quot;/&gt;&lt;/object&gt;&lt;object type=&quot;3&quot; unique_id=&quot;10021&quot;&gt;&lt;property id=&quot;20148&quot; value=&quot;5&quot;/&gt;&lt;property id=&quot;20300&quot; value=&quot;Slide 18&quot;/&gt;&lt;property id=&quot;20307&quot; value=&quot;462&quot;/&gt;&lt;/object&gt;&lt;object type=&quot;3&quot; unique_id=&quot;10022&quot;&gt;&lt;property id=&quot;20148&quot; value=&quot;5&quot;/&gt;&lt;property id=&quot;20300&quot; value=&quot;Slide 19&quot;/&gt;&lt;property id=&quot;20307&quot; value=&quot;463&quot;/&gt;&lt;/object&gt;&lt;object type=&quot;3&quot; unique_id=&quot;10023&quot;&gt;&lt;property id=&quot;20148&quot; value=&quot;5&quot;/&gt;&lt;property id=&quot;20300&quot; value=&quot;Slide 20&quot;/&gt;&lt;property id=&quot;20307&quot; value=&quot;464&quot;/&gt;&lt;/object&gt;&lt;object type=&quot;3&quot; unique_id=&quot;10024&quot;&gt;&lt;property id=&quot;20148&quot; value=&quot;5&quot;/&gt;&lt;property id=&quot;20300&quot; value=&quot;Slide 21&quot;/&gt;&lt;property id=&quot;20307&quot; value=&quot;465&quot;/&gt;&lt;/object&gt;&lt;object type=&quot;3&quot; unique_id=&quot;10025&quot;&gt;&lt;property id=&quot;20148&quot; value=&quot;5&quot;/&gt;&lt;property id=&quot;20300&quot; value=&quot;Slide 22&quot;/&gt;&lt;property id=&quot;20307&quot; value=&quot;421&quot;/&gt;&lt;/object&gt;&lt;object type=&quot;3&quot; unique_id=&quot;10026&quot;&gt;&lt;property id=&quot;20148&quot; value=&quot;5&quot;/&gt;&lt;property id=&quot;20300&quot; value=&quot;Slide 23 - &amp;quot;Data Collection in Semi-Anechoic &amp;#x0D;&amp;#x0A;Room at Xerox-Parc&amp;#x0D;&amp;#x0A;&amp;quot;&quot;/&gt;&lt;property id=&quot;20307&quot; value=&quot;422&quot;/&gt;&lt;/object&gt;&lt;object type=&quot;3&quot; unique_id=&quot;10027&quot;&gt;&lt;property id=&quot;20148&quot; value=&quot;5&quot;/&gt;&lt;property id=&quot;20300&quot; value=&quot;Slide 24&quot;/&gt;&lt;property id=&quot;20307&quot; value=&quot;423&quot;/&gt;&lt;/object&gt;&lt;object type=&quot;3&quot; unique_id=&quot;10028&quot;&gt;&lt;property id=&quot;20148&quot; value=&quot;5&quot;/&gt;&lt;property id=&quot;20300&quot; value=&quot;Slide 25 - &amp;quot;Outdoor Testing at Xerox-Parc&amp;quot;&quot;/&gt;&lt;property id=&quot;20307&quot; value=&quot;424&quot;/&gt;&lt;/object&gt;&lt;object type=&quot;3&quot; unique_id=&quot;10029&quot;&gt;&lt;property id=&quot;20148&quot; value=&quot;5&quot;/&gt;&lt;property id=&quot;20300&quot; value=&quot;Slide 26&quot;/&gt;&lt;property id=&quot;20307&quot; value=&quot;425&quot;/&gt;&lt;/object&gt;&lt;object type=&quot;3&quot; unique_id=&quot;10030&quot;&gt;&lt;property id=&quot;20148&quot; value=&quot;5&quot;/&gt;&lt;property id=&quot;20300&quot; value=&quot;Slide 27&quot;/&gt;&lt;property id=&quot;20307&quot; value=&quot;426&quot;/&gt;&lt;/object&gt;&lt;object type=&quot;3&quot; unique_id=&quot;10031&quot;&gt;&lt;property id=&quot;20148&quot; value=&quot;5&quot;/&gt;&lt;property id=&quot;20300&quot; value=&quot;Slide 28&quot;/&gt;&lt;property id=&quot;20307&quot; value=&quot;427&quot;/&gt;&lt;/object&gt;&lt;object type=&quot;3&quot; unique_id=&quot;10032&quot;&gt;&lt;property id=&quot;20148&quot; value=&quot;5&quot;/&gt;&lt;property id=&quot;20300&quot; value=&quot;Slide 29&quot;/&gt;&lt;property id=&quot;20307&quot; value=&quot;428&quot;/&gt;&lt;/object&gt;&lt;object type=&quot;3&quot; unique_id=&quot;10033&quot;&gt;&lt;property id=&quot;20148&quot; value=&quot;5&quot;/&gt;&lt;property id=&quot;20300&quot; value=&quot;Slide 30&quot;/&gt;&lt;property id=&quot;20307&quot; value=&quot;429&quot;/&gt;&lt;/object&gt;&lt;object type=&quot;3&quot; unique_id=&quot;10034&quot;&gt;&lt;property id=&quot;20148&quot; value=&quot;5&quot;/&gt;&lt;property id=&quot;20300&quot; value=&quot;Slide 31&quot;/&gt;&lt;property id=&quot;20307&quot; value=&quot;430&quot;/&gt;&lt;/object&gt;&lt;object type=&quot;3&quot; unique_id=&quot;10035&quot;&gt;&lt;property id=&quot;20148&quot; value=&quot;5&quot;/&gt;&lt;property id=&quot;20300&quot; value=&quot;Slide 32&quot;/&gt;&lt;property id=&quot;20307&quot; value=&quot;431&quot;/&gt;&lt;/object&gt;&lt;object type=&quot;3&quot; unique_id=&quot;10036&quot;&gt;&lt;property id=&quot;20148&quot; value=&quot;5&quot;/&gt;&lt;property id=&quot;20300&quot; value=&quot;Slide 33&quot;/&gt;&lt;property id=&quot;20307&quot; value=&quot;467&quot;/&gt;&lt;/object&gt;&lt;object type=&quot;3&quot; unique_id=&quot;10037&quot;&gt;&lt;property id=&quot;20148&quot; value=&quot;5&quot;/&gt;&lt;property id=&quot;20300&quot; value=&quot;Slide 34&quot;/&gt;&lt;property id=&quot;20307&quot; value=&quot;468&quot;/&gt;&lt;/object&gt;&lt;object type=&quot;3&quot; unique_id=&quot;10038&quot;&gt;&lt;property id=&quot;20148&quot; value=&quot;5&quot;/&gt;&lt;property id=&quot;20300&quot; value=&quot;Slide 35&quot;/&gt;&lt;property id=&quot;20307&quot; value=&quot;469&quot;/&gt;&lt;/object&gt;&lt;object type=&quot;3&quot; unique_id=&quot;10039&quot;&gt;&lt;property id=&quot;20148&quot; value=&quot;5&quot;/&gt;&lt;property id=&quot;20300&quot; value=&quot;Slide 36 - &amp;quot;Project 4:  Separation of Two Sources by Beamforming for Bio-Complexity Problems&amp;quot;&quot;/&gt;&lt;property id=&quot;20307&quot; value=&quot;432&quot;/&gt;&lt;/object&gt;&lt;object type=&quot;3&quot; unique_id=&quot;10040&quot;&gt;&lt;property id=&quot;20148&quot; value=&quot;5&quot;/&gt;&lt;property id=&quot;20300&quot; value=&quot;Slide 37 - &amp;quot;DOA Estimation of Combined Source&amp;quot;&quot;/&gt;&lt;property id=&quot;20307&quot; value=&quot;433&quot;/&gt;&lt;/object&gt;&lt;object type=&quot;3&quot; unique_id=&quot;10041&quot;&gt;&lt;property id=&quot;20148&quot; value=&quot;5&quot;/&gt;&lt;property id=&quot;20300&quot; value=&quot;Slide 38 - &amp;quot;Separating Two Sources&amp;#x0D;&amp;#x0A;by AML Beamforming&amp;quot;&quot;/&gt;&lt;property id=&quot;20307&quot; value=&quot;434&quot;/&gt;&lt;/object&gt;&lt;object type=&quot;3&quot; unique_id=&quot;10042&quot;&gt;&lt;property id=&quot;20148&quot; value=&quot;5&quot;/&gt;&lt;property id=&quot;20300&quot; value=&quot;Slide 39&quot;/&gt;&lt;property id=&quot;20307&quot; value=&quot;436&quot;/&gt;&lt;/object&gt;&lt;object type=&quot;3&quot; unique_id=&quot;10043&quot;&gt;&lt;property id=&quot;20148&quot; value=&quot;5&quot;/&gt;&lt;property id=&quot;20300&quot; value=&quot;Slide 40&quot;/&gt;&lt;property id=&quot;20307&quot; value=&quot;437&quot;/&gt;&lt;/object&gt;&lt;object type=&quot;3&quot; unique_id=&quot;10044&quot;&gt;&lt;property id=&quot;20148&quot; value=&quot;5&quot;/&gt;&lt;property id=&quot;20300&quot; value=&quot;Slide 41&quot;/&gt;&lt;property id=&quot;20307&quot; value=&quot;438&quot;/&gt;&lt;/object&gt;&lt;object type=&quot;3&quot; unique_id=&quot;10045&quot;&gt;&lt;property id=&quot;20148&quot; value=&quot;5&quot;/&gt;&lt;property id=&quot;20300&quot; value=&quot;Slide 42&quot;/&gt;&lt;property id=&quot;20307&quot; value=&quot;440&quot;/&gt;&lt;/object&gt;&lt;object type=&quot;3&quot; unique_id=&quot;10046&quot;&gt;&lt;property id=&quot;20148&quot; value=&quot;5&quot;/&gt;&lt;property id=&quot;20300&quot; value=&quot;Slide 43 - &amp;quot;Field Measurements at RMBL&amp;quot;&quot;/&gt;&lt;property id=&quot;20307&quot; value=&quot;441&quot;/&gt;&lt;/object&gt;&lt;object type=&quot;3&quot; unique_id=&quot;10047&quot;&gt;&lt;property id=&quot;20148&quot; value=&quot;5&quot;/&gt;&lt;property id=&quot;20300&quot; value=&quot;Slide 44 - &amp;quot;Editor’s Choice&amp;quot;&quot;/&gt;&lt;property id=&quot;20307&quot; value=&quot;470&quot;/&gt;&lt;/object&gt;&lt;object type=&quot;3&quot; unique_id=&quot;10048&quot;&gt;&lt;property id=&quot;20148&quot; value=&quot;5&quot;/&gt;&lt;property id=&quot;20300&quot; value=&quot;Slide 45&quot;/&gt;&lt;property id=&quot;20307&quot; value=&quot;442&quot;/&gt;&lt;/object&gt;&lt;object type=&quot;3&quot; unique_id=&quot;10049&quot;&gt;&lt;property id=&quot;20148&quot; value=&quot;5&quot;/&gt;&lt;property id=&quot;20300&quot; value=&quot;Slide 46&quot;/&gt;&lt;property id=&quot;20307&quot; value=&quot;443&quot;/&gt;&lt;/object&gt;&lt;object type=&quot;3&quot; unique_id=&quot;10050&quot;&gt;&lt;property id=&quot;20148&quot; value=&quot;5&quot;/&gt;&lt;property id=&quot;20300&quot; value=&quot;Slide 47 - &amp;quot;CRB (Isotropic Example)&amp;quot;&quot;/&gt;&lt;property id=&quot;20307&quot; value=&quot;444&quot;/&gt;&lt;/object&gt;&lt;object type=&quot;3&quot; unique_id=&quot;10051&quot;&gt;&lt;property id=&quot;20148&quot; value=&quot;5&quot;/&gt;&lt;property id=&quot;20300&quot; value=&quot;Slide 48&quot;/&gt;&lt;property id=&quot;20307&quot; value=&quot;445&quot;/&gt;&lt;/object&gt;&lt;object type=&quot;3&quot; unique_id=&quot;10052&quot;&gt;&lt;property id=&quot;20148&quot; value=&quot;5&quot;/&gt;&lt;property id=&quot;20300&quot; value=&quot;Slide 49&quot;/&gt;&lt;property id=&quot;20307&quot; value=&quot;446&quot;/&gt;&lt;/object&gt;&lt;object type=&quot;3&quot; unique_id=&quot;10053&quot;&gt;&lt;property id=&quot;20148&quot; value=&quot;5&quot;/&gt;&lt;property id=&quot;20300&quot; value=&quot;Slide 50&quot;/&gt;&lt;property id=&quot;20307&quot; value=&quot;447&quot;/&gt;&lt;/object&gt;&lt;object type=&quot;3&quot; unique_id=&quot;10054&quot;&gt;&lt;property id=&quot;20148&quot; value=&quot;5&quot;/&gt;&lt;property id=&quot;20300&quot; value=&quot;Slide 51&quot;/&gt;&lt;property id=&quot;20307&quot; value=&quot;449&quot;/&gt;&lt;/object&gt;&lt;object type=&quot;3&quot; unique_id=&quot;10055&quot;&gt;&lt;property id=&quot;20148&quot; value=&quot;5&quot;/&gt;&lt;property id=&quot;20300&quot; value=&quot;Slide 52&quot;/&gt;&lt;property id=&quot;20307&quot; value=&quot;450&quot;/&gt;&lt;/object&gt;&lt;object type=&quot;3&quot; unique_id=&quot;10056&quot;&gt;&lt;property id=&quot;20148&quot; value=&quot;5&quot;/&gt;&lt;property id=&quot;20300&quot; value=&quot;Slide 53&quot;/&gt;&lt;property id=&quot;20307&quot; value=&quot;451&quot;/&gt;&lt;/object&gt;&lt;object type=&quot;3&quot; unique_id=&quot;10057&quot;&gt;&lt;property id=&quot;20148&quot; value=&quot;5&quot;/&gt;&lt;property id=&quot;20300&quot; value=&quot;Slide 54 - &amp;quot;Acoustical Array in a Practical Wireless Sensor Network &amp;#x0D;&amp;#x0A;&amp;quot;&quot;/&gt;&lt;property id=&quot;20307&quot; value=&quot;452&quot;/&gt;&lt;/object&gt;&lt;object type=&quot;3&quot; unique_id=&quot;10058&quot;&gt;&lt;property id=&quot;20148&quot; value=&quot;5&quot;/&gt;&lt;property id=&quot;20300&quot; value=&quot;Slide 55 - &amp;quot;Conclusions&amp;quot;&quot;/&gt;&lt;property id=&quot;20307&quot; value=&quot;458&quot;/&gt;&lt;/object&gt;&lt;object type=&quot;3&quot; unique_id=&quot;10059&quot;&gt;&lt;property id=&quot;20148&quot; value=&quot;5&quot;/&gt;&lt;property id=&quot;20300&quot; value=&quot;Slide 56&quot;/&gt;&lt;property id=&quot;20307&quot; value=&quot;45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2375</Words>
  <Application>Microsoft Office PowerPoint</Application>
  <PresentationFormat>On-screen Show (4:3)</PresentationFormat>
  <Paragraphs>454</Paragraphs>
  <Slides>56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Default Design</vt:lpstr>
      <vt:lpstr>Equation</vt:lpstr>
      <vt:lpstr>Beamforming for DOA and Localization in Sensor Networks</vt:lpstr>
      <vt:lpstr>Contents</vt:lpstr>
      <vt:lpstr>   Introduction to Beamforming</vt:lpstr>
      <vt:lpstr>Cont. of App. of Beamforming</vt:lpstr>
      <vt:lpstr>Examples using Beamforming</vt:lpstr>
      <vt:lpstr>Slide 6</vt:lpstr>
      <vt:lpstr>Wideband (WB) Beamforming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Data Collection in Semi-Anechoic  Room at Xerox-Parc</vt:lpstr>
      <vt:lpstr>Slide 24</vt:lpstr>
      <vt:lpstr>Outdoor Testing at Xerox-Parc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Project 4:  Separation of Two Sources by Beamforming for Bio-Complexity Problems</vt:lpstr>
      <vt:lpstr>DOA Estimation of Combined Source</vt:lpstr>
      <vt:lpstr>Separating Two Sources by AML Beamforming</vt:lpstr>
      <vt:lpstr>Slide 39</vt:lpstr>
      <vt:lpstr>Slide 40</vt:lpstr>
      <vt:lpstr>Slide 41</vt:lpstr>
      <vt:lpstr>Slide 42</vt:lpstr>
      <vt:lpstr>Field Measurements at RMBL</vt:lpstr>
      <vt:lpstr>Editor’s Choice</vt:lpstr>
      <vt:lpstr>Slide 45</vt:lpstr>
      <vt:lpstr>Slide 46</vt:lpstr>
      <vt:lpstr>CRB (Isotropic Example)</vt:lpstr>
      <vt:lpstr>Slide 48</vt:lpstr>
      <vt:lpstr>Slide 49</vt:lpstr>
      <vt:lpstr>Slide 50</vt:lpstr>
      <vt:lpstr>Slide 51</vt:lpstr>
      <vt:lpstr>Slide 52</vt:lpstr>
      <vt:lpstr>Slide 53</vt:lpstr>
      <vt:lpstr>Acoustical Array in a Practical Wireless Sensor Network </vt:lpstr>
      <vt:lpstr>Conclusions</vt:lpstr>
      <vt:lpstr>Slide 56</vt:lpstr>
    </vt:vector>
  </TitlesOfParts>
  <Company> 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Yao</dc:creator>
  <cp:lastModifiedBy>s102484</cp:lastModifiedBy>
  <cp:revision>168</cp:revision>
  <dcterms:created xsi:type="dcterms:W3CDTF">2004-10-09T22:20:00Z</dcterms:created>
  <dcterms:modified xsi:type="dcterms:W3CDTF">2011-11-08T19:05:42Z</dcterms:modified>
</cp:coreProperties>
</file>