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1"/>
  </p:notesMasterIdLst>
  <p:sldIdLst>
    <p:sldId id="256" r:id="rId2"/>
    <p:sldId id="316" r:id="rId3"/>
    <p:sldId id="257" r:id="rId4"/>
    <p:sldId id="315" r:id="rId5"/>
    <p:sldId id="303" r:id="rId6"/>
    <p:sldId id="304" r:id="rId7"/>
    <p:sldId id="309" r:id="rId8"/>
    <p:sldId id="310" r:id="rId9"/>
    <p:sldId id="311" r:id="rId10"/>
    <p:sldId id="305" r:id="rId11"/>
    <p:sldId id="314" r:id="rId12"/>
    <p:sldId id="298" r:id="rId13"/>
    <p:sldId id="313" r:id="rId14"/>
    <p:sldId id="307" r:id="rId15"/>
    <p:sldId id="308" r:id="rId16"/>
    <p:sldId id="306" r:id="rId17"/>
    <p:sldId id="299" r:id="rId18"/>
    <p:sldId id="312" r:id="rId19"/>
    <p:sldId id="29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701" autoAdjust="0"/>
  </p:normalViewPr>
  <p:slideViewPr>
    <p:cSldViewPr snapToGrid="0" snapToObjects="1">
      <p:cViewPr varScale="1">
        <p:scale>
          <a:sx n="110" d="100"/>
          <a:sy n="110" d="100"/>
        </p:scale>
        <p:origin x="-1644" y="-90"/>
      </p:cViewPr>
      <p:guideLst>
        <p:guide orient="horz" pos="2160"/>
        <p:guide pos="2880"/>
      </p:guideLst>
    </p:cSldViewPr>
  </p:slideViewPr>
  <p:outlineViewPr>
    <p:cViewPr>
      <p:scale>
        <a:sx n="33" d="100"/>
        <a:sy n="33" d="100"/>
      </p:scale>
      <p:origin x="0" y="400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29FAE7-3ED9-D34A-9906-BA4EE1E5F2A1}" type="datetimeFigureOut">
              <a:rPr lang="en-US" smtClean="0"/>
              <a:pPr/>
              <a:t>11/24/2014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D5C10F-A22D-ED45-8256-CF0AE5101105}" type="slidenum">
              <a:rPr lang="en-US" smtClean="0"/>
              <a:pPr/>
              <a:t>‹#›</a:t>
            </a:fld>
            <a:endParaRPr lang="en-US" dirty="0"/>
          </a:p>
        </p:txBody>
      </p:sp>
    </p:spTree>
    <p:extLst>
      <p:ext uri="{BB962C8B-B14F-4D97-AF65-F5344CB8AC3E}">
        <p14:creationId xmlns:p14="http://schemas.microsoft.com/office/powerpoint/2010/main" xmlns="" val="3713131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5C10F-A22D-ED45-8256-CF0AE5101105}" type="slidenum">
              <a:rPr lang="en-US" smtClean="0"/>
              <a:pPr/>
              <a:t>1</a:t>
            </a:fld>
            <a:endParaRPr lang="en-US" dirty="0"/>
          </a:p>
        </p:txBody>
      </p:sp>
    </p:spTree>
    <p:extLst>
      <p:ext uri="{BB962C8B-B14F-4D97-AF65-F5344CB8AC3E}">
        <p14:creationId xmlns:p14="http://schemas.microsoft.com/office/powerpoint/2010/main" xmlns="" val="1225395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D5C10F-A22D-ED45-8256-CF0AE5101105}" type="slidenum">
              <a:rPr lang="en-US" smtClean="0"/>
              <a:pPr/>
              <a:t>12</a:t>
            </a:fld>
            <a:endParaRPr lang="en-US" dirty="0"/>
          </a:p>
        </p:txBody>
      </p:sp>
    </p:spTree>
    <p:extLst>
      <p:ext uri="{BB962C8B-B14F-4D97-AF65-F5344CB8AC3E}">
        <p14:creationId xmlns:p14="http://schemas.microsoft.com/office/powerpoint/2010/main" xmlns="" val="4192005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D5C10F-A22D-ED45-8256-CF0AE5101105}" type="slidenum">
              <a:rPr lang="en-US" smtClean="0"/>
              <a:pPr/>
              <a:t>13</a:t>
            </a:fld>
            <a:endParaRPr lang="en-US" dirty="0"/>
          </a:p>
        </p:txBody>
      </p:sp>
    </p:spTree>
    <p:extLst>
      <p:ext uri="{BB962C8B-B14F-4D97-AF65-F5344CB8AC3E}">
        <p14:creationId xmlns:p14="http://schemas.microsoft.com/office/powerpoint/2010/main" xmlns="" val="320388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D5C10F-A22D-ED45-8256-CF0AE5101105}" type="slidenum">
              <a:rPr lang="en-US" smtClean="0"/>
              <a:pPr/>
              <a:t>14</a:t>
            </a:fld>
            <a:endParaRPr lang="en-US" dirty="0"/>
          </a:p>
        </p:txBody>
      </p:sp>
    </p:spTree>
    <p:extLst>
      <p:ext uri="{BB962C8B-B14F-4D97-AF65-F5344CB8AC3E}">
        <p14:creationId xmlns:p14="http://schemas.microsoft.com/office/powerpoint/2010/main" xmlns="" val="39945219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D5C10F-A22D-ED45-8256-CF0AE5101105}" type="slidenum">
              <a:rPr lang="en-US" smtClean="0"/>
              <a:pPr/>
              <a:t>15</a:t>
            </a:fld>
            <a:endParaRPr lang="en-US" dirty="0"/>
          </a:p>
        </p:txBody>
      </p:sp>
    </p:spTree>
    <p:extLst>
      <p:ext uri="{BB962C8B-B14F-4D97-AF65-F5344CB8AC3E}">
        <p14:creationId xmlns:p14="http://schemas.microsoft.com/office/powerpoint/2010/main" xmlns="" val="46387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D5C10F-A22D-ED45-8256-CF0AE5101105}" type="slidenum">
              <a:rPr lang="en-US" smtClean="0"/>
              <a:pPr/>
              <a:t>16</a:t>
            </a:fld>
            <a:endParaRPr lang="en-US" dirty="0"/>
          </a:p>
        </p:txBody>
      </p:sp>
    </p:spTree>
    <p:extLst>
      <p:ext uri="{BB962C8B-B14F-4D97-AF65-F5344CB8AC3E}">
        <p14:creationId xmlns:p14="http://schemas.microsoft.com/office/powerpoint/2010/main" xmlns="" val="3680842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D5C10F-A22D-ED45-8256-CF0AE5101105}" type="slidenum">
              <a:rPr lang="en-US" smtClean="0"/>
              <a:pPr/>
              <a:t>19</a:t>
            </a:fld>
            <a:endParaRPr lang="en-US" dirty="0"/>
          </a:p>
        </p:txBody>
      </p:sp>
    </p:spTree>
    <p:extLst>
      <p:ext uri="{BB962C8B-B14F-4D97-AF65-F5344CB8AC3E}">
        <p14:creationId xmlns:p14="http://schemas.microsoft.com/office/powerpoint/2010/main" xmlns="" val="1225395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2E5C4C28-BD4B-4892-9A2D-6E19BD753A9A}" type="datetime1">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11/24/2014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11/24/2014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11/24/2014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22714818-984F-4759-BF72-A33BDC1963BD}" type="datetime1">
              <a:rPr lang="en-US" smtClean="0"/>
              <a:pPr/>
              <a:t>11/24/2014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EA7E191-5F94-4FC1-B823-BD7CABF7FA06}" type="datetime1">
              <a:rPr lang="en-US" smtClean="0"/>
              <a:pPr/>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11/24/2014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11/24/2014</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0275"/>
            <a:ext cx="7772400" cy="1780108"/>
          </a:xfrm>
        </p:spPr>
        <p:txBody>
          <a:bodyPr>
            <a:normAutofit fontScale="90000"/>
          </a:bodyPr>
          <a:lstStyle/>
          <a:p>
            <a:r>
              <a:rPr lang="en-US" altLang="zh-CN" dirty="0" smtClean="0"/>
              <a:t/>
            </a:r>
            <a:br>
              <a:rPr lang="en-US" altLang="zh-CN" dirty="0" smtClean="0"/>
            </a:br>
            <a:r>
              <a:rPr lang="en-US" altLang="zh-CN" dirty="0"/>
              <a:t/>
            </a:r>
            <a:br>
              <a:rPr lang="en-US" altLang="zh-CN" dirty="0"/>
            </a:br>
            <a:r>
              <a:rPr lang="en-US" altLang="zh-CN" dirty="0" smtClean="0"/>
              <a:t/>
            </a:r>
            <a:br>
              <a:rPr lang="en-US" altLang="zh-CN" dirty="0" smtClean="0"/>
            </a:br>
            <a:r>
              <a:rPr lang="en-US" altLang="zh-CN" dirty="0" smtClean="0"/>
              <a:t>New </a:t>
            </a:r>
            <a:r>
              <a:rPr lang="en-US" altLang="zh-CN" dirty="0" smtClean="0"/>
              <a:t>2014 CCC Regulation</a:t>
            </a:r>
            <a:br>
              <a:rPr lang="en-US" altLang="zh-CN" dirty="0" smtClean="0"/>
            </a:br>
            <a:r>
              <a:rPr lang="en-US" altLang="zh-CN" dirty="0" smtClean="0"/>
              <a:t>China </a:t>
            </a:r>
            <a:r>
              <a:rPr lang="en-US" altLang="zh-CN" dirty="0" smtClean="0"/>
              <a:t>Compulsory </a:t>
            </a:r>
            <a:r>
              <a:rPr lang="en-US" altLang="zh-CN" dirty="0" smtClean="0"/>
              <a:t>Certification </a:t>
            </a:r>
            <a:r>
              <a:rPr lang="en-US" dirty="0" smtClean="0"/>
              <a:t/>
            </a:r>
            <a:br>
              <a:rPr lang="en-US" dirty="0" smtClean="0"/>
            </a:br>
            <a:r>
              <a:rPr lang="en-US" dirty="0"/>
              <a:t/>
            </a:r>
            <a:br>
              <a:rPr lang="en-US" dirty="0"/>
            </a:br>
            <a:r>
              <a:rPr lang="en-US" sz="3100" dirty="0" smtClean="0"/>
              <a:t>G&amp;M Compliance, Inc.</a:t>
            </a:r>
            <a:endParaRPr lang="en-US" sz="3100" dirty="0"/>
          </a:p>
        </p:txBody>
      </p:sp>
      <p:sp>
        <p:nvSpPr>
          <p:cNvPr id="3" name="Subtitle 2"/>
          <p:cNvSpPr>
            <a:spLocks noGrp="1"/>
          </p:cNvSpPr>
          <p:nvPr>
            <p:ph type="subTitle" idx="1"/>
          </p:nvPr>
        </p:nvSpPr>
        <p:spPr>
          <a:xfrm>
            <a:off x="1371600" y="4454323"/>
            <a:ext cx="6400800" cy="574877"/>
          </a:xfrm>
        </p:spPr>
        <p:txBody>
          <a:bodyPr/>
          <a:lstStyle/>
          <a:p>
            <a:r>
              <a:rPr lang="en-US" dirty="0" smtClean="0"/>
              <a:t> November 25, 2014</a:t>
            </a:r>
            <a:endParaRPr lang="en-US" dirty="0"/>
          </a:p>
        </p:txBody>
      </p:sp>
      <p:pic>
        <p:nvPicPr>
          <p:cNvPr id="6" name="Picture 6" descr="G&amp;M Logo-with text"/>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882628" y="5682580"/>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4981248"/>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311879"/>
            <a:ext cx="7408333" cy="4347713"/>
          </a:xfrm>
        </p:spPr>
        <p:txBody>
          <a:bodyPr>
            <a:normAutofit lnSpcReduction="10000"/>
          </a:bodyPr>
          <a:lstStyle/>
          <a:p>
            <a:pPr>
              <a:buFont typeface="Candara" panose="020E0502030303020204" pitchFamily="34" charset="0"/>
              <a:buChar char="*"/>
            </a:pPr>
            <a:r>
              <a:rPr lang="en-US" altLang="zh-CN" sz="2000" b="1" dirty="0" smtClean="0"/>
              <a:t>Certification Modes </a:t>
            </a:r>
          </a:p>
          <a:p>
            <a:pPr marL="0" indent="0">
              <a:buNone/>
            </a:pPr>
            <a:r>
              <a:rPr lang="en-US" altLang="zh-CN" sz="2000" dirty="0" smtClean="0"/>
              <a:t>     a</a:t>
            </a:r>
            <a:r>
              <a:rPr lang="en-US" altLang="zh-CN" sz="2000" dirty="0"/>
              <a:t>. For </a:t>
            </a:r>
            <a:r>
              <a:rPr lang="en-US" altLang="zh-CN" sz="2000" dirty="0" smtClean="0"/>
              <a:t>Class </a:t>
            </a:r>
            <a:r>
              <a:rPr lang="en-US" altLang="zh-CN" sz="2000" dirty="0"/>
              <a:t>I </a:t>
            </a:r>
            <a:r>
              <a:rPr lang="en-US" altLang="zh-CN" sz="2000" dirty="0" smtClean="0"/>
              <a:t>(grounded) and Class </a:t>
            </a:r>
            <a:r>
              <a:rPr lang="en-US" altLang="zh-CN" sz="2000" dirty="0"/>
              <a:t>II devices: Type testing + audit after </a:t>
            </a:r>
            <a:r>
              <a:rPr lang="en-US" altLang="zh-CN" sz="2000" dirty="0" smtClean="0"/>
              <a:t>certification (follow-up inspection + market sampling/tests)</a:t>
            </a:r>
            <a:endParaRPr lang="zh-CN" altLang="zh-CN" sz="2000" dirty="0"/>
          </a:p>
          <a:p>
            <a:pPr marL="0" indent="0">
              <a:buNone/>
            </a:pPr>
            <a:r>
              <a:rPr lang="en-US" altLang="zh-CN" sz="2000" dirty="0" smtClean="0"/>
              <a:t>     b</a:t>
            </a:r>
            <a:r>
              <a:rPr lang="en-US" altLang="zh-CN" sz="2000" dirty="0"/>
              <a:t>. For devices other than </a:t>
            </a:r>
            <a:r>
              <a:rPr lang="en-US" altLang="zh-CN" sz="2000" dirty="0" smtClean="0"/>
              <a:t>Class </a:t>
            </a:r>
            <a:r>
              <a:rPr lang="en-US" altLang="zh-CN" sz="2000" dirty="0"/>
              <a:t>I and </a:t>
            </a:r>
            <a:r>
              <a:rPr lang="en-US" altLang="zh-CN" sz="2000" dirty="0" smtClean="0"/>
              <a:t>Class II (battery powered devices): </a:t>
            </a:r>
            <a:r>
              <a:rPr lang="en-US" altLang="zh-CN" sz="2000" dirty="0"/>
              <a:t>Type testing+ </a:t>
            </a:r>
            <a:r>
              <a:rPr lang="en-US" altLang="zh-CN" sz="2000" dirty="0" smtClean="0"/>
              <a:t>only follow </a:t>
            </a:r>
            <a:r>
              <a:rPr lang="en-US" altLang="zh-CN" sz="2000" dirty="0"/>
              <a:t>up </a:t>
            </a:r>
            <a:r>
              <a:rPr lang="en-US" altLang="zh-CN" sz="2000" dirty="0" smtClean="0"/>
              <a:t>inspection (without market sampling/tests)</a:t>
            </a:r>
            <a:endParaRPr lang="zh-CN" altLang="zh-CN" sz="2000" dirty="0"/>
          </a:p>
          <a:p>
            <a:pPr marL="0" indent="0">
              <a:buNone/>
            </a:pPr>
            <a:r>
              <a:rPr lang="en-US" altLang="zh-CN" sz="2000" u="sng" dirty="0"/>
              <a:t> </a:t>
            </a:r>
            <a:r>
              <a:rPr lang="en-US" altLang="zh-CN" sz="2000" u="sng" dirty="0" smtClean="0"/>
              <a:t>Note</a:t>
            </a:r>
            <a:r>
              <a:rPr lang="en-US" altLang="zh-CN" sz="2000" u="sng" dirty="0"/>
              <a:t>:</a:t>
            </a:r>
            <a:endParaRPr lang="zh-CN" altLang="zh-CN" sz="2000" u="sng" dirty="0"/>
          </a:p>
          <a:p>
            <a:pPr marL="0" indent="0">
              <a:buNone/>
            </a:pPr>
            <a:r>
              <a:rPr lang="en-US" altLang="zh-CN" sz="2000" dirty="0" smtClean="0"/>
              <a:t>1. refer to GB4943 for the definition of Class I and Class II devices</a:t>
            </a:r>
          </a:p>
          <a:p>
            <a:pPr marL="0" indent="0">
              <a:buNone/>
            </a:pPr>
            <a:r>
              <a:rPr lang="en-US" altLang="zh-CN" sz="2000" dirty="0" smtClean="0"/>
              <a:t>2. Audit </a:t>
            </a:r>
            <a:r>
              <a:rPr lang="en-US" altLang="zh-CN" sz="2000" dirty="0"/>
              <a:t>after certification can be </a:t>
            </a:r>
            <a:r>
              <a:rPr lang="en-US" altLang="zh-CN" sz="2000" dirty="0" smtClean="0"/>
              <a:t>follow-up </a:t>
            </a:r>
            <a:r>
              <a:rPr lang="en-US" altLang="zh-CN" sz="2000" dirty="0"/>
              <a:t>inspection, on-site sampling and test or market sampling and test</a:t>
            </a:r>
            <a:endParaRPr lang="zh-CN" altLang="zh-CN" sz="2000" dirty="0"/>
          </a:p>
          <a:p>
            <a:pPr marL="0" indent="0">
              <a:buNone/>
            </a:pPr>
            <a:r>
              <a:rPr lang="en-US" altLang="zh-CN" sz="2000" dirty="0" smtClean="0"/>
              <a:t>3. </a:t>
            </a:r>
            <a:r>
              <a:rPr lang="en-US" altLang="zh-CN" sz="2000" dirty="0"/>
              <a:t>Initial factory inspection is postponed to after the certificate being issued.</a:t>
            </a:r>
            <a:endParaRPr lang="zh-CN" altLang="zh-CN" sz="2000" dirty="0"/>
          </a:p>
          <a:p>
            <a:pPr marL="0" indent="0">
              <a:buNone/>
            </a:pPr>
            <a:r>
              <a:rPr lang="en-US" altLang="zh-CN" sz="2000" dirty="0" smtClean="0"/>
              <a:t>4. </a:t>
            </a:r>
            <a:r>
              <a:rPr lang="en-US" altLang="zh-CN" sz="2000" dirty="0"/>
              <a:t>Follow up inspection frequency is based on factory level</a:t>
            </a:r>
            <a:r>
              <a:rPr lang="en-US" altLang="zh-CN" sz="2000" dirty="0" smtClean="0"/>
              <a:t>.</a:t>
            </a:r>
          </a:p>
          <a:p>
            <a:pPr marL="0" indent="0">
              <a:buNone/>
            </a:pPr>
            <a:endParaRPr lang="en-US" altLang="zh-CN" sz="2000" dirty="0" smtClean="0"/>
          </a:p>
          <a:p>
            <a:pPr marL="0" indent="0">
              <a:buNone/>
            </a:pPr>
            <a:endParaRPr lang="zh-CN" altLang="zh-CN" sz="20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4521855"/>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468411"/>
            <a:ext cx="7408333" cy="3595959"/>
          </a:xfrm>
        </p:spPr>
        <p:txBody>
          <a:bodyPr>
            <a:normAutofit/>
          </a:bodyPr>
          <a:lstStyle/>
          <a:p>
            <a:pPr>
              <a:buFont typeface="Candara" panose="020E0502030303020204" pitchFamily="34" charset="0"/>
              <a:buChar char="*"/>
            </a:pPr>
            <a:r>
              <a:rPr lang="en-US" altLang="zh-CN" sz="2000" b="1" dirty="0" smtClean="0"/>
              <a:t>Certification Mode Summary</a:t>
            </a:r>
          </a:p>
          <a:p>
            <a:pPr>
              <a:buFont typeface="Wingdings" panose="05000000000000000000" pitchFamily="2" charset="2"/>
              <a:buChar char="Ø"/>
            </a:pPr>
            <a:r>
              <a:rPr lang="en-US" altLang="zh-CN" sz="2000" dirty="0" smtClean="0"/>
              <a:t> New factories may benefit from this new regulation to get CCC certificate faster than usual </a:t>
            </a:r>
          </a:p>
          <a:p>
            <a:pPr>
              <a:buFont typeface="Wingdings" panose="05000000000000000000" pitchFamily="2" charset="2"/>
              <a:buChar char="Ø"/>
            </a:pPr>
            <a:r>
              <a:rPr lang="en-US" altLang="zh-CN" sz="2000" dirty="0" smtClean="0"/>
              <a:t> Factory inspection failure may cause certificate suspension so factories with poor (or no) quality control system (no ISO 9000) in place may choose to have initial factory inspection before CCC certificate is issued</a:t>
            </a:r>
          </a:p>
          <a:p>
            <a:pPr>
              <a:buFont typeface="Wingdings" panose="05000000000000000000" pitchFamily="2" charset="2"/>
              <a:buChar char="Ø"/>
            </a:pPr>
            <a:r>
              <a:rPr lang="en-US" altLang="zh-CN" sz="2000" dirty="0" smtClean="0"/>
              <a:t>Manufacturers need to cooperate with the certification bodies for the market survey and sampling </a:t>
            </a:r>
          </a:p>
          <a:p>
            <a:pPr marL="0" indent="0">
              <a:buNone/>
            </a:pPr>
            <a:endParaRPr lang="en-US" altLang="zh-CN" sz="2000" dirty="0" smtClean="0"/>
          </a:p>
          <a:p>
            <a:pPr marL="0" indent="0">
              <a:buNone/>
            </a:pPr>
            <a:endParaRPr lang="zh-CN" altLang="zh-CN" sz="20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4800960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72067" y="2645833"/>
            <a:ext cx="7408333" cy="3820584"/>
          </a:xfrm>
        </p:spPr>
        <p:txBody>
          <a:bodyPr>
            <a:normAutofit/>
          </a:bodyPr>
          <a:lstStyle/>
          <a:p>
            <a:r>
              <a:rPr lang="en-US" altLang="zh-CN" sz="2000" b="1" dirty="0" smtClean="0"/>
              <a:t>Type test can be conducted in </a:t>
            </a:r>
            <a:r>
              <a:rPr lang="en-US" altLang="zh-CN" sz="2000" b="1" dirty="0"/>
              <a:t>manufacturer’s own </a:t>
            </a:r>
            <a:r>
              <a:rPr lang="en-US" altLang="zh-CN" sz="2000" b="1" dirty="0" smtClean="0"/>
              <a:t>lab</a:t>
            </a:r>
          </a:p>
          <a:p>
            <a:pPr marL="0" indent="0">
              <a:buNone/>
            </a:pPr>
            <a:endParaRPr lang="en-US" altLang="zh-CN" sz="2000" dirty="0" smtClean="0"/>
          </a:p>
          <a:p>
            <a:pPr marL="0" indent="0">
              <a:buNone/>
            </a:pPr>
            <a:r>
              <a:rPr lang="en-US" altLang="zh-CN" sz="2000" b="1" dirty="0" smtClean="0"/>
              <a:t>Two types</a:t>
            </a:r>
            <a:r>
              <a:rPr lang="en-US" altLang="zh-CN" sz="2000" b="1" dirty="0"/>
              <a:t>:</a:t>
            </a:r>
          </a:p>
          <a:p>
            <a:pPr>
              <a:buFont typeface="Wingdings" panose="05000000000000000000" pitchFamily="2" charset="2"/>
              <a:buChar char="Ø"/>
            </a:pPr>
            <a:r>
              <a:rPr lang="en-US" altLang="zh-CN" sz="2000" dirty="0" smtClean="0"/>
              <a:t>TMP </a:t>
            </a:r>
            <a:r>
              <a:rPr lang="en-US" altLang="zh-CN" sz="2000" dirty="0"/>
              <a:t>(Testing on Manufacturer's Premises ): </a:t>
            </a:r>
            <a:r>
              <a:rPr lang="en-US" altLang="zh-CN" sz="2000" dirty="0" smtClean="0"/>
              <a:t>CCC tests </a:t>
            </a:r>
            <a:r>
              <a:rPr lang="en-US" altLang="zh-CN" sz="2000" dirty="0"/>
              <a:t>conducted by the test engineer from the authorized CCC test lab </a:t>
            </a:r>
          </a:p>
          <a:p>
            <a:pPr>
              <a:buFont typeface="Wingdings" panose="05000000000000000000" pitchFamily="2" charset="2"/>
              <a:buChar char="Ø"/>
            </a:pPr>
            <a:r>
              <a:rPr lang="en-US" altLang="zh-CN" sz="2000" dirty="0" smtClean="0"/>
              <a:t>WMT </a:t>
            </a:r>
            <a:r>
              <a:rPr lang="en-US" altLang="zh-CN" sz="2000" dirty="0"/>
              <a:t>(Witness Manufacturer’s Testing ): </a:t>
            </a:r>
            <a:r>
              <a:rPr lang="en-US" altLang="zh-CN" sz="2000" dirty="0" smtClean="0"/>
              <a:t>CCC tests </a:t>
            </a:r>
            <a:r>
              <a:rPr lang="en-US" altLang="zh-CN" sz="2000" dirty="0"/>
              <a:t>conducted by the manufacturer and witnessed by the authorized CCC test lab engineer</a:t>
            </a:r>
          </a:p>
          <a:p>
            <a:pPr marL="0" indent="0">
              <a:buNone/>
            </a:pPr>
            <a:endParaRPr lang="zh-CN" altLang="zh-CN" sz="2000" dirty="0"/>
          </a:p>
          <a:p>
            <a:endParaRPr lang="en-US" altLang="zh-CN" sz="2000" b="1" dirty="0"/>
          </a:p>
        </p:txBody>
      </p:sp>
      <p:sp>
        <p:nvSpPr>
          <p:cNvPr id="9" name="Title 2"/>
          <p:cNvSpPr>
            <a:spLocks noGrp="1"/>
          </p:cNvSpPr>
          <p:nvPr>
            <p:ph type="title"/>
          </p:nvPr>
        </p:nvSpPr>
        <p:spPr>
          <a:xfrm>
            <a:off x="457200" y="338327"/>
            <a:ext cx="8229600" cy="1244379"/>
          </a:xfrm>
        </p:spPr>
        <p:txBody>
          <a:bodyPr>
            <a:normAutofit/>
          </a:bodyPr>
          <a:lstStyle/>
          <a:p>
            <a:r>
              <a:rPr lang="en-US" altLang="zh-CN" sz="2400" dirty="0"/>
              <a:t>The main changes </a:t>
            </a:r>
            <a:br>
              <a:rPr lang="en-US" altLang="zh-CN" sz="2400" dirty="0"/>
            </a:br>
            <a:r>
              <a:rPr lang="en-US" altLang="zh-CN" sz="2400" dirty="0"/>
              <a:t>in the 2014 regulation</a:t>
            </a:r>
            <a:endParaRPr lang="en-US" sz="2400" dirty="0"/>
          </a:p>
        </p:txBody>
      </p:sp>
      <p:pic>
        <p:nvPicPr>
          <p:cNvPr id="11" name="Picture 6" descr="G&amp;M Logo-with text"/>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73654227"/>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72067" y="2645833"/>
            <a:ext cx="7408333" cy="3820584"/>
          </a:xfrm>
        </p:spPr>
        <p:txBody>
          <a:bodyPr>
            <a:normAutofit/>
          </a:bodyPr>
          <a:lstStyle/>
          <a:p>
            <a:r>
              <a:rPr lang="en-US" altLang="zh-CN" sz="2000" b="1" dirty="0" smtClean="0"/>
              <a:t>Type test can be conducted in </a:t>
            </a:r>
            <a:r>
              <a:rPr lang="en-US" altLang="zh-CN" sz="2000" b="1" dirty="0"/>
              <a:t>manufacturer’s own </a:t>
            </a:r>
            <a:r>
              <a:rPr lang="en-US" altLang="zh-CN" sz="2000" b="1" dirty="0" smtClean="0"/>
              <a:t>lab</a:t>
            </a:r>
          </a:p>
          <a:p>
            <a:pPr>
              <a:buNone/>
            </a:pPr>
            <a:endParaRPr lang="en-US" altLang="zh-CN" sz="2000" b="1" dirty="0" smtClean="0"/>
          </a:p>
          <a:p>
            <a:pPr>
              <a:buFont typeface="Wingdings" panose="05000000000000000000" pitchFamily="2" charset="2"/>
              <a:buChar char="Ø"/>
            </a:pPr>
            <a:r>
              <a:rPr lang="en-US" altLang="zh-CN" sz="2000" dirty="0" smtClean="0"/>
              <a:t>The test lab must be owned by the manufacturer or the factory</a:t>
            </a:r>
          </a:p>
          <a:p>
            <a:pPr lvl="0">
              <a:buFont typeface="Wingdings" panose="05000000000000000000" pitchFamily="2" charset="2"/>
              <a:buChar char="Ø"/>
            </a:pPr>
            <a:r>
              <a:rPr lang="en-US" altLang="zh-CN" sz="2000" dirty="0" smtClean="0"/>
              <a:t>The </a:t>
            </a:r>
            <a:r>
              <a:rPr lang="en-US" altLang="zh-CN" sz="2000" dirty="0"/>
              <a:t>TMP or WMT accreditation need to be audited periodically by the certification body</a:t>
            </a:r>
            <a:endParaRPr lang="zh-CN" altLang="zh-CN" sz="2000" dirty="0"/>
          </a:p>
          <a:p>
            <a:pPr>
              <a:buFont typeface="Wingdings" panose="05000000000000000000" pitchFamily="2" charset="2"/>
              <a:buChar char="Ø"/>
            </a:pPr>
            <a:r>
              <a:rPr lang="en-US" altLang="zh-CN" sz="2000" dirty="0" smtClean="0"/>
              <a:t>If the lab capability is limited, testing will still need to be conducted in the authorized CCC test lab</a:t>
            </a:r>
          </a:p>
          <a:p>
            <a:pPr>
              <a:buFont typeface="Wingdings" panose="05000000000000000000" pitchFamily="2" charset="2"/>
              <a:buChar char="Ø"/>
            </a:pPr>
            <a:r>
              <a:rPr lang="en-US" altLang="zh-CN" sz="2000" dirty="0" smtClean="0"/>
              <a:t>The manufacturer need to pay for the witness testing and associated travel fees</a:t>
            </a:r>
          </a:p>
          <a:p>
            <a:pPr>
              <a:buFont typeface="Wingdings" panose="05000000000000000000" pitchFamily="2" charset="2"/>
              <a:buChar char="Ø"/>
            </a:pPr>
            <a:r>
              <a:rPr lang="en-US" altLang="zh-CN" sz="2000" dirty="0" smtClean="0"/>
              <a:t>This test method applies to all factories </a:t>
            </a:r>
          </a:p>
          <a:p>
            <a:pPr marL="0" indent="0">
              <a:buNone/>
            </a:pPr>
            <a:endParaRPr lang="zh-CN" altLang="zh-CN" sz="2000" dirty="0"/>
          </a:p>
          <a:p>
            <a:endParaRPr lang="en-US" altLang="zh-CN" sz="2000" b="1" dirty="0"/>
          </a:p>
        </p:txBody>
      </p:sp>
      <p:sp>
        <p:nvSpPr>
          <p:cNvPr id="9" name="Title 2"/>
          <p:cNvSpPr>
            <a:spLocks noGrp="1"/>
          </p:cNvSpPr>
          <p:nvPr>
            <p:ph type="title"/>
          </p:nvPr>
        </p:nvSpPr>
        <p:spPr>
          <a:xfrm>
            <a:off x="457200" y="338327"/>
            <a:ext cx="8229600" cy="1244379"/>
          </a:xfrm>
        </p:spPr>
        <p:txBody>
          <a:bodyPr>
            <a:normAutofit/>
          </a:bodyPr>
          <a:lstStyle/>
          <a:p>
            <a:r>
              <a:rPr lang="en-US" altLang="zh-CN" sz="2400" dirty="0"/>
              <a:t>The main changes </a:t>
            </a:r>
            <a:br>
              <a:rPr lang="en-US" altLang="zh-CN" sz="2400" dirty="0"/>
            </a:br>
            <a:r>
              <a:rPr lang="en-US" altLang="zh-CN" sz="2400" dirty="0"/>
              <a:t>in the 2014 regulation</a:t>
            </a:r>
            <a:endParaRPr lang="en-US" sz="2400" dirty="0"/>
          </a:p>
        </p:txBody>
      </p:sp>
      <p:pic>
        <p:nvPicPr>
          <p:cNvPr id="11" name="Picture 6" descr="G&amp;M Logo-with text"/>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07203339"/>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72067" y="2645833"/>
            <a:ext cx="7408333" cy="3820584"/>
          </a:xfrm>
        </p:spPr>
        <p:txBody>
          <a:bodyPr>
            <a:normAutofit/>
          </a:bodyPr>
          <a:lstStyle/>
          <a:p>
            <a:r>
              <a:rPr lang="en-US" altLang="zh-CN" sz="2000" b="1" dirty="0" smtClean="0"/>
              <a:t>Initial Factory Inspection</a:t>
            </a:r>
          </a:p>
          <a:p>
            <a:pPr>
              <a:buFont typeface="Wingdings" panose="05000000000000000000" pitchFamily="2" charset="2"/>
              <a:buChar char="Ø"/>
            </a:pPr>
            <a:r>
              <a:rPr lang="en-US" altLang="zh-CN" sz="2000" dirty="0" smtClean="0"/>
              <a:t>Can be postponed after receiving CCC certificate</a:t>
            </a:r>
          </a:p>
          <a:p>
            <a:pPr>
              <a:buFont typeface="Wingdings" panose="05000000000000000000" pitchFamily="2" charset="2"/>
              <a:buChar char="Ø"/>
            </a:pPr>
            <a:r>
              <a:rPr lang="en-US" altLang="zh-CN" sz="2000" dirty="0" smtClean="0"/>
              <a:t>Once the type test report is approved, the CCC certificate will be issued </a:t>
            </a:r>
          </a:p>
          <a:p>
            <a:pPr>
              <a:buFont typeface="Wingdings" panose="05000000000000000000" pitchFamily="2" charset="2"/>
              <a:buChar char="Ø"/>
            </a:pPr>
            <a:r>
              <a:rPr lang="en-US" altLang="zh-CN" sz="2000" dirty="0" smtClean="0"/>
              <a:t>The factory inspection will be arranged within 3 months after releasing the CCC certificate</a:t>
            </a:r>
          </a:p>
          <a:p>
            <a:pPr>
              <a:buFont typeface="Wingdings" panose="05000000000000000000" pitchFamily="2" charset="2"/>
              <a:buChar char="Ø"/>
            </a:pPr>
            <a:r>
              <a:rPr lang="en-US" altLang="zh-CN" sz="2000" dirty="0" smtClean="0"/>
              <a:t>Manufacturer can still apply for the original mode---get initial factory inspection before receiving the CCC certificate</a:t>
            </a:r>
          </a:p>
          <a:p>
            <a:pPr>
              <a:buFont typeface="Wingdings" panose="05000000000000000000" pitchFamily="2" charset="2"/>
              <a:buChar char="Ø"/>
            </a:pPr>
            <a:r>
              <a:rPr lang="en-US" altLang="zh-CN" sz="2000" dirty="0" smtClean="0"/>
              <a:t>Only applies to certain products (to be determined – should include ITE and A/V product categories)</a:t>
            </a:r>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en-US" altLang="zh-CN" sz="2000" dirty="0" smtClean="0"/>
          </a:p>
          <a:p>
            <a:pPr marL="0" indent="0">
              <a:buNone/>
            </a:pPr>
            <a:endParaRPr lang="zh-CN" altLang="zh-CN" sz="2000" dirty="0"/>
          </a:p>
          <a:p>
            <a:endParaRPr lang="en-US" altLang="zh-CN" sz="2000" b="1" dirty="0"/>
          </a:p>
        </p:txBody>
      </p:sp>
      <p:sp>
        <p:nvSpPr>
          <p:cNvPr id="9" name="Title 2"/>
          <p:cNvSpPr>
            <a:spLocks noGrp="1"/>
          </p:cNvSpPr>
          <p:nvPr>
            <p:ph type="title"/>
          </p:nvPr>
        </p:nvSpPr>
        <p:spPr>
          <a:xfrm>
            <a:off x="457200" y="338327"/>
            <a:ext cx="8229600" cy="1244379"/>
          </a:xfrm>
        </p:spPr>
        <p:txBody>
          <a:bodyPr>
            <a:normAutofit/>
          </a:bodyPr>
          <a:lstStyle/>
          <a:p>
            <a:r>
              <a:rPr lang="en-US" altLang="zh-CN" sz="2400" dirty="0"/>
              <a:t>The main changes </a:t>
            </a:r>
            <a:br>
              <a:rPr lang="en-US" altLang="zh-CN" sz="2400" dirty="0"/>
            </a:br>
            <a:r>
              <a:rPr lang="en-US" altLang="zh-CN" sz="2400" dirty="0"/>
              <a:t>in the 2014 regulation</a:t>
            </a:r>
            <a:endParaRPr lang="en-US" sz="2400" dirty="0"/>
          </a:p>
        </p:txBody>
      </p:sp>
      <p:pic>
        <p:nvPicPr>
          <p:cNvPr id="11" name="Picture 6" descr="G&amp;M Logo-with text"/>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9836055"/>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72067" y="2645833"/>
            <a:ext cx="7408333" cy="3820584"/>
          </a:xfrm>
        </p:spPr>
        <p:txBody>
          <a:bodyPr>
            <a:normAutofit/>
          </a:bodyPr>
          <a:lstStyle/>
          <a:p>
            <a:r>
              <a:rPr lang="en-US" altLang="zh-CN" sz="2000" b="1" dirty="0" smtClean="0"/>
              <a:t>Change in Defining Critical Components </a:t>
            </a:r>
          </a:p>
          <a:p>
            <a:pPr>
              <a:buFont typeface="Wingdings" panose="05000000000000000000" pitchFamily="2" charset="2"/>
              <a:buChar char="Ø"/>
            </a:pPr>
            <a:r>
              <a:rPr lang="en-US" altLang="zh-CN" sz="2000" dirty="0" smtClean="0"/>
              <a:t>No big change for safety components</a:t>
            </a:r>
          </a:p>
          <a:p>
            <a:pPr>
              <a:buFont typeface="Wingdings" panose="05000000000000000000" pitchFamily="2" charset="2"/>
              <a:buChar char="Ø"/>
            </a:pPr>
            <a:r>
              <a:rPr lang="en-US" altLang="zh-CN" sz="2000" dirty="0" smtClean="0"/>
              <a:t>Removed some </a:t>
            </a:r>
            <a:r>
              <a:rPr lang="en-US" altLang="zh-CN" sz="2000" dirty="0"/>
              <a:t>EMC </a:t>
            </a:r>
            <a:r>
              <a:rPr lang="en-US" altLang="zh-CN" sz="2000" dirty="0" smtClean="0"/>
              <a:t>critical components (e.g.: only main board, CPU, telecom terminal and power supply are controlled for </a:t>
            </a:r>
            <a:r>
              <a:rPr lang="en-US" altLang="zh-CN" sz="2000" dirty="0"/>
              <a:t>s</a:t>
            </a:r>
            <a:r>
              <a:rPr lang="en-US" altLang="zh-CN" sz="2000" dirty="0" smtClean="0"/>
              <a:t>erver </a:t>
            </a:r>
            <a:r>
              <a:rPr lang="en-US" altLang="zh-CN" sz="2000" dirty="0"/>
              <a:t>while chassis, main filter, magnetic-ring, I/O board and video card are no longer required</a:t>
            </a:r>
            <a:r>
              <a:rPr lang="en-US" altLang="zh-CN" sz="2000" dirty="0" smtClean="0"/>
              <a:t>)</a:t>
            </a:r>
          </a:p>
          <a:p>
            <a:pPr>
              <a:buFont typeface="Wingdings" panose="05000000000000000000" pitchFamily="2" charset="2"/>
              <a:buChar char="Ø"/>
            </a:pPr>
            <a:r>
              <a:rPr lang="en-US" altLang="zh-CN" sz="2000" dirty="0" smtClean="0"/>
              <a:t>Voluntary certification marks may be accepted (UL/CSA components may be accepted – ISCCC only)</a:t>
            </a:r>
          </a:p>
          <a:p>
            <a:pPr>
              <a:buFont typeface="Wingdings" panose="05000000000000000000" pitchFamily="2" charset="2"/>
              <a:buChar char="Ø"/>
            </a:pPr>
            <a:r>
              <a:rPr lang="en-US" altLang="zh-CN" sz="2000" dirty="0" smtClean="0"/>
              <a:t>Components within CCC category may be tested with the end product</a:t>
            </a:r>
          </a:p>
          <a:p>
            <a:pPr marL="0" indent="0">
              <a:buNone/>
            </a:pPr>
            <a:r>
              <a:rPr lang="en-US" altLang="zh-CN" sz="2000" dirty="0" smtClean="0"/>
              <a:t> </a:t>
            </a:r>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en-US" altLang="zh-CN" sz="2000" dirty="0" smtClean="0"/>
          </a:p>
          <a:p>
            <a:pPr marL="0" indent="0">
              <a:buNone/>
            </a:pPr>
            <a:endParaRPr lang="zh-CN" altLang="zh-CN" sz="2000" dirty="0"/>
          </a:p>
          <a:p>
            <a:endParaRPr lang="en-US" altLang="zh-CN" sz="2000" b="1" dirty="0"/>
          </a:p>
        </p:txBody>
      </p:sp>
      <p:sp>
        <p:nvSpPr>
          <p:cNvPr id="9" name="Title 2"/>
          <p:cNvSpPr>
            <a:spLocks noGrp="1"/>
          </p:cNvSpPr>
          <p:nvPr>
            <p:ph type="title"/>
          </p:nvPr>
        </p:nvSpPr>
        <p:spPr>
          <a:xfrm>
            <a:off x="457200" y="338327"/>
            <a:ext cx="8229600" cy="1244379"/>
          </a:xfrm>
        </p:spPr>
        <p:txBody>
          <a:bodyPr>
            <a:normAutofit/>
          </a:bodyPr>
          <a:lstStyle/>
          <a:p>
            <a:r>
              <a:rPr lang="en-US" altLang="zh-CN" sz="2400" dirty="0"/>
              <a:t>The main changes </a:t>
            </a:r>
            <a:br>
              <a:rPr lang="en-US" altLang="zh-CN" sz="2400" dirty="0"/>
            </a:br>
            <a:r>
              <a:rPr lang="en-US" altLang="zh-CN" sz="2400" dirty="0"/>
              <a:t>in the 2014 regulation</a:t>
            </a:r>
            <a:endParaRPr lang="en-US" sz="2400" dirty="0"/>
          </a:p>
        </p:txBody>
      </p:sp>
      <p:pic>
        <p:nvPicPr>
          <p:cNvPr id="11" name="Picture 6" descr="G&amp;M Logo-with text"/>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39192036"/>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72067" y="2363638"/>
            <a:ext cx="7408333" cy="4102779"/>
          </a:xfrm>
        </p:spPr>
        <p:txBody>
          <a:bodyPr>
            <a:normAutofit/>
          </a:bodyPr>
          <a:lstStyle/>
          <a:p>
            <a:r>
              <a:rPr lang="en-US" altLang="zh-CN" sz="2000" b="1" dirty="0" smtClean="0"/>
              <a:t>Product Series Classification </a:t>
            </a:r>
          </a:p>
          <a:p>
            <a:endParaRPr lang="en-US" altLang="zh-CN" sz="2000" dirty="0" smtClean="0"/>
          </a:p>
          <a:p>
            <a:pPr marL="0" indent="0">
              <a:buNone/>
            </a:pPr>
            <a:r>
              <a:rPr lang="en-US" altLang="zh-CN" sz="2000" dirty="0" smtClean="0"/>
              <a:t>The new regulation still accepts group application for product family and it clarifies the product series identification in more details, i.e. displays can be grouped by screen sizes</a:t>
            </a:r>
          </a:p>
          <a:p>
            <a:pPr marL="0" indent="0">
              <a:buNone/>
            </a:pPr>
            <a:endParaRPr lang="en-US" altLang="zh-CN" sz="2000" dirty="0"/>
          </a:p>
          <a:p>
            <a:pPr marL="0" indent="0">
              <a:buNone/>
            </a:pPr>
            <a:r>
              <a:rPr lang="en-US" altLang="zh-CN" sz="2000" dirty="0" smtClean="0"/>
              <a:t>Power supplies can be grouped by power ratings</a:t>
            </a:r>
          </a:p>
          <a:p>
            <a:pPr marL="0" indent="0">
              <a:buNone/>
            </a:pPr>
            <a:endParaRPr lang="en-US" altLang="zh-CN" sz="2000" dirty="0" smtClean="0"/>
          </a:p>
          <a:p>
            <a:pPr marL="0" indent="0">
              <a:buNone/>
            </a:pPr>
            <a:r>
              <a:rPr lang="en-US" altLang="zh-CN" sz="2000" dirty="0" smtClean="0"/>
              <a:t>Factories with higher level may have more flexibility for group applications</a:t>
            </a:r>
            <a:endParaRPr lang="zh-CN" altLang="zh-CN" sz="2000" dirty="0"/>
          </a:p>
          <a:p>
            <a:pPr>
              <a:lnSpc>
                <a:spcPct val="120000"/>
              </a:lnSpc>
              <a:buNone/>
            </a:pPr>
            <a:endParaRPr lang="en-US" sz="1200" dirty="0"/>
          </a:p>
        </p:txBody>
      </p:sp>
      <p:sp>
        <p:nvSpPr>
          <p:cNvPr id="9" name="Title 2"/>
          <p:cNvSpPr>
            <a:spLocks noGrp="1"/>
          </p:cNvSpPr>
          <p:nvPr>
            <p:ph type="title"/>
          </p:nvPr>
        </p:nvSpPr>
        <p:spPr>
          <a:xfrm>
            <a:off x="457200" y="338327"/>
            <a:ext cx="8229600" cy="1244379"/>
          </a:xfrm>
        </p:spPr>
        <p:txBody>
          <a:bodyPr>
            <a:normAutofit/>
          </a:bodyPr>
          <a:lstStyle/>
          <a:p>
            <a:r>
              <a:rPr lang="en-US" altLang="zh-CN" sz="2400" dirty="0"/>
              <a:t>The main changes </a:t>
            </a:r>
            <a:br>
              <a:rPr lang="en-US" altLang="zh-CN" sz="2400" dirty="0"/>
            </a:br>
            <a:r>
              <a:rPr lang="en-US" altLang="zh-CN" sz="2400" dirty="0"/>
              <a:t>in the 2014 regulation</a:t>
            </a:r>
            <a:endParaRPr lang="en-US" sz="2400" dirty="0"/>
          </a:p>
        </p:txBody>
      </p:sp>
      <p:pic>
        <p:nvPicPr>
          <p:cNvPr id="11" name="Picture 6" descr="G&amp;M Logo-with text"/>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96061146"/>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72067" y="2645833"/>
            <a:ext cx="7408333" cy="3820584"/>
          </a:xfrm>
        </p:spPr>
        <p:txBody>
          <a:bodyPr>
            <a:normAutofit/>
          </a:bodyPr>
          <a:lstStyle/>
          <a:p>
            <a:r>
              <a:rPr lang="en-US" altLang="zh-CN" sz="2000" b="1" dirty="0" smtClean="0"/>
              <a:t>Other Changes </a:t>
            </a:r>
          </a:p>
          <a:p>
            <a:pPr>
              <a:buFont typeface="Wingdings" panose="05000000000000000000" pitchFamily="2" charset="2"/>
              <a:buChar char="Ø"/>
            </a:pPr>
            <a:r>
              <a:rPr lang="en-US" altLang="zh-CN" sz="2000" dirty="0" smtClean="0"/>
              <a:t>Need </a:t>
            </a:r>
            <a:r>
              <a:rPr lang="en-US" altLang="zh-CN" sz="2000" dirty="0"/>
              <a:t>to add applicant into OEM or ODM </a:t>
            </a:r>
            <a:r>
              <a:rPr lang="en-US" altLang="zh-CN" sz="2000" dirty="0" smtClean="0"/>
              <a:t>agreement</a:t>
            </a:r>
          </a:p>
          <a:p>
            <a:pPr>
              <a:buFont typeface="Wingdings" panose="05000000000000000000" pitchFamily="2" charset="2"/>
              <a:buChar char="Ø"/>
            </a:pPr>
            <a:r>
              <a:rPr lang="en-US" altLang="zh-CN" sz="2000" dirty="0" smtClean="0"/>
              <a:t>Differences between </a:t>
            </a:r>
            <a:r>
              <a:rPr lang="en-US" altLang="zh-CN" sz="2000" b="1" dirty="0" smtClean="0">
                <a:solidFill>
                  <a:srgbClr val="FF0000"/>
                </a:solidFill>
              </a:rPr>
              <a:t>OEM (contract manufacturers) and ODM </a:t>
            </a:r>
            <a:r>
              <a:rPr lang="en-US" altLang="zh-CN" sz="2000" dirty="0" smtClean="0"/>
              <a:t>application modes</a:t>
            </a:r>
          </a:p>
          <a:p>
            <a:pPr>
              <a:buFont typeface="Wingdings" panose="05000000000000000000" pitchFamily="2" charset="2"/>
              <a:buChar char="Ø"/>
            </a:pPr>
            <a:r>
              <a:rPr lang="en-US" altLang="zh-CN" sz="2000" dirty="0" smtClean="0"/>
              <a:t>ODM mode only requires one Initial Factory inspection</a:t>
            </a:r>
          </a:p>
          <a:p>
            <a:pPr>
              <a:buFont typeface="Wingdings" panose="05000000000000000000" pitchFamily="2" charset="2"/>
              <a:buChar char="Ø"/>
            </a:pPr>
            <a:r>
              <a:rPr lang="en-US" altLang="zh-CN" sz="2000" dirty="0" smtClean="0"/>
              <a:t>Need to submit “factory quality control capability self-declaration” before factory inspection (ISO certificate &amp; files)</a:t>
            </a:r>
          </a:p>
          <a:p>
            <a:pPr>
              <a:buFont typeface="Wingdings" panose="05000000000000000000" pitchFamily="2" charset="2"/>
              <a:buChar char="Ø"/>
            </a:pPr>
            <a:r>
              <a:rPr lang="en-US" altLang="zh-CN" sz="2000" dirty="0"/>
              <a:t>Only need to change the original ODM certificate for multiple certificates</a:t>
            </a:r>
            <a:r>
              <a:rPr lang="en-US" altLang="zh-CN" sz="2000" dirty="0" smtClean="0"/>
              <a:t>.   </a:t>
            </a:r>
          </a:p>
          <a:p>
            <a:pPr marL="0" indent="0">
              <a:buNone/>
            </a:pPr>
            <a:endParaRPr lang="zh-CN" altLang="zh-CN" sz="2000" dirty="0"/>
          </a:p>
          <a:p>
            <a:pPr>
              <a:lnSpc>
                <a:spcPct val="120000"/>
              </a:lnSpc>
              <a:buNone/>
            </a:pPr>
            <a:endParaRPr lang="en-US" altLang="zh-CN" sz="1600" dirty="0"/>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zh-CN" altLang="zh-CN" sz="2000" dirty="0"/>
          </a:p>
          <a:p>
            <a:pPr>
              <a:lnSpc>
                <a:spcPct val="120000"/>
              </a:lnSpc>
              <a:buNone/>
            </a:pPr>
            <a:endParaRPr lang="en-US" sz="1200" dirty="0"/>
          </a:p>
        </p:txBody>
      </p:sp>
      <p:sp>
        <p:nvSpPr>
          <p:cNvPr id="9" name="Title 2"/>
          <p:cNvSpPr>
            <a:spLocks noGrp="1"/>
          </p:cNvSpPr>
          <p:nvPr>
            <p:ph type="title"/>
          </p:nvPr>
        </p:nvSpPr>
        <p:spPr>
          <a:xfrm>
            <a:off x="457200" y="338327"/>
            <a:ext cx="8229600" cy="1244379"/>
          </a:xfrm>
        </p:spPr>
        <p:txBody>
          <a:bodyPr>
            <a:normAutofit/>
          </a:bodyPr>
          <a:lstStyle/>
          <a:p>
            <a:r>
              <a:rPr lang="en-US" altLang="zh-CN" sz="2400" dirty="0"/>
              <a:t>The main changes </a:t>
            </a:r>
            <a:br>
              <a:rPr lang="en-US" altLang="zh-CN" sz="2400" dirty="0"/>
            </a:br>
            <a:r>
              <a:rPr lang="en-US" altLang="zh-CN" sz="2400" dirty="0"/>
              <a:t>in the 2014 regulation</a:t>
            </a:r>
            <a:endParaRPr lang="en-US" sz="2400" dirty="0"/>
          </a:p>
        </p:txBody>
      </p:sp>
      <p:pic>
        <p:nvPicPr>
          <p:cNvPr id="11"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12081190"/>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872067" y="2645833"/>
            <a:ext cx="7408333" cy="3820584"/>
          </a:xfrm>
        </p:spPr>
        <p:txBody>
          <a:bodyPr>
            <a:normAutofit/>
          </a:bodyPr>
          <a:lstStyle/>
          <a:p>
            <a:r>
              <a:rPr lang="en-US" altLang="zh-CN" sz="2000" b="1" dirty="0" smtClean="0"/>
              <a:t>How to Prepare for CCC Changes</a:t>
            </a:r>
          </a:p>
          <a:p>
            <a:pPr>
              <a:buFont typeface="Wingdings" panose="05000000000000000000" pitchFamily="2" charset="2"/>
              <a:buChar char="Ø"/>
            </a:pPr>
            <a:r>
              <a:rPr lang="en-US" altLang="zh-CN" sz="2000" dirty="0" smtClean="0"/>
              <a:t>existing </a:t>
            </a:r>
            <a:r>
              <a:rPr lang="en-US" altLang="zh-CN" sz="2000" dirty="0"/>
              <a:t>manufacturers don’t have to apply for the update; new applicant after Sep 1</a:t>
            </a:r>
            <a:r>
              <a:rPr lang="en-US" altLang="zh-CN" sz="2000" baseline="30000" dirty="0"/>
              <a:t>st</a:t>
            </a:r>
            <a:r>
              <a:rPr lang="en-US" altLang="zh-CN" sz="2000" dirty="0"/>
              <a:t> ,2014 </a:t>
            </a:r>
            <a:r>
              <a:rPr lang="en-US" altLang="zh-CN" sz="2000" dirty="0" smtClean="0"/>
              <a:t>will follow </a:t>
            </a:r>
            <a:r>
              <a:rPr lang="en-US" altLang="zh-CN" sz="2000" dirty="0"/>
              <a:t>the new </a:t>
            </a:r>
            <a:r>
              <a:rPr lang="en-US" altLang="zh-CN" sz="2000" dirty="0" smtClean="0"/>
              <a:t>regulation</a:t>
            </a:r>
          </a:p>
          <a:p>
            <a:pPr>
              <a:buFont typeface="Wingdings" panose="05000000000000000000" pitchFamily="2" charset="2"/>
              <a:buChar char="Ø"/>
            </a:pPr>
            <a:r>
              <a:rPr lang="en-US" altLang="zh-CN" sz="2000" dirty="0" smtClean="0"/>
              <a:t>factories </a:t>
            </a:r>
            <a:r>
              <a:rPr lang="en-US" altLang="zh-CN" sz="2000" dirty="0"/>
              <a:t>need to prepare for the factory inspection more carefully </a:t>
            </a:r>
            <a:r>
              <a:rPr lang="en-US" altLang="zh-CN" sz="2000" dirty="0" smtClean="0"/>
              <a:t>in order to achieve higher grade (level)</a:t>
            </a:r>
          </a:p>
          <a:p>
            <a:pPr>
              <a:buFont typeface="Wingdings" panose="05000000000000000000" pitchFamily="2" charset="2"/>
              <a:buChar char="Ø"/>
            </a:pPr>
            <a:r>
              <a:rPr lang="en-US" altLang="zh-CN" sz="2000" dirty="0"/>
              <a:t>Factories with test labs can expand the test capability to conduct WMT or TMP </a:t>
            </a:r>
            <a:r>
              <a:rPr lang="en-US" altLang="zh-CN" sz="2000" dirty="0" smtClean="0"/>
              <a:t>test</a:t>
            </a:r>
          </a:p>
          <a:p>
            <a:pPr>
              <a:buFont typeface="Wingdings" panose="05000000000000000000" pitchFamily="2" charset="2"/>
              <a:buChar char="Ø"/>
            </a:pPr>
            <a:r>
              <a:rPr lang="en-US" altLang="zh-CN" sz="2000" dirty="0" smtClean="0"/>
              <a:t>Manufacturers can still apply for the original certification mode: get initial factory inspection before issuance of CCC certificate </a:t>
            </a:r>
            <a:endParaRPr lang="en-US" altLang="zh-CN" sz="2000" dirty="0"/>
          </a:p>
          <a:p>
            <a:pPr>
              <a:buFont typeface="Wingdings" panose="05000000000000000000" pitchFamily="2" charset="2"/>
              <a:buChar char="Ø"/>
            </a:pPr>
            <a:endParaRPr lang="zh-CN" altLang="zh-CN" sz="2000" dirty="0"/>
          </a:p>
          <a:p>
            <a:pPr>
              <a:lnSpc>
                <a:spcPct val="120000"/>
              </a:lnSpc>
              <a:buNone/>
            </a:pPr>
            <a:endParaRPr lang="en-US" altLang="zh-CN" sz="1600" dirty="0"/>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zh-CN" altLang="zh-CN" sz="2000" dirty="0"/>
          </a:p>
          <a:p>
            <a:pPr>
              <a:lnSpc>
                <a:spcPct val="120000"/>
              </a:lnSpc>
              <a:buNone/>
            </a:pPr>
            <a:endParaRPr lang="en-US" sz="1200" dirty="0"/>
          </a:p>
        </p:txBody>
      </p:sp>
      <p:sp>
        <p:nvSpPr>
          <p:cNvPr id="9" name="Title 2"/>
          <p:cNvSpPr>
            <a:spLocks noGrp="1"/>
          </p:cNvSpPr>
          <p:nvPr>
            <p:ph type="title"/>
          </p:nvPr>
        </p:nvSpPr>
        <p:spPr>
          <a:xfrm>
            <a:off x="457200" y="338327"/>
            <a:ext cx="8229600" cy="1244379"/>
          </a:xfrm>
        </p:spPr>
        <p:txBody>
          <a:bodyPr>
            <a:normAutofit/>
          </a:bodyPr>
          <a:lstStyle/>
          <a:p>
            <a:r>
              <a:rPr lang="en-US" altLang="zh-CN" sz="2400" dirty="0"/>
              <a:t>The main changes </a:t>
            </a:r>
            <a:br>
              <a:rPr lang="en-US" altLang="zh-CN" sz="2400" dirty="0"/>
            </a:br>
            <a:r>
              <a:rPr lang="en-US" altLang="zh-CN" sz="2400" dirty="0"/>
              <a:t>in the 2014 regulation</a:t>
            </a:r>
            <a:endParaRPr lang="en-US" sz="2400" dirty="0"/>
          </a:p>
        </p:txBody>
      </p:sp>
      <p:pic>
        <p:nvPicPr>
          <p:cNvPr id="11"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0043909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43100"/>
            <a:ext cx="7772400" cy="1780108"/>
          </a:xfrm>
        </p:spPr>
        <p:txBody>
          <a:bodyPr>
            <a:normAutofit fontScale="90000"/>
          </a:bodyPr>
          <a:lstStyle/>
          <a:p>
            <a:r>
              <a:rPr lang="en-US" dirty="0" smtClean="0"/>
              <a:t>Questions &amp; Answers</a:t>
            </a:r>
            <a:r>
              <a:rPr lang="en-US" dirty="0"/>
              <a:t/>
            </a:r>
            <a:br>
              <a:rPr lang="en-US" dirty="0"/>
            </a:br>
            <a:r>
              <a:rPr lang="en-US" dirty="0"/>
              <a:t/>
            </a:r>
            <a:br>
              <a:rPr lang="en-US" dirty="0"/>
            </a:br>
            <a:r>
              <a:rPr lang="en-US" dirty="0" smtClean="0"/>
              <a:t>Thank You!</a:t>
            </a:r>
            <a:endParaRPr lang="en-US" dirty="0"/>
          </a:p>
        </p:txBody>
      </p:sp>
      <p:pic>
        <p:nvPicPr>
          <p:cNvPr id="4" name="Picture 6" descr="G&amp;M Logo-with text"/>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882628" y="5842794"/>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0852409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sz="2400" dirty="0" smtClean="0"/>
              <a:t>CNCA – New CCC 2014 Guidelines</a:t>
            </a:r>
            <a:endParaRPr lang="en-US" sz="2400" dirty="0"/>
          </a:p>
        </p:txBody>
      </p:sp>
      <p:sp>
        <p:nvSpPr>
          <p:cNvPr id="7" name="Content Placeholder 6"/>
          <p:cNvSpPr>
            <a:spLocks noGrp="1"/>
          </p:cNvSpPr>
          <p:nvPr>
            <p:ph idx="1"/>
          </p:nvPr>
        </p:nvSpPr>
        <p:spPr/>
        <p:txBody>
          <a:bodyPr>
            <a:normAutofit/>
          </a:bodyPr>
          <a:lstStyle/>
          <a:p>
            <a:pPr marL="0" indent="0">
              <a:spcAft>
                <a:spcPts val="600"/>
              </a:spcAft>
              <a:buFont typeface="Wingdings" charset="0"/>
              <a:buNone/>
            </a:pPr>
            <a:r>
              <a:rPr lang="en-US" altLang="zh-CN" dirty="0" smtClean="0">
                <a:solidFill>
                  <a:schemeClr val="tx1">
                    <a:lumMod val="95000"/>
                    <a:lumOff val="5000"/>
                  </a:schemeClr>
                </a:solidFill>
                <a:cs typeface="黑体" charset="0"/>
              </a:rPr>
              <a:t>It has been 10 years since the China Compulsory Certification (CCC) scheme has been implemented.  CCC certification scheme started in 2004.</a:t>
            </a:r>
          </a:p>
          <a:p>
            <a:pPr marL="0" indent="0">
              <a:spcAft>
                <a:spcPts val="600"/>
              </a:spcAft>
              <a:buFont typeface="Wingdings" charset="0"/>
              <a:buNone/>
            </a:pPr>
            <a:r>
              <a:rPr lang="en-US" altLang="zh-CN" dirty="0" smtClean="0">
                <a:solidFill>
                  <a:schemeClr val="tx1">
                    <a:lumMod val="95000"/>
                    <a:lumOff val="5000"/>
                  </a:schemeClr>
                </a:solidFill>
                <a:cs typeface="黑体" charset="0"/>
              </a:rPr>
              <a:t>CNCA recently reviewed and </a:t>
            </a:r>
            <a:r>
              <a:rPr lang="en-US" altLang="zh-CN" dirty="0">
                <a:solidFill>
                  <a:schemeClr val="tx1">
                    <a:lumMod val="95000"/>
                    <a:lumOff val="5000"/>
                  </a:schemeClr>
                </a:solidFill>
                <a:cs typeface="黑体" charset="0"/>
              </a:rPr>
              <a:t>evaluated </a:t>
            </a:r>
            <a:r>
              <a:rPr lang="en-US" altLang="zh-CN" dirty="0" smtClean="0">
                <a:solidFill>
                  <a:schemeClr val="tx1">
                    <a:lumMod val="95000"/>
                    <a:lumOff val="5000"/>
                  </a:schemeClr>
                </a:solidFill>
                <a:cs typeface="黑体" charset="0"/>
              </a:rPr>
              <a:t>the entire CCC certification process.  After the review was completed, an updated CCC policy was established for CCC certification.</a:t>
            </a:r>
          </a:p>
          <a:p>
            <a:pPr marL="0">
              <a:lnSpc>
                <a:spcPct val="110000"/>
              </a:lnSpc>
              <a:buNone/>
            </a:pPr>
            <a:endParaRPr lang="en-US" altLang="zh-CN" sz="1600" dirty="0" smtClean="0">
              <a:solidFill>
                <a:srgbClr val="000000"/>
              </a:solidFill>
            </a:endParaRPr>
          </a:p>
          <a:p>
            <a:pPr marL="0">
              <a:lnSpc>
                <a:spcPct val="110000"/>
              </a:lnSpc>
              <a:buNone/>
            </a:pPr>
            <a:endParaRPr lang="en-US" altLang="zh-CN" sz="2000" dirty="0">
              <a:solidFill>
                <a:srgbClr val="000000"/>
              </a:solidFill>
            </a:endParaRPr>
          </a:p>
          <a:p>
            <a:pPr marL="0">
              <a:lnSpc>
                <a:spcPct val="110000"/>
              </a:lnSpc>
              <a:buNone/>
            </a:pPr>
            <a:endParaRPr lang="en-US" altLang="zh-CN" sz="2000" dirty="0" smtClean="0">
              <a:solidFill>
                <a:srgbClr val="000000"/>
              </a:solidFill>
            </a:endParaRPr>
          </a:p>
          <a:p>
            <a:pPr>
              <a:lnSpc>
                <a:spcPct val="110000"/>
              </a:lnSpc>
              <a:buNone/>
            </a:pPr>
            <a:endParaRPr lang="en-US" altLang="zh-CN" sz="1600" dirty="0">
              <a:solidFill>
                <a:srgbClr val="000000"/>
              </a:solidFill>
              <a:cs typeface="黑体" charset="0"/>
            </a:endParaRPr>
          </a:p>
          <a:p>
            <a:pPr>
              <a:lnSpc>
                <a:spcPct val="110000"/>
              </a:lnSpc>
              <a:buNone/>
            </a:pPr>
            <a:endParaRPr lang="en-US" altLang="zh-CN" sz="1400" dirty="0">
              <a:solidFill>
                <a:srgbClr val="000000"/>
              </a:solidFill>
              <a:cs typeface="黑体" charset="0"/>
            </a:endParaRPr>
          </a:p>
          <a:p>
            <a:pPr marL="0" indent="0">
              <a:buNone/>
            </a:pPr>
            <a:endParaRPr lang="en-US" sz="1400" dirty="0" smtClean="0"/>
          </a:p>
          <a:p>
            <a:pPr marL="0" indent="0">
              <a:buNone/>
            </a:pPr>
            <a:endParaRPr lang="en-US" sz="1400" dirty="0"/>
          </a:p>
        </p:txBody>
      </p:sp>
      <p:pic>
        <p:nvPicPr>
          <p:cNvPr id="8" name="Picture 6" descr="G&amp;M Logo-with text"/>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14208" y="541215"/>
            <a:ext cx="977944" cy="842469"/>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extBox 5"/>
          <p:cNvSpPr txBox="1"/>
          <p:nvPr/>
        </p:nvSpPr>
        <p:spPr>
          <a:xfrm>
            <a:off x="457200" y="1998930"/>
            <a:ext cx="1808608" cy="338554"/>
          </a:xfrm>
          <a:prstGeom prst="rect">
            <a:avLst/>
          </a:prstGeom>
          <a:noFill/>
        </p:spPr>
        <p:txBody>
          <a:bodyPr wrap="none" rtlCol="0">
            <a:spAutoFit/>
          </a:bodyPr>
          <a:lstStyle/>
          <a:p>
            <a:r>
              <a:rPr lang="en-US" sz="1600" dirty="0" smtClean="0"/>
              <a:t>2014 CCC Guideline</a:t>
            </a:r>
          </a:p>
        </p:txBody>
      </p:sp>
    </p:spTree>
    <p:extLst>
      <p:ext uri="{BB962C8B-B14F-4D97-AF65-F5344CB8AC3E}">
        <p14:creationId xmlns:p14="http://schemas.microsoft.com/office/powerpoint/2010/main" xmlns="" val="81224345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645833"/>
            <a:ext cx="7408333" cy="3714750"/>
          </a:xfrm>
        </p:spPr>
        <p:txBody>
          <a:bodyPr>
            <a:normAutofit fontScale="92500" lnSpcReduction="20000"/>
          </a:bodyPr>
          <a:lstStyle/>
          <a:p>
            <a:pPr marL="0" indent="0">
              <a:buNone/>
            </a:pPr>
            <a:r>
              <a:rPr lang="en-US" altLang="zh-CN" sz="2000" dirty="0"/>
              <a:t>CNCA (Certification and Accreditation Administration of the People’s Republic of China) </a:t>
            </a:r>
            <a:r>
              <a:rPr lang="en-US" altLang="zh-CN" sz="2000" dirty="0" smtClean="0"/>
              <a:t>published a series of announcements for CCC new regulations this year:</a:t>
            </a:r>
          </a:p>
          <a:p>
            <a:pPr marL="0" indent="0">
              <a:buNone/>
            </a:pPr>
            <a:endParaRPr lang="en-US" altLang="zh-CN" sz="2000" dirty="0" smtClean="0"/>
          </a:p>
          <a:p>
            <a:pPr>
              <a:buFont typeface="Wingdings" panose="05000000000000000000" pitchFamily="2" charset="2"/>
              <a:buChar char="Ø"/>
            </a:pPr>
            <a:r>
              <a:rPr lang="en-US" altLang="zh-CN" sz="2000" dirty="0" smtClean="0"/>
              <a:t>No.15 announcement for fire protection equipment on May 30</a:t>
            </a:r>
            <a:r>
              <a:rPr lang="en-US" altLang="zh-CN" sz="2000" baseline="30000" dirty="0" smtClean="0"/>
              <a:t>th</a:t>
            </a:r>
            <a:r>
              <a:rPr lang="en-US" altLang="zh-CN" sz="2000" dirty="0" smtClean="0"/>
              <a:t> </a:t>
            </a:r>
          </a:p>
          <a:p>
            <a:pPr>
              <a:buFont typeface="Wingdings" panose="05000000000000000000" pitchFamily="2" charset="2"/>
              <a:buChar char="Ø"/>
            </a:pPr>
            <a:r>
              <a:rPr lang="en-US" altLang="zh-CN" sz="2000" b="1" dirty="0" smtClean="0">
                <a:solidFill>
                  <a:srgbClr val="FF0000"/>
                </a:solidFill>
              </a:rPr>
              <a:t>No. 23 announcement </a:t>
            </a:r>
            <a:r>
              <a:rPr lang="en-US" altLang="zh-CN" sz="2000" dirty="0" smtClean="0">
                <a:solidFill>
                  <a:srgbClr val="FF0000"/>
                </a:solidFill>
              </a:rPr>
              <a:t>for new CCC regulations on July, 16</a:t>
            </a:r>
            <a:r>
              <a:rPr lang="en-US" altLang="zh-CN" sz="2000" baseline="30000" dirty="0" smtClean="0">
                <a:solidFill>
                  <a:srgbClr val="FF0000"/>
                </a:solidFill>
              </a:rPr>
              <a:t>th</a:t>
            </a:r>
            <a:r>
              <a:rPr lang="en-US" altLang="zh-CN" sz="2000" dirty="0" smtClean="0">
                <a:solidFill>
                  <a:srgbClr val="FF0000"/>
                </a:solidFill>
              </a:rPr>
              <a:t>, which covered </a:t>
            </a:r>
            <a:r>
              <a:rPr lang="en-US" altLang="zh-CN" sz="2000" dirty="0">
                <a:solidFill>
                  <a:srgbClr val="FF0000"/>
                </a:solidFill>
              </a:rPr>
              <a:t>17 product categories including ITE, A/V, Telecom, household appliance, lighting, cables, etc.</a:t>
            </a:r>
          </a:p>
          <a:p>
            <a:pPr>
              <a:buFont typeface="Wingdings" panose="05000000000000000000" pitchFamily="2" charset="2"/>
              <a:buChar char="Ø"/>
            </a:pPr>
            <a:r>
              <a:rPr lang="en-US" altLang="zh-CN" sz="2000" dirty="0" smtClean="0"/>
              <a:t>No.31 announcement for automotive CCC regulation on Aug, 21</a:t>
            </a:r>
            <a:r>
              <a:rPr lang="en-US" altLang="zh-CN" sz="2000" baseline="30000" dirty="0" smtClean="0"/>
              <a:t>st</a:t>
            </a:r>
            <a:r>
              <a:rPr lang="en-US" altLang="zh-CN" sz="2000" dirty="0" smtClean="0"/>
              <a:t> </a:t>
            </a:r>
          </a:p>
          <a:p>
            <a:pPr marL="0" indent="0">
              <a:buNone/>
            </a:pPr>
            <a:r>
              <a:rPr lang="en-US" altLang="zh-CN" sz="2000" dirty="0" smtClean="0"/>
              <a:t>      </a:t>
            </a:r>
          </a:p>
          <a:p>
            <a:pPr marL="0" indent="0">
              <a:buNone/>
            </a:pPr>
            <a:r>
              <a:rPr lang="en-US" altLang="zh-CN" sz="2000" dirty="0" smtClean="0"/>
              <a:t>Each </a:t>
            </a:r>
            <a:r>
              <a:rPr lang="en-US" altLang="zh-CN" sz="2000" dirty="0" smtClean="0"/>
              <a:t>product category has its own </a:t>
            </a:r>
            <a:r>
              <a:rPr lang="en-US" altLang="zh-CN" sz="2000" dirty="0" smtClean="0"/>
              <a:t>regulation </a:t>
            </a:r>
            <a:endParaRPr lang="en-US" altLang="zh-CN" sz="2000" dirty="0" smtClean="0"/>
          </a:p>
          <a:p>
            <a:pPr marL="0" indent="0">
              <a:buNone/>
            </a:pPr>
            <a:endParaRPr lang="en-US" altLang="zh-CN" sz="2000" dirty="0" smtClean="0"/>
          </a:p>
          <a:p>
            <a:pPr marL="0" indent="0">
              <a:buNone/>
            </a:pPr>
            <a:r>
              <a:rPr lang="en-US" altLang="zh-CN" sz="2000" dirty="0" smtClean="0"/>
              <a:t>CCC new regulation was implemented </a:t>
            </a:r>
            <a:r>
              <a:rPr lang="en-US" altLang="zh-CN" sz="2000" dirty="0"/>
              <a:t>on Sep, 1</a:t>
            </a:r>
            <a:r>
              <a:rPr lang="en-US" altLang="zh-CN" sz="2000" baseline="30000" dirty="0"/>
              <a:t>st</a:t>
            </a:r>
            <a:r>
              <a:rPr lang="en-US" altLang="zh-CN" sz="2000" dirty="0"/>
              <a:t> ,</a:t>
            </a:r>
            <a:r>
              <a:rPr lang="en-US" altLang="zh-CN" sz="2000" dirty="0" smtClean="0"/>
              <a:t>2014</a:t>
            </a:r>
            <a:endParaRPr lang="en-US" altLang="zh-CN" sz="2000" dirty="0"/>
          </a:p>
          <a:p>
            <a:endParaRPr lang="zh-CN" altLang="zh-CN" sz="20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5268932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645833"/>
            <a:ext cx="7408333" cy="3714750"/>
          </a:xfrm>
        </p:spPr>
        <p:txBody>
          <a:bodyPr>
            <a:normAutofit/>
          </a:bodyPr>
          <a:lstStyle/>
          <a:p>
            <a:pPr marL="0" indent="0">
              <a:buNone/>
            </a:pPr>
            <a:r>
              <a:rPr lang="en-US" altLang="zh-CN" sz="2000" b="1" dirty="0" smtClean="0"/>
              <a:t>Main Changes for ITE , A/V, Telecom and Household Appliances</a:t>
            </a:r>
          </a:p>
          <a:p>
            <a:pPr marL="0" indent="0">
              <a:buNone/>
            </a:pPr>
            <a:endParaRPr lang="en-US" altLang="zh-CN" sz="2000" b="1" dirty="0" smtClean="0"/>
          </a:p>
          <a:p>
            <a:r>
              <a:rPr lang="en-US" altLang="zh-CN" sz="2000" dirty="0" smtClean="0"/>
              <a:t>Certification bodies given more responsibilities (CQC, ISCCC, etc.)</a:t>
            </a:r>
          </a:p>
          <a:p>
            <a:r>
              <a:rPr lang="en-US" altLang="zh-CN" sz="2000" dirty="0" smtClean="0"/>
              <a:t>Certification mode depends on factory levels</a:t>
            </a:r>
          </a:p>
          <a:p>
            <a:r>
              <a:rPr lang="en-US" altLang="zh-CN" sz="2000" dirty="0" smtClean="0"/>
              <a:t>Type test can be conducted in manufacturer’s own lab</a:t>
            </a:r>
          </a:p>
          <a:p>
            <a:r>
              <a:rPr lang="en-US" altLang="zh-CN" sz="2000" dirty="0" smtClean="0"/>
              <a:t>Initial factory inspection can be arranged after getting CCC cert</a:t>
            </a:r>
          </a:p>
          <a:p>
            <a:r>
              <a:rPr lang="en-US" altLang="zh-CN" sz="2000" dirty="0" smtClean="0"/>
              <a:t>Less requirement for critical components </a:t>
            </a:r>
          </a:p>
          <a:p>
            <a:endParaRPr lang="zh-CN" altLang="zh-CN" sz="20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2554293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645833"/>
            <a:ext cx="7408333" cy="3714750"/>
          </a:xfrm>
        </p:spPr>
        <p:txBody>
          <a:bodyPr>
            <a:normAutofit fontScale="92500" lnSpcReduction="10000"/>
          </a:bodyPr>
          <a:lstStyle/>
          <a:p>
            <a:r>
              <a:rPr lang="en-US" altLang="zh-CN" sz="2000" b="1" dirty="0"/>
              <a:t>Certification </a:t>
            </a:r>
            <a:r>
              <a:rPr lang="en-US" altLang="zh-CN" sz="2000" b="1" dirty="0" smtClean="0"/>
              <a:t>Bodies Draft Their Own Detailed Regulations </a:t>
            </a:r>
          </a:p>
          <a:p>
            <a:endParaRPr lang="en-US" altLang="zh-CN" sz="2000" b="1" dirty="0" smtClean="0"/>
          </a:p>
          <a:p>
            <a:pPr marL="0" indent="0">
              <a:buNone/>
            </a:pPr>
            <a:r>
              <a:rPr lang="en-US" altLang="zh-CN" sz="2000" dirty="0" smtClean="0"/>
              <a:t>The CNCA regulation is only a general guide for certification bodies (currently there are several certification bodies such as </a:t>
            </a:r>
            <a:r>
              <a:rPr lang="en-US" altLang="zh-CN" sz="2000" b="1" dirty="0" smtClean="0">
                <a:solidFill>
                  <a:srgbClr val="FF0000"/>
                </a:solidFill>
              </a:rPr>
              <a:t>CQC</a:t>
            </a:r>
            <a:r>
              <a:rPr lang="en-US" altLang="zh-CN" sz="2000" dirty="0" smtClean="0"/>
              <a:t>, </a:t>
            </a:r>
            <a:r>
              <a:rPr lang="en-US" altLang="zh-CN" sz="2000" b="1" dirty="0" smtClean="0">
                <a:solidFill>
                  <a:srgbClr val="FF0000"/>
                </a:solidFill>
              </a:rPr>
              <a:t>ISCCC</a:t>
            </a:r>
            <a:r>
              <a:rPr lang="en-US" altLang="zh-CN" sz="2000" dirty="0" smtClean="0"/>
              <a:t>, CESI, CVC, etc. )</a:t>
            </a:r>
          </a:p>
          <a:p>
            <a:pPr marL="0" indent="0">
              <a:buNone/>
            </a:pPr>
            <a:endParaRPr lang="en-US" altLang="zh-CN" sz="2000" dirty="0" smtClean="0"/>
          </a:p>
          <a:p>
            <a:pPr marL="0" indent="0">
              <a:buNone/>
            </a:pPr>
            <a:r>
              <a:rPr lang="en-US" altLang="zh-CN" sz="2000" dirty="0" smtClean="0"/>
              <a:t>Certification bodies have issued their own detailed regulations which were slightly different but the main requirements are similar to the process defined by CNCA</a:t>
            </a:r>
          </a:p>
          <a:p>
            <a:pPr marL="0" indent="0">
              <a:buNone/>
            </a:pPr>
            <a:endParaRPr lang="en-US" altLang="zh-CN" sz="2000" dirty="0" smtClean="0"/>
          </a:p>
          <a:p>
            <a:pPr marL="0" indent="0">
              <a:buNone/>
            </a:pPr>
            <a:r>
              <a:rPr lang="en-US" altLang="zh-CN" sz="2000" dirty="0" smtClean="0"/>
              <a:t>Manufacturers have more choices to choose CCC certification bodies</a:t>
            </a:r>
            <a:endParaRPr lang="en-US" altLang="zh-CN" sz="2000" dirty="0"/>
          </a:p>
          <a:p>
            <a:pPr marL="0" indent="0">
              <a:buNone/>
            </a:pPr>
            <a:r>
              <a:rPr lang="en-US" altLang="zh-CN" sz="1600" dirty="0" smtClean="0"/>
              <a:t>      </a:t>
            </a:r>
            <a:endParaRPr lang="zh-CN" altLang="zh-CN" sz="16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30820729"/>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398143"/>
            <a:ext cx="7408333" cy="3962440"/>
          </a:xfrm>
        </p:spPr>
        <p:txBody>
          <a:bodyPr>
            <a:normAutofit/>
          </a:bodyPr>
          <a:lstStyle/>
          <a:p>
            <a:pPr>
              <a:buFont typeface="Candara" panose="020E0502030303020204" pitchFamily="34" charset="0"/>
              <a:buChar char="*"/>
            </a:pPr>
            <a:r>
              <a:rPr lang="en-US" altLang="zh-CN" sz="2000" b="1" dirty="0"/>
              <a:t>Factory </a:t>
            </a:r>
            <a:r>
              <a:rPr lang="en-US" altLang="zh-CN" sz="2000" b="1" dirty="0" smtClean="0"/>
              <a:t>Classifications</a:t>
            </a:r>
            <a:endParaRPr lang="en-US" altLang="zh-CN" sz="2000" dirty="0"/>
          </a:p>
          <a:p>
            <a:pPr marL="0" indent="0">
              <a:buNone/>
            </a:pPr>
            <a:r>
              <a:rPr lang="en-US" altLang="zh-CN" sz="2000" dirty="0" smtClean="0"/>
              <a:t>Factory </a:t>
            </a:r>
            <a:r>
              <a:rPr lang="en-US" altLang="zh-CN" sz="2000" dirty="0"/>
              <a:t>is classified into different levels according to the quality control capability and factory inspection </a:t>
            </a:r>
            <a:r>
              <a:rPr lang="en-US" altLang="zh-CN" sz="2000" dirty="0" smtClean="0"/>
              <a:t>records</a:t>
            </a:r>
          </a:p>
          <a:p>
            <a:pPr marL="0" indent="0">
              <a:buNone/>
            </a:pPr>
            <a:endParaRPr lang="zh-CN" altLang="zh-CN" sz="2000" dirty="0"/>
          </a:p>
          <a:p>
            <a:pPr marL="0" indent="0">
              <a:buNone/>
            </a:pPr>
            <a:r>
              <a:rPr lang="en-US" altLang="zh-CN" sz="2000" dirty="0" smtClean="0"/>
              <a:t> </a:t>
            </a:r>
            <a:r>
              <a:rPr lang="en-US" altLang="zh-CN" sz="2000" b="1" dirty="0" smtClean="0"/>
              <a:t>I.</a:t>
            </a:r>
            <a:r>
              <a:rPr lang="en-US" altLang="zh-CN" sz="2000" dirty="0" smtClean="0"/>
              <a:t>   </a:t>
            </a:r>
            <a:r>
              <a:rPr lang="en-US" altLang="zh-CN" sz="2000" dirty="0"/>
              <a:t>Four levels: A</a:t>
            </a:r>
            <a:r>
              <a:rPr lang="en-US" altLang="zh-CN" sz="2000" dirty="0" smtClean="0"/>
              <a:t>, B, C </a:t>
            </a:r>
            <a:r>
              <a:rPr lang="en-US" altLang="zh-CN" sz="2000" dirty="0"/>
              <a:t>and </a:t>
            </a:r>
            <a:r>
              <a:rPr lang="en-US" altLang="zh-CN" sz="2000" dirty="0" smtClean="0"/>
              <a:t>D grades </a:t>
            </a:r>
            <a:r>
              <a:rPr lang="en-US" altLang="zh-CN" sz="2000" dirty="0"/>
              <a:t>for </a:t>
            </a:r>
            <a:r>
              <a:rPr lang="en-US" altLang="zh-CN" sz="2000" dirty="0" smtClean="0"/>
              <a:t>factories (different certification body may have different classifications)</a:t>
            </a:r>
            <a:endParaRPr lang="zh-CN" altLang="zh-CN" sz="2000" dirty="0"/>
          </a:p>
          <a:p>
            <a:pPr marL="0" indent="0">
              <a:buNone/>
            </a:pPr>
            <a:r>
              <a:rPr lang="en-US" altLang="zh-CN" sz="2000" dirty="0" smtClean="0"/>
              <a:t> </a:t>
            </a:r>
            <a:r>
              <a:rPr lang="en-US" altLang="zh-CN" sz="2000" b="1" dirty="0" smtClean="0"/>
              <a:t>II.</a:t>
            </a:r>
            <a:r>
              <a:rPr lang="en-US" altLang="zh-CN" sz="2000" dirty="0" smtClean="0"/>
              <a:t>  Level </a:t>
            </a:r>
            <a:r>
              <a:rPr lang="en-US" altLang="zh-CN" sz="2000" dirty="0"/>
              <a:t>B for new factory and can be promoted to Level A if the factory inspection record is good</a:t>
            </a:r>
            <a:r>
              <a:rPr lang="en-US" altLang="zh-CN" sz="2000" dirty="0" smtClean="0"/>
              <a:t>.</a:t>
            </a:r>
          </a:p>
          <a:p>
            <a:pPr marL="0" indent="0">
              <a:buNone/>
            </a:pPr>
            <a:r>
              <a:rPr lang="en-US" altLang="zh-CN" sz="2000" b="1" dirty="0" smtClean="0"/>
              <a:t>III.</a:t>
            </a:r>
            <a:r>
              <a:rPr lang="en-US" altLang="zh-CN" sz="2000" dirty="0" smtClean="0"/>
              <a:t>  Factory level may affect certification mode, factory inspection frequency, product series classification, etc.</a:t>
            </a:r>
            <a:endParaRPr lang="zh-CN" altLang="zh-CN" sz="20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5940075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501660"/>
            <a:ext cx="7408333" cy="3858923"/>
          </a:xfrm>
        </p:spPr>
        <p:txBody>
          <a:bodyPr>
            <a:normAutofit/>
          </a:bodyPr>
          <a:lstStyle/>
          <a:p>
            <a:pPr>
              <a:buFont typeface="Candara" panose="020E0502030303020204" pitchFamily="34" charset="0"/>
              <a:buChar char="*"/>
            </a:pPr>
            <a:r>
              <a:rPr lang="en-US" altLang="zh-CN" sz="2000" b="1" dirty="0"/>
              <a:t>Factory </a:t>
            </a:r>
            <a:r>
              <a:rPr lang="en-US" altLang="zh-CN" sz="2000" b="1" dirty="0" smtClean="0"/>
              <a:t>Classification Definitions (CQC rule)</a:t>
            </a:r>
            <a:endParaRPr lang="en-US" altLang="zh-CN" sz="2000" b="1" dirty="0"/>
          </a:p>
          <a:p>
            <a:pPr>
              <a:buNone/>
            </a:pPr>
            <a:endParaRPr lang="en-US" altLang="zh-CN" sz="2000" dirty="0" smtClean="0"/>
          </a:p>
          <a:p>
            <a:pPr marL="0" indent="0">
              <a:buNone/>
            </a:pPr>
            <a:r>
              <a:rPr lang="en-US" altLang="zh-CN" sz="2000" b="1" dirty="0" smtClean="0"/>
              <a:t>Level A: </a:t>
            </a:r>
          </a:p>
          <a:p>
            <a:pPr>
              <a:buFont typeface="Wingdings" panose="05000000000000000000" pitchFamily="2" charset="2"/>
              <a:buChar char="Ø"/>
            </a:pPr>
            <a:r>
              <a:rPr lang="en-US" altLang="zh-CN" sz="2000" dirty="0"/>
              <a:t> </a:t>
            </a:r>
            <a:r>
              <a:rPr lang="en-US" altLang="zh-CN" sz="2000" dirty="0" smtClean="0"/>
              <a:t>No serious failure found during initial factory inspection and follow-up inspections can now be conducted only once every two years instead of once a year</a:t>
            </a:r>
          </a:p>
          <a:p>
            <a:pPr>
              <a:buFont typeface="Wingdings" panose="05000000000000000000" pitchFamily="2" charset="2"/>
              <a:buChar char="Ø"/>
            </a:pPr>
            <a:r>
              <a:rPr lang="en-US" altLang="zh-CN" sz="2000" dirty="0" smtClean="0"/>
              <a:t>No test failure during initial CCC certification testing</a:t>
            </a:r>
          </a:p>
          <a:p>
            <a:pPr>
              <a:buFont typeface="Wingdings" panose="05000000000000000000" pitchFamily="2" charset="2"/>
              <a:buChar char="Ø"/>
            </a:pPr>
            <a:r>
              <a:rPr lang="en-US" altLang="zh-CN" sz="2000" dirty="0" smtClean="0"/>
              <a:t>No non-conformances in the national or state market survey in the past two years</a:t>
            </a:r>
          </a:p>
          <a:p>
            <a:pPr>
              <a:buFont typeface="Wingdings" panose="05000000000000000000" pitchFamily="2" charset="2"/>
              <a:buChar char="Ø"/>
            </a:pPr>
            <a:r>
              <a:rPr lang="en-US" altLang="zh-CN" sz="2000" dirty="0" smtClean="0"/>
              <a:t>No product quality accident in the past two years</a:t>
            </a:r>
          </a:p>
          <a:p>
            <a:pPr>
              <a:buFont typeface="Wingdings" panose="05000000000000000000" pitchFamily="2" charset="2"/>
              <a:buChar char="Ø"/>
            </a:pPr>
            <a:endParaRPr lang="en-US" altLang="zh-CN" sz="2000" dirty="0" smtClean="0"/>
          </a:p>
          <a:p>
            <a:pPr marL="0" indent="0">
              <a:buNone/>
            </a:pPr>
            <a:endParaRPr lang="zh-CN" altLang="zh-CN" sz="20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21926919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484408"/>
            <a:ext cx="7408333" cy="3876175"/>
          </a:xfrm>
        </p:spPr>
        <p:txBody>
          <a:bodyPr>
            <a:normAutofit/>
          </a:bodyPr>
          <a:lstStyle/>
          <a:p>
            <a:pPr>
              <a:buFont typeface="Candara" panose="020E0502030303020204" pitchFamily="34" charset="0"/>
              <a:buChar char="*"/>
            </a:pPr>
            <a:r>
              <a:rPr lang="en-US" altLang="zh-CN" sz="2000" b="1" dirty="0"/>
              <a:t>Factory </a:t>
            </a:r>
            <a:r>
              <a:rPr lang="en-US" altLang="zh-CN" sz="2000" b="1" dirty="0" smtClean="0"/>
              <a:t>Classification Definitions (CQC rule)</a:t>
            </a:r>
          </a:p>
          <a:p>
            <a:pPr marL="0" indent="0">
              <a:buNone/>
            </a:pPr>
            <a:endParaRPr lang="en-US" altLang="zh-CN" sz="2000" b="1" dirty="0" smtClean="0"/>
          </a:p>
          <a:p>
            <a:pPr marL="0" indent="0">
              <a:buNone/>
            </a:pPr>
            <a:r>
              <a:rPr lang="en-US" altLang="zh-CN" sz="2000" b="1" dirty="0" smtClean="0"/>
              <a:t>Level </a:t>
            </a:r>
            <a:r>
              <a:rPr lang="en-US" altLang="zh-CN" sz="2000" b="1" dirty="0"/>
              <a:t>B:</a:t>
            </a:r>
          </a:p>
          <a:p>
            <a:pPr marL="0" indent="0">
              <a:buNone/>
            </a:pPr>
            <a:r>
              <a:rPr lang="en-US" altLang="zh-CN" sz="2000" dirty="0"/>
              <a:t>Factories other than </a:t>
            </a:r>
            <a:r>
              <a:rPr lang="en-US" altLang="zh-CN" sz="2000" dirty="0" smtClean="0"/>
              <a:t>Level </a:t>
            </a:r>
            <a:r>
              <a:rPr lang="en-US" altLang="zh-CN" sz="2000" dirty="0"/>
              <a:t>A, C and </a:t>
            </a:r>
            <a:r>
              <a:rPr lang="en-US" altLang="zh-CN" sz="2000" dirty="0" smtClean="0"/>
              <a:t>D – New factories are typically assigned Level B to start and may be upgraded to Level A after the first year</a:t>
            </a:r>
            <a:endParaRPr lang="en-US" altLang="zh-CN" sz="2000" dirty="0"/>
          </a:p>
          <a:p>
            <a:pPr marL="0" indent="0">
              <a:buNone/>
            </a:pPr>
            <a:r>
              <a:rPr lang="en-US" altLang="zh-CN" sz="2000" dirty="0" smtClean="0"/>
              <a:t> </a:t>
            </a:r>
            <a:r>
              <a:rPr lang="en-US" altLang="zh-CN" sz="2000" b="1" dirty="0" smtClean="0"/>
              <a:t>Level C: </a:t>
            </a:r>
          </a:p>
          <a:p>
            <a:pPr>
              <a:buFont typeface="Wingdings" panose="05000000000000000000" pitchFamily="2" charset="2"/>
              <a:buChar char="Ø"/>
            </a:pPr>
            <a:r>
              <a:rPr lang="en-US" altLang="zh-CN" sz="2000" dirty="0"/>
              <a:t> </a:t>
            </a:r>
            <a:r>
              <a:rPr lang="en-US" altLang="zh-CN" sz="2000" dirty="0" smtClean="0"/>
              <a:t>Initial factory inspection and follow up inspection failure caused by product quality and can be corrected via on-site verification</a:t>
            </a:r>
          </a:p>
          <a:p>
            <a:pPr>
              <a:buFont typeface="Wingdings" panose="05000000000000000000" pitchFamily="2" charset="2"/>
              <a:buChar char="Ø"/>
            </a:pPr>
            <a:r>
              <a:rPr lang="en-US" altLang="zh-CN" sz="2000" dirty="0" smtClean="0"/>
              <a:t>Product quality disqualification but not to a point that would cause certificate suspension</a:t>
            </a:r>
          </a:p>
          <a:p>
            <a:pPr>
              <a:buFont typeface="Wingdings" panose="05000000000000000000" pitchFamily="2" charset="2"/>
              <a:buChar char="Ø"/>
            </a:pPr>
            <a:endParaRPr lang="en-US" altLang="zh-CN" sz="2000" dirty="0" smtClean="0"/>
          </a:p>
          <a:p>
            <a:pPr marL="0" indent="0">
              <a:buNone/>
            </a:pPr>
            <a:endParaRPr lang="zh-CN" altLang="zh-CN" sz="20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86894754"/>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7"/>
            <a:ext cx="8229600" cy="1244379"/>
          </a:xfrm>
        </p:spPr>
        <p:txBody>
          <a:bodyPr>
            <a:normAutofit/>
          </a:bodyPr>
          <a:lstStyle/>
          <a:p>
            <a:r>
              <a:rPr lang="en-US" altLang="zh-CN" sz="2400" dirty="0"/>
              <a:t>T</a:t>
            </a:r>
            <a:r>
              <a:rPr lang="en-US" altLang="zh-CN" sz="2400" dirty="0" smtClean="0"/>
              <a:t>he </a:t>
            </a:r>
            <a:r>
              <a:rPr lang="en-US" altLang="zh-CN" sz="2400" dirty="0"/>
              <a:t>main changes </a:t>
            </a:r>
            <a:r>
              <a:rPr lang="en-US" altLang="zh-CN" sz="2400" dirty="0" smtClean="0"/>
              <a:t/>
            </a:r>
            <a:br>
              <a:rPr lang="en-US" altLang="zh-CN" sz="2400" dirty="0" smtClean="0"/>
            </a:br>
            <a:r>
              <a:rPr lang="en-US" altLang="zh-CN" sz="2400" dirty="0" smtClean="0"/>
              <a:t>in </a:t>
            </a:r>
            <a:r>
              <a:rPr lang="en-US" altLang="zh-CN" sz="2400" dirty="0"/>
              <a:t>the 2014 regulation</a:t>
            </a:r>
            <a:endParaRPr lang="en-US" sz="2400" dirty="0"/>
          </a:p>
        </p:txBody>
      </p:sp>
      <p:sp>
        <p:nvSpPr>
          <p:cNvPr id="7" name="Content Placeholder 6"/>
          <p:cNvSpPr>
            <a:spLocks noGrp="1"/>
          </p:cNvSpPr>
          <p:nvPr>
            <p:ph idx="1"/>
          </p:nvPr>
        </p:nvSpPr>
        <p:spPr>
          <a:xfrm>
            <a:off x="872067" y="2475781"/>
            <a:ext cx="7408333" cy="3884802"/>
          </a:xfrm>
        </p:spPr>
        <p:txBody>
          <a:bodyPr>
            <a:normAutofit fontScale="92500" lnSpcReduction="10000"/>
          </a:bodyPr>
          <a:lstStyle/>
          <a:p>
            <a:pPr>
              <a:buFont typeface="Candara" panose="020E0502030303020204" pitchFamily="34" charset="0"/>
              <a:buChar char="*"/>
            </a:pPr>
            <a:r>
              <a:rPr lang="en-US" altLang="zh-CN" sz="2000" b="1" dirty="0"/>
              <a:t>Factory classification </a:t>
            </a:r>
            <a:r>
              <a:rPr lang="en-US" altLang="zh-CN" sz="2000" b="1" dirty="0" smtClean="0"/>
              <a:t>Definitions (CQC rule)</a:t>
            </a:r>
            <a:endParaRPr lang="zh-CN" altLang="zh-CN" sz="2000" b="1" dirty="0"/>
          </a:p>
          <a:p>
            <a:pPr marL="0" indent="0">
              <a:buNone/>
            </a:pPr>
            <a:endParaRPr lang="en-US" altLang="zh-CN" sz="2000" b="1" dirty="0" smtClean="0"/>
          </a:p>
          <a:p>
            <a:pPr marL="0" indent="0">
              <a:buNone/>
            </a:pPr>
            <a:r>
              <a:rPr lang="en-US" altLang="zh-CN" sz="2000" b="1" dirty="0" smtClean="0"/>
              <a:t>Level D:</a:t>
            </a:r>
          </a:p>
          <a:p>
            <a:pPr>
              <a:buFont typeface="Wingdings" panose="05000000000000000000" pitchFamily="2" charset="2"/>
              <a:buChar char="Ø"/>
            </a:pPr>
            <a:r>
              <a:rPr lang="en-US" altLang="zh-CN" sz="2000" dirty="0" smtClean="0"/>
              <a:t>Initial factory inspection and follow up inspection fails</a:t>
            </a:r>
          </a:p>
          <a:p>
            <a:pPr>
              <a:buFont typeface="Wingdings" panose="05000000000000000000" pitchFamily="2" charset="2"/>
              <a:buChar char="Ø"/>
            </a:pPr>
            <a:r>
              <a:rPr lang="en-US" altLang="zh-CN" sz="2000" dirty="0" smtClean="0"/>
              <a:t>Follow-up factory inspection can be more than once a year (non-scheduled audit – mainly for Chinese companies)</a:t>
            </a:r>
          </a:p>
          <a:p>
            <a:pPr>
              <a:buFont typeface="Wingdings" panose="05000000000000000000" pitchFamily="2" charset="2"/>
              <a:buChar char="Ø"/>
            </a:pPr>
            <a:r>
              <a:rPr lang="en-US" altLang="zh-CN" sz="2000" dirty="0" smtClean="0"/>
              <a:t>Failing initial CCC certification testing</a:t>
            </a:r>
          </a:p>
          <a:p>
            <a:pPr>
              <a:buFont typeface="Wingdings" panose="05000000000000000000" pitchFamily="2" charset="2"/>
              <a:buChar char="Ø"/>
            </a:pPr>
            <a:r>
              <a:rPr lang="en-US" altLang="zh-CN" sz="2000" dirty="0" smtClean="0"/>
              <a:t>Refuse to conduct inspection or after certification test</a:t>
            </a:r>
          </a:p>
          <a:p>
            <a:pPr>
              <a:buFont typeface="Wingdings" panose="05000000000000000000" pitchFamily="2" charset="2"/>
              <a:buChar char="Ø"/>
            </a:pPr>
            <a:r>
              <a:rPr lang="en-US" altLang="zh-CN" sz="2000" dirty="0" smtClean="0"/>
              <a:t>Serious quality issue which can cause certificate suspension</a:t>
            </a:r>
          </a:p>
          <a:p>
            <a:pPr>
              <a:buFont typeface="Wingdings" panose="05000000000000000000" pitchFamily="2" charset="2"/>
              <a:buChar char="Ø"/>
            </a:pPr>
            <a:r>
              <a:rPr lang="en-US" altLang="zh-CN" sz="2000" dirty="0" smtClean="0"/>
              <a:t>Non-conformance in the state or national market survey</a:t>
            </a:r>
          </a:p>
          <a:p>
            <a:pPr>
              <a:buFont typeface="Wingdings" panose="05000000000000000000" pitchFamily="2" charset="2"/>
              <a:buChar char="Ø"/>
            </a:pPr>
            <a:r>
              <a:rPr lang="en-US" altLang="zh-CN" sz="2000" dirty="0" smtClean="0"/>
              <a:t>Certificate suspended or withdrawn for other reasons</a:t>
            </a:r>
          </a:p>
          <a:p>
            <a:pPr>
              <a:buFont typeface="Wingdings" panose="05000000000000000000" pitchFamily="2" charset="2"/>
              <a:buChar char="Ø"/>
            </a:pPr>
            <a:r>
              <a:rPr lang="en-US" altLang="zh-CN" sz="2000" dirty="0" smtClean="0"/>
              <a:t>Negative market feed-back or competitors report accidents</a:t>
            </a:r>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en-US" altLang="zh-CN" sz="2000" dirty="0" smtClean="0"/>
          </a:p>
          <a:p>
            <a:pPr>
              <a:buFont typeface="Wingdings" panose="05000000000000000000" pitchFamily="2" charset="2"/>
              <a:buChar char="Ø"/>
            </a:pPr>
            <a:endParaRPr lang="en-US" altLang="zh-CN" sz="2000" dirty="0" smtClean="0"/>
          </a:p>
          <a:p>
            <a:pPr marL="0" indent="0">
              <a:buNone/>
            </a:pPr>
            <a:endParaRPr lang="zh-CN" altLang="zh-CN" sz="2000" dirty="0"/>
          </a:p>
        </p:txBody>
      </p:sp>
      <p:pic>
        <p:nvPicPr>
          <p:cNvPr id="8" name="Picture 6" descr="G&amp;M Logo-with text"/>
          <p:cNvPicPr>
            <a:picLocks noChangeAspect="1" noChangeArrowheads="1"/>
          </p:cNvPicPr>
          <p:nvPr/>
        </p:nvPicPr>
        <p:blipFill>
          <a:blip r:embed="rId2" cstate="email">
            <a:extLst>
              <a:ext uri="{28A0092B-C50C-407E-A947-70E740481C1C}">
                <a14:useLocalDpi xmlns:a14="http://schemas.microsoft.com/office/drawing/2010/main" xmlns="" val="0"/>
              </a:ext>
            </a:extLst>
          </a:blip>
          <a:srcRect/>
          <a:stretch>
            <a:fillRect/>
          </a:stretch>
        </p:blipFill>
        <p:spPr bwMode="auto">
          <a:xfrm>
            <a:off x="620754" y="484065"/>
            <a:ext cx="977944" cy="84246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356582"/>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Waveform.thmx</Template>
  <TotalTime>3138</TotalTime>
  <Words>1323</Words>
  <Application>Microsoft Office PowerPoint</Application>
  <PresentationFormat>On-screen Show (4:3)</PresentationFormat>
  <Paragraphs>160</Paragraphs>
  <Slides>19</Slides>
  <Notes>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Waveform</vt:lpstr>
      <vt:lpstr>   New 2014 CCC Regulation China Compulsory Certification   G&amp;M Compliance, Inc.</vt:lpstr>
      <vt:lpstr>CNCA – New CCC 2014 Guidelines</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The main changes  in the 2014 regulation</vt:lpstr>
      <vt:lpstr>Questions &amp; Answers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CCAP – China Certification of Automotive Parts  G&amp;M Compliance, Inc.</dc:title>
  <dc:creator>Thomas Ha</dc:creator>
  <cp:lastModifiedBy>Admin</cp:lastModifiedBy>
  <cp:revision>161</cp:revision>
  <dcterms:created xsi:type="dcterms:W3CDTF">2014-11-03T22:31:51Z</dcterms:created>
  <dcterms:modified xsi:type="dcterms:W3CDTF">2014-11-25T06:40:54Z</dcterms:modified>
</cp:coreProperties>
</file>