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84" r:id="rId3"/>
    <p:sldId id="278" r:id="rId4"/>
    <p:sldId id="270" r:id="rId5"/>
    <p:sldId id="280" r:id="rId6"/>
    <p:sldId id="281" r:id="rId7"/>
    <p:sldId id="282" r:id="rId8"/>
    <p:sldId id="286" r:id="rId9"/>
    <p:sldId id="272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C"/>
    <a:srgbClr val="FFFFFF"/>
    <a:srgbClr val="232323"/>
    <a:srgbClr val="131313"/>
    <a:srgbClr val="00002A"/>
    <a:srgbClr val="000022"/>
    <a:srgbClr val="000042"/>
    <a:srgbClr val="000014"/>
    <a:srgbClr val="00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80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736"/>
    </p:cViewPr>
  </p:sorterViewPr>
  <p:notesViewPr>
    <p:cSldViewPr snapToGrid="0" snapToObjects="1">
      <p:cViewPr varScale="1">
        <p:scale>
          <a:sx n="52" d="100"/>
          <a:sy n="52" d="100"/>
        </p:scale>
        <p:origin x="204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42F46A-7679-45FA-9EDB-0ACC8B646332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83FEA3-40DB-4125-ACB6-08B50663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7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9173683" cy="5914364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B9E4D3-F80A-BB4B-8FD5-37E8CBED91A1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9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572F431-939A-E846-AA35-8F81A2153EAB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 flipH="1">
            <a:off x="366889" y="1644422"/>
            <a:ext cx="3995928" cy="4366911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 w="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4713640" y="1644952"/>
            <a:ext cx="403524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22860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br>
              <a:rPr lang="en-US" dirty="0" smtClean="0"/>
            </a:br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878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r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B606DF8-9D0F-8048-89BC-0D4D7BC0DD55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5324124" y="1644952"/>
            <a:ext cx="3424766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22860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366888" y="1644952"/>
            <a:ext cx="4694967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299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5F5B39-3F3D-D443-AFEC-C37958B43239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/>
          </p:nvPr>
        </p:nvSpPr>
        <p:spPr>
          <a:xfrm flipH="1">
            <a:off x="4752960" y="4007160"/>
            <a:ext cx="3995928" cy="2011680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 w="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7"/>
          </p:nvPr>
        </p:nvSpPr>
        <p:spPr>
          <a:xfrm flipH="1">
            <a:off x="4744493" y="1644422"/>
            <a:ext cx="3995928" cy="2011680"/>
          </a:xfrm>
          <a:prstGeom prst="roundRect">
            <a:avLst>
              <a:gd name="adj" fmla="val 3091"/>
            </a:avLst>
          </a:prstGeom>
          <a:solidFill>
            <a:schemeClr val="bg1"/>
          </a:solidFill>
          <a:ln w="0">
            <a:noFill/>
          </a:ln>
          <a:effectLst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366889" y="1644952"/>
            <a:ext cx="4035250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007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4ADE90-EC6F-724D-92C6-B4F354F44863}" type="datetime1">
              <a:rPr lang="en-US" smtClean="0"/>
              <a:pPr/>
              <a:t>3/31/2016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90" y="1645920"/>
            <a:ext cx="3996794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70987" y="2550051"/>
            <a:ext cx="3992697" cy="0"/>
          </a:xfrm>
          <a:prstGeom prst="line">
            <a:avLst/>
          </a:prstGeom>
          <a:ln w="19050">
            <a:solidFill>
              <a:srgbClr val="0066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52094" y="1645920"/>
            <a:ext cx="3996794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52094" y="2524153"/>
            <a:ext cx="3996794" cy="0"/>
          </a:xfrm>
          <a:prstGeom prst="line">
            <a:avLst/>
          </a:prstGeom>
          <a:ln w="19050">
            <a:solidFill>
              <a:srgbClr val="0066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357012" y="2658533"/>
            <a:ext cx="4045126" cy="33528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br>
              <a:rPr lang="en-US" dirty="0" smtClean="0"/>
            </a:br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3" hasCustomPrompt="1"/>
          </p:nvPr>
        </p:nvSpPr>
        <p:spPr>
          <a:xfrm>
            <a:off x="4703762" y="2658533"/>
            <a:ext cx="4045126" cy="33528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br>
              <a:rPr lang="en-US" dirty="0" smtClean="0"/>
            </a:br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7477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4ADE90-EC6F-724D-92C6-B4F354F44863}" type="datetime1">
              <a:rPr lang="en-US" smtClean="0"/>
              <a:pPr/>
              <a:t>3/31/2016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3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bg1">
                  <a:lumMod val="50000"/>
                </a:schemeClr>
              </a:buClr>
              <a:buSzPct val="100000"/>
              <a:buFont typeface="Lucida Grande"/>
              <a:buChar char="-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49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pic>
        <p:nvPicPr>
          <p:cNvPr id="8" name="Picture Placeholder 18" descr="shutterstock_2958161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29"/>
          <a:stretch/>
        </p:blipFill>
        <p:spPr>
          <a:xfrm>
            <a:off x="6870094" y="0"/>
            <a:ext cx="2315683" cy="2809875"/>
          </a:xfrm>
          <a:prstGeom prst="rect">
            <a:avLst/>
          </a:prstGeom>
        </p:spPr>
      </p:pic>
      <p:pic>
        <p:nvPicPr>
          <p:cNvPr id="9" name="Picture Placeholder 32" descr="ISP2093881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t="19907" b="7997"/>
          <a:stretch/>
        </p:blipFill>
        <p:spPr>
          <a:xfrm>
            <a:off x="-1" y="0"/>
            <a:ext cx="2271889" cy="2809875"/>
          </a:xfrm>
          <a:prstGeom prst="rect">
            <a:avLst/>
          </a:prstGeom>
        </p:spPr>
      </p:pic>
      <p:pic>
        <p:nvPicPr>
          <p:cNvPr id="10" name="Picture Placeholder 35" descr="shutterstock_12412126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7" r="16269"/>
          <a:stretch/>
        </p:blipFill>
        <p:spPr>
          <a:xfrm>
            <a:off x="2283983" y="0"/>
            <a:ext cx="2271889" cy="2809875"/>
          </a:xfrm>
          <a:prstGeom prst="rect">
            <a:avLst/>
          </a:prstGeom>
        </p:spPr>
      </p:pic>
      <p:pic>
        <p:nvPicPr>
          <p:cNvPr id="11" name="Picture Placeholder 9" descr="shutterstock_43012507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6" r="4950"/>
          <a:stretch/>
        </p:blipFill>
        <p:spPr>
          <a:xfrm>
            <a:off x="4574191" y="0"/>
            <a:ext cx="2271713" cy="2809875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B4938F-C4AA-4841-9EF1-647F18415BBC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6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pic>
        <p:nvPicPr>
          <p:cNvPr id="8" name="Picture Placeholder 8" descr="shutterstock_77990686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9" r="-1" b="8519"/>
          <a:stretch/>
        </p:blipFill>
        <p:spPr>
          <a:xfrm>
            <a:off x="2285999" y="0"/>
            <a:ext cx="2271889" cy="2809875"/>
          </a:xfrm>
          <a:prstGeom prst="rect">
            <a:avLst/>
          </a:prstGeom>
        </p:spPr>
      </p:pic>
      <p:pic>
        <p:nvPicPr>
          <p:cNvPr id="9" name="Picture Placeholder 10" descr="iStock_000017402661Medium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2" t="11117" r="6171" b="2959"/>
          <a:stretch/>
        </p:blipFill>
        <p:spPr>
          <a:xfrm>
            <a:off x="6857999" y="0"/>
            <a:ext cx="2315683" cy="2809875"/>
          </a:xfrm>
          <a:prstGeom prst="rect">
            <a:avLst/>
          </a:prstGeom>
        </p:spPr>
      </p:pic>
      <p:pic>
        <p:nvPicPr>
          <p:cNvPr id="10" name="Picture Placeholder 13" descr="shutterstock_32048539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2" t="3491" r="1" b="4853"/>
          <a:stretch/>
        </p:blipFill>
        <p:spPr>
          <a:xfrm>
            <a:off x="-1" y="0"/>
            <a:ext cx="2271889" cy="2809875"/>
          </a:xfrm>
          <a:prstGeom prst="rect">
            <a:avLst/>
          </a:prstGeom>
        </p:spPr>
      </p:pic>
      <p:pic>
        <p:nvPicPr>
          <p:cNvPr id="11" name="Picture Placeholder 15" descr="shutterstock_11304505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6"/>
          <a:stretch/>
        </p:blipFill>
        <p:spPr>
          <a:xfrm>
            <a:off x="4571999" y="0"/>
            <a:ext cx="2271889" cy="2809875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8F19A2-CCB0-B04A-8E0D-4699AC325FDC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6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2D454DB-9398-4742-8180-7E6BB481D394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8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pic>
        <p:nvPicPr>
          <p:cNvPr id="8" name="Picture Placeholder 10" descr="cover-rgb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5" b="24687"/>
          <a:stretch/>
        </p:blipFill>
        <p:spPr>
          <a:xfrm>
            <a:off x="-1" y="0"/>
            <a:ext cx="9144001" cy="2809875"/>
          </a:xfrm>
          <a:prstGeom prst="rect">
            <a:avLst/>
          </a:prstGeom>
        </p:spPr>
      </p:pic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74F24C-1F4E-AE42-86CC-06AD9557198E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63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809425"/>
            <a:ext cx="9173683" cy="3104939"/>
          </a:xfrm>
          <a:prstGeom prst="rect">
            <a:avLst/>
          </a:prstGeom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Title of Presentation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Meeting Title – Date(s) Month Year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Author(s)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30CF5F-2495-A546-9059-04EC55BB5CFF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3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7CBC479-5850-5743-8469-A0216DBE937A}" type="datetime1">
              <a:rPr lang="en-US" smtClean="0"/>
              <a:t>3/31/2016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125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96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22" y="-1211"/>
            <a:ext cx="9143997" cy="134055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0B30B4-8BA1-E748-9630-47607DB342DA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3997" cy="134055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header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572F431-939A-E846-AA35-8F81A2153EAB}" type="datetime1">
              <a:rPr lang="en-US" smtClean="0"/>
              <a:t>3/31/2016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4713640" y="1644952"/>
            <a:ext cx="4035248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366889" y="1644952"/>
            <a:ext cx="4035248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3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Content</a:t>
            </a:r>
          </a:p>
          <a:p>
            <a:pPr lvl="1"/>
            <a:r>
              <a:rPr lang="en-US" sz="1800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770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366" y="6356350"/>
            <a:ext cx="35860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777" y="6356350"/>
            <a:ext cx="164253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DE90-EC6F-724D-92C6-B4F354F44863}" type="datetime1">
              <a:rPr lang="en-US" smtClean="0"/>
              <a:pPr/>
              <a:t>3/31/2016</a:t>
            </a:fld>
            <a:endParaRPr lang="en-US" dirty="0"/>
          </a:p>
        </p:txBody>
      </p:sp>
      <p:pic>
        <p:nvPicPr>
          <p:cNvPr id="7" name="Picture 6" descr="ieee_blue_R0G102B161-lg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34" y="6225514"/>
            <a:ext cx="1393338" cy="40643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 rot="16200000">
            <a:off x="9737548" y="6198899"/>
            <a:ext cx="11335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12-CRS-0106 12/12 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4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70" r:id="rId7"/>
    <p:sldLayoutId id="2147483662" r:id="rId8"/>
    <p:sldLayoutId id="2147483658" r:id="rId9"/>
    <p:sldLayoutId id="2147483675" r:id="rId10"/>
    <p:sldLayoutId id="2147483659" r:id="rId11"/>
    <p:sldLayoutId id="2147483661" r:id="rId12"/>
    <p:sldLayoutId id="2147483672" r:id="rId13"/>
    <p:sldLayoutId id="2147483674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hyperlink" Target="https://www.google.com/url?sa=i&amp;rct=j&amp;q=&amp;esrc=s&amp;source=images&amp;cd=&amp;ved=0CAcQjRxqFQoTCMGRr5nam8kCFcbmJgodI-MFRg&amp;url=https://www.ieee.org/membership_services/membership/women/women_logo.html&amp;psig=AFQjCNFkwS4PbL5oDqOTuFx66PSk-uxvig&amp;ust=1447995626617630" TargetMode="External"/><Relationship Id="rId10" Type="http://schemas.openxmlformats.org/officeDocument/2006/relationships/image" Target="../media/image46.jp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10" Type="http://schemas.openxmlformats.org/officeDocument/2006/relationships/image" Target="../media/image55.png"/><Relationship Id="rId4" Type="http://schemas.openxmlformats.org/officeDocument/2006/relationships/image" Target="../media/image49.gif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0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hyperlink" Target="http://www.wandared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912" y="2371159"/>
            <a:ext cx="8520368" cy="765053"/>
          </a:xfrm>
        </p:spPr>
        <p:txBody>
          <a:bodyPr/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600" dirty="0" smtClean="0"/>
              <a:t>2017 IEEE President-Elect Candidate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912" y="3634242"/>
            <a:ext cx="7909316" cy="11361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IEEE Region </a:t>
            </a:r>
            <a:r>
              <a:rPr lang="en-US" dirty="0" smtClean="0"/>
              <a:t>3 </a:t>
            </a:r>
            <a:r>
              <a:rPr lang="en-US" dirty="0" smtClean="0"/>
              <a:t>Meeting</a:t>
            </a: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Norfolk, VA</a:t>
            </a: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smtClean="0"/>
              <a:t>31</a:t>
            </a:r>
            <a:r>
              <a:rPr lang="en-US" dirty="0" smtClean="0"/>
              <a:t> </a:t>
            </a:r>
            <a:r>
              <a:rPr lang="en-US" dirty="0" smtClean="0"/>
              <a:t>Mar 2016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719"/>
            <a:ext cx="9144000" cy="1604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44" y="4166685"/>
            <a:ext cx="5325555" cy="120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04621" y="1896751"/>
            <a:ext cx="1797390" cy="1467237"/>
            <a:chOff x="703899" y="1879485"/>
            <a:chExt cx="2499360" cy="1745034"/>
          </a:xfrm>
        </p:grpSpPr>
        <p:pic>
          <p:nvPicPr>
            <p:cNvPr id="25633" name="Picture 17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99" y="1879485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34" name="Picture 2" descr="twopeopl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911" y="2863854"/>
              <a:ext cx="694267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5" name="Rectangle 7"/>
            <p:cNvSpPr>
              <a:spLocks noChangeArrowheads="1"/>
            </p:cNvSpPr>
            <p:nvPr/>
          </p:nvSpPr>
          <p:spPr bwMode="auto">
            <a:xfrm>
              <a:off x="831909" y="2059505"/>
              <a:ext cx="2143424" cy="75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None/>
              </a:pPr>
              <a:r>
                <a:rPr lang="en-US" altLang="en-US" sz="1800" b="1" dirty="0" smtClean="0">
                  <a:solidFill>
                    <a:schemeClr val="accent1"/>
                  </a:solidFill>
                </a:rPr>
                <a:t>426,000</a:t>
              </a:r>
              <a:endParaRPr lang="en-US" altLang="en-US" sz="1800" b="1" dirty="0">
                <a:solidFill>
                  <a:schemeClr val="accent1"/>
                </a:solidFill>
              </a:endParaRP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 smtClean="0">
                  <a:solidFill>
                    <a:schemeClr val="accent1"/>
                  </a:solidFill>
                </a:rPr>
                <a:t>Members</a:t>
              </a:r>
              <a:endParaRPr lang="en-US" altLang="en-US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99772" y="4338326"/>
            <a:ext cx="1686771" cy="1497199"/>
            <a:chOff x="703899" y="4320426"/>
            <a:chExt cx="2499360" cy="1749141"/>
          </a:xfrm>
        </p:grpSpPr>
        <p:pic>
          <p:nvPicPr>
            <p:cNvPr id="25630" name="Picture 29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899" y="4320426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31" name="Rectangle 13"/>
            <p:cNvSpPr>
              <a:spLocks noChangeArrowheads="1"/>
            </p:cNvSpPr>
            <p:nvPr/>
          </p:nvSpPr>
          <p:spPr bwMode="auto">
            <a:xfrm>
              <a:off x="768961" y="4474447"/>
              <a:ext cx="2393038" cy="615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1" dirty="0" smtClean="0">
                  <a:solidFill>
                    <a:schemeClr val="tx2"/>
                  </a:solidFill>
                </a:rPr>
                <a:t>1,600</a:t>
              </a:r>
              <a:r>
                <a:rPr lang="en-US" altLang="en-US" sz="1800" b="1" dirty="0">
                  <a:solidFill>
                    <a:schemeClr val="tx2"/>
                  </a:solidFill>
                </a:rPr>
                <a:t>+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>
                  <a:solidFill>
                    <a:schemeClr val="tx2"/>
                  </a:solidFill>
                </a:rPr>
                <a:t>Annual Conferences</a:t>
              </a:r>
            </a:p>
          </p:txBody>
        </p:sp>
        <p:pic>
          <p:nvPicPr>
            <p:cNvPr id="25632" name="Picture 3" descr="dialo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779" y="5448335"/>
              <a:ext cx="614622" cy="62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6435223" y="1896752"/>
            <a:ext cx="2002805" cy="1444692"/>
            <a:chOff x="6048731" y="1879485"/>
            <a:chExt cx="2516293" cy="1745034"/>
          </a:xfrm>
        </p:grpSpPr>
        <p:pic>
          <p:nvPicPr>
            <p:cNvPr id="25627" name="Picture 28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664" y="1879485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8" name="Rectangle 10"/>
            <p:cNvSpPr>
              <a:spLocks noChangeArrowheads="1"/>
            </p:cNvSpPr>
            <p:nvPr/>
          </p:nvSpPr>
          <p:spPr bwMode="auto">
            <a:xfrm>
              <a:off x="6048731" y="2059505"/>
              <a:ext cx="2408068" cy="615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1" dirty="0">
                  <a:solidFill>
                    <a:schemeClr val="accent1"/>
                  </a:solidFill>
                </a:rPr>
                <a:t>160+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>
                  <a:solidFill>
                    <a:schemeClr val="accent1"/>
                  </a:solidFill>
                </a:rPr>
                <a:t>Countries</a:t>
              </a:r>
            </a:p>
          </p:txBody>
        </p:sp>
        <p:pic>
          <p:nvPicPr>
            <p:cNvPr id="25629" name="Picture 21" descr="glob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399" y="2792792"/>
              <a:ext cx="747268" cy="79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2515162" y="1917997"/>
            <a:ext cx="1846202" cy="1467237"/>
            <a:chOff x="3340323" y="1879485"/>
            <a:chExt cx="2563801" cy="1745034"/>
          </a:xfrm>
        </p:grpSpPr>
        <p:pic>
          <p:nvPicPr>
            <p:cNvPr id="25624" name="Picture 27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764" y="1879485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5" name="Rectangle 8"/>
            <p:cNvSpPr>
              <a:spLocks noChangeArrowheads="1"/>
            </p:cNvSpPr>
            <p:nvPr/>
          </p:nvSpPr>
          <p:spPr bwMode="auto">
            <a:xfrm>
              <a:off x="3340323" y="1938801"/>
              <a:ext cx="2499359" cy="106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1" dirty="0" smtClean="0">
                  <a:solidFill>
                    <a:schemeClr val="accent1"/>
                  </a:solidFill>
                </a:rPr>
                <a:t>45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 smtClean="0">
                  <a:solidFill>
                    <a:schemeClr val="accent1"/>
                  </a:solidFill>
                </a:rPr>
                <a:t>Societies and  </a:t>
              </a:r>
              <a:r>
                <a:rPr lang="en-US" altLang="en-US" sz="1600" dirty="0">
                  <a:solidFill>
                    <a:schemeClr val="accent1"/>
                  </a:solidFill>
                </a:rPr>
                <a:t>Councils</a:t>
              </a:r>
            </a:p>
          </p:txBody>
        </p:sp>
        <p:pic>
          <p:nvPicPr>
            <p:cNvPr id="25626" name="Picture 22" descr="ato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9794" y="2877396"/>
              <a:ext cx="749301" cy="695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484889" y="4235140"/>
            <a:ext cx="1746004" cy="1600386"/>
            <a:chOff x="6065664" y="4320426"/>
            <a:chExt cx="2499360" cy="1745034"/>
          </a:xfrm>
        </p:grpSpPr>
        <p:pic>
          <p:nvPicPr>
            <p:cNvPr id="25620" name="Picture 3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664" y="4320426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1" name="Rectangle 11"/>
            <p:cNvSpPr>
              <a:spLocks noChangeArrowheads="1"/>
            </p:cNvSpPr>
            <p:nvPr/>
          </p:nvSpPr>
          <p:spPr bwMode="auto">
            <a:xfrm>
              <a:off x="6116477" y="4474448"/>
              <a:ext cx="2416789" cy="96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1" dirty="0" smtClean="0">
                  <a:solidFill>
                    <a:schemeClr val="tx2"/>
                  </a:solidFill>
                </a:rPr>
                <a:t>160+</a:t>
              </a:r>
              <a:endParaRPr lang="en-US" altLang="en-US" sz="1800" b="1" dirty="0">
                <a:solidFill>
                  <a:schemeClr val="tx2"/>
                </a:solidFill>
              </a:endParaRP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>
                  <a:solidFill>
                    <a:schemeClr val="tx2"/>
                  </a:solidFill>
                </a:rPr>
                <a:t>Top-cited Periodicals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61183" y="5472593"/>
              <a:ext cx="769205" cy="55409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25623" name="Picture 23" descr="book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741" y="5549018"/>
              <a:ext cx="561849" cy="410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77621" y="1533214"/>
            <a:ext cx="8040687" cy="339725"/>
            <a:chOff x="575736" y="1516524"/>
            <a:chExt cx="8041971" cy="338554"/>
          </a:xfrm>
        </p:grpSpPr>
        <p:pic>
          <p:nvPicPr>
            <p:cNvPr id="25618" name="Picture 25" descr="rule-screen-grab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69107" y="1635712"/>
              <a:ext cx="7848600" cy="18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9" name="Rectangle 15"/>
            <p:cNvSpPr>
              <a:spLocks noChangeArrowheads="1"/>
            </p:cNvSpPr>
            <p:nvPr/>
          </p:nvSpPr>
          <p:spPr bwMode="auto">
            <a:xfrm>
              <a:off x="575736" y="1516524"/>
              <a:ext cx="2285997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 dirty="0" smtClean="0">
                  <a:solidFill>
                    <a:schemeClr val="tx2"/>
                  </a:solidFill>
                </a:rPr>
                <a:t>Our Global </a:t>
              </a:r>
              <a:r>
                <a:rPr lang="en-US" altLang="en-US" sz="1600" b="1" dirty="0">
                  <a:solidFill>
                    <a:schemeClr val="tx2"/>
                  </a:solidFill>
                </a:rPr>
                <a:t>Reach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568096" y="3895414"/>
            <a:ext cx="8050212" cy="339725"/>
            <a:chOff x="567270" y="3878784"/>
            <a:chExt cx="8050437" cy="338554"/>
          </a:xfrm>
        </p:grpSpPr>
        <p:pic>
          <p:nvPicPr>
            <p:cNvPr id="25616" name="Picture 26" descr="rule-screen-grab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769107" y="3984391"/>
              <a:ext cx="7848600" cy="18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7" name="Rectangle 14"/>
            <p:cNvSpPr>
              <a:spLocks noChangeArrowheads="1"/>
            </p:cNvSpPr>
            <p:nvPr/>
          </p:nvSpPr>
          <p:spPr bwMode="auto">
            <a:xfrm>
              <a:off x="567270" y="3878784"/>
              <a:ext cx="2836941" cy="3385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 dirty="0">
                  <a:solidFill>
                    <a:schemeClr val="tx2"/>
                  </a:solidFill>
                </a:rPr>
                <a:t>Our Technical Breadth</a:t>
              </a: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823786" y="4304663"/>
            <a:ext cx="1793257" cy="1527348"/>
            <a:chOff x="3396297" y="4320426"/>
            <a:chExt cx="2516973" cy="1745034"/>
          </a:xfrm>
        </p:grpSpPr>
        <p:pic>
          <p:nvPicPr>
            <p:cNvPr id="25613" name="Picture 3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764" y="4320426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Rectangle 12"/>
            <p:cNvSpPr>
              <a:spLocks noChangeArrowheads="1"/>
            </p:cNvSpPr>
            <p:nvPr/>
          </p:nvSpPr>
          <p:spPr bwMode="auto">
            <a:xfrm>
              <a:off x="3396297" y="4474446"/>
              <a:ext cx="2516973" cy="1318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1" dirty="0">
                  <a:solidFill>
                    <a:schemeClr val="tx2"/>
                  </a:solidFill>
                </a:rPr>
                <a:t>100+ Million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 smtClean="0">
                  <a:solidFill>
                    <a:schemeClr val="tx2"/>
                  </a:solidFill>
                </a:rPr>
                <a:t>Annual </a:t>
              </a:r>
              <a:r>
                <a:rPr lang="en-US" altLang="en-US" sz="1600" dirty="0" err="1" smtClean="0">
                  <a:solidFill>
                    <a:schemeClr val="tx2"/>
                  </a:solidFill>
                </a:rPr>
                <a:t>Xplore</a:t>
              </a:r>
              <a:r>
                <a:rPr lang="en-US" altLang="en-US" sz="1600" dirty="0" smtClean="0">
                  <a:solidFill>
                    <a:schemeClr val="tx2"/>
                  </a:solidFill>
                </a:rPr>
                <a:t> Usage</a:t>
              </a:r>
              <a:endParaRPr lang="en-US" altLang="en-US" sz="1600" dirty="0">
                <a:solidFill>
                  <a:schemeClr val="tx2"/>
                </a:solidFill>
              </a:endParaRP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700" dirty="0">
                <a:solidFill>
                  <a:srgbClr val="71953D"/>
                </a:solidFill>
              </a:endParaRPr>
            </a:p>
          </p:txBody>
        </p:sp>
        <p:pic>
          <p:nvPicPr>
            <p:cNvPr id="25615" name="Picture 32" descr="document-gray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334" y="5423498"/>
              <a:ext cx="533410" cy="523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502904" y="178364"/>
            <a:ext cx="8302614" cy="10301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Global Reach, Technical Breadth</a:t>
            </a:r>
            <a:endParaRPr lang="en-US" dirty="0"/>
          </a:p>
        </p:txBody>
      </p:sp>
      <p:pic>
        <p:nvPicPr>
          <p:cNvPr id="46" name="Picture 2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99" y="1909474"/>
            <a:ext cx="1799798" cy="14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8"/>
          <p:cNvSpPr>
            <a:spLocks noChangeArrowheads="1"/>
          </p:cNvSpPr>
          <p:nvPr/>
        </p:nvSpPr>
        <p:spPr bwMode="auto">
          <a:xfrm>
            <a:off x="4461895" y="1959347"/>
            <a:ext cx="179979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1800"/>
              </a:spcBef>
              <a:buSzPct val="135000"/>
              <a:buBlip>
                <a:blip r:embed="rId4"/>
              </a:buBlip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800"/>
              </a:spcBef>
              <a:buClr>
                <a:srgbClr val="595959"/>
              </a:buClr>
              <a:buFont typeface="Lucida Grande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7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595959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800" b="1" dirty="0" smtClean="0">
                <a:solidFill>
                  <a:schemeClr val="accent1"/>
                </a:solidFill>
              </a:rPr>
              <a:t>300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dirty="0" smtClean="0">
                <a:solidFill>
                  <a:schemeClr val="accent1"/>
                </a:solidFill>
              </a:rPr>
              <a:t>Sections.  Global offices  </a:t>
            </a:r>
            <a:endParaRPr lang="en-US" altLang="en-US" sz="1600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26" y="2821121"/>
            <a:ext cx="547304" cy="525925"/>
          </a:xfrm>
          <a:prstGeom prst="rect">
            <a:avLst/>
          </a:prstGeom>
        </p:spPr>
      </p:pic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3726289" y="4272526"/>
            <a:ext cx="1672261" cy="1562999"/>
            <a:chOff x="3396297" y="4320426"/>
            <a:chExt cx="2516973" cy="1745034"/>
          </a:xfrm>
        </p:grpSpPr>
        <p:pic>
          <p:nvPicPr>
            <p:cNvPr id="50" name="Picture 3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764" y="4320426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3396297" y="4474446"/>
              <a:ext cx="2516973" cy="1283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1" dirty="0">
                  <a:solidFill>
                    <a:schemeClr val="tx2"/>
                  </a:solidFill>
                </a:rPr>
                <a:t>4</a:t>
              </a:r>
              <a:r>
                <a:rPr lang="en-US" altLang="en-US" sz="1800" b="1" dirty="0" smtClean="0">
                  <a:solidFill>
                    <a:schemeClr val="tx2"/>
                  </a:solidFill>
                </a:rPr>
                <a:t> </a:t>
              </a:r>
              <a:r>
                <a:rPr lang="en-US" altLang="en-US" sz="1800" b="1" dirty="0">
                  <a:solidFill>
                    <a:schemeClr val="tx2"/>
                  </a:solidFill>
                </a:rPr>
                <a:t>Million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 err="1" smtClean="0">
                  <a:solidFill>
                    <a:schemeClr val="tx2"/>
                  </a:solidFill>
                </a:rPr>
                <a:t>Xplore</a:t>
              </a:r>
              <a:r>
                <a:rPr lang="en-US" altLang="en-US" sz="1600" dirty="0" smtClean="0">
                  <a:solidFill>
                    <a:schemeClr val="tx2"/>
                  </a:solidFill>
                </a:rPr>
                <a:t> Documents</a:t>
              </a:r>
              <a:endParaRPr lang="en-US" altLang="en-US" sz="1600" dirty="0">
                <a:solidFill>
                  <a:schemeClr val="tx2"/>
                </a:solidFill>
              </a:endParaRP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endParaRPr lang="en-US" altLang="en-US" sz="1700" dirty="0">
                <a:solidFill>
                  <a:srgbClr val="71953D"/>
                </a:solidFill>
              </a:endParaRPr>
            </a:p>
          </p:txBody>
        </p:sp>
        <p:pic>
          <p:nvPicPr>
            <p:cNvPr id="52" name="Picture 32" descr="document-gray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334" y="5423498"/>
              <a:ext cx="533410" cy="523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7265943" y="4216358"/>
            <a:ext cx="1768475" cy="1600386"/>
            <a:chOff x="6065664" y="4320426"/>
            <a:chExt cx="2499360" cy="1745034"/>
          </a:xfrm>
        </p:grpSpPr>
        <p:pic>
          <p:nvPicPr>
            <p:cNvPr id="54" name="Picture 31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664" y="4320426"/>
              <a:ext cx="2499360" cy="1745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6116477" y="4474448"/>
              <a:ext cx="2416789" cy="67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1800"/>
                </a:spcBef>
                <a:buSzPct val="135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ts val="800"/>
                </a:spcBef>
                <a:buClr>
                  <a:srgbClr val="595959"/>
                </a:buClr>
                <a:buFont typeface="Lucida Grande"/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ts val="700"/>
                </a:spcBef>
                <a:buClr>
                  <a:srgbClr val="595959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595959"/>
                </a:buClr>
                <a:buFont typeface="Arial" pitchFamily="34" charset="0"/>
                <a:buChar char="–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800" b="1" dirty="0" smtClean="0">
                  <a:solidFill>
                    <a:schemeClr val="tx2"/>
                  </a:solidFill>
                </a:rPr>
                <a:t>1600</a:t>
              </a:r>
              <a:endParaRPr lang="en-US" altLang="en-US" sz="1800" b="1" dirty="0">
                <a:solidFill>
                  <a:schemeClr val="tx2"/>
                </a:solidFill>
              </a:endParaRP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dirty="0" smtClean="0">
                  <a:solidFill>
                    <a:schemeClr val="tx2"/>
                  </a:solidFill>
                </a:rPr>
                <a:t>Standards</a:t>
              </a:r>
              <a:endParaRPr lang="en-US" altLang="en-US" sz="16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396" y="5132399"/>
            <a:ext cx="588162" cy="5881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6163" y="6237822"/>
            <a:ext cx="3750853" cy="35205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Together, we can do anything!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4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66" y="132239"/>
            <a:ext cx="8308728" cy="10301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My Aim</a:t>
            </a:r>
            <a:endParaRPr lang="en-US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42273" y="2153692"/>
            <a:ext cx="8475998" cy="3153264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kern="1200" baseline="0">
                <a:solidFill>
                  <a:srgbClr val="000000"/>
                </a:solidFill>
                <a:latin typeface="Verdana"/>
                <a:ea typeface="+mn-ea"/>
                <a:cs typeface="Verdana"/>
              </a:defRPr>
            </a:lvl1pPr>
            <a:lvl2pPr marL="594360" indent="-182880" algn="l" defTabSz="457200" rtl="0" eaLnBrk="1" latinLnBrk="0" hangingPunct="1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–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182880" algn="l" defTabSz="457200" rtl="0" eaLnBrk="1" latinLnBrk="0" hangingPunct="1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/>
              <a:t>Advocate, support, and recognize </a:t>
            </a:r>
            <a:r>
              <a:rPr lang="en-US" dirty="0" smtClean="0"/>
              <a:t>IEEE </a:t>
            </a:r>
            <a:r>
              <a:rPr lang="en-US" dirty="0" smtClean="0"/>
              <a:t>members</a:t>
            </a:r>
          </a:p>
          <a:p>
            <a:pPr>
              <a:spcBef>
                <a:spcPts val="1200"/>
              </a:spcBef>
            </a:pPr>
            <a:endParaRPr lang="en-US" sz="100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Build on </a:t>
            </a:r>
            <a:r>
              <a:rPr lang="en-US" dirty="0"/>
              <a:t>strategic planning </a:t>
            </a:r>
            <a:r>
              <a:rPr lang="en-US" dirty="0" smtClean="0"/>
              <a:t>to increase IEEE growth </a:t>
            </a:r>
          </a:p>
          <a:p>
            <a:pPr>
              <a:spcBef>
                <a:spcPts val="1200"/>
              </a:spcBef>
            </a:pPr>
            <a:endParaRPr lang="en-US" sz="100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Advance </a:t>
            </a:r>
            <a:r>
              <a:rPr lang="en-US" dirty="0" smtClean="0"/>
              <a:t>IEEE through focused initiatives</a:t>
            </a:r>
            <a:endParaRPr lang="en-US" dirty="0"/>
          </a:p>
        </p:txBody>
      </p:sp>
      <p:sp>
        <p:nvSpPr>
          <p:cNvPr id="5" name="AutoShape 2" descr="Image result for ieee move truck image"/>
          <p:cNvSpPr>
            <a:spLocks noChangeAspect="1" noChangeArrowheads="1"/>
          </p:cNvSpPr>
          <p:nvPr/>
        </p:nvSpPr>
        <p:spPr bwMode="auto">
          <a:xfrm>
            <a:off x="-31750" y="-136525"/>
            <a:ext cx="2771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ieee move truck image"/>
          <p:cNvSpPr>
            <a:spLocks noChangeAspect="1" noChangeArrowheads="1"/>
          </p:cNvSpPr>
          <p:nvPr/>
        </p:nvSpPr>
        <p:spPr bwMode="auto">
          <a:xfrm>
            <a:off x="120650" y="15875"/>
            <a:ext cx="2771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693" y="5021948"/>
            <a:ext cx="1990965" cy="173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62" y="5013250"/>
            <a:ext cx="2052729" cy="170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1" t="10649" r="32102" b="10649"/>
          <a:stretch/>
        </p:blipFill>
        <p:spPr>
          <a:xfrm rot="5400000">
            <a:off x="7118879" y="4783862"/>
            <a:ext cx="1661306" cy="213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6" t="7125" r="4542" b="22355"/>
          <a:stretch/>
        </p:blipFill>
        <p:spPr>
          <a:xfrm>
            <a:off x="61989" y="4965707"/>
            <a:ext cx="2333993" cy="174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417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86" y="132239"/>
            <a:ext cx="8308728" cy="10301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Increase Global </a:t>
            </a:r>
            <a:r>
              <a:rPr lang="en-US" u="sng" dirty="0" smtClean="0"/>
              <a:t>Engagement</a:t>
            </a:r>
            <a:endParaRPr lang="en-US" u="sng" dirty="0"/>
          </a:p>
        </p:txBody>
      </p:sp>
      <p:sp>
        <p:nvSpPr>
          <p:cNvPr id="7" name="Up-Down Arrow 6"/>
          <p:cNvSpPr/>
          <p:nvPr/>
        </p:nvSpPr>
        <p:spPr>
          <a:xfrm rot="16200000">
            <a:off x="4841135" y="2004606"/>
            <a:ext cx="484632" cy="364471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utoShape 9" descr="Image result for industry engagement image"/>
          <p:cNvSpPr>
            <a:spLocks noChangeAspect="1" noChangeArrowheads="1"/>
          </p:cNvSpPr>
          <p:nvPr/>
        </p:nvSpPr>
        <p:spPr bwMode="auto">
          <a:xfrm>
            <a:off x="0" y="-136525"/>
            <a:ext cx="1143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 descr="Oberman Associates, Inc. | Industry Experience | Industry Eng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52" y="3118463"/>
            <a:ext cx="1540593" cy="15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:\804 Business Development\Photos\More PSS Stock Photos\_MG_8926.jpg"/>
          <p:cNvPicPr>
            <a:picLocks noChangeAspect="1" noChangeArrowheads="1"/>
          </p:cNvPicPr>
          <p:nvPr/>
        </p:nvPicPr>
        <p:blipFill rotWithShape="1">
          <a:blip r:embed="rId3"/>
          <a:srcRect l="14887"/>
          <a:stretch/>
        </p:blipFill>
        <p:spPr bwMode="auto">
          <a:xfrm>
            <a:off x="802975" y="2833910"/>
            <a:ext cx="2209647" cy="193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eee master brand 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04" y="2432467"/>
            <a:ext cx="1756448" cy="27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405945" y="3400454"/>
            <a:ext cx="1756448" cy="7984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6879" y="5462739"/>
            <a:ext cx="63626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2"/>
                </a:solidFill>
              </a:rPr>
              <a:t>Continue outreach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2"/>
                </a:solidFill>
              </a:rPr>
              <a:t>Build channels, seek feedback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2"/>
                </a:solidFill>
              </a:rPr>
              <a:t>Implement Industry Ad Hoc recommendations </a:t>
            </a: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66890" y="1658346"/>
            <a:ext cx="8226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/>
              <a:t>Enhance engagement globally, especially focused on industry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01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386" y="132239"/>
            <a:ext cx="8308728" cy="10301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Improve </a:t>
            </a:r>
            <a:r>
              <a:rPr lang="en-US" u="sng" dirty="0" smtClean="0"/>
              <a:t>Relevancy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 smtClean="0"/>
              <a:t>Be a leader in new technology development and adopt tools to make information available 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9" y="2574958"/>
            <a:ext cx="2887354" cy="250783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482539" y="3695893"/>
            <a:ext cx="915584" cy="5486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rederw\AppData\Local\Microsoft\Windows\Temporary Internet Files\Content.IE5\SB3T0QQA\MC90038544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32" y="3011565"/>
            <a:ext cx="2500941" cy="178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7652" y="5502949"/>
            <a:ext cx="954535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4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2"/>
                </a:solidFill>
              </a:rPr>
              <a:t>Actively participate in the convergence of technical disciplines</a:t>
            </a:r>
          </a:p>
          <a:p>
            <a:pPr marL="742950" lvl="4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2"/>
                </a:solidFill>
              </a:rPr>
              <a:t>Enhance search engines, access, interactive capability, mobile apps</a:t>
            </a:r>
          </a:p>
          <a:p>
            <a:pPr marL="742950" lvl="4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2"/>
                </a:solidFill>
              </a:rPr>
              <a:t>Support continued adoption of tools </a:t>
            </a:r>
          </a:p>
          <a:p>
            <a:pPr marL="457200" lvl="4">
              <a:spcBef>
                <a:spcPts val="600"/>
              </a:spcBef>
            </a:pPr>
            <a:r>
              <a:rPr lang="en-US" sz="1600" dirty="0" smtClean="0"/>
              <a:t> </a:t>
            </a:r>
            <a:r>
              <a:rPr lang="en-US" sz="1600" i="1" dirty="0" smtClean="0"/>
              <a:t> </a:t>
            </a: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60" y="132239"/>
            <a:ext cx="8308728" cy="10301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Add </a:t>
            </a:r>
            <a:r>
              <a:rPr lang="en-US" u="sng" dirty="0" smtClean="0"/>
              <a:t>Membership Value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2400" b="1" dirty="0" smtClean="0"/>
              <a:t>Bolster competency-based </a:t>
            </a:r>
            <a:r>
              <a:rPr lang="en-US" sz="2400" b="1" dirty="0"/>
              <a:t>education to facilitate career progression</a:t>
            </a:r>
            <a:endParaRPr lang="en-US" sz="2400" dirty="0"/>
          </a:p>
          <a:p>
            <a:pPr marL="0" indent="0" algn="ctr">
              <a:buNone/>
            </a:pPr>
            <a:endParaRPr lang="en-US" sz="2400" b="1" dirty="0"/>
          </a:p>
        </p:txBody>
      </p:sp>
      <p:pic>
        <p:nvPicPr>
          <p:cNvPr id="2052" name="Picture 4" descr="adult learning : Illustration depicting a highway gantry sign with a new skills and training concept  Blue sky background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08" y="2766728"/>
            <a:ext cx="3011655" cy="30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eacher helping adult students at computer terminals Stock Photo - 281981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59" y="4943358"/>
            <a:ext cx="2505076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69847" y="2872012"/>
            <a:ext cx="2536769" cy="2523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lvl="3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2"/>
                </a:solidFill>
              </a:rPr>
              <a:t>Seize the market opportunity </a:t>
            </a:r>
          </a:p>
          <a:p>
            <a:pPr marL="285750" lvl="3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accent2"/>
                </a:solidFill>
              </a:rPr>
              <a:t>Offer competency-based education </a:t>
            </a:r>
          </a:p>
          <a:p>
            <a:pPr marL="285750" lvl="3" indent="-28575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accent2"/>
                </a:solidFill>
              </a:rPr>
              <a:t>B</a:t>
            </a:r>
            <a:r>
              <a:rPr lang="en-US" sz="1600" b="1" dirty="0" smtClean="0">
                <a:solidFill>
                  <a:schemeClr val="accent2"/>
                </a:solidFill>
              </a:rPr>
              <a:t>ecome </a:t>
            </a:r>
            <a:r>
              <a:rPr lang="en-US" sz="1600" b="1" dirty="0">
                <a:solidFill>
                  <a:schemeClr val="accent2"/>
                </a:solidFill>
              </a:rPr>
              <a:t>essential </a:t>
            </a:r>
            <a:r>
              <a:rPr lang="en-US" sz="1600" b="1" dirty="0" smtClean="0">
                <a:solidFill>
                  <a:schemeClr val="accent2"/>
                </a:solidFill>
              </a:rPr>
              <a:t>to professional </a:t>
            </a:r>
            <a:r>
              <a:rPr lang="en-US" sz="1600" b="1" dirty="0">
                <a:solidFill>
                  <a:schemeClr val="accent2"/>
                </a:solidFill>
              </a:rPr>
              <a:t>development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89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98881" y="5779109"/>
            <a:ext cx="3445119" cy="1078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60375" y="1786064"/>
            <a:ext cx="298161" cy="280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65646"/>
            <a:ext cx="8732795" cy="1030112"/>
          </a:xfrm>
        </p:spPr>
        <p:txBody>
          <a:bodyPr/>
          <a:lstStyle/>
          <a:p>
            <a:r>
              <a:rPr lang="en-US" dirty="0" smtClean="0"/>
              <a:t>Leadership, Experience and Vision</a:t>
            </a:r>
            <a:endParaRPr lang="en-US" dirty="0"/>
          </a:p>
        </p:txBody>
      </p:sp>
      <p:sp>
        <p:nvSpPr>
          <p:cNvPr id="6" name="AutoShape 2" descr="Image result for comed logo"/>
          <p:cNvSpPr>
            <a:spLocks noChangeAspect="1" noChangeArrowheads="1"/>
          </p:cNvSpPr>
          <p:nvPr/>
        </p:nvSpPr>
        <p:spPr bwMode="auto">
          <a:xfrm>
            <a:off x="155575" y="-433388"/>
            <a:ext cx="14478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comed logo"/>
          <p:cNvSpPr>
            <a:spLocks noChangeAspect="1" noChangeArrowheads="1"/>
          </p:cNvSpPr>
          <p:nvPr/>
        </p:nvSpPr>
        <p:spPr bwMode="auto">
          <a:xfrm>
            <a:off x="307975" y="-280988"/>
            <a:ext cx="14478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Image result for comed logo"/>
          <p:cNvSpPr>
            <a:spLocks noChangeAspect="1" noChangeArrowheads="1"/>
          </p:cNvSpPr>
          <p:nvPr/>
        </p:nvSpPr>
        <p:spPr bwMode="auto">
          <a:xfrm>
            <a:off x="460375" y="-128588"/>
            <a:ext cx="14478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half" idx="11"/>
          </p:nvPr>
        </p:nvSpPr>
        <p:spPr>
          <a:xfrm>
            <a:off x="460375" y="1694996"/>
            <a:ext cx="5037214" cy="4714992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Strong technical vision for IEEE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en-US" sz="2400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In-depth </a:t>
            </a:r>
            <a:r>
              <a:rPr lang="en-US" sz="2400" dirty="0">
                <a:latin typeface="Calibri" pitchFamily="34" charset="0"/>
              </a:rPr>
              <a:t>knowledge of </a:t>
            </a:r>
            <a:r>
              <a:rPr lang="en-US" sz="2400" dirty="0" smtClean="0">
                <a:latin typeface="Calibri" pitchFamily="34" charset="0"/>
              </a:rPr>
              <a:t>IEEE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en-US" sz="2400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Global membership connection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en-US" sz="2400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n-US" sz="2400" dirty="0" smtClean="0">
                <a:latin typeface="Calibri" pitchFamily="34" charset="0"/>
              </a:rPr>
              <a:t>Proven </a:t>
            </a:r>
            <a:r>
              <a:rPr lang="en-US" sz="2400" dirty="0">
                <a:latin typeface="Calibri" pitchFamily="34" charset="0"/>
              </a:rPr>
              <a:t>leadership track record 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en-US" sz="2400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600"/>
              </a:spcBef>
              <a:buClr>
                <a:srgbClr val="FF0000"/>
              </a:buClr>
              <a:buSzPct val="150000"/>
              <a:buNone/>
            </a:pPr>
            <a:endParaRPr lang="en-US" sz="2400" dirty="0" smtClean="0">
              <a:latin typeface="Calibri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73" y="3079935"/>
            <a:ext cx="817998" cy="4583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72" y="1485133"/>
            <a:ext cx="2255062" cy="8824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31" y="3053302"/>
            <a:ext cx="897534" cy="401694"/>
          </a:xfrm>
          <a:prstGeom prst="rect">
            <a:avLst/>
          </a:prstGeom>
        </p:spPr>
      </p:pic>
      <p:pic>
        <p:nvPicPr>
          <p:cNvPr id="5122" name="Picture 2" descr="https://encrypted-tbn0.gstatic.com/images?q=tbn:ANd9GcRnDSyQOIAahYLqdvqnaJXn9vZ4icGybC4fAcz3ZWCu0TepLIjX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42" y="2892992"/>
            <a:ext cx="743751" cy="60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73941" y="3069425"/>
            <a:ext cx="298161" cy="280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73941" y="4444444"/>
            <a:ext cx="298161" cy="280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73941" y="5670365"/>
            <a:ext cx="298161" cy="280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world m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14" y="4027157"/>
            <a:ext cx="3661330" cy="142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6063716" y="5823376"/>
            <a:ext cx="358609" cy="365125"/>
          </a:xfrm>
        </p:spPr>
        <p:txBody>
          <a:bodyPr/>
          <a:lstStyle/>
          <a:p>
            <a:fld id="{60BC5383-B22C-A746-A4AF-C32103C6BFA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95492" y="5787157"/>
            <a:ext cx="2628346" cy="802688"/>
            <a:chOff x="5980840" y="2741497"/>
            <a:chExt cx="2628346" cy="80268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7796" y="2741497"/>
              <a:ext cx="1061390" cy="733286"/>
            </a:xfrm>
            <a:prstGeom prst="rect">
              <a:avLst/>
            </a:prstGeom>
          </p:spPr>
        </p:pic>
        <p:pic>
          <p:nvPicPr>
            <p:cNvPr id="21" name="Picture 7" descr="blue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0840" y="2741498"/>
              <a:ext cx="799891" cy="802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ight Arrow 2"/>
            <p:cNvSpPr/>
            <p:nvPr/>
          </p:nvSpPr>
          <p:spPr>
            <a:xfrm>
              <a:off x="6964138" y="2961332"/>
              <a:ext cx="530720" cy="350012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45" y="5787157"/>
            <a:ext cx="3236190" cy="771985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481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0" r="24589" b="25570"/>
          <a:stretch/>
        </p:blipFill>
        <p:spPr>
          <a:xfrm>
            <a:off x="225068" y="1585153"/>
            <a:ext cx="1671989" cy="220856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37399" y="4351237"/>
            <a:ext cx="8063526" cy="1801913"/>
            <a:chOff x="405557" y="4888673"/>
            <a:chExt cx="8063526" cy="1801913"/>
          </a:xfrm>
        </p:grpSpPr>
        <p:cxnSp>
          <p:nvCxnSpPr>
            <p:cNvPr id="111" name="Elbow Connector 110"/>
            <p:cNvCxnSpPr>
              <a:stCxn id="44" idx="0"/>
            </p:cNvCxnSpPr>
            <p:nvPr/>
          </p:nvCxnSpPr>
          <p:spPr>
            <a:xfrm rot="16200000" flipV="1">
              <a:off x="6825783" y="4978557"/>
              <a:ext cx="870968" cy="691199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28" idx="0"/>
              <a:endCxn id="19" idx="2"/>
            </p:cNvCxnSpPr>
            <p:nvPr/>
          </p:nvCxnSpPr>
          <p:spPr>
            <a:xfrm rot="5400000" flipH="1" flipV="1">
              <a:off x="806273" y="5176333"/>
              <a:ext cx="538540" cy="520196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rot="16200000" flipV="1">
              <a:off x="5284545" y="5011564"/>
              <a:ext cx="816384" cy="704858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49"/>
            <p:cNvCxnSpPr>
              <a:stCxn id="42" idx="0"/>
              <a:endCxn id="45" idx="2"/>
            </p:cNvCxnSpPr>
            <p:nvPr/>
          </p:nvCxnSpPr>
          <p:spPr>
            <a:xfrm rot="16200000" flipV="1">
              <a:off x="4398233" y="5199215"/>
              <a:ext cx="715563" cy="391702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>
              <a:stCxn id="20" idx="2"/>
              <a:endCxn id="31" idx="0"/>
            </p:cNvCxnSpPr>
            <p:nvPr/>
          </p:nvCxnSpPr>
          <p:spPr>
            <a:xfrm rot="5400000">
              <a:off x="2165839" y="5236312"/>
              <a:ext cx="538540" cy="400238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5557" y="5705701"/>
              <a:ext cx="8197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Intern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26375" y="5705701"/>
              <a:ext cx="1817229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66688" indent="-16668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Engineer</a:t>
              </a:r>
            </a:p>
            <a:p>
              <a:pPr marL="166688" indent="-16668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Team Leader</a:t>
              </a:r>
            </a:p>
            <a:p>
              <a:pPr marL="166688" indent="-16668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Manager,  Director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84991" y="5723708"/>
              <a:ext cx="1703451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President</a:t>
              </a:r>
            </a:p>
            <a:p>
              <a:pPr marL="166688" indent="-16668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CEO </a:t>
              </a:r>
            </a:p>
          </p:txBody>
        </p:sp>
        <p:cxnSp>
          <p:nvCxnSpPr>
            <p:cNvPr id="41" name="Elbow Connector 40"/>
            <p:cNvCxnSpPr/>
            <p:nvPr/>
          </p:nvCxnSpPr>
          <p:spPr>
            <a:xfrm rot="5400000" flipH="1" flipV="1">
              <a:off x="3455727" y="5409568"/>
              <a:ext cx="530677" cy="194557"/>
            </a:xfrm>
            <a:prstGeom prst="bentConnector3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278910" y="5752847"/>
              <a:ext cx="13459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Vice President</a:t>
              </a:r>
            </a:p>
            <a:p>
              <a:pPr marL="166688" indent="-166688">
                <a:buFont typeface="Arial" panose="020B0604020202020204" pitchFamily="34" charset="0"/>
                <a:buChar char="•"/>
              </a:pPr>
              <a:endParaRPr lang="en-US" sz="1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530595" y="5772184"/>
              <a:ext cx="14266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Vice President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44649" y="5759641"/>
              <a:ext cx="172443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Vice President</a:t>
              </a:r>
            </a:p>
            <a:p>
              <a:pPr marL="166688" indent="-166688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latin typeface="Arial Narrow" panose="020B0606020202030204" pitchFamily="34" charset="0"/>
                </a:rPr>
                <a:t>Chief Strategy Officer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358120" y="3300939"/>
            <a:ext cx="7432849" cy="135922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Career Experience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72111" y="3846346"/>
            <a:ext cx="679939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26426" y="343308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1985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853" y="343308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3669" y="34243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1995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9107" y="34132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2654" y="342568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0684" y="342438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3875" y="342699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78" y="3919014"/>
            <a:ext cx="900409" cy="7107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18" y="3904822"/>
            <a:ext cx="724903" cy="7249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79" y="3994612"/>
            <a:ext cx="716624" cy="574509"/>
          </a:xfrm>
          <a:prstGeom prst="rect">
            <a:avLst/>
          </a:prstGeom>
        </p:spPr>
      </p:pic>
      <p:sp>
        <p:nvSpPr>
          <p:cNvPr id="24" name="AutoShape 2" descr="Image result for exelon logo"/>
          <p:cNvSpPr>
            <a:spLocks noChangeAspect="1" noChangeArrowheads="1"/>
          </p:cNvSpPr>
          <p:nvPr/>
        </p:nvSpPr>
        <p:spPr bwMode="auto">
          <a:xfrm>
            <a:off x="3193581" y="23529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126" y="4280237"/>
            <a:ext cx="912465" cy="242716"/>
          </a:xfrm>
          <a:prstGeom prst="rect">
            <a:avLst/>
          </a:prstGeom>
          <a:ln>
            <a:noFill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15" y="3972227"/>
            <a:ext cx="863380" cy="5276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18" y="4040154"/>
            <a:ext cx="802655" cy="22209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7" y="3766378"/>
            <a:ext cx="571211" cy="24023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11" y="3773679"/>
            <a:ext cx="571211" cy="240237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2795326" y="2475648"/>
            <a:ext cx="4665188" cy="40011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Power Industry Career Progression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9" name="Picture 12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31" y="4013361"/>
            <a:ext cx="426087" cy="45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36" y="-46522"/>
            <a:ext cx="8866329" cy="103011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2017 IEEE President-Elect </a:t>
            </a:r>
            <a:r>
              <a:rPr lang="en-US" dirty="0"/>
              <a:t>Candidate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43431" y="3841543"/>
            <a:ext cx="3337719" cy="1757243"/>
            <a:chOff x="5038425" y="2521518"/>
            <a:chExt cx="3791415" cy="2681701"/>
          </a:xfrm>
        </p:grpSpPr>
        <p:sp>
          <p:nvSpPr>
            <p:cNvPr id="10" name="Rectangle 9"/>
            <p:cNvSpPr/>
            <p:nvPr/>
          </p:nvSpPr>
          <p:spPr>
            <a:xfrm>
              <a:off x="6537562" y="3629963"/>
              <a:ext cx="536073" cy="66540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C:\Users\rederw\AppData\Local\Microsoft\Windows\Temporary Internet Files\Content.IE5\M5VUYBFF\MC900434663[1].wm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6282" y="3510307"/>
              <a:ext cx="534246" cy="705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038425" y="4618443"/>
              <a:ext cx="379141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IEEE Election Period</a:t>
              </a:r>
            </a:p>
            <a:p>
              <a:pPr algn="ctr"/>
              <a:r>
                <a:rPr lang="en-US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Aug 15, 2016 – Oct 3, 2016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18673" y="2521518"/>
              <a:ext cx="2573850" cy="65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1" y="1462797"/>
            <a:ext cx="3792368" cy="5186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5843" y="1645472"/>
            <a:ext cx="390363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Learn more at </a:t>
            </a:r>
          </a:p>
          <a:p>
            <a:pPr algn="ctr">
              <a:spcBef>
                <a:spcPts val="600"/>
              </a:spcBef>
            </a:pPr>
            <a:r>
              <a:rPr lang="en-US" sz="2200" b="1" dirty="0" smtClean="0"/>
              <a:t>www.WandaReder.com</a:t>
            </a:r>
            <a:endParaRPr lang="en-US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05936" y="3502989"/>
            <a:ext cx="3791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dirty="0" smtClean="0"/>
              <a:t>w.reder@ieee.org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71139" y="6613949"/>
            <a:ext cx="3486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Available at – </a:t>
            </a:r>
            <a:r>
              <a:rPr lang="en-US" sz="1200" b="1" dirty="0" smtClean="0">
                <a:hlinkClick r:id="rId4"/>
              </a:rPr>
              <a:t>www.wandareder.com</a:t>
            </a:r>
            <a:r>
              <a:rPr lang="en-US" sz="1200" b="1" dirty="0" smtClean="0"/>
              <a:t>  </a:t>
            </a:r>
            <a:endParaRPr lang="en-US" sz="1200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81" y="2647011"/>
            <a:ext cx="462021" cy="46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89" y="2671639"/>
            <a:ext cx="437689" cy="43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08" y="2668878"/>
            <a:ext cx="416431" cy="41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95862" y="3101936"/>
            <a:ext cx="1311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@</a:t>
            </a:r>
            <a:r>
              <a:rPr lang="en-US" sz="1200" dirty="0" err="1" smtClean="0"/>
              <a:t>WandaReder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583411" y="3918370"/>
            <a:ext cx="305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want to hear from you!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58754" y="798462"/>
            <a:ext cx="4204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Leadership, Vision , Experience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-CRS-0106-IEEE-PowerPoint-Presentation-Template 14Nov FINAL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12-CRS-0106-IEEE-PowerPoint-Presentation-Template 14Nov FINAL.thmx</Template>
  <TotalTime>7733</TotalTime>
  <Words>264</Words>
  <Application>Microsoft Office PowerPoint</Application>
  <PresentationFormat>On-screen Show (4:3)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MS PGothic</vt:lpstr>
      <vt:lpstr>Arial</vt:lpstr>
      <vt:lpstr>Arial Narrow</vt:lpstr>
      <vt:lpstr>Calibri</vt:lpstr>
      <vt:lpstr>Lucida Grande</vt:lpstr>
      <vt:lpstr>Verdana</vt:lpstr>
      <vt:lpstr>Wingdings</vt:lpstr>
      <vt:lpstr>12-CRS-0106-IEEE-PowerPoint-Presentation-Template 14Nov FINAL</vt:lpstr>
      <vt:lpstr> 2017 IEEE President-Elect Candidate     </vt:lpstr>
      <vt:lpstr>Global Reach, Technical Breadth</vt:lpstr>
      <vt:lpstr>My Aim</vt:lpstr>
      <vt:lpstr>Increase Global Engagement</vt:lpstr>
      <vt:lpstr>Improve Relevancy</vt:lpstr>
      <vt:lpstr>Add Membership Value</vt:lpstr>
      <vt:lpstr>Leadership, Experience and Vision</vt:lpstr>
      <vt:lpstr>My Career Experience</vt:lpstr>
      <vt:lpstr>2017 IEEE President-Elect Candidate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Reder, Wanda</cp:lastModifiedBy>
  <cp:revision>209</cp:revision>
  <cp:lastPrinted>2014-11-20T03:12:29Z</cp:lastPrinted>
  <dcterms:created xsi:type="dcterms:W3CDTF">2012-11-14T18:53:32Z</dcterms:created>
  <dcterms:modified xsi:type="dcterms:W3CDTF">2016-04-01T18:14:15Z</dcterms:modified>
</cp:coreProperties>
</file>