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4344" r:id="rId2"/>
  </p:sldMasterIdLst>
  <p:notesMasterIdLst>
    <p:notesMasterId r:id="rId10"/>
  </p:notesMasterIdLst>
  <p:handoutMasterIdLst>
    <p:handoutMasterId r:id="rId11"/>
  </p:handoutMasterIdLst>
  <p:sldIdLst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2"/>
    <a:srgbClr val="808080"/>
    <a:srgbClr val="005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2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6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2" charset="-128"/>
              </a:defRPr>
            </a:lvl1pPr>
          </a:lstStyle>
          <a:p>
            <a:pPr>
              <a:defRPr/>
            </a:pPr>
            <a:fld id="{3C0F3988-D95E-4F18-AC79-F50267C3DF36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2" charset="-128"/>
              </a:defRPr>
            </a:lvl1pPr>
          </a:lstStyle>
          <a:p>
            <a:pPr>
              <a:defRPr/>
            </a:pPr>
            <a:fld id="{E08A3198-C915-4071-A51C-4DDBD827F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813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2" charset="-128"/>
              </a:defRPr>
            </a:lvl1pPr>
          </a:lstStyle>
          <a:p>
            <a:pPr>
              <a:defRPr/>
            </a:pPr>
            <a:fld id="{306E25DF-20B4-4E3C-BD4E-0058637AEBC3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2" charset="-128"/>
              </a:defRPr>
            </a:lvl1pPr>
          </a:lstStyle>
          <a:p>
            <a:pPr>
              <a:defRPr/>
            </a:pPr>
            <a:fld id="{465CCE63-2E9C-498D-842F-88C449D06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2961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FD55F-C194-4376-83DC-D843B8E19698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EF26F-97C9-4924-86DB-FFDC4A025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056E2-3D50-49A3-8416-64C5E74B2279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B86BA-7032-48CE-A762-66A44772D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DD84-D685-484A-889E-00904414A1B3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78F0-F553-454D-BD17-825A38B7A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0134" y="0"/>
            <a:ext cx="7543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/>
                </a:solidFill>
              </a:rPr>
              <a:t>Region 2</a:t>
            </a:r>
            <a:r>
              <a:rPr lang="en-US" sz="1200" b="1" baseline="0" dirty="0" smtClean="0">
                <a:solidFill>
                  <a:schemeClr val="accent3"/>
                </a:solidFill>
              </a:rPr>
              <a:t> </a:t>
            </a:r>
            <a:r>
              <a:rPr lang="en-US" sz="1200" b="1" dirty="0" smtClean="0">
                <a:solidFill>
                  <a:schemeClr val="accent3"/>
                </a:solidFill>
              </a:rPr>
              <a:t>Meeting,</a:t>
            </a:r>
            <a:r>
              <a:rPr lang="en-US" sz="1200" b="1" baseline="0" dirty="0" smtClean="0">
                <a:solidFill>
                  <a:schemeClr val="accent3"/>
                </a:solidFill>
              </a:rPr>
              <a:t> March 2016			    </a:t>
            </a:r>
            <a:r>
              <a:rPr lang="en-US" sz="1400" baseline="0" dirty="0" smtClean="0">
                <a:solidFill>
                  <a:schemeClr val="accent3"/>
                </a:solidFill>
              </a:rPr>
              <a:t>Slide </a:t>
            </a:r>
            <a:fld id="{E78B6B07-BC90-4378-9CD4-ECF19ADAA0A9}" type="slidenum">
              <a:rPr lang="en-US" sz="1400" baseline="0" smtClean="0">
                <a:solidFill>
                  <a:schemeClr val="accent3"/>
                </a:solidFill>
              </a:rPr>
              <a:t>‹#›</a:t>
            </a:fld>
            <a:endParaRPr lang="en-US" sz="1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BD743-F688-445E-ACEC-071EC94D423F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22F0-D53A-49DC-9C17-071882848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5A746-609E-4DD8-8C1C-2460C9C3E927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59C72-A615-4B0A-A8CB-CF647226F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91C3C-07A8-4EB1-A61F-8F605B1C3FE9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3240E-AADD-4560-8D84-9C1C82B1C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B67F3-DE12-4610-B2F2-E1D09FEC3C57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6908E-EC09-48BA-9D26-A79F32CC1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5152-9B6A-4D57-B95F-0A6569937E0C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D043C-9BE8-4ABB-97EF-4CB8C13DE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3B97-AD46-4B58-A5C2-4D9381E9929C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8FBA6-3AD8-4FED-B826-7C08DEE8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5F40-CAB2-41E0-91E2-33764341248A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95FEA-8A30-4E62-97DF-8322828FB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ea typeface="ＭＳ Ｐゴシック" pitchFamily="-112" charset="-128"/>
              </a:defRPr>
            </a:lvl1pPr>
          </a:lstStyle>
          <a:p>
            <a:pPr>
              <a:defRPr/>
            </a:pPr>
            <a:fld id="{C55D53B0-F5DA-49CE-BEC3-21F560BFFF3D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ea typeface="ＭＳ Ｐゴシック" pitchFamily="-112" charset="-128"/>
              </a:defRPr>
            </a:lvl1pPr>
          </a:lstStyle>
          <a:p>
            <a:pPr>
              <a:defRPr/>
            </a:pPr>
            <a:fld id="{1E566575-AF0F-4330-B2F2-74C02DD3E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87" r:id="rId1"/>
    <p:sldLayoutId id="2147485176" r:id="rId2"/>
    <p:sldLayoutId id="2147485177" r:id="rId3"/>
    <p:sldLayoutId id="2147485178" r:id="rId4"/>
    <p:sldLayoutId id="2147485179" r:id="rId5"/>
    <p:sldLayoutId id="2147485180" r:id="rId6"/>
    <p:sldLayoutId id="2147485181" r:id="rId7"/>
    <p:sldLayoutId id="2147485182" r:id="rId8"/>
    <p:sldLayoutId id="2147485183" r:id="rId9"/>
    <p:sldLayoutId id="2147485184" r:id="rId10"/>
    <p:sldLayoutId id="2147485185" r:id="rId11"/>
    <p:sldLayoutId id="2147485186" r:id="rId12"/>
    <p:sldLayoutId id="2147485188" r:id="rId13"/>
    <p:sldLayoutId id="2147485189" r:id="rId14"/>
    <p:sldLayoutId id="2147485190" r:id="rId15"/>
    <p:sldLayoutId id="2147485191" r:id="rId16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ea typeface="ＭＳ Ｐゴシック" pitchFamily="-112" charset="-128"/>
              </a:defRPr>
            </a:lvl1pPr>
          </a:lstStyle>
          <a:p>
            <a:pPr>
              <a:defRPr/>
            </a:pPr>
            <a:fld id="{552BA2BB-7551-417B-9CA8-B1FB7EB30AB1}" type="datetime1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ea typeface="ＭＳ Ｐゴシック" pitchFamily="-112" charset="-128"/>
              </a:defRPr>
            </a:lvl1pPr>
          </a:lstStyle>
          <a:p>
            <a:pPr>
              <a:defRPr/>
            </a:pPr>
            <a:fld id="{9DB7FB63-D0C9-40A5-8ED9-23DD04EC9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7" descr="IEEE_TAG_BLUE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92" r:id="rId1"/>
    <p:sldLayoutId id="2147485193" r:id="rId2"/>
    <p:sldLayoutId id="2147485194" r:id="rId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7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 dirty="0" smtClean="0">
                <a:ea typeface="ＭＳ Ｐゴシック" pitchFamily="-106" charset="-128"/>
              </a:rPr>
              <a:t>IEEE-USA President-Elect Candidate</a:t>
            </a:r>
            <a:endParaRPr lang="en-US" dirty="0" smtClean="0">
              <a:ea typeface="ＭＳ Ｐゴシック" pitchFamily="-106" charset="-128"/>
            </a:endParaRPr>
          </a:p>
        </p:txBody>
      </p:sp>
      <p:sp>
        <p:nvSpPr>
          <p:cNvPr id="1126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-112" charset="2"/>
              <a:buNone/>
            </a:pPr>
            <a:r>
              <a:rPr lang="en-US" dirty="0" smtClean="0">
                <a:ea typeface="ＭＳ Ｐゴシック" pitchFamily="-106" charset="-128"/>
              </a:rPr>
              <a:t>Candy Robinson</a:t>
            </a:r>
          </a:p>
          <a:p>
            <a:pPr eaLnBrk="1" hangingPunct="1">
              <a:buFont typeface="Wingdings" pitchFamily="-112" charset="2"/>
              <a:buNone/>
            </a:pPr>
            <a:endParaRPr lang="en-US" dirty="0">
              <a:ea typeface="ＭＳ Ｐゴシック" pitchFamily="-106" charset="-128"/>
            </a:endParaRPr>
          </a:p>
          <a:p>
            <a:pPr eaLnBrk="1" hangingPunct="1">
              <a:buFont typeface="Wingdings" pitchFamily="-112" charset="2"/>
              <a:buNone/>
            </a:pPr>
            <a:r>
              <a:rPr lang="en-US" dirty="0" smtClean="0">
                <a:ea typeface="ＭＳ Ｐゴシック" pitchFamily="-106" charset="-128"/>
              </a:rPr>
              <a:t>Norfolk VA</a:t>
            </a:r>
            <a:endParaRPr lang="en-US" dirty="0" smtClean="0">
              <a:ea typeface="ＭＳ Ｐゴシック" pitchFamily="-106" charset="-128"/>
            </a:endParaRPr>
          </a:p>
          <a:p>
            <a:pPr eaLnBrk="1" hangingPunct="1">
              <a:buFont typeface="Wingdings" pitchFamily="-112" charset="2"/>
              <a:buNone/>
            </a:pPr>
            <a:r>
              <a:rPr lang="en-US" dirty="0" smtClean="0">
                <a:ea typeface="ＭＳ Ｐゴシック" pitchFamily="-106" charset="-128"/>
              </a:rPr>
              <a:t>April 1, </a:t>
            </a:r>
            <a:r>
              <a:rPr lang="en-US" dirty="0" smtClean="0">
                <a:ea typeface="ＭＳ Ｐゴシック" pitchFamily="-106" charset="-128"/>
              </a:rPr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 and experience provide solid footing for an effective IEEE-USA Presidency.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76500"/>
            <a:ext cx="7677150" cy="325755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Career History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IEEE Experience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Why 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8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95350"/>
            <a:ext cx="7772400" cy="704850"/>
          </a:xfrm>
        </p:spPr>
        <p:txBody>
          <a:bodyPr/>
          <a:lstStyle/>
          <a:p>
            <a:pPr algn="ctr"/>
            <a:r>
              <a:rPr lang="en-US" sz="2800" dirty="0" smtClean="0"/>
              <a:t>Career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600200"/>
            <a:ext cx="7772400" cy="432435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Lawrence Livermore </a:t>
            </a:r>
            <a:r>
              <a:rPr lang="en-US" sz="2400" dirty="0" smtClean="0"/>
              <a:t>National Laboratory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Superconducting Super Collider </a:t>
            </a:r>
            <a:r>
              <a:rPr lang="en-US" sz="2400" dirty="0" smtClean="0"/>
              <a:t>Lab</a:t>
            </a:r>
            <a:endParaRPr lang="en-US" sz="20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Boeing </a:t>
            </a:r>
            <a:r>
              <a:rPr lang="en-US" sz="2400" dirty="0" smtClean="0"/>
              <a:t>Defense and Space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The Associates </a:t>
            </a:r>
            <a:r>
              <a:rPr lang="en-US" sz="2400" dirty="0"/>
              <a:t>First Capital </a:t>
            </a:r>
            <a:r>
              <a:rPr lang="en-US" sz="2400" dirty="0" smtClean="0"/>
              <a:t>Corporation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Lockheed Martin </a:t>
            </a:r>
            <a:r>
              <a:rPr lang="en-US" sz="2400" dirty="0" smtClean="0"/>
              <a:t>Aeronautics</a:t>
            </a:r>
          </a:p>
        </p:txBody>
      </p:sp>
    </p:spTree>
    <p:extLst>
      <p:ext uri="{BB962C8B-B14F-4D97-AF65-F5344CB8AC3E}">
        <p14:creationId xmlns:p14="http://schemas.microsoft.com/office/powerpoint/2010/main" val="149350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IEEE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635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Sections/Chapters</a:t>
            </a:r>
          </a:p>
          <a:p>
            <a:pPr marL="0" indent="0">
              <a:buNone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/>
              <a:t>Region </a:t>
            </a:r>
            <a:r>
              <a:rPr lang="en-US" dirty="0"/>
              <a:t>5 Outstanding Member Award (Dallas)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Outstanding Service Award, Computer Society Dallas </a:t>
            </a:r>
            <a:r>
              <a:rPr lang="en-US" dirty="0" smtClean="0"/>
              <a:t>Chapter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/>
              <a:t>Conference</a:t>
            </a:r>
            <a:r>
              <a:rPr lang="en-US" sz="2400" dirty="0" smtClean="0"/>
              <a:t> Track Co-Chair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Fort Worth Section </a:t>
            </a:r>
            <a:r>
              <a:rPr lang="en-US" sz="2400" dirty="0"/>
              <a:t>(TISP, </a:t>
            </a:r>
            <a:r>
              <a:rPr lang="en-US" sz="2400" dirty="0" err="1"/>
              <a:t>Sr</a:t>
            </a:r>
            <a:r>
              <a:rPr lang="en-US" sz="2400" dirty="0"/>
              <a:t> Member Upgrade)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003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IEEE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428750"/>
            <a:ext cx="7772400" cy="4476750"/>
          </a:xfrm>
        </p:spPr>
        <p:txBody>
          <a:bodyPr/>
          <a:lstStyle/>
          <a:p>
            <a:r>
              <a:rPr lang="en-US" dirty="0" smtClean="0"/>
              <a:t>Region</a:t>
            </a:r>
            <a:endParaRPr lang="en-US" b="1" dirty="0" smtClean="0"/>
          </a:p>
          <a:p>
            <a:pPr lvl="1"/>
            <a:r>
              <a:rPr lang="en-US" dirty="0"/>
              <a:t>WIE </a:t>
            </a:r>
            <a:r>
              <a:rPr lang="en-US" dirty="0" smtClean="0"/>
              <a:t>Coordinator (RAB Achievement Award)</a:t>
            </a:r>
          </a:p>
          <a:p>
            <a:pPr lvl="1"/>
            <a:r>
              <a:rPr lang="en-US" dirty="0" smtClean="0"/>
              <a:t>Government Coordinator</a:t>
            </a:r>
          </a:p>
          <a:p>
            <a:pPr lvl="1"/>
            <a:r>
              <a:rPr lang="en-US" dirty="0" smtClean="0"/>
              <a:t>Area Chair</a:t>
            </a:r>
            <a:endParaRPr lang="en-US" dirty="0"/>
          </a:p>
          <a:p>
            <a:pPr lvl="0"/>
            <a:r>
              <a:rPr lang="en-US" dirty="0" smtClean="0"/>
              <a:t>Region 5 Director </a:t>
            </a:r>
            <a:r>
              <a:rPr lang="en-US" sz="2400" dirty="0" smtClean="0"/>
              <a:t>(Board)</a:t>
            </a:r>
          </a:p>
          <a:p>
            <a:r>
              <a:rPr lang="en-US" dirty="0" smtClean="0"/>
              <a:t>Committees/Boards </a:t>
            </a:r>
            <a:r>
              <a:rPr lang="en-US" sz="2400" dirty="0" smtClean="0"/>
              <a:t>(Audit</a:t>
            </a:r>
            <a:r>
              <a:rPr lang="en-US" sz="2400" dirty="0"/>
              <a:t>, the Institute, EAB, GOLD, MGA Pre-University</a:t>
            </a:r>
            <a:r>
              <a:rPr lang="en-US" dirty="0"/>
              <a:t>)</a:t>
            </a:r>
          </a:p>
          <a:p>
            <a:pPr marL="0" lv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753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609600"/>
            <a:ext cx="7772400" cy="1143000"/>
          </a:xfrm>
        </p:spPr>
        <p:txBody>
          <a:bodyPr/>
          <a:lstStyle/>
          <a:p>
            <a:r>
              <a:rPr lang="en-US" dirty="0" smtClean="0"/>
              <a:t>Why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504950"/>
            <a:ext cx="760095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I believe </a:t>
            </a:r>
            <a:r>
              <a:rPr lang="en-US" sz="2400" dirty="0" smtClean="0"/>
              <a:t>in the vision and mission of IEEE-USA.</a:t>
            </a:r>
          </a:p>
          <a:p>
            <a:pPr lvl="1"/>
            <a:r>
              <a:rPr lang="en-US" sz="2400" dirty="0" smtClean="0"/>
              <a:t>Building Careers</a:t>
            </a:r>
          </a:p>
          <a:p>
            <a:pPr lvl="1"/>
            <a:r>
              <a:rPr lang="en-US" sz="2400" dirty="0" smtClean="0"/>
              <a:t>Shaping Public Policy</a:t>
            </a:r>
          </a:p>
          <a:p>
            <a:pPr lvl="1"/>
            <a:r>
              <a:rPr lang="en-US" sz="2400" dirty="0" smtClean="0"/>
              <a:t>Serve members, profession, and the public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 will </a:t>
            </a:r>
            <a:r>
              <a:rPr lang="en-US" sz="2400" b="1" dirty="0" smtClean="0"/>
              <a:t>increase member awareness </a:t>
            </a:r>
            <a:r>
              <a:rPr lang="en-US" sz="2400" dirty="0" smtClean="0"/>
              <a:t>of IEEE-USA benefits.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 </a:t>
            </a:r>
            <a:r>
              <a:rPr lang="en-US" sz="2400" b="1" dirty="0" smtClean="0"/>
              <a:t>strong partnership </a:t>
            </a:r>
            <a:r>
              <a:rPr lang="en-US" sz="2400" dirty="0" smtClean="0"/>
              <a:t>involving industry, academia, the public, staff, Washington is critical.</a:t>
            </a:r>
          </a:p>
        </p:txBody>
      </p:sp>
    </p:spTree>
    <p:extLst>
      <p:ext uri="{BB962C8B-B14F-4D97-AF65-F5344CB8AC3E}">
        <p14:creationId xmlns:p14="http://schemas.microsoft.com/office/powerpoint/2010/main" val="82113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781050"/>
            <a:ext cx="7772400" cy="1143000"/>
          </a:xfrm>
        </p:spPr>
        <p:txBody>
          <a:bodyPr/>
          <a:lstStyle/>
          <a:p>
            <a:r>
              <a:rPr lang="en-US" dirty="0"/>
              <a:t>Why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 will </a:t>
            </a:r>
            <a:r>
              <a:rPr lang="en-US" b="1" dirty="0"/>
              <a:t>serve</a:t>
            </a:r>
            <a:r>
              <a:rPr lang="en-US" dirty="0"/>
              <a:t> the members, the profession, and the public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I will </a:t>
            </a:r>
            <a:r>
              <a:rPr lang="en-US" b="1" dirty="0" smtClean="0"/>
              <a:t>discern</a:t>
            </a:r>
            <a:r>
              <a:rPr lang="en-US" dirty="0" smtClean="0"/>
              <a:t> the best opportunities to have the greatest impact.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 </a:t>
            </a:r>
            <a:r>
              <a:rPr lang="en-US" dirty="0"/>
              <a:t>will serve with </a:t>
            </a:r>
            <a:r>
              <a:rPr lang="en-US" dirty="0" smtClean="0"/>
              <a:t>honesty, </a:t>
            </a:r>
            <a:r>
              <a:rPr lang="en-US" b="1" dirty="0" smtClean="0"/>
              <a:t>integrity</a:t>
            </a:r>
            <a:r>
              <a:rPr lang="en-US" dirty="0" smtClean="0"/>
              <a:t> </a:t>
            </a:r>
            <a:r>
              <a:rPr lang="en-US" dirty="0"/>
              <a:t>and accountability.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024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eg5Feb2014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_customSlides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Reg5Feb2014</Template>
  <TotalTime>243</TotalTime>
  <Words>206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Reg5Feb2014</vt:lpstr>
      <vt:lpstr>IEEE_customSlides</vt:lpstr>
      <vt:lpstr>IEEE-USA President-Elect Candidate</vt:lpstr>
      <vt:lpstr>My background and experience provide solid footing for an effective IEEE-USA Presidency.</vt:lpstr>
      <vt:lpstr>Career</vt:lpstr>
      <vt:lpstr>IEEE</vt:lpstr>
      <vt:lpstr>IEEE</vt:lpstr>
      <vt:lpstr>Why Me?</vt:lpstr>
      <vt:lpstr>Why Me?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IEEE-USA Bd 2015</dc:title>
  <dc:subject>Presentation at ExCom Meeting 2/4/12</dc:subject>
  <dc:creator>Sandra Robinson</dc:creator>
  <cp:lastModifiedBy>Sandra Robinson</cp:lastModifiedBy>
  <cp:revision>20</cp:revision>
  <dcterms:created xsi:type="dcterms:W3CDTF">2015-10-21T21:52:54Z</dcterms:created>
  <dcterms:modified xsi:type="dcterms:W3CDTF">2016-04-01T00:43:58Z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LFWC\robinsl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true</vt:bool>
  </property>
  <property fmtid="{D5CDD505-2E9C-101B-9397-08002B2CF9AE}" pid="8" name="Allow Footer Overwrite">
    <vt:bool>true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  <property fmtid="{D5CDD505-2E9C-101B-9397-08002B2CF9AE}" pid="11" name="checkedProgramsCount">
    <vt:i4>0</vt:i4>
  </property>
  <property fmtid="{D5CDD505-2E9C-101B-9397-08002B2CF9AE}" pid="12" name="ExpCountry">
    <vt:lpwstr/>
  </property>
</Properties>
</file>