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7" r:id="rId2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88632" autoAdjust="0"/>
  </p:normalViewPr>
  <p:slideViewPr>
    <p:cSldViewPr snapToGrid="0" snapToObjects="1">
      <p:cViewPr>
        <p:scale>
          <a:sx n="66" d="100"/>
          <a:sy n="66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268DF05-87D0-4FE3-8A39-08DDAB99EB98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EFB354D-3814-4A48-83E8-8C73A658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1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3/24/2016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ynpere\AppData\Local\Microsoft\Windows\Temporary Internet Files\Content.IE5\FPHJ2SHP\Marketing_Pl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58" y="2090070"/>
            <a:ext cx="389971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444499" y="1608138"/>
            <a:ext cx="8247063" cy="32396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charset="0"/>
              </a:rPr>
              <a:t>Each attendee will leave with an understanding of:</a:t>
            </a:r>
          </a:p>
          <a:p>
            <a:r>
              <a:rPr lang="en-US" dirty="0" smtClean="0">
                <a:latin typeface="Verdana" charset="0"/>
              </a:rPr>
              <a:t>Membership development </a:t>
            </a:r>
          </a:p>
          <a:p>
            <a:r>
              <a:rPr lang="en-US" dirty="0" smtClean="0">
                <a:latin typeface="Verdana" charset="0"/>
              </a:rPr>
              <a:t>Member value</a:t>
            </a:r>
          </a:p>
          <a:p>
            <a:r>
              <a:rPr lang="en-US" dirty="0" smtClean="0">
                <a:latin typeface="Verdana" charset="0"/>
              </a:rPr>
              <a:t>Membership	planning</a:t>
            </a:r>
            <a:endParaRPr lang="en-US" dirty="0" smtClean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Easy-to-use </a:t>
            </a:r>
            <a:r>
              <a:rPr lang="en-US" dirty="0" smtClean="0">
                <a:latin typeface="Verdana" charset="0"/>
              </a:rPr>
              <a:t>3 to 4 </a:t>
            </a:r>
            <a:r>
              <a:rPr lang="en-US" dirty="0" smtClean="0">
                <a:latin typeface="Verdana" charset="0"/>
              </a:rPr>
              <a:t>step </a:t>
            </a:r>
          </a:p>
          <a:p>
            <a:pPr marL="0" indent="0">
              <a:spcBef>
                <a:spcPts val="600"/>
              </a:spcBef>
              <a:buNone/>
              <a:tabLst>
                <a:tab pos="347663" algn="l"/>
              </a:tabLst>
            </a:pPr>
            <a:r>
              <a:rPr lang="en-US" dirty="0" smtClean="0">
                <a:latin typeface="Verdana" charset="0"/>
              </a:rPr>
              <a:t>	processes to develop your plan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88A271-CA8C-6248-994B-30B5CA32EC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Development – </a:t>
            </a:r>
            <a:br>
              <a:rPr lang="en-US" dirty="0"/>
            </a:br>
            <a:r>
              <a:rPr lang="en-US" dirty="0"/>
              <a:t>Growth for 2016 and Beyond</a:t>
            </a:r>
            <a:endParaRPr lang="en-US" dirty="0">
              <a:latin typeface="Verda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498" y="4992005"/>
            <a:ext cx="8247064" cy="120032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0066A1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6A1">
                        <a:tint val="40000"/>
                        <a:satMod val="250000"/>
                      </a:srgbClr>
                    </a:gs>
                    <a:gs pos="9000">
                      <a:srgbClr val="0066A1">
                        <a:tint val="52000"/>
                        <a:satMod val="300000"/>
                      </a:srgbClr>
                    </a:gs>
                    <a:gs pos="50000">
                      <a:srgbClr val="0066A1">
                        <a:shade val="20000"/>
                        <a:satMod val="300000"/>
                      </a:srgbClr>
                    </a:gs>
                    <a:gs pos="79000">
                      <a:srgbClr val="0066A1">
                        <a:tint val="52000"/>
                        <a:satMod val="300000"/>
                      </a:srgbClr>
                    </a:gs>
                    <a:gs pos="100000">
                      <a:srgbClr val="0066A1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end goal is to develop a Section Strategy to share and discuss with your </a:t>
            </a:r>
            <a:r>
              <a:rPr lang="en-US" sz="2400" b="1" dirty="0" err="1" smtClean="0">
                <a:ln w="10541" cmpd="sng">
                  <a:solidFill>
                    <a:srgbClr val="0066A1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6A1">
                        <a:tint val="40000"/>
                        <a:satMod val="250000"/>
                      </a:srgbClr>
                    </a:gs>
                    <a:gs pos="9000">
                      <a:srgbClr val="0066A1">
                        <a:tint val="52000"/>
                        <a:satMod val="300000"/>
                      </a:srgbClr>
                    </a:gs>
                    <a:gs pos="50000">
                      <a:srgbClr val="0066A1">
                        <a:shade val="20000"/>
                        <a:satMod val="300000"/>
                      </a:srgbClr>
                    </a:gs>
                    <a:gs pos="79000">
                      <a:srgbClr val="0066A1">
                        <a:tint val="52000"/>
                        <a:satMod val="300000"/>
                      </a:srgbClr>
                    </a:gs>
                    <a:gs pos="100000">
                      <a:srgbClr val="0066A1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ExCom</a:t>
            </a:r>
            <a:r>
              <a:rPr lang="en-US" sz="2400" b="1" dirty="0" smtClean="0">
                <a:ln w="10541" cmpd="sng">
                  <a:solidFill>
                    <a:srgbClr val="0066A1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6A1">
                        <a:tint val="40000"/>
                        <a:satMod val="250000"/>
                      </a:srgbClr>
                    </a:gs>
                    <a:gs pos="9000">
                      <a:srgbClr val="0066A1">
                        <a:tint val="52000"/>
                        <a:satMod val="300000"/>
                      </a:srgbClr>
                    </a:gs>
                    <a:gs pos="50000">
                      <a:srgbClr val="0066A1">
                        <a:shade val="20000"/>
                        <a:satMod val="300000"/>
                      </a:srgbClr>
                    </a:gs>
                    <a:gs pos="79000">
                      <a:srgbClr val="0066A1">
                        <a:tint val="52000"/>
                        <a:satMod val="300000"/>
                      </a:srgbClr>
                    </a:gs>
                    <a:gs pos="100000">
                      <a:srgbClr val="0066A1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that can be used as a succession plan.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125" y="1645920"/>
            <a:ext cx="8327073" cy="45464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853" y="1940427"/>
            <a:ext cx="6536294" cy="381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422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2010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ieee_presentation_template</vt:lpstr>
      <vt:lpstr>Membership Development –  Growth for 2016 and Beyond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Christopher Wright</cp:lastModifiedBy>
  <cp:revision>202</cp:revision>
  <cp:lastPrinted>2015-03-30T17:02:14Z</cp:lastPrinted>
  <dcterms:created xsi:type="dcterms:W3CDTF">2012-11-14T18:53:32Z</dcterms:created>
  <dcterms:modified xsi:type="dcterms:W3CDTF">2016-03-25T02:51:56Z</dcterms:modified>
</cp:coreProperties>
</file>