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67" r:id="rId3"/>
    <p:sldId id="275" r:id="rId4"/>
    <p:sldId id="268" r:id="rId5"/>
    <p:sldId id="269" r:id="rId6"/>
    <p:sldId id="285" r:id="rId7"/>
    <p:sldId id="272" r:id="rId8"/>
    <p:sldId id="288" r:id="rId9"/>
    <p:sldId id="289" r:id="rId10"/>
    <p:sldId id="290" r:id="rId11"/>
    <p:sldId id="293" r:id="rId12"/>
    <p:sldId id="291" r:id="rId13"/>
    <p:sldId id="292" r:id="rId14"/>
    <p:sldId id="294" r:id="rId15"/>
    <p:sldId id="296" r:id="rId16"/>
    <p:sldId id="295" r:id="rId17"/>
    <p:sldId id="273" r:id="rId18"/>
    <p:sldId id="287"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5"/>
    <p:restoredTop sz="94658"/>
  </p:normalViewPr>
  <p:slideViewPr>
    <p:cSldViewPr snapToGrid="0" snapToObjects="1">
      <p:cViewPr varScale="1">
        <p:scale>
          <a:sx n="129" d="100"/>
          <a:sy n="129" d="100"/>
        </p:scale>
        <p:origin x="101" y="4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01-Apr-17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2844404"/>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128101"/>
            <a:ext cx="3886200" cy="2085521"/>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1375021"/>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369219"/>
            <a:ext cx="3019523" cy="2844404"/>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2128100"/>
            <a:ext cx="7886700" cy="1604915"/>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3004794"/>
            <a:ext cx="3886200" cy="1208828"/>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652552"/>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652552"/>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1369218"/>
            <a:ext cx="4970872" cy="2165833"/>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652552"/>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6" y="352567"/>
            <a:ext cx="906997" cy="920079"/>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8" y="821327"/>
            <a:ext cx="1343053" cy="1356135"/>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3048"/>
            <a:ext cx="2334535" cy="2381057"/>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089046"/>
            <a:ext cx="1643932" cy="1927369"/>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0" y="1369219"/>
            <a:ext cx="3886200" cy="2844404"/>
          </a:xfrm>
        </p:spPr>
        <p:txBody>
          <a:bodyPr/>
          <a:lstStyle>
            <a:lvl1pPr marL="171450" indent="-1714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www.etouches.com/ieeesectionscongress2017"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www.cvent.com/events/ieee-sections-congress-2017/custom-35-b5a409782ebe4d6eb52d3f26e19b0744.aspx"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border.gov.au/Trav/Visa-1/600-/Visitor-e600-visa-online-applications" TargetMode="External"/><Relationship Id="rId2" Type="http://schemas.openxmlformats.org/officeDocument/2006/relationships/hyperlink" Target="https://www.eta.immi.gov.au/ETAS3/etas" TargetMode="External"/><Relationship Id="rId1" Type="http://schemas.openxmlformats.org/officeDocument/2006/relationships/slideLayout" Target="../slideLayouts/slideLayout8.xml"/><Relationship Id="rId4" Type="http://schemas.openxmlformats.org/officeDocument/2006/relationships/hyperlink" Target="https://www.border.gov.a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dy2go.com.au/" TargetMode="External"/><Relationship Id="rId2" Type="http://schemas.openxmlformats.org/officeDocument/2006/relationships/hyperlink" Target="http://www.airportlink.com.au/"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org/about/volunteers/committee/finance/finance_expense_report.html" TargetMode="External"/><Relationship Id="rId2" Type="http://schemas.openxmlformats.org/officeDocument/2006/relationships/hyperlink" Target="mailto:s.a.haynes@ieee.org" TargetMode="External"/><Relationship Id="rId1" Type="http://schemas.openxmlformats.org/officeDocument/2006/relationships/slideLayout" Target="../slideLayouts/slideLayout8.xml"/><Relationship Id="rId4" Type="http://schemas.openxmlformats.org/officeDocument/2006/relationships/hyperlink" Target="mailto:sc-coordinator@ieee.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s.a.haynes@ieee.or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cvent.com/d/0vq2wz"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dirty="0"/>
              <a:t>Sections Congress 2017</a:t>
            </a:r>
          </a:p>
        </p:txBody>
      </p:sp>
      <p:sp>
        <p:nvSpPr>
          <p:cNvPr id="22" name="Subtitle 21"/>
          <p:cNvSpPr>
            <a:spLocks noGrp="1"/>
          </p:cNvSpPr>
          <p:nvPr>
            <p:ph type="subTitle" idx="1"/>
          </p:nvPr>
        </p:nvSpPr>
        <p:spPr/>
        <p:txBody>
          <a:bodyPr/>
          <a:lstStyle/>
          <a:p>
            <a:r>
              <a:rPr lang="en-US" dirty="0"/>
              <a:t>Report to Region Committee</a:t>
            </a:r>
          </a:p>
          <a:p>
            <a:r>
              <a:rPr lang="en-US" dirty="0"/>
              <a:t>01 April 2017</a:t>
            </a:r>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175708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Registration</a:t>
            </a:r>
          </a:p>
        </p:txBody>
      </p:sp>
      <p:sp>
        <p:nvSpPr>
          <p:cNvPr id="3" name="Text Placeholder 2"/>
          <p:cNvSpPr>
            <a:spLocks noGrp="1"/>
          </p:cNvSpPr>
          <p:nvPr>
            <p:ph type="body" sz="quarter" idx="13"/>
          </p:nvPr>
        </p:nvSpPr>
        <p:spPr/>
        <p:txBody>
          <a:bodyPr/>
          <a:lstStyle/>
          <a:p>
            <a:r>
              <a:rPr lang="en-US" dirty="0"/>
              <a:t>Hyatt Regency Sydney selected by Region 3 as Preferred Hotel</a:t>
            </a:r>
          </a:p>
          <a:p>
            <a:r>
              <a:rPr lang="en-US" dirty="0"/>
              <a:t>You must stay at one of the Congress hotels to be reimbursed</a:t>
            </a:r>
          </a:p>
          <a:p>
            <a:r>
              <a:rPr lang="en-US" dirty="0"/>
              <a:t>Registration is booked through housing authority</a:t>
            </a:r>
          </a:p>
          <a:p>
            <a:pPr lvl="1"/>
            <a:r>
              <a:rPr lang="en-US" dirty="0">
                <a:hlinkClick r:id="rId2"/>
              </a:rPr>
              <a:t>http://www.etouches.com/ieeesectionscongress2017</a:t>
            </a:r>
            <a:endParaRPr lang="en-US" dirty="0"/>
          </a:p>
          <a:p>
            <a:r>
              <a:rPr lang="en-US" dirty="0"/>
              <a:t>No upfront costs to register</a:t>
            </a:r>
          </a:p>
          <a:p>
            <a:r>
              <a:rPr lang="en-US" dirty="0"/>
              <a:t>Primary Section Delegate will be reimbursed for 4 nights</a:t>
            </a:r>
          </a:p>
          <a:p>
            <a:pPr lvl="1"/>
            <a:r>
              <a:rPr lang="en-US" dirty="0"/>
              <a:t>10 Aug – 14 Aug</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10</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Hotel Registration</a:t>
            </a:r>
          </a:p>
        </p:txBody>
      </p:sp>
    </p:spTree>
    <p:extLst>
      <p:ext uri="{BB962C8B-B14F-4D97-AF65-F5344CB8AC3E}">
        <p14:creationId xmlns:p14="http://schemas.microsoft.com/office/powerpoint/2010/main" val="361865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2"/>
          <a:stretch>
            <a:fillRect/>
          </a:stretch>
        </p:blipFill>
        <p:spPr>
          <a:xfrm>
            <a:off x="385320" y="324805"/>
            <a:ext cx="7228093" cy="4158129"/>
          </a:xfrm>
        </p:spPr>
      </p:pic>
      <p:sp>
        <p:nvSpPr>
          <p:cNvPr id="4" name="Slide Number Placeholder 3"/>
          <p:cNvSpPr>
            <a:spLocks noGrp="1"/>
          </p:cNvSpPr>
          <p:nvPr>
            <p:ph type="sldNum" sz="quarter" idx="14"/>
          </p:nvPr>
        </p:nvSpPr>
        <p:spPr/>
        <p:txBody>
          <a:bodyPr/>
          <a:lstStyle/>
          <a:p>
            <a:fld id="{3DD97BEB-BAEF-0344-9D5C-EC73E478698A}" type="slidenum">
              <a:rPr lang="en-US" smtClean="0"/>
              <a:pPr/>
              <a:t>11</a:t>
            </a:fld>
            <a:endParaRPr lang="en-US"/>
          </a:p>
        </p:txBody>
      </p:sp>
    </p:spTree>
    <p:extLst>
      <p:ext uri="{BB962C8B-B14F-4D97-AF65-F5344CB8AC3E}">
        <p14:creationId xmlns:p14="http://schemas.microsoft.com/office/powerpoint/2010/main" val="196595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Travel</a:t>
            </a:r>
          </a:p>
        </p:txBody>
      </p:sp>
      <p:sp>
        <p:nvSpPr>
          <p:cNvPr id="3" name="Text Placeholder 2"/>
          <p:cNvSpPr>
            <a:spLocks noGrp="1"/>
          </p:cNvSpPr>
          <p:nvPr>
            <p:ph type="body" sz="quarter" idx="13"/>
          </p:nvPr>
        </p:nvSpPr>
        <p:spPr/>
        <p:txBody>
          <a:bodyPr>
            <a:normAutofit lnSpcReduction="10000"/>
          </a:bodyPr>
          <a:lstStyle/>
          <a:p>
            <a:r>
              <a:rPr lang="en-US" dirty="0"/>
              <a:t>Lowest cost coach airfare will be reimbursed</a:t>
            </a:r>
          </a:p>
          <a:p>
            <a:pPr lvl="1"/>
            <a:r>
              <a:rPr lang="en-US" dirty="0"/>
              <a:t>Discount codes for Delta and United are available online.</a:t>
            </a:r>
          </a:p>
          <a:p>
            <a:pPr lvl="1"/>
            <a:r>
              <a:rPr lang="en-US" dirty="0"/>
              <a:t>Plan to Arrive Thursday 10 August (depart US Tuesday 8 August) and Depart Monday 14 August</a:t>
            </a:r>
          </a:p>
          <a:p>
            <a:pPr lvl="1"/>
            <a:r>
              <a:rPr lang="en-US" dirty="0">
                <a:hlinkClick r:id="rId2"/>
              </a:rPr>
              <a:t>http://www.cvent.com/events/ieee-sections-congress-2017/custom-35-b5a409782ebe4d6eb52d3f26e19b0744.aspx</a:t>
            </a:r>
            <a:endParaRPr lang="en-US" dirty="0"/>
          </a:p>
          <a:p>
            <a:r>
              <a:rPr lang="en-US" dirty="0"/>
              <a:t>You may book upgraded, extended stays, or multi-segment trips HOWEVER</a:t>
            </a:r>
          </a:p>
          <a:p>
            <a:pPr lvl="1"/>
            <a:r>
              <a:rPr lang="en-US" dirty="0"/>
              <a:t>You must printout lowest cost DIRECT coach airfare for a 10 Aug Arrival and 14 Aug departure must be submitted with your expense report</a:t>
            </a:r>
          </a:p>
          <a:p>
            <a:pPr lvl="1"/>
            <a:r>
              <a:rPr lang="en-US" dirty="0"/>
              <a:t>Comparison airfare should be generated at the same time as the actual booking</a:t>
            </a:r>
          </a:p>
          <a:p>
            <a:pPr lvl="1"/>
            <a:r>
              <a:rPr lang="en-US" dirty="0"/>
              <a:t>The LOWEST cost airfare submitted will be reimbursed</a:t>
            </a:r>
          </a:p>
          <a:p>
            <a:r>
              <a:rPr lang="en-US" dirty="0"/>
              <a:t>You should book your airfare as soon as feel comfortable</a:t>
            </a:r>
          </a:p>
          <a:p>
            <a:pPr lvl="1"/>
            <a:r>
              <a:rPr lang="en-US" dirty="0"/>
              <a:t>Airfare expenses for Primary Section Delegate can be submitted preconference for reimbursement.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12</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Airfare</a:t>
            </a:r>
          </a:p>
        </p:txBody>
      </p:sp>
    </p:spTree>
    <p:extLst>
      <p:ext uri="{BB962C8B-B14F-4D97-AF65-F5344CB8AC3E}">
        <p14:creationId xmlns:p14="http://schemas.microsoft.com/office/powerpoint/2010/main" val="266367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Travel</a:t>
            </a:r>
          </a:p>
        </p:txBody>
      </p:sp>
      <p:sp>
        <p:nvSpPr>
          <p:cNvPr id="3" name="Text Placeholder 2"/>
          <p:cNvSpPr>
            <a:spLocks noGrp="1"/>
          </p:cNvSpPr>
          <p:nvPr>
            <p:ph type="body" sz="quarter" idx="13"/>
          </p:nvPr>
        </p:nvSpPr>
        <p:spPr/>
        <p:txBody>
          <a:bodyPr>
            <a:normAutofit/>
          </a:bodyPr>
          <a:lstStyle/>
          <a:p>
            <a:r>
              <a:rPr lang="en-US" dirty="0"/>
              <a:t>United States Passport holders must apply for an Electronic Travel </a:t>
            </a:r>
            <a:r>
              <a:rPr lang="en-US" dirty="0" err="1"/>
              <a:t>Authorisation</a:t>
            </a:r>
            <a:r>
              <a:rPr lang="en-US" dirty="0"/>
              <a:t> (</a:t>
            </a:r>
            <a:r>
              <a:rPr lang="en-US" dirty="0" err="1"/>
              <a:t>eTA</a:t>
            </a:r>
            <a:r>
              <a:rPr lang="en-US" dirty="0"/>
              <a:t>) to travel to Australia</a:t>
            </a:r>
          </a:p>
          <a:p>
            <a:pPr lvl="1"/>
            <a:r>
              <a:rPr lang="en-US" dirty="0"/>
              <a:t>Cost is AU$20 (US$15)</a:t>
            </a:r>
          </a:p>
          <a:p>
            <a:pPr lvl="1"/>
            <a:r>
              <a:rPr lang="en-US" dirty="0">
                <a:hlinkClick r:id="rId2"/>
              </a:rPr>
              <a:t>https://www.eta.immi.gov.au/ETAS3/etas</a:t>
            </a:r>
            <a:endParaRPr lang="en-US" dirty="0"/>
          </a:p>
          <a:p>
            <a:r>
              <a:rPr lang="en-US" dirty="0"/>
              <a:t>Jamaica Passport holders require e600 Visa to travel to Australia</a:t>
            </a:r>
          </a:p>
          <a:p>
            <a:pPr lvl="1"/>
            <a:r>
              <a:rPr lang="en-US" dirty="0"/>
              <a:t>Cost AU$135</a:t>
            </a:r>
          </a:p>
          <a:p>
            <a:pPr lvl="1"/>
            <a:r>
              <a:rPr lang="en-US" dirty="0">
                <a:hlinkClick r:id="rId3"/>
              </a:rPr>
              <a:t>https://www.border.gov.au/Trav/Visa-1/600-/Visitor-e600-visa-online-applications</a:t>
            </a:r>
            <a:endParaRPr lang="en-US" dirty="0"/>
          </a:p>
          <a:p>
            <a:r>
              <a:rPr lang="en-US" dirty="0"/>
              <a:t>Non-US Passport holders should visit the Australian Department of Immigration and Border Protection website</a:t>
            </a:r>
          </a:p>
          <a:p>
            <a:pPr lvl="1"/>
            <a:r>
              <a:rPr lang="en-US" dirty="0"/>
              <a:t>Cost various by visa type</a:t>
            </a:r>
          </a:p>
          <a:p>
            <a:pPr lvl="1"/>
            <a:r>
              <a:rPr lang="en-US" u="sng" dirty="0">
                <a:hlinkClick r:id="rId4"/>
              </a:rPr>
              <a:t>https://www.border.gov.au/</a:t>
            </a:r>
            <a:r>
              <a:rPr lang="en-US" dirty="0"/>
              <a:t>.</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13</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Visa &amp; Travel </a:t>
            </a:r>
            <a:r>
              <a:rPr lang="en-US" dirty="0" err="1"/>
              <a:t>Authorisation</a:t>
            </a:r>
            <a:endParaRPr lang="en-US" dirty="0"/>
          </a:p>
        </p:txBody>
      </p:sp>
    </p:spTree>
    <p:extLst>
      <p:ext uri="{BB962C8B-B14F-4D97-AF65-F5344CB8AC3E}">
        <p14:creationId xmlns:p14="http://schemas.microsoft.com/office/powerpoint/2010/main" val="36973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Sections Congress Travel</a:t>
            </a:r>
          </a:p>
        </p:txBody>
      </p:sp>
      <p:sp>
        <p:nvSpPr>
          <p:cNvPr id="8" name="Text Placeholder 7"/>
          <p:cNvSpPr>
            <a:spLocks noGrp="1"/>
          </p:cNvSpPr>
          <p:nvPr>
            <p:ph type="body" sz="quarter" idx="13"/>
          </p:nvPr>
        </p:nvSpPr>
        <p:spPr/>
        <p:txBody>
          <a:bodyPr/>
          <a:lstStyle/>
          <a:p>
            <a:r>
              <a:rPr lang="en-US" dirty="0"/>
              <a:t>Airport Transfer</a:t>
            </a:r>
          </a:p>
          <a:p>
            <a:pPr lvl="1"/>
            <a:r>
              <a:rPr lang="en-US" dirty="0"/>
              <a:t>Train service is available from airport</a:t>
            </a:r>
          </a:p>
          <a:p>
            <a:pPr lvl="2"/>
            <a:r>
              <a:rPr lang="en-US" dirty="0">
                <a:hlinkClick r:id="rId2"/>
              </a:rPr>
              <a:t>http://www.airportlink.com.au</a:t>
            </a:r>
            <a:endParaRPr lang="en-US" dirty="0"/>
          </a:p>
          <a:p>
            <a:pPr lvl="2"/>
            <a:r>
              <a:rPr lang="en-US" dirty="0"/>
              <a:t>Get off at Town Hall Station</a:t>
            </a:r>
          </a:p>
          <a:p>
            <a:pPr lvl="2"/>
            <a:r>
              <a:rPr lang="en-US" dirty="0"/>
              <a:t>About 4 blocks walk from Hyatt</a:t>
            </a:r>
          </a:p>
          <a:p>
            <a:pPr lvl="2"/>
            <a:r>
              <a:rPr lang="en-US" dirty="0"/>
              <a:t>AU$18 each way</a:t>
            </a:r>
          </a:p>
          <a:p>
            <a:pPr lvl="1"/>
            <a:r>
              <a:rPr lang="en-US" dirty="0"/>
              <a:t>Shuttle </a:t>
            </a:r>
          </a:p>
          <a:p>
            <a:pPr lvl="2"/>
            <a:r>
              <a:rPr lang="en-US" dirty="0"/>
              <a:t>Redy2Go Shared Van</a:t>
            </a:r>
          </a:p>
          <a:p>
            <a:pPr lvl="2"/>
            <a:r>
              <a:rPr lang="en-US" dirty="0">
                <a:hlinkClick r:id="rId3"/>
              </a:rPr>
              <a:t>https://www.redy2go.com.au/</a:t>
            </a:r>
            <a:endParaRPr lang="en-US" dirty="0"/>
          </a:p>
          <a:p>
            <a:pPr lvl="2"/>
            <a:r>
              <a:rPr lang="en-US" dirty="0"/>
              <a:t>Up-to AU$22/person each way (My fare was AU$83.60 for 2 </a:t>
            </a:r>
            <a:r>
              <a:rPr lang="en-US" dirty="0" err="1"/>
              <a:t>ppl</a:t>
            </a:r>
            <a:r>
              <a:rPr lang="en-US" dirty="0"/>
              <a:t> round-trip)</a:t>
            </a:r>
          </a:p>
          <a:p>
            <a:pPr lvl="2"/>
            <a:r>
              <a:rPr lang="en-US" dirty="0"/>
              <a:t>Drops off directly at Hyatt</a:t>
            </a:r>
          </a:p>
        </p:txBody>
      </p:sp>
      <p:sp>
        <p:nvSpPr>
          <p:cNvPr id="5" name="Slide Number Placeholder 4"/>
          <p:cNvSpPr>
            <a:spLocks noGrp="1"/>
          </p:cNvSpPr>
          <p:nvPr>
            <p:ph type="sldNum" sz="quarter" idx="14"/>
          </p:nvPr>
        </p:nvSpPr>
        <p:spPr/>
        <p:txBody>
          <a:bodyPr/>
          <a:lstStyle/>
          <a:p>
            <a:fld id="{3DD97BEB-BAEF-0344-9D5C-EC73E478698A}" type="slidenum">
              <a:rPr lang="en-US" smtClean="0"/>
              <a:pPr/>
              <a:t>14</a:t>
            </a:fld>
            <a:endParaRPr lang="en-US"/>
          </a:p>
        </p:txBody>
      </p:sp>
      <p:sp>
        <p:nvSpPr>
          <p:cNvPr id="9" name="Text Placeholder 8"/>
          <p:cNvSpPr>
            <a:spLocks noGrp="1"/>
          </p:cNvSpPr>
          <p:nvPr>
            <p:ph type="body" sz="quarter" idx="15"/>
          </p:nvPr>
        </p:nvSpPr>
        <p:spPr/>
        <p:txBody>
          <a:bodyPr>
            <a:normAutofit fontScale="85000" lnSpcReduction="20000"/>
          </a:bodyPr>
          <a:lstStyle/>
          <a:p>
            <a:r>
              <a:rPr lang="en-US" dirty="0"/>
              <a:t>Ground Transportation</a:t>
            </a:r>
          </a:p>
        </p:txBody>
      </p:sp>
    </p:spTree>
    <p:extLst>
      <p:ext uri="{BB962C8B-B14F-4D97-AF65-F5344CB8AC3E}">
        <p14:creationId xmlns:p14="http://schemas.microsoft.com/office/powerpoint/2010/main" val="386380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Reimbursement</a:t>
            </a:r>
          </a:p>
        </p:txBody>
      </p:sp>
      <p:sp>
        <p:nvSpPr>
          <p:cNvPr id="3" name="Text Placeholder 2"/>
          <p:cNvSpPr>
            <a:spLocks noGrp="1"/>
          </p:cNvSpPr>
          <p:nvPr>
            <p:ph type="body" sz="quarter" idx="13"/>
          </p:nvPr>
        </p:nvSpPr>
        <p:spPr/>
        <p:txBody>
          <a:bodyPr/>
          <a:lstStyle/>
          <a:p>
            <a:pPr fontAlgn="base"/>
            <a:r>
              <a:rPr lang="en-US" sz="1800" dirty="0"/>
              <a:t>All Primary Section Delegates’ expenses will be reimbursed </a:t>
            </a:r>
            <a:r>
              <a:rPr lang="en-US" sz="1800" i="1" dirty="0"/>
              <a:t>solely by HQ</a:t>
            </a:r>
            <a:endParaRPr lang="en-US" sz="1800" dirty="0"/>
          </a:p>
          <a:p>
            <a:pPr fontAlgn="base"/>
            <a:r>
              <a:rPr lang="en-US" sz="1800" dirty="0"/>
              <a:t>All supporting documentation is required in order to receive reimbursement in accordance with SC2017 travel policy</a:t>
            </a:r>
          </a:p>
          <a:p>
            <a:pPr fontAlgn="base"/>
            <a:r>
              <a:rPr lang="en-US" sz="1800" dirty="0"/>
              <a:t>Individual expense reports to be submitted to HQ with all supporting documentation</a:t>
            </a:r>
          </a:p>
          <a:p>
            <a:pPr lvl="1" fontAlgn="base"/>
            <a:r>
              <a:rPr lang="en-US" sz="1400" dirty="0"/>
              <a:t>Reimbursement for airfare early purchase is allowed.</a:t>
            </a:r>
            <a:endParaRPr lang="en-US" sz="1800" dirty="0"/>
          </a:p>
          <a:p>
            <a:pPr lvl="1" fontAlgn="base"/>
            <a:r>
              <a:rPr lang="en-US" sz="1400" dirty="0"/>
              <a:t>All other expenses will be reimbursed after the congress</a:t>
            </a:r>
            <a:endParaRPr lang="en-US" sz="18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15</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Overview</a:t>
            </a:r>
          </a:p>
        </p:txBody>
      </p:sp>
    </p:spTree>
    <p:extLst>
      <p:ext uri="{BB962C8B-B14F-4D97-AF65-F5344CB8AC3E}">
        <p14:creationId xmlns:p14="http://schemas.microsoft.com/office/powerpoint/2010/main" val="245754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Reimbursement</a:t>
            </a:r>
          </a:p>
        </p:txBody>
      </p:sp>
      <p:sp>
        <p:nvSpPr>
          <p:cNvPr id="3" name="Text Placeholder 2"/>
          <p:cNvSpPr>
            <a:spLocks noGrp="1"/>
          </p:cNvSpPr>
          <p:nvPr>
            <p:ph type="body" sz="quarter" idx="13"/>
          </p:nvPr>
        </p:nvSpPr>
        <p:spPr/>
        <p:txBody>
          <a:bodyPr/>
          <a:lstStyle/>
          <a:p>
            <a:r>
              <a:rPr lang="en-US" dirty="0"/>
              <a:t>Submit the name of your Section’s Primary Section Delegate to Sean Haynes by 30 April</a:t>
            </a:r>
          </a:p>
          <a:p>
            <a:pPr lvl="1"/>
            <a:r>
              <a:rPr lang="en-US" dirty="0">
                <a:hlinkClick r:id="rId2"/>
              </a:rPr>
              <a:t>s.a.haynes@ieee.org</a:t>
            </a:r>
            <a:endParaRPr lang="en-US" dirty="0"/>
          </a:p>
          <a:p>
            <a:pPr lvl="1"/>
            <a:r>
              <a:rPr lang="en-US" dirty="0"/>
              <a:t>If you do not do this MGA will not reimburse you!</a:t>
            </a:r>
          </a:p>
          <a:p>
            <a:pPr lvl="1"/>
            <a:r>
              <a:rPr lang="en-US" dirty="0"/>
              <a:t>Still waiting for PSD from Melbourne, Eastern North Carolina, and Richmond Sections</a:t>
            </a:r>
          </a:p>
          <a:p>
            <a:r>
              <a:rPr lang="en-US" dirty="0"/>
              <a:t>All expenses will be reimbursed directly by MGA</a:t>
            </a:r>
          </a:p>
          <a:p>
            <a:pPr lvl="1"/>
            <a:r>
              <a:rPr lang="en-US" dirty="0"/>
              <a:t>You may submit for airfare reimbursement preconference!</a:t>
            </a:r>
          </a:p>
          <a:p>
            <a:pPr lvl="1"/>
            <a:r>
              <a:rPr lang="en-US" dirty="0"/>
              <a:t>All travel reimbursements MUST be closed out by 15 December 2017!</a:t>
            </a:r>
          </a:p>
          <a:p>
            <a:pPr lvl="1"/>
            <a:r>
              <a:rPr lang="en-US" dirty="0"/>
              <a:t>Use expense report form located at:</a:t>
            </a:r>
          </a:p>
          <a:p>
            <a:pPr lvl="2"/>
            <a:r>
              <a:rPr lang="en-US" dirty="0">
                <a:hlinkClick r:id="rId3"/>
              </a:rPr>
              <a:t>https://www.ieee.org/about/volunteers/committee/finance/finance_expense_report.html</a:t>
            </a:r>
            <a:endParaRPr lang="en-US" dirty="0"/>
          </a:p>
          <a:p>
            <a:pPr lvl="1"/>
            <a:r>
              <a:rPr lang="en-US" dirty="0"/>
              <a:t>Submit expense reports to MGA at:</a:t>
            </a:r>
          </a:p>
          <a:p>
            <a:pPr lvl="2"/>
            <a:r>
              <a:rPr lang="en-US" dirty="0">
                <a:hlinkClick r:id="rId4"/>
              </a:rPr>
              <a:t>sc-coordinator@ieee.org</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16</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Process</a:t>
            </a:r>
          </a:p>
        </p:txBody>
      </p:sp>
    </p:spTree>
    <p:extLst>
      <p:ext uri="{BB962C8B-B14F-4D97-AF65-F5344CB8AC3E}">
        <p14:creationId xmlns:p14="http://schemas.microsoft.com/office/powerpoint/2010/main" val="392727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IEEE Sections Congress 2017</a:t>
            </a:r>
          </a:p>
        </p:txBody>
      </p:sp>
      <p:sp>
        <p:nvSpPr>
          <p:cNvPr id="13" name="Text Placeholder 12"/>
          <p:cNvSpPr>
            <a:spLocks noGrp="1"/>
          </p:cNvSpPr>
          <p:nvPr>
            <p:ph type="body" idx="1"/>
          </p:nvPr>
        </p:nvSpPr>
        <p:spPr/>
        <p:txBody>
          <a:bodyPr/>
          <a:lstStyle/>
          <a:p>
            <a:r>
              <a:rPr lang="en-US" dirty="0"/>
              <a:t>Recommendations from Area/Council Meetings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17</a:t>
            </a:fld>
            <a:endParaRPr lang="en-US"/>
          </a:p>
        </p:txBody>
      </p:sp>
    </p:spTree>
    <p:extLst>
      <p:ext uri="{BB962C8B-B14F-4D97-AF65-F5344CB8AC3E}">
        <p14:creationId xmlns:p14="http://schemas.microsoft.com/office/powerpoint/2010/main" val="413146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Criteria Matrix</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18</a:t>
            </a:fld>
            <a:endParaRPr lang="en-US"/>
          </a:p>
        </p:txBody>
      </p:sp>
      <p:sp>
        <p:nvSpPr>
          <p:cNvPr id="10" name="Text Placeholder 9"/>
          <p:cNvSpPr>
            <a:spLocks noGrp="1"/>
          </p:cNvSpPr>
          <p:nvPr>
            <p:ph type="body" sz="quarter" idx="15"/>
          </p:nvPr>
        </p:nvSpPr>
        <p:spPr/>
        <p:txBody>
          <a:bodyPr/>
          <a:lstStyle/>
          <a:p>
            <a:endParaRPr lang="en-US"/>
          </a:p>
        </p:txBody>
      </p:sp>
      <p:pic>
        <p:nvPicPr>
          <p:cNvPr id="61" name="Content Placeholder 60"/>
          <p:cNvPicPr>
            <a:picLocks noGrp="1" noChangeAspect="1"/>
          </p:cNvPicPr>
          <p:nvPr>
            <p:ph sz="half" idx="2"/>
          </p:nvPr>
        </p:nvPicPr>
        <p:blipFill>
          <a:blip r:embed="rId2"/>
          <a:stretch>
            <a:fillRect/>
          </a:stretch>
        </p:blipFill>
        <p:spPr>
          <a:xfrm>
            <a:off x="2280480" y="1370013"/>
            <a:ext cx="4583039" cy="2843212"/>
          </a:xfrm>
          <a:prstGeom prst="rect">
            <a:avLst/>
          </a:prstGeom>
        </p:spPr>
      </p:pic>
    </p:spTree>
    <p:extLst>
      <p:ext uri="{BB962C8B-B14F-4D97-AF65-F5344CB8AC3E}">
        <p14:creationId xmlns:p14="http://schemas.microsoft.com/office/powerpoint/2010/main" val="352349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Area 1</a:t>
            </a:r>
          </a:p>
        </p:txBody>
      </p:sp>
      <p:sp>
        <p:nvSpPr>
          <p:cNvPr id="8" name="Text Placeholder 7"/>
          <p:cNvSpPr>
            <a:spLocks noGrp="1"/>
          </p:cNvSpPr>
          <p:nvPr>
            <p:ph type="body" sz="quarter" idx="13"/>
          </p:nvPr>
        </p:nvSpPr>
        <p:spPr/>
        <p:txBody>
          <a:bodyPr/>
          <a:lstStyle/>
          <a:p>
            <a:r>
              <a:rPr lang="en-US" dirty="0"/>
              <a:t>IEEE to investigate the ability to provide sections with options for child care/children’s programs at Section events to help increase attendance</a:t>
            </a:r>
          </a:p>
          <a:p>
            <a:pPr lvl="1"/>
            <a:r>
              <a:rPr lang="en-US" dirty="0"/>
              <a:t>ASEE has provided a service through Kiddie Corp at their events</a:t>
            </a:r>
          </a:p>
          <a:p>
            <a:r>
              <a:rPr lang="en-US" dirty="0"/>
              <a:t>IEEE to provide a Professional Engineering Preparation “class in a box” that can be used by Sections to assist local members to become licensed PE’s.</a:t>
            </a:r>
          </a:p>
          <a:p>
            <a:r>
              <a:rPr lang="en-US" dirty="0"/>
              <a:t>IEEE to facilitate creating a fleet MOVE Disaster Response vehicles to increase visibility of the profession across the globe</a:t>
            </a:r>
          </a:p>
        </p:txBody>
      </p:sp>
      <p:sp>
        <p:nvSpPr>
          <p:cNvPr id="5" name="Slide Number Placeholder 4"/>
          <p:cNvSpPr>
            <a:spLocks noGrp="1"/>
          </p:cNvSpPr>
          <p:nvPr>
            <p:ph type="sldNum" sz="quarter" idx="14"/>
          </p:nvPr>
        </p:nvSpPr>
        <p:spPr/>
        <p:txBody>
          <a:bodyPr/>
          <a:lstStyle/>
          <a:p>
            <a:fld id="{3DD97BEB-BAEF-0344-9D5C-EC73E478698A}" type="slidenum">
              <a:rPr lang="en-US" smtClean="0"/>
              <a:pPr/>
              <a:t>19</a:t>
            </a:fld>
            <a:endParaRPr lang="en-US"/>
          </a:p>
        </p:txBody>
      </p:sp>
      <p:sp>
        <p:nvSpPr>
          <p:cNvPr id="9" name="Text Placeholder 8"/>
          <p:cNvSpPr>
            <a:spLocks noGrp="1"/>
          </p:cNvSpPr>
          <p:nvPr>
            <p:ph type="body" sz="quarter" idx="15"/>
          </p:nvPr>
        </p:nvSpPr>
        <p:spPr/>
        <p:txBody>
          <a:bodyPr>
            <a:normAutofit fontScale="85000" lnSpcReduction="20000"/>
          </a:bodyPr>
          <a:lstStyle/>
          <a:p>
            <a:r>
              <a:rPr lang="en-US" dirty="0"/>
              <a:t>Virginia</a:t>
            </a:r>
          </a:p>
        </p:txBody>
      </p:sp>
    </p:spTree>
    <p:extLst>
      <p:ext uri="{BB962C8B-B14F-4D97-AF65-F5344CB8AC3E}">
        <p14:creationId xmlns:p14="http://schemas.microsoft.com/office/powerpoint/2010/main" val="127482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Sections Congress?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73194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2</a:t>
            </a:r>
          </a:p>
        </p:txBody>
      </p:sp>
      <p:sp>
        <p:nvSpPr>
          <p:cNvPr id="3" name="Text Placeholder 2"/>
          <p:cNvSpPr>
            <a:spLocks noGrp="1"/>
          </p:cNvSpPr>
          <p:nvPr>
            <p:ph type="body" sz="quarter" idx="13"/>
          </p:nvPr>
        </p:nvSpPr>
        <p:spPr/>
        <p:txBody>
          <a:bodyPr/>
          <a:lstStyle/>
          <a:p>
            <a:r>
              <a:rPr lang="en-US" dirty="0"/>
              <a:t>Facilitate and promote engagement in:</a:t>
            </a:r>
          </a:p>
          <a:p>
            <a:pPr lvl="1"/>
            <a:r>
              <a:rPr lang="en-US" dirty="0"/>
              <a:t>Challenging Projects</a:t>
            </a:r>
          </a:p>
          <a:p>
            <a:pPr lvl="2"/>
            <a:r>
              <a:rPr lang="en-US" dirty="0"/>
              <a:t>Ken the Robot, MOVE community outreach</a:t>
            </a:r>
          </a:p>
          <a:p>
            <a:pPr lvl="1"/>
            <a:r>
              <a:rPr lang="en-US" dirty="0"/>
              <a:t>Friendly Competitions</a:t>
            </a:r>
          </a:p>
          <a:p>
            <a:pPr lvl="2"/>
            <a:r>
              <a:rPr lang="en-US" dirty="0"/>
              <a:t>Membership, hacking contests, robotic competitions</a:t>
            </a:r>
          </a:p>
          <a:p>
            <a:pPr lvl="1"/>
            <a:r>
              <a:rPr lang="en-US" dirty="0"/>
              <a:t>Fun Activities</a:t>
            </a:r>
          </a:p>
          <a:p>
            <a:pPr lvl="2"/>
            <a:r>
              <a:rPr lang="en-US" dirty="0"/>
              <a:t>Ballgames, picnics</a:t>
            </a:r>
          </a:p>
          <a:p>
            <a:pPr lvl="1"/>
            <a:r>
              <a:rPr lang="en-US" dirty="0"/>
              <a:t>Interesting Programs</a:t>
            </a:r>
          </a:p>
          <a:p>
            <a:pPr lvl="1"/>
            <a:r>
              <a:rPr lang="en-US" dirty="0"/>
              <a:t>Out of the Box Activities</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20</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North Carolina Council</a:t>
            </a:r>
          </a:p>
        </p:txBody>
      </p:sp>
    </p:spTree>
    <p:extLst>
      <p:ext uri="{BB962C8B-B14F-4D97-AF65-F5344CB8AC3E}">
        <p14:creationId xmlns:p14="http://schemas.microsoft.com/office/powerpoint/2010/main" val="22039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3</a:t>
            </a:r>
          </a:p>
        </p:txBody>
      </p:sp>
      <p:sp>
        <p:nvSpPr>
          <p:cNvPr id="3" name="Text Placeholder 2"/>
          <p:cNvSpPr>
            <a:spLocks noGrp="1"/>
          </p:cNvSpPr>
          <p:nvPr>
            <p:ph type="body" sz="quarter" idx="13"/>
          </p:nvPr>
        </p:nvSpPr>
        <p:spPr/>
        <p:txBody>
          <a:bodyPr/>
          <a:lstStyle/>
          <a:p>
            <a:r>
              <a:rPr lang="en-US" dirty="0"/>
              <a:t>Create a “Junior IEEE” membership program targeted at middle and high school students</a:t>
            </a:r>
          </a:p>
          <a:p>
            <a:r>
              <a:rPr lang="en-US" dirty="0"/>
              <a:t>Provide training and information to members to help better explain the benefits of IEEE memberships to Student and Graduate Student members.  Facilitate communications between sections and students to keep students that move after graduation.</a:t>
            </a:r>
          </a:p>
          <a:p>
            <a:r>
              <a:rPr lang="en-US" dirty="0"/>
              <a:t>Use something like the MOVE truck as model for other geographic areas in IEEE to use for disasters, STEM, networking, and as a public service.</a:t>
            </a:r>
          </a:p>
          <a:p>
            <a:r>
              <a:rPr lang="en-US" dirty="0"/>
              <a:t>Coordinate businesses in geographic areas to help sections fund community projects.</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21</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Georgia</a:t>
            </a:r>
          </a:p>
        </p:txBody>
      </p:sp>
    </p:spTree>
    <p:extLst>
      <p:ext uri="{BB962C8B-B14F-4D97-AF65-F5344CB8AC3E}">
        <p14:creationId xmlns:p14="http://schemas.microsoft.com/office/powerpoint/2010/main" val="83785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4</a:t>
            </a:r>
          </a:p>
        </p:txBody>
      </p:sp>
      <p:sp>
        <p:nvSpPr>
          <p:cNvPr id="3" name="Text Placeholder 2"/>
          <p:cNvSpPr>
            <a:spLocks noGrp="1"/>
          </p:cNvSpPr>
          <p:nvPr>
            <p:ph type="body" sz="quarter" idx="13"/>
          </p:nvPr>
        </p:nvSpPr>
        <p:spPr/>
        <p:txBody>
          <a:bodyPr>
            <a:normAutofit lnSpcReduction="10000"/>
          </a:bodyPr>
          <a:lstStyle/>
          <a:p>
            <a:r>
              <a:rPr lang="en-US" dirty="0"/>
              <a:t>Provide a method to help eliminate the $9 fee associated with offering CEUs.</a:t>
            </a:r>
          </a:p>
          <a:p>
            <a:r>
              <a:rPr lang="en-US" dirty="0"/>
              <a:t>Virtual delivery of DLP for society members to allow for recorded playback or virtual attendance to save travel costs</a:t>
            </a:r>
          </a:p>
          <a:p>
            <a:r>
              <a:rPr lang="en-US" dirty="0"/>
              <a:t>Provide new members better orientation on continuing education opportunities</a:t>
            </a:r>
          </a:p>
          <a:p>
            <a:r>
              <a:rPr lang="en-US" dirty="0"/>
              <a:t>Create a member-get-a-member to a meeting to help increase attendance at section meetings</a:t>
            </a:r>
          </a:p>
          <a:p>
            <a:r>
              <a:rPr lang="en-US" dirty="0"/>
              <a:t>Increase section rebates to allow sections to provide more opportunities for networking activities</a:t>
            </a:r>
          </a:p>
          <a:p>
            <a:r>
              <a:rPr lang="en-US" dirty="0"/>
              <a:t>Develop a cookbook for delivery of STEM activities to elementary and middle schools</a:t>
            </a:r>
          </a:p>
          <a:p>
            <a:r>
              <a:rPr lang="en-US" dirty="0"/>
              <a:t>Share lists of ways that sections can provide humanitarian support to local charitable organizations (e.g. Habitat for Humanity, etc.)</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22</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Florida Council</a:t>
            </a:r>
          </a:p>
        </p:txBody>
      </p:sp>
    </p:spTree>
    <p:extLst>
      <p:ext uri="{BB962C8B-B14F-4D97-AF65-F5344CB8AC3E}">
        <p14:creationId xmlns:p14="http://schemas.microsoft.com/office/powerpoint/2010/main" val="434775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5</a:t>
            </a:r>
          </a:p>
        </p:txBody>
      </p:sp>
      <p:sp>
        <p:nvSpPr>
          <p:cNvPr id="3" name="Text Placeholder 2"/>
          <p:cNvSpPr>
            <a:spLocks noGrp="1"/>
          </p:cNvSpPr>
          <p:nvPr>
            <p:ph type="body" sz="quarter" idx="13"/>
          </p:nvPr>
        </p:nvSpPr>
        <p:spPr/>
        <p:txBody>
          <a:bodyPr/>
          <a:lstStyle/>
          <a:p>
            <a:r>
              <a:rPr lang="en-US" dirty="0"/>
              <a:t>WIE membership should be free</a:t>
            </a:r>
          </a:p>
          <a:p>
            <a:r>
              <a:rPr lang="en-US" dirty="0"/>
              <a:t>Provide reduction in dues to offset volunteer’s time</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23</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Tennessee Council</a:t>
            </a:r>
          </a:p>
        </p:txBody>
      </p:sp>
    </p:spTree>
    <p:extLst>
      <p:ext uri="{BB962C8B-B14F-4D97-AF65-F5344CB8AC3E}">
        <p14:creationId xmlns:p14="http://schemas.microsoft.com/office/powerpoint/2010/main" val="2788485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6</a:t>
            </a:r>
          </a:p>
        </p:txBody>
      </p:sp>
      <p:sp>
        <p:nvSpPr>
          <p:cNvPr id="3" name="Text Placeholder 2"/>
          <p:cNvSpPr>
            <a:spLocks noGrp="1"/>
          </p:cNvSpPr>
          <p:nvPr>
            <p:ph type="body" sz="quarter" idx="13"/>
          </p:nvPr>
        </p:nvSpPr>
        <p:spPr/>
        <p:txBody>
          <a:bodyPr/>
          <a:lstStyle/>
          <a:p>
            <a:r>
              <a:rPr lang="en-US" dirty="0"/>
              <a:t>Create an “IEEE University” that can provide structured accredited distance learning.</a:t>
            </a:r>
          </a:p>
          <a:p>
            <a:pPr lvl="1"/>
            <a:r>
              <a:rPr lang="en-US" dirty="0"/>
              <a:t>Provide more applied educational opportunities (Technology vs Engineering).</a:t>
            </a:r>
          </a:p>
          <a:p>
            <a:pPr lvl="1"/>
            <a:r>
              <a:rPr lang="en-US" dirty="0"/>
              <a:t>“Skills Tech in Box”</a:t>
            </a:r>
          </a:p>
          <a:p>
            <a:r>
              <a:rPr lang="en-US" dirty="0"/>
              <a:t>Reward Sections that host social meetings (include metrics to assess impact and track number of meetings)</a:t>
            </a:r>
          </a:p>
          <a:p>
            <a:r>
              <a:rPr lang="en-US" dirty="0"/>
              <a:t>Encourage “collaborative working nights”</a:t>
            </a:r>
          </a:p>
          <a:p>
            <a:r>
              <a:rPr lang="en-US" dirty="0"/>
              <a:t>Move technical talks to online webinars and use face-to-face time for social events</a:t>
            </a:r>
          </a:p>
          <a:p>
            <a:r>
              <a:rPr lang="en-US" dirty="0"/>
              <a:t>Leverage existing YP events</a:t>
            </a:r>
          </a:p>
          <a:p>
            <a:r>
              <a:rPr lang="en-US" dirty="0"/>
              <a:t>Require sections to have at least one public service event per year to receive full section funding</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24</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Alabama/Mississippi</a:t>
            </a:r>
          </a:p>
        </p:txBody>
      </p:sp>
    </p:spTree>
    <p:extLst>
      <p:ext uri="{BB962C8B-B14F-4D97-AF65-F5344CB8AC3E}">
        <p14:creationId xmlns:p14="http://schemas.microsoft.com/office/powerpoint/2010/main" val="95111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7</a:t>
            </a:r>
          </a:p>
        </p:txBody>
      </p:sp>
      <p:sp>
        <p:nvSpPr>
          <p:cNvPr id="3" name="Text Placeholder 2"/>
          <p:cNvSpPr>
            <a:spLocks noGrp="1"/>
          </p:cNvSpPr>
          <p:nvPr>
            <p:ph type="body" sz="quarter" idx="13"/>
          </p:nvPr>
        </p:nvSpPr>
        <p:spPr/>
        <p:txBody>
          <a:bodyPr/>
          <a:lstStyle/>
          <a:p>
            <a:r>
              <a:rPr lang="en-US" dirty="0"/>
              <a:t>Survey high interest skill areas to create short course and certificate for members</a:t>
            </a:r>
          </a:p>
          <a:p>
            <a:r>
              <a:rPr lang="en-US" dirty="0"/>
              <a:t>Implement or grow 1-2 major STEM initiatives like MOVE and grow MOVE capability</a:t>
            </a:r>
          </a:p>
          <a:p>
            <a:r>
              <a:rPr lang="en-US" dirty="0"/>
              <a:t>Discussion board for officers to share sections ideas</a:t>
            </a:r>
          </a:p>
          <a:p>
            <a:r>
              <a:rPr lang="en-US" dirty="0"/>
              <a:t>Create an introduction for business networking course for members.  Make it vibrant, edgy, and teach networking soft skills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25</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South Carolina Council</a:t>
            </a:r>
          </a:p>
        </p:txBody>
      </p:sp>
    </p:spTree>
    <p:extLst>
      <p:ext uri="{BB962C8B-B14F-4D97-AF65-F5344CB8AC3E}">
        <p14:creationId xmlns:p14="http://schemas.microsoft.com/office/powerpoint/2010/main" val="791271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8 &amp; 9</a:t>
            </a:r>
          </a:p>
        </p:txBody>
      </p:sp>
      <p:sp>
        <p:nvSpPr>
          <p:cNvPr id="3" name="Text Placeholder 2"/>
          <p:cNvSpPr>
            <a:spLocks noGrp="1"/>
          </p:cNvSpPr>
          <p:nvPr>
            <p:ph type="body" sz="quarter" idx="13"/>
          </p:nvPr>
        </p:nvSpPr>
        <p:spPr/>
        <p:txBody>
          <a:bodyPr/>
          <a:lstStyle/>
          <a:p>
            <a:r>
              <a:rPr lang="en-US" dirty="0"/>
              <a:t>Expand industrial engagement throughout the region to encourage more members getting help from their industry.</a:t>
            </a:r>
          </a:p>
          <a:p>
            <a:r>
              <a:rPr lang="en-US" dirty="0"/>
              <a:t>Encourage student members to be teamed with local section members for continuous contact throughout the year.</a:t>
            </a:r>
          </a:p>
          <a:p>
            <a:r>
              <a:rPr lang="en-US" dirty="0"/>
              <a:t>Encourage more faculty to be engaged with their students about benefits of IEEE.</a:t>
            </a:r>
          </a:p>
          <a:p>
            <a:r>
              <a:rPr lang="en-US" dirty="0"/>
              <a:t>We need better speakers at the local section level.</a:t>
            </a:r>
          </a:p>
          <a:p>
            <a:r>
              <a:rPr lang="en-US" dirty="0"/>
              <a:t>We need more joint meetings with other engineering disciplines.</a:t>
            </a:r>
            <a:br>
              <a:rPr lang="en-US" dirty="0"/>
            </a:b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26</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Kentucky, Indiana, Illinois, Jamaica</a:t>
            </a:r>
          </a:p>
        </p:txBody>
      </p:sp>
    </p:spTree>
    <p:extLst>
      <p:ext uri="{BB962C8B-B14F-4D97-AF65-F5344CB8AC3E}">
        <p14:creationId xmlns:p14="http://schemas.microsoft.com/office/powerpoint/2010/main" val="364813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sz="quarter" idx="13"/>
          </p:nvPr>
        </p:nvSpPr>
        <p:spPr/>
        <p:txBody>
          <a:bodyPr>
            <a:normAutofit lnSpcReduction="10000"/>
          </a:bodyPr>
          <a:lstStyle/>
          <a:p>
            <a:r>
              <a:rPr lang="en-US" dirty="0"/>
              <a:t>MOVE</a:t>
            </a:r>
          </a:p>
          <a:p>
            <a:pPr lvl="1"/>
            <a:r>
              <a:rPr lang="en-US" dirty="0"/>
              <a:t>IEEE to facilitate creating a fleet MOVE Disaster Response vehicles to increase visibility of the profession across the globe and provide disaster relief, STEM education, networking, and public service to our local communities.</a:t>
            </a:r>
          </a:p>
          <a:p>
            <a:r>
              <a:rPr lang="en-US" dirty="0"/>
              <a:t>IEEE University</a:t>
            </a:r>
          </a:p>
          <a:p>
            <a:pPr lvl="1"/>
            <a:r>
              <a:rPr lang="en-US" dirty="0"/>
              <a:t>IEEE to establish accredited life-long distance learning opportunities to provide members with the ability to take courses for credit.  This should include subjects such as Professional Engineering preparations courses,	CEU opportunities.  Sections should be given the resources to be able to host the courses offered as a service to their membership either as a “canned” presentation or hosting of remote courses.</a:t>
            </a:r>
          </a:p>
          <a:p>
            <a:r>
              <a:rPr lang="en-US" dirty="0"/>
              <a:t>Rebates</a:t>
            </a:r>
          </a:p>
          <a:p>
            <a:pPr lvl="1"/>
            <a:r>
              <a:rPr lang="en-US" dirty="0"/>
              <a:t>Increase the rebate to sections to allow them to provide more networking opportunities to members.  Provide additional rebate funds for sections that hold certain types of meetings, including educational, social, young professional and other types of underserved areas as determined by MGA.</a:t>
            </a:r>
          </a:p>
          <a:p>
            <a:endParaRPr lang="en-US" dirty="0"/>
          </a:p>
          <a:p>
            <a:endParaRPr lang="en-US" dirty="0"/>
          </a:p>
          <a:p>
            <a:pPr lvl="1"/>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27</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Common Themes</a:t>
            </a:r>
          </a:p>
        </p:txBody>
      </p:sp>
    </p:spTree>
    <p:extLst>
      <p:ext uri="{BB962C8B-B14F-4D97-AF65-F5344CB8AC3E}">
        <p14:creationId xmlns:p14="http://schemas.microsoft.com/office/powerpoint/2010/main" val="17218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sz="quarter" idx="13"/>
          </p:nvPr>
        </p:nvSpPr>
        <p:spPr/>
        <p:txBody>
          <a:bodyPr/>
          <a:lstStyle/>
          <a:p>
            <a:r>
              <a:rPr lang="en-US" dirty="0"/>
              <a:t>Pre-College STEM Programs</a:t>
            </a:r>
          </a:p>
          <a:p>
            <a:pPr lvl="1"/>
            <a:r>
              <a:rPr lang="en-US" dirty="0"/>
              <a:t>Create a “Junior IEEE” membership program targeted at pre-college students.  Develop (or expand existing) training programs to allow members to provide STEM activities to pre-college students.  Provide “canned” or “in a box” style demonstrations and presentations that local sections can deliver to pre-college students.</a:t>
            </a:r>
          </a:p>
          <a:p>
            <a:r>
              <a:rPr lang="en-US" dirty="0"/>
              <a:t>Humanitarian Support</a:t>
            </a:r>
          </a:p>
          <a:p>
            <a:pPr lvl="1"/>
            <a:r>
              <a:rPr lang="en-US" dirty="0"/>
              <a:t>Provide a way for sections to help identify, contact, and work with local, regional, national, and international humanitarian organizations.  Help sections identify members that may have skills that are needed by these organizations.  Create an incentive program for sections to provide support to humanitarian organizations.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28</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Common Themes</a:t>
            </a:r>
          </a:p>
        </p:txBody>
      </p:sp>
    </p:spTree>
    <p:extLst>
      <p:ext uri="{BB962C8B-B14F-4D97-AF65-F5344CB8AC3E}">
        <p14:creationId xmlns:p14="http://schemas.microsoft.com/office/powerpoint/2010/main" val="261976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sz="quarter" idx="13"/>
          </p:nvPr>
        </p:nvSpPr>
        <p:spPr/>
        <p:txBody>
          <a:bodyPr/>
          <a:lstStyle/>
          <a:p>
            <a:r>
              <a:rPr lang="en-US" dirty="0"/>
              <a:t>Communication</a:t>
            </a:r>
          </a:p>
          <a:p>
            <a:pPr lvl="1"/>
            <a:r>
              <a:rPr lang="en-US" dirty="0"/>
              <a:t>Provide training and information to members to help better explain the benefits of IEEE memberships to Student and Graduate Student members.  Facilitate communications between sections and students to keep students that move after graduation.  Explore ways of better communicating the benefits and existing services of IEEE to members including public service campaigns.</a:t>
            </a:r>
          </a:p>
          <a:p>
            <a:r>
              <a:rPr lang="en-US" dirty="0"/>
              <a:t>Mentoring</a:t>
            </a:r>
          </a:p>
          <a:p>
            <a:pPr lvl="1"/>
            <a:r>
              <a:rPr lang="en-US" dirty="0"/>
              <a:t>Encourage student members to be teamed with local section members for continuous contact throughout the year. </a:t>
            </a:r>
          </a:p>
          <a:p>
            <a:r>
              <a:rPr lang="en-US" dirty="0"/>
              <a:t>Industry Relations</a:t>
            </a:r>
          </a:p>
          <a:p>
            <a:pPr lvl="1"/>
            <a:r>
              <a:rPr lang="en-US" dirty="0"/>
              <a:t>Expand industrial engagement to encourage more members getting help from their industry.</a:t>
            </a:r>
          </a:p>
          <a:p>
            <a:pPr lvl="1"/>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29</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Common Themes</a:t>
            </a:r>
          </a:p>
        </p:txBody>
      </p:sp>
    </p:spTree>
    <p:extLst>
      <p:ext uri="{BB962C8B-B14F-4D97-AF65-F5344CB8AC3E}">
        <p14:creationId xmlns:p14="http://schemas.microsoft.com/office/powerpoint/2010/main" val="219065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2017</a:t>
            </a:r>
          </a:p>
        </p:txBody>
      </p:sp>
      <p:sp>
        <p:nvSpPr>
          <p:cNvPr id="3" name="Text Placeholder 2"/>
          <p:cNvSpPr>
            <a:spLocks noGrp="1"/>
          </p:cNvSpPr>
          <p:nvPr>
            <p:ph type="body" sz="quarter" idx="13"/>
          </p:nvPr>
        </p:nvSpPr>
        <p:spPr/>
        <p:txBody>
          <a:bodyPr/>
          <a:lstStyle/>
          <a:p>
            <a:r>
              <a:rPr lang="en-US" dirty="0"/>
              <a:t>Sean Haynes</a:t>
            </a:r>
          </a:p>
          <a:p>
            <a:pPr lvl="1"/>
            <a:r>
              <a:rPr lang="en-US" dirty="0"/>
              <a:t>IEEE Volunteer since college</a:t>
            </a:r>
          </a:p>
          <a:p>
            <a:pPr lvl="2"/>
            <a:r>
              <a:rPr lang="en-US" dirty="0"/>
              <a:t>Do I really want to age myself?</a:t>
            </a:r>
          </a:p>
          <a:p>
            <a:pPr lvl="1"/>
            <a:r>
              <a:rPr lang="en-US" dirty="0"/>
              <a:t>This is my 6</a:t>
            </a:r>
            <a:r>
              <a:rPr lang="en-US" baseline="30000" dirty="0"/>
              <a:t>th</a:t>
            </a:r>
            <a:r>
              <a:rPr lang="en-US" dirty="0"/>
              <a:t> Sections Congress</a:t>
            </a:r>
          </a:p>
          <a:p>
            <a:pPr lvl="2"/>
            <a:r>
              <a:rPr lang="en-US" dirty="0"/>
              <a:t>Attending since 1999</a:t>
            </a:r>
          </a:p>
        </p:txBody>
      </p:sp>
      <p:sp>
        <p:nvSpPr>
          <p:cNvPr id="4" name="Text Placeholder 3"/>
          <p:cNvSpPr>
            <a:spLocks noGrp="1"/>
          </p:cNvSpPr>
          <p:nvPr>
            <p:ph type="body" sz="quarter" idx="14"/>
          </p:nvPr>
        </p:nvSpPr>
        <p:spPr/>
        <p:txBody>
          <a:bodyPr/>
          <a:lstStyle/>
          <a:p>
            <a:r>
              <a:rPr lang="en-US" dirty="0" err="1"/>
              <a:t>Whatcha</a:t>
            </a:r>
            <a:r>
              <a:rPr lang="en-US" dirty="0"/>
              <a:t> </a:t>
            </a:r>
            <a:r>
              <a:rPr lang="en-US" dirty="0" err="1"/>
              <a:t>lookin</a:t>
            </a:r>
            <a:r>
              <a:rPr lang="en-US" dirty="0"/>
              <a:t>’ at?</a:t>
            </a:r>
          </a:p>
        </p:txBody>
      </p:sp>
      <p:pic>
        <p:nvPicPr>
          <p:cNvPr id="9" name="Picture Placeholder 8"/>
          <p:cNvPicPr>
            <a:picLocks noGrp="1" noChangeAspect="1"/>
          </p:cNvPicPr>
          <p:nvPr>
            <p:ph type="pic" sz="quarter" idx="15"/>
          </p:nvPr>
        </p:nvPicPr>
        <p:blipFill>
          <a:blip r:embed="rId2"/>
          <a:srcRect l="6254" r="6254"/>
          <a:stretch>
            <a:fillRect/>
          </a:stretch>
        </p:blipFill>
        <p:spPr/>
      </p:pic>
      <p:sp>
        <p:nvSpPr>
          <p:cNvPr id="6" name="Slide Number Placeholder 5"/>
          <p:cNvSpPr>
            <a:spLocks noGrp="1"/>
          </p:cNvSpPr>
          <p:nvPr>
            <p:ph type="sldNum" sz="quarter" idx="16"/>
          </p:nvPr>
        </p:nvSpPr>
        <p:spPr/>
        <p:txBody>
          <a:bodyPr/>
          <a:lstStyle/>
          <a:p>
            <a:fld id="{3DD97BEB-BAEF-0344-9D5C-EC73E478698A}" type="slidenum">
              <a:rPr lang="en-US" smtClean="0"/>
              <a:pPr/>
              <a:t>3</a:t>
            </a:fld>
            <a:endParaRPr lang="en-US"/>
          </a:p>
        </p:txBody>
      </p:sp>
      <p:sp>
        <p:nvSpPr>
          <p:cNvPr id="7" name="Text Placeholder 6"/>
          <p:cNvSpPr>
            <a:spLocks noGrp="1"/>
          </p:cNvSpPr>
          <p:nvPr>
            <p:ph type="body" sz="quarter" idx="17"/>
          </p:nvPr>
        </p:nvSpPr>
        <p:spPr/>
        <p:txBody>
          <a:bodyPr/>
          <a:lstStyle/>
          <a:p>
            <a:r>
              <a:rPr lang="en-US" dirty="0"/>
              <a:t>Who am I?</a:t>
            </a:r>
          </a:p>
        </p:txBody>
      </p:sp>
    </p:spTree>
    <p:extLst>
      <p:ext uri="{BB962C8B-B14F-4D97-AF65-F5344CB8AC3E}">
        <p14:creationId xmlns:p14="http://schemas.microsoft.com/office/powerpoint/2010/main" val="229598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sz="quarter" idx="13"/>
          </p:nvPr>
        </p:nvSpPr>
        <p:spPr/>
        <p:txBody>
          <a:bodyPr>
            <a:normAutofit lnSpcReduction="10000"/>
          </a:bodyPr>
          <a:lstStyle/>
          <a:p>
            <a:r>
              <a:rPr lang="en-US" dirty="0"/>
              <a:t>Assistance to IEEE Member Families</a:t>
            </a:r>
          </a:p>
          <a:p>
            <a:pPr lvl="1"/>
            <a:r>
              <a:rPr lang="en-US" dirty="0"/>
              <a:t>IEEE to investigate the ability to provide sections with options for child care/children’s programs at Section events to help increase attendance at section events</a:t>
            </a:r>
          </a:p>
          <a:p>
            <a:r>
              <a:rPr lang="en-US" dirty="0"/>
              <a:t>Member-Get-A-Member Expansion</a:t>
            </a:r>
          </a:p>
          <a:p>
            <a:pPr lvl="1"/>
            <a:r>
              <a:rPr lang="en-US" dirty="0"/>
              <a:t>Create a member-get-a-member incentive program that rewards member for bringing a new member to section meetings or event to help increase attendance and membership</a:t>
            </a:r>
          </a:p>
          <a:p>
            <a:r>
              <a:rPr lang="en-US" dirty="0"/>
              <a:t>Volunteer Incentive Program</a:t>
            </a:r>
          </a:p>
          <a:p>
            <a:pPr lvl="1"/>
            <a:r>
              <a:rPr lang="en-US" dirty="0"/>
              <a:t>Provide a reduction or credit of membership dues for active volunteers as defined by MGA.  Additional credit can be awarded for years of volunteer service.</a:t>
            </a:r>
          </a:p>
          <a:p>
            <a:r>
              <a:rPr lang="en-US" dirty="0"/>
              <a:t>Section Officer Collaboration</a:t>
            </a:r>
          </a:p>
          <a:p>
            <a:pPr lvl="1"/>
            <a:r>
              <a:rPr lang="en-US" dirty="0"/>
              <a:t>Expand or advertise the available IEEE collaborative tools to allow sections to create discussion board for section officers to collaborate and share best practices with other section leaders locally, regionally, and internationally.</a:t>
            </a:r>
          </a:p>
        </p:txBody>
      </p:sp>
      <p:sp>
        <p:nvSpPr>
          <p:cNvPr id="4" name="Slide Number Placeholder 3"/>
          <p:cNvSpPr>
            <a:spLocks noGrp="1"/>
          </p:cNvSpPr>
          <p:nvPr>
            <p:ph type="sldNum" sz="quarter" idx="14"/>
          </p:nvPr>
        </p:nvSpPr>
        <p:spPr/>
        <p:txBody>
          <a:bodyPr/>
          <a:lstStyle/>
          <a:p>
            <a:fld id="{3DD97BEB-BAEF-0344-9D5C-EC73E478698A}" type="slidenum">
              <a:rPr lang="en-US" smtClean="0"/>
              <a:pPr/>
              <a:t>30</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Other Interesting Recommendations</a:t>
            </a:r>
          </a:p>
        </p:txBody>
      </p:sp>
    </p:spTree>
    <p:extLst>
      <p:ext uri="{BB962C8B-B14F-4D97-AF65-F5344CB8AC3E}">
        <p14:creationId xmlns:p14="http://schemas.microsoft.com/office/powerpoint/2010/main" val="1552197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sz="quarter" idx="13"/>
          </p:nvPr>
        </p:nvSpPr>
        <p:spPr/>
        <p:txBody>
          <a:bodyPr/>
          <a:lstStyle/>
          <a:p>
            <a:r>
              <a:rPr lang="en-US" dirty="0"/>
              <a:t>WIE</a:t>
            </a:r>
          </a:p>
          <a:p>
            <a:pPr lvl="1"/>
            <a:r>
              <a:rPr lang="en-US" dirty="0"/>
              <a:t>Make WIE membership free to join.</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31</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Other Interesting Recommendations </a:t>
            </a:r>
          </a:p>
        </p:txBody>
      </p:sp>
    </p:spTree>
    <p:extLst>
      <p:ext uri="{BB962C8B-B14F-4D97-AF65-F5344CB8AC3E}">
        <p14:creationId xmlns:p14="http://schemas.microsoft.com/office/powerpoint/2010/main" val="1466621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Thoughts</a:t>
            </a:r>
          </a:p>
        </p:txBody>
      </p:sp>
      <p:sp>
        <p:nvSpPr>
          <p:cNvPr id="3" name="Text Placeholder 2"/>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32</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Your thoughts here…</a:t>
            </a:r>
          </a:p>
        </p:txBody>
      </p:sp>
    </p:spTree>
    <p:extLst>
      <p:ext uri="{BB962C8B-B14F-4D97-AF65-F5344CB8AC3E}">
        <p14:creationId xmlns:p14="http://schemas.microsoft.com/office/powerpoint/2010/main" val="281138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IEEE Sections Congress</a:t>
            </a:r>
          </a:p>
        </p:txBody>
      </p:sp>
      <p:sp>
        <p:nvSpPr>
          <p:cNvPr id="6" name="Text Placeholder 5"/>
          <p:cNvSpPr>
            <a:spLocks noGrp="1"/>
          </p:cNvSpPr>
          <p:nvPr>
            <p:ph type="body" sz="quarter" idx="13"/>
          </p:nvPr>
        </p:nvSpPr>
        <p:spPr/>
        <p:txBody>
          <a:bodyPr/>
          <a:lstStyle/>
          <a:p>
            <a:r>
              <a:rPr lang="en-US" dirty="0"/>
              <a:t>A triennial gathering of Section leadership sponsored by the Member and Geographic Activities (MGA) Board.</a:t>
            </a:r>
          </a:p>
          <a:p>
            <a:r>
              <a:rPr lang="en-US" dirty="0"/>
              <a:t>Three days of working sessions and networking</a:t>
            </a:r>
          </a:p>
          <a:p>
            <a:r>
              <a:rPr lang="en-US" dirty="0"/>
              <a:t>Gathering of section delegates from all ten Regions</a:t>
            </a:r>
          </a:p>
          <a:p>
            <a:r>
              <a:rPr lang="en-US" dirty="0"/>
              <a:t>A forum for section leaders to speak as collective voice to IEEE leadership</a:t>
            </a:r>
          </a:p>
          <a:p>
            <a:r>
              <a:rPr lang="en-US" dirty="0"/>
              <a:t>Issues generated at Sections Congress have had a major impact on the future of IEEE</a:t>
            </a:r>
          </a:p>
          <a:p>
            <a:r>
              <a:rPr lang="en-US" dirty="0"/>
              <a:t>Each Region gets to put forward 3 recommendations for consideration for action by MGA</a:t>
            </a:r>
          </a:p>
          <a:p>
            <a:pPr lvl="1"/>
            <a:r>
              <a:rPr lang="en-US" dirty="0"/>
              <a:t>Delegates vote for the top recommendations on Sunday</a:t>
            </a:r>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sp>
        <p:nvSpPr>
          <p:cNvPr id="7" name="Text Placeholder 6"/>
          <p:cNvSpPr>
            <a:spLocks noGrp="1"/>
          </p:cNvSpPr>
          <p:nvPr>
            <p:ph type="body" sz="quarter" idx="15"/>
          </p:nvPr>
        </p:nvSpPr>
        <p:spPr/>
        <p:txBody>
          <a:bodyPr>
            <a:normAutofit fontScale="85000" lnSpcReduction="20000"/>
          </a:bodyPr>
          <a:lstStyle/>
          <a:p>
            <a:r>
              <a:rPr lang="en-US" dirty="0"/>
              <a:t>What is Sections Congress?</a:t>
            </a:r>
          </a:p>
        </p:txBody>
      </p:sp>
    </p:spTree>
    <p:extLst>
      <p:ext uri="{BB962C8B-B14F-4D97-AF65-F5344CB8AC3E}">
        <p14:creationId xmlns:p14="http://schemas.microsoft.com/office/powerpoint/2010/main" val="89807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Sections Congress 2014</a:t>
            </a:r>
          </a:p>
        </p:txBody>
      </p:sp>
      <p:sp>
        <p:nvSpPr>
          <p:cNvPr id="7" name="Text Placeholder 6"/>
          <p:cNvSpPr>
            <a:spLocks noGrp="1"/>
          </p:cNvSpPr>
          <p:nvPr>
            <p:ph type="body" sz="quarter" idx="13"/>
          </p:nvPr>
        </p:nvSpPr>
        <p:spPr>
          <a:xfrm>
            <a:off x="4629150" y="1369219"/>
            <a:ext cx="3886200" cy="2216744"/>
          </a:xfrm>
        </p:spPr>
        <p:txBody>
          <a:bodyPr/>
          <a:lstStyle/>
          <a:p>
            <a:endParaRPr lang="en-US" dirty="0"/>
          </a:p>
        </p:txBody>
      </p:sp>
      <p:sp>
        <p:nvSpPr>
          <p:cNvPr id="8" name="Text Placeholder 7"/>
          <p:cNvSpPr>
            <a:spLocks noGrp="1"/>
          </p:cNvSpPr>
          <p:nvPr>
            <p:ph type="body" sz="quarter" idx="14"/>
          </p:nvPr>
        </p:nvSpPr>
        <p:spPr/>
        <p:txBody>
          <a:bodyPr/>
          <a:lstStyle/>
          <a:p>
            <a:r>
              <a:rPr lang="en-US" dirty="0"/>
              <a:t>Region 3 attendees at Sections Congress 2014 in Amsterdam, Netherlands</a:t>
            </a:r>
          </a:p>
        </p:txBody>
      </p:sp>
      <p:pic>
        <p:nvPicPr>
          <p:cNvPr id="12" name="Picture Placeholder 11"/>
          <p:cNvPicPr>
            <a:picLocks noGrp="1" noChangeAspect="1"/>
          </p:cNvPicPr>
          <p:nvPr>
            <p:ph type="pic" sz="quarter" idx="15"/>
          </p:nvPr>
        </p:nvPicPr>
        <p:blipFill>
          <a:blip r:embed="rId2"/>
          <a:srcRect t="7649" b="7649"/>
          <a:stretch>
            <a:fillRect/>
          </a:stretch>
        </p:blipFill>
        <p:spPr/>
      </p:pic>
      <p:sp>
        <p:nvSpPr>
          <p:cNvPr id="4" name="Slide Number Placeholder 3"/>
          <p:cNvSpPr>
            <a:spLocks noGrp="1"/>
          </p:cNvSpPr>
          <p:nvPr>
            <p:ph type="sldNum" sz="quarter" idx="16"/>
          </p:nvPr>
        </p:nvSpPr>
        <p:spPr/>
        <p:txBody>
          <a:bodyPr/>
          <a:lstStyle/>
          <a:p>
            <a:fld id="{3DD97BEB-BAEF-0344-9D5C-EC73E478698A}" type="slidenum">
              <a:rPr lang="en-US" smtClean="0"/>
              <a:pPr/>
              <a:t>5</a:t>
            </a:fld>
            <a:endParaRPr lang="en-US"/>
          </a:p>
        </p:txBody>
      </p:sp>
      <p:sp>
        <p:nvSpPr>
          <p:cNvPr id="10" name="Text Placeholder 9"/>
          <p:cNvSpPr>
            <a:spLocks noGrp="1"/>
          </p:cNvSpPr>
          <p:nvPr>
            <p:ph type="body" sz="quarter" idx="17"/>
          </p:nvPr>
        </p:nvSpPr>
        <p:spPr/>
        <p:txBody>
          <a:bodyPr/>
          <a:lstStyle/>
          <a:p>
            <a:r>
              <a:rPr lang="en-US" dirty="0"/>
              <a:t>Some Selected Photos</a:t>
            </a:r>
          </a:p>
        </p:txBody>
      </p:sp>
      <p:pic>
        <p:nvPicPr>
          <p:cNvPr id="14" name="Picture 13"/>
          <p:cNvPicPr>
            <a:picLocks noChangeAspect="1"/>
          </p:cNvPicPr>
          <p:nvPr/>
        </p:nvPicPr>
        <p:blipFill>
          <a:blip r:embed="rId3"/>
          <a:stretch>
            <a:fillRect/>
          </a:stretch>
        </p:blipFill>
        <p:spPr>
          <a:xfrm>
            <a:off x="4629149" y="1369218"/>
            <a:ext cx="3886201" cy="2216745"/>
          </a:xfrm>
          <a:prstGeom prst="rect">
            <a:avLst/>
          </a:prstGeom>
        </p:spPr>
      </p:pic>
      <p:sp>
        <p:nvSpPr>
          <p:cNvPr id="15" name="Text Placeholder 7"/>
          <p:cNvSpPr txBox="1">
            <a:spLocks/>
          </p:cNvSpPr>
          <p:nvPr/>
        </p:nvSpPr>
        <p:spPr>
          <a:xfrm>
            <a:off x="4629149" y="3598520"/>
            <a:ext cx="3886200" cy="62201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banquet at Sections Congress 2014 in Amsterdam, Netherlands</a:t>
            </a:r>
          </a:p>
        </p:txBody>
      </p:sp>
    </p:spTree>
    <p:extLst>
      <p:ext uri="{BB962C8B-B14F-4D97-AF65-F5344CB8AC3E}">
        <p14:creationId xmlns:p14="http://schemas.microsoft.com/office/powerpoint/2010/main" val="188939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Sections Congress</a:t>
            </a:r>
          </a:p>
        </p:txBody>
      </p:sp>
      <p:sp>
        <p:nvSpPr>
          <p:cNvPr id="3" name="Text Placeholder 2"/>
          <p:cNvSpPr>
            <a:spLocks noGrp="1"/>
          </p:cNvSpPr>
          <p:nvPr>
            <p:ph type="body" sz="quarter" idx="13"/>
          </p:nvPr>
        </p:nvSpPr>
        <p:spPr>
          <a:xfrm>
            <a:off x="3657600" y="1369219"/>
            <a:ext cx="4857750" cy="2844404"/>
          </a:xfrm>
        </p:spPr>
        <p:txBody>
          <a:bodyPr>
            <a:normAutofit lnSpcReduction="10000"/>
          </a:bodyPr>
          <a:lstStyle/>
          <a:p>
            <a:r>
              <a:rPr lang="en-US" dirty="0"/>
              <a:t>Sections Congress can feel like you are drinking from a fire hose</a:t>
            </a:r>
          </a:p>
          <a:p>
            <a:pPr lvl="1"/>
            <a:r>
              <a:rPr lang="en-US" dirty="0"/>
              <a:t>A lot of information is provided</a:t>
            </a:r>
          </a:p>
          <a:p>
            <a:pPr lvl="1"/>
            <a:r>
              <a:rPr lang="en-US" dirty="0"/>
              <a:t>Many concurrent sessions</a:t>
            </a:r>
          </a:p>
          <a:p>
            <a:r>
              <a:rPr lang="en-US" dirty="0"/>
              <a:t>Don’t squander this opportunity</a:t>
            </a:r>
          </a:p>
          <a:p>
            <a:pPr lvl="1"/>
            <a:r>
              <a:rPr lang="en-US" dirty="0"/>
              <a:t>Ignite Sessions</a:t>
            </a:r>
          </a:p>
          <a:p>
            <a:pPr lvl="1"/>
            <a:r>
              <a:rPr lang="en-US" dirty="0"/>
              <a:t>Tutorials</a:t>
            </a:r>
          </a:p>
          <a:p>
            <a:pPr lvl="1"/>
            <a:r>
              <a:rPr lang="en-US" dirty="0"/>
              <a:t>Best Practices</a:t>
            </a:r>
          </a:p>
          <a:p>
            <a:pPr lvl="1"/>
            <a:r>
              <a:rPr lang="en-US" dirty="0"/>
              <a:t>What’s New</a:t>
            </a:r>
          </a:p>
          <a:p>
            <a:r>
              <a:rPr lang="en-US" dirty="0"/>
              <a:t>Most Importantly</a:t>
            </a:r>
          </a:p>
          <a:p>
            <a:pPr lvl="1"/>
            <a:r>
              <a:rPr lang="en-US" dirty="0"/>
              <a:t>Have Fun!</a:t>
            </a:r>
          </a:p>
        </p:txBody>
      </p:sp>
      <p:pic>
        <p:nvPicPr>
          <p:cNvPr id="9" name="Picture Placeholder 8"/>
          <p:cNvPicPr>
            <a:picLocks noGrp="1" noChangeAspect="1"/>
          </p:cNvPicPr>
          <p:nvPr>
            <p:ph type="pic" sz="quarter" idx="15"/>
          </p:nvPr>
        </p:nvPicPr>
        <p:blipFill rotWithShape="1">
          <a:blip r:embed="rId2"/>
          <a:srcRect l="-1" t="126" r="-34914" b="-317"/>
          <a:stretch/>
        </p:blipFill>
        <p:spPr>
          <a:xfrm>
            <a:off x="628650" y="1369219"/>
            <a:ext cx="3886200" cy="3434350"/>
          </a:xfrm>
        </p:spPr>
      </p:pic>
      <p:sp>
        <p:nvSpPr>
          <p:cNvPr id="6" name="Slide Number Placeholder 5"/>
          <p:cNvSpPr>
            <a:spLocks noGrp="1"/>
          </p:cNvSpPr>
          <p:nvPr>
            <p:ph type="sldNum" sz="quarter" idx="16"/>
          </p:nvPr>
        </p:nvSpPr>
        <p:spPr/>
        <p:txBody>
          <a:bodyPr/>
          <a:lstStyle/>
          <a:p>
            <a:fld id="{3DD97BEB-BAEF-0344-9D5C-EC73E478698A}" type="slidenum">
              <a:rPr lang="en-US" smtClean="0"/>
              <a:pPr/>
              <a:t>6</a:t>
            </a:fld>
            <a:endParaRPr lang="en-US"/>
          </a:p>
        </p:txBody>
      </p:sp>
      <p:sp>
        <p:nvSpPr>
          <p:cNvPr id="7" name="Text Placeholder 6"/>
          <p:cNvSpPr>
            <a:spLocks noGrp="1"/>
          </p:cNvSpPr>
          <p:nvPr>
            <p:ph type="body" sz="quarter" idx="17"/>
          </p:nvPr>
        </p:nvSpPr>
        <p:spPr/>
        <p:txBody>
          <a:bodyPr/>
          <a:lstStyle/>
          <a:p>
            <a:r>
              <a:rPr lang="en-US" dirty="0"/>
              <a:t>Trust me its worth it</a:t>
            </a:r>
          </a:p>
        </p:txBody>
      </p:sp>
    </p:spTree>
    <p:extLst>
      <p:ext uri="{BB962C8B-B14F-4D97-AF65-F5344CB8AC3E}">
        <p14:creationId xmlns:p14="http://schemas.microsoft.com/office/powerpoint/2010/main" val="88952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Sections Congress 2017</a:t>
            </a:r>
          </a:p>
        </p:txBody>
      </p:sp>
      <p:sp>
        <p:nvSpPr>
          <p:cNvPr id="7" name="Text Placeholder 6"/>
          <p:cNvSpPr>
            <a:spLocks noGrp="1"/>
          </p:cNvSpPr>
          <p:nvPr>
            <p:ph type="body" idx="1"/>
          </p:nvPr>
        </p:nvSpPr>
        <p:spPr/>
        <p:txBody>
          <a:bodyPr/>
          <a:lstStyle/>
          <a:p>
            <a:r>
              <a:rPr lang="en-US" dirty="0"/>
              <a:t>Logistics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7</a:t>
            </a:fld>
            <a:endParaRPr lang="en-US"/>
          </a:p>
        </p:txBody>
      </p:sp>
    </p:spTree>
    <p:extLst>
      <p:ext uri="{BB962C8B-B14F-4D97-AF65-F5344CB8AC3E}">
        <p14:creationId xmlns:p14="http://schemas.microsoft.com/office/powerpoint/2010/main" val="203902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Section Congress</a:t>
            </a:r>
          </a:p>
        </p:txBody>
      </p:sp>
      <p:sp>
        <p:nvSpPr>
          <p:cNvPr id="6" name="Text Placeholder 5"/>
          <p:cNvSpPr>
            <a:spLocks noGrp="1"/>
          </p:cNvSpPr>
          <p:nvPr>
            <p:ph type="body" sz="quarter" idx="13"/>
          </p:nvPr>
        </p:nvSpPr>
        <p:spPr/>
        <p:txBody>
          <a:bodyPr>
            <a:normAutofit fontScale="70000" lnSpcReduction="20000"/>
          </a:bodyPr>
          <a:lstStyle/>
          <a:p>
            <a:r>
              <a:rPr lang="en-US" dirty="0"/>
              <a:t>International Convention Centre Sydney, Australia (ICC Sydney)</a:t>
            </a:r>
          </a:p>
          <a:p>
            <a:pPr lvl="1"/>
            <a:r>
              <a:rPr lang="en-US" dirty="0"/>
              <a:t>14 Darling Drive, Sydney NSW 2000</a:t>
            </a:r>
          </a:p>
          <a:p>
            <a:r>
              <a:rPr lang="en-US" dirty="0"/>
              <a:t>11 – 13 August 2017</a:t>
            </a:r>
          </a:p>
          <a:p>
            <a:r>
              <a:rPr lang="en-US" dirty="0"/>
              <a:t>Registration Fee for Primary Section Delegate (PSD) will be waived</a:t>
            </a:r>
          </a:p>
          <a:p>
            <a:pPr lvl="1"/>
            <a:r>
              <a:rPr lang="en-US" dirty="0"/>
              <a:t>Registration codes are available</a:t>
            </a:r>
          </a:p>
          <a:p>
            <a:pPr lvl="1"/>
            <a:r>
              <a:rPr lang="en-US" dirty="0"/>
              <a:t>Must provide name of PSD to Sean Haynes (</a:t>
            </a:r>
            <a:r>
              <a:rPr lang="en-US" dirty="0">
                <a:hlinkClick r:id="rId2"/>
              </a:rPr>
              <a:t>s.a.haynes@ieee.org</a:t>
            </a:r>
            <a:r>
              <a:rPr lang="en-US" dirty="0"/>
              <a:t>) to receive </a:t>
            </a:r>
          </a:p>
          <a:p>
            <a:r>
              <a:rPr lang="en-US" dirty="0"/>
              <a:t>PSD Hotel for 4 nights will be reimbursed</a:t>
            </a:r>
          </a:p>
          <a:p>
            <a:pPr lvl="1"/>
            <a:r>
              <a:rPr lang="en-US" dirty="0"/>
              <a:t>10 Aug through 14 Aug</a:t>
            </a:r>
          </a:p>
          <a:p>
            <a:r>
              <a:rPr lang="en-US" dirty="0"/>
              <a:t>PSD Meals outside of conference will be reimbursed (up to US$200)</a:t>
            </a:r>
          </a:p>
          <a:p>
            <a:r>
              <a:rPr lang="en-US" dirty="0"/>
              <a:t>Lowest Fare Coach airfare for dates of conference will be reimbursed</a:t>
            </a:r>
          </a:p>
          <a:p>
            <a:pPr lvl="1"/>
            <a:r>
              <a:rPr lang="en-US" dirty="0"/>
              <a:t>Upgraded fare reimbursement requests must include a printout of lowest fare coach airfare</a:t>
            </a:r>
          </a:p>
          <a:p>
            <a:pPr lvl="1"/>
            <a:r>
              <a:rPr lang="en-US" dirty="0"/>
              <a:t>Extended stay airfare reimbursement request must include a printout of lowest fare coach for dates of conference</a:t>
            </a:r>
          </a:p>
          <a:p>
            <a:pPr lvl="2"/>
            <a:r>
              <a:rPr lang="en-US" dirty="0"/>
              <a:t>Depart 8 Aug for 10 Aug arrival return 14 Aug</a:t>
            </a:r>
          </a:p>
          <a:p>
            <a:pPr lvl="1"/>
            <a:r>
              <a:rPr lang="en-US" dirty="0"/>
              <a:t>Discount codes for airlines will be provided (Delta, United, Qantas)</a:t>
            </a:r>
          </a:p>
          <a:p>
            <a:pPr lvl="2"/>
            <a:r>
              <a:rPr lang="en-US" dirty="0"/>
              <a:t>Will save 5-15% off of published airfares</a:t>
            </a:r>
          </a:p>
          <a:p>
            <a:pPr lvl="2"/>
            <a:r>
              <a:rPr lang="en-US" dirty="0"/>
              <a:t>See Registration Site for Available Codes and Instructions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8</a:t>
            </a:fld>
            <a:endParaRPr lang="en-US"/>
          </a:p>
        </p:txBody>
      </p:sp>
      <p:sp>
        <p:nvSpPr>
          <p:cNvPr id="7" name="Text Placeholder 6"/>
          <p:cNvSpPr>
            <a:spLocks noGrp="1"/>
          </p:cNvSpPr>
          <p:nvPr>
            <p:ph type="body" sz="quarter" idx="15"/>
          </p:nvPr>
        </p:nvSpPr>
        <p:spPr/>
        <p:txBody>
          <a:bodyPr>
            <a:normAutofit fontScale="85000" lnSpcReduction="20000"/>
          </a:bodyPr>
          <a:lstStyle/>
          <a:p>
            <a:r>
              <a:rPr lang="en-US" dirty="0"/>
              <a:t>General Information</a:t>
            </a:r>
          </a:p>
        </p:txBody>
      </p:sp>
    </p:spTree>
    <p:extLst>
      <p:ext uri="{BB962C8B-B14F-4D97-AF65-F5344CB8AC3E}">
        <p14:creationId xmlns:p14="http://schemas.microsoft.com/office/powerpoint/2010/main" val="203893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Congress Registration</a:t>
            </a:r>
          </a:p>
        </p:txBody>
      </p:sp>
      <p:sp>
        <p:nvSpPr>
          <p:cNvPr id="3" name="Text Placeholder 2"/>
          <p:cNvSpPr>
            <a:spLocks noGrp="1"/>
          </p:cNvSpPr>
          <p:nvPr>
            <p:ph type="body" sz="quarter" idx="13"/>
          </p:nvPr>
        </p:nvSpPr>
        <p:spPr/>
        <p:txBody>
          <a:bodyPr/>
          <a:lstStyle/>
          <a:p>
            <a:r>
              <a:rPr lang="en-US" dirty="0"/>
              <a:t>Sections Congress Registration is Open</a:t>
            </a:r>
          </a:p>
          <a:p>
            <a:pPr lvl="1"/>
            <a:r>
              <a:rPr lang="en-US" dirty="0">
                <a:hlinkClick r:id="rId2"/>
              </a:rPr>
              <a:t>http://www.cvent.com/d/0vq2wz</a:t>
            </a:r>
            <a:endParaRPr lang="en-US" dirty="0"/>
          </a:p>
          <a:p>
            <a:r>
              <a:rPr lang="en-US" dirty="0"/>
              <a:t>Please Register ASAP</a:t>
            </a:r>
          </a:p>
          <a:p>
            <a:pPr lvl="1"/>
            <a:r>
              <a:rPr lang="en-US" dirty="0"/>
              <a:t>No cost for Primary Section Delegate</a:t>
            </a:r>
          </a:p>
          <a:p>
            <a:pPr lvl="1"/>
            <a:r>
              <a:rPr lang="en-US" dirty="0"/>
              <a:t>$350 for other attendees</a:t>
            </a:r>
          </a:p>
          <a:p>
            <a:pPr lvl="1"/>
            <a:r>
              <a:rPr lang="en-US" dirty="0"/>
              <a:t>$100 for extra tickets for companions to Friday Dinner</a:t>
            </a:r>
          </a:p>
          <a:p>
            <a:pPr lvl="1"/>
            <a:r>
              <a:rPr lang="en-US" dirty="0"/>
              <a:t>Other companion events &amp; meals are in the works</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9</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Conference Registration</a:t>
            </a:r>
          </a:p>
        </p:txBody>
      </p:sp>
    </p:spTree>
    <p:extLst>
      <p:ext uri="{BB962C8B-B14F-4D97-AF65-F5344CB8AC3E}">
        <p14:creationId xmlns:p14="http://schemas.microsoft.com/office/powerpoint/2010/main" val="2623818651"/>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370</TotalTime>
  <Words>1991</Words>
  <Application>Microsoft Office PowerPoint</Application>
  <PresentationFormat>On-screen Show (16:9)</PresentationFormat>
  <Paragraphs>264</Paragraphs>
  <Slides>32</Slides>
  <Notes>0</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LucidaGrande</vt:lpstr>
      <vt:lpstr>Wingdings</vt:lpstr>
      <vt:lpstr>Theme 1</vt:lpstr>
      <vt:lpstr>Sections Congress 2017</vt:lpstr>
      <vt:lpstr>What is Sections Congress?</vt:lpstr>
      <vt:lpstr>Sections Congress 2017</vt:lpstr>
      <vt:lpstr>IEEE Sections Congress</vt:lpstr>
      <vt:lpstr>Sections Congress 2014</vt:lpstr>
      <vt:lpstr>IEEE Sections Congress</vt:lpstr>
      <vt:lpstr>Sections Congress 2017</vt:lpstr>
      <vt:lpstr>Section Congress</vt:lpstr>
      <vt:lpstr>Sections Congress Registration</vt:lpstr>
      <vt:lpstr>Sections Congress Registration</vt:lpstr>
      <vt:lpstr>PowerPoint Presentation</vt:lpstr>
      <vt:lpstr>Sections Congress Travel</vt:lpstr>
      <vt:lpstr>Sections Congress Travel</vt:lpstr>
      <vt:lpstr>Sections Congress Travel</vt:lpstr>
      <vt:lpstr>Sections Congress Reimbursement</vt:lpstr>
      <vt:lpstr>Sections Congress Reimbursement</vt:lpstr>
      <vt:lpstr>IEEE Sections Congress 2017</vt:lpstr>
      <vt:lpstr>Recommendation Criteria Matrix</vt:lpstr>
      <vt:lpstr>Area 1</vt:lpstr>
      <vt:lpstr>Area 2</vt:lpstr>
      <vt:lpstr>Area 3</vt:lpstr>
      <vt:lpstr>Area 4</vt:lpstr>
      <vt:lpstr>Area 5</vt:lpstr>
      <vt:lpstr>Area 6</vt:lpstr>
      <vt:lpstr>Area 7</vt:lpstr>
      <vt:lpstr>Areas 8 &amp; 9</vt:lpstr>
      <vt:lpstr>Recommendations</vt:lpstr>
      <vt:lpstr>Recommendations</vt:lpstr>
      <vt:lpstr>Recommendations</vt:lpstr>
      <vt:lpstr>Recommendations</vt:lpstr>
      <vt:lpstr>Recommendations</vt:lpstr>
      <vt:lpstr>Your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Sean Haynes</cp:lastModifiedBy>
  <cp:revision>56</cp:revision>
  <dcterms:created xsi:type="dcterms:W3CDTF">2016-10-24T19:40:55Z</dcterms:created>
  <dcterms:modified xsi:type="dcterms:W3CDTF">2017-04-01T15:37:33Z</dcterms:modified>
</cp:coreProperties>
</file>