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4" r:id="rId1"/>
  </p:sldMasterIdLst>
  <p:notesMasterIdLst>
    <p:notesMasterId r:id="rId10"/>
  </p:notesMasterIdLst>
  <p:handoutMasterIdLst>
    <p:handoutMasterId r:id="rId11"/>
  </p:handoutMasterIdLst>
  <p:sldIdLst>
    <p:sldId id="279" r:id="rId2"/>
    <p:sldId id="281" r:id="rId3"/>
    <p:sldId id="282" r:id="rId4"/>
    <p:sldId id="283" r:id="rId5"/>
    <p:sldId id="292" r:id="rId6"/>
    <p:sldId id="291" r:id="rId7"/>
    <p:sldId id="298" r:id="rId8"/>
    <p:sldId id="294" r:id="rId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D9"/>
    <a:srgbClr val="FFFF99"/>
    <a:srgbClr val="C9FFCD"/>
    <a:srgbClr val="C9F1FF"/>
    <a:srgbClr val="FFD9D9"/>
    <a:srgbClr val="F3CAF6"/>
    <a:srgbClr val="81DEFF"/>
    <a:srgbClr val="FF7D7D"/>
    <a:srgbClr val="99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20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4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D9D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3A8-496B-AB59-D934D7C89DBA}"/>
              </c:ext>
            </c:extLst>
          </c:dPt>
          <c:dPt>
            <c:idx val="1"/>
            <c:bubble3D val="0"/>
            <c:spPr>
              <a:solidFill>
                <a:srgbClr val="C9F1FF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A8-496B-AB59-D934D7C89DB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A8-496B-AB59-D934D7C89DBA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A8-496B-AB59-D934D7C89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639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36" y="1"/>
            <a:ext cx="3078639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8639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66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F68226D-8FF9-48D9-A329-B2889E97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5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7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2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7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7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80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9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7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6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7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7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7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7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8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5" y="4873766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4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2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8" y="4873764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6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6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1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1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7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2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8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93C0417-5986-4911-A8B0-80B3436F93A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96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300986" y="1938319"/>
            <a:ext cx="4064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Vincenzo Piuri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46075" y="2707760"/>
            <a:ext cx="7019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sz="32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President-Elect Candidate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645742" y="6190584"/>
            <a:ext cx="472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Volunteering in IEEE for 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12" y="0"/>
            <a:ext cx="4589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0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404040"/>
              </a:clrFrom>
              <a:clrTo>
                <a:srgbClr val="404040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0" y="650072"/>
            <a:ext cx="2870200" cy="62079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4159" y="1593461"/>
            <a:ext cx="5646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 leaders in innovation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2625" y="6019544"/>
            <a:ext cx="5011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Human-centric approach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6807" y="3758046"/>
            <a:ext cx="6101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people networking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35187" y="2628269"/>
            <a:ext cx="4876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value to members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16097" y="4888795"/>
            <a:ext cx="6760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focus on young generations</a:t>
            </a:r>
          </a:p>
        </p:txBody>
      </p:sp>
      <p:sp>
        <p:nvSpPr>
          <p:cNvPr id="25" name="Rectangle 24"/>
          <p:cNvSpPr/>
          <p:nvPr/>
        </p:nvSpPr>
        <p:spPr>
          <a:xfrm rot="4442769">
            <a:off x="-1869923" y="409659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Engage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</p:spTree>
    <p:extLst>
      <p:ext uri="{BB962C8B-B14F-4D97-AF65-F5344CB8AC3E}">
        <p14:creationId xmlns:p14="http://schemas.microsoft.com/office/powerpoint/2010/main" val="62173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/>
      <p:bldP spid="11" grpId="1"/>
      <p:bldP spid="12" grpId="0"/>
      <p:bldP spid="12" grpId="1"/>
      <p:bldP spid="13" grpId="0"/>
      <p:bldP spid="13" grpId="1"/>
      <p:bldP spid="21" grpId="0"/>
      <p:bldP spid="21" grpId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clrChange>
              <a:clrFrom>
                <a:srgbClr val="404040"/>
              </a:clrFrom>
              <a:clrTo>
                <a:srgbClr val="404040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0" y="651600"/>
            <a:ext cx="2869200" cy="6206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6400" y="2628980"/>
            <a:ext cx="4987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and when needed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5600" y="3759380"/>
            <a:ext cx="6806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technologies and needs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6800" y="4889780"/>
            <a:ext cx="7560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knowledge for professionals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22000" y="6020180"/>
            <a:ext cx="3438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Curated content </a:t>
            </a:r>
          </a:p>
        </p:txBody>
      </p:sp>
      <p:sp>
        <p:nvSpPr>
          <p:cNvPr id="22" name="Rectangle 21"/>
          <p:cNvSpPr/>
          <p:nvPr/>
        </p:nvSpPr>
        <p:spPr>
          <a:xfrm rot="4416071">
            <a:off x="-1762012" y="393647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Source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4159" y="1593461"/>
            <a:ext cx="4780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High-quality knowledge</a:t>
            </a:r>
          </a:p>
        </p:txBody>
      </p:sp>
    </p:spTree>
    <p:extLst>
      <p:ext uri="{BB962C8B-B14F-4D97-AF65-F5344CB8AC3E}">
        <p14:creationId xmlns:p14="http://schemas.microsoft.com/office/powerpoint/2010/main" val="197708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>
            <a:clrChange>
              <a:clrFrom>
                <a:srgbClr val="404040"/>
              </a:clrFrom>
              <a:clrTo>
                <a:srgbClr val="404040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7200" y="651600"/>
            <a:ext cx="2869200" cy="62064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 rot="4325221">
            <a:off x="-1923093" y="3829737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36400" y="2628980"/>
            <a:ext cx="6445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Underserved groups and areas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5600" y="3759380"/>
            <a:ext cx="7972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for industry and entrepreneurs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6800" y="4889780"/>
            <a:ext cx="5809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in emerging areas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22000" y="6020180"/>
            <a:ext cx="5647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services and policies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4159" y="1593461"/>
            <a:ext cx="3895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communities</a:t>
            </a:r>
          </a:p>
        </p:txBody>
      </p:sp>
    </p:spTree>
    <p:extLst>
      <p:ext uri="{BB962C8B-B14F-4D97-AF65-F5344CB8AC3E}">
        <p14:creationId xmlns:p14="http://schemas.microsoft.com/office/powerpoint/2010/main" val="32379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21585739"/>
              </p:ext>
            </p:extLst>
          </p:nvPr>
        </p:nvGraphicFramePr>
        <p:xfrm>
          <a:off x="-82581" y="1163493"/>
          <a:ext cx="612193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>
            <a:spLocks noChangeAspect="1"/>
          </p:cNvSpPr>
          <p:nvPr/>
        </p:nvSpPr>
        <p:spPr>
          <a:xfrm rot="12691248">
            <a:off x="1044155" y="1996630"/>
            <a:ext cx="3600000" cy="360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>
                <a:gd name="adj" fmla="val 16169492"/>
              </a:avLst>
            </a:prstTxWarp>
            <a:spAutoFit/>
          </a:bodyPr>
          <a:lstStyle/>
          <a:p>
            <a:pPr algn="ctr"/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 and Engage</a:t>
            </a: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 rot="19867171">
            <a:off x="1322153" y="2011754"/>
            <a:ext cx="3600000" cy="360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>
                <a:gd name="adj" fmla="val 16169492"/>
              </a:avLst>
            </a:prstTxWarp>
            <a:spAutoFit/>
          </a:bodyPr>
          <a:lstStyle/>
          <a:p>
            <a:pPr algn="ctr"/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 Trusted </a:t>
            </a:r>
            <a:r>
              <a:rPr lang="en-US" sz="2800" b="1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ource</a:t>
            </a: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 rot="10800000">
            <a:off x="1179216" y="2257887"/>
            <a:ext cx="3600000" cy="360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10682614"/>
              </a:avLst>
            </a:prstTxWarp>
            <a:spAutoFit/>
          </a:bodyPr>
          <a:lstStyle/>
          <a:p>
            <a:pPr algn="ctr"/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Inclusivity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5679619" y="1332627"/>
            <a:ext cx="64933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IEEE members and volunteers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 among all groups 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Nurture the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scientific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b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community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local roots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Transparency, trust,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participation of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members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in decision processes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903801" y="2792826"/>
            <a:ext cx="2160000" cy="2160000"/>
            <a:chOff x="4925292" y="2031459"/>
            <a:chExt cx="1800000" cy="18000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4925292" y="2031459"/>
              <a:ext cx="1800000" cy="1800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2A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83503" y="2274067"/>
              <a:ext cx="895278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0065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</a:t>
              </a:r>
            </a:p>
          </p:txBody>
        </p:sp>
        <p:pic>
          <p:nvPicPr>
            <p:cNvPr id="13" name="Picture 2" descr="ieee_mb_blue.jpg (300×87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555" y="2821779"/>
              <a:ext cx="1559833" cy="452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19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096000" y="3429000"/>
            <a:ext cx="6096000" cy="342899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429000"/>
            <a:ext cx="6096000" cy="3428996"/>
          </a:xfrm>
          <a:prstGeom prst="rect">
            <a:avLst/>
          </a:prstGeom>
          <a:solidFill>
            <a:srgbClr val="FFF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4"/>
            <a:ext cx="6096000" cy="3428996"/>
          </a:xfrm>
          <a:prstGeom prst="rect">
            <a:avLst/>
          </a:prstGeom>
          <a:solidFill>
            <a:srgbClr val="C9F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"/>
            <a:ext cx="6096000" cy="3428996"/>
          </a:xfrm>
          <a:prstGeom prst="rect">
            <a:avLst/>
          </a:prstGeom>
          <a:solidFill>
            <a:srgbClr val="C9F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096000" y="5"/>
            <a:ext cx="0" cy="34289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429000"/>
            <a:ext cx="609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3429000"/>
            <a:ext cx="609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096000" y="3429005"/>
            <a:ext cx="0" cy="34289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17614" y="2704413"/>
            <a:ext cx="4556770" cy="14491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6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and Competences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4792" y="931973"/>
            <a:ext cx="575386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research in intelligent systems 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PI/Co-PI national/international projects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publications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4965" y="305508"/>
            <a:ext cx="45175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Experience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85618" y="931973"/>
            <a:ext cx="507732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research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for industrial research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Founder of a start-up company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85618" y="305508"/>
            <a:ext cx="4593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Experience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0985" y="4928045"/>
            <a:ext cx="552029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Fellow (2001) &amp; IEEE-HKN Member</a:t>
            </a:r>
            <a:r>
              <a:rPr lang="en-US" sz="2200" strike="sng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ACM Distinguished Scientist (2008)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Honorary Professor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8499" y="4262400"/>
            <a:ext cx="27966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Recognitions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67474" y="4898065"/>
            <a:ext cx="59973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 of a start-up company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Chair &amp; PhD Program Director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VP-TA &amp; S/C President/Vice President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84305" y="4262880"/>
            <a:ext cx="549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684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1" grpId="0" animBg="1"/>
      <p:bldP spid="10" grpId="0" animBg="1"/>
      <p:bldP spid="24" grpId="0"/>
      <p:bldP spid="29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-1"/>
            <a:ext cx="6123033" cy="3456000"/>
          </a:xfrm>
          <a:prstGeom prst="rect">
            <a:avLst/>
          </a:prstGeom>
          <a:ln>
            <a:noFill/>
          </a:ln>
        </p:spPr>
      </p:pic>
      <p:cxnSp>
        <p:nvCxnSpPr>
          <p:cNvPr id="37" name="Straight Connector 36"/>
          <p:cNvCxnSpPr/>
          <p:nvPr/>
        </p:nvCxnSpPr>
        <p:spPr>
          <a:xfrm flipH="1">
            <a:off x="6193974" y="3450771"/>
            <a:ext cx="5998026" cy="0"/>
          </a:xfrm>
          <a:prstGeom prst="line">
            <a:avLst/>
          </a:prstGeom>
          <a:ln w="762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5995" y="1262744"/>
            <a:ext cx="6123038" cy="4299852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 flipH="1">
            <a:off x="6096888" y="5584372"/>
            <a:ext cx="6012000" cy="0"/>
          </a:xfrm>
          <a:prstGeom prst="line">
            <a:avLst/>
          </a:prstGeom>
          <a:ln w="762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0114" y="3422818"/>
            <a:ext cx="6094800" cy="3456949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"/>
            <a:ext cx="6095995" cy="3428997"/>
          </a:xfrm>
          <a:prstGeom prst="rect">
            <a:avLst/>
          </a:prstGeom>
          <a:ln>
            <a:noFill/>
          </a:ln>
        </p:spPr>
      </p:pic>
      <p:cxnSp>
        <p:nvCxnSpPr>
          <p:cNvPr id="36" name="Straight Connector 35"/>
          <p:cNvCxnSpPr/>
          <p:nvPr/>
        </p:nvCxnSpPr>
        <p:spPr>
          <a:xfrm flipH="1">
            <a:off x="0" y="3450771"/>
            <a:ext cx="5965373" cy="0"/>
          </a:xfrm>
          <a:prstGeom prst="line">
            <a:avLst/>
          </a:prstGeom>
          <a:ln w="762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" y="1295400"/>
            <a:ext cx="6031100" cy="4298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0886" y="3428999"/>
            <a:ext cx="6095993" cy="345076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 flipV="1">
            <a:off x="2" y="1262744"/>
            <a:ext cx="6095998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096000" y="2"/>
            <a:ext cx="0" cy="34289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96006" y="1262744"/>
            <a:ext cx="6095994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" y="3428999"/>
            <a:ext cx="6095994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6096002" y="3412669"/>
            <a:ext cx="6095998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096000" y="3428999"/>
            <a:ext cx="0" cy="34289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12631" y="72000"/>
            <a:ext cx="4018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Activities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37966" y="70788"/>
            <a:ext cx="396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Activities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02729" y="2333391"/>
            <a:ext cx="2666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0624" y="4539452"/>
            <a:ext cx="2619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92395" y="5096527"/>
            <a:ext cx="31429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PSPB Strategic Planning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TAB/PSPB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VP Publications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Editor-in-Chief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Editor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87338" y="4541682"/>
            <a:ext cx="2164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99825" y="5095784"/>
            <a:ext cx="28873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VP Education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Biometrics Certification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E-Learning Library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Schools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2546" y="2333391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0568" y="2854537"/>
            <a:ext cx="36529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VP Technical Activities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Director/Delegate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Ad Hoc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Strategies Ad Hoc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AdCom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8685" y="603863"/>
            <a:ext cx="29853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MGA SDEA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Awards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Branches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92800" y="603863"/>
            <a:ext cx="46252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Strategic Planning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President/Vice President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Engineering Initiative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Committees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Directions Committee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Committees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029383" y="2853375"/>
            <a:ext cx="31706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Committees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Chair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Chair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Chair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Arrangement Chair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8362" y="2438314"/>
            <a:ext cx="1975275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89188" cy="6858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942558" y="92189"/>
            <a:ext cx="5319085" cy="66736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view for ONE IEEE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background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experience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skills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visibility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of IEEE activities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attitude in leadership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listen to people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and respect diversity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Catalyze people efforts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 </a:t>
            </a:r>
            <a:r>
              <a:rPr lang="en-US" sz="280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trust</a:t>
            </a:r>
            <a:endParaRPr lang="en-US" sz="2800" dirty="0">
              <a:solidFill>
                <a:schemeClr val="tx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in a collegial way</a:t>
            </a:r>
          </a:p>
        </p:txBody>
      </p:sp>
    </p:spTree>
    <p:extLst>
      <p:ext uri="{BB962C8B-B14F-4D97-AF65-F5344CB8AC3E}">
        <p14:creationId xmlns:p14="http://schemas.microsoft.com/office/powerpoint/2010/main" val="134297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1718</TotalTime>
  <Words>300</Words>
  <Application>Microsoft Office PowerPoint</Application>
  <PresentationFormat>Widescreen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Angelo Genovese</dc:creator>
  <cp:lastModifiedBy>Vincenzo Piuri</cp:lastModifiedBy>
  <cp:revision>165</cp:revision>
  <dcterms:created xsi:type="dcterms:W3CDTF">2016-11-12T15:30:00Z</dcterms:created>
  <dcterms:modified xsi:type="dcterms:W3CDTF">2017-10-07T15:44:48Z</dcterms:modified>
</cp:coreProperties>
</file>