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33"/>
    <a:srgbClr val="0066A1"/>
    <a:srgbClr val="0B5172"/>
    <a:srgbClr val="F9C731"/>
    <a:srgbClr val="E37222"/>
    <a:srgbClr val="008542"/>
    <a:srgbClr val="6B1F73"/>
    <a:srgbClr val="CC0033"/>
    <a:srgbClr val="EFAA3A"/>
    <a:srgbClr val="FDC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4" autoAdjust="0"/>
    <p:restoredTop sz="86798" autoAdjust="0"/>
  </p:normalViewPr>
  <p:slideViewPr>
    <p:cSldViewPr snapToGrid="0" snapToObjects="1">
      <p:cViewPr varScale="1">
        <p:scale>
          <a:sx n="92" d="100"/>
          <a:sy n="92" d="100"/>
        </p:scale>
        <p:origin x="1083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0"/>
    </p:cViewPr>
  </p:sorterViewPr>
  <p:gridSpacing cx="76200" cy="76200"/>
</p:viewPr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22A0F-CED3-44FB-AA72-40A37F201AA2}">
      <dsp:nvSpPr>
        <dsp:cNvPr id="0" name=""/>
        <dsp:cNvSpPr/>
      </dsp:nvSpPr>
      <dsp:spPr>
        <a:xfrm rot="5400000">
          <a:off x="6956056" y="-3010690"/>
          <a:ext cx="669477" cy="7071846"/>
        </a:xfrm>
        <a:prstGeom prst="round2SameRect">
          <a:avLst/>
        </a:prstGeom>
        <a:solidFill>
          <a:srgbClr val="E2E6ED">
            <a:alpha val="89804"/>
          </a:srgb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ja-JP" altLang="en-US" sz="1400" kern="1200" dirty="0">
            <a:ea typeface="ＭＳ Ｐゴシック" pitchFamily="34" charset="-128"/>
          </a:endParaRPr>
        </a:p>
      </dsp:txBody>
      <dsp:txXfrm rot="-5400000">
        <a:off x="3754872" y="223175"/>
        <a:ext cx="7039165" cy="604115"/>
      </dsp:txXfrm>
    </dsp:sp>
    <dsp:sp modelId="{73613485-F4EE-4FC7-A2B5-EFEF18BECD39}">
      <dsp:nvSpPr>
        <dsp:cNvPr id="0" name=""/>
        <dsp:cNvSpPr/>
      </dsp:nvSpPr>
      <dsp:spPr>
        <a:xfrm>
          <a:off x="156986" y="296426"/>
          <a:ext cx="3457443" cy="597082"/>
        </a:xfrm>
        <a:prstGeom prst="roundRect">
          <a:avLst/>
        </a:prstGeom>
        <a:solidFill>
          <a:srgbClr val="AAB8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000" b="1" kern="1200" dirty="0">
              <a:ea typeface="ＭＳ Ｐゴシック" pitchFamily="34" charset="-128"/>
            </a:rPr>
            <a:t>Pre-IEEE Standardization</a:t>
          </a:r>
          <a:endParaRPr lang="en-US" sz="2000" b="1" kern="1200" dirty="0"/>
        </a:p>
      </dsp:txBody>
      <dsp:txXfrm>
        <a:off x="186133" y="325573"/>
        <a:ext cx="3399149" cy="538788"/>
      </dsp:txXfrm>
    </dsp:sp>
    <dsp:sp modelId="{E21D1854-66E2-40D2-A953-23598CB5860C}">
      <dsp:nvSpPr>
        <dsp:cNvPr id="0" name=""/>
        <dsp:cNvSpPr/>
      </dsp:nvSpPr>
      <dsp:spPr>
        <a:xfrm rot="5400000">
          <a:off x="6855201" y="-2007701"/>
          <a:ext cx="796800" cy="7071846"/>
        </a:xfrm>
        <a:prstGeom prst="round2SameRect">
          <a:avLst/>
        </a:prstGeom>
        <a:solidFill>
          <a:srgbClr val="CBDBEA">
            <a:alpha val="89804"/>
          </a:srgb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altLang="ja-JP" sz="2000" b="1" kern="1200" dirty="0">
            <a:ea typeface="ＭＳ Ｐゴシック" pitchFamily="34" charset="-128"/>
          </a:endParaRPr>
        </a:p>
      </dsp:txBody>
      <dsp:txXfrm rot="-5400000">
        <a:off x="3717679" y="1168718"/>
        <a:ext cx="7032949" cy="719006"/>
      </dsp:txXfrm>
    </dsp:sp>
    <dsp:sp modelId="{3C129164-236C-46D0-B8B0-D44908E4A4FE}">
      <dsp:nvSpPr>
        <dsp:cNvPr id="0" name=""/>
        <dsp:cNvSpPr/>
      </dsp:nvSpPr>
      <dsp:spPr>
        <a:xfrm>
          <a:off x="176080" y="1067355"/>
          <a:ext cx="3457443" cy="829754"/>
        </a:xfrm>
        <a:prstGeom prst="roundRect">
          <a:avLst/>
        </a:prstGeom>
        <a:solidFill>
          <a:srgbClr val="0090C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000" b="1" kern="1200" dirty="0">
              <a:ea typeface="ＭＳ Ｐゴシック" pitchFamily="34" charset="-128"/>
            </a:rPr>
            <a:t>Post-IEEE Standardization</a:t>
          </a:r>
        </a:p>
      </dsp:txBody>
      <dsp:txXfrm>
        <a:off x="216585" y="1107860"/>
        <a:ext cx="3376433" cy="748744"/>
      </dsp:txXfrm>
    </dsp:sp>
  </dsp:spTree>
</dsp:drawing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docProps/app.xml><?xml version="1.0" encoding="utf-8"?>
<Properties xmlns="http://schemas.openxmlformats.org/officeDocument/2006/extended-properties" xmlns:vt="http://schemas.openxmlformats.org/officeDocument/2006/docPropsVTypes">
  <TotalTime>24856</TotalTime>
  <Words>1635</Words>
  <Application>Microsoft Office PowerPoint</Application>
  <PresentationFormat>Widescreen</PresentationFormat>
  <Paragraphs>360</Paragraphs>
  <Slides>29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29</vt:i4>
      </vt:variant>
    </vt:vector>
  </HeadingPairs>
  <TitlesOfParts>
    <vt:vector size="52" baseType="lpstr">
      <vt:lpstr>MS PGothic</vt:lpstr>
      <vt:lpstr>MS PGothic</vt:lpstr>
      <vt:lpstr>Arial</vt:lpstr>
      <vt:lpstr>Calibri</vt:lpstr>
      <vt:lpstr>Geneva</vt:lpstr>
      <vt:lpstr>Lucida Grande</vt:lpstr>
      <vt:lpstr>LucidaGrande</vt:lpstr>
      <vt:lpstr>Myriad Pro</vt:lpstr>
      <vt:lpstr>Small Fonts</vt:lpstr>
      <vt:lpstr>Times New Roman</vt:lpstr>
      <vt:lpstr>Verdana</vt:lpstr>
      <vt:lpstr>Verdana (Body)</vt:lpstr>
      <vt:lpstr>Verdana (Body)</vt:lpstr>
      <vt:lpstr>Verdana (Headings)</vt:lpstr>
      <vt:lpstr>Wingdings</vt:lpstr>
      <vt:lpstr>Wingdings 2</vt:lpstr>
      <vt:lpstr>Office Theme</vt:lpstr>
      <vt:lpstr>1_Office Theme</vt:lpstr>
      <vt:lpstr>2_Office Theme</vt:lpstr>
      <vt:lpstr>6_blank</vt:lpstr>
      <vt:lpstr>8_blank</vt:lpstr>
      <vt:lpstr>1_IEEE-SA_PowerPoint_Template</vt:lpstr>
      <vt:lpstr>2_IEEE-SA_PowerPoint_Template</vt:lpstr>
      <vt:lpstr>IEEE Standards Association</vt:lpstr>
      <vt:lpstr>PowerPoint Presentation</vt:lpstr>
      <vt:lpstr>PowerPoint Presentation</vt:lpstr>
      <vt:lpstr>Jefferson proposal       July 13, 1790</vt:lpstr>
      <vt:lpstr>Early US Standards</vt:lpstr>
      <vt:lpstr>Standards Updated</vt:lpstr>
      <vt:lpstr>Lessons Learned – Guiding Principles</vt:lpstr>
      <vt:lpstr>Standards, Products, Reality</vt:lpstr>
      <vt:lpstr>IEEE Standards in Real Life</vt:lpstr>
      <vt:lpstr>PowerPoint Presentation</vt:lpstr>
      <vt:lpstr>IEEE Standards Association (IEEE-SA)</vt:lpstr>
      <vt:lpstr>IEEE Standards Association (IEEE-SA) </vt:lpstr>
      <vt:lpstr>IEEE SA Core Principles </vt:lpstr>
      <vt:lpstr>IEEE Standards Development Process</vt:lpstr>
      <vt:lpstr>IEEE Standards Development Options</vt:lpstr>
      <vt:lpstr>Technologies in IEEE Standards </vt:lpstr>
      <vt:lpstr>IEEE Standards Association (IEEE-SA) </vt:lpstr>
      <vt:lpstr>Global Collaboration</vt:lpstr>
      <vt:lpstr>National Collaboration </vt:lpstr>
      <vt:lpstr>IEEE Standards in the Market</vt:lpstr>
      <vt:lpstr>IEEE Standards Drive Markets (Individual Project)</vt:lpstr>
      <vt:lpstr>IEEE Standards Drive Markets (Entity Project)</vt:lpstr>
      <vt:lpstr>Selected Emerging Tech Standards Projects Underway</vt:lpstr>
      <vt:lpstr>IEEE Ethics Initiative Standards Projects Underway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Bruce Kraemer</cp:lastModifiedBy>
  <cp:revision>1353</cp:revision>
  <cp:lastPrinted>2018-04-17T16:10:49Z</cp:lastPrinted>
  <dcterms:created xsi:type="dcterms:W3CDTF">2017-03-06T20:26:02Z</dcterms:created>
  <dcterms:modified xsi:type="dcterms:W3CDTF">2018-04-20T11:54:34Z</dcterms:modified>
</cp:coreProperties>
</file>