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5" r:id="rId1"/>
    <p:sldMasterId id="2147483676" r:id="rId2"/>
    <p:sldMasterId id="2147483678" r:id="rId3"/>
  </p:sldMasterIdLst>
  <p:notesMasterIdLst>
    <p:notesMasterId r:id="rId8"/>
  </p:notesMasterIdLst>
  <p:sldIdLst>
    <p:sldId id="256" r:id="rId4"/>
    <p:sldId id="261" r:id="rId5"/>
    <p:sldId id="263" r:id="rId6"/>
    <p:sldId id="262" r:id="rId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679"/>
  </p:normalViewPr>
  <p:slideViewPr>
    <p:cSldViewPr snapToGrid="0" snapToObjects="1">
      <p:cViewPr varScale="1">
        <p:scale>
          <a:sx n="96" d="100"/>
          <a:sy n="96" d="100"/>
        </p:scale>
        <p:origin x="68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4611585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w Images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ctrTitle"/>
          </p:nvPr>
        </p:nvSpPr>
        <p:spPr>
          <a:xfrm>
            <a:off x="685800" y="3429318"/>
            <a:ext cx="7772400" cy="90392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  <a:defRPr sz="4400" b="1" i="0" u="none" strike="noStrike" cap="non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ubTitle" idx="1"/>
          </p:nvPr>
        </p:nvSpPr>
        <p:spPr>
          <a:xfrm>
            <a:off x="685800" y="4425316"/>
            <a:ext cx="7772400" cy="124428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SzPct val="100000"/>
              <a:buFont typeface="Noto Sans Symbols"/>
              <a:buNone/>
              <a:defRPr sz="2800" b="1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59" name="Shape 5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084587"/>
            <a:ext cx="1823679" cy="1823679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Shape 6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28800" y="1074510"/>
            <a:ext cx="1825874" cy="1825874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Shape 6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657600" y="1084587"/>
            <a:ext cx="1825874" cy="1825874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Shape 6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486400" y="1084587"/>
            <a:ext cx="1825874" cy="1825874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Shape 6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315200" y="1084587"/>
            <a:ext cx="1825874" cy="1825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Slide_TwoColumnBullets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ctrTitle"/>
          </p:nvPr>
        </p:nvSpPr>
        <p:spPr>
          <a:xfrm>
            <a:off x="396815" y="565421"/>
            <a:ext cx="8419381" cy="52150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  <a:defRPr sz="3400" b="1" i="0" u="none" strike="noStrike" cap="non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subTitle" idx="1"/>
          </p:nvPr>
        </p:nvSpPr>
        <p:spPr>
          <a:xfrm>
            <a:off x="396815" y="1199109"/>
            <a:ext cx="8419381" cy="42265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7F7F7F"/>
              </a:buClr>
              <a:buSzPct val="100000"/>
              <a:buFont typeface="Arial"/>
              <a:buNone/>
              <a:defRPr sz="2400" b="1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body" idx="2"/>
          </p:nvPr>
        </p:nvSpPr>
        <p:spPr>
          <a:xfrm>
            <a:off x="396816" y="1825625"/>
            <a:ext cx="4076330" cy="414385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SzPct val="60000"/>
              <a:buFont typeface="Merriweather Sans"/>
              <a:buChar char="▶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800100" marR="0" lvl="1" indent="-22860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57300" marR="0" lvl="2" indent="-24130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57350" marR="0" lvl="3" indent="-19685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114550" marR="0" lvl="4" indent="-19685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body" idx="3"/>
          </p:nvPr>
        </p:nvSpPr>
        <p:spPr>
          <a:xfrm>
            <a:off x="4739866" y="1825625"/>
            <a:ext cx="4076330" cy="414385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SzPct val="60000"/>
              <a:buFont typeface="Merriweather Sans"/>
              <a:buChar char="▶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800100" marR="0" lvl="1" indent="-22860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57300" marR="0" lvl="2" indent="-24130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57350" marR="0" lvl="3" indent="-19685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114550" marR="0" lvl="4" indent="-19685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Shape 5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3750" y="-13772"/>
            <a:ext cx="9144002" cy="6854998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Shape 5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3750" y="5021485"/>
            <a:ext cx="9143998" cy="1841341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Shape 5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3750" y="-13775"/>
            <a:ext cx="9144000" cy="927415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Shape 54"/>
          <p:cNvPicPr preferRelativeResize="0"/>
          <p:nvPr/>
        </p:nvPicPr>
        <p:blipFill rotWithShape="1">
          <a:blip r:embed="rId6">
            <a:alphaModFix/>
          </a:blip>
          <a:srcRect r="2161"/>
          <a:stretch/>
        </p:blipFill>
        <p:spPr>
          <a:xfrm>
            <a:off x="7676211" y="6080769"/>
            <a:ext cx="1143673" cy="665889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Shape 55"/>
          <p:cNvSpPr txBox="1"/>
          <p:nvPr/>
        </p:nvSpPr>
        <p:spPr>
          <a:xfrm>
            <a:off x="385257" y="619452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Shape 7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5941775"/>
            <a:ext cx="9144220" cy="922725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Shape 78"/>
          <p:cNvSpPr txBox="1"/>
          <p:nvPr/>
        </p:nvSpPr>
        <p:spPr>
          <a:xfrm>
            <a:off x="385257" y="619452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 b="0" i="0" u="none" strike="noStrike" cap="none">
              <a:solidFill>
                <a:srgbClr val="0066A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9" name="Shape 7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-9950"/>
            <a:ext cx="9143998" cy="922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Shape 8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802096" y="6078746"/>
            <a:ext cx="1145704" cy="355587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ctrTitle"/>
          </p:nvPr>
        </p:nvSpPr>
        <p:spPr>
          <a:xfrm>
            <a:off x="685800" y="3429318"/>
            <a:ext cx="7772400" cy="90392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7940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</a:pPr>
            <a:r>
              <a:rPr lang="en-US" dirty="0"/>
              <a:t>Coastal South Carolina Section</a:t>
            </a:r>
            <a:endParaRPr sz="4400" b="1" i="0" u="none" strike="noStrike" cap="none" dirty="0">
              <a:solidFill>
                <a:srgbClr val="0066A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Shape 155"/>
          <p:cNvSpPr txBox="1">
            <a:spLocks noGrp="1"/>
          </p:cNvSpPr>
          <p:nvPr>
            <p:ph type="subTitle" idx="1"/>
          </p:nvPr>
        </p:nvSpPr>
        <p:spPr>
          <a:xfrm>
            <a:off x="685800" y="4425316"/>
            <a:ext cx="7772400" cy="124428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17780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Noto Sans Symbols"/>
              <a:buNone/>
            </a:pPr>
            <a:r>
              <a:rPr lang="en-US" sz="2800" b="1" i="1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Report to IEEE </a:t>
            </a:r>
            <a:r>
              <a:rPr lang="en-US" sz="2800" b="1" i="1" u="none" strike="noStrike" cap="none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SoutheastCon</a:t>
            </a:r>
            <a:r>
              <a:rPr lang="en-US" sz="2800" b="1" i="1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2018 on activities, plans, and goals.</a:t>
            </a:r>
            <a:endParaRPr sz="2800" b="1" i="1" u="none" strike="noStrike" cap="none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Coastal South Carolina Section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Activities for 2017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396816" y="1825624"/>
            <a:ext cx="4076330" cy="4283627"/>
          </a:xfrm>
        </p:spPr>
        <p:txBody>
          <a:bodyPr/>
          <a:lstStyle/>
          <a:p>
            <a:r>
              <a:rPr lang="en-US" dirty="0"/>
              <a:t>Section meetings</a:t>
            </a:r>
          </a:p>
          <a:p>
            <a:pPr lvl="1"/>
            <a:r>
              <a:rPr lang="en-US" dirty="0"/>
              <a:t>13 Section meetings (excluding Section </a:t>
            </a:r>
            <a:r>
              <a:rPr lang="en-US" dirty="0" err="1"/>
              <a:t>excoms</a:t>
            </a:r>
            <a:r>
              <a:rPr lang="en-US" dirty="0"/>
              <a:t>)</a:t>
            </a:r>
          </a:p>
          <a:p>
            <a:r>
              <a:rPr lang="en-US" dirty="0"/>
              <a:t>Chapter meetings</a:t>
            </a:r>
          </a:p>
          <a:p>
            <a:pPr lvl="1"/>
            <a:r>
              <a:rPr lang="en-US" dirty="0"/>
              <a:t>4 chapter meetings</a:t>
            </a:r>
          </a:p>
          <a:p>
            <a:r>
              <a:rPr lang="en-US" dirty="0"/>
              <a:t>Student Branch activities</a:t>
            </a:r>
          </a:p>
          <a:p>
            <a:pPr lvl="1"/>
            <a:r>
              <a:rPr lang="en-US" dirty="0"/>
              <a:t>Joint student branch/section technical meeting</a:t>
            </a:r>
          </a:p>
          <a:p>
            <a:r>
              <a:rPr lang="en-US" dirty="0"/>
              <a:t>Technical meetings</a:t>
            </a:r>
          </a:p>
          <a:p>
            <a:pPr lvl="1"/>
            <a:r>
              <a:rPr lang="en-US" dirty="0"/>
              <a:t>7 Technical meetings (including 2 virtual technical meetings)</a:t>
            </a:r>
          </a:p>
          <a:p>
            <a:r>
              <a:rPr lang="en-US" dirty="0"/>
              <a:t>PACE meetings</a:t>
            </a:r>
          </a:p>
          <a:p>
            <a:pPr lvl="1"/>
            <a:r>
              <a:rPr lang="en-US" dirty="0"/>
              <a:t>Senior member roundup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3"/>
          </p:nvPr>
        </p:nvSpPr>
        <p:spPr>
          <a:xfrm>
            <a:off x="4739866" y="1086928"/>
            <a:ext cx="4076330" cy="4882551"/>
          </a:xfrm>
        </p:spPr>
        <p:txBody>
          <a:bodyPr/>
          <a:lstStyle/>
          <a:p>
            <a:r>
              <a:rPr lang="en-US" dirty="0"/>
              <a:t>Social Networking activities</a:t>
            </a:r>
          </a:p>
          <a:p>
            <a:pPr lvl="1"/>
            <a:r>
              <a:rPr lang="en-US" dirty="0"/>
              <a:t>Spring social</a:t>
            </a:r>
          </a:p>
          <a:p>
            <a:pPr lvl="1"/>
            <a:r>
              <a:rPr lang="en-US" dirty="0"/>
              <a:t>Myrtle Beach Holiday Party</a:t>
            </a:r>
          </a:p>
          <a:p>
            <a:pPr lvl="1"/>
            <a:r>
              <a:rPr lang="en-US" dirty="0"/>
              <a:t>Charleston Holiday Party</a:t>
            </a:r>
          </a:p>
          <a:p>
            <a:r>
              <a:rPr lang="en-US" dirty="0"/>
              <a:t>Member Advancement activities</a:t>
            </a:r>
          </a:p>
          <a:p>
            <a:pPr lvl="1"/>
            <a:r>
              <a:rPr lang="en-US" dirty="0"/>
              <a:t>1 Senior Member Roundup – 5 new senior members</a:t>
            </a:r>
          </a:p>
          <a:p>
            <a:r>
              <a:rPr lang="en-US" dirty="0"/>
              <a:t>STEM/TISP activities</a:t>
            </a:r>
          </a:p>
          <a:p>
            <a:pPr lvl="1"/>
            <a:r>
              <a:rPr lang="en-US" dirty="0"/>
              <a:t>IEEE Day lecture on Chernobyl @ AAST in Myrtle Beach</a:t>
            </a:r>
          </a:p>
          <a:p>
            <a:pPr lvl="1"/>
            <a:r>
              <a:rPr lang="en-US" dirty="0"/>
              <a:t>Screening of “Building of the </a:t>
            </a:r>
            <a:r>
              <a:rPr lang="en-US" dirty="0" err="1"/>
              <a:t>MegaTomb</a:t>
            </a:r>
            <a:r>
              <a:rPr lang="en-US" dirty="0"/>
              <a:t> @ AAST in Myrtle Beach</a:t>
            </a:r>
          </a:p>
          <a:p>
            <a:r>
              <a:rPr lang="en-US" dirty="0"/>
              <a:t>Section firsts</a:t>
            </a:r>
          </a:p>
          <a:p>
            <a:pPr lvl="1"/>
            <a:r>
              <a:rPr lang="en-US" dirty="0"/>
              <a:t>VOLT participant</a:t>
            </a:r>
          </a:p>
          <a:p>
            <a:pPr lvl="1"/>
            <a:r>
              <a:rPr lang="en-US" dirty="0"/>
              <a:t>IEEE Day STEM activities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099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04775-B2F2-2042-A604-2A899FDED7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Coastal South Carolina Section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7B06B9-9CFC-DB47-BEC6-3831B67A6E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2018 High Level Goals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D08FC6-C930-4C47-9BA5-C93CE931CF5F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396816" y="1825625"/>
            <a:ext cx="8419380" cy="4143854"/>
          </a:xfrm>
        </p:spPr>
        <p:txBody>
          <a:bodyPr/>
          <a:lstStyle/>
          <a:p>
            <a:pPr fontAlgn="base"/>
            <a:r>
              <a:rPr lang="en-US" dirty="0"/>
              <a:t>Create one new affinity group (Ex: Life member affinity group)</a:t>
            </a:r>
          </a:p>
          <a:p>
            <a:pPr fontAlgn="base"/>
            <a:r>
              <a:rPr lang="en-US" dirty="0"/>
              <a:t>Create new opportunities to grow membership in local businesses, universities and  t</a:t>
            </a:r>
            <a:r>
              <a:rPr lang="en-US" b="1" dirty="0"/>
              <a:t>hrough STEM</a:t>
            </a:r>
            <a:endParaRPr lang="en-US" dirty="0"/>
          </a:p>
          <a:p>
            <a:pPr fontAlgn="base"/>
            <a:r>
              <a:rPr lang="en-US" dirty="0"/>
              <a:t>Create events incorporating membership feedback and continue exploring alternative delivery methods (ex: tours, </a:t>
            </a:r>
            <a:r>
              <a:rPr lang="en-US" dirty="0" err="1"/>
              <a:t>Webex</a:t>
            </a:r>
            <a:r>
              <a:rPr lang="en-US" dirty="0"/>
              <a:t> technical series, IEEE movie nights)</a:t>
            </a:r>
          </a:p>
          <a:p>
            <a:pPr fontAlgn="base"/>
            <a:r>
              <a:rPr lang="en-US" dirty="0"/>
              <a:t>Identify projects and initiatives to engage and grow current and future officers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732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Coastal South Carolina Section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Plans for 2018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396816" y="1621766"/>
            <a:ext cx="4076330" cy="4347713"/>
          </a:xfrm>
        </p:spPr>
        <p:txBody>
          <a:bodyPr/>
          <a:lstStyle/>
          <a:p>
            <a:r>
              <a:rPr lang="en-US" sz="1800" dirty="0"/>
              <a:t>Section meetings</a:t>
            </a:r>
          </a:p>
          <a:p>
            <a:pPr lvl="1"/>
            <a:r>
              <a:rPr lang="en-US" sz="1600" dirty="0"/>
              <a:t>14 section meetings (excluding monthly officer </a:t>
            </a:r>
            <a:r>
              <a:rPr lang="en-US" sz="1600" dirty="0" err="1"/>
              <a:t>excoms</a:t>
            </a:r>
            <a:r>
              <a:rPr lang="en-US" sz="1600" dirty="0"/>
              <a:t>)</a:t>
            </a:r>
          </a:p>
          <a:p>
            <a:r>
              <a:rPr lang="en-US" sz="1800" dirty="0"/>
              <a:t>Chapter meetings</a:t>
            </a:r>
          </a:p>
          <a:p>
            <a:pPr lvl="1"/>
            <a:r>
              <a:rPr lang="en-US" sz="1600" dirty="0"/>
              <a:t>1 Distinguished Visitor (Computer Society)</a:t>
            </a:r>
          </a:p>
          <a:p>
            <a:pPr lvl="1"/>
            <a:r>
              <a:rPr lang="en-US" sz="1600" dirty="0"/>
              <a:t>3 Chapter meetings</a:t>
            </a:r>
          </a:p>
          <a:p>
            <a:r>
              <a:rPr lang="en-US" sz="1800" dirty="0"/>
              <a:t>Student Branch activities</a:t>
            </a:r>
          </a:p>
          <a:p>
            <a:pPr lvl="1"/>
            <a:r>
              <a:rPr lang="en-US" sz="1600" dirty="0"/>
              <a:t>Joint student branch/section technical meeting</a:t>
            </a:r>
          </a:p>
          <a:p>
            <a:pPr lvl="1"/>
            <a:r>
              <a:rPr lang="en-US" sz="1600" dirty="0"/>
              <a:t>1 student branch membership advancement/retention</a:t>
            </a:r>
          </a:p>
          <a:p>
            <a:pPr lvl="1"/>
            <a:r>
              <a:rPr lang="en-US" sz="1600" dirty="0"/>
              <a:t>Review potential for new student branch</a:t>
            </a:r>
          </a:p>
          <a:p>
            <a:r>
              <a:rPr lang="en-US" sz="1800" dirty="0"/>
              <a:t>Technical meetings</a:t>
            </a:r>
          </a:p>
          <a:p>
            <a:pPr lvl="1"/>
            <a:r>
              <a:rPr lang="en-US" sz="1600" dirty="0"/>
              <a:t>5 of the Section meetings have technical topics</a:t>
            </a:r>
          </a:p>
          <a:p>
            <a:pPr lvl="1"/>
            <a:endParaRPr lang="en-US" sz="1600" dirty="0"/>
          </a:p>
          <a:p>
            <a:endParaRPr lang="en-US" sz="1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3"/>
          </p:nvPr>
        </p:nvSpPr>
        <p:spPr>
          <a:xfrm>
            <a:off x="4739866" y="1583420"/>
            <a:ext cx="4076330" cy="4770370"/>
          </a:xfrm>
        </p:spPr>
        <p:txBody>
          <a:bodyPr/>
          <a:lstStyle/>
          <a:p>
            <a:r>
              <a:rPr lang="en-US" sz="1800" dirty="0"/>
              <a:t>PACE meetings</a:t>
            </a:r>
          </a:p>
          <a:p>
            <a:pPr lvl="1"/>
            <a:r>
              <a:rPr lang="en-US" sz="1600" dirty="0"/>
              <a:t>1 Senior member roundup</a:t>
            </a:r>
          </a:p>
          <a:p>
            <a:r>
              <a:rPr lang="en-US" sz="1800" dirty="0"/>
              <a:t>Social Networking activities</a:t>
            </a:r>
          </a:p>
          <a:p>
            <a:pPr lvl="1"/>
            <a:r>
              <a:rPr lang="en-US" sz="1600" dirty="0"/>
              <a:t>December Section meeting</a:t>
            </a:r>
          </a:p>
          <a:p>
            <a:r>
              <a:rPr lang="en-US" sz="1800" dirty="0"/>
              <a:t>Member Advancement activities</a:t>
            </a:r>
          </a:p>
          <a:p>
            <a:pPr lvl="1"/>
            <a:r>
              <a:rPr lang="en-US" sz="1600" dirty="0"/>
              <a:t>1 Senior member roundup</a:t>
            </a:r>
          </a:p>
          <a:p>
            <a:r>
              <a:rPr lang="en-US" sz="1800" dirty="0"/>
              <a:t>Young Professional activities</a:t>
            </a:r>
          </a:p>
          <a:p>
            <a:pPr lvl="1"/>
            <a:r>
              <a:rPr lang="en-US" sz="1600" dirty="0"/>
              <a:t>Determine potential for YP affinity group</a:t>
            </a:r>
          </a:p>
          <a:p>
            <a:r>
              <a:rPr lang="en-US" sz="1800" dirty="0"/>
              <a:t>STEM/TISP activities</a:t>
            </a:r>
          </a:p>
          <a:p>
            <a:pPr lvl="1"/>
            <a:r>
              <a:rPr lang="en-US" sz="1600" dirty="0"/>
              <a:t>IEEE Day activities</a:t>
            </a:r>
          </a:p>
          <a:p>
            <a:pPr lvl="1"/>
            <a:r>
              <a:rPr lang="en-US" sz="1600" dirty="0"/>
              <a:t>Storm the Citadel exhibit</a:t>
            </a:r>
          </a:p>
          <a:p>
            <a:r>
              <a:rPr lang="en-US" sz="1800" dirty="0"/>
              <a:t>Conferences</a:t>
            </a:r>
          </a:p>
          <a:p>
            <a:pPr lvl="1"/>
            <a:r>
              <a:rPr lang="en-US" sz="1600" dirty="0"/>
              <a:t>Oceans 2018</a:t>
            </a:r>
          </a:p>
          <a:p>
            <a:pPr lvl="1"/>
            <a:r>
              <a:rPr lang="en-US" sz="1600" dirty="0"/>
              <a:t>E-Grid Workshop</a:t>
            </a:r>
          </a:p>
          <a:p>
            <a:endParaRPr lang="en-US" sz="18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1868D0E-C970-5E4D-AFBB-F843E78F446E}"/>
              </a:ext>
            </a:extLst>
          </p:cNvPr>
          <p:cNvSpPr/>
          <p:nvPr/>
        </p:nvSpPr>
        <p:spPr>
          <a:xfrm>
            <a:off x="3617843" y="1086929"/>
            <a:ext cx="519835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New website under development: http://</a:t>
            </a:r>
            <a:r>
              <a:rPr lang="en-US" dirty="0" err="1"/>
              <a:t>sites.ieee.org</a:t>
            </a:r>
            <a:r>
              <a:rPr lang="en-US" dirty="0"/>
              <a:t>/</a:t>
            </a:r>
            <a:r>
              <a:rPr lang="en-US" dirty="0" err="1"/>
              <a:t>coastalsc</a:t>
            </a:r>
            <a:r>
              <a:rPr lang="en-US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3902890619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itle Slides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ntent Slides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279</Words>
  <Application>Microsoft Macintosh PowerPoint</Application>
  <PresentationFormat>On-screen Show (4:3)</PresentationFormat>
  <Paragraphs>60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Merriweather Sans</vt:lpstr>
      <vt:lpstr>Noto Sans Symbols</vt:lpstr>
      <vt:lpstr>Simple Light</vt:lpstr>
      <vt:lpstr>Title Slides</vt:lpstr>
      <vt:lpstr>Content Slides</vt:lpstr>
      <vt:lpstr>Coastal South Carolina Section</vt:lpstr>
      <vt:lpstr>Coastal South Carolina Section</vt:lpstr>
      <vt:lpstr>Coastal South Carolina Section</vt:lpstr>
      <vt:lpstr>Coastal South Carolina Section</vt:lpstr>
    </vt:vector>
  </TitlesOfParts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Alabama Section</dc:title>
  <cp:lastModifiedBy>Microsoft Office User</cp:lastModifiedBy>
  <cp:revision>10</cp:revision>
  <dcterms:modified xsi:type="dcterms:W3CDTF">2018-04-13T23:33:01Z</dcterms:modified>
</cp:coreProperties>
</file>