
<file path=[Content_Types].xml><?xml version="1.0" encoding="utf-8"?>
<Types xmlns="http://schemas.openxmlformats.org/package/2006/content-types">
  <Default Extension="xml" ContentType="application/xml"/>
  <Default Extension="rels" ContentType="application/vnd.openxmlformats-package.relationships+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 id="2147483678" r:id="rId3"/>
  </p:sldMasterIdLst>
  <p:notesMasterIdLst>
    <p:notesMasterId r:id="rId11"/>
  </p:notesMasterIdLst>
  <p:sldIdLst>
    <p:sldId id="256" r:id="rId4"/>
    <p:sldId id="261" r:id="rId5"/>
    <p:sldId id="263" r:id="rId6"/>
    <p:sldId id="262" r:id="rId7"/>
    <p:sldId id="265" r:id="rId8"/>
    <p:sldId id="264" r:id="rId9"/>
    <p:sldId id="266"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p:restoredTop sz="94605"/>
  </p:normalViewPr>
  <p:slideViewPr>
    <p:cSldViewPr snapToGrid="0" snapToObjects="1">
      <p:cViewPr varScale="1">
        <p:scale>
          <a:sx n="83" d="100"/>
          <a:sy n="83" d="100"/>
        </p:scale>
        <p:origin x="13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54611585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g"/><Relationship Id="rId6" Type="http://schemas.openxmlformats.org/officeDocument/2006/relationships/image" Target="../media/image9.jpg"/><Relationship Id="rId1" Type="http://schemas.openxmlformats.org/officeDocument/2006/relationships/slideMaster" Target="../slideMasters/slideMaster2.xml"/><Relationship Id="rId2" Type="http://schemas.openxmlformats.org/officeDocument/2006/relationships/image" Target="../media/image5.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1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7"/>
            <a:ext cx="8520600" cy="17343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 Images">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3429318"/>
            <a:ext cx="7772400" cy="903922"/>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4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58" name="Shape 58"/>
          <p:cNvSpPr txBox="1">
            <a:spLocks noGrp="1"/>
          </p:cNvSpPr>
          <p:nvPr>
            <p:ph type="subTitle" idx="1"/>
          </p:nvPr>
        </p:nvSpPr>
        <p:spPr>
          <a:xfrm>
            <a:off x="685800" y="4425316"/>
            <a:ext cx="7772400" cy="1244282"/>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0066A1"/>
              </a:buClr>
              <a:buSzPct val="100000"/>
              <a:buFont typeface="Noto Sans Symbols"/>
              <a:buNone/>
              <a:defRPr sz="28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rgbClr val="0066A1"/>
              </a:buClr>
              <a:buSzPct val="100000"/>
              <a:buFont typeface="Noto Sans Symbols"/>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rgbClr val="0066A1"/>
              </a:buClr>
              <a:buSzPct val="100000"/>
              <a:buFont typeface="Noto Sans Symbols"/>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rgbClr val="0066A1"/>
              </a:buClr>
              <a:buSzPct val="100000"/>
              <a:buFont typeface="Noto Sans Symbols"/>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pic>
        <p:nvPicPr>
          <p:cNvPr id="59" name="Shape 59"/>
          <p:cNvPicPr preferRelativeResize="0"/>
          <p:nvPr/>
        </p:nvPicPr>
        <p:blipFill rotWithShape="1">
          <a:blip r:embed="rId2">
            <a:alphaModFix/>
          </a:blip>
          <a:srcRect/>
          <a:stretch/>
        </p:blipFill>
        <p:spPr>
          <a:xfrm>
            <a:off x="0" y="1084587"/>
            <a:ext cx="1823679" cy="1823679"/>
          </a:xfrm>
          <a:prstGeom prst="rect">
            <a:avLst/>
          </a:prstGeom>
          <a:noFill/>
          <a:ln>
            <a:noFill/>
          </a:ln>
        </p:spPr>
      </p:pic>
      <p:pic>
        <p:nvPicPr>
          <p:cNvPr id="60" name="Shape 60"/>
          <p:cNvPicPr preferRelativeResize="0"/>
          <p:nvPr/>
        </p:nvPicPr>
        <p:blipFill rotWithShape="1">
          <a:blip r:embed="rId3">
            <a:alphaModFix/>
          </a:blip>
          <a:srcRect/>
          <a:stretch/>
        </p:blipFill>
        <p:spPr>
          <a:xfrm>
            <a:off x="1828800" y="1074510"/>
            <a:ext cx="1825874" cy="1825874"/>
          </a:xfrm>
          <a:prstGeom prst="rect">
            <a:avLst/>
          </a:prstGeom>
          <a:noFill/>
          <a:ln>
            <a:noFill/>
          </a:ln>
        </p:spPr>
      </p:pic>
      <p:pic>
        <p:nvPicPr>
          <p:cNvPr id="61" name="Shape 61"/>
          <p:cNvPicPr preferRelativeResize="0"/>
          <p:nvPr/>
        </p:nvPicPr>
        <p:blipFill rotWithShape="1">
          <a:blip r:embed="rId4">
            <a:alphaModFix/>
          </a:blip>
          <a:srcRect/>
          <a:stretch/>
        </p:blipFill>
        <p:spPr>
          <a:xfrm>
            <a:off x="3657600" y="1084587"/>
            <a:ext cx="1825874" cy="1825874"/>
          </a:xfrm>
          <a:prstGeom prst="rect">
            <a:avLst/>
          </a:prstGeom>
          <a:noFill/>
          <a:ln>
            <a:noFill/>
          </a:ln>
        </p:spPr>
      </p:pic>
      <p:pic>
        <p:nvPicPr>
          <p:cNvPr id="62" name="Shape 62"/>
          <p:cNvPicPr preferRelativeResize="0"/>
          <p:nvPr/>
        </p:nvPicPr>
        <p:blipFill rotWithShape="1">
          <a:blip r:embed="rId5">
            <a:alphaModFix/>
          </a:blip>
          <a:srcRect/>
          <a:stretch/>
        </p:blipFill>
        <p:spPr>
          <a:xfrm>
            <a:off x="5486400" y="1084587"/>
            <a:ext cx="1825874" cy="1825874"/>
          </a:xfrm>
          <a:prstGeom prst="rect">
            <a:avLst/>
          </a:prstGeom>
          <a:noFill/>
          <a:ln>
            <a:noFill/>
          </a:ln>
        </p:spPr>
      </p:pic>
      <p:pic>
        <p:nvPicPr>
          <p:cNvPr id="63" name="Shape 63"/>
          <p:cNvPicPr preferRelativeResize="0"/>
          <p:nvPr/>
        </p:nvPicPr>
        <p:blipFill rotWithShape="1">
          <a:blip r:embed="rId6">
            <a:alphaModFix/>
          </a:blip>
          <a:srcRect/>
          <a:stretch/>
        </p:blipFill>
        <p:spPr>
          <a:xfrm>
            <a:off x="7315200" y="1084587"/>
            <a:ext cx="1825874" cy="182587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Slide_TwoColumnBullets">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396815" y="565421"/>
            <a:ext cx="8419381" cy="521507"/>
          </a:xfrm>
          <a:prstGeom prst="rect">
            <a:avLst/>
          </a:prstGeom>
          <a:noFill/>
          <a:ln>
            <a:noFill/>
          </a:ln>
        </p:spPr>
        <p:txBody>
          <a:bodyPr wrap="square" lIns="91425" tIns="91425" rIns="91425" bIns="91425" anchor="t" anchorCtr="0"/>
          <a:lstStyle>
            <a:lvl1pPr marL="0" marR="0" lvl="0" indent="0" algn="l" rtl="0">
              <a:lnSpc>
                <a:spcPct val="90000"/>
              </a:lnSpc>
              <a:spcBef>
                <a:spcPts val="0"/>
              </a:spcBef>
              <a:buClr>
                <a:srgbClr val="0066A1"/>
              </a:buClr>
              <a:buSzPct val="100000"/>
              <a:buFont typeface="Calibri"/>
              <a:buNone/>
              <a:defRPr sz="3400" b="1" i="0" u="none" strike="noStrike" cap="none">
                <a:solidFill>
                  <a:srgbClr val="0066A1"/>
                </a:solidFill>
                <a:latin typeface="Calibri"/>
                <a:ea typeface="Calibri"/>
                <a:cs typeface="Calibri"/>
                <a:sym typeface="Calibri"/>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87" name="Shape 87"/>
          <p:cNvSpPr txBox="1">
            <a:spLocks noGrp="1"/>
          </p:cNvSpPr>
          <p:nvPr>
            <p:ph type="subTitle" idx="1"/>
          </p:nvPr>
        </p:nvSpPr>
        <p:spPr>
          <a:xfrm>
            <a:off x="396815" y="1199109"/>
            <a:ext cx="8419381" cy="422657"/>
          </a:xfrm>
          <a:prstGeom prst="rect">
            <a:avLst/>
          </a:prstGeom>
          <a:noFill/>
          <a:ln>
            <a:noFill/>
          </a:ln>
        </p:spPr>
        <p:txBody>
          <a:bodyPr wrap="square" lIns="91425" tIns="91425" rIns="91425" bIns="91425" anchor="t" anchorCtr="0"/>
          <a:lstStyle>
            <a:lvl1pPr marL="0" marR="0" lvl="0" indent="0" algn="l" rtl="0">
              <a:lnSpc>
                <a:spcPct val="90000"/>
              </a:lnSpc>
              <a:spcBef>
                <a:spcPts val="1000"/>
              </a:spcBef>
              <a:buClr>
                <a:srgbClr val="7F7F7F"/>
              </a:buClr>
              <a:buSzPct val="100000"/>
              <a:buFont typeface="Arial"/>
              <a:buNone/>
              <a:defRPr sz="2400" b="1" i="1" u="none" strike="noStrike" cap="none">
                <a:solidFill>
                  <a:srgbClr val="7F7F7F"/>
                </a:solidFill>
                <a:latin typeface="Calibri"/>
                <a:ea typeface="Calibri"/>
                <a:cs typeface="Calibri"/>
                <a:sym typeface="Calibri"/>
              </a:defRPr>
            </a:lvl1pPr>
            <a:lvl2pPr marL="457200" marR="0" lvl="1" indent="0" algn="ctr" rtl="0">
              <a:lnSpc>
                <a:spcPct val="90000"/>
              </a:lnSpc>
              <a:spcBef>
                <a:spcPts val="500"/>
              </a:spcBef>
              <a:buClr>
                <a:schemeClr val="dk1"/>
              </a:buClr>
              <a:buSzPct val="100000"/>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buClr>
                <a:schemeClr val="dk1"/>
              </a:buClr>
              <a:buSzPct val="100000"/>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buClr>
                <a:schemeClr val="dk1"/>
              </a:buClr>
              <a:buSzPct val="1000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88" name="Shape 88"/>
          <p:cNvSpPr txBox="1">
            <a:spLocks noGrp="1"/>
          </p:cNvSpPr>
          <p:nvPr>
            <p:ph type="body" idx="2"/>
          </p:nvPr>
        </p:nvSpPr>
        <p:spPr>
          <a:xfrm>
            <a:off x="39681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3"/>
          </p:nvPr>
        </p:nvSpPr>
        <p:spPr>
          <a:xfrm>
            <a:off x="4739866" y="1825625"/>
            <a:ext cx="4076330" cy="4143854"/>
          </a:xfrm>
          <a:prstGeom prst="rect">
            <a:avLst/>
          </a:prstGeom>
          <a:noFill/>
          <a:ln>
            <a:noFill/>
          </a:ln>
        </p:spPr>
        <p:txBody>
          <a:bodyPr wrap="square" lIns="91425" tIns="91425" rIns="91425" bIns="91425" anchor="t" anchorCtr="0"/>
          <a:lstStyle>
            <a:lvl1pPr marL="457200" marR="0" lvl="0" indent="-381000" algn="l" rtl="0">
              <a:lnSpc>
                <a:spcPct val="90000"/>
              </a:lnSpc>
              <a:spcBef>
                <a:spcPts val="1000"/>
              </a:spcBef>
              <a:buClr>
                <a:srgbClr val="0066A1"/>
              </a:buClr>
              <a:buSzPct val="60000"/>
              <a:buFont typeface="Merriweather Sans"/>
              <a:buChar char="▶"/>
              <a:defRPr sz="2000" b="0" i="0" u="none" strike="noStrike" cap="none">
                <a:solidFill>
                  <a:schemeClr val="dk1"/>
                </a:solidFill>
                <a:latin typeface="Calibri"/>
                <a:ea typeface="Calibri"/>
                <a:cs typeface="Calibri"/>
                <a:sym typeface="Calibri"/>
              </a:defRPr>
            </a:lvl1pPr>
            <a:lvl2pPr marL="800100" marR="0" lvl="1" indent="-228600" algn="l" rtl="0">
              <a:lnSpc>
                <a:spcPct val="90000"/>
              </a:lnSpc>
              <a:spcBef>
                <a:spcPts val="500"/>
              </a:spcBef>
              <a:buClr>
                <a:srgbClr val="0066A1"/>
              </a:buClr>
              <a:buSzPct val="100000"/>
              <a:buFont typeface="Noto Sans Symbols"/>
              <a:buChar char="▪"/>
              <a:defRPr sz="1800" b="0" i="0" u="none" strike="noStrike" cap="none">
                <a:solidFill>
                  <a:schemeClr val="dk1"/>
                </a:solidFill>
                <a:latin typeface="Calibri"/>
                <a:ea typeface="Calibri"/>
                <a:cs typeface="Calibri"/>
                <a:sym typeface="Calibri"/>
              </a:defRPr>
            </a:lvl2pPr>
            <a:lvl3pPr marL="1257300" marR="0" lvl="2" indent="-241300" algn="l" rtl="0">
              <a:lnSpc>
                <a:spcPct val="90000"/>
              </a:lnSpc>
              <a:spcBef>
                <a:spcPts val="500"/>
              </a:spcBef>
              <a:buClr>
                <a:srgbClr val="0066A1"/>
              </a:buClr>
              <a:buSzPct val="100000"/>
              <a:buFont typeface="Noto Sans Symbols"/>
              <a:buChar char="▪"/>
              <a:defRPr sz="1600" b="0" i="0" u="none" strike="noStrike" cap="none">
                <a:solidFill>
                  <a:schemeClr val="dk1"/>
                </a:solidFill>
                <a:latin typeface="Calibri"/>
                <a:ea typeface="Calibri"/>
                <a:cs typeface="Calibri"/>
                <a:sym typeface="Calibri"/>
              </a:defRPr>
            </a:lvl3pPr>
            <a:lvl4pPr marL="1657350" marR="0" lvl="3"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4pPr>
            <a:lvl5pPr marL="2114550" marR="0" lvl="4" indent="-196850" algn="l" rtl="0">
              <a:lnSpc>
                <a:spcPct val="90000"/>
              </a:lnSpc>
              <a:spcBef>
                <a:spcPts val="500"/>
              </a:spcBef>
              <a:buClr>
                <a:srgbClr val="0066A1"/>
              </a:buClr>
              <a:buSzPct val="100000"/>
              <a:buFont typeface="Noto Sans Symbols"/>
              <a:buChar char="▪"/>
              <a:defRPr sz="14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gif"/><Relationship Id="rId5" Type="http://schemas.openxmlformats.org/officeDocument/2006/relationships/image" Target="../media/image3.gif"/><Relationship Id="rId6" Type="http://schemas.openxmlformats.org/officeDocument/2006/relationships/image" Target="../media/image4.gif"/><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0.gif"/><Relationship Id="rId4" Type="http://schemas.openxmlformats.org/officeDocument/2006/relationships/image" Target="../media/image11.gif"/><Relationship Id="rId5" Type="http://schemas.openxmlformats.org/officeDocument/2006/relationships/image" Target="../media/image12.gif"/><Relationship Id="rId1" Type="http://schemas.openxmlformats.org/officeDocument/2006/relationships/slideLayout" Target="../slideLayouts/slideLayout1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pic>
        <p:nvPicPr>
          <p:cNvPr id="51" name="Shape 51"/>
          <p:cNvPicPr preferRelativeResize="0"/>
          <p:nvPr/>
        </p:nvPicPr>
        <p:blipFill rotWithShape="1">
          <a:blip r:embed="rId3">
            <a:alphaModFix/>
          </a:blip>
          <a:srcRect/>
          <a:stretch/>
        </p:blipFill>
        <p:spPr>
          <a:xfrm>
            <a:off x="-3750" y="-13772"/>
            <a:ext cx="9144002" cy="6854998"/>
          </a:xfrm>
          <a:prstGeom prst="rect">
            <a:avLst/>
          </a:prstGeom>
          <a:noFill/>
          <a:ln>
            <a:noFill/>
          </a:ln>
        </p:spPr>
      </p:pic>
      <p:pic>
        <p:nvPicPr>
          <p:cNvPr id="52" name="Shape 52"/>
          <p:cNvPicPr preferRelativeResize="0"/>
          <p:nvPr/>
        </p:nvPicPr>
        <p:blipFill rotWithShape="1">
          <a:blip r:embed="rId4">
            <a:alphaModFix/>
          </a:blip>
          <a:srcRect/>
          <a:stretch/>
        </p:blipFill>
        <p:spPr>
          <a:xfrm>
            <a:off x="-3750" y="5021485"/>
            <a:ext cx="9143998" cy="1841341"/>
          </a:xfrm>
          <a:prstGeom prst="rect">
            <a:avLst/>
          </a:prstGeom>
          <a:noFill/>
          <a:ln>
            <a:noFill/>
          </a:ln>
        </p:spPr>
      </p:pic>
      <p:pic>
        <p:nvPicPr>
          <p:cNvPr id="53" name="Shape 53"/>
          <p:cNvPicPr preferRelativeResize="0"/>
          <p:nvPr/>
        </p:nvPicPr>
        <p:blipFill rotWithShape="1">
          <a:blip r:embed="rId5">
            <a:alphaModFix/>
          </a:blip>
          <a:srcRect/>
          <a:stretch/>
        </p:blipFill>
        <p:spPr>
          <a:xfrm>
            <a:off x="-3750" y="-13775"/>
            <a:ext cx="9144000" cy="927415"/>
          </a:xfrm>
          <a:prstGeom prst="rect">
            <a:avLst/>
          </a:prstGeom>
          <a:noFill/>
          <a:ln>
            <a:noFill/>
          </a:ln>
        </p:spPr>
      </p:pic>
      <p:pic>
        <p:nvPicPr>
          <p:cNvPr id="54" name="Shape 54"/>
          <p:cNvPicPr preferRelativeResize="0"/>
          <p:nvPr/>
        </p:nvPicPr>
        <p:blipFill rotWithShape="1">
          <a:blip r:embed="rId6">
            <a:alphaModFix/>
          </a:blip>
          <a:srcRect r="2161"/>
          <a:stretch/>
        </p:blipFill>
        <p:spPr>
          <a:xfrm>
            <a:off x="7676211" y="6080769"/>
            <a:ext cx="1143673" cy="665889"/>
          </a:xfrm>
          <a:prstGeom prst="rect">
            <a:avLst/>
          </a:prstGeom>
          <a:noFill/>
          <a:ln>
            <a:noFill/>
          </a:ln>
        </p:spPr>
      </p:pic>
      <p:sp>
        <p:nvSpPr>
          <p:cNvPr id="55" name="Shape 55"/>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chemeClr val="lt1"/>
                </a:solidFill>
                <a:latin typeface="Calibri"/>
                <a:ea typeface="Calibri"/>
                <a:cs typeface="Calibri"/>
                <a:sym typeface="Calibri"/>
              </a:rPr>
              <a:t>‹#›</a:t>
            </a:fld>
            <a:endParaRPr lang="en" sz="12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pic>
        <p:nvPicPr>
          <p:cNvPr id="77" name="Shape 77"/>
          <p:cNvPicPr preferRelativeResize="0"/>
          <p:nvPr/>
        </p:nvPicPr>
        <p:blipFill rotWithShape="1">
          <a:blip r:embed="rId3">
            <a:alphaModFix/>
          </a:blip>
          <a:srcRect/>
          <a:stretch/>
        </p:blipFill>
        <p:spPr>
          <a:xfrm>
            <a:off x="0" y="5941775"/>
            <a:ext cx="9144220" cy="922725"/>
          </a:xfrm>
          <a:prstGeom prst="rect">
            <a:avLst/>
          </a:prstGeom>
          <a:noFill/>
          <a:ln>
            <a:noFill/>
          </a:ln>
        </p:spPr>
      </p:pic>
      <p:sp>
        <p:nvSpPr>
          <p:cNvPr id="78" name="Shape 78"/>
          <p:cNvSpPr txBox="1"/>
          <p:nvPr/>
        </p:nvSpPr>
        <p:spPr>
          <a:xfrm>
            <a:off x="385257" y="6194523"/>
            <a:ext cx="2057400" cy="365125"/>
          </a:xfrm>
          <a:prstGeom prst="rect">
            <a:avLst/>
          </a:prstGeom>
          <a:noFill/>
          <a:ln>
            <a:noFill/>
          </a:ln>
        </p:spPr>
        <p:txBody>
          <a:bodyPr wrap="square"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0066A1"/>
                </a:solidFill>
                <a:latin typeface="Calibri"/>
                <a:ea typeface="Calibri"/>
                <a:cs typeface="Calibri"/>
                <a:sym typeface="Calibri"/>
              </a:rPr>
              <a:t>‹#›</a:t>
            </a:fld>
            <a:endParaRPr lang="en" sz="1200" b="0" i="0" u="none" strike="noStrike" cap="none">
              <a:solidFill>
                <a:srgbClr val="0066A1"/>
              </a:solidFill>
              <a:latin typeface="Calibri"/>
              <a:ea typeface="Calibri"/>
              <a:cs typeface="Calibri"/>
              <a:sym typeface="Calibri"/>
            </a:endParaRPr>
          </a:p>
        </p:txBody>
      </p:sp>
      <p:pic>
        <p:nvPicPr>
          <p:cNvPr id="79" name="Shape 79"/>
          <p:cNvPicPr preferRelativeResize="0"/>
          <p:nvPr/>
        </p:nvPicPr>
        <p:blipFill rotWithShape="1">
          <a:blip r:embed="rId4">
            <a:alphaModFix/>
          </a:blip>
          <a:srcRect/>
          <a:stretch/>
        </p:blipFill>
        <p:spPr>
          <a:xfrm>
            <a:off x="0" y="-9950"/>
            <a:ext cx="9143998" cy="922727"/>
          </a:xfrm>
          <a:prstGeom prst="rect">
            <a:avLst/>
          </a:prstGeom>
          <a:noFill/>
          <a:ln>
            <a:noFill/>
          </a:ln>
        </p:spPr>
      </p:pic>
      <p:pic>
        <p:nvPicPr>
          <p:cNvPr id="80" name="Shape 80"/>
          <p:cNvPicPr preferRelativeResize="0"/>
          <p:nvPr/>
        </p:nvPicPr>
        <p:blipFill rotWithShape="1">
          <a:blip r:embed="rId5">
            <a:alphaModFix/>
          </a:blip>
          <a:srcRect/>
          <a:stretch/>
        </p:blipFill>
        <p:spPr>
          <a:xfrm>
            <a:off x="7802096" y="6078746"/>
            <a:ext cx="1145704" cy="3555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ctrTitle"/>
          </p:nvPr>
        </p:nvSpPr>
        <p:spPr>
          <a:xfrm>
            <a:off x="685800" y="3429318"/>
            <a:ext cx="7772400" cy="903922"/>
          </a:xfrm>
          <a:prstGeom prst="rect">
            <a:avLst/>
          </a:prstGeom>
          <a:noFill/>
          <a:ln>
            <a:noFill/>
          </a:ln>
        </p:spPr>
        <p:txBody>
          <a:bodyPr wrap="square" lIns="91425" tIns="45700" rIns="91425" bIns="45700" anchor="t" anchorCtr="0">
            <a:noAutofit/>
          </a:bodyPr>
          <a:lstStyle/>
          <a:p>
            <a:pPr lvl="0" indent="-279400"/>
            <a:r>
              <a:rPr lang="en-US" dirty="0"/>
              <a:t>IEEE Orlando Section</a:t>
            </a:r>
            <a:endParaRPr sz="4400" b="1" i="0" u="none" strike="noStrike" cap="none" dirty="0">
              <a:solidFill>
                <a:srgbClr val="0066A1"/>
              </a:solidFill>
              <a:latin typeface="Calibri"/>
              <a:ea typeface="Calibri"/>
              <a:cs typeface="Calibri"/>
              <a:sym typeface="Calibri"/>
            </a:endParaRPr>
          </a:p>
        </p:txBody>
      </p:sp>
      <p:sp>
        <p:nvSpPr>
          <p:cNvPr id="155" name="Shape 155"/>
          <p:cNvSpPr txBox="1">
            <a:spLocks noGrp="1"/>
          </p:cNvSpPr>
          <p:nvPr>
            <p:ph type="subTitle" idx="1"/>
          </p:nvPr>
        </p:nvSpPr>
        <p:spPr>
          <a:xfrm>
            <a:off x="685800" y="4425316"/>
            <a:ext cx="7772400" cy="1244282"/>
          </a:xfrm>
          <a:prstGeom prst="rect">
            <a:avLst/>
          </a:prstGeom>
          <a:noFill/>
          <a:ln>
            <a:noFill/>
          </a:ln>
        </p:spPr>
        <p:txBody>
          <a:bodyPr wrap="square" lIns="91425" tIns="45700" rIns="91425" bIns="45700" anchor="t" anchorCtr="0">
            <a:noAutofit/>
          </a:bodyPr>
          <a:lstStyle/>
          <a:p>
            <a:pPr marL="0" marR="0" lvl="0" indent="-177800" algn="l" rtl="0">
              <a:lnSpc>
                <a:spcPct val="90000"/>
              </a:lnSpc>
              <a:spcBef>
                <a:spcPts val="0"/>
              </a:spcBef>
              <a:buClr>
                <a:srgbClr val="0066A1"/>
              </a:buClr>
              <a:buSzPct val="100000"/>
              <a:buFont typeface="Noto Sans Symbols"/>
              <a:buNone/>
            </a:pPr>
            <a:r>
              <a:rPr lang="en-US" sz="2800" b="1" i="1" u="none" strike="noStrike" cap="none" dirty="0" smtClean="0">
                <a:solidFill>
                  <a:srgbClr val="7F7F7F"/>
                </a:solidFill>
                <a:latin typeface="Calibri"/>
                <a:ea typeface="Calibri"/>
                <a:cs typeface="Calibri"/>
                <a:sym typeface="Calibri"/>
              </a:rPr>
              <a:t>Report to IEEE </a:t>
            </a:r>
            <a:r>
              <a:rPr lang="en-US" sz="2800" b="1" i="1" u="none" strike="noStrike" cap="none" dirty="0" err="1" smtClean="0">
                <a:solidFill>
                  <a:srgbClr val="7F7F7F"/>
                </a:solidFill>
                <a:latin typeface="Calibri"/>
                <a:ea typeface="Calibri"/>
                <a:cs typeface="Calibri"/>
                <a:sym typeface="Calibri"/>
              </a:rPr>
              <a:t>SoutheastCon</a:t>
            </a:r>
            <a:r>
              <a:rPr lang="en-US" sz="2800" b="1" i="1" u="none" strike="noStrike" cap="none" dirty="0" smtClean="0">
                <a:solidFill>
                  <a:srgbClr val="7F7F7F"/>
                </a:solidFill>
                <a:latin typeface="Calibri"/>
                <a:ea typeface="Calibri"/>
                <a:cs typeface="Calibri"/>
                <a:sym typeface="Calibri"/>
              </a:rPr>
              <a:t> 2018 on committee members, responsibilities, activities, and goals.</a:t>
            </a:r>
            <a:endParaRPr sz="2800" b="1" i="1" u="none" strike="noStrike" cap="none" dirty="0">
              <a:solidFill>
                <a:srgbClr val="7F7F7F"/>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a:t>
            </a:r>
            <a:r>
              <a:rPr lang="en-US" dirty="0" smtClean="0"/>
              <a:t>Section</a:t>
            </a:r>
            <a:endParaRPr lang="en-US" dirty="0"/>
          </a:p>
        </p:txBody>
      </p:sp>
      <p:sp>
        <p:nvSpPr>
          <p:cNvPr id="3" name="Subtitle 2"/>
          <p:cNvSpPr>
            <a:spLocks noGrp="1"/>
          </p:cNvSpPr>
          <p:nvPr>
            <p:ph type="subTitle" idx="1"/>
          </p:nvPr>
        </p:nvSpPr>
        <p:spPr/>
        <p:txBody>
          <a:bodyPr/>
          <a:lstStyle/>
          <a:p>
            <a:r>
              <a:rPr lang="en-US" dirty="0" smtClean="0"/>
              <a:t>Committee Members for 2018</a:t>
            </a:r>
            <a:endParaRPr lang="en-US" dirty="0"/>
          </a:p>
        </p:txBody>
      </p:sp>
      <p:sp>
        <p:nvSpPr>
          <p:cNvPr id="4" name="Text Placeholder 3"/>
          <p:cNvSpPr>
            <a:spLocks noGrp="1"/>
          </p:cNvSpPr>
          <p:nvPr>
            <p:ph type="body" idx="2"/>
          </p:nvPr>
        </p:nvSpPr>
        <p:spPr>
          <a:xfrm>
            <a:off x="396816" y="1825624"/>
            <a:ext cx="4361164" cy="4559677"/>
          </a:xfrm>
        </p:spPr>
        <p:txBody>
          <a:bodyPr/>
          <a:lstStyle/>
          <a:p>
            <a:r>
              <a:rPr lang="en-US" dirty="0" smtClean="0"/>
              <a:t>Section Chair:  Deb Hall</a:t>
            </a:r>
          </a:p>
          <a:p>
            <a:r>
              <a:rPr lang="en-US" dirty="0" smtClean="0"/>
              <a:t>Section Vice Chair: Chris </a:t>
            </a:r>
            <a:r>
              <a:rPr lang="en-US" dirty="0" err="1" smtClean="0"/>
              <a:t>Nergard</a:t>
            </a:r>
            <a:endParaRPr lang="en-US" dirty="0" smtClean="0"/>
          </a:p>
          <a:p>
            <a:r>
              <a:rPr lang="en-US" dirty="0" smtClean="0"/>
              <a:t>Section Secretary: Warren </a:t>
            </a:r>
            <a:r>
              <a:rPr lang="en-US" dirty="0" err="1" smtClean="0"/>
              <a:t>Macchi</a:t>
            </a:r>
            <a:endParaRPr lang="en-US" dirty="0" smtClean="0"/>
          </a:p>
          <a:p>
            <a:r>
              <a:rPr lang="en-US" dirty="0" smtClean="0"/>
              <a:t>Section Treasurer: Vacant</a:t>
            </a:r>
          </a:p>
          <a:p>
            <a:r>
              <a:rPr lang="en-US" dirty="0" smtClean="0"/>
              <a:t>Awards: Michael </a:t>
            </a:r>
            <a:r>
              <a:rPr lang="en-US" dirty="0" err="1" smtClean="0"/>
              <a:t>Orlovsky</a:t>
            </a:r>
            <a:endParaRPr lang="en-US" dirty="0" smtClean="0"/>
          </a:p>
          <a:p>
            <a:r>
              <a:rPr lang="en-US" dirty="0" smtClean="0"/>
              <a:t>Bylaws: Jorge Medina</a:t>
            </a:r>
          </a:p>
          <a:p>
            <a:r>
              <a:rPr lang="en-US" dirty="0" smtClean="0"/>
              <a:t>Communications: Jorge Medina</a:t>
            </a:r>
          </a:p>
          <a:p>
            <a:r>
              <a:rPr lang="en-US" dirty="0" smtClean="0"/>
              <a:t>Conference: </a:t>
            </a:r>
            <a:r>
              <a:rPr lang="en-US" dirty="0" err="1" smtClean="0"/>
              <a:t>Varadraj</a:t>
            </a:r>
            <a:r>
              <a:rPr lang="en-US" dirty="0" smtClean="0"/>
              <a:t>  </a:t>
            </a:r>
            <a:r>
              <a:rPr lang="en-US" dirty="0" err="1" smtClean="0"/>
              <a:t>Prabhu</a:t>
            </a:r>
            <a:r>
              <a:rPr lang="en-US" dirty="0" smtClean="0"/>
              <a:t> </a:t>
            </a:r>
            <a:r>
              <a:rPr lang="en-US" dirty="0" err="1" smtClean="0"/>
              <a:t>Gurupur</a:t>
            </a:r>
            <a:endParaRPr lang="en-US" dirty="0" smtClean="0"/>
          </a:p>
          <a:p>
            <a:r>
              <a:rPr lang="en-US" dirty="0" smtClean="0"/>
              <a:t>Education/Historian: </a:t>
            </a:r>
            <a:r>
              <a:rPr lang="en-US" dirty="0" err="1" smtClean="0"/>
              <a:t>Kalpathy</a:t>
            </a:r>
            <a:r>
              <a:rPr lang="en-US" dirty="0" smtClean="0"/>
              <a:t> </a:t>
            </a:r>
            <a:r>
              <a:rPr lang="en-US" dirty="0" err="1" smtClean="0"/>
              <a:t>Sundaram</a:t>
            </a:r>
            <a:endParaRPr lang="en-US" dirty="0" smtClean="0"/>
          </a:p>
          <a:p>
            <a:r>
              <a:rPr lang="en-US" dirty="0"/>
              <a:t>Employment Coordinator: </a:t>
            </a:r>
            <a:r>
              <a:rPr lang="en-US" dirty="0" smtClean="0"/>
              <a:t>Vacant</a:t>
            </a:r>
          </a:p>
          <a:p>
            <a:endParaRPr lang="en-US" dirty="0" smtClean="0"/>
          </a:p>
          <a:p>
            <a:endParaRPr lang="en-US" dirty="0" smtClean="0"/>
          </a:p>
        </p:txBody>
      </p:sp>
      <p:sp>
        <p:nvSpPr>
          <p:cNvPr id="5" name="Text Placeholder 4"/>
          <p:cNvSpPr>
            <a:spLocks noGrp="1"/>
          </p:cNvSpPr>
          <p:nvPr>
            <p:ph type="body" idx="3"/>
          </p:nvPr>
        </p:nvSpPr>
        <p:spPr>
          <a:xfrm>
            <a:off x="4757979" y="1825624"/>
            <a:ext cx="4246535" cy="4559677"/>
          </a:xfrm>
        </p:spPr>
        <p:txBody>
          <a:bodyPr/>
          <a:lstStyle/>
          <a:p>
            <a:r>
              <a:rPr lang="en-US" dirty="0" smtClean="0"/>
              <a:t>Finance/Programs: Ravi </a:t>
            </a:r>
            <a:r>
              <a:rPr lang="en-US" dirty="0" err="1" smtClean="0"/>
              <a:t>Rajaravivarma</a:t>
            </a:r>
            <a:endParaRPr lang="en-US" dirty="0" smtClean="0"/>
          </a:p>
          <a:p>
            <a:r>
              <a:rPr lang="en-US" dirty="0" smtClean="0"/>
              <a:t>FES Liaison: David </a:t>
            </a:r>
            <a:r>
              <a:rPr lang="en-US" dirty="0" err="1" smtClean="0"/>
              <a:t>Flinchbaugh</a:t>
            </a:r>
            <a:endParaRPr lang="en-US" dirty="0" smtClean="0"/>
          </a:p>
          <a:p>
            <a:r>
              <a:rPr lang="en-US" dirty="0" smtClean="0"/>
              <a:t>Membership </a:t>
            </a:r>
            <a:r>
              <a:rPr lang="en-US" dirty="0"/>
              <a:t>Development: Pierce </a:t>
            </a:r>
            <a:r>
              <a:rPr lang="en-US" dirty="0" smtClean="0"/>
              <a:t>Mooney</a:t>
            </a:r>
          </a:p>
          <a:p>
            <a:r>
              <a:rPr lang="en-US" dirty="0" smtClean="0"/>
              <a:t>PACE</a:t>
            </a:r>
            <a:r>
              <a:rPr lang="en-US" dirty="0"/>
              <a:t>: M.H. </a:t>
            </a:r>
            <a:r>
              <a:rPr lang="en-US" dirty="0" smtClean="0"/>
              <a:t>Hassan</a:t>
            </a:r>
          </a:p>
          <a:p>
            <a:r>
              <a:rPr lang="en-US" dirty="0" smtClean="0"/>
              <a:t>Public Relations: Vacant</a:t>
            </a:r>
          </a:p>
          <a:p>
            <a:r>
              <a:rPr lang="en-US" dirty="0" smtClean="0"/>
              <a:t>Publications: Jorge Medina</a:t>
            </a:r>
          </a:p>
          <a:p>
            <a:r>
              <a:rPr lang="en-US" dirty="0" smtClean="0"/>
              <a:t>Strategic Planning: </a:t>
            </a:r>
            <a:r>
              <a:rPr lang="en-US" dirty="0" err="1" smtClean="0"/>
              <a:t>Donghui</a:t>
            </a:r>
            <a:r>
              <a:rPr lang="en-US" dirty="0" smtClean="0"/>
              <a:t> Wu</a:t>
            </a:r>
            <a:endParaRPr lang="en-US" dirty="0"/>
          </a:p>
          <a:p>
            <a:r>
              <a:rPr lang="en-US" dirty="0"/>
              <a:t>Webmaster: Jorge Medina</a:t>
            </a:r>
          </a:p>
          <a:p>
            <a:endParaRPr lang="en-US" dirty="0"/>
          </a:p>
        </p:txBody>
      </p:sp>
    </p:spTree>
    <p:extLst>
      <p:ext uri="{BB962C8B-B14F-4D97-AF65-F5344CB8AC3E}">
        <p14:creationId xmlns:p14="http://schemas.microsoft.com/office/powerpoint/2010/main" val="2860099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Section</a:t>
            </a:r>
          </a:p>
        </p:txBody>
      </p:sp>
      <p:sp>
        <p:nvSpPr>
          <p:cNvPr id="3" name="Subtitle 2"/>
          <p:cNvSpPr>
            <a:spLocks noGrp="1"/>
          </p:cNvSpPr>
          <p:nvPr>
            <p:ph type="subTitle" idx="1"/>
          </p:nvPr>
        </p:nvSpPr>
        <p:spPr/>
        <p:txBody>
          <a:bodyPr/>
          <a:lstStyle/>
          <a:p>
            <a:r>
              <a:rPr lang="en-US" dirty="0" smtClean="0"/>
              <a:t>Committee Responsibilities</a:t>
            </a:r>
            <a:endParaRPr lang="en-US" dirty="0"/>
          </a:p>
        </p:txBody>
      </p:sp>
      <p:sp>
        <p:nvSpPr>
          <p:cNvPr id="4" name="Text Placeholder 3"/>
          <p:cNvSpPr>
            <a:spLocks noGrp="1"/>
          </p:cNvSpPr>
          <p:nvPr>
            <p:ph type="body" idx="2"/>
          </p:nvPr>
        </p:nvSpPr>
        <p:spPr>
          <a:xfrm>
            <a:off x="396815" y="1715273"/>
            <a:ext cx="4076330" cy="4856008"/>
          </a:xfrm>
        </p:spPr>
        <p:txBody>
          <a:bodyPr/>
          <a:lstStyle/>
          <a:p>
            <a:r>
              <a:rPr lang="en-US" dirty="0" smtClean="0"/>
              <a:t>Administer Orlando Section awards program</a:t>
            </a:r>
          </a:p>
          <a:p>
            <a:r>
              <a:rPr lang="en-US" dirty="0"/>
              <a:t>Encourage Orlando Section members to nominate qualified members for </a:t>
            </a:r>
            <a:r>
              <a:rPr lang="en-US" dirty="0" smtClean="0"/>
              <a:t>awards</a:t>
            </a:r>
          </a:p>
          <a:p>
            <a:r>
              <a:rPr lang="en-US" dirty="0"/>
              <a:t>Plan monthly networking events and invite distinguished lecturers representing our various society chapters</a:t>
            </a:r>
          </a:p>
          <a:p>
            <a:r>
              <a:rPr lang="en-US" dirty="0"/>
              <a:t>Select venues for monthly Joint General Member </a:t>
            </a:r>
            <a:r>
              <a:rPr lang="en-US" dirty="0" smtClean="0"/>
              <a:t>networking </a:t>
            </a:r>
            <a:r>
              <a:rPr lang="en-US" dirty="0"/>
              <a:t>events that are centrally located within Orlando, </a:t>
            </a:r>
            <a:r>
              <a:rPr lang="en-US" dirty="0" smtClean="0"/>
              <a:t>catered, </a:t>
            </a:r>
            <a:r>
              <a:rPr lang="en-US" dirty="0"/>
              <a:t>and are interesting enough to </a:t>
            </a:r>
            <a:r>
              <a:rPr lang="en-US" dirty="0" smtClean="0"/>
              <a:t>entice our </a:t>
            </a:r>
            <a:r>
              <a:rPr lang="en-US" dirty="0"/>
              <a:t>members to </a:t>
            </a:r>
            <a:r>
              <a:rPr lang="en-US" dirty="0" smtClean="0"/>
              <a:t>attend</a:t>
            </a:r>
          </a:p>
        </p:txBody>
      </p:sp>
      <p:sp>
        <p:nvSpPr>
          <p:cNvPr id="5" name="Text Placeholder 4"/>
          <p:cNvSpPr>
            <a:spLocks noGrp="1"/>
          </p:cNvSpPr>
          <p:nvPr>
            <p:ph type="body" idx="3"/>
          </p:nvPr>
        </p:nvSpPr>
        <p:spPr>
          <a:xfrm>
            <a:off x="4739866" y="1825624"/>
            <a:ext cx="4076330" cy="4466687"/>
          </a:xfrm>
        </p:spPr>
        <p:txBody>
          <a:bodyPr/>
          <a:lstStyle/>
          <a:p>
            <a:r>
              <a:rPr lang="en-US" dirty="0"/>
              <a:t>Encourage </a:t>
            </a:r>
            <a:r>
              <a:rPr lang="en-US" dirty="0" smtClean="0"/>
              <a:t>Orlando Section Society </a:t>
            </a:r>
            <a:r>
              <a:rPr lang="en-US" dirty="0"/>
              <a:t>Chapter and </a:t>
            </a:r>
            <a:r>
              <a:rPr lang="en-US" dirty="0" smtClean="0"/>
              <a:t>Affinity </a:t>
            </a:r>
            <a:r>
              <a:rPr lang="en-US" dirty="0"/>
              <a:t>Group member participation in monthly </a:t>
            </a:r>
            <a:r>
              <a:rPr lang="en-US" dirty="0" smtClean="0"/>
              <a:t>Joint General Member meetings </a:t>
            </a:r>
            <a:r>
              <a:rPr lang="en-US" dirty="0"/>
              <a:t>and networking </a:t>
            </a:r>
            <a:r>
              <a:rPr lang="en-US" dirty="0" smtClean="0"/>
              <a:t>events</a:t>
            </a:r>
          </a:p>
          <a:p>
            <a:r>
              <a:rPr lang="en-US" dirty="0" smtClean="0"/>
              <a:t>Encourage </a:t>
            </a:r>
            <a:r>
              <a:rPr lang="en-US" dirty="0"/>
              <a:t>Orlando Section Student Branch Members to attend IEEE </a:t>
            </a:r>
            <a:r>
              <a:rPr lang="en-US" dirty="0" err="1"/>
              <a:t>SoutheastCon</a:t>
            </a:r>
            <a:endParaRPr lang="en-US" dirty="0"/>
          </a:p>
          <a:p>
            <a:r>
              <a:rPr lang="en-US" dirty="0" smtClean="0"/>
              <a:t>Represent </a:t>
            </a:r>
            <a:r>
              <a:rPr lang="en-US" dirty="0"/>
              <a:t>Orlando Section at various local area </a:t>
            </a:r>
            <a:r>
              <a:rPr lang="en-US" dirty="0" smtClean="0"/>
              <a:t>conferences</a:t>
            </a:r>
          </a:p>
          <a:p>
            <a:r>
              <a:rPr lang="en-US" dirty="0"/>
              <a:t>Encourage Orlando Section members to participate in local Central Florida K-12 STEM outreach </a:t>
            </a:r>
            <a:r>
              <a:rPr lang="en-US" dirty="0" smtClean="0"/>
              <a:t>programs</a:t>
            </a:r>
            <a:endParaRPr lang="en-US" dirty="0"/>
          </a:p>
          <a:p>
            <a:endParaRPr lang="en-US" dirty="0" smtClean="0"/>
          </a:p>
        </p:txBody>
      </p:sp>
    </p:spTree>
    <p:extLst>
      <p:ext uri="{BB962C8B-B14F-4D97-AF65-F5344CB8AC3E}">
        <p14:creationId xmlns:p14="http://schemas.microsoft.com/office/powerpoint/2010/main" val="3850850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Section</a:t>
            </a:r>
          </a:p>
        </p:txBody>
      </p:sp>
      <p:sp>
        <p:nvSpPr>
          <p:cNvPr id="3" name="Subtitle 2"/>
          <p:cNvSpPr>
            <a:spLocks noGrp="1"/>
          </p:cNvSpPr>
          <p:nvPr>
            <p:ph type="subTitle" idx="1"/>
          </p:nvPr>
        </p:nvSpPr>
        <p:spPr/>
        <p:txBody>
          <a:bodyPr/>
          <a:lstStyle/>
          <a:p>
            <a:r>
              <a:rPr lang="en-US" dirty="0" smtClean="0"/>
              <a:t>Past Activities for 2018</a:t>
            </a:r>
            <a:endParaRPr lang="en-US" dirty="0"/>
          </a:p>
        </p:txBody>
      </p:sp>
      <p:sp>
        <p:nvSpPr>
          <p:cNvPr id="4" name="Text Placeholder 3"/>
          <p:cNvSpPr>
            <a:spLocks noGrp="1"/>
          </p:cNvSpPr>
          <p:nvPr>
            <p:ph type="body" idx="2"/>
          </p:nvPr>
        </p:nvSpPr>
        <p:spPr/>
        <p:txBody>
          <a:bodyPr/>
          <a:lstStyle/>
          <a:p>
            <a:r>
              <a:rPr lang="en-US" b="1" dirty="0"/>
              <a:t>January 16</a:t>
            </a:r>
            <a:r>
              <a:rPr lang="en-US" b="1" baseline="30000" dirty="0"/>
              <a:t>th</a:t>
            </a:r>
            <a:r>
              <a:rPr lang="en-US" b="1" dirty="0"/>
              <a:t>: </a:t>
            </a:r>
            <a:r>
              <a:rPr lang="en-US" dirty="0"/>
              <a:t>IEEE Orlando Section Executive Committee Meeting at Panera</a:t>
            </a:r>
          </a:p>
          <a:p>
            <a:r>
              <a:rPr lang="en-US" b="1" dirty="0"/>
              <a:t>January 20</a:t>
            </a:r>
            <a:r>
              <a:rPr lang="en-US" b="1" baseline="30000" dirty="0"/>
              <a:t>th</a:t>
            </a:r>
            <a:r>
              <a:rPr lang="en-US" b="1" dirty="0"/>
              <a:t>: </a:t>
            </a:r>
            <a:r>
              <a:rPr lang="en-US" dirty="0"/>
              <a:t>IEEE Orlando Section Executive Committee Officer Training</a:t>
            </a:r>
            <a:endParaRPr lang="en-US" b="1" dirty="0"/>
          </a:p>
          <a:p>
            <a:r>
              <a:rPr lang="en-US" b="1" dirty="0"/>
              <a:t>February 20</a:t>
            </a:r>
            <a:r>
              <a:rPr lang="en-US" b="1" baseline="30000" dirty="0"/>
              <a:t>th</a:t>
            </a:r>
            <a:r>
              <a:rPr lang="en-US" dirty="0"/>
              <a:t>: Joint General IEEE Orlando Section Members Meeting &amp; CS/RA/SMC Technical Meeting at the Dr. Phillips House </a:t>
            </a:r>
            <a:r>
              <a:rPr lang="en-US" dirty="0" smtClean="0"/>
              <a:t>downtown</a:t>
            </a:r>
          </a:p>
          <a:p>
            <a:endParaRPr lang="en-US" dirty="0"/>
          </a:p>
        </p:txBody>
      </p:sp>
      <p:sp>
        <p:nvSpPr>
          <p:cNvPr id="5" name="Text Placeholder 4"/>
          <p:cNvSpPr>
            <a:spLocks noGrp="1"/>
          </p:cNvSpPr>
          <p:nvPr>
            <p:ph type="body" idx="3"/>
          </p:nvPr>
        </p:nvSpPr>
        <p:spPr/>
        <p:txBody>
          <a:bodyPr/>
          <a:lstStyle/>
          <a:p>
            <a:r>
              <a:rPr lang="en-US" b="1" dirty="0"/>
              <a:t>March 20</a:t>
            </a:r>
            <a:r>
              <a:rPr lang="en-US" b="1" baseline="30000" dirty="0"/>
              <a:t>th</a:t>
            </a:r>
            <a:r>
              <a:rPr lang="en-US" dirty="0"/>
              <a:t>: Joint General IEEE Orlando Section Members Meeting &amp; PES/IAS/PELS Technical Meeting at the Dr. Phillips House </a:t>
            </a:r>
            <a:r>
              <a:rPr lang="en-US" dirty="0" smtClean="0"/>
              <a:t>downtown</a:t>
            </a:r>
            <a:endParaRPr lang="en-US" dirty="0"/>
          </a:p>
          <a:p>
            <a:r>
              <a:rPr lang="en-US" b="1" dirty="0"/>
              <a:t>April 7</a:t>
            </a:r>
            <a:r>
              <a:rPr lang="en-US" b="1" baseline="30000" dirty="0"/>
              <a:t>th</a:t>
            </a:r>
            <a:r>
              <a:rPr lang="en-US" dirty="0"/>
              <a:t>: IEEE Orlando Section Annual Picnic at </a:t>
            </a:r>
            <a:r>
              <a:rPr lang="en-US" dirty="0" err="1"/>
              <a:t>Wekiva</a:t>
            </a:r>
            <a:r>
              <a:rPr lang="en-US" dirty="0"/>
              <a:t> Island: canoeing, paddle boarding, kayaking, volleyball, and free </a:t>
            </a:r>
            <a:r>
              <a:rPr lang="en-US" dirty="0" smtClean="0"/>
              <a:t>BBQ</a:t>
            </a:r>
            <a:endParaRPr lang="en-US" dirty="0"/>
          </a:p>
          <a:p>
            <a:r>
              <a:rPr lang="en-US" b="1" dirty="0"/>
              <a:t>April 10 and 11</a:t>
            </a:r>
            <a:r>
              <a:rPr lang="en-US" b="1" baseline="30000" dirty="0"/>
              <a:t>th</a:t>
            </a:r>
            <a:r>
              <a:rPr lang="en-US" dirty="0"/>
              <a:t>: IEEE Orlando Section representation and new membership development at the IEEE RFID 2018 Conference</a:t>
            </a:r>
          </a:p>
          <a:p>
            <a:endParaRPr lang="en-US" dirty="0"/>
          </a:p>
          <a:p>
            <a:endParaRPr lang="en-US" dirty="0"/>
          </a:p>
        </p:txBody>
      </p:sp>
    </p:spTree>
    <p:extLst>
      <p:ext uri="{BB962C8B-B14F-4D97-AF65-F5344CB8AC3E}">
        <p14:creationId xmlns:p14="http://schemas.microsoft.com/office/powerpoint/2010/main" val="3902890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Section</a:t>
            </a:r>
          </a:p>
        </p:txBody>
      </p:sp>
      <p:sp>
        <p:nvSpPr>
          <p:cNvPr id="3" name="Subtitle 2"/>
          <p:cNvSpPr>
            <a:spLocks noGrp="1"/>
          </p:cNvSpPr>
          <p:nvPr>
            <p:ph type="subTitle" idx="1"/>
          </p:nvPr>
        </p:nvSpPr>
        <p:spPr/>
        <p:txBody>
          <a:bodyPr/>
          <a:lstStyle/>
          <a:p>
            <a:r>
              <a:rPr lang="en-US" dirty="0" smtClean="0"/>
              <a:t>Future Activities for 2018</a:t>
            </a:r>
            <a:endParaRPr lang="en-US" dirty="0"/>
          </a:p>
        </p:txBody>
      </p:sp>
      <p:sp>
        <p:nvSpPr>
          <p:cNvPr id="4" name="Text Placeholder 3"/>
          <p:cNvSpPr>
            <a:spLocks noGrp="1"/>
          </p:cNvSpPr>
          <p:nvPr>
            <p:ph type="body" idx="2"/>
          </p:nvPr>
        </p:nvSpPr>
        <p:spPr>
          <a:xfrm>
            <a:off x="396816" y="1825624"/>
            <a:ext cx="4076330" cy="4482185"/>
          </a:xfrm>
        </p:spPr>
        <p:txBody>
          <a:bodyPr/>
          <a:lstStyle/>
          <a:p>
            <a:r>
              <a:rPr lang="en-US" b="1" dirty="0"/>
              <a:t>May 15th</a:t>
            </a:r>
            <a:r>
              <a:rPr lang="en-US" dirty="0"/>
              <a:t>: Joint General IEEE Orlando Section Members Meeting &amp; PH Technical Meeting at the Dr. Phillips House downtown</a:t>
            </a:r>
          </a:p>
          <a:p>
            <a:r>
              <a:rPr lang="en-US" b="1" dirty="0"/>
              <a:t>June 19th</a:t>
            </a:r>
            <a:r>
              <a:rPr lang="en-US" dirty="0"/>
              <a:t>: Joint General IEEE Orlando Section Members Meeting &amp; WIE Affinity Group Meeting at the Dr. Phillips House </a:t>
            </a:r>
            <a:r>
              <a:rPr lang="en-US" dirty="0" smtClean="0"/>
              <a:t>downtown</a:t>
            </a:r>
            <a:endParaRPr lang="en-US" dirty="0"/>
          </a:p>
          <a:p>
            <a:r>
              <a:rPr lang="en-US" b="1" dirty="0"/>
              <a:t>August 21st</a:t>
            </a:r>
            <a:r>
              <a:rPr lang="en-US" dirty="0"/>
              <a:t>: Joint General IEEE Orlando Section Members Meeting &amp; SP/COM Technical Meeting at the Dr. Phillips House </a:t>
            </a:r>
            <a:r>
              <a:rPr lang="en-US" dirty="0" smtClean="0"/>
              <a:t>downtown</a:t>
            </a:r>
            <a:endParaRPr lang="en-US" dirty="0"/>
          </a:p>
        </p:txBody>
      </p:sp>
      <p:sp>
        <p:nvSpPr>
          <p:cNvPr id="5" name="Text Placeholder 4"/>
          <p:cNvSpPr>
            <a:spLocks noGrp="1"/>
          </p:cNvSpPr>
          <p:nvPr>
            <p:ph type="body" idx="3"/>
          </p:nvPr>
        </p:nvSpPr>
        <p:spPr>
          <a:xfrm>
            <a:off x="4739866" y="668014"/>
            <a:ext cx="4076330" cy="5639795"/>
          </a:xfrm>
        </p:spPr>
        <p:txBody>
          <a:bodyPr/>
          <a:lstStyle/>
          <a:p>
            <a:r>
              <a:rPr lang="en-US" b="1" dirty="0"/>
              <a:t>September 18th</a:t>
            </a:r>
            <a:r>
              <a:rPr lang="en-US" dirty="0"/>
              <a:t>: Joint General IEEE Orlando Section Members Meeting &amp; CS Technical Meeting at the Dr. Phillips House downtown</a:t>
            </a:r>
          </a:p>
          <a:p>
            <a:r>
              <a:rPr lang="en-US" b="1" dirty="0"/>
              <a:t>October 20th</a:t>
            </a:r>
            <a:r>
              <a:rPr lang="en-US" dirty="0"/>
              <a:t>: Joint IEEE Orlando Section Annual Awards Banquet &amp; AES Technical Meeting at the Citrus </a:t>
            </a:r>
            <a:r>
              <a:rPr lang="en-US" dirty="0" smtClean="0"/>
              <a:t>Club</a:t>
            </a:r>
            <a:endParaRPr lang="en-US" dirty="0"/>
          </a:p>
          <a:p>
            <a:r>
              <a:rPr lang="en-US" b="1" dirty="0"/>
              <a:t>November 20th</a:t>
            </a:r>
            <a:r>
              <a:rPr lang="en-US" dirty="0"/>
              <a:t>: Joint General IEEE Orlando Section Members Meeting &amp; CPMT Technical Meeting at the Dr. Phillips House downtown</a:t>
            </a:r>
          </a:p>
          <a:p>
            <a:r>
              <a:rPr lang="en-US" b="1" dirty="0"/>
              <a:t>December 18th</a:t>
            </a:r>
            <a:r>
              <a:rPr lang="en-US" dirty="0"/>
              <a:t>: Joint IEEE Orlando Section End of the Year Holiday Celebration Banquet &amp; TEM Technical Meeting at the Citrus Club downtown</a:t>
            </a:r>
          </a:p>
          <a:p>
            <a:endParaRPr lang="en-US" dirty="0"/>
          </a:p>
          <a:p>
            <a:endParaRPr lang="en-US" dirty="0"/>
          </a:p>
        </p:txBody>
      </p:sp>
    </p:spTree>
    <p:extLst>
      <p:ext uri="{BB962C8B-B14F-4D97-AF65-F5344CB8AC3E}">
        <p14:creationId xmlns:p14="http://schemas.microsoft.com/office/powerpoint/2010/main" val="628257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Section</a:t>
            </a:r>
          </a:p>
        </p:txBody>
      </p:sp>
      <p:sp>
        <p:nvSpPr>
          <p:cNvPr id="3" name="Subtitle 2"/>
          <p:cNvSpPr>
            <a:spLocks noGrp="1"/>
          </p:cNvSpPr>
          <p:nvPr>
            <p:ph type="subTitle" idx="1"/>
          </p:nvPr>
        </p:nvSpPr>
        <p:spPr/>
        <p:txBody>
          <a:bodyPr/>
          <a:lstStyle/>
          <a:p>
            <a:r>
              <a:rPr lang="en-US" dirty="0" smtClean="0"/>
              <a:t>Accomplished Goals for 2018</a:t>
            </a:r>
            <a:endParaRPr lang="en-US" dirty="0"/>
          </a:p>
        </p:txBody>
      </p:sp>
      <p:sp>
        <p:nvSpPr>
          <p:cNvPr id="4" name="Text Placeholder 3"/>
          <p:cNvSpPr>
            <a:spLocks noGrp="1"/>
          </p:cNvSpPr>
          <p:nvPr>
            <p:ph type="body" idx="2"/>
          </p:nvPr>
        </p:nvSpPr>
        <p:spPr>
          <a:xfrm>
            <a:off x="396815" y="1733947"/>
            <a:ext cx="4128690" cy="4589361"/>
          </a:xfrm>
        </p:spPr>
        <p:txBody>
          <a:bodyPr/>
          <a:lstStyle/>
          <a:p>
            <a:r>
              <a:rPr lang="en-US" dirty="0"/>
              <a:t>New marketing materials for conferences and outreach events have been procured.</a:t>
            </a:r>
          </a:p>
          <a:p>
            <a:pPr lvl="0"/>
            <a:r>
              <a:rPr lang="en-US" dirty="0"/>
              <a:t>Researched and reserved centrally located, easily accessible, consistent meeting locations for our 2018 Joint Technical Meetings, Awards Banquet, and End of the Year Holiday Celebration Banquet</a:t>
            </a:r>
          </a:p>
          <a:p>
            <a:pPr lvl="0"/>
            <a:r>
              <a:rPr lang="en-US" dirty="0"/>
              <a:t>Researched and reserved a new, more appealing location for our Annual Picnic to encourage more attendance and participation and increased marketing of event </a:t>
            </a:r>
          </a:p>
        </p:txBody>
      </p:sp>
      <p:sp>
        <p:nvSpPr>
          <p:cNvPr id="5" name="Text Placeholder 4"/>
          <p:cNvSpPr>
            <a:spLocks noGrp="1"/>
          </p:cNvSpPr>
          <p:nvPr>
            <p:ph type="body" idx="3"/>
          </p:nvPr>
        </p:nvSpPr>
        <p:spPr>
          <a:xfrm>
            <a:off x="4739866" y="756242"/>
            <a:ext cx="4076330" cy="5567066"/>
          </a:xfrm>
        </p:spPr>
        <p:txBody>
          <a:bodyPr/>
          <a:lstStyle/>
          <a:p>
            <a:pPr lvl="0"/>
            <a:r>
              <a:rPr lang="en-US" dirty="0"/>
              <a:t>Updated IEEE Orlando Section Officer Roster in IEEE </a:t>
            </a:r>
            <a:r>
              <a:rPr lang="en-US" dirty="0" err="1"/>
              <a:t>vTools</a:t>
            </a:r>
            <a:endParaRPr lang="en-US" dirty="0"/>
          </a:p>
          <a:p>
            <a:r>
              <a:rPr lang="en-US" dirty="0"/>
              <a:t>Formed Audit Committee and audit underway</a:t>
            </a:r>
          </a:p>
          <a:p>
            <a:pPr lvl="0"/>
            <a:r>
              <a:rPr lang="en-US" dirty="0"/>
              <a:t>Provided travel expense stipends to IEEE student members from all 3 student chapters who will be attending IEEE </a:t>
            </a:r>
            <a:r>
              <a:rPr lang="en-US" dirty="0" err="1"/>
              <a:t>SoutheastCon</a:t>
            </a:r>
            <a:r>
              <a:rPr lang="en-US" dirty="0"/>
              <a:t> to support and encourage their participation</a:t>
            </a:r>
          </a:p>
          <a:p>
            <a:r>
              <a:rPr lang="en-US" dirty="0"/>
              <a:t>Covering the flight and hotel travel expenses of one of our IEEE Orlando Section members who was awarded the “2017 IEEE Women in Engineering Inspiring Member of the Year” as WIE will be covering her IEEE WIE ILC registration </a:t>
            </a:r>
            <a:r>
              <a:rPr lang="en-US" dirty="0" smtClean="0"/>
              <a:t>expense</a:t>
            </a:r>
            <a:endParaRPr lang="en-US" dirty="0"/>
          </a:p>
        </p:txBody>
      </p:sp>
    </p:spTree>
    <p:extLst>
      <p:ext uri="{BB962C8B-B14F-4D97-AF65-F5344CB8AC3E}">
        <p14:creationId xmlns:p14="http://schemas.microsoft.com/office/powerpoint/2010/main" val="312186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Orlando Section</a:t>
            </a:r>
          </a:p>
        </p:txBody>
      </p:sp>
      <p:sp>
        <p:nvSpPr>
          <p:cNvPr id="3" name="Subtitle 2"/>
          <p:cNvSpPr>
            <a:spLocks noGrp="1"/>
          </p:cNvSpPr>
          <p:nvPr>
            <p:ph type="subTitle" idx="1"/>
          </p:nvPr>
        </p:nvSpPr>
        <p:spPr/>
        <p:txBody>
          <a:bodyPr/>
          <a:lstStyle/>
          <a:p>
            <a:r>
              <a:rPr lang="en-US" dirty="0" smtClean="0"/>
              <a:t>Upcoming Goals for 2018</a:t>
            </a:r>
            <a:endParaRPr lang="en-US" dirty="0"/>
          </a:p>
        </p:txBody>
      </p:sp>
      <p:sp>
        <p:nvSpPr>
          <p:cNvPr id="4" name="Text Placeholder 3"/>
          <p:cNvSpPr>
            <a:spLocks noGrp="1"/>
          </p:cNvSpPr>
          <p:nvPr>
            <p:ph type="body" idx="2"/>
          </p:nvPr>
        </p:nvSpPr>
        <p:spPr/>
        <p:txBody>
          <a:bodyPr/>
          <a:lstStyle/>
          <a:p>
            <a:r>
              <a:rPr lang="en-US" dirty="0"/>
              <a:t>Encourage increased participation from IEEE Orlando Section Chapter members in our monthly technical meetings and activities throughout the </a:t>
            </a:r>
            <a:r>
              <a:rPr lang="en-US" dirty="0" smtClean="0"/>
              <a:t>year</a:t>
            </a:r>
          </a:p>
          <a:p>
            <a:r>
              <a:rPr lang="en-US" dirty="0"/>
              <a:t>Support our Young Professional Affinity Group re-forming and </a:t>
            </a:r>
            <a:r>
              <a:rPr lang="en-US" dirty="0" smtClean="0"/>
              <a:t>reengagement</a:t>
            </a:r>
          </a:p>
          <a:p>
            <a:r>
              <a:rPr lang="en-US" dirty="0"/>
              <a:t>Reformation of inactive Orlando </a:t>
            </a:r>
            <a:r>
              <a:rPr lang="en-US" dirty="0" smtClean="0"/>
              <a:t>Chapters</a:t>
            </a:r>
          </a:p>
        </p:txBody>
      </p:sp>
      <p:sp>
        <p:nvSpPr>
          <p:cNvPr id="5" name="Text Placeholder 4"/>
          <p:cNvSpPr>
            <a:spLocks noGrp="1"/>
          </p:cNvSpPr>
          <p:nvPr>
            <p:ph type="body" idx="3"/>
          </p:nvPr>
        </p:nvSpPr>
        <p:spPr>
          <a:xfrm>
            <a:off x="4739866" y="410437"/>
            <a:ext cx="4076330" cy="5943867"/>
          </a:xfrm>
        </p:spPr>
        <p:txBody>
          <a:bodyPr/>
          <a:lstStyle/>
          <a:p>
            <a:r>
              <a:rPr lang="en-US" dirty="0"/>
              <a:t>Fill vacant officer positions: Executive Board Treasurer, Consultants Network Chair, Young Professional Affinity Group Chair, Signal Processing/ Communications Chair, Control Systems/Robotics &amp; Automation/Systems, Man, and Cybernetics Chair, Public Relations Chair, Employment Coordinator </a:t>
            </a:r>
            <a:r>
              <a:rPr lang="en-US" dirty="0" smtClean="0"/>
              <a:t>Chair</a:t>
            </a:r>
          </a:p>
          <a:p>
            <a:r>
              <a:rPr lang="en-US" dirty="0"/>
              <a:t>Establish 10-Year financial budget stability </a:t>
            </a:r>
            <a:r>
              <a:rPr lang="en-US" dirty="0" smtClean="0"/>
              <a:t>plan</a:t>
            </a:r>
          </a:p>
          <a:p>
            <a:r>
              <a:rPr lang="en-US" dirty="0"/>
              <a:t>Encourage section member representation at Orlando-based IEEE conferences throughout the year</a:t>
            </a:r>
            <a:endParaRPr lang="en-US" dirty="0" smtClean="0"/>
          </a:p>
          <a:p>
            <a:r>
              <a:rPr lang="en-US" dirty="0" smtClean="0"/>
              <a:t>Encourage </a:t>
            </a:r>
            <a:r>
              <a:rPr lang="en-US" dirty="0"/>
              <a:t>more involvement in Central Florida K-12 STEM outreach </a:t>
            </a:r>
            <a:r>
              <a:rPr lang="en-US" dirty="0" smtClean="0"/>
              <a:t>events</a:t>
            </a:r>
            <a:endParaRPr lang="en-US" dirty="0"/>
          </a:p>
        </p:txBody>
      </p:sp>
    </p:spTree>
    <p:extLst>
      <p:ext uri="{BB962C8B-B14F-4D97-AF65-F5344CB8AC3E}">
        <p14:creationId xmlns:p14="http://schemas.microsoft.com/office/powerpoint/2010/main" val="1137990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Slides">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Slides">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849</TotalTime>
  <Words>751</Words>
  <Application>Microsoft Macintosh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Calibri</vt:lpstr>
      <vt:lpstr>Merriweather Sans</vt:lpstr>
      <vt:lpstr>Noto Sans Symbols</vt:lpstr>
      <vt:lpstr>Arial</vt:lpstr>
      <vt:lpstr>Simple Light</vt:lpstr>
      <vt:lpstr>Title Slides</vt:lpstr>
      <vt:lpstr>Content Slides</vt:lpstr>
      <vt:lpstr>IEEE Orlando Section</vt:lpstr>
      <vt:lpstr>IEEE Orlando Section</vt:lpstr>
      <vt:lpstr>IEEE Orlando Section</vt:lpstr>
      <vt:lpstr>IEEE Orlando Section</vt:lpstr>
      <vt:lpstr>IEEE Orlando Section</vt:lpstr>
      <vt:lpstr>IEEE Orlando Section</vt:lpstr>
      <vt:lpstr>IEEE Orlando Section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Alabama Section</dc:title>
  <cp:lastModifiedBy>Deb Hall</cp:lastModifiedBy>
  <cp:revision>29</cp:revision>
  <dcterms:modified xsi:type="dcterms:W3CDTF">2018-04-12T01:46:49Z</dcterms:modified>
</cp:coreProperties>
</file>