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269" r:id="rId3"/>
    <p:sldId id="262" r:id="rId4"/>
    <p:sldId id="270" r:id="rId5"/>
    <p:sldId id="272" r:id="rId6"/>
    <p:sldId id="266" r:id="rId7"/>
    <p:sldId id="268" r:id="rId8"/>
    <p:sldId id="264" r:id="rId9"/>
    <p:sldId id="265" r:id="rId10"/>
    <p:sldId id="278" r:id="rId11"/>
    <p:sldId id="282" r:id="rId12"/>
    <p:sldId id="283" r:id="rId13"/>
    <p:sldId id="280" r:id="rId14"/>
    <p:sldId id="261" r:id="rId15"/>
    <p:sldId id="281" r:id="rId16"/>
    <p:sldId id="257" r:id="rId17"/>
    <p:sldId id="273" r:id="rId18"/>
    <p:sldId id="279" r:id="rId19"/>
    <p:sldId id="275" r:id="rId20"/>
    <p:sldId id="274" r:id="rId21"/>
    <p:sldId id="276" r:id="rId22"/>
    <p:sldId id="277" r:id="rId23"/>
    <p:sldId id="260" r:id="rId24"/>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8689" autoAdjust="0"/>
  </p:normalViewPr>
  <p:slideViewPr>
    <p:cSldViewPr snapToGrid="0" snapToObjects="1">
      <p:cViewPr varScale="1">
        <p:scale>
          <a:sx n="62" d="100"/>
          <a:sy n="62" d="100"/>
        </p:scale>
        <p:origin x="1166"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Global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40-412A-BDC6-D9D68231C3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40-412A-BDC6-D9D68231C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40-412A-BDC6-D9D68231C3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40-412A-BDC6-D9D68231C3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040-412A-BDC6-D9D68231C3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40-412A-BDC6-D9D68231C3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040-412A-BDC6-D9D68231C3F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40-412A-BDC6-D9D68231C3F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40-412A-BDC6-D9D68231C3F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40-412A-BDC6-D9D68231C3F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40-412A-BDC6-D9D68231C3F5}"/>
                </c:ext>
              </c:extLst>
            </c:dLbl>
            <c:dLbl>
              <c:idx val="4"/>
              <c:tx>
                <c:rich>
                  <a:bodyPr/>
                  <a:lstStyle/>
                  <a:p>
                    <a:fld id="{DC6EE9CE-41B1-4811-884A-6941BF66152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040-412A-BDC6-D9D68231C3F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40-412A-BDC6-D9D68231C3F5}"/>
                </c:ext>
              </c:extLst>
            </c:dLbl>
            <c:dLbl>
              <c:idx val="6"/>
              <c:tx>
                <c:rich>
                  <a:bodyPr/>
                  <a:lstStyle/>
                  <a:p>
                    <a:fld id="{22EA78D1-8D8D-4DD5-8788-7EA52255298A}"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040-412A-BDC6-D9D68231C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Sheet1!$A$2:$A$8</c:f>
              <c:strCache>
                <c:ptCount val="7"/>
                <c:pt idx="0">
                  <c:v>1. Technology Influencers</c:v>
                </c:pt>
                <c:pt idx="1">
                  <c:v>2. Involved</c:v>
                </c:pt>
                <c:pt idx="2">
                  <c:v>3. Workforce Developers</c:v>
                </c:pt>
                <c:pt idx="3">
                  <c:v>4. Global Innovators</c:v>
                </c:pt>
                <c:pt idx="4">
                  <c:v>5. Traditionalists</c:v>
                </c:pt>
                <c:pt idx="5">
                  <c:v>6. Content Focused</c:v>
                </c:pt>
                <c:pt idx="6">
                  <c:v>7. Newcomers</c:v>
                </c:pt>
              </c:strCache>
            </c:strRef>
          </c:cat>
          <c:val>
            <c:numRef>
              <c:f>Sheet1!$B$2:$B$8</c:f>
              <c:numCache>
                <c:formatCode>0%</c:formatCode>
                <c:ptCount val="7"/>
                <c:pt idx="0">
                  <c:v>0.11</c:v>
                </c:pt>
                <c:pt idx="1">
                  <c:v>0.11</c:v>
                </c:pt>
                <c:pt idx="2">
                  <c:v>0.13</c:v>
                </c:pt>
                <c:pt idx="3">
                  <c:v>0.12</c:v>
                </c:pt>
                <c:pt idx="4">
                  <c:v>0.22</c:v>
                </c:pt>
                <c:pt idx="5">
                  <c:v>0.16</c:v>
                </c:pt>
                <c:pt idx="6">
                  <c:v>0.15</c:v>
                </c:pt>
              </c:numCache>
            </c:numRef>
          </c:val>
          <c:extLst>
            <c:ext xmlns:c16="http://schemas.microsoft.com/office/drawing/2014/chart" uri="{C3380CC4-5D6E-409C-BE32-E72D297353CC}">
              <c16:uniqueId val="{0000000E-4040-412A-BDC6-D9D68231C3F5}"/>
            </c:ext>
          </c:extLst>
        </c:ser>
        <c:ser>
          <c:idx val="1"/>
          <c:order val="1"/>
          <c:tx>
            <c:strRef>
              <c:f>Sheet1!$C$1</c:f>
              <c:strCache>
                <c:ptCount val="1"/>
                <c:pt idx="0">
                  <c:v>R3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4040-412A-BDC6-D9D68231C3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4040-412A-BDC6-D9D68231C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4040-412A-BDC6-D9D68231C3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4040-412A-BDC6-D9D68231C3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4040-412A-BDC6-D9D68231C3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4040-412A-BDC6-D9D68231C3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4040-412A-BDC6-D9D68231C3F5}"/>
              </c:ext>
            </c:extLst>
          </c:dPt>
          <c:dLbls>
            <c:dLbl>
              <c:idx val="0"/>
              <c:layout>
                <c:manualLayout>
                  <c:x val="3.2679738562090303E-3"/>
                  <c:y val="-4.46677912164129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40-412A-BDC6-D9D68231C3F5}"/>
                </c:ext>
              </c:extLst>
            </c:dLbl>
            <c:dLbl>
              <c:idx val="1"/>
              <c:layout>
                <c:manualLayout>
                  <c:x val="0.10784313725490184"/>
                  <c:y val="-8.9335582432825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40-412A-BDC6-D9D68231C3F5}"/>
                </c:ext>
              </c:extLst>
            </c:dLbl>
            <c:dLbl>
              <c:idx val="2"/>
              <c:layout>
                <c:manualLayout>
                  <c:x val="1.6339869281045871E-2"/>
                  <c:y val="-1.3400337364923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040-412A-BDC6-D9D68231C3F5}"/>
                </c:ext>
              </c:extLst>
            </c:dLbl>
            <c:dLbl>
              <c:idx val="3"/>
              <c:layout>
                <c:manualLayout>
                  <c:x val="8.1699346405228759E-2"/>
                  <c:y val="0.104368228609052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040-412A-BDC6-D9D68231C3F5}"/>
                </c:ext>
              </c:extLst>
            </c:dLbl>
            <c:dLbl>
              <c:idx val="4"/>
              <c:layout>
                <c:manualLayout>
                  <c:x val="9.8039215686274508E-3"/>
                  <c:y val="8.9335582432825966E-3"/>
                </c:manualLayout>
              </c:layout>
              <c:tx>
                <c:rich>
                  <a:bodyPr/>
                  <a:lstStyle/>
                  <a:p>
                    <a:fld id="{C0215675-8DC8-4484-BF1A-0B2E56045491}"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4040-412A-BDC6-D9D68231C3F5}"/>
                </c:ext>
              </c:extLst>
            </c:dLbl>
            <c:dLbl>
              <c:idx val="5"/>
              <c:layout>
                <c:manualLayout>
                  <c:x val="-1.3071895424836602E-2"/>
                  <c:y val="4.46677912164129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040-412A-BDC6-D9D68231C3F5}"/>
                </c:ext>
              </c:extLst>
            </c:dLbl>
            <c:dLbl>
              <c:idx val="6"/>
              <c:layout>
                <c:manualLayout>
                  <c:x val="-3.2681025165972499E-3"/>
                  <c:y val="-0.1079098217086872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0457516339869264E-2"/>
                      <c:h val="7.4193201210461954E-2"/>
                    </c:manualLayout>
                  </c15:layout>
                </c:ext>
                <c:ext xmlns:c16="http://schemas.microsoft.com/office/drawing/2014/chart" uri="{C3380CC4-5D6E-409C-BE32-E72D297353CC}">
                  <c16:uniqueId val="{0000001C-4040-412A-BDC6-D9D68231C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1. Technology Influencers</c:v>
                </c:pt>
                <c:pt idx="1">
                  <c:v>2. Involved</c:v>
                </c:pt>
                <c:pt idx="2">
                  <c:v>3. Workforce Developers</c:v>
                </c:pt>
                <c:pt idx="3">
                  <c:v>4. Global Innovators</c:v>
                </c:pt>
                <c:pt idx="4">
                  <c:v>5. Traditionalists</c:v>
                </c:pt>
                <c:pt idx="5">
                  <c:v>6. Content Focused</c:v>
                </c:pt>
                <c:pt idx="6">
                  <c:v>7. Newcomers</c:v>
                </c:pt>
              </c:strCache>
            </c:strRef>
          </c:cat>
          <c:val>
            <c:numRef>
              <c:f>Sheet1!$C$2:$C$8</c:f>
              <c:numCache>
                <c:formatCode>0%</c:formatCode>
                <c:ptCount val="7"/>
                <c:pt idx="0">
                  <c:v>0.24</c:v>
                </c:pt>
                <c:pt idx="1">
                  <c:v>0.03</c:v>
                </c:pt>
                <c:pt idx="2">
                  <c:v>0.18</c:v>
                </c:pt>
                <c:pt idx="3">
                  <c:v>0</c:v>
                </c:pt>
                <c:pt idx="4">
                  <c:v>0.38</c:v>
                </c:pt>
                <c:pt idx="5">
                  <c:v>0.16</c:v>
                </c:pt>
                <c:pt idx="6">
                  <c:v>0.01</c:v>
                </c:pt>
              </c:numCache>
            </c:numRef>
          </c:val>
          <c:extLst>
            <c:ext xmlns:c16="http://schemas.microsoft.com/office/drawing/2014/chart" uri="{C3380CC4-5D6E-409C-BE32-E72D297353CC}">
              <c16:uniqueId val="{0000001D-4040-412A-BDC6-D9D68231C3F5}"/>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Global</c:v>
                </c:pt>
              </c:strCache>
            </c:strRef>
          </c:tx>
          <c:dPt>
            <c:idx val="0"/>
            <c:bubble3D val="0"/>
            <c:spPr>
              <a:noFill/>
              <a:ln w="19050">
                <a:solidFill>
                  <a:schemeClr val="lt1"/>
                </a:solidFill>
              </a:ln>
              <a:effectLst/>
            </c:spPr>
            <c:extLst>
              <c:ext xmlns:c16="http://schemas.microsoft.com/office/drawing/2014/chart" uri="{C3380CC4-5D6E-409C-BE32-E72D297353CC}">
                <c16:uniqueId val="{00000001-4040-412A-BDC6-D9D68231C3F5}"/>
              </c:ext>
            </c:extLst>
          </c:dPt>
          <c:dPt>
            <c:idx val="1"/>
            <c:bubble3D val="0"/>
            <c:spPr>
              <a:noFill/>
              <a:ln w="19050">
                <a:solidFill>
                  <a:schemeClr val="lt1"/>
                </a:solidFill>
              </a:ln>
              <a:effectLst/>
            </c:spPr>
            <c:extLst>
              <c:ext xmlns:c16="http://schemas.microsoft.com/office/drawing/2014/chart" uri="{C3380CC4-5D6E-409C-BE32-E72D297353CC}">
                <c16:uniqueId val="{00000003-4040-412A-BDC6-D9D68231C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40-412A-BDC6-D9D68231C3F5}"/>
              </c:ext>
            </c:extLst>
          </c:dPt>
          <c:dPt>
            <c:idx val="3"/>
            <c:bubble3D val="0"/>
            <c:spPr>
              <a:noFill/>
              <a:ln w="19050">
                <a:solidFill>
                  <a:schemeClr val="lt1"/>
                </a:solidFill>
              </a:ln>
              <a:effectLst/>
            </c:spPr>
            <c:extLst>
              <c:ext xmlns:c16="http://schemas.microsoft.com/office/drawing/2014/chart" uri="{C3380CC4-5D6E-409C-BE32-E72D297353CC}">
                <c16:uniqueId val="{00000007-4040-412A-BDC6-D9D68231C3F5}"/>
              </c:ext>
            </c:extLst>
          </c:dPt>
          <c:dPt>
            <c:idx val="4"/>
            <c:bubble3D val="0"/>
            <c:spPr>
              <a:noFill/>
              <a:ln w="19050">
                <a:solidFill>
                  <a:schemeClr val="lt1"/>
                </a:solidFill>
              </a:ln>
              <a:effectLst/>
            </c:spPr>
            <c:extLst>
              <c:ext xmlns:c16="http://schemas.microsoft.com/office/drawing/2014/chart" uri="{C3380CC4-5D6E-409C-BE32-E72D297353CC}">
                <c16:uniqueId val="{00000009-4040-412A-BDC6-D9D68231C3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40-412A-BDC6-D9D68231C3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040-412A-BDC6-D9D68231C3F5}"/>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40-412A-BDC6-D9D68231C3F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40-412A-BDC6-D9D68231C3F5}"/>
                </c:ext>
              </c:extLst>
            </c:dLbl>
            <c:dLbl>
              <c:idx val="6"/>
              <c:tx>
                <c:rich>
                  <a:bodyPr/>
                  <a:lstStyle/>
                  <a:p>
                    <a:fld id="{22EA78D1-8D8D-4DD5-8788-7EA52255298A}"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040-412A-BDC6-D9D68231C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Sheet1!$A$2:$A$8</c:f>
              <c:strCache>
                <c:ptCount val="7"/>
                <c:pt idx="0">
                  <c:v>1. Technology Influencers</c:v>
                </c:pt>
                <c:pt idx="1">
                  <c:v>2. Involved</c:v>
                </c:pt>
                <c:pt idx="2">
                  <c:v>3. Workforce Developers</c:v>
                </c:pt>
                <c:pt idx="3">
                  <c:v>4. Global Innovators</c:v>
                </c:pt>
                <c:pt idx="4">
                  <c:v>5. Traditionalists</c:v>
                </c:pt>
                <c:pt idx="5">
                  <c:v>6. Content Focused</c:v>
                </c:pt>
                <c:pt idx="6">
                  <c:v>7. Newcomers</c:v>
                </c:pt>
              </c:strCache>
            </c:strRef>
          </c:cat>
          <c:val>
            <c:numRef>
              <c:f>Sheet1!$B$2:$B$8</c:f>
              <c:numCache>
                <c:formatCode>0%</c:formatCode>
                <c:ptCount val="7"/>
                <c:pt idx="0">
                  <c:v>0.11</c:v>
                </c:pt>
                <c:pt idx="1">
                  <c:v>0.11</c:v>
                </c:pt>
                <c:pt idx="2">
                  <c:v>0.13</c:v>
                </c:pt>
                <c:pt idx="3">
                  <c:v>0.12</c:v>
                </c:pt>
                <c:pt idx="4">
                  <c:v>0.22</c:v>
                </c:pt>
                <c:pt idx="5">
                  <c:v>0.16</c:v>
                </c:pt>
                <c:pt idx="6">
                  <c:v>0.15</c:v>
                </c:pt>
              </c:numCache>
            </c:numRef>
          </c:val>
          <c:extLst>
            <c:ext xmlns:c16="http://schemas.microsoft.com/office/drawing/2014/chart" uri="{C3380CC4-5D6E-409C-BE32-E72D297353CC}">
              <c16:uniqueId val="{0000000E-4040-412A-BDC6-D9D68231C3F5}"/>
            </c:ext>
          </c:extLst>
        </c:ser>
        <c:ser>
          <c:idx val="1"/>
          <c:order val="1"/>
          <c:tx>
            <c:strRef>
              <c:f>Sheet1!$C$1</c:f>
              <c:strCache>
                <c:ptCount val="1"/>
                <c:pt idx="0">
                  <c:v>R3</c:v>
                </c:pt>
              </c:strCache>
            </c:strRef>
          </c:tx>
          <c:dPt>
            <c:idx val="0"/>
            <c:bubble3D val="0"/>
            <c:spPr>
              <a:noFill/>
              <a:ln w="19050">
                <a:solidFill>
                  <a:schemeClr val="lt1"/>
                </a:solidFill>
              </a:ln>
              <a:effectLst/>
            </c:spPr>
            <c:extLst>
              <c:ext xmlns:c16="http://schemas.microsoft.com/office/drawing/2014/chart" uri="{C3380CC4-5D6E-409C-BE32-E72D297353CC}">
                <c16:uniqueId val="{00000010-4040-412A-BDC6-D9D68231C3F5}"/>
              </c:ext>
            </c:extLst>
          </c:dPt>
          <c:dPt>
            <c:idx val="1"/>
            <c:bubble3D val="0"/>
            <c:spPr>
              <a:noFill/>
              <a:ln w="19050">
                <a:solidFill>
                  <a:schemeClr val="lt1"/>
                </a:solidFill>
              </a:ln>
              <a:effectLst/>
            </c:spPr>
            <c:extLst>
              <c:ext xmlns:c16="http://schemas.microsoft.com/office/drawing/2014/chart" uri="{C3380CC4-5D6E-409C-BE32-E72D297353CC}">
                <c16:uniqueId val="{00000012-4040-412A-BDC6-D9D68231C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4040-412A-BDC6-D9D68231C3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4040-412A-BDC6-D9D68231C3F5}"/>
              </c:ext>
            </c:extLst>
          </c:dPt>
          <c:dPt>
            <c:idx val="4"/>
            <c:bubble3D val="0"/>
            <c:spPr>
              <a:noFill/>
              <a:ln w="19050">
                <a:solidFill>
                  <a:schemeClr val="lt1"/>
                </a:solidFill>
              </a:ln>
              <a:effectLst/>
            </c:spPr>
            <c:extLst>
              <c:ext xmlns:c16="http://schemas.microsoft.com/office/drawing/2014/chart" uri="{C3380CC4-5D6E-409C-BE32-E72D297353CC}">
                <c16:uniqueId val="{00000018-4040-412A-BDC6-D9D68231C3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4040-412A-BDC6-D9D68231C3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4040-412A-BDC6-D9D68231C3F5}"/>
              </c:ext>
            </c:extLst>
          </c:dPt>
          <c:dLbls>
            <c:dLbl>
              <c:idx val="0"/>
              <c:delete val="1"/>
              <c:extLst>
                <c:ext xmlns:c15="http://schemas.microsoft.com/office/drawing/2012/chart" uri="{CE6537A1-D6FC-4f65-9D91-7224C49458BB}"/>
                <c:ext xmlns:c16="http://schemas.microsoft.com/office/drawing/2014/chart" uri="{C3380CC4-5D6E-409C-BE32-E72D297353CC}">
                  <c16:uniqueId val="{00000010-4040-412A-BDC6-D9D68231C3F5}"/>
                </c:ext>
              </c:extLst>
            </c:dLbl>
            <c:dLbl>
              <c:idx val="1"/>
              <c:delete val="1"/>
              <c:extLst>
                <c:ext xmlns:c15="http://schemas.microsoft.com/office/drawing/2012/chart" uri="{CE6537A1-D6FC-4f65-9D91-7224C49458BB}"/>
                <c:ext xmlns:c16="http://schemas.microsoft.com/office/drawing/2014/chart" uri="{C3380CC4-5D6E-409C-BE32-E72D297353CC}">
                  <c16:uniqueId val="{00000012-4040-412A-BDC6-D9D68231C3F5}"/>
                </c:ext>
              </c:extLst>
            </c:dLbl>
            <c:dLbl>
              <c:idx val="2"/>
              <c:layout>
                <c:manualLayout>
                  <c:x val="1.6339869281045871E-2"/>
                  <c:y val="-1.3400337364923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040-412A-BDC6-D9D68231C3F5}"/>
                </c:ext>
              </c:extLst>
            </c:dLbl>
            <c:dLbl>
              <c:idx val="3"/>
              <c:delete val="1"/>
              <c:extLst>
                <c:ext xmlns:c15="http://schemas.microsoft.com/office/drawing/2012/chart" uri="{CE6537A1-D6FC-4f65-9D91-7224C49458BB}"/>
                <c:ext xmlns:c16="http://schemas.microsoft.com/office/drawing/2014/chart" uri="{C3380CC4-5D6E-409C-BE32-E72D297353CC}">
                  <c16:uniqueId val="{00000016-4040-412A-BDC6-D9D68231C3F5}"/>
                </c:ext>
              </c:extLst>
            </c:dLbl>
            <c:dLbl>
              <c:idx val="4"/>
              <c:delete val="1"/>
              <c:extLst>
                <c:ext xmlns:c15="http://schemas.microsoft.com/office/drawing/2012/chart" uri="{CE6537A1-D6FC-4f65-9D91-7224C49458BB}"/>
                <c:ext xmlns:c16="http://schemas.microsoft.com/office/drawing/2014/chart" uri="{C3380CC4-5D6E-409C-BE32-E72D297353CC}">
                  <c16:uniqueId val="{00000018-4040-412A-BDC6-D9D68231C3F5}"/>
                </c:ext>
              </c:extLst>
            </c:dLbl>
            <c:dLbl>
              <c:idx val="5"/>
              <c:layout>
                <c:manualLayout>
                  <c:x val="-1.3071895424836602E-2"/>
                  <c:y val="4.46677912164129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040-412A-BDC6-D9D68231C3F5}"/>
                </c:ext>
              </c:extLst>
            </c:dLbl>
            <c:dLbl>
              <c:idx val="6"/>
              <c:layout>
                <c:manualLayout>
                  <c:x val="-3.2681025165972499E-3"/>
                  <c:y val="-0.1079098217086872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0457516339869264E-2"/>
                      <c:h val="7.4193201210461954E-2"/>
                    </c:manualLayout>
                  </c15:layout>
                </c:ext>
                <c:ext xmlns:c16="http://schemas.microsoft.com/office/drawing/2014/chart" uri="{C3380CC4-5D6E-409C-BE32-E72D297353CC}">
                  <c16:uniqueId val="{0000001C-4040-412A-BDC6-D9D68231C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1. Technology Influencers</c:v>
                </c:pt>
                <c:pt idx="1">
                  <c:v>2. Involved</c:v>
                </c:pt>
                <c:pt idx="2">
                  <c:v>3. Workforce Developers</c:v>
                </c:pt>
                <c:pt idx="3">
                  <c:v>4. Global Innovators</c:v>
                </c:pt>
                <c:pt idx="4">
                  <c:v>5. Traditionalists</c:v>
                </c:pt>
                <c:pt idx="5">
                  <c:v>6. Content Focused</c:v>
                </c:pt>
                <c:pt idx="6">
                  <c:v>7. Newcomers</c:v>
                </c:pt>
              </c:strCache>
            </c:strRef>
          </c:cat>
          <c:val>
            <c:numRef>
              <c:f>Sheet1!$C$2:$C$8</c:f>
              <c:numCache>
                <c:formatCode>0%</c:formatCode>
                <c:ptCount val="7"/>
                <c:pt idx="0">
                  <c:v>0.24</c:v>
                </c:pt>
                <c:pt idx="1">
                  <c:v>0.03</c:v>
                </c:pt>
                <c:pt idx="2">
                  <c:v>0.18</c:v>
                </c:pt>
                <c:pt idx="3">
                  <c:v>0</c:v>
                </c:pt>
                <c:pt idx="4">
                  <c:v>0.38</c:v>
                </c:pt>
                <c:pt idx="5">
                  <c:v>0.16</c:v>
                </c:pt>
                <c:pt idx="6">
                  <c:v>0.01</c:v>
                </c:pt>
              </c:numCache>
            </c:numRef>
          </c:val>
          <c:extLst>
            <c:ext xmlns:c16="http://schemas.microsoft.com/office/drawing/2014/chart" uri="{C3380CC4-5D6E-409C-BE32-E72D297353CC}">
              <c16:uniqueId val="{0000001D-4040-412A-BDC6-D9D68231C3F5}"/>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A0-43D8-BAB3-5AD1B42001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A0-43D8-BAB3-5AD1B42001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A0-43D8-BAB3-5AD1B42001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A0-43D8-BAB3-5AD1B42001F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9A0-43D8-BAB3-5AD1B42001FE}"/>
              </c:ext>
            </c:extLst>
          </c:dPt>
          <c:dLbls>
            <c:dLbl>
              <c:idx val="0"/>
              <c:layout>
                <c:manualLayout>
                  <c:x val="1.4424888065462405E-2"/>
                  <c:y val="-8.887483592500312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A0-43D8-BAB3-5AD1B42001FE}"/>
                </c:ext>
              </c:extLst>
            </c:dLbl>
            <c:dLbl>
              <c:idx val="1"/>
              <c:layout>
                <c:manualLayout>
                  <c:x val="6.5714965776336787E-2"/>
                  <c:y val="-1.40175969994499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A0-43D8-BAB3-5AD1B42001FE}"/>
                </c:ext>
              </c:extLst>
            </c:dLbl>
            <c:dLbl>
              <c:idx val="2"/>
              <c:layout>
                <c:manualLayout>
                  <c:x val="-2.7822036951263458E-2"/>
                  <c:y val="-1.77517540021637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9A0-43D8-BAB3-5AD1B42001FE}"/>
                </c:ext>
              </c:extLst>
            </c:dLbl>
            <c:dLbl>
              <c:idx val="3"/>
              <c:layout>
                <c:manualLayout>
                  <c:x val="-2.6733698728835367E-2"/>
                  <c:y val="-2.099315844193116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9A0-43D8-BAB3-5AD1B42001FE}"/>
                </c:ext>
              </c:extLst>
            </c:dLbl>
            <c:dLbl>
              <c:idx val="4"/>
              <c:layout>
                <c:manualLayout>
                  <c:x val="-1.757179249652617E-2"/>
                  <c:y val="1.17029612987002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9A0-43D8-BAB3-5AD1B42001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Drop while students, then got elevated to Member.</c:v>
                </c:pt>
                <c:pt idx="1">
                  <c:v>Elevated to Member, then never renew.</c:v>
                </c:pt>
                <c:pt idx="2">
                  <c:v>Drop after being a Member for 1 year.</c:v>
                </c:pt>
                <c:pt idx="3">
                  <c:v>Drop after being a Member for 2-6 years.</c:v>
                </c:pt>
                <c:pt idx="4">
                  <c:v>Drop after being a Member for 7-42 years.</c:v>
                </c:pt>
              </c:strCache>
            </c:strRef>
          </c:cat>
          <c:val>
            <c:numRef>
              <c:f>Sheet1!$B$2:$B$6</c:f>
              <c:numCache>
                <c:formatCode>General</c:formatCode>
                <c:ptCount val="5"/>
                <c:pt idx="0">
                  <c:v>491</c:v>
                </c:pt>
                <c:pt idx="1">
                  <c:v>623</c:v>
                </c:pt>
                <c:pt idx="2">
                  <c:v>188</c:v>
                </c:pt>
                <c:pt idx="3">
                  <c:v>181</c:v>
                </c:pt>
                <c:pt idx="4">
                  <c:v>176</c:v>
                </c:pt>
              </c:numCache>
            </c:numRef>
          </c:val>
          <c:extLst>
            <c:ext xmlns:c16="http://schemas.microsoft.com/office/drawing/2014/chart" uri="{C3380CC4-5D6E-409C-BE32-E72D297353CC}">
              <c16:uniqueId val="{0000000A-79A0-43D8-BAB3-5AD1B42001F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A0-43D8-BAB3-5AD1B42001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A0-43D8-BAB3-5AD1B42001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A0-43D8-BAB3-5AD1B42001FE}"/>
              </c:ext>
            </c:extLst>
          </c:dPt>
          <c:dPt>
            <c:idx val="3"/>
            <c:bubble3D val="0"/>
            <c:spPr>
              <a:noFill/>
              <a:ln w="19050">
                <a:solidFill>
                  <a:schemeClr val="lt1"/>
                </a:solidFill>
              </a:ln>
              <a:effectLst/>
            </c:spPr>
            <c:extLst>
              <c:ext xmlns:c16="http://schemas.microsoft.com/office/drawing/2014/chart" uri="{C3380CC4-5D6E-409C-BE32-E72D297353CC}">
                <c16:uniqueId val="{00000007-79A0-43D8-BAB3-5AD1B42001FE}"/>
              </c:ext>
            </c:extLst>
          </c:dPt>
          <c:dPt>
            <c:idx val="4"/>
            <c:bubble3D val="0"/>
            <c:spPr>
              <a:noFill/>
              <a:ln w="19050">
                <a:solidFill>
                  <a:schemeClr val="lt1"/>
                </a:solidFill>
              </a:ln>
              <a:effectLst/>
            </c:spPr>
            <c:extLst>
              <c:ext xmlns:c16="http://schemas.microsoft.com/office/drawing/2014/chart" uri="{C3380CC4-5D6E-409C-BE32-E72D297353CC}">
                <c16:uniqueId val="{00000009-79A0-43D8-BAB3-5AD1B42001FE}"/>
              </c:ext>
            </c:extLst>
          </c:dPt>
          <c:dLbls>
            <c:dLbl>
              <c:idx val="0"/>
              <c:layout>
                <c:manualLayout>
                  <c:x val="1.4424888065462405E-2"/>
                  <c:y val="-8.887483592500312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A0-43D8-BAB3-5AD1B42001FE}"/>
                </c:ext>
              </c:extLst>
            </c:dLbl>
            <c:dLbl>
              <c:idx val="1"/>
              <c:layout>
                <c:manualLayout>
                  <c:x val="6.5714965776336787E-2"/>
                  <c:y val="-1.40175969994499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A0-43D8-BAB3-5AD1B42001FE}"/>
                </c:ext>
              </c:extLst>
            </c:dLbl>
            <c:dLbl>
              <c:idx val="2"/>
              <c:layout>
                <c:manualLayout>
                  <c:x val="-2.7822036951263458E-2"/>
                  <c:y val="-1.77517540021637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9A0-43D8-BAB3-5AD1B42001FE}"/>
                </c:ext>
              </c:extLst>
            </c:dLbl>
            <c:dLbl>
              <c:idx val="3"/>
              <c:delete val="1"/>
              <c:extLst>
                <c:ext xmlns:c15="http://schemas.microsoft.com/office/drawing/2012/chart" uri="{CE6537A1-D6FC-4f65-9D91-7224C49458BB}"/>
                <c:ext xmlns:c16="http://schemas.microsoft.com/office/drawing/2014/chart" uri="{C3380CC4-5D6E-409C-BE32-E72D297353CC}">
                  <c16:uniqueId val="{00000007-79A0-43D8-BAB3-5AD1B42001FE}"/>
                </c:ext>
              </c:extLst>
            </c:dLbl>
            <c:dLbl>
              <c:idx val="4"/>
              <c:delete val="1"/>
              <c:extLst>
                <c:ext xmlns:c15="http://schemas.microsoft.com/office/drawing/2012/chart" uri="{CE6537A1-D6FC-4f65-9D91-7224C49458BB}"/>
                <c:ext xmlns:c16="http://schemas.microsoft.com/office/drawing/2014/chart" uri="{C3380CC4-5D6E-409C-BE32-E72D297353CC}">
                  <c16:uniqueId val="{00000009-79A0-43D8-BAB3-5AD1B42001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Drop while students, then got elevated to Member.</c:v>
                </c:pt>
                <c:pt idx="1">
                  <c:v>Elevated to Member, then never renew.</c:v>
                </c:pt>
                <c:pt idx="2">
                  <c:v>Drop after being a Member for 1 year.</c:v>
                </c:pt>
                <c:pt idx="3">
                  <c:v>Drop after being a Member for 2-6 years.</c:v>
                </c:pt>
                <c:pt idx="4">
                  <c:v>Drop after being a Member for 7-42 years.</c:v>
                </c:pt>
              </c:strCache>
            </c:strRef>
          </c:cat>
          <c:val>
            <c:numRef>
              <c:f>Sheet1!$B$2:$B$6</c:f>
              <c:numCache>
                <c:formatCode>General</c:formatCode>
                <c:ptCount val="5"/>
                <c:pt idx="0">
                  <c:v>491</c:v>
                </c:pt>
                <c:pt idx="1">
                  <c:v>623</c:v>
                </c:pt>
                <c:pt idx="2">
                  <c:v>188</c:v>
                </c:pt>
                <c:pt idx="3">
                  <c:v>181</c:v>
                </c:pt>
                <c:pt idx="4">
                  <c:v>176</c:v>
                </c:pt>
              </c:numCache>
            </c:numRef>
          </c:val>
          <c:extLst>
            <c:ext xmlns:c16="http://schemas.microsoft.com/office/drawing/2014/chart" uri="{C3380CC4-5D6E-409C-BE32-E72D297353CC}">
              <c16:uniqueId val="{0000000A-79A0-43D8-BAB3-5AD1B42001F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9BEB0-AA81-4B15-8776-BE9B693DCFDD}" type="doc">
      <dgm:prSet loTypeId="urn:microsoft.com/office/officeart/2005/8/layout/venn1" loCatId="relationship" qsTypeId="urn:microsoft.com/office/officeart/2005/8/quickstyle/simple1" qsCatId="simple" csTypeId="urn:microsoft.com/office/officeart/2005/8/colors/accent1_2" csCatId="accent1" phldr="1"/>
      <dgm:spPr/>
    </dgm:pt>
    <dgm:pt modelId="{830D346E-87E9-4D82-A121-6032267E4D00}">
      <dgm:prSet phldrT="[Text]"/>
      <dgm:spPr/>
      <dgm:t>
        <a:bodyPr/>
        <a:lstStyle/>
        <a:p>
          <a:r>
            <a:rPr lang="en-US" dirty="0"/>
            <a:t>Engagement</a:t>
          </a:r>
        </a:p>
      </dgm:t>
    </dgm:pt>
    <dgm:pt modelId="{72E1A2F8-BC2F-4227-82A4-769DCB10E93C}" type="parTrans" cxnId="{D7662170-3D2A-407C-878A-782D92A35E8B}">
      <dgm:prSet/>
      <dgm:spPr/>
      <dgm:t>
        <a:bodyPr/>
        <a:lstStyle/>
        <a:p>
          <a:endParaRPr lang="en-US"/>
        </a:p>
      </dgm:t>
    </dgm:pt>
    <dgm:pt modelId="{38EF3FF8-FFD7-4F12-AF19-8AFA67B3BE79}" type="sibTrans" cxnId="{D7662170-3D2A-407C-878A-782D92A35E8B}">
      <dgm:prSet/>
      <dgm:spPr/>
      <dgm:t>
        <a:bodyPr/>
        <a:lstStyle/>
        <a:p>
          <a:endParaRPr lang="en-US"/>
        </a:p>
      </dgm:t>
    </dgm:pt>
    <dgm:pt modelId="{96708A66-EA11-4A28-A4B3-F3815CF2AB27}">
      <dgm:prSet phldrT="[Text]"/>
      <dgm:spPr/>
      <dgm:t>
        <a:bodyPr/>
        <a:lstStyle/>
        <a:p>
          <a:r>
            <a:rPr lang="en-US" dirty="0"/>
            <a:t>Advancing Technology for Humanity</a:t>
          </a:r>
        </a:p>
      </dgm:t>
    </dgm:pt>
    <dgm:pt modelId="{0AF962EF-43ED-4330-A3C3-FE445B8DFA8C}" type="parTrans" cxnId="{4C556B9A-4146-41A2-A8E7-675034BD8639}">
      <dgm:prSet/>
      <dgm:spPr/>
      <dgm:t>
        <a:bodyPr/>
        <a:lstStyle/>
        <a:p>
          <a:endParaRPr lang="en-US"/>
        </a:p>
      </dgm:t>
    </dgm:pt>
    <dgm:pt modelId="{BB2E8D9E-1B0A-4D72-A247-7D2F0E120547}" type="sibTrans" cxnId="{4C556B9A-4146-41A2-A8E7-675034BD8639}">
      <dgm:prSet/>
      <dgm:spPr/>
      <dgm:t>
        <a:bodyPr/>
        <a:lstStyle/>
        <a:p>
          <a:endParaRPr lang="en-US"/>
        </a:p>
      </dgm:t>
    </dgm:pt>
    <dgm:pt modelId="{A8EE2D82-A3FF-41B5-9AD0-66066968F8F4}">
      <dgm:prSet phldrT="[Text]"/>
      <dgm:spPr/>
      <dgm:t>
        <a:bodyPr/>
        <a:lstStyle/>
        <a:p>
          <a:r>
            <a:rPr lang="en-US" dirty="0"/>
            <a:t>Collaboration</a:t>
          </a:r>
        </a:p>
      </dgm:t>
    </dgm:pt>
    <dgm:pt modelId="{36D7FD87-CF26-4EED-85BB-661F820E83CF}" type="parTrans" cxnId="{63487E57-CAB3-4314-8488-EBB07C271383}">
      <dgm:prSet/>
      <dgm:spPr/>
      <dgm:t>
        <a:bodyPr/>
        <a:lstStyle/>
        <a:p>
          <a:endParaRPr lang="en-US"/>
        </a:p>
      </dgm:t>
    </dgm:pt>
    <dgm:pt modelId="{70AEC40D-670A-484E-B70B-8B4F893DFCFB}" type="sibTrans" cxnId="{63487E57-CAB3-4314-8488-EBB07C271383}">
      <dgm:prSet/>
      <dgm:spPr/>
      <dgm:t>
        <a:bodyPr/>
        <a:lstStyle/>
        <a:p>
          <a:endParaRPr lang="en-US"/>
        </a:p>
      </dgm:t>
    </dgm:pt>
    <dgm:pt modelId="{2F7D97CB-A40B-4F15-AFA4-A89737DC3482}" type="pres">
      <dgm:prSet presAssocID="{6F09BEB0-AA81-4B15-8776-BE9B693DCFDD}" presName="compositeShape" presStyleCnt="0">
        <dgm:presLayoutVars>
          <dgm:chMax val="7"/>
          <dgm:dir/>
          <dgm:resizeHandles val="exact"/>
        </dgm:presLayoutVars>
      </dgm:prSet>
      <dgm:spPr/>
    </dgm:pt>
    <dgm:pt modelId="{A907F35B-009E-45EC-BF1B-C6EEBC39C60A}" type="pres">
      <dgm:prSet presAssocID="{830D346E-87E9-4D82-A121-6032267E4D00}" presName="circ1" presStyleLbl="vennNode1" presStyleIdx="0" presStyleCnt="3"/>
      <dgm:spPr/>
    </dgm:pt>
    <dgm:pt modelId="{A0BB6E5D-D855-42E4-9029-52086BAB475C}" type="pres">
      <dgm:prSet presAssocID="{830D346E-87E9-4D82-A121-6032267E4D00}" presName="circ1Tx" presStyleLbl="revTx" presStyleIdx="0" presStyleCnt="0">
        <dgm:presLayoutVars>
          <dgm:chMax val="0"/>
          <dgm:chPref val="0"/>
          <dgm:bulletEnabled val="1"/>
        </dgm:presLayoutVars>
      </dgm:prSet>
      <dgm:spPr/>
    </dgm:pt>
    <dgm:pt modelId="{D85856F2-3A61-4D41-BF82-4A895FCEB979}" type="pres">
      <dgm:prSet presAssocID="{A8EE2D82-A3FF-41B5-9AD0-66066968F8F4}" presName="circ2" presStyleLbl="vennNode1" presStyleIdx="1" presStyleCnt="3"/>
      <dgm:spPr/>
    </dgm:pt>
    <dgm:pt modelId="{EE759111-64C5-497C-AAFC-AF701F5C1237}" type="pres">
      <dgm:prSet presAssocID="{A8EE2D82-A3FF-41B5-9AD0-66066968F8F4}" presName="circ2Tx" presStyleLbl="revTx" presStyleIdx="0" presStyleCnt="0">
        <dgm:presLayoutVars>
          <dgm:chMax val="0"/>
          <dgm:chPref val="0"/>
          <dgm:bulletEnabled val="1"/>
        </dgm:presLayoutVars>
      </dgm:prSet>
      <dgm:spPr/>
    </dgm:pt>
    <dgm:pt modelId="{32A583B7-0B60-4C4C-BADB-69A211E9C14E}" type="pres">
      <dgm:prSet presAssocID="{96708A66-EA11-4A28-A4B3-F3815CF2AB27}" presName="circ3" presStyleLbl="vennNode1" presStyleIdx="2" presStyleCnt="3"/>
      <dgm:spPr/>
    </dgm:pt>
    <dgm:pt modelId="{792E42ED-BCF3-4B0B-8768-87D9F021129C}" type="pres">
      <dgm:prSet presAssocID="{96708A66-EA11-4A28-A4B3-F3815CF2AB27}" presName="circ3Tx" presStyleLbl="revTx" presStyleIdx="0" presStyleCnt="0">
        <dgm:presLayoutVars>
          <dgm:chMax val="0"/>
          <dgm:chPref val="0"/>
          <dgm:bulletEnabled val="1"/>
        </dgm:presLayoutVars>
      </dgm:prSet>
      <dgm:spPr/>
    </dgm:pt>
  </dgm:ptLst>
  <dgm:cxnLst>
    <dgm:cxn modelId="{B1C3DF10-F9B5-46E0-BF8F-F614292C3A31}" type="presOf" srcId="{96708A66-EA11-4A28-A4B3-F3815CF2AB27}" destId="{32A583B7-0B60-4C4C-BADB-69A211E9C14E}" srcOrd="0" destOrd="0" presId="urn:microsoft.com/office/officeart/2005/8/layout/venn1"/>
    <dgm:cxn modelId="{1BCFBA19-4B70-453D-9713-837F67F0B24C}" type="presOf" srcId="{830D346E-87E9-4D82-A121-6032267E4D00}" destId="{A0BB6E5D-D855-42E4-9029-52086BAB475C}" srcOrd="1" destOrd="0" presId="urn:microsoft.com/office/officeart/2005/8/layout/venn1"/>
    <dgm:cxn modelId="{E50E553F-38BA-473B-ACFA-2C04F2501152}" type="presOf" srcId="{A8EE2D82-A3FF-41B5-9AD0-66066968F8F4}" destId="{D85856F2-3A61-4D41-BF82-4A895FCEB979}" srcOrd="0" destOrd="0" presId="urn:microsoft.com/office/officeart/2005/8/layout/venn1"/>
    <dgm:cxn modelId="{D7662170-3D2A-407C-878A-782D92A35E8B}" srcId="{6F09BEB0-AA81-4B15-8776-BE9B693DCFDD}" destId="{830D346E-87E9-4D82-A121-6032267E4D00}" srcOrd="0" destOrd="0" parTransId="{72E1A2F8-BC2F-4227-82A4-769DCB10E93C}" sibTransId="{38EF3FF8-FFD7-4F12-AF19-8AFA67B3BE79}"/>
    <dgm:cxn modelId="{63487E57-CAB3-4314-8488-EBB07C271383}" srcId="{6F09BEB0-AA81-4B15-8776-BE9B693DCFDD}" destId="{A8EE2D82-A3FF-41B5-9AD0-66066968F8F4}" srcOrd="1" destOrd="0" parTransId="{36D7FD87-CF26-4EED-85BB-661F820E83CF}" sibTransId="{70AEC40D-670A-484E-B70B-8B4F893DFCFB}"/>
    <dgm:cxn modelId="{4C556B9A-4146-41A2-A8E7-675034BD8639}" srcId="{6F09BEB0-AA81-4B15-8776-BE9B693DCFDD}" destId="{96708A66-EA11-4A28-A4B3-F3815CF2AB27}" srcOrd="2" destOrd="0" parTransId="{0AF962EF-43ED-4330-A3C3-FE445B8DFA8C}" sibTransId="{BB2E8D9E-1B0A-4D72-A247-7D2F0E120547}"/>
    <dgm:cxn modelId="{47C8E8B1-209B-4060-BC9A-7E51239A6066}" type="presOf" srcId="{830D346E-87E9-4D82-A121-6032267E4D00}" destId="{A907F35B-009E-45EC-BF1B-C6EEBC39C60A}" srcOrd="0" destOrd="0" presId="urn:microsoft.com/office/officeart/2005/8/layout/venn1"/>
    <dgm:cxn modelId="{7C101DC8-E090-44C6-BA5B-F867B9EDC311}" type="presOf" srcId="{6F09BEB0-AA81-4B15-8776-BE9B693DCFDD}" destId="{2F7D97CB-A40B-4F15-AFA4-A89737DC3482}" srcOrd="0" destOrd="0" presId="urn:microsoft.com/office/officeart/2005/8/layout/venn1"/>
    <dgm:cxn modelId="{A56C97D8-BA65-4969-9494-3878942FA478}" type="presOf" srcId="{A8EE2D82-A3FF-41B5-9AD0-66066968F8F4}" destId="{EE759111-64C5-497C-AAFC-AF701F5C1237}" srcOrd="1" destOrd="0" presId="urn:microsoft.com/office/officeart/2005/8/layout/venn1"/>
    <dgm:cxn modelId="{2FC450EB-814C-4CC6-96EF-3A5148169AC4}" type="presOf" srcId="{96708A66-EA11-4A28-A4B3-F3815CF2AB27}" destId="{792E42ED-BCF3-4B0B-8768-87D9F021129C}" srcOrd="1" destOrd="0" presId="urn:microsoft.com/office/officeart/2005/8/layout/venn1"/>
    <dgm:cxn modelId="{4EA2278C-C868-4673-92E1-0B6D31236E7B}" type="presParOf" srcId="{2F7D97CB-A40B-4F15-AFA4-A89737DC3482}" destId="{A907F35B-009E-45EC-BF1B-C6EEBC39C60A}" srcOrd="0" destOrd="0" presId="urn:microsoft.com/office/officeart/2005/8/layout/venn1"/>
    <dgm:cxn modelId="{CE1DA6D4-1421-4BA3-9650-03D84B44862B}" type="presParOf" srcId="{2F7D97CB-A40B-4F15-AFA4-A89737DC3482}" destId="{A0BB6E5D-D855-42E4-9029-52086BAB475C}" srcOrd="1" destOrd="0" presId="urn:microsoft.com/office/officeart/2005/8/layout/venn1"/>
    <dgm:cxn modelId="{9909B853-555E-457D-8339-4056B46FB9E2}" type="presParOf" srcId="{2F7D97CB-A40B-4F15-AFA4-A89737DC3482}" destId="{D85856F2-3A61-4D41-BF82-4A895FCEB979}" srcOrd="2" destOrd="0" presId="urn:microsoft.com/office/officeart/2005/8/layout/venn1"/>
    <dgm:cxn modelId="{776373A1-3218-45BF-A145-174A12B0F7BA}" type="presParOf" srcId="{2F7D97CB-A40B-4F15-AFA4-A89737DC3482}" destId="{EE759111-64C5-497C-AAFC-AF701F5C1237}" srcOrd="3" destOrd="0" presId="urn:microsoft.com/office/officeart/2005/8/layout/venn1"/>
    <dgm:cxn modelId="{31C5991D-F6F8-4C43-A800-02667CC494C3}" type="presParOf" srcId="{2F7D97CB-A40B-4F15-AFA4-A89737DC3482}" destId="{32A583B7-0B60-4C4C-BADB-69A211E9C14E}" srcOrd="4" destOrd="0" presId="urn:microsoft.com/office/officeart/2005/8/layout/venn1"/>
    <dgm:cxn modelId="{0239CF9A-9430-48A4-AFE7-3993379CB49D}" type="presParOf" srcId="{2F7D97CB-A40B-4F15-AFA4-A89737DC3482}" destId="{792E42ED-BCF3-4B0B-8768-87D9F021129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7F35B-009E-45EC-BF1B-C6EEBC39C60A}">
      <dsp:nvSpPr>
        <dsp:cNvPr id="0" name=""/>
        <dsp:cNvSpPr/>
      </dsp:nvSpPr>
      <dsp:spPr>
        <a:xfrm>
          <a:off x="1089659" y="35559"/>
          <a:ext cx="1706880" cy="17068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Engagement</a:t>
          </a:r>
        </a:p>
      </dsp:txBody>
      <dsp:txXfrm>
        <a:off x="1317244" y="334263"/>
        <a:ext cx="1251712" cy="768096"/>
      </dsp:txXfrm>
    </dsp:sp>
    <dsp:sp modelId="{D85856F2-3A61-4D41-BF82-4A895FCEB979}">
      <dsp:nvSpPr>
        <dsp:cNvPr id="0" name=""/>
        <dsp:cNvSpPr/>
      </dsp:nvSpPr>
      <dsp:spPr>
        <a:xfrm>
          <a:off x="1705559" y="1102360"/>
          <a:ext cx="1706880" cy="17068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Collaboration</a:t>
          </a:r>
        </a:p>
      </dsp:txBody>
      <dsp:txXfrm>
        <a:off x="2227580" y="1543304"/>
        <a:ext cx="1024128" cy="938784"/>
      </dsp:txXfrm>
    </dsp:sp>
    <dsp:sp modelId="{32A583B7-0B60-4C4C-BADB-69A211E9C14E}">
      <dsp:nvSpPr>
        <dsp:cNvPr id="0" name=""/>
        <dsp:cNvSpPr/>
      </dsp:nvSpPr>
      <dsp:spPr>
        <a:xfrm>
          <a:off x="473760" y="1102360"/>
          <a:ext cx="1706880" cy="17068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Advancing Technology for Humanity</a:t>
          </a:r>
        </a:p>
      </dsp:txBody>
      <dsp:txXfrm>
        <a:off x="634491" y="1543304"/>
        <a:ext cx="1024128" cy="93878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0.59967</cdr:x>
      <cdr:y>0.01136</cdr:y>
    </cdr:from>
    <cdr:to>
      <cdr:x>0.72222</cdr:x>
      <cdr:y>0.14126</cdr:y>
    </cdr:to>
    <cdr:sp macro="" textlink="">
      <cdr:nvSpPr>
        <cdr:cNvPr id="2" name="TextBox 1">
          <a:extLst xmlns:a="http://schemas.openxmlformats.org/drawingml/2006/main">
            <a:ext uri="{FF2B5EF4-FFF2-40B4-BE49-F238E27FC236}">
              <a16:creationId xmlns:a16="http://schemas.microsoft.com/office/drawing/2014/main" id="{CFC1E20D-24C6-4743-BAD4-11557AD8B870}"/>
            </a:ext>
          </a:extLst>
        </cdr:cNvPr>
        <cdr:cNvSpPr txBox="1"/>
      </cdr:nvSpPr>
      <cdr:spPr>
        <a:xfrm xmlns:a="http://schemas.openxmlformats.org/drawingml/2006/main">
          <a:off x="2330450" y="32305"/>
          <a:ext cx="476250"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R3</a:t>
          </a:r>
          <a:endParaRPr lang="en-US" sz="1100" dirty="0"/>
        </a:p>
      </cdr:txBody>
    </cdr:sp>
  </cdr:relSizeAnchor>
  <cdr:relSizeAnchor xmlns:cdr="http://schemas.openxmlformats.org/drawingml/2006/chartDrawing">
    <cdr:from>
      <cdr:x>0.38935</cdr:x>
      <cdr:y>0.42638</cdr:y>
    </cdr:from>
    <cdr:to>
      <cdr:x>0.61961</cdr:x>
      <cdr:y>0.57168</cdr:y>
    </cdr:to>
    <cdr:sp macro="" textlink="">
      <cdr:nvSpPr>
        <cdr:cNvPr id="3" name="TextBox 2">
          <a:extLst xmlns:a="http://schemas.openxmlformats.org/drawingml/2006/main">
            <a:ext uri="{FF2B5EF4-FFF2-40B4-BE49-F238E27FC236}">
              <a16:creationId xmlns:a16="http://schemas.microsoft.com/office/drawing/2014/main" id="{BB7B1DED-628A-4110-A6E9-7D3624027CF8}"/>
            </a:ext>
          </a:extLst>
        </cdr:cNvPr>
        <cdr:cNvSpPr txBox="1"/>
      </cdr:nvSpPr>
      <cdr:spPr>
        <a:xfrm xmlns:a="http://schemas.openxmlformats.org/drawingml/2006/main">
          <a:off x="1513110" y="1212281"/>
          <a:ext cx="894806" cy="413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t>Global</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0.59967</cdr:x>
      <cdr:y>0.01136</cdr:y>
    </cdr:from>
    <cdr:to>
      <cdr:x>0.72222</cdr:x>
      <cdr:y>0.14126</cdr:y>
    </cdr:to>
    <cdr:sp macro="" textlink="">
      <cdr:nvSpPr>
        <cdr:cNvPr id="2" name="TextBox 1">
          <a:extLst xmlns:a="http://schemas.openxmlformats.org/drawingml/2006/main">
            <a:ext uri="{FF2B5EF4-FFF2-40B4-BE49-F238E27FC236}">
              <a16:creationId xmlns:a16="http://schemas.microsoft.com/office/drawing/2014/main" id="{CFC1E20D-24C6-4743-BAD4-11557AD8B870}"/>
            </a:ext>
          </a:extLst>
        </cdr:cNvPr>
        <cdr:cNvSpPr txBox="1"/>
      </cdr:nvSpPr>
      <cdr:spPr>
        <a:xfrm xmlns:a="http://schemas.openxmlformats.org/drawingml/2006/main">
          <a:off x="2330450" y="32305"/>
          <a:ext cx="476250"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R3</a:t>
          </a:r>
          <a:endParaRPr lang="en-US" sz="1100" dirty="0"/>
        </a:p>
      </cdr:txBody>
    </cdr:sp>
  </cdr:relSizeAnchor>
  <cdr:relSizeAnchor xmlns:cdr="http://schemas.openxmlformats.org/drawingml/2006/chartDrawing">
    <cdr:from>
      <cdr:x>0.39997</cdr:x>
      <cdr:y>0.44395</cdr:y>
    </cdr:from>
    <cdr:to>
      <cdr:x>0.604</cdr:x>
      <cdr:y>0.59463</cdr:y>
    </cdr:to>
    <cdr:sp macro="" textlink="">
      <cdr:nvSpPr>
        <cdr:cNvPr id="3" name="TextBox 2">
          <a:extLst xmlns:a="http://schemas.openxmlformats.org/drawingml/2006/main">
            <a:ext uri="{FF2B5EF4-FFF2-40B4-BE49-F238E27FC236}">
              <a16:creationId xmlns:a16="http://schemas.microsoft.com/office/drawing/2014/main" id="{2AE5F4A1-705E-4C6D-8358-461BF679CC18}"/>
            </a:ext>
          </a:extLst>
        </cdr:cNvPr>
        <cdr:cNvSpPr txBox="1"/>
      </cdr:nvSpPr>
      <cdr:spPr>
        <a:xfrm xmlns:a="http://schemas.openxmlformats.org/drawingml/2006/main">
          <a:off x="1554354" y="1262237"/>
          <a:ext cx="792906" cy="428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Global</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023BE5-6F4A-AA4B-B824-207CCA2379FB}" type="datetimeFigureOut">
              <a:rPr lang="en-US"/>
              <a:pPr>
                <a:defRPr/>
              </a:pPr>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F0F5D0-75A2-EB4A-A7E9-A758E72A6085}" type="slidenum">
              <a:rPr lang="en-US"/>
              <a:pPr>
                <a:defRPr/>
              </a:pPr>
              <a:t>‹#›</a:t>
            </a:fld>
            <a:endParaRPr lang="en-US"/>
          </a:p>
        </p:txBody>
      </p:sp>
    </p:spTree>
    <p:extLst>
      <p:ext uri="{BB962C8B-B14F-4D97-AF65-F5344CB8AC3E}">
        <p14:creationId xmlns:p14="http://schemas.microsoft.com/office/powerpoint/2010/main" val="193750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847F98-B33E-DD4A-9419-3BADF2C49B83}" type="datetimeFigureOut">
              <a:rPr lang="en-US"/>
              <a:pPr>
                <a:defRPr/>
              </a:pPr>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3D2F53E-EFEB-B34D-BC95-854A908D6382}" type="slidenum">
              <a:rPr lang="en-US"/>
              <a:pPr>
                <a:defRPr/>
              </a:pPr>
              <a:t>‹#›</a:t>
            </a:fld>
            <a:endParaRPr lang="en-US"/>
          </a:p>
        </p:txBody>
      </p:sp>
    </p:spTree>
    <p:extLst>
      <p:ext uri="{BB962C8B-B14F-4D97-AF65-F5344CB8AC3E}">
        <p14:creationId xmlns:p14="http://schemas.microsoft.com/office/powerpoint/2010/main" val="452135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5</a:t>
            </a:fld>
            <a:endParaRPr lang="en-US"/>
          </a:p>
        </p:txBody>
      </p:sp>
    </p:spTree>
    <p:extLst>
      <p:ext uri="{BB962C8B-B14F-4D97-AF65-F5344CB8AC3E}">
        <p14:creationId xmlns:p14="http://schemas.microsoft.com/office/powerpoint/2010/main" val="319225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t>Technology Influencers – Values IEEE’s Leadership in standards and influence in public policy.</a:t>
            </a:r>
          </a:p>
          <a:p>
            <a:pPr marL="457200" indent="-457200">
              <a:buFont typeface="+mj-lt"/>
              <a:buAutoNum type="arabicPeriod"/>
            </a:pPr>
            <a:r>
              <a:rPr lang="en-US" dirty="0"/>
              <a:t>Involved – Values that IEEE is prestigious and gives recognition to members. More likely to serve in leadership roles.</a:t>
            </a:r>
          </a:p>
          <a:p>
            <a:pPr marL="457200" indent="-457200">
              <a:buFont typeface="+mj-lt"/>
              <a:buAutoNum type="arabicPeriod"/>
            </a:pPr>
            <a:r>
              <a:rPr lang="en-US" dirty="0"/>
              <a:t>Workforce Developers – Cares that IEEE welcomes women and helps students’ career transition. Attends STEM outreach and mentor programs.</a:t>
            </a:r>
          </a:p>
          <a:p>
            <a:pPr marL="457200" indent="-457200">
              <a:buFont typeface="+mj-lt"/>
              <a:buAutoNum type="arabicPeriod"/>
            </a:pPr>
            <a:r>
              <a:rPr lang="en-US" dirty="0"/>
              <a:t>Global Innovators – Values IEEE for its innovative ideas and global presence. Most in R8 and R9.</a:t>
            </a:r>
          </a:p>
          <a:p>
            <a:pPr marL="457200" indent="-457200">
              <a:buFont typeface="+mj-lt"/>
              <a:buAutoNum type="arabicPeriod"/>
            </a:pPr>
            <a:r>
              <a:rPr lang="en-US" dirty="0"/>
              <a:t>Traditionalists – Values IEEE as industry leader. The least engaged and more likely to have discount products such as insurance.</a:t>
            </a:r>
          </a:p>
          <a:p>
            <a:pPr marL="457200" indent="-457200">
              <a:buFont typeface="+mj-lt"/>
              <a:buAutoNum type="arabicPeriod"/>
            </a:pPr>
            <a:r>
              <a:rPr lang="en-US" dirty="0"/>
              <a:t>Content Focused – IEEE is practical and relevant to their industry. Key reason to join are for publications and content.</a:t>
            </a:r>
          </a:p>
          <a:p>
            <a:pPr marL="457200" indent="-457200">
              <a:buFont typeface="+mj-lt"/>
              <a:buAutoNum type="arabicPeriod"/>
            </a:pPr>
            <a:r>
              <a:rPr lang="en-US" dirty="0"/>
              <a:t>Newcomers – Values IEEE’s humanitarian efforts. Younger, with the fewest years of membership. Mainly in Asia.</a:t>
            </a:r>
          </a:p>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6</a:t>
            </a:fld>
            <a:endParaRPr lang="en-US"/>
          </a:p>
        </p:txBody>
      </p:sp>
    </p:spTree>
    <p:extLst>
      <p:ext uri="{BB962C8B-B14F-4D97-AF65-F5344CB8AC3E}">
        <p14:creationId xmlns:p14="http://schemas.microsoft.com/office/powerpoint/2010/main" val="313496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7</a:t>
            </a:fld>
            <a:endParaRPr lang="en-US"/>
          </a:p>
        </p:txBody>
      </p:sp>
    </p:spTree>
    <p:extLst>
      <p:ext uri="{BB962C8B-B14F-4D97-AF65-F5344CB8AC3E}">
        <p14:creationId xmlns:p14="http://schemas.microsoft.com/office/powerpoint/2010/main" val="249723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8</a:t>
            </a:fld>
            <a:endParaRPr lang="en-US"/>
          </a:p>
        </p:txBody>
      </p:sp>
    </p:spTree>
    <p:extLst>
      <p:ext uri="{BB962C8B-B14F-4D97-AF65-F5344CB8AC3E}">
        <p14:creationId xmlns:p14="http://schemas.microsoft.com/office/powerpoint/2010/main" val="157663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lower extremity prosthesis that is too loose can cause trips.</a:t>
            </a:r>
          </a:p>
          <a:p>
            <a:r>
              <a:rPr lang="en-US" dirty="0"/>
              <a:t>One that is too tight can cause pressure sores that may necessitate the wearer having to not wear their prosthesis for a month.</a:t>
            </a:r>
          </a:p>
          <a:p>
            <a:r>
              <a:rPr lang="en-US" dirty="0"/>
              <a:t>The fit changes throughout the day.</a:t>
            </a:r>
          </a:p>
          <a:p>
            <a:r>
              <a:rPr lang="en-US" dirty="0"/>
              <a:t>The wearer must learn what the right fit feels like.</a:t>
            </a:r>
          </a:p>
          <a:p>
            <a:r>
              <a:rPr lang="en-US" dirty="0"/>
              <a:t>But how would they know if they’ve never had a prosthesis.</a:t>
            </a:r>
          </a:p>
          <a:p>
            <a:r>
              <a:rPr lang="en-US" dirty="0"/>
              <a:t>Could we adjust the fit automatically?</a:t>
            </a:r>
          </a:p>
          <a:p>
            <a:r>
              <a:rPr lang="en-US" dirty="0"/>
              <a:t>How do we measure the fit?</a:t>
            </a:r>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13</a:t>
            </a:fld>
            <a:endParaRPr lang="en-US"/>
          </a:p>
        </p:txBody>
      </p:sp>
    </p:spTree>
    <p:extLst>
      <p:ext uri="{BB962C8B-B14F-4D97-AF65-F5344CB8AC3E}">
        <p14:creationId xmlns:p14="http://schemas.microsoft.com/office/powerpoint/2010/main" val="428982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“She, so very much, wants to be involved in engineering and computer related projects that lead somewhere. It was wonderful to watch her develop the project from just the initial idea to the not quite completed version which she is still working on. She kept me appraised of all the challenges she was having and all of the people who helped her along. The fact that she got to interact with a number of people who had in depth knowledge of the issues added greatly to her learning experience. It enabled her to work with people who had already chosen the engineering direction as their career paths and had the kind of enthusiasm that she is having a difficult time finding in her peers at high school.”</a:t>
            </a:r>
          </a:p>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17</a:t>
            </a:fld>
            <a:endParaRPr lang="en-US"/>
          </a:p>
        </p:txBody>
      </p:sp>
    </p:spTree>
    <p:extLst>
      <p:ext uri="{BB962C8B-B14F-4D97-AF65-F5344CB8AC3E}">
        <p14:creationId xmlns:p14="http://schemas.microsoft.com/office/powerpoint/2010/main" val="89269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20</a:t>
            </a:fld>
            <a:endParaRPr lang="en-US"/>
          </a:p>
        </p:txBody>
      </p:sp>
    </p:spTree>
    <p:extLst>
      <p:ext uri="{BB962C8B-B14F-4D97-AF65-F5344CB8AC3E}">
        <p14:creationId xmlns:p14="http://schemas.microsoft.com/office/powerpoint/2010/main" val="417651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D2F53E-EFEB-B34D-BC95-854A908D6382}" type="slidenum">
              <a:rPr lang="en-US" smtClean="0"/>
              <a:pPr>
                <a:defRPr/>
              </a:pPr>
              <a:t>21</a:t>
            </a:fld>
            <a:endParaRPr lang="en-US"/>
          </a:p>
        </p:txBody>
      </p:sp>
    </p:spTree>
    <p:extLst>
      <p:ext uri="{BB962C8B-B14F-4D97-AF65-F5344CB8AC3E}">
        <p14:creationId xmlns:p14="http://schemas.microsoft.com/office/powerpoint/2010/main" val="36670603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F685F9-37D1-4063-996F-BDB0F1360352}"/>
              </a:ext>
            </a:extLst>
          </p:cNvPr>
          <p:cNvGrpSpPr/>
          <p:nvPr userDrawn="1"/>
        </p:nvGrpSpPr>
        <p:grpSpPr>
          <a:xfrm>
            <a:off x="-9144" y="-15568"/>
            <a:ext cx="9230676" cy="5159067"/>
            <a:chOff x="-9144" y="-15568"/>
            <a:chExt cx="9230676" cy="5159067"/>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 y="-15568"/>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9395" r="1408" b="14036"/>
            <a:stretch/>
          </p:blipFill>
          <p:spPr>
            <a:xfrm>
              <a:off x="0" y="4132520"/>
              <a:ext cx="9144000" cy="1010979"/>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b="7072"/>
            <a:stretch/>
          </p:blipFill>
          <p:spPr>
            <a:xfrm>
              <a:off x="1469066" y="619632"/>
              <a:ext cx="1944624" cy="2243298"/>
            </a:xfrm>
            <a:prstGeom prst="rect">
              <a:avLst/>
            </a:prstGeom>
          </p:spPr>
        </p:pic>
        <p:pic>
          <p:nvPicPr>
            <p:cNvPr id="19" name="Picture 18"/>
            <p:cNvPicPr>
              <a:picLocks noChangeAspect="1"/>
            </p:cNvPicPr>
            <p:nvPr userDrawn="1"/>
          </p:nvPicPr>
          <p:blipFill rotWithShape="1">
            <a:blip r:embed="rId6">
              <a:extLst>
                <a:ext uri="{28A0092B-C50C-407E-A947-70E740481C1C}">
                  <a14:useLocalDpi xmlns:a14="http://schemas.microsoft.com/office/drawing/2010/main" val="0"/>
                </a:ext>
              </a:extLst>
            </a:blip>
            <a:srcRect b="14674"/>
            <a:stretch/>
          </p:blipFill>
          <p:spPr>
            <a:xfrm>
              <a:off x="3412131" y="619632"/>
              <a:ext cx="2365248" cy="2059773"/>
            </a:xfrm>
            <a:prstGeom prst="rect">
              <a:avLst/>
            </a:prstGeom>
          </p:spPr>
        </p:pic>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b="7072"/>
            <a:stretch/>
          </p:blipFill>
          <p:spPr>
            <a:xfrm>
              <a:off x="5766746" y="619632"/>
              <a:ext cx="1956816" cy="2243298"/>
            </a:xfrm>
            <a:prstGeom prst="rect">
              <a:avLst/>
            </a:prstGeom>
          </p:spPr>
        </p:pic>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grpSp>
      <p:sp>
        <p:nvSpPr>
          <p:cNvPr id="2" name="Title 1"/>
          <p:cNvSpPr>
            <a:spLocks noGrp="1"/>
          </p:cNvSpPr>
          <p:nvPr>
            <p:ph type="ctrTitle" hasCustomPrompt="1"/>
          </p:nvPr>
        </p:nvSpPr>
        <p:spPr>
          <a:xfrm>
            <a:off x="824345" y="2925636"/>
            <a:ext cx="7772400" cy="522983"/>
          </a:xfrm>
        </p:spPr>
        <p:txBody>
          <a:bodyPr>
            <a:normAutofit/>
          </a:bodyPr>
          <a:lstStyle>
            <a:lvl1pPr algn="l">
              <a:defRPr sz="3300" i="0">
                <a:solidFill>
                  <a:srgbClr val="0066A1"/>
                </a:solidFill>
              </a:defRPr>
            </a:lvl1pPr>
          </a:lstStyle>
          <a:p>
            <a:r>
              <a:rPr lang="en-US" dirty="0"/>
              <a:t>Title</a:t>
            </a:r>
          </a:p>
        </p:txBody>
      </p:sp>
      <p:sp>
        <p:nvSpPr>
          <p:cNvPr id="3" name="Subtitle 2"/>
          <p:cNvSpPr>
            <a:spLocks noGrp="1"/>
          </p:cNvSpPr>
          <p:nvPr>
            <p:ph type="subTitle" idx="1" hasCustomPrompt="1"/>
          </p:nvPr>
        </p:nvSpPr>
        <p:spPr>
          <a:xfrm>
            <a:off x="849330" y="3993966"/>
            <a:ext cx="7772400" cy="396821"/>
          </a:xfrm>
        </p:spPr>
        <p:txBody>
          <a:bodyPr>
            <a:normAutofit/>
          </a:bodyPr>
          <a:lstStyle>
            <a:lvl1pPr marL="0" indent="0" algn="l">
              <a:buNone/>
              <a:defRPr sz="2100" b="1" i="1">
                <a:solidFill>
                  <a:srgbClr val="0066A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April 1-3, 2022</a:t>
            </a:r>
          </a:p>
        </p:txBody>
      </p:sp>
      <p:sp>
        <p:nvSpPr>
          <p:cNvPr id="13" name="Slide Number Placeholder 9"/>
          <p:cNvSpPr>
            <a:spLocks noGrp="1"/>
          </p:cNvSpPr>
          <p:nvPr>
            <p:ph type="sldNum" sz="quarter" idx="10"/>
          </p:nvPr>
        </p:nvSpPr>
        <p:spPr>
          <a:xfrm>
            <a:off x="4351867" y="4724950"/>
            <a:ext cx="485775" cy="273844"/>
          </a:xfrm>
        </p:spPr>
        <p:txBody>
          <a:bodyPr/>
          <a:lstStyle>
            <a:lvl1pPr algn="ctr">
              <a:defRPr sz="1200"/>
            </a:lvl1pPr>
          </a:lstStyle>
          <a:p>
            <a:pPr algn="ctr">
              <a:defRPr/>
            </a:pPr>
            <a:fld id="{AC251CC7-68DB-DC4E-AEB5-860FF6F56E64}" type="slidenum">
              <a:rPr lang="en-US" smtClean="0"/>
              <a:pPr>
                <a:defRPr/>
              </a:pPr>
              <a:t>‹#›</a:t>
            </a:fld>
            <a:endParaRPr lang="en-US" dirty="0"/>
          </a:p>
        </p:txBody>
      </p:sp>
      <p:sp>
        <p:nvSpPr>
          <p:cNvPr id="12" name="TextBox 11">
            <a:extLst>
              <a:ext uri="{FF2B5EF4-FFF2-40B4-BE49-F238E27FC236}">
                <a16:creationId xmlns:a16="http://schemas.microsoft.com/office/drawing/2014/main" id="{02BED871-04D2-4540-A23E-3D9F0FF176CF}"/>
              </a:ext>
            </a:extLst>
          </p:cNvPr>
          <p:cNvSpPr txBox="1"/>
          <p:nvPr userDrawn="1"/>
        </p:nvSpPr>
        <p:spPr>
          <a:xfrm>
            <a:off x="1524000" y="327332"/>
            <a:ext cx="6373091" cy="549381"/>
          </a:xfrm>
          <a:prstGeom prst="rect">
            <a:avLst/>
          </a:prstGeom>
          <a:noFill/>
        </p:spPr>
        <p:txBody>
          <a:bodyPr wrap="square" rtlCol="0">
            <a:spAutoFit/>
          </a:bodyPr>
          <a:lstStyle/>
          <a:p>
            <a:pPr algn="l" rtl="0" eaLnBrk="1" fontAlgn="base" hangingPunct="1">
              <a:lnSpc>
                <a:spcPct val="90000"/>
              </a:lnSpc>
              <a:spcBef>
                <a:spcPct val="0"/>
              </a:spcBef>
              <a:spcAft>
                <a:spcPct val="0"/>
              </a:spcAft>
            </a:pPr>
            <a:r>
              <a:rPr lang="en-US" sz="3300" b="1" i="0" kern="1200" dirty="0">
                <a:solidFill>
                  <a:srgbClr val="0066A1"/>
                </a:solidFill>
                <a:latin typeface="Calibri" charset="0"/>
                <a:cs typeface="Calibri" charset="0"/>
              </a:rPr>
              <a:t>IEEE Region 3 SoutheastCon 2022</a:t>
            </a:r>
          </a:p>
        </p:txBody>
      </p:sp>
      <p:pic>
        <p:nvPicPr>
          <p:cNvPr id="22" name="Picture 21">
            <a:extLst>
              <a:ext uri="{FF2B5EF4-FFF2-40B4-BE49-F238E27FC236}">
                <a16:creationId xmlns:a16="http://schemas.microsoft.com/office/drawing/2014/main" id="{D276A1B8-F1A8-4711-A2BB-C8AB03EE81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52591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732430" y="401239"/>
            <a:ext cx="7886700" cy="415529"/>
          </a:xfrm>
        </p:spPr>
        <p:txBody>
          <a:bodyPr/>
          <a:lstStyle/>
          <a:p>
            <a:r>
              <a:rPr lang="en-US" dirty="0"/>
              <a:t>Click to edit Master title style</a:t>
            </a:r>
          </a:p>
        </p:txBody>
      </p:sp>
      <p:sp>
        <p:nvSpPr>
          <p:cNvPr id="10" name="Text Placeholder 9"/>
          <p:cNvSpPr>
            <a:spLocks noGrp="1"/>
          </p:cNvSpPr>
          <p:nvPr>
            <p:ph type="body" sz="quarter" idx="13"/>
          </p:nvPr>
        </p:nvSpPr>
        <p:spPr>
          <a:xfrm>
            <a:off x="732430" y="1322915"/>
            <a:ext cx="7886700" cy="2957513"/>
          </a:xfrm>
        </p:spPr>
        <p:txBody>
          <a:bodyPr>
            <a:normAutofit/>
          </a:bodyPr>
          <a:lstStyle>
            <a:lvl2pPr>
              <a:defRPr sz="2000"/>
            </a:lvl2pPr>
            <a:lvl3pPr>
              <a:defRPr sz="1800"/>
            </a:lvl3pPr>
            <a:lvl4pPr>
              <a:defRPr sz="1600"/>
            </a:lvl4pPr>
            <a:lvl5pPr>
              <a:defRPr sz="1600"/>
            </a:lvl5pPr>
          </a:lstStyle>
          <a:p>
            <a:pPr lvl="0"/>
            <a:r>
              <a:rPr 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 Placeholder 3"/>
          <p:cNvSpPr>
            <a:spLocks noGrp="1"/>
          </p:cNvSpPr>
          <p:nvPr>
            <p:ph type="body" sz="quarter" idx="17"/>
          </p:nvPr>
        </p:nvSpPr>
        <p:spPr>
          <a:xfrm>
            <a:off x="732430" y="835982"/>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5" name="Slide Number Placeholder 25"/>
          <p:cNvSpPr>
            <a:spLocks noGrp="1"/>
          </p:cNvSpPr>
          <p:nvPr>
            <p:ph type="sldNum" sz="quarter" idx="18"/>
          </p:nvPr>
        </p:nvSpPr>
        <p:spPr>
          <a:xfrm>
            <a:off x="4329112" y="4742261"/>
            <a:ext cx="485775" cy="273844"/>
          </a:xfrm>
        </p:spPr>
        <p:txBody>
          <a:bodyPr/>
          <a:lstStyle>
            <a:lvl1pPr>
              <a:defRPr sz="1200"/>
            </a:lvl1pPr>
          </a:lstStyle>
          <a:p>
            <a:pPr>
              <a:defRPr/>
            </a:pPr>
            <a:fld id="{A29E6A85-E58A-B74F-BF6B-8BF4953AF1CE}" type="slidenum">
              <a:rPr lang="en-US" smtClean="0"/>
              <a:pPr>
                <a:defRPr/>
              </a:pPr>
              <a:t>‹#›</a:t>
            </a:fld>
            <a:endParaRPr lang="en-US" dirty="0"/>
          </a:p>
        </p:txBody>
      </p:sp>
    </p:spTree>
    <p:extLst>
      <p:ext uri="{BB962C8B-B14F-4D97-AF65-F5344CB8AC3E}">
        <p14:creationId xmlns:p14="http://schemas.microsoft.com/office/powerpoint/2010/main" val="161338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750030" y="416719"/>
            <a:ext cx="7886700" cy="415529"/>
          </a:xfrm>
        </p:spPr>
        <p:txBody>
          <a:bodyPr/>
          <a:lstStyle/>
          <a:p>
            <a:r>
              <a:rPr lang="en-US" dirty="0"/>
              <a:t>Click to edit Master title style</a:t>
            </a:r>
          </a:p>
        </p:txBody>
      </p:sp>
      <p:sp>
        <p:nvSpPr>
          <p:cNvPr id="14" name="Text Placeholder 13"/>
          <p:cNvSpPr>
            <a:spLocks noGrp="1"/>
          </p:cNvSpPr>
          <p:nvPr>
            <p:ph type="body" sz="quarter" idx="13"/>
          </p:nvPr>
        </p:nvSpPr>
        <p:spPr>
          <a:xfrm>
            <a:off x="750030" y="1369219"/>
            <a:ext cx="3886200" cy="2844404"/>
          </a:xfrm>
        </p:spPr>
        <p:txBody>
          <a:bodyPr>
            <a:normAutofit/>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750530" y="1369219"/>
            <a:ext cx="3886200" cy="2844404"/>
          </a:xfrm>
        </p:spPr>
        <p:txBody>
          <a:bodyPr>
            <a:normAutofit/>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7"/>
          </p:nvPr>
        </p:nvSpPr>
        <p:spPr>
          <a:xfrm>
            <a:off x="750030" y="829647"/>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6" name="Slide Number Placeholder 25"/>
          <p:cNvSpPr>
            <a:spLocks noGrp="1"/>
          </p:cNvSpPr>
          <p:nvPr>
            <p:ph type="sldNum" sz="quarter" idx="18"/>
          </p:nvPr>
        </p:nvSpPr>
        <p:spPr>
          <a:xfrm>
            <a:off x="4393342" y="4747866"/>
            <a:ext cx="485775" cy="273844"/>
          </a:xfrm>
        </p:spPr>
        <p:txBody>
          <a:bodyPr/>
          <a:lstStyle>
            <a:lvl1pPr algn="ctr">
              <a:defRPr sz="1200"/>
            </a:lvl1pPr>
          </a:lstStyle>
          <a:p>
            <a:pPr algn="ctr">
              <a:defRPr/>
            </a:pPr>
            <a:fld id="{2074D7F4-E035-F04D-B83A-CFAC758BEF6D}" type="slidenum">
              <a:rPr lang="en-US" smtClean="0"/>
              <a:pPr>
                <a:defRPr/>
              </a:pPr>
              <a:t>‹#›</a:t>
            </a:fld>
            <a:endParaRPr lang="en-US" dirty="0"/>
          </a:p>
        </p:txBody>
      </p:sp>
    </p:spTree>
    <p:extLst>
      <p:ext uri="{BB962C8B-B14F-4D97-AF65-F5344CB8AC3E}">
        <p14:creationId xmlns:p14="http://schemas.microsoft.com/office/powerpoint/2010/main" val="205819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2" name="Title 1"/>
          <p:cNvSpPr>
            <a:spLocks noGrp="1"/>
          </p:cNvSpPr>
          <p:nvPr>
            <p:ph type="title"/>
          </p:nvPr>
        </p:nvSpPr>
        <p:spPr>
          <a:xfrm>
            <a:off x="750030" y="416719"/>
            <a:ext cx="7886700" cy="415529"/>
          </a:xfrm>
        </p:spPr>
        <p:txBody>
          <a:bodyPr/>
          <a:lstStyle/>
          <a:p>
            <a:r>
              <a:rPr lang="en-US" dirty="0"/>
              <a:t>Click to edit Master title style</a:t>
            </a:r>
          </a:p>
        </p:txBody>
      </p:sp>
      <p:sp>
        <p:nvSpPr>
          <p:cNvPr id="14" name="Text Placeholder 13"/>
          <p:cNvSpPr>
            <a:spLocks noGrp="1"/>
          </p:cNvSpPr>
          <p:nvPr>
            <p:ph type="body" sz="quarter" idx="13"/>
          </p:nvPr>
        </p:nvSpPr>
        <p:spPr>
          <a:xfrm>
            <a:off x="750030" y="1369219"/>
            <a:ext cx="3886200" cy="2844404"/>
          </a:xfrm>
        </p:spPr>
        <p:txBody>
          <a:bodyPr>
            <a:normAutofit/>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7"/>
          </p:nvPr>
        </p:nvSpPr>
        <p:spPr>
          <a:xfrm>
            <a:off x="750030" y="829647"/>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6" name="Slide Number Placeholder 25"/>
          <p:cNvSpPr>
            <a:spLocks noGrp="1"/>
          </p:cNvSpPr>
          <p:nvPr>
            <p:ph type="sldNum" sz="quarter" idx="18"/>
          </p:nvPr>
        </p:nvSpPr>
        <p:spPr>
          <a:xfrm>
            <a:off x="4393342" y="4747866"/>
            <a:ext cx="485775" cy="273844"/>
          </a:xfrm>
        </p:spPr>
        <p:txBody>
          <a:bodyPr/>
          <a:lstStyle>
            <a:lvl1pPr algn="ctr">
              <a:defRPr sz="1200"/>
            </a:lvl1pPr>
          </a:lstStyle>
          <a:p>
            <a:pPr algn="ctr">
              <a:defRPr/>
            </a:pPr>
            <a:fld id="{2074D7F4-E035-F04D-B83A-CFAC758BEF6D}" type="slidenum">
              <a:rPr lang="en-US" smtClean="0"/>
              <a:pPr>
                <a:defRPr/>
              </a:pPr>
              <a:t>‹#›</a:t>
            </a:fld>
            <a:endParaRPr lang="en-US" dirty="0"/>
          </a:p>
        </p:txBody>
      </p:sp>
      <p:sp>
        <p:nvSpPr>
          <p:cNvPr id="7" name="Content Placeholder 3">
            <a:extLst>
              <a:ext uri="{FF2B5EF4-FFF2-40B4-BE49-F238E27FC236}">
                <a16:creationId xmlns:a16="http://schemas.microsoft.com/office/drawing/2014/main" id="{83F8820A-282F-4CDA-B73F-6E8F421BDF1A}"/>
              </a:ext>
            </a:extLst>
          </p:cNvPr>
          <p:cNvSpPr>
            <a:spLocks noGrp="1"/>
          </p:cNvSpPr>
          <p:nvPr>
            <p:ph sz="half" idx="2" hasCustomPrompt="1"/>
          </p:nvPr>
        </p:nvSpPr>
        <p:spPr>
          <a:xfrm>
            <a:off x="4750530" y="1366491"/>
            <a:ext cx="3886200" cy="2844563"/>
          </a:xfrm>
        </p:spPr>
        <p:txBody>
          <a:bodyPr/>
          <a:lstStyle>
            <a:lvl1pPr marL="0" indent="0">
              <a:buNone/>
              <a:defRPr sz="900" i="1"/>
            </a:lvl1pPr>
          </a:lstStyle>
          <a:p>
            <a:pPr lvl="0"/>
            <a:r>
              <a:rPr lang="en-US" dirty="0"/>
              <a:t>Insert Object</a:t>
            </a:r>
          </a:p>
        </p:txBody>
      </p:sp>
    </p:spTree>
    <p:extLst>
      <p:ext uri="{BB962C8B-B14F-4D97-AF65-F5344CB8AC3E}">
        <p14:creationId xmlns:p14="http://schemas.microsoft.com/office/powerpoint/2010/main" val="298569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7995"/>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3841750"/>
            <a:ext cx="9144000" cy="130175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2" name="Title 1"/>
          <p:cNvSpPr>
            <a:spLocks noGrp="1"/>
          </p:cNvSpPr>
          <p:nvPr>
            <p:ph type="title" hasCustomPrompt="1"/>
          </p:nvPr>
        </p:nvSpPr>
        <p:spPr>
          <a:xfrm>
            <a:off x="1084614" y="2453210"/>
            <a:ext cx="7886700" cy="620819"/>
          </a:xfrm>
        </p:spPr>
        <p:txBody>
          <a:bodyPr>
            <a:normAutofit/>
          </a:bodyPr>
          <a:lstStyle>
            <a:lvl1pPr>
              <a:defRPr sz="3300" i="0"/>
            </a:lvl1pPr>
          </a:lstStyle>
          <a:p>
            <a:r>
              <a:rPr lang="en-US" dirty="0"/>
              <a:t>Heading</a:t>
            </a:r>
          </a:p>
        </p:txBody>
      </p:sp>
      <p:sp>
        <p:nvSpPr>
          <p:cNvPr id="3" name="Text Placeholder 2"/>
          <p:cNvSpPr>
            <a:spLocks noGrp="1"/>
          </p:cNvSpPr>
          <p:nvPr>
            <p:ph type="body" idx="1" hasCustomPrompt="1"/>
          </p:nvPr>
        </p:nvSpPr>
        <p:spPr>
          <a:xfrm>
            <a:off x="1084614" y="3096761"/>
            <a:ext cx="7886700" cy="504338"/>
          </a:xfrm>
        </p:spPr>
        <p:txBody>
          <a:bodyPr>
            <a:normAutofit/>
          </a:bodyPr>
          <a:lstStyle>
            <a:lvl1pPr marL="0" indent="0">
              <a:buNone/>
              <a:defRPr sz="2100" b="1" i="1">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Subheading</a:t>
            </a:r>
          </a:p>
        </p:txBody>
      </p:sp>
      <p:sp>
        <p:nvSpPr>
          <p:cNvPr id="8" name="Slide Number Placeholder 13"/>
          <p:cNvSpPr>
            <a:spLocks noGrp="1"/>
          </p:cNvSpPr>
          <p:nvPr>
            <p:ph type="sldNum" sz="quarter" idx="10"/>
          </p:nvPr>
        </p:nvSpPr>
        <p:spPr>
          <a:xfrm>
            <a:off x="4329112" y="4727953"/>
            <a:ext cx="485775" cy="273844"/>
          </a:xfrm>
        </p:spPr>
        <p:txBody>
          <a:bodyPr/>
          <a:lstStyle>
            <a:lvl1pPr algn="ctr">
              <a:defRPr sz="1200"/>
            </a:lvl1pPr>
          </a:lstStyle>
          <a:p>
            <a:pPr algn="ctr">
              <a:defRPr/>
            </a:pPr>
            <a:fld id="{FAFECC55-8F5B-0744-8CCA-2517E57F8A8B}" type="slidenum">
              <a:rPr lang="en-US" smtClean="0"/>
              <a:pPr>
                <a:defRPr/>
              </a:pPr>
              <a:t>‹#›</a:t>
            </a:fld>
            <a:endParaRPr lang="en-US" dirty="0"/>
          </a:p>
        </p:txBody>
      </p:sp>
      <p:sp>
        <p:nvSpPr>
          <p:cNvPr id="14" name="TextBox 13">
            <a:extLst>
              <a:ext uri="{FF2B5EF4-FFF2-40B4-BE49-F238E27FC236}">
                <a16:creationId xmlns:a16="http://schemas.microsoft.com/office/drawing/2014/main" id="{C7390326-C270-44F8-B48C-166D8F4D3D50}"/>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pic>
        <p:nvPicPr>
          <p:cNvPr id="12" name="Picture 11">
            <a:extLst>
              <a:ext uri="{FF2B5EF4-FFF2-40B4-BE49-F238E27FC236}">
                <a16:creationId xmlns:a16="http://schemas.microsoft.com/office/drawing/2014/main" id="{A18580B4-B91B-44A9-B76F-4533D8F841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19737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7995"/>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3841750"/>
            <a:ext cx="9144000" cy="130175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2" name="Title 1"/>
          <p:cNvSpPr>
            <a:spLocks noGrp="1"/>
          </p:cNvSpPr>
          <p:nvPr>
            <p:ph type="title" hasCustomPrompt="1"/>
          </p:nvPr>
        </p:nvSpPr>
        <p:spPr>
          <a:xfrm>
            <a:off x="1084614" y="2453210"/>
            <a:ext cx="7886700" cy="620819"/>
          </a:xfrm>
        </p:spPr>
        <p:txBody>
          <a:bodyPr>
            <a:normAutofit/>
          </a:bodyPr>
          <a:lstStyle>
            <a:lvl1pPr>
              <a:defRPr sz="3300" i="0"/>
            </a:lvl1pPr>
          </a:lstStyle>
          <a:p>
            <a:r>
              <a:rPr lang="en-US" dirty="0"/>
              <a:t>Thank you!</a:t>
            </a:r>
          </a:p>
        </p:txBody>
      </p:sp>
      <p:sp>
        <p:nvSpPr>
          <p:cNvPr id="3" name="Text Placeholder 2"/>
          <p:cNvSpPr>
            <a:spLocks noGrp="1"/>
          </p:cNvSpPr>
          <p:nvPr>
            <p:ph type="body" idx="1" hasCustomPrompt="1"/>
          </p:nvPr>
        </p:nvSpPr>
        <p:spPr>
          <a:xfrm>
            <a:off x="1084614" y="3096761"/>
            <a:ext cx="7886700" cy="504338"/>
          </a:xfrm>
        </p:spPr>
        <p:txBody>
          <a:bodyPr>
            <a:normAutofit/>
          </a:bodyPr>
          <a:lstStyle>
            <a:lvl1pPr marL="0" indent="0">
              <a:buNone/>
              <a:defRPr sz="2100" b="1" i="1">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Name, email</a:t>
            </a:r>
          </a:p>
        </p:txBody>
      </p:sp>
      <p:sp>
        <p:nvSpPr>
          <p:cNvPr id="8" name="Slide Number Placeholder 13"/>
          <p:cNvSpPr>
            <a:spLocks noGrp="1"/>
          </p:cNvSpPr>
          <p:nvPr>
            <p:ph type="sldNum" sz="quarter" idx="10"/>
          </p:nvPr>
        </p:nvSpPr>
        <p:spPr>
          <a:xfrm>
            <a:off x="4329112" y="4727953"/>
            <a:ext cx="485775" cy="273844"/>
          </a:xfrm>
        </p:spPr>
        <p:txBody>
          <a:bodyPr/>
          <a:lstStyle>
            <a:lvl1pPr algn="ctr">
              <a:defRPr sz="1200"/>
            </a:lvl1pPr>
          </a:lstStyle>
          <a:p>
            <a:pPr algn="ctr">
              <a:defRPr/>
            </a:pPr>
            <a:fld id="{FAFECC55-8F5B-0744-8CCA-2517E57F8A8B}" type="slidenum">
              <a:rPr lang="en-US" smtClean="0"/>
              <a:pPr>
                <a:defRPr/>
              </a:pPr>
              <a:t>‹#›</a:t>
            </a:fld>
            <a:endParaRPr lang="en-US" dirty="0"/>
          </a:p>
        </p:txBody>
      </p:sp>
      <p:sp>
        <p:nvSpPr>
          <p:cNvPr id="14" name="TextBox 13">
            <a:extLst>
              <a:ext uri="{FF2B5EF4-FFF2-40B4-BE49-F238E27FC236}">
                <a16:creationId xmlns:a16="http://schemas.microsoft.com/office/drawing/2014/main" id="{C7390326-C270-44F8-B48C-166D8F4D3D50}"/>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pic>
        <p:nvPicPr>
          <p:cNvPr id="12" name="Picture 11">
            <a:extLst>
              <a:ext uri="{FF2B5EF4-FFF2-40B4-BE49-F238E27FC236}">
                <a16:creationId xmlns:a16="http://schemas.microsoft.com/office/drawing/2014/main" id="{A18580B4-B91B-44A9-B76F-4533D8F841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141881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8">
            <a:extLst>
              <a:ext uri="{28A0092B-C50C-407E-A947-70E740481C1C}">
                <a14:useLocalDpi xmlns:a14="http://schemas.microsoft.com/office/drawing/2010/main" val="0"/>
              </a:ext>
            </a:extLst>
          </a:blip>
          <a:srcRect t="10754" r="1408" b="14036"/>
          <a:stretch/>
        </p:blipFill>
        <p:spPr>
          <a:xfrm>
            <a:off x="0" y="4146697"/>
            <a:ext cx="9144000" cy="1003261"/>
          </a:xfrm>
          <a:prstGeom prst="rect">
            <a:avLst/>
          </a:prstGeom>
        </p:spPr>
      </p:pic>
      <p:pic>
        <p:nvPicPr>
          <p:cNvPr id="11" name="Picture 10"/>
          <p:cNvPicPr>
            <a:picLocks noChangeAspect="1"/>
          </p:cNvPicPr>
          <p:nvPr userDrawn="1"/>
        </p:nvPicPr>
        <p:blipFill rotWithShape="1">
          <a:blip r:embed="rId8">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1029" name="Title Placeholder 1"/>
          <p:cNvSpPr>
            <a:spLocks noGrp="1"/>
          </p:cNvSpPr>
          <p:nvPr>
            <p:ph type="title"/>
          </p:nvPr>
        </p:nvSpPr>
        <p:spPr bwMode="auto">
          <a:xfrm>
            <a:off x="732430" y="396137"/>
            <a:ext cx="7886700"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Topic</a:t>
            </a:r>
          </a:p>
        </p:txBody>
      </p:sp>
      <p:sp>
        <p:nvSpPr>
          <p:cNvPr id="1030" name="Text Placeholder 2"/>
          <p:cNvSpPr>
            <a:spLocks noGrp="1"/>
          </p:cNvSpPr>
          <p:nvPr>
            <p:ph type="body" idx="1"/>
          </p:nvPr>
        </p:nvSpPr>
        <p:spPr bwMode="auto">
          <a:xfrm>
            <a:off x="732430" y="106246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 name="Slide Number Placeholder 25"/>
          <p:cNvSpPr>
            <a:spLocks noGrp="1"/>
          </p:cNvSpPr>
          <p:nvPr>
            <p:ph type="sldNum" sz="quarter" idx="4"/>
          </p:nvPr>
        </p:nvSpPr>
        <p:spPr>
          <a:xfrm>
            <a:off x="4432892" y="4744339"/>
            <a:ext cx="485775" cy="273844"/>
          </a:xfrm>
          <a:prstGeom prst="rect">
            <a:avLst/>
          </a:prstGeom>
        </p:spPr>
        <p:txBody>
          <a:bodyPr vert="horz" lIns="91440" tIns="45720" rIns="91440" bIns="45720" rtlCol="0" anchor="ctr"/>
          <a:lstStyle>
            <a:lvl1pPr algn="ctr" eaLnBrk="1" fontAlgn="auto" hangingPunct="1">
              <a:spcBef>
                <a:spcPts val="0"/>
              </a:spcBef>
              <a:spcAft>
                <a:spcPts val="0"/>
              </a:spcAft>
              <a:defRPr sz="1100" smtClean="0">
                <a:solidFill>
                  <a:schemeClr val="bg1"/>
                </a:solidFill>
                <a:latin typeface="+mn-lt"/>
              </a:defRPr>
            </a:lvl1pPr>
          </a:lstStyle>
          <a:p>
            <a:pPr algn="ctr">
              <a:defRPr/>
            </a:pPr>
            <a:fld id="{7EE57CC8-2C6B-0043-BC89-144897F54ABB}" type="slidenum">
              <a:rPr lang="en-US" smtClean="0"/>
              <a:pPr>
                <a:defRPr/>
              </a:pPr>
              <a:t>‹#›</a:t>
            </a:fld>
            <a:endParaRPr lang="en-US" dirty="0"/>
          </a:p>
        </p:txBody>
      </p:sp>
      <p:pic>
        <p:nvPicPr>
          <p:cNvPr id="13" name="Picture 12">
            <a:extLst>
              <a:ext uri="{FF2B5EF4-FFF2-40B4-BE49-F238E27FC236}">
                <a16:creationId xmlns:a16="http://schemas.microsoft.com/office/drawing/2014/main" id="{7F1065EB-BCBF-4368-9F1A-8B73D94C737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
        <p:nvSpPr>
          <p:cNvPr id="2" name="TextBox 1">
            <a:extLst>
              <a:ext uri="{FF2B5EF4-FFF2-40B4-BE49-F238E27FC236}">
                <a16:creationId xmlns:a16="http://schemas.microsoft.com/office/drawing/2014/main" id="{6E90AA78-52CE-4926-8123-B21AE805566D}"/>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spTree>
  </p:cSld>
  <p:clrMap bg1="lt1" tx1="dk1" bg2="lt2" tx2="dk2" accent1="accent1" accent2="accent2" accent3="accent3" accent4="accent4" accent5="accent5" accent6="accent6" hlink="hlink" folHlink="folHlink"/>
  <p:sldLayoutIdLst>
    <p:sldLayoutId id="2147483703" r:id="rId1"/>
    <p:sldLayoutId id="2147483690" r:id="rId2"/>
    <p:sldLayoutId id="2147483691" r:id="rId3"/>
    <p:sldLayoutId id="2147483706" r:id="rId4"/>
    <p:sldLayoutId id="2147483707" r:id="rId5"/>
    <p:sldLayoutId id="2147483705" r:id="rId6"/>
  </p:sldLayoutIdLst>
  <p:hf hdr="0" ftr="0" dt="0"/>
  <p:txStyles>
    <p:titleStyle>
      <a:lvl1pPr algn="l" rtl="0" eaLnBrk="1" fontAlgn="base" hangingPunct="1">
        <a:lnSpc>
          <a:spcPct val="90000"/>
        </a:lnSpc>
        <a:spcBef>
          <a:spcPct val="0"/>
        </a:spcBef>
        <a:spcAft>
          <a:spcPct val="0"/>
        </a:spcAft>
        <a:defRPr sz="2800" b="1" kern="1200">
          <a:solidFill>
            <a:srgbClr val="0066A1"/>
          </a:solidFill>
          <a:latin typeface="Calibri" charset="0"/>
          <a:ea typeface="Calibri" charset="0"/>
          <a:cs typeface="Calibri" charset="0"/>
        </a:defRPr>
      </a:lvl1pPr>
      <a:lvl2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5pPr>
      <a:lvl6pPr marL="3429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6pPr>
      <a:lvl7pPr marL="6858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7pPr>
      <a:lvl8pPr marL="10287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8pPr>
      <a:lvl9pPr marL="13716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9pPr>
    </p:titleStyle>
    <p:bodyStyle>
      <a:lvl1pPr marL="171450" indent="-171450" algn="l" rtl="0" eaLnBrk="1" fontAlgn="base" hangingPunct="1">
        <a:lnSpc>
          <a:spcPct val="90000"/>
        </a:lnSpc>
        <a:spcBef>
          <a:spcPts val="750"/>
        </a:spcBef>
        <a:spcAft>
          <a:spcPct val="0"/>
        </a:spcAft>
        <a:buClr>
          <a:srgbClr val="0066A1"/>
        </a:buClr>
        <a:buFont typeface="Wingdings" panose="05000000000000000000" pitchFamily="2" charset="2"/>
        <a:buChar char="Ø"/>
        <a:defRPr sz="24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Clr>
          <a:srgbClr val="0066A1"/>
        </a:buClr>
        <a:buSzPct val="120000"/>
        <a:buFont typeface="Arial" panose="020B0604020202020204" pitchFamily="34" charset="0"/>
        <a:buChar char="•"/>
        <a:defRPr sz="20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Clr>
          <a:srgbClr val="0066A1"/>
        </a:buClr>
        <a:buSzPct val="85000"/>
        <a:buFont typeface="Courier New" panose="02070309020205020404" pitchFamily="49" charset="0"/>
        <a:buChar char="o"/>
        <a:defRPr sz="18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Clr>
          <a:srgbClr val="0066A1"/>
        </a:buClr>
        <a:buFont typeface="Wingdings" charset="2"/>
        <a:buChar char="§"/>
        <a:defRPr sz="1600"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Clr>
          <a:srgbClr val="0066A1"/>
        </a:buClr>
        <a:buFont typeface="Wingdings" panose="05000000000000000000" pitchFamily="2" charset="2"/>
        <a:buChar char="ü"/>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llen.jones@ieee.or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557213" indent="-214313">
              <a:defRPr>
                <a:solidFill>
                  <a:schemeClr val="tx1"/>
                </a:solidFill>
                <a:latin typeface="Calibri" charset="0"/>
              </a:defRPr>
            </a:lvl2pPr>
            <a:lvl3pPr marL="857250" indent="-171450">
              <a:defRPr>
                <a:solidFill>
                  <a:schemeClr val="tx1"/>
                </a:solidFill>
                <a:latin typeface="Calibri" charset="0"/>
              </a:defRPr>
            </a:lvl3pPr>
            <a:lvl4pPr marL="1200150" indent="-171450">
              <a:defRPr>
                <a:solidFill>
                  <a:schemeClr val="tx1"/>
                </a:solidFill>
                <a:latin typeface="Calibri" charset="0"/>
              </a:defRPr>
            </a:lvl4pPr>
            <a:lvl5pPr marL="1543050" indent="-171450">
              <a:defRPr>
                <a:solidFill>
                  <a:schemeClr val="tx1"/>
                </a:solidFill>
                <a:latin typeface="Calibri" charset="0"/>
              </a:defRPr>
            </a:lvl5pPr>
            <a:lvl6pPr marL="1885950" indent="-171450" fontAlgn="base">
              <a:spcBef>
                <a:spcPct val="0"/>
              </a:spcBef>
              <a:spcAft>
                <a:spcPct val="0"/>
              </a:spcAft>
              <a:defRPr>
                <a:solidFill>
                  <a:schemeClr val="tx1"/>
                </a:solidFill>
                <a:latin typeface="Calibri" charset="0"/>
              </a:defRPr>
            </a:lvl6pPr>
            <a:lvl7pPr marL="2228850" indent="-171450" fontAlgn="base">
              <a:spcBef>
                <a:spcPct val="0"/>
              </a:spcBef>
              <a:spcAft>
                <a:spcPct val="0"/>
              </a:spcAft>
              <a:defRPr>
                <a:solidFill>
                  <a:schemeClr val="tx1"/>
                </a:solidFill>
                <a:latin typeface="Calibri" charset="0"/>
              </a:defRPr>
            </a:lvl7pPr>
            <a:lvl8pPr marL="2571750" indent="-171450" fontAlgn="base">
              <a:spcBef>
                <a:spcPct val="0"/>
              </a:spcBef>
              <a:spcAft>
                <a:spcPct val="0"/>
              </a:spcAft>
              <a:defRPr>
                <a:solidFill>
                  <a:schemeClr val="tx1"/>
                </a:solidFill>
                <a:latin typeface="Calibri" charset="0"/>
              </a:defRPr>
            </a:lvl8pPr>
            <a:lvl9pPr marL="2914650" indent="-171450" fontAlgn="base">
              <a:spcBef>
                <a:spcPct val="0"/>
              </a:spcBef>
              <a:spcAft>
                <a:spcPct val="0"/>
              </a:spcAft>
              <a:defRPr>
                <a:solidFill>
                  <a:schemeClr val="tx1"/>
                </a:solidFill>
                <a:latin typeface="Calibri" charset="0"/>
              </a:defRPr>
            </a:lvl9pPr>
          </a:lstStyle>
          <a:p>
            <a:pPr fontAlgn="base">
              <a:spcBef>
                <a:spcPct val="0"/>
              </a:spcBef>
              <a:spcAft>
                <a:spcPct val="0"/>
              </a:spcAft>
            </a:pPr>
            <a:fld id="{CD8E7276-0B5D-C642-A99B-7C94536758AA}" type="slidenum">
              <a:rPr lang="en-US" altLang="en-US">
                <a:solidFill>
                  <a:schemeClr val="bg1"/>
                </a:solidFill>
              </a:rPr>
              <a:pPr fontAlgn="base">
                <a:spcBef>
                  <a:spcPct val="0"/>
                </a:spcBef>
                <a:spcAft>
                  <a:spcPct val="0"/>
                </a:spcAft>
              </a:pPr>
              <a:t>1</a:t>
            </a:fld>
            <a:endParaRPr lang="en-US" altLang="en-US">
              <a:solidFill>
                <a:schemeClr val="bg1"/>
              </a:solidFill>
            </a:endParaRPr>
          </a:p>
        </p:txBody>
      </p:sp>
      <p:sp>
        <p:nvSpPr>
          <p:cNvPr id="2" name="Title 1">
            <a:extLst>
              <a:ext uri="{FF2B5EF4-FFF2-40B4-BE49-F238E27FC236}">
                <a16:creationId xmlns:a16="http://schemas.microsoft.com/office/drawing/2014/main" id="{51BE764D-F86E-451B-B4C0-F21F709C9212}"/>
              </a:ext>
            </a:extLst>
          </p:cNvPr>
          <p:cNvSpPr>
            <a:spLocks noGrp="1"/>
          </p:cNvSpPr>
          <p:nvPr>
            <p:ph type="ctrTitle"/>
          </p:nvPr>
        </p:nvSpPr>
        <p:spPr>
          <a:xfrm>
            <a:off x="854444" y="2929387"/>
            <a:ext cx="7772400" cy="522983"/>
          </a:xfrm>
        </p:spPr>
        <p:txBody>
          <a:bodyPr>
            <a:normAutofit fontScale="90000"/>
          </a:bodyPr>
          <a:lstStyle/>
          <a:p>
            <a:r>
              <a:rPr lang="en-US" dirty="0"/>
              <a:t>Engagement: Projects</a:t>
            </a:r>
          </a:p>
        </p:txBody>
      </p:sp>
      <p:sp>
        <p:nvSpPr>
          <p:cNvPr id="4" name="Subtitle 3">
            <a:extLst>
              <a:ext uri="{FF2B5EF4-FFF2-40B4-BE49-F238E27FC236}">
                <a16:creationId xmlns:a16="http://schemas.microsoft.com/office/drawing/2014/main" id="{ABF7A212-5972-420F-A7B0-BBE2B4CACC64}"/>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D48EE3F3-80E2-4A08-A3BD-D902335A2A66}"/>
              </a:ext>
            </a:extLst>
          </p:cNvPr>
          <p:cNvSpPr txBox="1"/>
          <p:nvPr/>
        </p:nvSpPr>
        <p:spPr>
          <a:xfrm>
            <a:off x="849329" y="3470746"/>
            <a:ext cx="7914743" cy="461665"/>
          </a:xfrm>
          <a:prstGeom prst="rect">
            <a:avLst/>
          </a:prstGeom>
          <a:noFill/>
        </p:spPr>
        <p:txBody>
          <a:bodyPr wrap="square" rtlCol="0">
            <a:spAutoFit/>
          </a:bodyPr>
          <a:lstStyle/>
          <a:p>
            <a:r>
              <a:rPr lang="en-US" sz="2400" b="1" dirty="0">
                <a:solidFill>
                  <a:srgbClr val="0066A1"/>
                </a:solidFill>
              </a:rPr>
              <a:t>Allen Jones, R3 Projects Coordinator, Richmond Section Chair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15C8-A768-4C64-AC1C-6D0109E9BD8C}"/>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4F952480-E6B7-4B28-A117-54BC7C58999D}"/>
              </a:ext>
            </a:extLst>
          </p:cNvPr>
          <p:cNvSpPr>
            <a:spLocks noGrp="1"/>
          </p:cNvSpPr>
          <p:nvPr>
            <p:ph type="body" sz="quarter" idx="13"/>
          </p:nvPr>
        </p:nvSpPr>
        <p:spPr/>
        <p:txBody>
          <a:bodyPr/>
          <a:lstStyle/>
          <a:p>
            <a:r>
              <a:rPr lang="en-US" dirty="0"/>
              <a:t>Characteristics of Newcomers</a:t>
            </a:r>
          </a:p>
          <a:p>
            <a:pPr lvl="1"/>
            <a:r>
              <a:rPr lang="en-US" dirty="0"/>
              <a:t>Want to have an impact on the problems facing the world.</a:t>
            </a:r>
          </a:p>
          <a:p>
            <a:pPr lvl="1"/>
            <a:r>
              <a:rPr lang="en-US" dirty="0"/>
              <a:t>Looking to be with and work with friends with like interests.</a:t>
            </a:r>
          </a:p>
          <a:p>
            <a:r>
              <a:rPr lang="en-US" dirty="0"/>
              <a:t>Characteristics of Workforce Developers</a:t>
            </a:r>
          </a:p>
          <a:p>
            <a:pPr lvl="1"/>
            <a:r>
              <a:rPr lang="en-US" dirty="0"/>
              <a:t>Want to be mentors and help others.</a:t>
            </a:r>
          </a:p>
          <a:p>
            <a:pPr lvl="1"/>
            <a:endParaRPr lang="en-US" dirty="0"/>
          </a:p>
        </p:txBody>
      </p:sp>
      <p:sp>
        <p:nvSpPr>
          <p:cNvPr id="4" name="Text Placeholder 3">
            <a:extLst>
              <a:ext uri="{FF2B5EF4-FFF2-40B4-BE49-F238E27FC236}">
                <a16:creationId xmlns:a16="http://schemas.microsoft.com/office/drawing/2014/main" id="{F674B7A4-0242-495C-8057-5D9465FC07C5}"/>
              </a:ext>
            </a:extLst>
          </p:cNvPr>
          <p:cNvSpPr>
            <a:spLocks noGrp="1"/>
          </p:cNvSpPr>
          <p:nvPr>
            <p:ph type="body" sz="quarter" idx="14"/>
          </p:nvPr>
        </p:nvSpPr>
        <p:spPr/>
        <p:txBody>
          <a:bodyPr>
            <a:normAutofit/>
          </a:bodyPr>
          <a:lstStyle/>
          <a:p>
            <a:r>
              <a:rPr lang="en-US" dirty="0"/>
              <a:t>Projects can address what both these groups are looking for.</a:t>
            </a:r>
          </a:p>
        </p:txBody>
      </p:sp>
      <p:sp>
        <p:nvSpPr>
          <p:cNvPr id="7" name="Text Placeholder 6">
            <a:extLst>
              <a:ext uri="{FF2B5EF4-FFF2-40B4-BE49-F238E27FC236}">
                <a16:creationId xmlns:a16="http://schemas.microsoft.com/office/drawing/2014/main" id="{CF501EC5-851C-47D5-B909-0AE95CE7F241}"/>
              </a:ext>
            </a:extLst>
          </p:cNvPr>
          <p:cNvSpPr>
            <a:spLocks noGrp="1"/>
          </p:cNvSpPr>
          <p:nvPr>
            <p:ph type="body" sz="quarter" idx="17"/>
          </p:nvPr>
        </p:nvSpPr>
        <p:spPr/>
        <p:txBody>
          <a:bodyPr>
            <a:normAutofit fontScale="92500" lnSpcReduction="20000"/>
          </a:bodyPr>
          <a:lstStyle/>
          <a:p>
            <a:r>
              <a:rPr lang="en-US" dirty="0"/>
              <a:t>Characteristics of Newcomers &amp; Workforce Developers</a:t>
            </a:r>
          </a:p>
        </p:txBody>
      </p:sp>
      <p:sp>
        <p:nvSpPr>
          <p:cNvPr id="5" name="Slide Number Placeholder 4">
            <a:extLst>
              <a:ext uri="{FF2B5EF4-FFF2-40B4-BE49-F238E27FC236}">
                <a16:creationId xmlns:a16="http://schemas.microsoft.com/office/drawing/2014/main" id="{5E86649A-F615-4D54-844D-330596A5B7AB}"/>
              </a:ext>
            </a:extLst>
          </p:cNvPr>
          <p:cNvSpPr>
            <a:spLocks noGrp="1"/>
          </p:cNvSpPr>
          <p:nvPr>
            <p:ph type="sldNum" sz="quarter" idx="18"/>
          </p:nvPr>
        </p:nvSpPr>
        <p:spPr/>
        <p:txBody>
          <a:bodyPr/>
          <a:lstStyle/>
          <a:p>
            <a:pPr algn="ctr">
              <a:defRPr/>
            </a:pPr>
            <a:fld id="{2074D7F4-E035-F04D-B83A-CFAC758BEF6D}" type="slidenum">
              <a:rPr lang="en-US" smtClean="0"/>
              <a:pPr algn="ctr">
                <a:defRPr/>
              </a:pPr>
              <a:t>10</a:t>
            </a:fld>
            <a:endParaRPr lang="en-US" dirty="0"/>
          </a:p>
        </p:txBody>
      </p:sp>
    </p:spTree>
    <p:extLst>
      <p:ext uri="{BB962C8B-B14F-4D97-AF65-F5344CB8AC3E}">
        <p14:creationId xmlns:p14="http://schemas.microsoft.com/office/powerpoint/2010/main" val="157373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0D2C4F-37D9-4EFA-BD69-F542C6FE04AE}"/>
              </a:ext>
            </a:extLst>
          </p:cNvPr>
          <p:cNvSpPr>
            <a:spLocks noGrp="1"/>
          </p:cNvSpPr>
          <p:nvPr>
            <p:ph type="title"/>
          </p:nvPr>
        </p:nvSpPr>
        <p:spPr/>
        <p:txBody>
          <a:bodyPr>
            <a:normAutofit fontScale="90000"/>
          </a:bodyPr>
          <a:lstStyle/>
          <a:p>
            <a:r>
              <a:rPr lang="en-US" dirty="0"/>
              <a:t>Some Examples of Engagement through Projects</a:t>
            </a:r>
          </a:p>
        </p:txBody>
      </p:sp>
      <p:sp>
        <p:nvSpPr>
          <p:cNvPr id="8" name="Text Placeholder 7">
            <a:extLst>
              <a:ext uri="{FF2B5EF4-FFF2-40B4-BE49-F238E27FC236}">
                <a16:creationId xmlns:a16="http://schemas.microsoft.com/office/drawing/2014/main" id="{3A1E573D-E41E-46FF-B926-11457218F8CF}"/>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69003F7F-A96D-48F6-A470-D03CBD792739}"/>
              </a:ext>
            </a:extLst>
          </p:cNvPr>
          <p:cNvSpPr>
            <a:spLocks noGrp="1"/>
          </p:cNvSpPr>
          <p:nvPr>
            <p:ph type="sldNum" sz="quarter" idx="10"/>
          </p:nvPr>
        </p:nvSpPr>
        <p:spPr/>
        <p:txBody>
          <a:bodyPr/>
          <a:lstStyle/>
          <a:p>
            <a:pPr algn="ctr">
              <a:defRPr/>
            </a:pPr>
            <a:fld id="{2074D7F4-E035-F04D-B83A-CFAC758BEF6D}" type="slidenum">
              <a:rPr lang="en-US" smtClean="0"/>
              <a:pPr algn="ctr">
                <a:defRPr/>
              </a:pPr>
              <a:t>11</a:t>
            </a:fld>
            <a:endParaRPr lang="en-US" dirty="0"/>
          </a:p>
        </p:txBody>
      </p:sp>
    </p:spTree>
    <p:extLst>
      <p:ext uri="{BB962C8B-B14F-4D97-AF65-F5344CB8AC3E}">
        <p14:creationId xmlns:p14="http://schemas.microsoft.com/office/powerpoint/2010/main" val="60007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16EB-D156-4FA0-A41D-76AE36EFB6A8}"/>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465F1C7C-6FC0-438D-8934-03F2A11FD089}"/>
              </a:ext>
            </a:extLst>
          </p:cNvPr>
          <p:cNvSpPr>
            <a:spLocks noGrp="1"/>
          </p:cNvSpPr>
          <p:nvPr>
            <p:ph type="body" sz="quarter" idx="13"/>
          </p:nvPr>
        </p:nvSpPr>
        <p:spPr/>
        <p:txBody>
          <a:bodyPr/>
          <a:lstStyle/>
          <a:p>
            <a:r>
              <a:rPr lang="en-US" dirty="0"/>
              <a:t>The first YP Formation meeting only had three attendees.</a:t>
            </a:r>
          </a:p>
          <a:p>
            <a:pPr lvl="1"/>
            <a:r>
              <a:rPr lang="en-US" dirty="0"/>
              <a:t>Side discussion on what young professionals are looking for.</a:t>
            </a:r>
          </a:p>
          <a:p>
            <a:pPr lvl="1"/>
            <a:r>
              <a:rPr lang="en-US" dirty="0"/>
              <a:t>Discussion on IEEE Spectrum article on adding touch to prosthetics.</a:t>
            </a:r>
          </a:p>
          <a:p>
            <a:pPr lvl="1"/>
            <a:r>
              <a:rPr lang="en-US" dirty="0"/>
              <a:t>What kind of project could the Richmond Young Professionals do?</a:t>
            </a:r>
          </a:p>
          <a:p>
            <a:endParaRPr lang="en-US" dirty="0"/>
          </a:p>
        </p:txBody>
      </p:sp>
      <p:sp>
        <p:nvSpPr>
          <p:cNvPr id="4" name="Text Placeholder 3">
            <a:extLst>
              <a:ext uri="{FF2B5EF4-FFF2-40B4-BE49-F238E27FC236}">
                <a16:creationId xmlns:a16="http://schemas.microsoft.com/office/drawing/2014/main" id="{551D88AA-890D-46B3-A7BC-291F7C0DBC2F}"/>
              </a:ext>
            </a:extLst>
          </p:cNvPr>
          <p:cNvSpPr>
            <a:spLocks noGrp="1"/>
          </p:cNvSpPr>
          <p:nvPr>
            <p:ph type="body" sz="quarter" idx="17"/>
          </p:nvPr>
        </p:nvSpPr>
        <p:spPr/>
        <p:txBody>
          <a:bodyPr>
            <a:normAutofit fontScale="92500" lnSpcReduction="20000"/>
          </a:bodyPr>
          <a:lstStyle/>
          <a:p>
            <a:r>
              <a:rPr lang="en-US" dirty="0"/>
              <a:t>YP Richmond Formation</a:t>
            </a:r>
          </a:p>
        </p:txBody>
      </p:sp>
      <p:sp>
        <p:nvSpPr>
          <p:cNvPr id="5" name="Slide Number Placeholder 4">
            <a:extLst>
              <a:ext uri="{FF2B5EF4-FFF2-40B4-BE49-F238E27FC236}">
                <a16:creationId xmlns:a16="http://schemas.microsoft.com/office/drawing/2014/main" id="{9F5F509C-3E6B-4CD6-BDC1-C582911E2FF9}"/>
              </a:ext>
            </a:extLst>
          </p:cNvPr>
          <p:cNvSpPr>
            <a:spLocks noGrp="1"/>
          </p:cNvSpPr>
          <p:nvPr>
            <p:ph type="sldNum" sz="quarter" idx="18"/>
          </p:nvPr>
        </p:nvSpPr>
        <p:spPr/>
        <p:txBody>
          <a:bodyPr/>
          <a:lstStyle/>
          <a:p>
            <a:pPr algn="ctr">
              <a:defRPr/>
            </a:pPr>
            <a:fld id="{2074D7F4-E035-F04D-B83A-CFAC758BEF6D}" type="slidenum">
              <a:rPr lang="en-US" smtClean="0"/>
              <a:pPr algn="ctr">
                <a:defRPr/>
              </a:pPr>
              <a:t>12</a:t>
            </a:fld>
            <a:endParaRPr lang="en-US" dirty="0"/>
          </a:p>
        </p:txBody>
      </p:sp>
      <p:pic>
        <p:nvPicPr>
          <p:cNvPr id="8" name="Picture 7">
            <a:extLst>
              <a:ext uri="{FF2B5EF4-FFF2-40B4-BE49-F238E27FC236}">
                <a16:creationId xmlns:a16="http://schemas.microsoft.com/office/drawing/2014/main" id="{C3F60AAB-3735-4CA5-A6F0-E8C058EAC4ED}"/>
              </a:ext>
            </a:extLst>
          </p:cNvPr>
          <p:cNvPicPr>
            <a:picLocks noChangeAspect="1"/>
          </p:cNvPicPr>
          <p:nvPr/>
        </p:nvPicPr>
        <p:blipFill>
          <a:blip r:embed="rId2"/>
          <a:stretch>
            <a:fillRect/>
          </a:stretch>
        </p:blipFill>
        <p:spPr>
          <a:xfrm>
            <a:off x="5696081" y="1369219"/>
            <a:ext cx="2068824" cy="2753524"/>
          </a:xfrm>
          <a:prstGeom prst="rect">
            <a:avLst/>
          </a:prstGeom>
        </p:spPr>
      </p:pic>
    </p:spTree>
    <p:extLst>
      <p:ext uri="{BB962C8B-B14F-4D97-AF65-F5344CB8AC3E}">
        <p14:creationId xmlns:p14="http://schemas.microsoft.com/office/powerpoint/2010/main" val="19333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16EB-D156-4FA0-A41D-76AE36EFB6A8}"/>
              </a:ext>
            </a:extLst>
          </p:cNvPr>
          <p:cNvSpPr>
            <a:spLocks noGrp="1"/>
          </p:cNvSpPr>
          <p:nvPr>
            <p:ph type="title"/>
          </p:nvPr>
        </p:nvSpPr>
        <p:spPr>
          <a:xfrm>
            <a:off x="750030" y="416719"/>
            <a:ext cx="7886700" cy="415529"/>
          </a:xfrm>
        </p:spPr>
        <p:txBody>
          <a:bodyPr/>
          <a:lstStyle/>
          <a:p>
            <a:r>
              <a:rPr lang="en-US" dirty="0"/>
              <a:t>Engagement: Projects</a:t>
            </a:r>
          </a:p>
        </p:txBody>
      </p:sp>
      <p:sp>
        <p:nvSpPr>
          <p:cNvPr id="3" name="Text Placeholder 2">
            <a:extLst>
              <a:ext uri="{FF2B5EF4-FFF2-40B4-BE49-F238E27FC236}">
                <a16:creationId xmlns:a16="http://schemas.microsoft.com/office/drawing/2014/main" id="{465F1C7C-6FC0-438D-8934-03F2A11FD089}"/>
              </a:ext>
            </a:extLst>
          </p:cNvPr>
          <p:cNvSpPr>
            <a:spLocks noGrp="1"/>
          </p:cNvSpPr>
          <p:nvPr>
            <p:ph type="body" sz="quarter" idx="13"/>
          </p:nvPr>
        </p:nvSpPr>
        <p:spPr>
          <a:xfrm>
            <a:off x="750030" y="1369219"/>
            <a:ext cx="3886200" cy="2844404"/>
          </a:xfrm>
        </p:spPr>
        <p:txBody>
          <a:bodyPr>
            <a:normAutofit fontScale="92500" lnSpcReduction="20000"/>
          </a:bodyPr>
          <a:lstStyle/>
          <a:p>
            <a:r>
              <a:rPr lang="en-US" dirty="0"/>
              <a:t>Fit of Lower Leg Prosthetics</a:t>
            </a:r>
          </a:p>
          <a:p>
            <a:r>
              <a:rPr lang="en-US" dirty="0"/>
              <a:t>Attendance at YP events, both to work on the project and for social get-togethers, increased.</a:t>
            </a:r>
          </a:p>
          <a:p>
            <a:r>
              <a:rPr lang="en-US" dirty="0"/>
              <a:t>One attendee regularly drove 70 miles each way to attend the meetings to work on the project.</a:t>
            </a:r>
          </a:p>
          <a:p>
            <a:r>
              <a:rPr lang="en-US" dirty="0"/>
              <a:t>Eventually the project grew to the point where it was transferred to the VCU Institute for Engineering and Medicine.</a:t>
            </a:r>
          </a:p>
          <a:p>
            <a:endParaRPr lang="en-US" dirty="0"/>
          </a:p>
          <a:p>
            <a:endParaRPr lang="en-US" dirty="0"/>
          </a:p>
        </p:txBody>
      </p:sp>
      <p:sp>
        <p:nvSpPr>
          <p:cNvPr id="4" name="Text Placeholder 3">
            <a:extLst>
              <a:ext uri="{FF2B5EF4-FFF2-40B4-BE49-F238E27FC236}">
                <a16:creationId xmlns:a16="http://schemas.microsoft.com/office/drawing/2014/main" id="{551D88AA-890D-46B3-A7BC-291F7C0DBC2F}"/>
              </a:ext>
            </a:extLst>
          </p:cNvPr>
          <p:cNvSpPr>
            <a:spLocks noGrp="1"/>
          </p:cNvSpPr>
          <p:nvPr>
            <p:ph type="body" sz="quarter" idx="17"/>
          </p:nvPr>
        </p:nvSpPr>
        <p:spPr>
          <a:xfrm>
            <a:off x="750030" y="829647"/>
            <a:ext cx="7886700" cy="288994"/>
          </a:xfrm>
        </p:spPr>
        <p:txBody>
          <a:bodyPr>
            <a:normAutofit fontScale="92500" lnSpcReduction="20000"/>
          </a:bodyPr>
          <a:lstStyle/>
          <a:p>
            <a:r>
              <a:rPr lang="en-US" dirty="0"/>
              <a:t>YP Richmond Formation</a:t>
            </a:r>
          </a:p>
        </p:txBody>
      </p:sp>
      <p:sp>
        <p:nvSpPr>
          <p:cNvPr id="5" name="Slide Number Placeholder 4">
            <a:extLst>
              <a:ext uri="{FF2B5EF4-FFF2-40B4-BE49-F238E27FC236}">
                <a16:creationId xmlns:a16="http://schemas.microsoft.com/office/drawing/2014/main" id="{9F5F509C-3E6B-4CD6-BDC1-C582911E2FF9}"/>
              </a:ext>
            </a:extLst>
          </p:cNvPr>
          <p:cNvSpPr>
            <a:spLocks noGrp="1"/>
          </p:cNvSpPr>
          <p:nvPr>
            <p:ph type="sldNum" sz="quarter" idx="18"/>
          </p:nvPr>
        </p:nvSpPr>
        <p:spPr>
          <a:xfrm>
            <a:off x="4393342" y="4747866"/>
            <a:ext cx="485775" cy="273844"/>
          </a:xfrm>
        </p:spPr>
        <p:txBody>
          <a:bodyPr/>
          <a:lstStyle/>
          <a:p>
            <a:fld id="{2074D7F4-E035-F04D-B83A-CFAC758BEF6D}" type="slidenum">
              <a:rPr lang="en-US" smtClean="0"/>
              <a:pPr/>
              <a:t>13</a:t>
            </a:fld>
            <a:endParaRPr lang="en-US" dirty="0"/>
          </a:p>
        </p:txBody>
      </p:sp>
      <p:pic>
        <p:nvPicPr>
          <p:cNvPr id="14" name="Content Placeholder 13">
            <a:extLst>
              <a:ext uri="{FF2B5EF4-FFF2-40B4-BE49-F238E27FC236}">
                <a16:creationId xmlns:a16="http://schemas.microsoft.com/office/drawing/2014/main" id="{08075F1F-4CFE-43E4-B041-CE9274FCBE39}"/>
              </a:ext>
            </a:extLst>
          </p:cNvPr>
          <p:cNvPicPr>
            <a:picLocks noGrp="1" noChangeAspect="1"/>
          </p:cNvPicPr>
          <p:nvPr>
            <p:ph sz="half" idx="2"/>
          </p:nvPr>
        </p:nvPicPr>
        <p:blipFill>
          <a:blip r:embed="rId3"/>
          <a:stretch>
            <a:fillRect/>
          </a:stretch>
        </p:blipFill>
        <p:spPr>
          <a:xfrm>
            <a:off x="4796367" y="1366838"/>
            <a:ext cx="3793066" cy="2844800"/>
          </a:xfrm>
          <a:prstGeom prst="rect">
            <a:avLst/>
          </a:prstGeom>
        </p:spPr>
      </p:pic>
    </p:spTree>
    <p:extLst>
      <p:ext uri="{BB962C8B-B14F-4D97-AF65-F5344CB8AC3E}">
        <p14:creationId xmlns:p14="http://schemas.microsoft.com/office/powerpoint/2010/main" val="28368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Projects</a:t>
            </a:r>
          </a:p>
        </p:txBody>
      </p:sp>
      <p:sp>
        <p:nvSpPr>
          <p:cNvPr id="8" name="Text Placeholder 7">
            <a:extLst>
              <a:ext uri="{FF2B5EF4-FFF2-40B4-BE49-F238E27FC236}">
                <a16:creationId xmlns:a16="http://schemas.microsoft.com/office/drawing/2014/main" id="{F1A663D6-2F6A-4984-B3B0-C4D5C5D4564B}"/>
              </a:ext>
            </a:extLst>
          </p:cNvPr>
          <p:cNvSpPr>
            <a:spLocks noGrp="1"/>
          </p:cNvSpPr>
          <p:nvPr>
            <p:ph type="body" sz="quarter" idx="17"/>
          </p:nvPr>
        </p:nvSpPr>
        <p:spPr/>
        <p:txBody>
          <a:bodyPr>
            <a:normAutofit fontScale="92500" lnSpcReduction="20000"/>
          </a:bodyPr>
          <a:lstStyle/>
          <a:p>
            <a:r>
              <a:rPr lang="en-US" dirty="0"/>
              <a:t>Projects Funded as Part of the Pandemic Challenge</a:t>
            </a:r>
          </a:p>
        </p:txBody>
      </p:sp>
      <p:sp>
        <p:nvSpPr>
          <p:cNvPr id="6" name="Slide Number Placeholder 5"/>
          <p:cNvSpPr>
            <a:spLocks noGrp="1"/>
          </p:cNvSpPr>
          <p:nvPr>
            <p:ph type="sldNum" sz="quarter" idx="18"/>
          </p:nvPr>
        </p:nvSpPr>
        <p:spPr/>
        <p:txBody>
          <a:bodyPr/>
          <a:lstStyle/>
          <a:p>
            <a:pPr>
              <a:defRPr/>
            </a:pPr>
            <a:fld id="{2074D7F4-E035-F04D-B83A-CFAC758BEF6D}" type="slidenum">
              <a:rPr lang="en-US" smtClean="0"/>
              <a:pPr>
                <a:defRPr/>
              </a:pPr>
              <a:t>14</a:t>
            </a:fld>
            <a:endParaRPr lang="en-US"/>
          </a:p>
        </p:txBody>
      </p:sp>
      <p:graphicFrame>
        <p:nvGraphicFramePr>
          <p:cNvPr id="10" name="Table 10">
            <a:extLst>
              <a:ext uri="{FF2B5EF4-FFF2-40B4-BE49-F238E27FC236}">
                <a16:creationId xmlns:a16="http://schemas.microsoft.com/office/drawing/2014/main" id="{58BAB58A-179E-4661-AA8B-99D865D64680}"/>
              </a:ext>
            </a:extLst>
          </p:cNvPr>
          <p:cNvGraphicFramePr>
            <a:graphicFrameLocks noGrp="1"/>
          </p:cNvGraphicFramePr>
          <p:nvPr>
            <p:ph sz="half" idx="2"/>
            <p:extLst>
              <p:ext uri="{D42A27DB-BD31-4B8C-83A1-F6EECF244321}">
                <p14:modId xmlns:p14="http://schemas.microsoft.com/office/powerpoint/2010/main" val="3876675984"/>
              </p:ext>
            </p:extLst>
          </p:nvPr>
        </p:nvGraphicFramePr>
        <p:xfrm>
          <a:off x="750030" y="1122962"/>
          <a:ext cx="7886700" cy="3139440"/>
        </p:xfrm>
        <a:graphic>
          <a:graphicData uri="http://schemas.openxmlformats.org/drawingml/2006/table">
            <a:tbl>
              <a:tblPr firstRow="1" bandRow="1">
                <a:tableStyleId>{5C22544A-7EE6-4342-B048-85BDC9FD1C3A}</a:tableStyleId>
              </a:tblPr>
              <a:tblGrid>
                <a:gridCol w="2834902">
                  <a:extLst>
                    <a:ext uri="{9D8B030D-6E8A-4147-A177-3AD203B41FA5}">
                      <a16:colId xmlns:a16="http://schemas.microsoft.com/office/drawing/2014/main" val="3998487909"/>
                    </a:ext>
                  </a:extLst>
                </a:gridCol>
                <a:gridCol w="3893770">
                  <a:extLst>
                    <a:ext uri="{9D8B030D-6E8A-4147-A177-3AD203B41FA5}">
                      <a16:colId xmlns:a16="http://schemas.microsoft.com/office/drawing/2014/main" val="2515612874"/>
                    </a:ext>
                  </a:extLst>
                </a:gridCol>
                <a:gridCol w="1158028">
                  <a:extLst>
                    <a:ext uri="{9D8B030D-6E8A-4147-A177-3AD203B41FA5}">
                      <a16:colId xmlns:a16="http://schemas.microsoft.com/office/drawing/2014/main" val="667607638"/>
                    </a:ext>
                  </a:extLst>
                </a:gridCol>
              </a:tblGrid>
              <a:tr h="370840">
                <a:tc>
                  <a:txBody>
                    <a:bodyPr/>
                    <a:lstStyle/>
                    <a:p>
                      <a:r>
                        <a:rPr lang="en-US" dirty="0"/>
                        <a:t>Title</a:t>
                      </a:r>
                    </a:p>
                  </a:txBody>
                  <a:tcPr/>
                </a:tc>
                <a:tc>
                  <a:txBody>
                    <a:bodyPr/>
                    <a:lstStyle/>
                    <a:p>
                      <a:r>
                        <a:rPr lang="en-US" dirty="0"/>
                        <a:t>Group</a:t>
                      </a:r>
                    </a:p>
                  </a:txBody>
                  <a:tcPr/>
                </a:tc>
                <a:tc>
                  <a:txBody>
                    <a:bodyPr/>
                    <a:lstStyle/>
                    <a:p>
                      <a:r>
                        <a:rPr lang="en-US" dirty="0"/>
                        <a:t>Section</a:t>
                      </a:r>
                    </a:p>
                  </a:txBody>
                  <a:tcPr/>
                </a:tc>
                <a:extLst>
                  <a:ext uri="{0D108BD9-81ED-4DB2-BD59-A6C34878D82A}">
                    <a16:rowId xmlns:a16="http://schemas.microsoft.com/office/drawing/2014/main" val="2271313232"/>
                  </a:ext>
                </a:extLst>
              </a:tr>
              <a:tr h="370840">
                <a:tc>
                  <a:txBody>
                    <a:bodyPr/>
                    <a:lstStyle/>
                    <a:p>
                      <a:r>
                        <a:rPr lang="en-US" sz="1200" dirty="0"/>
                        <a:t>Social Distancing Tracking System</a:t>
                      </a:r>
                    </a:p>
                  </a:txBody>
                  <a:tcPr/>
                </a:tc>
                <a:tc>
                  <a:txBody>
                    <a:bodyPr/>
                    <a:lstStyle/>
                    <a:p>
                      <a:r>
                        <a:rPr lang="en-US" sz="1200" dirty="0"/>
                        <a:t>University of Technology, Caribbean Maritime University, Digicel Jamaica Limited</a:t>
                      </a:r>
                    </a:p>
                  </a:txBody>
                  <a:tcPr/>
                </a:tc>
                <a:tc>
                  <a:txBody>
                    <a:bodyPr/>
                    <a:lstStyle/>
                    <a:p>
                      <a:r>
                        <a:rPr lang="en-US" sz="1200" b="0" i="0" u="none" strike="noStrike" kern="1200" dirty="0">
                          <a:solidFill>
                            <a:schemeClr val="dk1"/>
                          </a:solidFill>
                          <a:effectLst/>
                          <a:latin typeface="+mn-lt"/>
                          <a:ea typeface="+mn-ea"/>
                          <a:cs typeface="+mn-cs"/>
                        </a:rPr>
                        <a:t>Jamaica</a:t>
                      </a:r>
                      <a:endParaRPr lang="en-US" sz="1200" dirty="0"/>
                    </a:p>
                  </a:txBody>
                  <a:tcPr/>
                </a:tc>
                <a:extLst>
                  <a:ext uri="{0D108BD9-81ED-4DB2-BD59-A6C34878D82A}">
                    <a16:rowId xmlns:a16="http://schemas.microsoft.com/office/drawing/2014/main" val="3084980847"/>
                  </a:ext>
                </a:extLst>
              </a:tr>
              <a:tr h="370840">
                <a:tc>
                  <a:txBody>
                    <a:bodyPr/>
                    <a:lstStyle/>
                    <a:p>
                      <a:r>
                        <a:rPr lang="en-US" sz="1200" b="0" i="0" u="none" strike="noStrike" kern="1200" dirty="0">
                          <a:solidFill>
                            <a:schemeClr val="dk1"/>
                          </a:solidFill>
                          <a:effectLst/>
                          <a:latin typeface="+mn-lt"/>
                          <a:ea typeface="+mn-ea"/>
                          <a:cs typeface="+mn-cs"/>
                        </a:rPr>
                        <a:t>Automated COVID-19 Temperature Sensor</a:t>
                      </a:r>
                      <a:endParaRPr lang="en-US" sz="1200" dirty="0"/>
                    </a:p>
                  </a:txBody>
                  <a:tcPr/>
                </a:tc>
                <a:tc>
                  <a:txBody>
                    <a:bodyPr/>
                    <a:lstStyle/>
                    <a:p>
                      <a:r>
                        <a:rPr lang="en-US" sz="1200" b="0" i="0" u="none" strike="noStrike" kern="1200" dirty="0">
                          <a:solidFill>
                            <a:schemeClr val="dk1"/>
                          </a:solidFill>
                          <a:effectLst/>
                          <a:latin typeface="+mn-lt"/>
                          <a:ea typeface="+mn-ea"/>
                          <a:cs typeface="+mn-cs"/>
                        </a:rPr>
                        <a:t>University of West Indies - Student chapter</a:t>
                      </a:r>
                      <a:endParaRPr lang="en-US" sz="1200" dirty="0"/>
                    </a:p>
                  </a:txBody>
                  <a:tcPr/>
                </a:tc>
                <a:tc>
                  <a:txBody>
                    <a:bodyPr/>
                    <a:lstStyle/>
                    <a:p>
                      <a:r>
                        <a:rPr lang="en-US" sz="1200" b="0" i="0" u="none" strike="noStrike" kern="1200" dirty="0">
                          <a:solidFill>
                            <a:schemeClr val="dk1"/>
                          </a:solidFill>
                          <a:effectLst/>
                          <a:latin typeface="+mn-lt"/>
                          <a:ea typeface="+mn-ea"/>
                          <a:cs typeface="+mn-cs"/>
                        </a:rPr>
                        <a:t>Jamaica</a:t>
                      </a:r>
                      <a:endParaRPr lang="en-US" sz="1200" dirty="0"/>
                    </a:p>
                  </a:txBody>
                  <a:tcPr/>
                </a:tc>
                <a:extLst>
                  <a:ext uri="{0D108BD9-81ED-4DB2-BD59-A6C34878D82A}">
                    <a16:rowId xmlns:a16="http://schemas.microsoft.com/office/drawing/2014/main" val="3223823319"/>
                  </a:ext>
                </a:extLst>
              </a:tr>
              <a:tr h="370840">
                <a:tc>
                  <a:txBody>
                    <a:bodyPr/>
                    <a:lstStyle/>
                    <a:p>
                      <a:r>
                        <a:rPr lang="en-US" sz="1200" b="0" i="0" u="none" strike="noStrike" kern="1200" dirty="0">
                          <a:solidFill>
                            <a:schemeClr val="dk1"/>
                          </a:solidFill>
                          <a:effectLst/>
                          <a:latin typeface="+mn-lt"/>
                          <a:ea typeface="+mn-ea"/>
                          <a:cs typeface="+mn-cs"/>
                        </a:rPr>
                        <a:t>Pandemic Desk Shields</a:t>
                      </a:r>
                      <a:endParaRPr lang="en-US" sz="1200" dirty="0"/>
                    </a:p>
                  </a:txBody>
                  <a:tcPr/>
                </a:tc>
                <a:tc>
                  <a:txBody>
                    <a:bodyPr/>
                    <a:lstStyle/>
                    <a:p>
                      <a:r>
                        <a:rPr lang="en-US" sz="1200" b="0" i="0" u="none" strike="noStrike" kern="1200" dirty="0">
                          <a:solidFill>
                            <a:schemeClr val="dk1"/>
                          </a:solidFill>
                          <a:effectLst/>
                          <a:latin typeface="+mn-lt"/>
                          <a:ea typeface="+mn-ea"/>
                          <a:cs typeface="+mn-cs"/>
                        </a:rPr>
                        <a:t>WIE</a:t>
                      </a:r>
                      <a:endParaRPr lang="en-US" sz="1200" dirty="0"/>
                    </a:p>
                  </a:txBody>
                  <a:tcPr/>
                </a:tc>
                <a:tc>
                  <a:txBody>
                    <a:bodyPr/>
                    <a:lstStyle/>
                    <a:p>
                      <a:r>
                        <a:rPr lang="en-US" sz="1200" b="0" i="0" u="none" strike="noStrike" kern="1200" dirty="0">
                          <a:solidFill>
                            <a:schemeClr val="dk1"/>
                          </a:solidFill>
                          <a:effectLst/>
                          <a:latin typeface="+mn-lt"/>
                          <a:ea typeface="+mn-ea"/>
                          <a:cs typeface="+mn-cs"/>
                        </a:rPr>
                        <a:t>Jamaica</a:t>
                      </a:r>
                      <a:endParaRPr lang="en-US" sz="1200" dirty="0"/>
                    </a:p>
                  </a:txBody>
                  <a:tcPr/>
                </a:tc>
                <a:extLst>
                  <a:ext uri="{0D108BD9-81ED-4DB2-BD59-A6C34878D82A}">
                    <a16:rowId xmlns:a16="http://schemas.microsoft.com/office/drawing/2014/main" val="4011387022"/>
                  </a:ext>
                </a:extLst>
              </a:tr>
              <a:tr h="370840">
                <a:tc>
                  <a:txBody>
                    <a:bodyPr/>
                    <a:lstStyle/>
                    <a:p>
                      <a:r>
                        <a:rPr lang="en-US" sz="1200" b="0" i="0" u="none" strike="noStrike" kern="1200" dirty="0">
                          <a:solidFill>
                            <a:schemeClr val="dk1"/>
                          </a:solidFill>
                          <a:effectLst/>
                          <a:latin typeface="+mn-lt"/>
                          <a:ea typeface="+mn-ea"/>
                          <a:cs typeface="+mn-cs"/>
                        </a:rPr>
                        <a:t>Sanitizing Drone</a:t>
                      </a:r>
                      <a:endParaRPr lang="en-US" sz="1200" dirty="0"/>
                    </a:p>
                  </a:txBody>
                  <a:tcPr/>
                </a:tc>
                <a:tc>
                  <a:txBody>
                    <a:bodyPr/>
                    <a:lstStyle/>
                    <a:p>
                      <a:r>
                        <a:rPr lang="en-US" sz="1200" b="0" i="0" u="none" strike="noStrike" kern="1200" dirty="0">
                          <a:solidFill>
                            <a:schemeClr val="dk1"/>
                          </a:solidFill>
                          <a:effectLst/>
                          <a:latin typeface="+mn-lt"/>
                          <a:ea typeface="+mn-ea"/>
                          <a:cs typeface="+mn-cs"/>
                        </a:rPr>
                        <a:t>Valencia College</a:t>
                      </a:r>
                      <a:endParaRPr lang="en-US" sz="1200" dirty="0"/>
                    </a:p>
                  </a:txBody>
                  <a:tcPr/>
                </a:tc>
                <a:tc>
                  <a:txBody>
                    <a:bodyPr/>
                    <a:lstStyle/>
                    <a:p>
                      <a:r>
                        <a:rPr lang="en-US" sz="1200" b="0" i="0" u="none" strike="noStrike" kern="1200" dirty="0">
                          <a:solidFill>
                            <a:schemeClr val="dk1"/>
                          </a:solidFill>
                          <a:effectLst/>
                          <a:latin typeface="+mn-lt"/>
                          <a:ea typeface="+mn-ea"/>
                          <a:cs typeface="+mn-cs"/>
                        </a:rPr>
                        <a:t>Orlando</a:t>
                      </a:r>
                      <a:endParaRPr lang="en-US" sz="1200" dirty="0"/>
                    </a:p>
                  </a:txBody>
                  <a:tcPr/>
                </a:tc>
                <a:extLst>
                  <a:ext uri="{0D108BD9-81ED-4DB2-BD59-A6C34878D82A}">
                    <a16:rowId xmlns:a16="http://schemas.microsoft.com/office/drawing/2014/main" val="229917185"/>
                  </a:ext>
                </a:extLst>
              </a:tr>
              <a:tr h="370840">
                <a:tc>
                  <a:txBody>
                    <a:bodyPr/>
                    <a:lstStyle/>
                    <a:p>
                      <a:r>
                        <a:rPr lang="en-US" sz="1200" b="0" i="0" u="none" strike="noStrike" kern="1200" dirty="0">
                          <a:solidFill>
                            <a:schemeClr val="dk1"/>
                          </a:solidFill>
                          <a:effectLst/>
                          <a:latin typeface="+mn-lt"/>
                          <a:ea typeface="+mn-ea"/>
                          <a:cs typeface="+mn-cs"/>
                        </a:rPr>
                        <a:t>Autonomous Surface Disinfection Robot</a:t>
                      </a:r>
                      <a:endParaRPr lang="en-US" sz="1200" dirty="0"/>
                    </a:p>
                  </a:txBody>
                  <a:tcPr/>
                </a:tc>
                <a:tc>
                  <a:txBody>
                    <a:bodyPr/>
                    <a:lstStyle/>
                    <a:p>
                      <a:r>
                        <a:rPr lang="en-US" sz="1200" b="0" i="0" u="none" strike="noStrike" kern="1200" dirty="0">
                          <a:solidFill>
                            <a:schemeClr val="dk1"/>
                          </a:solidFill>
                          <a:effectLst/>
                          <a:latin typeface="+mn-lt"/>
                          <a:ea typeface="+mn-ea"/>
                          <a:cs typeface="+mn-cs"/>
                        </a:rPr>
                        <a:t>University of Central Florida</a:t>
                      </a:r>
                      <a:endParaRPr lang="en-US" sz="1200" dirty="0"/>
                    </a:p>
                  </a:txBody>
                  <a:tcPr/>
                </a:tc>
                <a:tc>
                  <a:txBody>
                    <a:bodyPr/>
                    <a:lstStyle/>
                    <a:p>
                      <a:r>
                        <a:rPr lang="en-US" sz="1200" b="0" i="0" u="none" strike="noStrike" kern="1200" dirty="0">
                          <a:solidFill>
                            <a:schemeClr val="dk1"/>
                          </a:solidFill>
                          <a:effectLst/>
                          <a:latin typeface="+mn-lt"/>
                          <a:ea typeface="+mn-ea"/>
                          <a:cs typeface="+mn-cs"/>
                        </a:rPr>
                        <a:t>Orlando</a:t>
                      </a:r>
                      <a:endParaRPr lang="en-US" sz="1200" dirty="0"/>
                    </a:p>
                  </a:txBody>
                  <a:tcPr/>
                </a:tc>
                <a:extLst>
                  <a:ext uri="{0D108BD9-81ED-4DB2-BD59-A6C34878D82A}">
                    <a16:rowId xmlns:a16="http://schemas.microsoft.com/office/drawing/2014/main" val="3036530812"/>
                  </a:ext>
                </a:extLst>
              </a:tr>
              <a:tr h="370840">
                <a:tc>
                  <a:txBody>
                    <a:bodyPr/>
                    <a:lstStyle/>
                    <a:p>
                      <a:r>
                        <a:rPr lang="en-US" sz="1200" b="0" i="0" u="none" strike="noStrike" kern="1200" dirty="0">
                          <a:solidFill>
                            <a:schemeClr val="dk1"/>
                          </a:solidFill>
                          <a:effectLst/>
                          <a:latin typeface="+mn-lt"/>
                          <a:ea typeface="+mn-ea"/>
                          <a:cs typeface="+mn-cs"/>
                        </a:rPr>
                        <a:t>Pandemic Member Support</a:t>
                      </a:r>
                      <a:endParaRPr lang="en-US" sz="1200" dirty="0"/>
                    </a:p>
                  </a:txBody>
                  <a:tcPr/>
                </a:tc>
                <a:tc>
                  <a:txBody>
                    <a:bodyPr/>
                    <a:lstStyle/>
                    <a:p>
                      <a:r>
                        <a:rPr lang="en-US" sz="1200" b="0" i="0" u="none" strike="noStrike" kern="1200" dirty="0">
                          <a:solidFill>
                            <a:schemeClr val="dk1"/>
                          </a:solidFill>
                          <a:effectLst/>
                          <a:latin typeface="+mn-lt"/>
                          <a:ea typeface="+mn-ea"/>
                          <a:cs typeface="+mn-cs"/>
                        </a:rPr>
                        <a:t>Section</a:t>
                      </a:r>
                      <a:endParaRPr lang="en-US" sz="1200" dirty="0"/>
                    </a:p>
                  </a:txBody>
                  <a:tcPr/>
                </a:tc>
                <a:tc>
                  <a:txBody>
                    <a:bodyPr/>
                    <a:lstStyle/>
                    <a:p>
                      <a:r>
                        <a:rPr lang="en-US" sz="1200" b="0" i="0" u="none" strike="noStrike" kern="1200" dirty="0">
                          <a:solidFill>
                            <a:schemeClr val="dk1"/>
                          </a:solidFill>
                          <a:effectLst/>
                          <a:latin typeface="+mn-lt"/>
                          <a:ea typeface="+mn-ea"/>
                          <a:cs typeface="+mn-cs"/>
                        </a:rPr>
                        <a:t>Melbourne</a:t>
                      </a:r>
                      <a:endParaRPr lang="en-US" sz="1200" dirty="0"/>
                    </a:p>
                  </a:txBody>
                  <a:tcPr/>
                </a:tc>
                <a:extLst>
                  <a:ext uri="{0D108BD9-81ED-4DB2-BD59-A6C34878D82A}">
                    <a16:rowId xmlns:a16="http://schemas.microsoft.com/office/drawing/2014/main" val="399288167"/>
                  </a:ext>
                </a:extLst>
              </a:tr>
              <a:tr h="370840">
                <a:tc>
                  <a:txBody>
                    <a:bodyPr/>
                    <a:lstStyle/>
                    <a:p>
                      <a:r>
                        <a:rPr lang="en-US" sz="1200" b="0" i="0" u="none" strike="noStrike" kern="1200" dirty="0">
                          <a:solidFill>
                            <a:schemeClr val="dk1"/>
                          </a:solidFill>
                          <a:effectLst/>
                          <a:latin typeface="+mn-lt"/>
                          <a:ea typeface="+mn-ea"/>
                          <a:cs typeface="+mn-cs"/>
                        </a:rPr>
                        <a:t>COVID-19 Hackathon: Global Challenges, Novel Solutions</a:t>
                      </a:r>
                      <a:endParaRPr lang="en-US" sz="1200" dirty="0"/>
                    </a:p>
                  </a:txBody>
                  <a:tcPr/>
                </a:tc>
                <a:tc>
                  <a:txBody>
                    <a:bodyPr/>
                    <a:lstStyle/>
                    <a:p>
                      <a:r>
                        <a:rPr lang="en-US" sz="1200" b="0" i="0" u="none" strike="noStrike" kern="1200" dirty="0">
                          <a:solidFill>
                            <a:schemeClr val="dk1"/>
                          </a:solidFill>
                          <a:effectLst/>
                          <a:latin typeface="+mn-lt"/>
                          <a:ea typeface="+mn-ea"/>
                          <a:cs typeface="+mn-cs"/>
                        </a:rPr>
                        <a:t>Section</a:t>
                      </a:r>
                      <a:endParaRPr lang="en-US" sz="1200" dirty="0"/>
                    </a:p>
                  </a:txBody>
                  <a:tcPr/>
                </a:tc>
                <a:tc>
                  <a:txBody>
                    <a:bodyPr/>
                    <a:lstStyle/>
                    <a:p>
                      <a:r>
                        <a:rPr lang="en-US" sz="1200" b="0" i="0" u="none" strike="noStrike" kern="1200" dirty="0">
                          <a:solidFill>
                            <a:schemeClr val="dk1"/>
                          </a:solidFill>
                          <a:effectLst/>
                          <a:latin typeface="+mn-lt"/>
                          <a:ea typeface="+mn-ea"/>
                          <a:cs typeface="+mn-cs"/>
                        </a:rPr>
                        <a:t>Richmond</a:t>
                      </a:r>
                      <a:endParaRPr lang="en-US" sz="1200" dirty="0"/>
                    </a:p>
                  </a:txBody>
                  <a:tcPr/>
                </a:tc>
                <a:extLst>
                  <a:ext uri="{0D108BD9-81ED-4DB2-BD59-A6C34878D82A}">
                    <a16:rowId xmlns:a16="http://schemas.microsoft.com/office/drawing/2014/main" val="2481921974"/>
                  </a:ext>
                </a:extLst>
              </a:tr>
            </a:tbl>
          </a:graphicData>
        </a:graphic>
      </p:graphicFrame>
    </p:spTree>
    <p:extLst>
      <p:ext uri="{BB962C8B-B14F-4D97-AF65-F5344CB8AC3E}">
        <p14:creationId xmlns:p14="http://schemas.microsoft.com/office/powerpoint/2010/main" val="2505967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5540-9491-43EB-8514-275B6DD8CC06}"/>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177B48C4-EC57-4CF8-BA39-E3134A156C68}"/>
              </a:ext>
            </a:extLst>
          </p:cNvPr>
          <p:cNvSpPr>
            <a:spLocks noGrp="1"/>
          </p:cNvSpPr>
          <p:nvPr>
            <p:ph type="body" sz="quarter" idx="13"/>
          </p:nvPr>
        </p:nvSpPr>
        <p:spPr/>
        <p:txBody>
          <a:bodyPr>
            <a:normAutofit fontScale="92500" lnSpcReduction="20000"/>
          </a:bodyPr>
          <a:lstStyle/>
          <a:p>
            <a:r>
              <a:rPr lang="en-US" dirty="0"/>
              <a:t>Worked with the Ministry of Education to address the challenge of underserved schools being able to return to in-person classes</a:t>
            </a:r>
          </a:p>
          <a:p>
            <a:pPr lvl="1"/>
            <a:r>
              <a:rPr lang="en-US" dirty="0"/>
              <a:t>Donovan Hunter – Denham Town High School Acting Principal</a:t>
            </a:r>
          </a:p>
          <a:p>
            <a:pPr lvl="1"/>
            <a:r>
              <a:rPr lang="en-US" dirty="0"/>
              <a:t>Erica Simmons – Chair – IEEE Chair Jamaica Section</a:t>
            </a:r>
          </a:p>
          <a:p>
            <a:pPr lvl="1"/>
            <a:r>
              <a:rPr lang="en-US" dirty="0"/>
              <a:t>Sharleen Brown –  Chair, WIE Jamaica Section</a:t>
            </a:r>
          </a:p>
          <a:p>
            <a:pPr lvl="1"/>
            <a:r>
              <a:rPr lang="en-US" dirty="0"/>
              <a:t>Christine </a:t>
            </a:r>
            <a:r>
              <a:rPr lang="en-US" dirty="0" err="1"/>
              <a:t>Addlery</a:t>
            </a:r>
            <a:r>
              <a:rPr lang="en-US" dirty="0"/>
              <a:t> – WIE – Secretary</a:t>
            </a:r>
          </a:p>
          <a:p>
            <a:pPr lvl="1"/>
            <a:r>
              <a:rPr lang="en-US" dirty="0"/>
              <a:t>Dr. Damith Wickramanayake</a:t>
            </a:r>
          </a:p>
        </p:txBody>
      </p:sp>
      <p:sp>
        <p:nvSpPr>
          <p:cNvPr id="4" name="Text Placeholder 3">
            <a:extLst>
              <a:ext uri="{FF2B5EF4-FFF2-40B4-BE49-F238E27FC236}">
                <a16:creationId xmlns:a16="http://schemas.microsoft.com/office/drawing/2014/main" id="{EE5FF708-6D0F-4367-A8C3-E52A85666A5D}"/>
              </a:ext>
            </a:extLst>
          </p:cNvPr>
          <p:cNvSpPr>
            <a:spLocks noGrp="1"/>
          </p:cNvSpPr>
          <p:nvPr>
            <p:ph type="body" sz="quarter" idx="17"/>
          </p:nvPr>
        </p:nvSpPr>
        <p:spPr/>
        <p:txBody>
          <a:bodyPr>
            <a:normAutofit fontScale="92500" lnSpcReduction="20000"/>
          </a:bodyPr>
          <a:lstStyle/>
          <a:p>
            <a:r>
              <a:rPr lang="en-US" dirty="0"/>
              <a:t>Pandemic Desk Shields – WIE, Jamaica Section</a:t>
            </a:r>
          </a:p>
        </p:txBody>
      </p:sp>
      <p:sp>
        <p:nvSpPr>
          <p:cNvPr id="5" name="Slide Number Placeholder 4">
            <a:extLst>
              <a:ext uri="{FF2B5EF4-FFF2-40B4-BE49-F238E27FC236}">
                <a16:creationId xmlns:a16="http://schemas.microsoft.com/office/drawing/2014/main" id="{86C26AEB-5D50-435D-B88A-53441937BED0}"/>
              </a:ext>
            </a:extLst>
          </p:cNvPr>
          <p:cNvSpPr>
            <a:spLocks noGrp="1"/>
          </p:cNvSpPr>
          <p:nvPr>
            <p:ph type="sldNum" sz="quarter" idx="18"/>
          </p:nvPr>
        </p:nvSpPr>
        <p:spPr/>
        <p:txBody>
          <a:bodyPr/>
          <a:lstStyle/>
          <a:p>
            <a:pPr algn="ctr">
              <a:defRPr/>
            </a:pPr>
            <a:fld id="{2074D7F4-E035-F04D-B83A-CFAC758BEF6D}" type="slidenum">
              <a:rPr lang="en-US" smtClean="0"/>
              <a:pPr algn="ctr">
                <a:defRPr/>
              </a:pPr>
              <a:t>15</a:t>
            </a:fld>
            <a:endParaRPr lang="en-US" dirty="0"/>
          </a:p>
        </p:txBody>
      </p:sp>
      <p:pic>
        <p:nvPicPr>
          <p:cNvPr id="8" name="Content Placeholder 7">
            <a:extLst>
              <a:ext uri="{FF2B5EF4-FFF2-40B4-BE49-F238E27FC236}">
                <a16:creationId xmlns:a16="http://schemas.microsoft.com/office/drawing/2014/main" id="{3B2A95A6-DEF9-4CEB-8260-6D42246445BF}"/>
              </a:ext>
            </a:extLst>
          </p:cNvPr>
          <p:cNvPicPr>
            <a:picLocks noGrp="1" noChangeAspect="1"/>
          </p:cNvPicPr>
          <p:nvPr>
            <p:ph sz="half" idx="2"/>
          </p:nvPr>
        </p:nvPicPr>
        <p:blipFill>
          <a:blip r:embed="rId2"/>
          <a:stretch>
            <a:fillRect/>
          </a:stretch>
        </p:blipFill>
        <p:spPr>
          <a:xfrm>
            <a:off x="5624446" y="1366838"/>
            <a:ext cx="2136907" cy="2844800"/>
          </a:xfrm>
        </p:spPr>
      </p:pic>
    </p:spTree>
    <p:extLst>
      <p:ext uri="{BB962C8B-B14F-4D97-AF65-F5344CB8AC3E}">
        <p14:creationId xmlns:p14="http://schemas.microsoft.com/office/powerpoint/2010/main" val="147556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Projects</a:t>
            </a:r>
          </a:p>
        </p:txBody>
      </p:sp>
      <p:sp>
        <p:nvSpPr>
          <p:cNvPr id="7" name="Text Placeholder 6">
            <a:extLst>
              <a:ext uri="{FF2B5EF4-FFF2-40B4-BE49-F238E27FC236}">
                <a16:creationId xmlns:a16="http://schemas.microsoft.com/office/drawing/2014/main" id="{F8CD2FBC-4303-4D39-A22E-5B35249AE78F}"/>
              </a:ext>
            </a:extLst>
          </p:cNvPr>
          <p:cNvSpPr>
            <a:spLocks noGrp="1"/>
          </p:cNvSpPr>
          <p:nvPr>
            <p:ph type="body" sz="quarter" idx="13"/>
          </p:nvPr>
        </p:nvSpPr>
        <p:spPr/>
        <p:txBody>
          <a:bodyPr>
            <a:normAutofit fontScale="92500" lnSpcReduction="10000"/>
          </a:bodyPr>
          <a:lstStyle/>
          <a:p>
            <a:r>
              <a:rPr lang="en-US" dirty="0"/>
              <a:t>Outcomes</a:t>
            </a:r>
          </a:p>
          <a:p>
            <a:pPr lvl="1"/>
            <a:r>
              <a:rPr lang="en-US" dirty="0"/>
              <a:t>“Enable greater chances of being successful in the examination.</a:t>
            </a:r>
          </a:p>
          <a:p>
            <a:pPr lvl="1"/>
            <a:r>
              <a:rPr lang="en-US" dirty="0"/>
              <a:t>“Reduce dependence on virtual school for families with socio-economic challenges.</a:t>
            </a:r>
          </a:p>
          <a:p>
            <a:pPr lvl="1"/>
            <a:r>
              <a:rPr lang="en-US" dirty="0"/>
              <a:t>“Graduates will be better equipped to apply for employment thereby improving their community.</a:t>
            </a:r>
          </a:p>
          <a:p>
            <a:pPr lvl="1"/>
            <a:r>
              <a:rPr lang="en-US" dirty="0"/>
              <a:t>“Improve the literacy rate within the community.”</a:t>
            </a:r>
          </a:p>
        </p:txBody>
      </p:sp>
      <p:sp>
        <p:nvSpPr>
          <p:cNvPr id="4" name="Text Placeholder 3"/>
          <p:cNvSpPr>
            <a:spLocks noGrp="1"/>
          </p:cNvSpPr>
          <p:nvPr>
            <p:ph type="body" sz="quarter" idx="17"/>
          </p:nvPr>
        </p:nvSpPr>
        <p:spPr/>
        <p:txBody>
          <a:bodyPr>
            <a:normAutofit fontScale="92500" lnSpcReduction="20000"/>
          </a:bodyPr>
          <a:lstStyle/>
          <a:p>
            <a:r>
              <a:rPr lang="en-US" dirty="0"/>
              <a:t>Pandemic Desk Shields – WIE, Jamaica Section</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16</a:t>
            </a:fld>
            <a:endParaRPr lang="en-US"/>
          </a:p>
        </p:txBody>
      </p:sp>
      <p:pic>
        <p:nvPicPr>
          <p:cNvPr id="9" name="Content Placeholder 8">
            <a:extLst>
              <a:ext uri="{FF2B5EF4-FFF2-40B4-BE49-F238E27FC236}">
                <a16:creationId xmlns:a16="http://schemas.microsoft.com/office/drawing/2014/main" id="{70AE0E87-2816-44B3-AD66-ED987E54AB4C}"/>
              </a:ext>
            </a:extLst>
          </p:cNvPr>
          <p:cNvPicPr>
            <a:picLocks noGrp="1" noChangeAspect="1"/>
          </p:cNvPicPr>
          <p:nvPr>
            <p:ph sz="half" idx="2"/>
          </p:nvPr>
        </p:nvPicPr>
        <p:blipFill>
          <a:blip r:embed="rId2"/>
          <a:stretch>
            <a:fillRect/>
          </a:stretch>
        </p:blipFill>
        <p:spPr>
          <a:xfrm>
            <a:off x="4749800" y="1672761"/>
            <a:ext cx="3886200" cy="2232954"/>
          </a:xfrm>
        </p:spPr>
      </p:pic>
    </p:spTree>
    <p:extLst>
      <p:ext uri="{BB962C8B-B14F-4D97-AF65-F5344CB8AC3E}">
        <p14:creationId xmlns:p14="http://schemas.microsoft.com/office/powerpoint/2010/main" val="405169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C4BB-BA53-4F42-958C-E6A7D970760A}"/>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041DA6AE-366D-406C-8287-4EAFDC87C913}"/>
              </a:ext>
            </a:extLst>
          </p:cNvPr>
          <p:cNvSpPr>
            <a:spLocks noGrp="1"/>
          </p:cNvSpPr>
          <p:nvPr>
            <p:ph type="body" sz="quarter" idx="13"/>
          </p:nvPr>
        </p:nvSpPr>
        <p:spPr/>
        <p:txBody>
          <a:bodyPr/>
          <a:lstStyle/>
          <a:p>
            <a:r>
              <a:rPr lang="en-US" dirty="0"/>
              <a:t>Community Gardens Capacity</a:t>
            </a:r>
          </a:p>
          <a:p>
            <a:r>
              <a:rPr lang="en-US" dirty="0"/>
              <a:t>Public Transit Driver Shortage</a:t>
            </a:r>
          </a:p>
          <a:p>
            <a:r>
              <a:rPr lang="en-US" dirty="0"/>
              <a:t>COVID Data Tracking</a:t>
            </a:r>
          </a:p>
          <a:p>
            <a:r>
              <a:rPr lang="en-US" dirty="0"/>
              <a:t>Video Conference Eye Contact</a:t>
            </a:r>
          </a:p>
          <a:p>
            <a:r>
              <a:rPr lang="en-US" dirty="0"/>
              <a:t>Refrigeration for Vaccines</a:t>
            </a:r>
          </a:p>
        </p:txBody>
      </p:sp>
      <p:sp>
        <p:nvSpPr>
          <p:cNvPr id="4" name="Text Placeholder 3">
            <a:extLst>
              <a:ext uri="{FF2B5EF4-FFF2-40B4-BE49-F238E27FC236}">
                <a16:creationId xmlns:a16="http://schemas.microsoft.com/office/drawing/2014/main" id="{2ED10909-C082-4F8B-9398-B6067E868C92}"/>
              </a:ext>
            </a:extLst>
          </p:cNvPr>
          <p:cNvSpPr>
            <a:spLocks noGrp="1"/>
          </p:cNvSpPr>
          <p:nvPr>
            <p:ph type="body" sz="quarter" idx="17"/>
          </p:nvPr>
        </p:nvSpPr>
        <p:spPr/>
        <p:txBody>
          <a:bodyPr>
            <a:normAutofit fontScale="92500" lnSpcReduction="20000"/>
          </a:bodyPr>
          <a:lstStyle/>
          <a:p>
            <a:r>
              <a:rPr lang="en-US" dirty="0"/>
              <a:t>Pandemic Challenge Hackathon – Richmond Section</a:t>
            </a:r>
          </a:p>
        </p:txBody>
      </p:sp>
      <p:sp>
        <p:nvSpPr>
          <p:cNvPr id="5" name="Slide Number Placeholder 4">
            <a:extLst>
              <a:ext uri="{FF2B5EF4-FFF2-40B4-BE49-F238E27FC236}">
                <a16:creationId xmlns:a16="http://schemas.microsoft.com/office/drawing/2014/main" id="{04826A4B-B241-4BC6-90B9-7D00A84076EB}"/>
              </a:ext>
            </a:extLst>
          </p:cNvPr>
          <p:cNvSpPr>
            <a:spLocks noGrp="1"/>
          </p:cNvSpPr>
          <p:nvPr>
            <p:ph type="sldNum" sz="quarter" idx="18"/>
          </p:nvPr>
        </p:nvSpPr>
        <p:spPr/>
        <p:txBody>
          <a:bodyPr/>
          <a:lstStyle/>
          <a:p>
            <a:pPr algn="ctr">
              <a:defRPr/>
            </a:pPr>
            <a:fld id="{2074D7F4-E035-F04D-B83A-CFAC758BEF6D}" type="slidenum">
              <a:rPr lang="en-US" smtClean="0"/>
              <a:pPr algn="ctr">
                <a:defRPr/>
              </a:pPr>
              <a:t>17</a:t>
            </a:fld>
            <a:endParaRPr lang="en-US" dirty="0"/>
          </a:p>
        </p:txBody>
      </p:sp>
      <p:pic>
        <p:nvPicPr>
          <p:cNvPr id="8" name="Content Placeholder 7" descr="A group of people standing in a building&#10;&#10;Description automatically generated with medium confidence">
            <a:extLst>
              <a:ext uri="{FF2B5EF4-FFF2-40B4-BE49-F238E27FC236}">
                <a16:creationId xmlns:a16="http://schemas.microsoft.com/office/drawing/2014/main" id="{9476C432-024F-46AB-BB96-38364D95E2AC}"/>
              </a:ext>
            </a:extLst>
          </p:cNvPr>
          <p:cNvPicPr>
            <a:picLocks noGrp="1" noChangeAspect="1"/>
          </p:cNvPicPr>
          <p:nvPr>
            <p:ph sz="half" idx="2"/>
          </p:nvPr>
        </p:nvPicPr>
        <p:blipFill>
          <a:blip r:embed="rId3"/>
          <a:stretch>
            <a:fillRect/>
          </a:stretch>
        </p:blipFill>
        <p:spPr>
          <a:xfrm>
            <a:off x="4749800" y="1679408"/>
            <a:ext cx="3886200" cy="2219659"/>
          </a:xfrm>
        </p:spPr>
      </p:pic>
    </p:spTree>
    <p:extLst>
      <p:ext uri="{BB962C8B-B14F-4D97-AF65-F5344CB8AC3E}">
        <p14:creationId xmlns:p14="http://schemas.microsoft.com/office/powerpoint/2010/main" val="351962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7452-4261-4A25-902F-4D0EF6EF3738}"/>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8C279E03-9658-4891-B346-048DD1684D66}"/>
              </a:ext>
            </a:extLst>
          </p:cNvPr>
          <p:cNvSpPr>
            <a:spLocks noGrp="1"/>
          </p:cNvSpPr>
          <p:nvPr>
            <p:ph type="body" sz="quarter" idx="13"/>
          </p:nvPr>
        </p:nvSpPr>
        <p:spPr/>
        <p:txBody>
          <a:bodyPr>
            <a:normAutofit lnSpcReduction="10000"/>
          </a:bodyPr>
          <a:lstStyle/>
          <a:p>
            <a:r>
              <a:rPr lang="en-US" dirty="0"/>
              <a:t>“She, so very much, wants to be involved in engineering and computer related projects that lead somewhere.”</a:t>
            </a:r>
          </a:p>
          <a:p>
            <a:r>
              <a:rPr lang="en-US" dirty="0"/>
              <a:t>“... all of the people who helped her along.”</a:t>
            </a:r>
          </a:p>
          <a:p>
            <a:r>
              <a:rPr lang="en-US" dirty="0"/>
              <a:t>“... work with people who had already chosen the engineering direction as their career paths...”</a:t>
            </a:r>
          </a:p>
          <a:p>
            <a:r>
              <a:rPr lang="en-US" dirty="0"/>
              <a:t>“enthusiasm”</a:t>
            </a:r>
          </a:p>
        </p:txBody>
      </p:sp>
      <p:sp>
        <p:nvSpPr>
          <p:cNvPr id="4" name="Text Placeholder 3">
            <a:extLst>
              <a:ext uri="{FF2B5EF4-FFF2-40B4-BE49-F238E27FC236}">
                <a16:creationId xmlns:a16="http://schemas.microsoft.com/office/drawing/2014/main" id="{B043EE39-DB17-47EC-9323-6F81D6357B74}"/>
              </a:ext>
            </a:extLst>
          </p:cNvPr>
          <p:cNvSpPr>
            <a:spLocks noGrp="1"/>
          </p:cNvSpPr>
          <p:nvPr>
            <p:ph type="body" sz="quarter" idx="17"/>
          </p:nvPr>
        </p:nvSpPr>
        <p:spPr/>
        <p:txBody>
          <a:bodyPr>
            <a:normAutofit fontScale="92500" lnSpcReduction="20000"/>
          </a:bodyPr>
          <a:lstStyle/>
          <a:p>
            <a:r>
              <a:rPr lang="en-US" dirty="0"/>
              <a:t>Some quotes from a parent (used with permission)</a:t>
            </a:r>
          </a:p>
        </p:txBody>
      </p:sp>
      <p:sp>
        <p:nvSpPr>
          <p:cNvPr id="5" name="Slide Number Placeholder 4">
            <a:extLst>
              <a:ext uri="{FF2B5EF4-FFF2-40B4-BE49-F238E27FC236}">
                <a16:creationId xmlns:a16="http://schemas.microsoft.com/office/drawing/2014/main" id="{8692CC98-90B2-446C-9912-2C4D8C025077}"/>
              </a:ext>
            </a:extLst>
          </p:cNvPr>
          <p:cNvSpPr>
            <a:spLocks noGrp="1"/>
          </p:cNvSpPr>
          <p:nvPr>
            <p:ph type="sldNum" sz="quarter" idx="18"/>
          </p:nvPr>
        </p:nvSpPr>
        <p:spPr/>
        <p:txBody>
          <a:bodyPr/>
          <a:lstStyle/>
          <a:p>
            <a:pPr algn="ctr">
              <a:defRPr/>
            </a:pPr>
            <a:fld id="{2074D7F4-E035-F04D-B83A-CFAC758BEF6D}" type="slidenum">
              <a:rPr lang="en-US" smtClean="0"/>
              <a:pPr algn="ctr">
                <a:defRPr/>
              </a:pPr>
              <a:t>18</a:t>
            </a:fld>
            <a:endParaRPr lang="en-US" dirty="0"/>
          </a:p>
        </p:txBody>
      </p:sp>
      <p:pic>
        <p:nvPicPr>
          <p:cNvPr id="8" name="Content Placeholder 7">
            <a:extLst>
              <a:ext uri="{FF2B5EF4-FFF2-40B4-BE49-F238E27FC236}">
                <a16:creationId xmlns:a16="http://schemas.microsoft.com/office/drawing/2014/main" id="{FFA2CD2A-8B1D-4525-8AF9-F27925DE4EF2}"/>
              </a:ext>
            </a:extLst>
          </p:cNvPr>
          <p:cNvPicPr>
            <a:picLocks noGrp="1" noChangeAspect="1"/>
          </p:cNvPicPr>
          <p:nvPr>
            <p:ph sz="half" idx="2"/>
          </p:nvPr>
        </p:nvPicPr>
        <p:blipFill>
          <a:blip r:embed="rId2"/>
          <a:stretch>
            <a:fillRect/>
          </a:stretch>
        </p:blipFill>
        <p:spPr>
          <a:xfrm>
            <a:off x="4943998" y="1366838"/>
            <a:ext cx="3497803" cy="2844800"/>
          </a:xfrm>
          <a:ln>
            <a:solidFill>
              <a:schemeClr val="accent1">
                <a:shade val="50000"/>
              </a:schemeClr>
            </a:solidFill>
          </a:ln>
        </p:spPr>
      </p:pic>
    </p:spTree>
    <p:extLst>
      <p:ext uri="{BB962C8B-B14F-4D97-AF65-F5344CB8AC3E}">
        <p14:creationId xmlns:p14="http://schemas.microsoft.com/office/powerpoint/2010/main" val="307286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AB3C5F-5258-4E09-A20E-3D7ED1357CE6}"/>
              </a:ext>
            </a:extLst>
          </p:cNvPr>
          <p:cNvSpPr>
            <a:spLocks noGrp="1"/>
          </p:cNvSpPr>
          <p:nvPr>
            <p:ph type="title"/>
          </p:nvPr>
        </p:nvSpPr>
        <p:spPr/>
        <p:txBody>
          <a:bodyPr>
            <a:normAutofit fontScale="90000"/>
          </a:bodyPr>
          <a:lstStyle/>
          <a:p>
            <a:r>
              <a:rPr lang="en-US" dirty="0"/>
              <a:t>Not only do Projects help retain members,...</a:t>
            </a:r>
          </a:p>
        </p:txBody>
      </p:sp>
      <p:sp>
        <p:nvSpPr>
          <p:cNvPr id="8" name="Text Placeholder 7">
            <a:extLst>
              <a:ext uri="{FF2B5EF4-FFF2-40B4-BE49-F238E27FC236}">
                <a16:creationId xmlns:a16="http://schemas.microsoft.com/office/drawing/2014/main" id="{B105AD1C-3B22-4072-831B-803C20DAB545}"/>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ACD876A8-0942-4ACF-9188-B0CB6E3E62A3}"/>
              </a:ext>
            </a:extLst>
          </p:cNvPr>
          <p:cNvSpPr>
            <a:spLocks noGrp="1"/>
          </p:cNvSpPr>
          <p:nvPr>
            <p:ph type="sldNum" sz="quarter" idx="10"/>
          </p:nvPr>
        </p:nvSpPr>
        <p:spPr/>
        <p:txBody>
          <a:bodyPr/>
          <a:lstStyle/>
          <a:p>
            <a:pPr algn="ctr">
              <a:defRPr/>
            </a:pPr>
            <a:fld id="{2074D7F4-E035-F04D-B83A-CFAC758BEF6D}" type="slidenum">
              <a:rPr lang="en-US" smtClean="0"/>
              <a:pPr algn="ctr">
                <a:defRPr/>
              </a:pPr>
              <a:t>19</a:t>
            </a:fld>
            <a:endParaRPr lang="en-US" dirty="0"/>
          </a:p>
        </p:txBody>
      </p:sp>
    </p:spTree>
    <p:extLst>
      <p:ext uri="{BB962C8B-B14F-4D97-AF65-F5344CB8AC3E}">
        <p14:creationId xmlns:p14="http://schemas.microsoft.com/office/powerpoint/2010/main" val="2019771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6563AD-0BFA-415F-BD66-FC9B1AA7F88F}"/>
              </a:ext>
            </a:extLst>
          </p:cNvPr>
          <p:cNvSpPr>
            <a:spLocks noGrp="1"/>
          </p:cNvSpPr>
          <p:nvPr>
            <p:ph type="title"/>
          </p:nvPr>
        </p:nvSpPr>
        <p:spPr/>
        <p:txBody>
          <a:bodyPr/>
          <a:lstStyle/>
          <a:p>
            <a:r>
              <a:rPr lang="en-US" dirty="0"/>
              <a:t>Engagement: Projects</a:t>
            </a:r>
          </a:p>
        </p:txBody>
      </p:sp>
      <p:sp>
        <p:nvSpPr>
          <p:cNvPr id="8" name="Text Placeholder 7">
            <a:extLst>
              <a:ext uri="{FF2B5EF4-FFF2-40B4-BE49-F238E27FC236}">
                <a16:creationId xmlns:a16="http://schemas.microsoft.com/office/drawing/2014/main" id="{B13AF398-9A77-4A72-839A-E937C85835B9}"/>
              </a:ext>
            </a:extLst>
          </p:cNvPr>
          <p:cNvSpPr>
            <a:spLocks noGrp="1"/>
          </p:cNvSpPr>
          <p:nvPr>
            <p:ph type="body" sz="quarter" idx="13"/>
          </p:nvPr>
        </p:nvSpPr>
        <p:spPr/>
        <p:txBody>
          <a:bodyPr>
            <a:normAutofit fontScale="92500" lnSpcReduction="20000"/>
          </a:bodyPr>
          <a:lstStyle/>
          <a:p>
            <a:r>
              <a:rPr lang="en-US" dirty="0"/>
              <a:t>Projects funded through the Region 3 Projects Committee are of medium duration and are meant to:</a:t>
            </a:r>
          </a:p>
          <a:p>
            <a:pPr lvl="1"/>
            <a:r>
              <a:rPr lang="en-US" dirty="0"/>
              <a:t>Encourage Engagement</a:t>
            </a:r>
          </a:p>
          <a:p>
            <a:pPr lvl="1"/>
            <a:r>
              <a:rPr lang="en-US" dirty="0"/>
              <a:t>Encourage Collaboration</a:t>
            </a:r>
          </a:p>
          <a:p>
            <a:pPr lvl="1"/>
            <a:r>
              <a:rPr lang="en-US" dirty="0"/>
              <a:t>Demonstrate IEEE’s motto of Advancing Technology for Humanity</a:t>
            </a:r>
          </a:p>
          <a:p>
            <a:pPr lvl="1"/>
            <a:endParaRPr lang="en-US" dirty="0"/>
          </a:p>
          <a:p>
            <a:r>
              <a:rPr lang="en-US" dirty="0"/>
              <a:t>They encourage our members to work together and apply our special skills to solve the problems that our communities face.</a:t>
            </a:r>
          </a:p>
        </p:txBody>
      </p:sp>
      <p:sp>
        <p:nvSpPr>
          <p:cNvPr id="9" name="Text Placeholder 8">
            <a:extLst>
              <a:ext uri="{FF2B5EF4-FFF2-40B4-BE49-F238E27FC236}">
                <a16:creationId xmlns:a16="http://schemas.microsoft.com/office/drawing/2014/main" id="{C16A1687-674A-4226-980E-7B1FD0D62144}"/>
              </a:ext>
            </a:extLst>
          </p:cNvPr>
          <p:cNvSpPr>
            <a:spLocks noGrp="1"/>
          </p:cNvSpPr>
          <p:nvPr>
            <p:ph type="body" sz="quarter" idx="17"/>
          </p:nvPr>
        </p:nvSpPr>
        <p:spPr/>
        <p:txBody>
          <a:bodyPr>
            <a:normAutofit fontScale="92500" lnSpcReduction="20000"/>
          </a:bodyPr>
          <a:lstStyle/>
          <a:p>
            <a:r>
              <a:rPr lang="en-US" dirty="0"/>
              <a:t>What Kinds of Projects Get Funded through the Region 3 Projects Committee?</a:t>
            </a:r>
          </a:p>
        </p:txBody>
      </p:sp>
      <p:sp>
        <p:nvSpPr>
          <p:cNvPr id="5" name="Slide Number Placeholder 4">
            <a:extLst>
              <a:ext uri="{FF2B5EF4-FFF2-40B4-BE49-F238E27FC236}">
                <a16:creationId xmlns:a16="http://schemas.microsoft.com/office/drawing/2014/main" id="{900BDEB3-5D11-4674-B54D-D3C9176A268A}"/>
              </a:ext>
            </a:extLst>
          </p:cNvPr>
          <p:cNvSpPr>
            <a:spLocks noGrp="1"/>
          </p:cNvSpPr>
          <p:nvPr>
            <p:ph type="sldNum" sz="quarter" idx="18"/>
          </p:nvPr>
        </p:nvSpPr>
        <p:spPr/>
        <p:txBody>
          <a:bodyPr/>
          <a:lstStyle/>
          <a:p>
            <a:pPr>
              <a:defRPr/>
            </a:pPr>
            <a:fld id="{A29E6A85-E58A-B74F-BF6B-8BF4953AF1CE}" type="slidenum">
              <a:rPr lang="en-US" smtClean="0"/>
              <a:pPr>
                <a:defRPr/>
              </a:pPr>
              <a:t>2</a:t>
            </a:fld>
            <a:endParaRPr lang="en-US" dirty="0"/>
          </a:p>
        </p:txBody>
      </p:sp>
      <p:graphicFrame>
        <p:nvGraphicFramePr>
          <p:cNvPr id="10" name="Content Placeholder 15">
            <a:extLst>
              <a:ext uri="{FF2B5EF4-FFF2-40B4-BE49-F238E27FC236}">
                <a16:creationId xmlns:a16="http://schemas.microsoft.com/office/drawing/2014/main" id="{889DCDB3-AA96-41D8-AEFE-4DA125C32E33}"/>
              </a:ext>
            </a:extLst>
          </p:cNvPr>
          <p:cNvGraphicFramePr>
            <a:graphicFrameLocks noGrp="1"/>
          </p:cNvGraphicFramePr>
          <p:nvPr>
            <p:ph sz="half" idx="2"/>
            <p:extLst>
              <p:ext uri="{D42A27DB-BD31-4B8C-83A1-F6EECF244321}">
                <p14:modId xmlns:p14="http://schemas.microsoft.com/office/powerpoint/2010/main" val="1181547121"/>
              </p:ext>
            </p:extLst>
          </p:nvPr>
        </p:nvGraphicFramePr>
        <p:xfrm>
          <a:off x="4749800" y="1366838"/>
          <a:ext cx="3886200" cy="2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5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A907F35B-009E-45EC-BF1B-C6EEBC39C60A}"/>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graphicEl>
                                              <a:dgm id="{D85856F2-3A61-4D41-BF82-4A895FCEB979}"/>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32A583B7-0B60-4C4C-BADB-69A211E9C14E}"/>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0D6B-8F50-47D8-9531-AE51B8FEE2E0}"/>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EB27DECF-B9AC-4C2F-8BB9-47262EB7845A}"/>
              </a:ext>
            </a:extLst>
          </p:cNvPr>
          <p:cNvSpPr>
            <a:spLocks noGrp="1"/>
          </p:cNvSpPr>
          <p:nvPr>
            <p:ph type="body" sz="quarter" idx="13"/>
          </p:nvPr>
        </p:nvSpPr>
        <p:spPr/>
        <p:txBody>
          <a:bodyPr>
            <a:normAutofit fontScale="92500" lnSpcReduction="10000"/>
          </a:bodyPr>
          <a:lstStyle/>
          <a:p>
            <a:r>
              <a:rPr lang="en-US" dirty="0"/>
              <a:t>Initial YP Formation Meeting</a:t>
            </a:r>
          </a:p>
          <a:p>
            <a:pPr lvl="1"/>
            <a:r>
              <a:rPr lang="en-US" dirty="0"/>
              <a:t>Shellie Lundquist – Section Vice Chair</a:t>
            </a:r>
          </a:p>
          <a:p>
            <a:pPr lvl="1"/>
            <a:r>
              <a:rPr lang="en-US" dirty="0"/>
              <a:t>Marian Do – Section Treasurer</a:t>
            </a:r>
          </a:p>
          <a:p>
            <a:r>
              <a:rPr lang="en-US" dirty="0"/>
              <a:t>Pandemic Challenge</a:t>
            </a:r>
          </a:p>
          <a:p>
            <a:pPr lvl="1"/>
            <a:r>
              <a:rPr lang="en-US" dirty="0"/>
              <a:t>Dr. Patrick Martin – VCU Student Branch Chair</a:t>
            </a:r>
          </a:p>
          <a:p>
            <a:pPr lvl="1"/>
            <a:r>
              <a:rPr lang="en-US" dirty="0"/>
              <a:t>John Moody – YP Chair, Richmond Section Pandemic Challenge Lead</a:t>
            </a:r>
          </a:p>
          <a:p>
            <a:pPr lvl="1"/>
            <a:r>
              <a:rPr lang="en-US" dirty="0"/>
              <a:t>Dr. Radhika Barua – MAG/EMB Chapter Chair, WIE Chair</a:t>
            </a:r>
          </a:p>
        </p:txBody>
      </p:sp>
      <p:sp>
        <p:nvSpPr>
          <p:cNvPr id="4" name="Text Placeholder 3">
            <a:extLst>
              <a:ext uri="{FF2B5EF4-FFF2-40B4-BE49-F238E27FC236}">
                <a16:creationId xmlns:a16="http://schemas.microsoft.com/office/drawing/2014/main" id="{8D11AA65-6C5C-4277-9D6B-79E62640BB63}"/>
              </a:ext>
            </a:extLst>
          </p:cNvPr>
          <p:cNvSpPr>
            <a:spLocks noGrp="1"/>
          </p:cNvSpPr>
          <p:nvPr>
            <p:ph type="body" sz="quarter" idx="17"/>
          </p:nvPr>
        </p:nvSpPr>
        <p:spPr/>
        <p:txBody>
          <a:bodyPr>
            <a:normAutofit fontScale="92500" lnSpcReduction="20000"/>
          </a:bodyPr>
          <a:lstStyle/>
          <a:p>
            <a:r>
              <a:rPr lang="en-US" dirty="0"/>
              <a:t>Projects also develop Volunteers and Leaders</a:t>
            </a:r>
          </a:p>
        </p:txBody>
      </p:sp>
      <p:sp>
        <p:nvSpPr>
          <p:cNvPr id="5" name="Slide Number Placeholder 4">
            <a:extLst>
              <a:ext uri="{FF2B5EF4-FFF2-40B4-BE49-F238E27FC236}">
                <a16:creationId xmlns:a16="http://schemas.microsoft.com/office/drawing/2014/main" id="{115917F3-8A3E-4D80-BFB8-06381DD81DA6}"/>
              </a:ext>
            </a:extLst>
          </p:cNvPr>
          <p:cNvSpPr>
            <a:spLocks noGrp="1"/>
          </p:cNvSpPr>
          <p:nvPr>
            <p:ph type="sldNum" sz="quarter" idx="18"/>
          </p:nvPr>
        </p:nvSpPr>
        <p:spPr/>
        <p:txBody>
          <a:bodyPr/>
          <a:lstStyle/>
          <a:p>
            <a:pPr algn="ctr">
              <a:defRPr/>
            </a:pPr>
            <a:fld id="{2074D7F4-E035-F04D-B83A-CFAC758BEF6D}" type="slidenum">
              <a:rPr lang="en-US" smtClean="0"/>
              <a:pPr algn="ctr">
                <a:defRPr/>
              </a:pPr>
              <a:t>20</a:t>
            </a:fld>
            <a:endParaRPr lang="en-US" dirty="0"/>
          </a:p>
        </p:txBody>
      </p:sp>
      <p:sp>
        <p:nvSpPr>
          <p:cNvPr id="7" name="Rectangle 6">
            <a:extLst>
              <a:ext uri="{FF2B5EF4-FFF2-40B4-BE49-F238E27FC236}">
                <a16:creationId xmlns:a16="http://schemas.microsoft.com/office/drawing/2014/main" id="{C584FEBE-2E49-4D07-A87C-1B9CB52872E1}"/>
              </a:ext>
            </a:extLst>
          </p:cNvPr>
          <p:cNvSpPr/>
          <p:nvPr/>
        </p:nvSpPr>
        <p:spPr>
          <a:xfrm>
            <a:off x="4879116" y="1529519"/>
            <a:ext cx="3740575" cy="230832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4"/>
                </a:solidFill>
              </a:rPr>
              <a:t>Impactful Projects attract People Who Make Things Happen.</a:t>
            </a:r>
          </a:p>
        </p:txBody>
      </p:sp>
    </p:spTree>
    <p:extLst>
      <p:ext uri="{BB962C8B-B14F-4D97-AF65-F5344CB8AC3E}">
        <p14:creationId xmlns:p14="http://schemas.microsoft.com/office/powerpoint/2010/main" val="19531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2505-DFA7-4111-B77A-E97790D76764}"/>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7540B766-9B8A-446D-88D4-2FE19E826F30}"/>
              </a:ext>
            </a:extLst>
          </p:cNvPr>
          <p:cNvSpPr>
            <a:spLocks noGrp="1"/>
          </p:cNvSpPr>
          <p:nvPr>
            <p:ph type="body" sz="quarter" idx="13"/>
          </p:nvPr>
        </p:nvSpPr>
        <p:spPr/>
        <p:txBody>
          <a:bodyPr>
            <a:normAutofit fontScale="77500" lnSpcReduction="20000"/>
          </a:bodyPr>
          <a:lstStyle/>
          <a:p>
            <a:r>
              <a:rPr lang="en-US" dirty="0"/>
              <a:t>At SoutheastCon 2016, Grayson Randall gave a talk on some of the amazing projects that had been undertaken in the Eastern North Carolina Section.</a:t>
            </a:r>
          </a:p>
          <a:p>
            <a:r>
              <a:rPr lang="en-US" dirty="0"/>
              <a:t>The talk demonstrated to me that IEEE </a:t>
            </a:r>
            <a:r>
              <a:rPr lang="en-US" i="1" dirty="0"/>
              <a:t>really</a:t>
            </a:r>
            <a:r>
              <a:rPr lang="en-US" dirty="0"/>
              <a:t> </a:t>
            </a:r>
            <a:r>
              <a:rPr lang="en-US" i="1" dirty="0"/>
              <a:t>could</a:t>
            </a:r>
            <a:r>
              <a:rPr lang="en-US" dirty="0"/>
              <a:t> be what I was looking for it to be.</a:t>
            </a:r>
          </a:p>
          <a:p>
            <a:r>
              <a:rPr lang="en-US" dirty="0"/>
              <a:t>If it hadn’t been for that talk, I wouldn’t be standing here in this meeting today.</a:t>
            </a:r>
          </a:p>
          <a:p>
            <a:r>
              <a:rPr lang="en-US" dirty="0"/>
              <a:t>I might not still be an IEEE member.</a:t>
            </a:r>
          </a:p>
          <a:p>
            <a:r>
              <a:rPr lang="en-US" dirty="0"/>
              <a:t>I wouldn’t get the chance to work with amazing people who make things happen.</a:t>
            </a:r>
          </a:p>
        </p:txBody>
      </p:sp>
      <p:sp>
        <p:nvSpPr>
          <p:cNvPr id="4" name="Text Placeholder 3">
            <a:extLst>
              <a:ext uri="{FF2B5EF4-FFF2-40B4-BE49-F238E27FC236}">
                <a16:creationId xmlns:a16="http://schemas.microsoft.com/office/drawing/2014/main" id="{E00AECBA-D095-43A2-A310-E9397A650790}"/>
              </a:ext>
            </a:extLst>
          </p:cNvPr>
          <p:cNvSpPr>
            <a:spLocks noGrp="1"/>
          </p:cNvSpPr>
          <p:nvPr>
            <p:ph type="body" sz="quarter" idx="17"/>
          </p:nvPr>
        </p:nvSpPr>
        <p:spPr/>
        <p:txBody>
          <a:bodyPr>
            <a:normAutofit fontScale="92500" lnSpcReduction="20000"/>
          </a:bodyPr>
          <a:lstStyle/>
          <a:p>
            <a:r>
              <a:rPr lang="en-US" dirty="0"/>
              <a:t>And One More Person to Mention...</a:t>
            </a:r>
          </a:p>
        </p:txBody>
      </p:sp>
      <p:sp>
        <p:nvSpPr>
          <p:cNvPr id="5" name="Slide Number Placeholder 4">
            <a:extLst>
              <a:ext uri="{FF2B5EF4-FFF2-40B4-BE49-F238E27FC236}">
                <a16:creationId xmlns:a16="http://schemas.microsoft.com/office/drawing/2014/main" id="{DB3475AF-2AEF-4E6F-B902-F520E137995D}"/>
              </a:ext>
            </a:extLst>
          </p:cNvPr>
          <p:cNvSpPr>
            <a:spLocks noGrp="1"/>
          </p:cNvSpPr>
          <p:nvPr>
            <p:ph type="sldNum" sz="quarter" idx="18"/>
          </p:nvPr>
        </p:nvSpPr>
        <p:spPr/>
        <p:txBody>
          <a:bodyPr/>
          <a:lstStyle/>
          <a:p>
            <a:pPr algn="ctr">
              <a:defRPr/>
            </a:pPr>
            <a:fld id="{2074D7F4-E035-F04D-B83A-CFAC758BEF6D}" type="slidenum">
              <a:rPr lang="en-US" smtClean="0"/>
              <a:pPr algn="ctr">
                <a:defRPr/>
              </a:pPr>
              <a:t>21</a:t>
            </a:fld>
            <a:endParaRPr lang="en-US" dirty="0"/>
          </a:p>
        </p:txBody>
      </p:sp>
      <p:pic>
        <p:nvPicPr>
          <p:cNvPr id="1026" name="Picture 2" descr="2021 First Responder and Tactical Networks Workshop - IEEE Future Networks">
            <a:extLst>
              <a:ext uri="{FF2B5EF4-FFF2-40B4-BE49-F238E27FC236}">
                <a16:creationId xmlns:a16="http://schemas.microsoft.com/office/drawing/2014/main" id="{F60D2212-F141-4CA9-ADE1-B41577488B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68975" y="1555750"/>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04D7-0F96-468B-9E2E-276B7CBC249F}"/>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575260FE-32E3-4C55-8803-817822E4BE10}"/>
              </a:ext>
            </a:extLst>
          </p:cNvPr>
          <p:cNvSpPr>
            <a:spLocks noGrp="1"/>
          </p:cNvSpPr>
          <p:nvPr>
            <p:ph type="body" sz="quarter" idx="13"/>
          </p:nvPr>
        </p:nvSpPr>
        <p:spPr/>
        <p:txBody>
          <a:bodyPr/>
          <a:lstStyle/>
          <a:p>
            <a:r>
              <a:rPr lang="en-US" dirty="0"/>
              <a:t>On Saturday  @ 3:30 – 4:00 pm, John Moody and I will be hosting a Breakout Session on Running Section Projects in Room 204AB.</a:t>
            </a:r>
          </a:p>
          <a:p>
            <a:r>
              <a:rPr lang="en-US" dirty="0"/>
              <a:t>I am still looking for volunteers to join the R3 Projects Committee to help develop project funding event themes and to help review funding requests.</a:t>
            </a:r>
          </a:p>
        </p:txBody>
      </p:sp>
      <p:sp>
        <p:nvSpPr>
          <p:cNvPr id="4" name="Text Placeholder 3">
            <a:extLst>
              <a:ext uri="{FF2B5EF4-FFF2-40B4-BE49-F238E27FC236}">
                <a16:creationId xmlns:a16="http://schemas.microsoft.com/office/drawing/2014/main" id="{6B169B98-C457-4358-926D-8CF4B5D4007B}"/>
              </a:ext>
            </a:extLst>
          </p:cNvPr>
          <p:cNvSpPr>
            <a:spLocks noGrp="1"/>
          </p:cNvSpPr>
          <p:nvPr>
            <p:ph type="body" sz="quarter" idx="17"/>
          </p:nvPr>
        </p:nvSpPr>
        <p:spPr/>
        <p:txBody>
          <a:bodyPr>
            <a:normAutofit fontScale="92500" lnSpcReduction="20000"/>
          </a:bodyPr>
          <a:lstStyle/>
          <a:p>
            <a:r>
              <a:rPr lang="en-US" dirty="0"/>
              <a:t>Do You Want To Be That Next Spark?</a:t>
            </a:r>
          </a:p>
        </p:txBody>
      </p:sp>
      <p:sp>
        <p:nvSpPr>
          <p:cNvPr id="5" name="Slide Number Placeholder 4">
            <a:extLst>
              <a:ext uri="{FF2B5EF4-FFF2-40B4-BE49-F238E27FC236}">
                <a16:creationId xmlns:a16="http://schemas.microsoft.com/office/drawing/2014/main" id="{361750E2-B399-49D4-80E9-8A847FE19B32}"/>
              </a:ext>
            </a:extLst>
          </p:cNvPr>
          <p:cNvSpPr>
            <a:spLocks noGrp="1"/>
          </p:cNvSpPr>
          <p:nvPr>
            <p:ph type="sldNum" sz="quarter" idx="18"/>
          </p:nvPr>
        </p:nvSpPr>
        <p:spPr/>
        <p:txBody>
          <a:bodyPr/>
          <a:lstStyle/>
          <a:p>
            <a:pPr algn="ctr">
              <a:defRPr/>
            </a:pPr>
            <a:fld id="{2074D7F4-E035-F04D-B83A-CFAC758BEF6D}" type="slidenum">
              <a:rPr lang="en-US" smtClean="0"/>
              <a:pPr algn="ctr">
                <a:defRPr/>
              </a:pPr>
              <a:t>22</a:t>
            </a:fld>
            <a:endParaRPr lang="en-US" dirty="0"/>
          </a:p>
        </p:txBody>
      </p:sp>
    </p:spTree>
    <p:extLst>
      <p:ext uri="{BB962C8B-B14F-4D97-AF65-F5344CB8AC3E}">
        <p14:creationId xmlns:p14="http://schemas.microsoft.com/office/powerpoint/2010/main" val="4111563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a:xfrm>
            <a:off x="1084614" y="3096760"/>
            <a:ext cx="7886700" cy="811977"/>
          </a:xfrm>
        </p:spPr>
        <p:txBody>
          <a:bodyPr>
            <a:normAutofit/>
          </a:bodyPr>
          <a:lstStyle/>
          <a:p>
            <a:r>
              <a:rPr lang="en-US" dirty="0"/>
              <a:t>Allen Jones, </a:t>
            </a:r>
            <a:r>
              <a:rPr lang="en-US" dirty="0">
                <a:hlinkClick r:id="rId2"/>
              </a:rPr>
              <a:t>allen.jones@ieee.org</a:t>
            </a:r>
            <a:endParaRPr lang="en-US" dirty="0"/>
          </a:p>
          <a:p>
            <a:r>
              <a:rPr lang="en-US" dirty="0"/>
              <a:t>804-240-1182</a:t>
            </a:r>
          </a:p>
        </p:txBody>
      </p:sp>
      <p:sp>
        <p:nvSpPr>
          <p:cNvPr id="4" name="Slide Number Placeholder 3"/>
          <p:cNvSpPr>
            <a:spLocks noGrp="1"/>
          </p:cNvSpPr>
          <p:nvPr>
            <p:ph type="sldNum" sz="quarter" idx="10"/>
          </p:nvPr>
        </p:nvSpPr>
        <p:spPr/>
        <p:txBody>
          <a:bodyPr/>
          <a:lstStyle/>
          <a:p>
            <a:fld id="{3DD97BEB-BAEF-0344-9D5C-EC73E478698A}" type="slidenum">
              <a:rPr lang="en-US" smtClean="0"/>
              <a:pPr/>
              <a:t>23</a:t>
            </a:fld>
            <a:endParaRPr lang="en-US"/>
          </a:p>
        </p:txBody>
      </p:sp>
    </p:spTree>
    <p:extLst>
      <p:ext uri="{BB962C8B-B14F-4D97-AF65-F5344CB8AC3E}">
        <p14:creationId xmlns:p14="http://schemas.microsoft.com/office/powerpoint/2010/main" val="38315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Projects</a:t>
            </a:r>
          </a:p>
        </p:txBody>
      </p:sp>
      <p:sp>
        <p:nvSpPr>
          <p:cNvPr id="3" name="Text Placeholder 2"/>
          <p:cNvSpPr>
            <a:spLocks noGrp="1"/>
          </p:cNvSpPr>
          <p:nvPr>
            <p:ph type="body" sz="quarter" idx="13"/>
          </p:nvPr>
        </p:nvSpPr>
        <p:spPr/>
        <p:txBody>
          <a:bodyPr>
            <a:normAutofit/>
          </a:bodyPr>
          <a:lstStyle/>
          <a:p>
            <a:r>
              <a:rPr lang="en-US" dirty="0"/>
              <a:t>Projects should normally be on the order of weeks or months.</a:t>
            </a:r>
          </a:p>
          <a:p>
            <a:pPr lvl="1"/>
            <a:r>
              <a:rPr lang="en-US" dirty="0"/>
              <a:t>A one-day or very short-term event would not normally be long enough to result in much engagement or collaboration.</a:t>
            </a:r>
          </a:p>
          <a:p>
            <a:pPr lvl="1"/>
            <a:r>
              <a:rPr lang="en-US" dirty="0"/>
              <a:t>Projects should not be so long that they are really Programs, although projects initially funded through this committee could eventually become standalone programs funded through other sources.</a:t>
            </a:r>
          </a:p>
        </p:txBody>
      </p:sp>
      <p:sp>
        <p:nvSpPr>
          <p:cNvPr id="4" name="Text Placeholder 3"/>
          <p:cNvSpPr>
            <a:spLocks noGrp="1"/>
          </p:cNvSpPr>
          <p:nvPr>
            <p:ph type="body" sz="quarter" idx="17"/>
          </p:nvPr>
        </p:nvSpPr>
        <p:spPr/>
        <p:txBody>
          <a:bodyPr>
            <a:normAutofit fontScale="92500" lnSpcReduction="20000"/>
          </a:bodyPr>
          <a:lstStyle/>
          <a:p>
            <a:r>
              <a:rPr lang="en-US" dirty="0"/>
              <a:t>What is an appropriate project duration?</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3</a:t>
            </a:fld>
            <a:endParaRPr lang="en-US"/>
          </a:p>
        </p:txBody>
      </p:sp>
    </p:spTree>
    <p:extLst>
      <p:ext uri="{BB962C8B-B14F-4D97-AF65-F5344CB8AC3E}">
        <p14:creationId xmlns:p14="http://schemas.microsoft.com/office/powerpoint/2010/main" val="6461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0493C5-A0B0-4B15-B92D-1DA81C93EFB7}"/>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31DCC272-0CDB-403E-933D-115BB2593B4B}"/>
              </a:ext>
            </a:extLst>
          </p:cNvPr>
          <p:cNvSpPr>
            <a:spLocks noGrp="1"/>
          </p:cNvSpPr>
          <p:nvPr>
            <p:ph type="body" sz="quarter" idx="13"/>
          </p:nvPr>
        </p:nvSpPr>
        <p:spPr/>
        <p:txBody>
          <a:bodyPr/>
          <a:lstStyle/>
          <a:p>
            <a:r>
              <a:rPr lang="en-US" sz="1800" dirty="0">
                <a:latin typeface="Calibri" panose="020F0502020204030204" pitchFamily="34" charset="0"/>
              </a:rPr>
              <a:t>Projects generally are based on some type of a theme that is presented by the Projects Committee</a:t>
            </a:r>
          </a:p>
          <a:p>
            <a:pPr lvl="1"/>
            <a:r>
              <a:rPr lang="en-US" sz="1400" dirty="0">
                <a:latin typeface="Calibri" panose="020F0502020204030204" pitchFamily="34" charset="0"/>
              </a:rPr>
              <a:t>Solving Challenges related to the Pandemic</a:t>
            </a:r>
          </a:p>
          <a:p>
            <a:pPr lvl="1"/>
            <a:r>
              <a:rPr lang="en-US" sz="1400" dirty="0">
                <a:latin typeface="Calibri" panose="020F0502020204030204" pitchFamily="34" charset="0"/>
              </a:rPr>
              <a:t>Working in the New Normal</a:t>
            </a:r>
          </a:p>
          <a:p>
            <a:r>
              <a:rPr lang="en-US" sz="1800" dirty="0">
                <a:latin typeface="Calibri" panose="020F0502020204030204" pitchFamily="34" charset="0"/>
              </a:rPr>
              <a:t>Funding amounts vary but are generally on the order of a couple of thousand dollars. Exact amounts are specified when a new theme is announced.</a:t>
            </a:r>
            <a:endParaRPr lang="en-US" dirty="0"/>
          </a:p>
        </p:txBody>
      </p:sp>
      <p:sp>
        <p:nvSpPr>
          <p:cNvPr id="4" name="Text Placeholder 3">
            <a:extLst>
              <a:ext uri="{FF2B5EF4-FFF2-40B4-BE49-F238E27FC236}">
                <a16:creationId xmlns:a16="http://schemas.microsoft.com/office/drawing/2014/main" id="{E0F2DE82-EA0D-4BE1-BAF9-A928D0EF334D}"/>
              </a:ext>
            </a:extLst>
          </p:cNvPr>
          <p:cNvSpPr>
            <a:spLocks noGrp="1"/>
          </p:cNvSpPr>
          <p:nvPr>
            <p:ph type="body" sz="quarter" idx="17"/>
          </p:nvPr>
        </p:nvSpPr>
        <p:spPr/>
        <p:txBody>
          <a:bodyPr>
            <a:normAutofit fontScale="92500" lnSpcReduction="20000"/>
          </a:bodyPr>
          <a:lstStyle/>
          <a:p>
            <a:r>
              <a:rPr lang="en-US" dirty="0"/>
              <a:t>Region 3 Projects Committee’s Purpose</a:t>
            </a:r>
          </a:p>
        </p:txBody>
      </p:sp>
      <p:sp>
        <p:nvSpPr>
          <p:cNvPr id="5" name="Slide Number Placeholder 4">
            <a:extLst>
              <a:ext uri="{FF2B5EF4-FFF2-40B4-BE49-F238E27FC236}">
                <a16:creationId xmlns:a16="http://schemas.microsoft.com/office/drawing/2014/main" id="{78828CC4-4996-4FA9-BAFC-AA9C2269494B}"/>
              </a:ext>
            </a:extLst>
          </p:cNvPr>
          <p:cNvSpPr>
            <a:spLocks noGrp="1"/>
          </p:cNvSpPr>
          <p:nvPr>
            <p:ph type="sldNum" sz="quarter" idx="18"/>
          </p:nvPr>
        </p:nvSpPr>
        <p:spPr/>
        <p:txBody>
          <a:bodyPr/>
          <a:lstStyle/>
          <a:p>
            <a:pPr algn="ctr">
              <a:defRPr/>
            </a:pPr>
            <a:fld id="{2074D7F4-E035-F04D-B83A-CFAC758BEF6D}" type="slidenum">
              <a:rPr lang="en-US" smtClean="0"/>
              <a:pPr algn="ctr">
                <a:defRPr/>
              </a:pPr>
              <a:t>4</a:t>
            </a:fld>
            <a:endParaRPr lang="en-US" dirty="0"/>
          </a:p>
        </p:txBody>
      </p:sp>
    </p:spTree>
    <p:extLst>
      <p:ext uri="{BB962C8B-B14F-4D97-AF65-F5344CB8AC3E}">
        <p14:creationId xmlns:p14="http://schemas.microsoft.com/office/powerpoint/2010/main" val="32937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D4C7B2-238F-4D2B-911E-8C7B835F44B9}"/>
              </a:ext>
            </a:extLst>
          </p:cNvPr>
          <p:cNvSpPr>
            <a:spLocks noGrp="1"/>
          </p:cNvSpPr>
          <p:nvPr>
            <p:ph type="title"/>
          </p:nvPr>
        </p:nvSpPr>
        <p:spPr/>
        <p:txBody>
          <a:bodyPr/>
          <a:lstStyle/>
          <a:p>
            <a:r>
              <a:rPr lang="en-US" dirty="0"/>
              <a:t>How Do Projects Increase Engagement?</a:t>
            </a:r>
          </a:p>
        </p:txBody>
      </p:sp>
      <p:sp>
        <p:nvSpPr>
          <p:cNvPr id="9" name="Text Placeholder 8">
            <a:extLst>
              <a:ext uri="{FF2B5EF4-FFF2-40B4-BE49-F238E27FC236}">
                <a16:creationId xmlns:a16="http://schemas.microsoft.com/office/drawing/2014/main" id="{F0EA8530-3AC9-412F-A842-065E8870B1D1}"/>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A3A562EE-4658-4A6B-8D54-1F08A06590E8}"/>
              </a:ext>
            </a:extLst>
          </p:cNvPr>
          <p:cNvSpPr>
            <a:spLocks noGrp="1"/>
          </p:cNvSpPr>
          <p:nvPr>
            <p:ph type="sldNum" sz="quarter" idx="10"/>
          </p:nvPr>
        </p:nvSpPr>
        <p:spPr/>
        <p:txBody>
          <a:bodyPr/>
          <a:lstStyle/>
          <a:p>
            <a:pPr>
              <a:defRPr/>
            </a:pPr>
            <a:fld id="{A29E6A85-E58A-B74F-BF6B-8BF4953AF1CE}" type="slidenum">
              <a:rPr lang="en-US" smtClean="0"/>
              <a:pPr>
                <a:defRPr/>
              </a:pPr>
              <a:t>5</a:t>
            </a:fld>
            <a:endParaRPr lang="en-US" dirty="0"/>
          </a:p>
        </p:txBody>
      </p:sp>
    </p:spTree>
    <p:extLst>
      <p:ext uri="{BB962C8B-B14F-4D97-AF65-F5344CB8AC3E}">
        <p14:creationId xmlns:p14="http://schemas.microsoft.com/office/powerpoint/2010/main" val="5717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AAC1-F9CD-44CC-A45A-3DE433AE69BA}"/>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044913B8-D4CC-4F00-9262-48F23586F9E0}"/>
              </a:ext>
            </a:extLst>
          </p:cNvPr>
          <p:cNvSpPr>
            <a:spLocks noGrp="1"/>
          </p:cNvSpPr>
          <p:nvPr>
            <p:ph type="body" sz="quarter" idx="13"/>
          </p:nvPr>
        </p:nvSpPr>
        <p:spPr/>
        <p:txBody>
          <a:bodyPr>
            <a:normAutofit/>
          </a:bodyPr>
          <a:lstStyle/>
          <a:p>
            <a:pPr marL="457200" indent="-457200">
              <a:buFont typeface="+mj-lt"/>
              <a:buAutoNum type="arabicPeriod"/>
            </a:pPr>
            <a:r>
              <a:rPr lang="en-US" dirty="0"/>
              <a:t>Technology Influencers</a:t>
            </a:r>
          </a:p>
          <a:p>
            <a:pPr marL="457200" indent="-457200">
              <a:buFont typeface="+mj-lt"/>
              <a:buAutoNum type="arabicPeriod"/>
            </a:pPr>
            <a:r>
              <a:rPr lang="en-US" dirty="0"/>
              <a:t>Involved</a:t>
            </a:r>
          </a:p>
          <a:p>
            <a:pPr marL="457200" indent="-457200">
              <a:buFont typeface="+mj-lt"/>
              <a:buAutoNum type="arabicPeriod"/>
            </a:pPr>
            <a:r>
              <a:rPr lang="en-US" dirty="0"/>
              <a:t>Workforce Developers</a:t>
            </a:r>
          </a:p>
          <a:p>
            <a:pPr marL="457200" indent="-457200">
              <a:buFont typeface="+mj-lt"/>
              <a:buAutoNum type="arabicPeriod"/>
            </a:pPr>
            <a:r>
              <a:rPr lang="en-US" dirty="0"/>
              <a:t>Global Innovators</a:t>
            </a:r>
          </a:p>
          <a:p>
            <a:pPr marL="457200" indent="-457200">
              <a:buFont typeface="+mj-lt"/>
              <a:buAutoNum type="arabicPeriod"/>
            </a:pPr>
            <a:r>
              <a:rPr lang="en-US" dirty="0"/>
              <a:t>Traditionalists</a:t>
            </a:r>
          </a:p>
          <a:p>
            <a:pPr marL="457200" indent="-457200">
              <a:buFont typeface="+mj-lt"/>
              <a:buAutoNum type="arabicPeriod"/>
            </a:pPr>
            <a:r>
              <a:rPr lang="en-US" dirty="0"/>
              <a:t>Content Focused</a:t>
            </a:r>
          </a:p>
          <a:p>
            <a:pPr marL="457200" indent="-457200">
              <a:buFont typeface="+mj-lt"/>
              <a:buAutoNum type="arabicPeriod"/>
            </a:pPr>
            <a:r>
              <a:rPr lang="en-US" dirty="0"/>
              <a:t>Newcomers</a:t>
            </a:r>
          </a:p>
        </p:txBody>
      </p:sp>
      <p:sp>
        <p:nvSpPr>
          <p:cNvPr id="4" name="Text Placeholder 3">
            <a:extLst>
              <a:ext uri="{FF2B5EF4-FFF2-40B4-BE49-F238E27FC236}">
                <a16:creationId xmlns:a16="http://schemas.microsoft.com/office/drawing/2014/main" id="{15FE0CB7-6A11-4AB7-8435-AED311E1B1D8}"/>
              </a:ext>
            </a:extLst>
          </p:cNvPr>
          <p:cNvSpPr>
            <a:spLocks noGrp="1"/>
          </p:cNvSpPr>
          <p:nvPr>
            <p:ph type="body" sz="quarter" idx="17"/>
          </p:nvPr>
        </p:nvSpPr>
        <p:spPr/>
        <p:txBody>
          <a:bodyPr>
            <a:normAutofit fontScale="92500" lnSpcReduction="20000"/>
          </a:bodyPr>
          <a:lstStyle/>
          <a:p>
            <a:r>
              <a:rPr lang="en-US" dirty="0"/>
              <a:t>IEEE 2020 Member Segmentation Study</a:t>
            </a:r>
          </a:p>
          <a:p>
            <a:endParaRPr lang="en-US" dirty="0"/>
          </a:p>
        </p:txBody>
      </p:sp>
      <p:sp>
        <p:nvSpPr>
          <p:cNvPr id="5" name="Slide Number Placeholder 4">
            <a:extLst>
              <a:ext uri="{FF2B5EF4-FFF2-40B4-BE49-F238E27FC236}">
                <a16:creationId xmlns:a16="http://schemas.microsoft.com/office/drawing/2014/main" id="{79DC4960-E25B-415D-88E6-E2B2BD787E5D}"/>
              </a:ext>
            </a:extLst>
          </p:cNvPr>
          <p:cNvSpPr>
            <a:spLocks noGrp="1"/>
          </p:cNvSpPr>
          <p:nvPr>
            <p:ph type="sldNum" sz="quarter" idx="18"/>
          </p:nvPr>
        </p:nvSpPr>
        <p:spPr/>
        <p:txBody>
          <a:bodyPr/>
          <a:lstStyle/>
          <a:p>
            <a:pPr algn="ctr">
              <a:defRPr/>
            </a:pPr>
            <a:fld id="{2074D7F4-E035-F04D-B83A-CFAC758BEF6D}" type="slidenum">
              <a:rPr lang="en-US" smtClean="0"/>
              <a:pPr algn="ctr">
                <a:defRPr/>
              </a:pPr>
              <a:t>6</a:t>
            </a:fld>
            <a:endParaRPr lang="en-US" dirty="0"/>
          </a:p>
        </p:txBody>
      </p:sp>
      <p:graphicFrame>
        <p:nvGraphicFramePr>
          <p:cNvPr id="10" name="Content Placeholder 8">
            <a:extLst>
              <a:ext uri="{FF2B5EF4-FFF2-40B4-BE49-F238E27FC236}">
                <a16:creationId xmlns:a16="http://schemas.microsoft.com/office/drawing/2014/main" id="{4D00B4E0-5847-422C-9345-F05127FA2753}"/>
              </a:ext>
            </a:extLst>
          </p:cNvPr>
          <p:cNvGraphicFramePr>
            <a:graphicFrameLocks/>
          </p:cNvGraphicFramePr>
          <p:nvPr>
            <p:extLst>
              <p:ext uri="{D42A27DB-BD31-4B8C-83A1-F6EECF244321}">
                <p14:modId xmlns:p14="http://schemas.microsoft.com/office/powerpoint/2010/main" val="1880954541"/>
              </p:ext>
            </p:extLst>
          </p:nvPr>
        </p:nvGraphicFramePr>
        <p:xfrm>
          <a:off x="4750530" y="1359469"/>
          <a:ext cx="3886200" cy="2843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544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chart seriesIdx="-4" categoryIdx="0" bldStep="category"/>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graphicEl>
                                              <a:chart seriesIdx="-4" categoryIdx="3"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graphicEl>
                                              <a:chart seriesIdx="-4" categoryIdx="4" bldStep="category"/>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graphicEl>
                                              <a:chart seriesIdx="-4" categoryIdx="5"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AAC1-F9CD-44CC-A45A-3DE433AE69BA}"/>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044913B8-D4CC-4F00-9262-48F23586F9E0}"/>
              </a:ext>
            </a:extLst>
          </p:cNvPr>
          <p:cNvSpPr>
            <a:spLocks noGrp="1"/>
          </p:cNvSpPr>
          <p:nvPr>
            <p:ph type="body" sz="quarter" idx="13"/>
          </p:nvPr>
        </p:nvSpPr>
        <p:spPr>
          <a:xfrm>
            <a:off x="750029" y="1369219"/>
            <a:ext cx="4079547" cy="2844404"/>
          </a:xfrm>
        </p:spPr>
        <p:txBody>
          <a:bodyPr>
            <a:normAutofit fontScale="92500" lnSpcReduction="20000"/>
          </a:bodyPr>
          <a:lstStyle/>
          <a:p>
            <a:r>
              <a:rPr lang="en-US" dirty="0"/>
              <a:t>These 3 Member Segments are the Least Likely to Renew:</a:t>
            </a:r>
          </a:p>
          <a:p>
            <a:pPr lvl="1"/>
            <a:r>
              <a:rPr lang="en-US" dirty="0"/>
              <a:t>Workforce Developers – Cares that IEEE welcomes women and helps students’ career transition. Attends STEM outreach and mentor programs.</a:t>
            </a:r>
          </a:p>
          <a:p>
            <a:pPr lvl="1"/>
            <a:r>
              <a:rPr lang="en-US" dirty="0"/>
              <a:t>Content Focused – IEEE is practical and relevant to their industry. Key reasons to join are for publications and content.</a:t>
            </a:r>
          </a:p>
          <a:p>
            <a:pPr lvl="1"/>
            <a:r>
              <a:rPr lang="en-US" dirty="0"/>
              <a:t>Newcomers – Values IEEE’s humanitarian efforts. Younger, with the fewest years of membership. Mainly in Asia.</a:t>
            </a:r>
          </a:p>
        </p:txBody>
      </p:sp>
      <p:sp>
        <p:nvSpPr>
          <p:cNvPr id="4" name="Text Placeholder 3">
            <a:extLst>
              <a:ext uri="{FF2B5EF4-FFF2-40B4-BE49-F238E27FC236}">
                <a16:creationId xmlns:a16="http://schemas.microsoft.com/office/drawing/2014/main" id="{15FE0CB7-6A11-4AB7-8435-AED311E1B1D8}"/>
              </a:ext>
            </a:extLst>
          </p:cNvPr>
          <p:cNvSpPr>
            <a:spLocks noGrp="1"/>
          </p:cNvSpPr>
          <p:nvPr>
            <p:ph type="body" sz="quarter" idx="17"/>
          </p:nvPr>
        </p:nvSpPr>
        <p:spPr/>
        <p:txBody>
          <a:bodyPr>
            <a:normAutofit fontScale="92500" lnSpcReduction="20000"/>
          </a:bodyPr>
          <a:lstStyle/>
          <a:p>
            <a:r>
              <a:rPr lang="en-US" dirty="0"/>
              <a:t>IEEE 2020 Member Segmentation Study</a:t>
            </a:r>
          </a:p>
          <a:p>
            <a:endParaRPr lang="en-US" dirty="0"/>
          </a:p>
        </p:txBody>
      </p:sp>
      <p:sp>
        <p:nvSpPr>
          <p:cNvPr id="5" name="Slide Number Placeholder 4">
            <a:extLst>
              <a:ext uri="{FF2B5EF4-FFF2-40B4-BE49-F238E27FC236}">
                <a16:creationId xmlns:a16="http://schemas.microsoft.com/office/drawing/2014/main" id="{79DC4960-E25B-415D-88E6-E2B2BD787E5D}"/>
              </a:ext>
            </a:extLst>
          </p:cNvPr>
          <p:cNvSpPr>
            <a:spLocks noGrp="1"/>
          </p:cNvSpPr>
          <p:nvPr>
            <p:ph type="sldNum" sz="quarter" idx="18"/>
          </p:nvPr>
        </p:nvSpPr>
        <p:spPr/>
        <p:txBody>
          <a:bodyPr/>
          <a:lstStyle/>
          <a:p>
            <a:pPr algn="ctr">
              <a:defRPr/>
            </a:pPr>
            <a:fld id="{2074D7F4-E035-F04D-B83A-CFAC758BEF6D}" type="slidenum">
              <a:rPr lang="en-US" smtClean="0"/>
              <a:pPr algn="ctr">
                <a:defRPr/>
              </a:pPr>
              <a:t>7</a:t>
            </a:fld>
            <a:endParaRPr lang="en-US" dirty="0"/>
          </a:p>
        </p:txBody>
      </p:sp>
      <p:graphicFrame>
        <p:nvGraphicFramePr>
          <p:cNvPr id="10" name="Content Placeholder 8">
            <a:extLst>
              <a:ext uri="{FF2B5EF4-FFF2-40B4-BE49-F238E27FC236}">
                <a16:creationId xmlns:a16="http://schemas.microsoft.com/office/drawing/2014/main" id="{4D00B4E0-5847-422C-9345-F05127FA2753}"/>
              </a:ext>
            </a:extLst>
          </p:cNvPr>
          <p:cNvGraphicFramePr>
            <a:graphicFrameLocks/>
          </p:cNvGraphicFramePr>
          <p:nvPr>
            <p:extLst>
              <p:ext uri="{D42A27DB-BD31-4B8C-83A1-F6EECF244321}">
                <p14:modId xmlns:p14="http://schemas.microsoft.com/office/powerpoint/2010/main" val="468385654"/>
              </p:ext>
            </p:extLst>
          </p:nvPr>
        </p:nvGraphicFramePr>
        <p:xfrm>
          <a:off x="4750530" y="1359469"/>
          <a:ext cx="3886200" cy="28432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C5079645-4ABF-432C-B0C2-BFBE165CC75B}"/>
              </a:ext>
            </a:extLst>
          </p:cNvPr>
          <p:cNvSpPr/>
          <p:nvPr/>
        </p:nvSpPr>
        <p:spPr>
          <a:xfrm>
            <a:off x="1120462" y="3374265"/>
            <a:ext cx="3709114" cy="828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4E0398-086B-4F7D-B4EC-FFE9B06B1665}"/>
              </a:ext>
            </a:extLst>
          </p:cNvPr>
          <p:cNvSpPr/>
          <p:nvPr/>
        </p:nvSpPr>
        <p:spPr>
          <a:xfrm>
            <a:off x="1120462" y="1850944"/>
            <a:ext cx="3709114" cy="769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6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89C0-A7ED-4679-93E0-00AB66898AF3}"/>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244A27B2-110E-49AC-B02F-3B98DC027CE9}"/>
              </a:ext>
            </a:extLst>
          </p:cNvPr>
          <p:cNvSpPr>
            <a:spLocks noGrp="1"/>
          </p:cNvSpPr>
          <p:nvPr>
            <p:ph type="body" sz="quarter" idx="13"/>
          </p:nvPr>
        </p:nvSpPr>
        <p:spPr/>
        <p:txBody>
          <a:bodyPr>
            <a:normAutofit fontScale="85000" lnSpcReduction="20000"/>
          </a:bodyPr>
          <a:lstStyle/>
          <a:p>
            <a:r>
              <a:rPr lang="en-US" dirty="0"/>
              <a:t>30% dropped their membership while students but were promoted to Inactive Member on their scheduled graduation date.</a:t>
            </a:r>
          </a:p>
          <a:p>
            <a:r>
              <a:rPr lang="en-US" dirty="0"/>
              <a:t>37% were elevated to Member, then never renewed.</a:t>
            </a:r>
          </a:p>
          <a:p>
            <a:r>
              <a:rPr lang="en-US" dirty="0"/>
              <a:t>11% dropped after being a Member for 1 year.</a:t>
            </a:r>
          </a:p>
          <a:p>
            <a:r>
              <a:rPr lang="en-US" dirty="0"/>
              <a:t>11% dropped after being a Member for 2-6 years.</a:t>
            </a:r>
          </a:p>
          <a:p>
            <a:r>
              <a:rPr lang="en-US" dirty="0"/>
              <a:t>11% dropped after being a Member for 7-42 years.</a:t>
            </a:r>
          </a:p>
          <a:p>
            <a:endParaRPr lang="en-US" dirty="0"/>
          </a:p>
        </p:txBody>
      </p:sp>
      <p:sp>
        <p:nvSpPr>
          <p:cNvPr id="4" name="Text Placeholder 3">
            <a:extLst>
              <a:ext uri="{FF2B5EF4-FFF2-40B4-BE49-F238E27FC236}">
                <a16:creationId xmlns:a16="http://schemas.microsoft.com/office/drawing/2014/main" id="{E15A96CF-3E62-496F-B0D9-94F912707B98}"/>
              </a:ext>
            </a:extLst>
          </p:cNvPr>
          <p:cNvSpPr>
            <a:spLocks noGrp="1"/>
          </p:cNvSpPr>
          <p:nvPr>
            <p:ph type="body" sz="quarter" idx="17"/>
          </p:nvPr>
        </p:nvSpPr>
        <p:spPr>
          <a:xfrm>
            <a:off x="750030" y="829647"/>
            <a:ext cx="7886700" cy="536844"/>
          </a:xfrm>
        </p:spPr>
        <p:txBody>
          <a:bodyPr>
            <a:normAutofit fontScale="85000" lnSpcReduction="20000"/>
          </a:bodyPr>
          <a:lstStyle/>
          <a:p>
            <a:r>
              <a:rPr lang="en-US" dirty="0"/>
              <a:t>Why Focus on the 1%?</a:t>
            </a:r>
          </a:p>
          <a:p>
            <a:r>
              <a:rPr lang="en-US" dirty="0"/>
              <a:t>	</a:t>
            </a:r>
            <a:r>
              <a:rPr lang="en-US" sz="1400" dirty="0"/>
              <a:t>A Look at Richmond Section Members Who did Not Renew between 2004-2019</a:t>
            </a:r>
            <a:endParaRPr lang="en-US" dirty="0"/>
          </a:p>
        </p:txBody>
      </p:sp>
      <p:sp>
        <p:nvSpPr>
          <p:cNvPr id="5" name="Slide Number Placeholder 4">
            <a:extLst>
              <a:ext uri="{FF2B5EF4-FFF2-40B4-BE49-F238E27FC236}">
                <a16:creationId xmlns:a16="http://schemas.microsoft.com/office/drawing/2014/main" id="{127231C2-1E08-4151-849E-84F4BC85AE5B}"/>
              </a:ext>
            </a:extLst>
          </p:cNvPr>
          <p:cNvSpPr>
            <a:spLocks noGrp="1"/>
          </p:cNvSpPr>
          <p:nvPr>
            <p:ph type="sldNum" sz="quarter" idx="18"/>
          </p:nvPr>
        </p:nvSpPr>
        <p:spPr/>
        <p:txBody>
          <a:bodyPr/>
          <a:lstStyle/>
          <a:p>
            <a:pPr algn="ctr">
              <a:defRPr/>
            </a:pPr>
            <a:fld id="{2074D7F4-E035-F04D-B83A-CFAC758BEF6D}" type="slidenum">
              <a:rPr lang="en-US" smtClean="0"/>
              <a:pPr algn="ctr">
                <a:defRPr/>
              </a:pPr>
              <a:t>8</a:t>
            </a:fld>
            <a:endParaRPr lang="en-US" dirty="0"/>
          </a:p>
        </p:txBody>
      </p:sp>
      <p:graphicFrame>
        <p:nvGraphicFramePr>
          <p:cNvPr id="8" name="Content Placeholder 13">
            <a:extLst>
              <a:ext uri="{FF2B5EF4-FFF2-40B4-BE49-F238E27FC236}">
                <a16:creationId xmlns:a16="http://schemas.microsoft.com/office/drawing/2014/main" id="{B4160308-8DE4-42E9-92A9-DEFAEEEE859C}"/>
              </a:ext>
            </a:extLst>
          </p:cNvPr>
          <p:cNvGraphicFramePr>
            <a:graphicFrameLocks noGrp="1"/>
          </p:cNvGraphicFramePr>
          <p:nvPr>
            <p:ph sz="half" idx="2"/>
            <p:extLst>
              <p:ext uri="{D42A27DB-BD31-4B8C-83A1-F6EECF244321}">
                <p14:modId xmlns:p14="http://schemas.microsoft.com/office/powerpoint/2010/main" val="2925004223"/>
              </p:ext>
            </p:extLst>
          </p:nvPr>
        </p:nvGraphicFramePr>
        <p:xfrm>
          <a:off x="4749800" y="1366838"/>
          <a:ext cx="3886200" cy="284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60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chart seriesIdx="-4" categoryIdx="3" bldStep="category"/>
                                            </p:graphic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chart seriesIdx="-4" categoryIdx="4" bldStep="category"/>
                                            </p:graphic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89C0-A7ED-4679-93E0-00AB66898AF3}"/>
              </a:ext>
            </a:extLst>
          </p:cNvPr>
          <p:cNvSpPr>
            <a:spLocks noGrp="1"/>
          </p:cNvSpPr>
          <p:nvPr>
            <p:ph type="title"/>
          </p:nvPr>
        </p:nvSpPr>
        <p:spPr/>
        <p:txBody>
          <a:bodyPr/>
          <a:lstStyle/>
          <a:p>
            <a:r>
              <a:rPr lang="en-US" dirty="0"/>
              <a:t>Engagement: Projects</a:t>
            </a:r>
          </a:p>
        </p:txBody>
      </p:sp>
      <p:sp>
        <p:nvSpPr>
          <p:cNvPr id="3" name="Text Placeholder 2">
            <a:extLst>
              <a:ext uri="{FF2B5EF4-FFF2-40B4-BE49-F238E27FC236}">
                <a16:creationId xmlns:a16="http://schemas.microsoft.com/office/drawing/2014/main" id="{244A27B2-110E-49AC-B02F-3B98DC027CE9}"/>
              </a:ext>
            </a:extLst>
          </p:cNvPr>
          <p:cNvSpPr>
            <a:spLocks noGrp="1"/>
          </p:cNvSpPr>
          <p:nvPr>
            <p:ph type="body" sz="quarter" idx="13"/>
          </p:nvPr>
        </p:nvSpPr>
        <p:spPr/>
        <p:txBody>
          <a:bodyPr/>
          <a:lstStyle/>
          <a:p>
            <a:r>
              <a:rPr lang="en-US" dirty="0"/>
              <a:t>The number of people who dropped before their 2</a:t>
            </a:r>
            <a:r>
              <a:rPr lang="en-US" baseline="30000" dirty="0"/>
              <a:t>nd</a:t>
            </a:r>
            <a:r>
              <a:rPr lang="en-US" dirty="0"/>
              <a:t> year as a Member is twice the current size of the Richmond Section.</a:t>
            </a:r>
          </a:p>
          <a:p>
            <a:r>
              <a:rPr lang="en-US" dirty="0"/>
              <a:t>It’s not that the “1%” aren’t Joining...</a:t>
            </a:r>
          </a:p>
          <a:p>
            <a:r>
              <a:rPr lang="en-US" dirty="0"/>
              <a:t>...They’re not staying.</a:t>
            </a:r>
          </a:p>
        </p:txBody>
      </p:sp>
      <p:sp>
        <p:nvSpPr>
          <p:cNvPr id="4" name="Text Placeholder 3">
            <a:extLst>
              <a:ext uri="{FF2B5EF4-FFF2-40B4-BE49-F238E27FC236}">
                <a16:creationId xmlns:a16="http://schemas.microsoft.com/office/drawing/2014/main" id="{E15A96CF-3E62-496F-B0D9-94F912707B98}"/>
              </a:ext>
            </a:extLst>
          </p:cNvPr>
          <p:cNvSpPr>
            <a:spLocks noGrp="1"/>
          </p:cNvSpPr>
          <p:nvPr>
            <p:ph type="body" sz="quarter" idx="17"/>
          </p:nvPr>
        </p:nvSpPr>
        <p:spPr/>
        <p:txBody>
          <a:bodyPr>
            <a:normAutofit fontScale="92500" lnSpcReduction="20000"/>
          </a:bodyPr>
          <a:lstStyle/>
          <a:p>
            <a:endParaRPr lang="en-US"/>
          </a:p>
        </p:txBody>
      </p:sp>
      <p:sp>
        <p:nvSpPr>
          <p:cNvPr id="5" name="Slide Number Placeholder 4">
            <a:extLst>
              <a:ext uri="{FF2B5EF4-FFF2-40B4-BE49-F238E27FC236}">
                <a16:creationId xmlns:a16="http://schemas.microsoft.com/office/drawing/2014/main" id="{127231C2-1E08-4151-849E-84F4BC85AE5B}"/>
              </a:ext>
            </a:extLst>
          </p:cNvPr>
          <p:cNvSpPr>
            <a:spLocks noGrp="1"/>
          </p:cNvSpPr>
          <p:nvPr>
            <p:ph type="sldNum" sz="quarter" idx="18"/>
          </p:nvPr>
        </p:nvSpPr>
        <p:spPr/>
        <p:txBody>
          <a:bodyPr/>
          <a:lstStyle/>
          <a:p>
            <a:pPr algn="ctr">
              <a:defRPr/>
            </a:pPr>
            <a:fld id="{2074D7F4-E035-F04D-B83A-CFAC758BEF6D}" type="slidenum">
              <a:rPr lang="en-US" smtClean="0"/>
              <a:pPr algn="ctr">
                <a:defRPr/>
              </a:pPr>
              <a:t>9</a:t>
            </a:fld>
            <a:endParaRPr lang="en-US" dirty="0"/>
          </a:p>
        </p:txBody>
      </p:sp>
      <p:graphicFrame>
        <p:nvGraphicFramePr>
          <p:cNvPr id="8" name="Content Placeholder 13">
            <a:extLst>
              <a:ext uri="{FF2B5EF4-FFF2-40B4-BE49-F238E27FC236}">
                <a16:creationId xmlns:a16="http://schemas.microsoft.com/office/drawing/2014/main" id="{B4160308-8DE4-42E9-92A9-DEFAEEEE859C}"/>
              </a:ext>
            </a:extLst>
          </p:cNvPr>
          <p:cNvGraphicFramePr>
            <a:graphicFrameLocks noGrp="1"/>
          </p:cNvGraphicFramePr>
          <p:nvPr>
            <p:ph sz="half" idx="2"/>
            <p:extLst>
              <p:ext uri="{D42A27DB-BD31-4B8C-83A1-F6EECF244321}">
                <p14:modId xmlns:p14="http://schemas.microsoft.com/office/powerpoint/2010/main" val="1236418228"/>
              </p:ext>
            </p:extLst>
          </p:nvPr>
        </p:nvGraphicFramePr>
        <p:xfrm>
          <a:off x="4749800" y="1366838"/>
          <a:ext cx="3886200" cy="284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96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A_Final_Widescreen" id="{2B2320A0-BABA-6E46-9112-D4C65338AB7A}" vid="{40670B04-4569-4F42-AF77-90BC701BC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16-DCI-113_Branded_PPT_Template_A_Final_Widescreen</Template>
  <TotalTime>3901</TotalTime>
  <Words>1569</Words>
  <Application>Microsoft Office PowerPoint</Application>
  <PresentationFormat>On-screen Show (16:9)</PresentationFormat>
  <Paragraphs>206</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Theme 1</vt:lpstr>
      <vt:lpstr>Engagement: Projects</vt:lpstr>
      <vt:lpstr>Engagement: Projects</vt:lpstr>
      <vt:lpstr>Engagement: Projects</vt:lpstr>
      <vt:lpstr>Engagement: Projects</vt:lpstr>
      <vt:lpstr>How Do Projects Increase Engagement?</vt:lpstr>
      <vt:lpstr>Engagement: Projects</vt:lpstr>
      <vt:lpstr>Engagement: Projects</vt:lpstr>
      <vt:lpstr>Engagement: Projects</vt:lpstr>
      <vt:lpstr>Engagement: Projects</vt:lpstr>
      <vt:lpstr>Engagement: Projects</vt:lpstr>
      <vt:lpstr>Some Examples of Engagement through Projects</vt:lpstr>
      <vt:lpstr>Engagement: Projects</vt:lpstr>
      <vt:lpstr>Engagement: Projects</vt:lpstr>
      <vt:lpstr>Engagement: Projects</vt:lpstr>
      <vt:lpstr>Engagement: Projects</vt:lpstr>
      <vt:lpstr>Engagement: Projects</vt:lpstr>
      <vt:lpstr>Engagement: Projects</vt:lpstr>
      <vt:lpstr>Engagement: Projects</vt:lpstr>
      <vt:lpstr>Not only do Projects help retain members,...</vt:lpstr>
      <vt:lpstr>Engagement: Projects</vt:lpstr>
      <vt:lpstr>Engagement: Projects</vt:lpstr>
      <vt:lpstr>Engagement: Projects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Donohoe, Pat</cp:lastModifiedBy>
  <cp:revision>48</cp:revision>
  <dcterms:created xsi:type="dcterms:W3CDTF">2016-10-24T19:53:01Z</dcterms:created>
  <dcterms:modified xsi:type="dcterms:W3CDTF">2022-03-31T15:59:33Z</dcterms:modified>
</cp:coreProperties>
</file>