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2" r:id="rId4"/>
    <p:sldId id="283" r:id="rId5"/>
    <p:sldId id="279" r:id="rId6"/>
    <p:sldId id="258" r:id="rId7"/>
    <p:sldId id="273" r:id="rId8"/>
    <p:sldId id="274" r:id="rId9"/>
    <p:sldId id="275" r:id="rId10"/>
    <p:sldId id="259" r:id="rId11"/>
    <p:sldId id="276" r:id="rId12"/>
    <p:sldId id="277" r:id="rId13"/>
    <p:sldId id="261" r:id="rId14"/>
    <p:sldId id="278" r:id="rId15"/>
    <p:sldId id="280" r:id="rId16"/>
    <p:sldId id="284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81B2-FCF1-4722-BCBE-4A41C561D96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1C4B6-F843-4AF3-ABEB-B76FB2B0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8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C4B6-F843-4AF3-ABEB-B76FB2B099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C4B6-F843-4AF3-ABEB-B76FB2B099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2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C4B6-F843-4AF3-ABEB-B76FB2B099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2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C4B6-F843-4AF3-ABEB-B76FB2B099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C4B6-F843-4AF3-ABEB-B76FB2B099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6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C4B6-F843-4AF3-ABEB-B76FB2B09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C4B6-F843-4AF3-ABEB-B76FB2B099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C4B6-F843-4AF3-ABEB-B76FB2B099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4/2/2017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4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4/2/2017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4/2/2017</a:t>
            </a:r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Planning Meeting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 smtClean="0">
                <a:latin typeface="Verdana" charset="0"/>
                <a:cs typeface="Verdana" charset="0"/>
              </a:rPr>
              <a:t>Jill </a:t>
            </a:r>
            <a:r>
              <a:rPr lang="en-US" sz="3200" dirty="0" err="1" smtClean="0">
                <a:latin typeface="Verdana" charset="0"/>
                <a:cs typeface="Verdana" charset="0"/>
              </a:rPr>
              <a:t>Gostin</a:t>
            </a:r>
            <a:r>
              <a:rPr lang="en-US" sz="3200" dirty="0" smtClean="0">
                <a:latin typeface="Verdana" charset="0"/>
                <a:cs typeface="Verdana" charset="0"/>
              </a:rPr>
              <a:t>	jgostin@ieee.org</a:t>
            </a:r>
            <a:endParaRPr lang="en-US" sz="3200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7 December 2019</a:t>
            </a:r>
            <a:r>
              <a:rPr lang="en-US" dirty="0">
                <a:latin typeface="Verdana" charset="0"/>
              </a:rPr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384300"/>
            <a:ext cx="8326438" cy="4864100"/>
          </a:xfrm>
        </p:spPr>
        <p:txBody>
          <a:bodyPr/>
          <a:lstStyle/>
          <a:p>
            <a:r>
              <a:rPr lang="en-US" dirty="0" smtClean="0"/>
              <a:t>Refresh of IEEE Strategic Plan 2015-2020</a:t>
            </a:r>
          </a:p>
          <a:p>
            <a:r>
              <a:rPr lang="en-US" dirty="0"/>
              <a:t>Objective: update the 2015 Strategic Plan to help </a:t>
            </a:r>
            <a:r>
              <a:rPr lang="en-US" dirty="0" smtClean="0"/>
              <a:t>guide IEEE </a:t>
            </a:r>
            <a:r>
              <a:rPr lang="en-US" dirty="0"/>
              <a:t>priorities through 2025</a:t>
            </a:r>
          </a:p>
          <a:p>
            <a:r>
              <a:rPr lang="en-US" dirty="0" smtClean="0"/>
              <a:t>Based </a:t>
            </a:r>
            <a:r>
              <a:rPr lang="en-US" dirty="0"/>
              <a:t>on discussions with </a:t>
            </a:r>
            <a:r>
              <a:rPr lang="en-US" dirty="0" smtClean="0"/>
              <a:t>the 2018 </a:t>
            </a:r>
            <a:r>
              <a:rPr lang="en-US" dirty="0"/>
              <a:t>and 2019 IEEE </a:t>
            </a:r>
            <a:r>
              <a:rPr lang="en-US" dirty="0" smtClean="0"/>
              <a:t>Boards </a:t>
            </a:r>
            <a:r>
              <a:rPr lang="en-US" dirty="0"/>
              <a:t>of Directors</a:t>
            </a:r>
            <a:r>
              <a:rPr lang="en-US" dirty="0" smtClean="0"/>
              <a:t>, the </a:t>
            </a:r>
            <a:r>
              <a:rPr lang="en-US" dirty="0"/>
              <a:t>update </a:t>
            </a:r>
            <a:r>
              <a:rPr lang="en-US" dirty="0" smtClean="0"/>
              <a:t>focused </a:t>
            </a:r>
            <a:r>
              <a:rPr lang="en-US" dirty="0"/>
              <a:t>on </a:t>
            </a:r>
            <a:r>
              <a:rPr lang="en-US" dirty="0" smtClean="0"/>
              <a:t>refreshing the </a:t>
            </a:r>
            <a:r>
              <a:rPr lang="en-US" dirty="0"/>
              <a:t>2015 Strategic Goals</a:t>
            </a:r>
          </a:p>
          <a:p>
            <a:r>
              <a:rPr lang="en-US" dirty="0" smtClean="0"/>
              <a:t>The </a:t>
            </a:r>
            <a:r>
              <a:rPr lang="en-US" dirty="0"/>
              <a:t>mission, vision, and core values remain the </a:t>
            </a:r>
            <a:r>
              <a:rPr lang="en-US" dirty="0" smtClean="0"/>
              <a:t>same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384300"/>
            <a:ext cx="8326438" cy="4864100"/>
          </a:xfrm>
        </p:spPr>
        <p:txBody>
          <a:bodyPr/>
          <a:lstStyle/>
          <a:p>
            <a:r>
              <a:rPr lang="en-US" dirty="0" smtClean="0"/>
              <a:t>Strategy survey with over 2500 responses from Members, IEEE’s Boards, and Management Council</a:t>
            </a:r>
          </a:p>
          <a:p>
            <a:r>
              <a:rPr lang="en-US" dirty="0"/>
              <a:t>Seven in‐person focus groups in </a:t>
            </a:r>
            <a:r>
              <a:rPr lang="en-US" dirty="0" smtClean="0"/>
              <a:t>regions around </a:t>
            </a:r>
            <a:r>
              <a:rPr lang="en-US" dirty="0"/>
              <a:t>the world held in local </a:t>
            </a:r>
            <a:r>
              <a:rPr lang="en-US" dirty="0" smtClean="0"/>
              <a:t>languages (Canada</a:t>
            </a:r>
            <a:r>
              <a:rPr lang="en-US" dirty="0"/>
              <a:t>, China, India, Mexico</a:t>
            </a:r>
            <a:r>
              <a:rPr lang="en-US" dirty="0" smtClean="0"/>
              <a:t>, South </a:t>
            </a:r>
            <a:r>
              <a:rPr lang="en-US" dirty="0"/>
              <a:t>Africa, Spain, United </a:t>
            </a:r>
            <a:r>
              <a:rPr lang="en-US" dirty="0" smtClean="0"/>
              <a:t>States)</a:t>
            </a:r>
          </a:p>
          <a:p>
            <a:r>
              <a:rPr lang="en-US" dirty="0" smtClean="0"/>
              <a:t>Strategy session with the IEEE </a:t>
            </a:r>
            <a:r>
              <a:rPr lang="en-US" dirty="0" err="1" smtClean="0"/>
              <a:t>BoD</a:t>
            </a:r>
            <a:r>
              <a:rPr lang="en-US" dirty="0" smtClean="0"/>
              <a:t> in June, led by Ernst &amp; Young (EY), focused on Goal statements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123"/>
            <a:ext cx="9149102" cy="53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R3 Goals / Status (Dave)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Strategy /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/>
          </p:nvPr>
        </p:nvSpPr>
        <p:spPr>
          <a:xfrm>
            <a:off x="184727" y="1412170"/>
            <a:ext cx="8737600" cy="474327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charset="0"/>
              </a:rPr>
              <a:t>Dave/Bill R developed a Mind Map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charset="0"/>
              </a:rPr>
              <a:t>Review/Modify Mind Map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charset="0"/>
              </a:rPr>
              <a:t>Keep in mind IEEE Goals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R3 Vision: Focus </a:t>
            </a:r>
            <a:r>
              <a:rPr lang="en-US" dirty="0"/>
              <a:t>on the growth and development of the </a:t>
            </a:r>
            <a:r>
              <a:rPr lang="en-US" dirty="0" smtClean="0"/>
              <a:t>member throughout </a:t>
            </a:r>
            <a:r>
              <a:rPr lang="en-US" dirty="0"/>
              <a:t>the life cycle of the individual. Every member is </a:t>
            </a:r>
            <a:r>
              <a:rPr lang="en-US" dirty="0" smtClean="0"/>
              <a:t>an active </a:t>
            </a:r>
            <a:r>
              <a:rPr lang="en-US" dirty="0"/>
              <a:t>participant, an informed and a satisfied member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R3 Mission: The </a:t>
            </a:r>
            <a:r>
              <a:rPr lang="en-US" dirty="0"/>
              <a:t>Region shall fulfill the Member and Geographic </a:t>
            </a:r>
            <a:r>
              <a:rPr lang="en-US" dirty="0" smtClean="0"/>
              <a:t>Activities (</a:t>
            </a:r>
            <a:r>
              <a:rPr lang="en-US" dirty="0"/>
              <a:t>MGA) strategic objectives at the local level by ensuring </a:t>
            </a:r>
            <a:r>
              <a:rPr lang="en-US" dirty="0" smtClean="0"/>
              <a:t>the enabling </a:t>
            </a:r>
            <a:r>
              <a:rPr lang="en-US" dirty="0"/>
              <a:t>of the sections, chapters, and student branches </a:t>
            </a:r>
            <a:r>
              <a:rPr lang="en-US" dirty="0" smtClean="0"/>
              <a:t>to engage </a:t>
            </a:r>
            <a:r>
              <a:rPr lang="en-US" dirty="0"/>
              <a:t>the member.</a:t>
            </a: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4/2/2017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54812"/>
              </p:ext>
            </p:extLst>
          </p:nvPr>
        </p:nvGraphicFramePr>
        <p:xfrm>
          <a:off x="444500" y="1485901"/>
          <a:ext cx="8470900" cy="4324348"/>
        </p:xfrm>
        <a:graphic>
          <a:graphicData uri="http://schemas.openxmlformats.org/drawingml/2006/table">
            <a:tbl>
              <a:tblPr/>
              <a:tblGrid>
                <a:gridCol w="8470900">
                  <a:extLst>
                    <a:ext uri="{9D8B030D-6E8A-4147-A177-3AD203B41FA5}">
                      <a16:colId xmlns:a16="http://schemas.microsoft.com/office/drawing/2014/main" val="2135939864"/>
                    </a:ext>
                  </a:extLst>
                </a:gridCol>
              </a:tblGrid>
              <a:tr h="617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 on / propose changes for operations manual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3959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Increase members who are engaged in any aspect of IEEE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76155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Improve Information Sharing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247046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Grow and nurture Section Support and Member Activities Committees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33147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Strengthen SoutheastCon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60884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Ensure Policies and Processes are documented and useable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64668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Collabratec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Usage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4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9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Goals – Update for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4/2/2017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72386"/>
              </p:ext>
            </p:extLst>
          </p:nvPr>
        </p:nvGraphicFramePr>
        <p:xfrm>
          <a:off x="444500" y="1485901"/>
          <a:ext cx="8470900" cy="3979166"/>
        </p:xfrm>
        <a:graphic>
          <a:graphicData uri="http://schemas.openxmlformats.org/drawingml/2006/table">
            <a:tbl>
              <a:tblPr/>
              <a:tblGrid>
                <a:gridCol w="8470900">
                  <a:extLst>
                    <a:ext uri="{9D8B030D-6E8A-4147-A177-3AD203B41FA5}">
                      <a16:colId xmlns:a16="http://schemas.microsoft.com/office/drawing/2014/main" val="2135939864"/>
                    </a:ext>
                  </a:extLst>
                </a:gridCol>
              </a:tblGrid>
              <a:tr h="49038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1 Increase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members who are engaged in any aspect of IEEE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3959"/>
                  </a:ext>
                </a:extLst>
              </a:tr>
              <a:tr h="51127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2 Ensure quality actionable data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 is provided to Region 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76155"/>
                  </a:ext>
                </a:extLst>
              </a:tr>
              <a:tr h="81607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Encourage and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enable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 OUs to provide more engagement opportunities for their members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247046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4 Support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SoutheastCon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33147"/>
                  </a:ext>
                </a:extLst>
              </a:tr>
              <a:tr h="52277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5 Ensure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Policies and Processes are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documented, </a:t>
                      </a:r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findable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and useable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60884"/>
                  </a:ext>
                </a:extLst>
              </a:tr>
              <a:tr h="40312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Assist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 the Sections in focused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improvement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64668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7 Strengthen R3 communications capability and usage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4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0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Intro: </a:t>
            </a:r>
            <a:r>
              <a:rPr lang="en-US" dirty="0" smtClean="0">
                <a:latin typeface="Verdana" charset="0"/>
              </a:rPr>
              <a:t>Strategy 2020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443936" y="1755849"/>
            <a:ext cx="8326438" cy="2855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charset="0"/>
              </a:rPr>
              <a:t>Review of IEEE updated Goals from Strategic Plan refresh</a:t>
            </a:r>
            <a:endParaRPr lang="en-US" sz="20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Keep these in mind while we discuss R3 Strategy/Goals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How does the Theme “Making New Connections” fit in with the IEEE Goals and the R3 Strategy/Goals</a:t>
            </a:r>
            <a:endParaRPr lang="en-US" sz="1800" dirty="0">
              <a:latin typeface="Verdan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charset="0"/>
              </a:rPr>
              <a:t>Basics (GSOT):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A </a:t>
            </a:r>
            <a:r>
              <a:rPr lang="en-US" altLang="en-US" sz="1800" b="1" dirty="0"/>
              <a:t>goal</a:t>
            </a:r>
            <a:r>
              <a:rPr lang="en-US" altLang="en-US" sz="1800" dirty="0"/>
              <a:t> is a broad primary outcome. </a:t>
            </a:r>
            <a:endParaRPr lang="en-US" alt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A </a:t>
            </a:r>
            <a:r>
              <a:rPr lang="en-US" altLang="en-US" sz="1800" b="1" dirty="0"/>
              <a:t>strategy</a:t>
            </a:r>
            <a:r>
              <a:rPr lang="en-US" altLang="en-US" sz="1800" dirty="0"/>
              <a:t> is the approach you take to achieve a goal. </a:t>
            </a:r>
            <a:endParaRPr lang="en-US" alt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An </a:t>
            </a:r>
            <a:r>
              <a:rPr lang="en-US" altLang="en-US" sz="1800" b="1" dirty="0"/>
              <a:t>objective</a:t>
            </a:r>
            <a:r>
              <a:rPr lang="en-US" altLang="en-US" sz="1800" dirty="0"/>
              <a:t> is a measurable step you take to achieve a strategy. </a:t>
            </a:r>
            <a:endParaRPr lang="en-US" alt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A </a:t>
            </a:r>
            <a:r>
              <a:rPr lang="en-US" altLang="en-US" sz="1800" b="1" dirty="0"/>
              <a:t>tactic</a:t>
            </a:r>
            <a:r>
              <a:rPr lang="en-US" altLang="en-US" sz="1800" dirty="0"/>
              <a:t> is a tool you use in pursuing an objective associated with a strategy.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Intro: Theme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411720"/>
            <a:ext cx="8326438" cy="53097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Theme for the Year: Making New Connections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Goal: Increasing </a:t>
            </a:r>
            <a:r>
              <a:rPr lang="en-US" sz="1800" dirty="0" smtClean="0">
                <a:latin typeface="Verdana" charset="0"/>
              </a:rPr>
              <a:t>Engagement and </a:t>
            </a:r>
            <a:r>
              <a:rPr lang="en-US" sz="1800" dirty="0" smtClean="0">
                <a:latin typeface="Verdana" charset="0"/>
              </a:rPr>
              <a:t>Membership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 charset="0"/>
              </a:rPr>
              <a:t>Read: Retention and </a:t>
            </a:r>
            <a:r>
              <a:rPr lang="en-US" sz="1600" dirty="0" smtClean="0">
                <a:latin typeface="Verdana" charset="0"/>
              </a:rPr>
              <a:t>Recruitment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Strategy: Influence members and non-members to participate in IEEE by providing diversity in events and improving communications about opportunities and accomplishments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Objective: Decrease the decline in professional memberships from X to X?</a:t>
            </a:r>
            <a:endParaRPr lang="en-US" sz="1800" dirty="0" smtClean="0">
              <a:latin typeface="Verdan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Tactics: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Challenge each Section to offer one </a:t>
            </a:r>
            <a:r>
              <a:rPr lang="en-US" sz="1800" u="sng" dirty="0" smtClean="0">
                <a:latin typeface="Verdana" charset="0"/>
              </a:rPr>
              <a:t>new type</a:t>
            </a:r>
            <a:r>
              <a:rPr lang="en-US" sz="1800" dirty="0" smtClean="0">
                <a:latin typeface="Verdana" charset="0"/>
              </a:rPr>
              <a:t> of event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Provide regular updates on activities via Newsletters, Social Media, </a:t>
            </a:r>
            <a:r>
              <a:rPr lang="en-US" sz="1800" dirty="0" err="1" smtClean="0">
                <a:latin typeface="Verdana" charset="0"/>
              </a:rPr>
              <a:t>Collabratec</a:t>
            </a:r>
            <a:r>
              <a:rPr lang="en-US" sz="1800" dirty="0" smtClean="0">
                <a:latin typeface="Verdana" charset="0"/>
              </a:rPr>
              <a:t>, Website 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>
              <a:latin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125" y="6033184"/>
            <a:ext cx="7284372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 believe that connecting better at a local level can help turn-around the decrease in membership in our </a:t>
            </a:r>
            <a:r>
              <a:rPr lang="en-US" sz="1600" dirty="0" smtClean="0"/>
              <a:t>Region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91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518920"/>
            <a:ext cx="8434111" cy="4513580"/>
          </a:xfrm>
        </p:spPr>
        <p:txBody>
          <a:bodyPr/>
          <a:lstStyle/>
          <a:p>
            <a:r>
              <a:rPr lang="en-US" sz="1800" dirty="0"/>
              <a:t>8:30-9:30: Intro -- </a:t>
            </a:r>
            <a:r>
              <a:rPr lang="en-US" sz="1800" b="1" dirty="0"/>
              <a:t>Jill</a:t>
            </a:r>
            <a:endParaRPr lang="en-US" sz="1800" dirty="0"/>
          </a:p>
          <a:p>
            <a:r>
              <a:rPr lang="en-US" sz="1800" dirty="0" smtClean="0"/>
              <a:t>9:30-10:00</a:t>
            </a:r>
            <a:r>
              <a:rPr lang="en-US" sz="1800" dirty="0"/>
              <a:t>: Review of IEEE Strategic Goals (</a:t>
            </a:r>
            <a:r>
              <a:rPr lang="en-US" sz="1800" b="1" dirty="0"/>
              <a:t>Jill with comments/input from Gregg as needed</a:t>
            </a:r>
            <a:r>
              <a:rPr lang="en-US" sz="1800" dirty="0"/>
              <a:t>)</a:t>
            </a:r>
          </a:p>
          <a:p>
            <a:r>
              <a:rPr lang="en-US" sz="1800" dirty="0"/>
              <a:t>10:00-10:20: 2019 R3 Goals / Status – </a:t>
            </a:r>
            <a:r>
              <a:rPr lang="en-US" sz="1800" b="1" dirty="0"/>
              <a:t>Dave </a:t>
            </a:r>
            <a:endParaRPr lang="en-US" sz="1800" dirty="0"/>
          </a:p>
          <a:p>
            <a:r>
              <a:rPr lang="en-US" sz="1800" dirty="0"/>
              <a:t>10:20-10:30: Break</a:t>
            </a:r>
          </a:p>
          <a:p>
            <a:r>
              <a:rPr lang="en-US" sz="1800" dirty="0"/>
              <a:t>10:30-11:30: Discussion on Goals – </a:t>
            </a:r>
            <a:r>
              <a:rPr lang="en-US" sz="1800" b="1" dirty="0"/>
              <a:t>Dave, Jill, All</a:t>
            </a:r>
            <a:endParaRPr lang="en-US" sz="1800" dirty="0"/>
          </a:p>
          <a:p>
            <a:r>
              <a:rPr lang="en-US" sz="1800" dirty="0"/>
              <a:t>11:30-12:00: YP Events discussion –</a:t>
            </a:r>
            <a:r>
              <a:rPr lang="en-US" sz="1800" b="1" dirty="0"/>
              <a:t> </a:t>
            </a:r>
            <a:r>
              <a:rPr lang="en-US" sz="1800" b="1" dirty="0" err="1"/>
              <a:t>Hasala</a:t>
            </a:r>
            <a:r>
              <a:rPr lang="en-US" sz="1800" b="1" dirty="0"/>
              <a:t>, Jill</a:t>
            </a:r>
            <a:endParaRPr lang="en-US" sz="1800" dirty="0"/>
          </a:p>
          <a:p>
            <a:r>
              <a:rPr lang="en-US" sz="1800" dirty="0"/>
              <a:t>12:00-1:00: Lunch in Meeting Room, families will join </a:t>
            </a:r>
            <a:r>
              <a:rPr lang="en-US" sz="1800" dirty="0" smtClean="0"/>
              <a:t>us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Afternoon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518920"/>
            <a:ext cx="8434111" cy="4513580"/>
          </a:xfrm>
        </p:spPr>
        <p:txBody>
          <a:bodyPr/>
          <a:lstStyle/>
          <a:p>
            <a:r>
              <a:rPr lang="en-US" sz="1800" dirty="0" smtClean="0"/>
              <a:t>1:00-1:30</a:t>
            </a:r>
            <a:r>
              <a:rPr lang="en-US" sz="1800" dirty="0"/>
              <a:t>: Brainstorm “new” events -- </a:t>
            </a:r>
            <a:r>
              <a:rPr lang="en-US" sz="1800" b="1" dirty="0"/>
              <a:t>All</a:t>
            </a:r>
            <a:endParaRPr lang="en-US" sz="1800" dirty="0"/>
          </a:p>
          <a:p>
            <a:r>
              <a:rPr lang="en-US" sz="1800" dirty="0"/>
              <a:t>1:30-2:00: Categorize the events (technical, social, </a:t>
            </a:r>
            <a:r>
              <a:rPr lang="en-US" sz="1800" dirty="0" err="1"/>
              <a:t>etc</a:t>
            </a:r>
            <a:r>
              <a:rPr lang="en-US" sz="1800" dirty="0"/>
              <a:t>), pick top 3(?). Use spreadsheet -- </a:t>
            </a:r>
            <a:r>
              <a:rPr lang="en-US" sz="1800" b="1" dirty="0"/>
              <a:t>All</a:t>
            </a:r>
            <a:endParaRPr lang="en-US" sz="1800" dirty="0"/>
          </a:p>
          <a:p>
            <a:r>
              <a:rPr lang="en-US" sz="1800" dirty="0"/>
              <a:t>2:00-3:00: Create templates/recipes for the top 3(?) -- </a:t>
            </a:r>
            <a:r>
              <a:rPr lang="en-US" sz="1800" b="1" dirty="0"/>
              <a:t>All</a:t>
            </a:r>
            <a:endParaRPr lang="en-US" sz="1800" dirty="0"/>
          </a:p>
          <a:p>
            <a:r>
              <a:rPr lang="en-US" sz="1800" dirty="0"/>
              <a:t>3:00-3:15: Break</a:t>
            </a:r>
          </a:p>
          <a:p>
            <a:r>
              <a:rPr lang="en-US" sz="1800" dirty="0"/>
              <a:t>3:15-3:30: How to encourage people to become members at those events? -- </a:t>
            </a:r>
            <a:r>
              <a:rPr lang="en-US" sz="1800" b="1" dirty="0"/>
              <a:t>All</a:t>
            </a:r>
            <a:endParaRPr lang="en-US" sz="1800" dirty="0"/>
          </a:p>
          <a:p>
            <a:r>
              <a:rPr lang="en-US" sz="1800" dirty="0"/>
              <a:t>3:30-4:00: OAC update / plans for 2020 – </a:t>
            </a:r>
            <a:r>
              <a:rPr lang="en-US" sz="1800" b="1" dirty="0"/>
              <a:t>Bill H</a:t>
            </a:r>
            <a:endParaRPr lang="en-US" sz="1800" dirty="0"/>
          </a:p>
          <a:p>
            <a:r>
              <a:rPr lang="en-US" sz="1800" dirty="0"/>
              <a:t>4:00-5:00: Area Chairs – summary of 2019 committee; plans for 2020 – </a:t>
            </a:r>
            <a:r>
              <a:rPr lang="en-US" sz="1800" b="1" dirty="0"/>
              <a:t>Bill H / </a:t>
            </a:r>
            <a:r>
              <a:rPr lang="en-US" sz="1800" b="1" dirty="0" smtClean="0"/>
              <a:t>Jill</a:t>
            </a:r>
          </a:p>
          <a:p>
            <a:endParaRPr lang="en-US" sz="1800" b="1" dirty="0"/>
          </a:p>
          <a:p>
            <a:r>
              <a:rPr lang="en-US" sz="1800" b="1" dirty="0" smtClean="0"/>
              <a:t>7:00 Dinner at Einstein’s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Intro and Committee Positions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443936" y="1352727"/>
            <a:ext cx="8326438" cy="41926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Verdan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charset="0"/>
              </a:rPr>
              <a:t>Introductions: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Name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2019 R3 Role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1 thing you liked in IEEE over the last couple of 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1 thing you’d like to see R3 accomplish over the next couple of years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Verdan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charset="0"/>
              </a:rPr>
              <a:t>Current Committee Positions – review Spreadsheet</a:t>
            </a:r>
            <a:endParaRPr lang="en-US" altLang="en-US" sz="2000" dirty="0">
              <a:latin typeface="Verdan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Verdana" charset="0"/>
              </a:rPr>
              <a:t>Note: Still have some positions to fill!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Theme: Making New Connections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443936" y="1755849"/>
            <a:ext cx="8326438" cy="2855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charset="0"/>
              </a:rPr>
              <a:t>Review of IEEE updated Goals from Strategic Plan refresh</a:t>
            </a:r>
            <a:endParaRPr lang="en-US" sz="20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Keep these in mind while we discuss R3 Strategy/Goals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How does the Theme “Making New Connections” fit in with the IEEE Goals and the R3 Strategy/Goals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Verdana" charset="0"/>
              </a:rPr>
              <a:t>Goal: Increasing Engagement and Membership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Verdana" charset="0"/>
              </a:rPr>
              <a:t>Read: Retention and Recruitment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Verdana" charset="0"/>
              </a:rPr>
              <a:t>Strategy: Influence members and non-members to participate in IEEE by providing diversity in events and improving communications about opportunities and accomplishments</a:t>
            </a:r>
          </a:p>
          <a:p>
            <a:pPr marL="163512" indent="0">
              <a:buNone/>
            </a:pPr>
            <a:endParaRPr lang="en-US" sz="2200" dirty="0">
              <a:latin typeface="Verdana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Theme: Making New Connections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411720"/>
            <a:ext cx="8326438" cy="53097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Ultimate Objective: Decrease the decline in membership (from X to Y)?</a:t>
            </a:r>
            <a:endParaRPr lang="en-US" sz="1800" dirty="0" smtClean="0">
              <a:latin typeface="Verdan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Tactics: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New Events: Challenge each Section to offer one </a:t>
            </a:r>
            <a:r>
              <a:rPr lang="en-US" sz="1800" u="sng" dirty="0" smtClean="0">
                <a:latin typeface="Verdana" charset="0"/>
              </a:rPr>
              <a:t>new type</a:t>
            </a:r>
            <a:r>
              <a:rPr lang="en-US" sz="1800" dirty="0" smtClean="0">
                <a:latin typeface="Verdana" charset="0"/>
              </a:rPr>
              <a:t> of event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Improved Communications: Provide regular updates on activities via Newsletters, Social Media, </a:t>
            </a:r>
            <a:r>
              <a:rPr lang="en-US" sz="1800" dirty="0" err="1" smtClean="0">
                <a:latin typeface="Verdana" charset="0"/>
              </a:rPr>
              <a:t>Collabratec</a:t>
            </a:r>
            <a:r>
              <a:rPr lang="en-US" sz="1800" dirty="0" smtClean="0">
                <a:latin typeface="Verdana" charset="0"/>
              </a:rPr>
              <a:t>, Website 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>
              <a:latin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887" y="4082304"/>
            <a:ext cx="7799951" cy="101566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believe that </a:t>
            </a:r>
            <a:r>
              <a:rPr lang="en-US" sz="2000" dirty="0" smtClean="0"/>
              <a:t>connecting with people at </a:t>
            </a:r>
            <a:r>
              <a:rPr lang="en-US" sz="2000" dirty="0"/>
              <a:t>a local level can help turn-around the decrease in membership in our </a:t>
            </a:r>
            <a:r>
              <a:rPr lang="en-US" sz="2000" dirty="0" smtClean="0"/>
              <a:t>Region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Tactics</a:t>
            </a:r>
            <a:r>
              <a:rPr lang="en-US" dirty="0" smtClean="0">
                <a:latin typeface="Verdana" charset="0"/>
              </a:rPr>
              <a:t>: </a:t>
            </a:r>
            <a:r>
              <a:rPr lang="en-US" dirty="0" smtClean="0">
                <a:latin typeface="Verdana" charset="0"/>
              </a:rPr>
              <a:t>New Events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443936" y="1755849"/>
            <a:ext cx="8326438" cy="2855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charset="0"/>
              </a:rPr>
              <a:t>Who: Sections, Chapters, Affinity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charset="0"/>
              </a:rPr>
              <a:t>What: (will brainstorm later today) – e.g., invite a local business to come in and do a demo; take a tour; a technical project; a networking event with another professional society;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charset="0"/>
              </a:rPr>
              <a:t>When: at least one before Sections Congress! Report to be given at R3 Committee meeting in Ottawa</a:t>
            </a:r>
            <a:endParaRPr lang="en-US" sz="16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>
              <a:latin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500" y="4896465"/>
            <a:ext cx="8325874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think Chairs will be more likely to do this when they have a deadline, and have to report on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Tactics: </a:t>
            </a:r>
            <a:r>
              <a:rPr lang="en-US" dirty="0" smtClean="0">
                <a:latin typeface="Verdana" charset="0"/>
              </a:rPr>
              <a:t>Improved Communications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443936" y="1755849"/>
            <a:ext cx="8326438" cy="2855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charset="0"/>
              </a:rPr>
              <a:t>Who: Lead will be Member </a:t>
            </a:r>
            <a:r>
              <a:rPr lang="en-US" sz="2000" i="1" dirty="0" smtClean="0">
                <a:latin typeface="Verdana" charset="0"/>
              </a:rPr>
              <a:t>Communications</a:t>
            </a:r>
            <a:r>
              <a:rPr lang="en-US" sz="2000" dirty="0" smtClean="0">
                <a:latin typeface="Verdana" charset="0"/>
              </a:rPr>
              <a:t> Committee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charset="0"/>
              </a:rPr>
              <a:t>What: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At least 2 newsletters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Improve and Increase Social Media presence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How to integrate </a:t>
            </a:r>
            <a:r>
              <a:rPr lang="en-US" sz="1800" dirty="0" err="1" smtClean="0">
                <a:latin typeface="Verdana" charset="0"/>
              </a:rPr>
              <a:t>Collabratec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Improve the R3 website, regular updates of “highlight” items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Discussion: recording </a:t>
            </a:r>
            <a:r>
              <a:rPr lang="en-US" sz="1800" dirty="0" err="1" smtClean="0">
                <a:latin typeface="Verdana" charset="0"/>
              </a:rPr>
              <a:t>SoutheastCon</a:t>
            </a:r>
            <a:r>
              <a:rPr lang="en-US" sz="1800" dirty="0" smtClean="0">
                <a:latin typeface="Verdana" charset="0"/>
              </a:rPr>
              <a:t> / shorter 3 min “tip” videos / summary of presentations (links for further info) / videos “after the fact”, similar to 2017 Sections Congress highlights.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500" y="5283734"/>
            <a:ext cx="8325874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believe that </a:t>
            </a:r>
            <a:r>
              <a:rPr lang="en-US" dirty="0" smtClean="0"/>
              <a:t>communications have to be done in multiple formats, and a big challenge is finding how to communicate with non-members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Budget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443936" y="1755849"/>
            <a:ext cx="8326438" cy="2855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Review of </a:t>
            </a:r>
            <a:r>
              <a:rPr lang="en-US" sz="1800" dirty="0" smtClean="0">
                <a:latin typeface="Verdana" charset="0"/>
              </a:rPr>
              <a:t>Budget</a:t>
            </a:r>
            <a:endParaRPr lang="en-US" sz="1800" dirty="0" smtClean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 charset="0"/>
              </a:rPr>
              <a:t>See spreadsheet</a:t>
            </a:r>
            <a:endParaRPr lang="en-US" sz="1600" dirty="0" smtClean="0">
              <a:latin typeface="Verdan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Verdana" charset="0"/>
              </a:rPr>
              <a:t>Expenses for this meeting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 charset="0"/>
              </a:rPr>
              <a:t>Submit via Concur</a:t>
            </a:r>
            <a:endParaRPr lang="en-US" sz="1600" dirty="0">
              <a:latin typeface="Verdan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 charset="0"/>
              </a:rPr>
              <a:t>See email from me on December 4 for info on using Concur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Verdana" charset="0"/>
              </a:rPr>
              <a:t>Business Purposes</a:t>
            </a:r>
            <a:r>
              <a:rPr lang="en-US" sz="1600" b="1" dirty="0" smtClean="0"/>
              <a:t>: Level </a:t>
            </a:r>
            <a:r>
              <a:rPr lang="en-US" sz="1600" b="1" dirty="0"/>
              <a:t>1  </a:t>
            </a:r>
            <a:r>
              <a:rPr lang="en-US" sz="1600" b="1" dirty="0" smtClean="0"/>
              <a:t>Regions; Level </a:t>
            </a:r>
            <a:r>
              <a:rPr lang="en-US" sz="1600" b="1" dirty="0"/>
              <a:t>2  Region3 Southeastern </a:t>
            </a:r>
            <a:r>
              <a:rPr lang="en-US" sz="1600" b="1" dirty="0" smtClean="0"/>
              <a:t>USA; Level </a:t>
            </a:r>
            <a:r>
              <a:rPr lang="en-US" sz="1600" b="1" dirty="0"/>
              <a:t>3  R3 Planning </a:t>
            </a:r>
            <a:r>
              <a:rPr lang="en-US" sz="1600" b="1" dirty="0" smtClean="0"/>
              <a:t>Meeting; Level </a:t>
            </a:r>
            <a:r>
              <a:rPr lang="en-US" sz="1600" b="1" dirty="0"/>
              <a:t>4  5.20.150  (which will autofill when Level 3 is </a:t>
            </a:r>
            <a:r>
              <a:rPr lang="en-US" sz="1600" b="1" dirty="0" smtClean="0"/>
              <a:t>entered)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Reminder</a:t>
            </a:r>
            <a:r>
              <a:rPr lang="en-US" sz="1600" dirty="0"/>
              <a:t>: receipts needed for items over $25. Receipts need to show detail, not just a credit card </a:t>
            </a:r>
            <a:r>
              <a:rPr lang="en-US" sz="1600" dirty="0" smtClean="0"/>
              <a:t>receipt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DEADLINE: Submit by 15 December, earlier if possible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3247</TotalTime>
  <Words>1147</Words>
  <Application>Microsoft Office PowerPoint</Application>
  <PresentationFormat>On-screen Show (4:3)</PresentationFormat>
  <Paragraphs>146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ArialMT</vt:lpstr>
      <vt:lpstr>Calibri</vt:lpstr>
      <vt:lpstr>Lucida Grande</vt:lpstr>
      <vt:lpstr>Verdana</vt:lpstr>
      <vt:lpstr>Wingdings</vt:lpstr>
      <vt:lpstr>ieee_presentation_template_tagline</vt:lpstr>
      <vt:lpstr>Planning Meeting</vt:lpstr>
      <vt:lpstr>Morning Agenda</vt:lpstr>
      <vt:lpstr>Afternoon Agenda</vt:lpstr>
      <vt:lpstr>Intro and Committee Positions</vt:lpstr>
      <vt:lpstr>Theme: Making New Connections</vt:lpstr>
      <vt:lpstr>Theme: Making New Connections</vt:lpstr>
      <vt:lpstr>Tactics: New Events</vt:lpstr>
      <vt:lpstr>Tactics: Improved Communications</vt:lpstr>
      <vt:lpstr>Budget</vt:lpstr>
      <vt:lpstr>IEEE Strategic Plan</vt:lpstr>
      <vt:lpstr>IEEE Strategic Plan</vt:lpstr>
      <vt:lpstr>PowerPoint Presentation</vt:lpstr>
      <vt:lpstr>2019 R3 Goals / Status (Dave)</vt:lpstr>
      <vt:lpstr>2020 Strategy / Goals</vt:lpstr>
      <vt:lpstr>2019 Goals</vt:lpstr>
      <vt:lpstr>2019 Goals – Update for 2020</vt:lpstr>
      <vt:lpstr>Intro: Strategy 2020</vt:lpstr>
      <vt:lpstr>Intro: Theme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Gostin, Jill</cp:lastModifiedBy>
  <cp:revision>150</cp:revision>
  <dcterms:created xsi:type="dcterms:W3CDTF">2012-11-14T18:53:32Z</dcterms:created>
  <dcterms:modified xsi:type="dcterms:W3CDTF">2019-12-07T20:09:32Z</dcterms:modified>
</cp:coreProperties>
</file>