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3" r:id="rId2"/>
    <p:sldId id="265" r:id="rId3"/>
    <p:sldId id="268" r:id="rId4"/>
    <p:sldId id="269" r:id="rId5"/>
    <p:sldId id="270" r:id="rId6"/>
    <p:sldId id="257" r:id="rId7"/>
    <p:sldId id="273" r:id="rId8"/>
    <p:sldId id="267" r:id="rId9"/>
    <p:sldId id="264" r:id="rId10"/>
    <p:sldId id="272" r:id="rId11"/>
    <p:sldId id="271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Microsoft Office User" initials="Office [2]" lastIdx="1" clrIdx="0"/>
  <p:cmAuthor id="4" name="Microsoft Office User" initials="Office [3]" lastIdx="1" clrIdx="1"/>
  <p:cmAuthor id="5" name="Microsoft Office User" initials="Office [4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2799" autoAdjust="0"/>
  </p:normalViewPr>
  <p:slideViewPr>
    <p:cSldViewPr snapToGrid="0">
      <p:cViewPr>
        <p:scale>
          <a:sx n="38" d="100"/>
          <a:sy n="38" d="100"/>
        </p:scale>
        <p:origin x="1036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E5ABC4-6A75-415D-A28F-5BF4AFABDD6D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9DECB5-516F-40E3-9334-C0BEF7CFE359}">
      <dgm:prSet phldrT="[Text]"/>
      <dgm:spPr/>
      <dgm:t>
        <a:bodyPr/>
        <a:lstStyle/>
        <a:p>
          <a:r>
            <a:rPr lang="en-US" dirty="0"/>
            <a:t>High quality events</a:t>
          </a:r>
        </a:p>
      </dgm:t>
    </dgm:pt>
    <dgm:pt modelId="{A0E519CF-3BC1-478C-961F-8717620E10ED}" type="parTrans" cxnId="{57EEB492-2980-435B-9444-2B6B3653D831}">
      <dgm:prSet/>
      <dgm:spPr/>
      <dgm:t>
        <a:bodyPr/>
        <a:lstStyle/>
        <a:p>
          <a:endParaRPr lang="en-US"/>
        </a:p>
      </dgm:t>
    </dgm:pt>
    <dgm:pt modelId="{9B442F29-456E-4E18-BD0C-82C11A00166F}" type="sibTrans" cxnId="{57EEB492-2980-435B-9444-2B6B3653D831}">
      <dgm:prSet/>
      <dgm:spPr>
        <a:ln w="63500"/>
      </dgm:spPr>
      <dgm:t>
        <a:bodyPr/>
        <a:lstStyle/>
        <a:p>
          <a:endParaRPr lang="en-US"/>
        </a:p>
      </dgm:t>
    </dgm:pt>
    <dgm:pt modelId="{2E8EB30C-B0BC-4E77-95C6-20DE62C499CE}">
      <dgm:prSet phldrT="[Text]"/>
      <dgm:spPr/>
      <dgm:t>
        <a:bodyPr/>
        <a:lstStyle/>
        <a:p>
          <a:r>
            <a:rPr lang="en-US" dirty="0"/>
            <a:t>Increase brand value</a:t>
          </a:r>
        </a:p>
      </dgm:t>
    </dgm:pt>
    <dgm:pt modelId="{27FF0225-2352-473C-A755-835F708F16E4}" type="parTrans" cxnId="{EC732286-D13F-4B7A-9D70-FA1BE201A5D0}">
      <dgm:prSet/>
      <dgm:spPr/>
      <dgm:t>
        <a:bodyPr/>
        <a:lstStyle/>
        <a:p>
          <a:endParaRPr lang="en-US"/>
        </a:p>
      </dgm:t>
    </dgm:pt>
    <dgm:pt modelId="{DA2C5CE4-3F81-4A88-B663-1D7C8151E973}" type="sibTrans" cxnId="{EC732286-D13F-4B7A-9D70-FA1BE201A5D0}">
      <dgm:prSet/>
      <dgm:spPr>
        <a:ln w="63500"/>
      </dgm:spPr>
      <dgm:t>
        <a:bodyPr/>
        <a:lstStyle/>
        <a:p>
          <a:endParaRPr lang="en-US"/>
        </a:p>
      </dgm:t>
    </dgm:pt>
    <dgm:pt modelId="{CE156955-E608-41FA-A93A-6311BF6DE83F}">
      <dgm:prSet phldrT="[Text]"/>
      <dgm:spPr/>
      <dgm:t>
        <a:bodyPr/>
        <a:lstStyle/>
        <a:p>
          <a:r>
            <a:rPr lang="en-US" dirty="0"/>
            <a:t>Attract talented volunteers</a:t>
          </a:r>
        </a:p>
      </dgm:t>
    </dgm:pt>
    <dgm:pt modelId="{B1F89DDE-5DA7-4B31-B1AD-06EDFEC66AEF}" type="parTrans" cxnId="{9887B4F8-5CC0-4CC5-9F3D-F44AEB9A48BE}">
      <dgm:prSet/>
      <dgm:spPr/>
      <dgm:t>
        <a:bodyPr/>
        <a:lstStyle/>
        <a:p>
          <a:endParaRPr lang="en-US"/>
        </a:p>
      </dgm:t>
    </dgm:pt>
    <dgm:pt modelId="{2259BBF1-D3A0-4092-9C76-C2E2E19EC75C}" type="sibTrans" cxnId="{9887B4F8-5CC0-4CC5-9F3D-F44AEB9A48BE}">
      <dgm:prSet/>
      <dgm:spPr>
        <a:ln w="63500"/>
      </dgm:spPr>
      <dgm:t>
        <a:bodyPr/>
        <a:lstStyle/>
        <a:p>
          <a:endParaRPr lang="en-US"/>
        </a:p>
      </dgm:t>
    </dgm:pt>
    <dgm:pt modelId="{E2AAC45D-160D-436B-9E52-39183F08B14F}" type="pres">
      <dgm:prSet presAssocID="{88E5ABC4-6A75-415D-A28F-5BF4AFABDD6D}" presName="cycle" presStyleCnt="0">
        <dgm:presLayoutVars>
          <dgm:dir/>
          <dgm:resizeHandles val="exact"/>
        </dgm:presLayoutVars>
      </dgm:prSet>
      <dgm:spPr/>
    </dgm:pt>
    <dgm:pt modelId="{0CB6393B-BAD6-4E8B-9F2D-FD1981DE3A5C}" type="pres">
      <dgm:prSet presAssocID="{389DECB5-516F-40E3-9334-C0BEF7CFE359}" presName="node" presStyleLbl="node1" presStyleIdx="0" presStyleCnt="3">
        <dgm:presLayoutVars>
          <dgm:bulletEnabled val="1"/>
        </dgm:presLayoutVars>
      </dgm:prSet>
      <dgm:spPr/>
    </dgm:pt>
    <dgm:pt modelId="{D1E6782E-60F2-4CDC-B14F-F5A290F99113}" type="pres">
      <dgm:prSet presAssocID="{389DECB5-516F-40E3-9334-C0BEF7CFE359}" presName="spNode" presStyleCnt="0"/>
      <dgm:spPr/>
    </dgm:pt>
    <dgm:pt modelId="{8FF21167-EA11-4150-9D8F-924D44AECBF4}" type="pres">
      <dgm:prSet presAssocID="{9B442F29-456E-4E18-BD0C-82C11A00166F}" presName="sibTrans" presStyleLbl="sibTrans1D1" presStyleIdx="0" presStyleCnt="3"/>
      <dgm:spPr/>
    </dgm:pt>
    <dgm:pt modelId="{7E479101-76A1-4168-98A9-27F77089628F}" type="pres">
      <dgm:prSet presAssocID="{2E8EB30C-B0BC-4E77-95C6-20DE62C499CE}" presName="node" presStyleLbl="node1" presStyleIdx="1" presStyleCnt="3">
        <dgm:presLayoutVars>
          <dgm:bulletEnabled val="1"/>
        </dgm:presLayoutVars>
      </dgm:prSet>
      <dgm:spPr/>
    </dgm:pt>
    <dgm:pt modelId="{47C8007A-A26F-4580-A663-15AEA35DBC53}" type="pres">
      <dgm:prSet presAssocID="{2E8EB30C-B0BC-4E77-95C6-20DE62C499CE}" presName="spNode" presStyleCnt="0"/>
      <dgm:spPr/>
    </dgm:pt>
    <dgm:pt modelId="{3572BE40-BEF1-4083-A6EE-9F6ABE718374}" type="pres">
      <dgm:prSet presAssocID="{DA2C5CE4-3F81-4A88-B663-1D7C8151E973}" presName="sibTrans" presStyleLbl="sibTrans1D1" presStyleIdx="1" presStyleCnt="3"/>
      <dgm:spPr/>
    </dgm:pt>
    <dgm:pt modelId="{45547335-0585-4CBA-BE79-B6D35E7FB3B7}" type="pres">
      <dgm:prSet presAssocID="{CE156955-E608-41FA-A93A-6311BF6DE83F}" presName="node" presStyleLbl="node1" presStyleIdx="2" presStyleCnt="3">
        <dgm:presLayoutVars>
          <dgm:bulletEnabled val="1"/>
        </dgm:presLayoutVars>
      </dgm:prSet>
      <dgm:spPr/>
    </dgm:pt>
    <dgm:pt modelId="{BF93F08B-5BCA-4DCF-A231-7F314F6F1A0D}" type="pres">
      <dgm:prSet presAssocID="{CE156955-E608-41FA-A93A-6311BF6DE83F}" presName="spNode" presStyleCnt="0"/>
      <dgm:spPr/>
    </dgm:pt>
    <dgm:pt modelId="{F8A08AD9-14EB-4463-8DDD-9C53DF76A304}" type="pres">
      <dgm:prSet presAssocID="{2259BBF1-D3A0-4092-9C76-C2E2E19EC75C}" presName="sibTrans" presStyleLbl="sibTrans1D1" presStyleIdx="2" presStyleCnt="3"/>
      <dgm:spPr/>
    </dgm:pt>
  </dgm:ptLst>
  <dgm:cxnLst>
    <dgm:cxn modelId="{D7747018-C288-463B-B6A6-214C864761C1}" type="presOf" srcId="{2259BBF1-D3A0-4092-9C76-C2E2E19EC75C}" destId="{F8A08AD9-14EB-4463-8DDD-9C53DF76A304}" srcOrd="0" destOrd="0" presId="urn:microsoft.com/office/officeart/2005/8/layout/cycle5"/>
    <dgm:cxn modelId="{46F1DA3E-B1EB-49A5-91F7-86B68AEDAF2F}" type="presOf" srcId="{CE156955-E608-41FA-A93A-6311BF6DE83F}" destId="{45547335-0585-4CBA-BE79-B6D35E7FB3B7}" srcOrd="0" destOrd="0" presId="urn:microsoft.com/office/officeart/2005/8/layout/cycle5"/>
    <dgm:cxn modelId="{F5D96347-0FAB-4D3A-ABB8-E39DBB0CC9AC}" type="presOf" srcId="{389DECB5-516F-40E3-9334-C0BEF7CFE359}" destId="{0CB6393B-BAD6-4E8B-9F2D-FD1981DE3A5C}" srcOrd="0" destOrd="0" presId="urn:microsoft.com/office/officeart/2005/8/layout/cycle5"/>
    <dgm:cxn modelId="{EC732286-D13F-4B7A-9D70-FA1BE201A5D0}" srcId="{88E5ABC4-6A75-415D-A28F-5BF4AFABDD6D}" destId="{2E8EB30C-B0BC-4E77-95C6-20DE62C499CE}" srcOrd="1" destOrd="0" parTransId="{27FF0225-2352-473C-A755-835F708F16E4}" sibTransId="{DA2C5CE4-3F81-4A88-B663-1D7C8151E973}"/>
    <dgm:cxn modelId="{57EEB492-2980-435B-9444-2B6B3653D831}" srcId="{88E5ABC4-6A75-415D-A28F-5BF4AFABDD6D}" destId="{389DECB5-516F-40E3-9334-C0BEF7CFE359}" srcOrd="0" destOrd="0" parTransId="{A0E519CF-3BC1-478C-961F-8717620E10ED}" sibTransId="{9B442F29-456E-4E18-BD0C-82C11A00166F}"/>
    <dgm:cxn modelId="{FF4CCA9E-8D72-48CF-8527-BE4FA0F15450}" type="presOf" srcId="{9B442F29-456E-4E18-BD0C-82C11A00166F}" destId="{8FF21167-EA11-4150-9D8F-924D44AECBF4}" srcOrd="0" destOrd="0" presId="urn:microsoft.com/office/officeart/2005/8/layout/cycle5"/>
    <dgm:cxn modelId="{53CC8FBA-16F6-430F-8040-41F96E7D486A}" type="presOf" srcId="{2E8EB30C-B0BC-4E77-95C6-20DE62C499CE}" destId="{7E479101-76A1-4168-98A9-27F77089628F}" srcOrd="0" destOrd="0" presId="urn:microsoft.com/office/officeart/2005/8/layout/cycle5"/>
    <dgm:cxn modelId="{C53C01BC-6D83-4947-84C9-2F39290EB678}" type="presOf" srcId="{DA2C5CE4-3F81-4A88-B663-1D7C8151E973}" destId="{3572BE40-BEF1-4083-A6EE-9F6ABE718374}" srcOrd="0" destOrd="0" presId="urn:microsoft.com/office/officeart/2005/8/layout/cycle5"/>
    <dgm:cxn modelId="{9887B4F8-5CC0-4CC5-9F3D-F44AEB9A48BE}" srcId="{88E5ABC4-6A75-415D-A28F-5BF4AFABDD6D}" destId="{CE156955-E608-41FA-A93A-6311BF6DE83F}" srcOrd="2" destOrd="0" parTransId="{B1F89DDE-5DA7-4B31-B1AD-06EDFEC66AEF}" sibTransId="{2259BBF1-D3A0-4092-9C76-C2E2E19EC75C}"/>
    <dgm:cxn modelId="{25AD67FA-6B06-4921-A318-C3BB50FCCACE}" type="presOf" srcId="{88E5ABC4-6A75-415D-A28F-5BF4AFABDD6D}" destId="{E2AAC45D-160D-436B-9E52-39183F08B14F}" srcOrd="0" destOrd="0" presId="urn:microsoft.com/office/officeart/2005/8/layout/cycle5"/>
    <dgm:cxn modelId="{2198EF89-5AB3-4D18-9375-938819541838}" type="presParOf" srcId="{E2AAC45D-160D-436B-9E52-39183F08B14F}" destId="{0CB6393B-BAD6-4E8B-9F2D-FD1981DE3A5C}" srcOrd="0" destOrd="0" presId="urn:microsoft.com/office/officeart/2005/8/layout/cycle5"/>
    <dgm:cxn modelId="{A5A90B8E-3F05-4FEE-84C5-B52D80E7583C}" type="presParOf" srcId="{E2AAC45D-160D-436B-9E52-39183F08B14F}" destId="{D1E6782E-60F2-4CDC-B14F-F5A290F99113}" srcOrd="1" destOrd="0" presId="urn:microsoft.com/office/officeart/2005/8/layout/cycle5"/>
    <dgm:cxn modelId="{73C0C39C-AD47-4FB0-AE2D-99F41C5A864B}" type="presParOf" srcId="{E2AAC45D-160D-436B-9E52-39183F08B14F}" destId="{8FF21167-EA11-4150-9D8F-924D44AECBF4}" srcOrd="2" destOrd="0" presId="urn:microsoft.com/office/officeart/2005/8/layout/cycle5"/>
    <dgm:cxn modelId="{7D822425-6318-4299-AE64-230FEAB3DBB2}" type="presParOf" srcId="{E2AAC45D-160D-436B-9E52-39183F08B14F}" destId="{7E479101-76A1-4168-98A9-27F77089628F}" srcOrd="3" destOrd="0" presId="urn:microsoft.com/office/officeart/2005/8/layout/cycle5"/>
    <dgm:cxn modelId="{E79BEB5F-0AC1-40AB-877D-BB3A10EB8076}" type="presParOf" srcId="{E2AAC45D-160D-436B-9E52-39183F08B14F}" destId="{47C8007A-A26F-4580-A663-15AEA35DBC53}" srcOrd="4" destOrd="0" presId="urn:microsoft.com/office/officeart/2005/8/layout/cycle5"/>
    <dgm:cxn modelId="{A21B061A-7646-4FF2-8AB8-8BDDFBE9467D}" type="presParOf" srcId="{E2AAC45D-160D-436B-9E52-39183F08B14F}" destId="{3572BE40-BEF1-4083-A6EE-9F6ABE718374}" srcOrd="5" destOrd="0" presId="urn:microsoft.com/office/officeart/2005/8/layout/cycle5"/>
    <dgm:cxn modelId="{D56F2A7D-A940-4628-B1F8-2FB7E51A6079}" type="presParOf" srcId="{E2AAC45D-160D-436B-9E52-39183F08B14F}" destId="{45547335-0585-4CBA-BE79-B6D35E7FB3B7}" srcOrd="6" destOrd="0" presId="urn:microsoft.com/office/officeart/2005/8/layout/cycle5"/>
    <dgm:cxn modelId="{36C9897E-98F0-48B8-81CE-74BE5E6C515A}" type="presParOf" srcId="{E2AAC45D-160D-436B-9E52-39183F08B14F}" destId="{BF93F08B-5BCA-4DCF-A231-7F314F6F1A0D}" srcOrd="7" destOrd="0" presId="urn:microsoft.com/office/officeart/2005/8/layout/cycle5"/>
    <dgm:cxn modelId="{92F4BEF2-07D3-4051-8C73-F8B8AB686F8D}" type="presParOf" srcId="{E2AAC45D-160D-436B-9E52-39183F08B14F}" destId="{F8A08AD9-14EB-4463-8DDD-9C53DF76A304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6393B-BAD6-4E8B-9F2D-FD1981DE3A5C}">
      <dsp:nvSpPr>
        <dsp:cNvPr id="0" name=""/>
        <dsp:cNvSpPr/>
      </dsp:nvSpPr>
      <dsp:spPr>
        <a:xfrm>
          <a:off x="2821781" y="1830"/>
          <a:ext cx="2484437" cy="16148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High quality events</a:t>
          </a:r>
        </a:p>
      </dsp:txBody>
      <dsp:txXfrm>
        <a:off x="2900613" y="80662"/>
        <a:ext cx="2326773" cy="1457220"/>
      </dsp:txXfrm>
    </dsp:sp>
    <dsp:sp modelId="{8FF21167-EA11-4150-9D8F-924D44AECBF4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3730774" y="685416"/>
              </a:moveTo>
              <a:arcTo wR="2154715" hR="2154715" stAng="19020466" swAng="2303174"/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9101-76A1-4168-98A9-27F77089628F}">
      <dsp:nvSpPr>
        <dsp:cNvPr id="0" name=""/>
        <dsp:cNvSpPr/>
      </dsp:nvSpPr>
      <dsp:spPr>
        <a:xfrm>
          <a:off x="4687819" y="3233904"/>
          <a:ext cx="2484437" cy="16148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Increase brand value</a:t>
          </a:r>
        </a:p>
      </dsp:txBody>
      <dsp:txXfrm>
        <a:off x="4766651" y="3312736"/>
        <a:ext cx="2326773" cy="1457220"/>
      </dsp:txXfrm>
    </dsp:sp>
    <dsp:sp modelId="{3572BE40-BEF1-4083-A6EE-9F6ABE718374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2816277" y="4205358"/>
              </a:moveTo>
              <a:arcTo wR="2154715" hR="2154715" stAng="4327181" swAng="2145637"/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47335-0585-4CBA-BE79-B6D35E7FB3B7}">
      <dsp:nvSpPr>
        <dsp:cNvPr id="0" name=""/>
        <dsp:cNvSpPr/>
      </dsp:nvSpPr>
      <dsp:spPr>
        <a:xfrm>
          <a:off x="955742" y="3233904"/>
          <a:ext cx="2484437" cy="16148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Attract talented volunteers</a:t>
          </a:r>
        </a:p>
      </dsp:txBody>
      <dsp:txXfrm>
        <a:off x="1034574" y="3312736"/>
        <a:ext cx="2326773" cy="1457220"/>
      </dsp:txXfrm>
    </dsp:sp>
    <dsp:sp modelId="{F8A08AD9-14EB-4463-8DDD-9C53DF76A304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6958" y="1981685"/>
              </a:moveTo>
              <a:arcTo wR="2154715" hR="2154715" stAng="11076360" swAng="2303174"/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C1BF9-6883-4076-9332-7EEA4195D42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C8DDE-2557-4284-A319-99D195BFD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3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C8DDE-2557-4284-A319-99D195BFD3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0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8DDE-2557-4284-A319-99D195BFD3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362D4-5DD5-1441-A093-8EF5773AF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09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362D4-5DD5-1441-A093-8EF5773AF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89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167530" y="6605015"/>
            <a:ext cx="1663340" cy="318100"/>
          </a:xfrm>
          <a:prstGeom prst="rect">
            <a:avLst/>
          </a:prstGeom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467" b="1" dirty="0">
                <a:solidFill>
                  <a:schemeClr val="bg1"/>
                </a:solidFill>
              </a:rPr>
              <a:t>IEEE PROPRIETARY </a:t>
            </a:r>
            <a:endParaRPr lang="en-US" sz="14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8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837469"/>
            <a:ext cx="5181600" cy="2780907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9179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815898"/>
            <a:ext cx="51816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2837469"/>
            <a:ext cx="51816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68074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51816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47706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38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2826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2" y="1825625"/>
            <a:ext cx="4026031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5052769" y="1825625"/>
            <a:ext cx="6301033" cy="3792539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318625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88817"/>
            <a:ext cx="51816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1825626"/>
            <a:ext cx="51816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962179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8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2837467"/>
            <a:ext cx="10515600" cy="213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977353"/>
            <a:ext cx="10515600" cy="662891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31325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4006392"/>
            <a:ext cx="51816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4006391"/>
            <a:ext cx="51816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950553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6627829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13402"/>
            <a:ext cx="6627829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616858" y="1825625"/>
            <a:ext cx="3736943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73297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841248" y="1645920"/>
            <a:ext cx="11101917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9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167530" y="6605015"/>
            <a:ext cx="1663340" cy="318100"/>
          </a:xfrm>
          <a:prstGeom prst="rect">
            <a:avLst/>
          </a:prstGeom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467" b="1" dirty="0">
                <a:solidFill>
                  <a:schemeClr val="bg1"/>
                </a:solidFill>
              </a:rPr>
              <a:t>IEEE PROPRIETARY </a:t>
            </a:r>
            <a:endParaRPr lang="en-US" sz="14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05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932278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289" y="470090"/>
            <a:ext cx="1209329" cy="1226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78" y="1095103"/>
            <a:ext cx="1790737" cy="1808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3725" y="-4064"/>
            <a:ext cx="3112713" cy="3174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91" y="2785395"/>
            <a:ext cx="2191909" cy="256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60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501399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86014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79275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25328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792802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25626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4732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837469"/>
            <a:ext cx="5181600" cy="2780907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51939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815898"/>
            <a:ext cx="51816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2837469"/>
            <a:ext cx="51816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48544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51816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47706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38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17776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167530" y="6605015"/>
            <a:ext cx="1663340" cy="318100"/>
          </a:xfrm>
          <a:prstGeom prst="rect">
            <a:avLst/>
          </a:prstGeom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467" b="1" dirty="0">
                <a:solidFill>
                  <a:schemeClr val="bg1"/>
                </a:solidFill>
              </a:rPr>
              <a:t>IEEE PROPRIETARY </a:t>
            </a:r>
            <a:endParaRPr lang="en-US" sz="14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0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2" y="1825625"/>
            <a:ext cx="4026031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5052769" y="1825625"/>
            <a:ext cx="6301033" cy="3792539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34859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88817"/>
            <a:ext cx="51816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1825626"/>
            <a:ext cx="51816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89399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2837467"/>
            <a:ext cx="10515600" cy="213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977353"/>
            <a:ext cx="10515600" cy="662891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40506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4006392"/>
            <a:ext cx="51816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4006391"/>
            <a:ext cx="51816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20499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6627829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13402"/>
            <a:ext cx="6627829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616858" y="1825625"/>
            <a:ext cx="3736943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01215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MSD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May 2017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25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231324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2601012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79275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2346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289" y="470090"/>
            <a:ext cx="1209329" cy="1226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78" y="1095103"/>
            <a:ext cx="1790737" cy="1808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3725" y="-4064"/>
            <a:ext cx="3112713" cy="3174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91" y="2785395"/>
            <a:ext cx="2191909" cy="256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167530" y="6605015"/>
            <a:ext cx="1663340" cy="318100"/>
          </a:xfrm>
          <a:prstGeom prst="rect">
            <a:avLst/>
          </a:prstGeom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467" b="1" dirty="0">
                <a:solidFill>
                  <a:schemeClr val="bg1"/>
                </a:solidFill>
              </a:rPr>
              <a:t>IEEE PROPRIETARY </a:t>
            </a:r>
            <a:endParaRPr lang="en-US" sz="14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8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167530" y="6605015"/>
            <a:ext cx="1663340" cy="318100"/>
          </a:xfrm>
          <a:prstGeom prst="rect">
            <a:avLst/>
          </a:prstGeom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467" b="1" dirty="0">
                <a:solidFill>
                  <a:schemeClr val="bg1"/>
                </a:solidFill>
              </a:rPr>
              <a:t>IEEE PROPRIETARY </a:t>
            </a:r>
            <a:endParaRPr lang="en-US" sz="14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0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645920"/>
            <a:ext cx="10515600" cy="39433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00650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08129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79275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5525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792802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25626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7931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45920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13762" y="6205392"/>
            <a:ext cx="648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167530" y="6605015"/>
            <a:ext cx="1663340" cy="318100"/>
          </a:xfrm>
          <a:prstGeom prst="rect">
            <a:avLst/>
          </a:prstGeom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467" b="1" dirty="0">
                <a:solidFill>
                  <a:schemeClr val="bg1"/>
                </a:solidFill>
              </a:rPr>
              <a:t>IEEE PROPRIETARY </a:t>
            </a:r>
            <a:endParaRPr lang="en-US" sz="14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0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XAGiqk_FTusvWiohN8w1_ndoSleOT3wJ0xXTPAu9FI8/edit?usp=shari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R3 YP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0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10</a:t>
            </a:fld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387060"/>
              </p:ext>
            </p:extLst>
          </p:nvPr>
        </p:nvGraphicFramePr>
        <p:xfrm>
          <a:off x="708025" y="1109663"/>
          <a:ext cx="11896725" cy="411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Worksheet" r:id="rId3" imgW="11880690" imgH="4121143" progId="Excel.Sheet.12">
                  <p:embed/>
                </p:oleObj>
              </mc:Choice>
              <mc:Fallback>
                <p:oleObj name="Worksheet" r:id="rId3" imgW="11880690" imgH="41211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8025" y="1109663"/>
                        <a:ext cx="11896725" cy="411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0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11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E9A6D5-8ECC-4718-9291-69E558829E68}"/>
              </a:ext>
            </a:extLst>
          </p:cNvPr>
          <p:cNvSpPr txBox="1">
            <a:spLocks/>
          </p:cNvSpPr>
          <p:nvPr/>
        </p:nvSpPr>
        <p:spPr>
          <a:xfrm>
            <a:off x="412898" y="1109517"/>
            <a:ext cx="11400729" cy="4514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YoY YP growth %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Student to YP transition growth %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% Decrease in AGs in probation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%Increase in activities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%increase in activities per AG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Social Media Reach % increase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Website/blog visits</a:t>
            </a:r>
          </a:p>
          <a:p>
            <a:pPr marL="457189" lvl="1" indent="0">
              <a:lnSpc>
                <a:spcPct val="100000"/>
              </a:lnSpc>
              <a:spcBef>
                <a:spcPts val="375"/>
              </a:spcBef>
              <a:buNone/>
            </a:pPr>
            <a:endParaRPr lang="en-US" altLang="en-US" sz="2667" dirty="0"/>
          </a:p>
          <a:p>
            <a:pPr lvl="1">
              <a:lnSpc>
                <a:spcPct val="100000"/>
              </a:lnSpc>
              <a:spcBef>
                <a:spcPts val="375"/>
              </a:spcBef>
            </a:pPr>
            <a:endParaRPr lang="en-US" altLang="en-US" sz="2667" dirty="0"/>
          </a:p>
        </p:txBody>
      </p:sp>
    </p:spTree>
    <p:extLst>
      <p:ext uri="{BB962C8B-B14F-4D97-AF65-F5344CB8AC3E}">
        <p14:creationId xmlns:p14="http://schemas.microsoft.com/office/powerpoint/2010/main" val="2717280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12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E9A6D5-8ECC-4718-9291-69E558829E68}"/>
              </a:ext>
            </a:extLst>
          </p:cNvPr>
          <p:cNvSpPr txBox="1">
            <a:spLocks/>
          </p:cNvSpPr>
          <p:nvPr/>
        </p:nvSpPr>
        <p:spPr>
          <a:xfrm>
            <a:off x="412898" y="1109517"/>
            <a:ext cx="11400729" cy="4514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YP Liaison to SAC and SEC – Observer/Ex-Officio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Create YP Committee to ensure smooth succession plan 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Encourage Joint YP-WIE AGs for smaller sections – only 6 YP/WIEs required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>
                <a:hlinkClick r:id="rId2"/>
              </a:rPr>
              <a:t>Strategic plan for further discussion</a:t>
            </a:r>
            <a:endParaRPr lang="en-US" altLang="en-US" sz="2667" dirty="0"/>
          </a:p>
          <a:p>
            <a:pPr lvl="1">
              <a:lnSpc>
                <a:spcPct val="100000"/>
              </a:lnSpc>
              <a:spcBef>
                <a:spcPts val="375"/>
              </a:spcBef>
            </a:pPr>
            <a:endParaRPr lang="en-US" altLang="en-US" sz="2667" dirty="0"/>
          </a:p>
        </p:txBody>
      </p:sp>
    </p:spTree>
    <p:extLst>
      <p:ext uri="{BB962C8B-B14F-4D97-AF65-F5344CB8AC3E}">
        <p14:creationId xmlns:p14="http://schemas.microsoft.com/office/powerpoint/2010/main" val="194128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7" name="slide7">
            <a:extLst>
              <a:ext uri="{FF2B5EF4-FFF2-40B4-BE49-F238E27FC236}">
                <a16:creationId xmlns:a16="http://schemas.microsoft.com/office/drawing/2014/main" id="{6B627520-4BFD-4EBC-96D1-20C8FBBA4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9" y="787476"/>
            <a:ext cx="7680960" cy="544302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3762" y="259247"/>
            <a:ext cx="10515600" cy="553336"/>
          </a:xfrm>
        </p:spPr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E9ED20-B242-4047-8DE1-AF3F40C6B0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6814" y="1612718"/>
            <a:ext cx="3418367" cy="3792538"/>
          </a:xfrm>
        </p:spPr>
        <p:txBody>
          <a:bodyPr/>
          <a:lstStyle/>
          <a:p>
            <a:r>
              <a:rPr lang="en-US" dirty="0"/>
              <a:t>Total YPs in R3 – 5607</a:t>
            </a:r>
          </a:p>
          <a:p>
            <a:r>
              <a:rPr lang="en-US" dirty="0"/>
              <a:t>11 AGs</a:t>
            </a:r>
          </a:p>
          <a:p>
            <a:r>
              <a:rPr lang="en-US" dirty="0"/>
              <a:t>Serving 2882  members</a:t>
            </a:r>
          </a:p>
          <a:p>
            <a:r>
              <a:rPr lang="en-US" dirty="0"/>
              <a:t>~50% unserved by AGs</a:t>
            </a:r>
          </a:p>
          <a:p>
            <a:r>
              <a:rPr lang="en-US" dirty="0"/>
              <a:t>30 events</a:t>
            </a:r>
          </a:p>
          <a:p>
            <a:r>
              <a:rPr lang="en-US" dirty="0"/>
              <a:t>3 events per year [</a:t>
            </a:r>
            <a:r>
              <a:rPr lang="en-US" dirty="0" err="1"/>
              <a:t>er</a:t>
            </a:r>
            <a:r>
              <a:rPr lang="en-US" dirty="0"/>
              <a:t> AG</a:t>
            </a:r>
          </a:p>
          <a:p>
            <a:r>
              <a:rPr lang="en-US" dirty="0"/>
              <a:t>~5 AGs on probation for 2020 from total 11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0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R3 YP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7" y="1390844"/>
            <a:ext cx="12134096" cy="39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0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4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41311"/>
              </p:ext>
            </p:extLst>
          </p:nvPr>
        </p:nvGraphicFramePr>
        <p:xfrm>
          <a:off x="308022" y="447627"/>
          <a:ext cx="11030539" cy="5478306"/>
        </p:xfrm>
        <a:graphic>
          <a:graphicData uri="http://schemas.openxmlformats.org/drawingml/2006/table">
            <a:tbl>
              <a:tblPr/>
              <a:tblGrid>
                <a:gridCol w="2455155">
                  <a:extLst>
                    <a:ext uri="{9D8B030D-6E8A-4147-A177-3AD203B41FA5}">
                      <a16:colId xmlns:a16="http://schemas.microsoft.com/office/drawing/2014/main" val="3929976466"/>
                    </a:ext>
                  </a:extLst>
                </a:gridCol>
                <a:gridCol w="883151">
                  <a:extLst>
                    <a:ext uri="{9D8B030D-6E8A-4147-A177-3AD203B41FA5}">
                      <a16:colId xmlns:a16="http://schemas.microsoft.com/office/drawing/2014/main" val="761270281"/>
                    </a:ext>
                  </a:extLst>
                </a:gridCol>
                <a:gridCol w="883151">
                  <a:extLst>
                    <a:ext uri="{9D8B030D-6E8A-4147-A177-3AD203B41FA5}">
                      <a16:colId xmlns:a16="http://schemas.microsoft.com/office/drawing/2014/main" val="1151970279"/>
                    </a:ext>
                  </a:extLst>
                </a:gridCol>
                <a:gridCol w="847825">
                  <a:extLst>
                    <a:ext uri="{9D8B030D-6E8A-4147-A177-3AD203B41FA5}">
                      <a16:colId xmlns:a16="http://schemas.microsoft.com/office/drawing/2014/main" val="3901266763"/>
                    </a:ext>
                  </a:extLst>
                </a:gridCol>
                <a:gridCol w="1192252">
                  <a:extLst>
                    <a:ext uri="{9D8B030D-6E8A-4147-A177-3AD203B41FA5}">
                      <a16:colId xmlns:a16="http://schemas.microsoft.com/office/drawing/2014/main" val="3016203082"/>
                    </a:ext>
                  </a:extLst>
                </a:gridCol>
                <a:gridCol w="653530">
                  <a:extLst>
                    <a:ext uri="{9D8B030D-6E8A-4147-A177-3AD203B41FA5}">
                      <a16:colId xmlns:a16="http://schemas.microsoft.com/office/drawing/2014/main" val="4191391990"/>
                    </a:ext>
                  </a:extLst>
                </a:gridCol>
                <a:gridCol w="644698">
                  <a:extLst>
                    <a:ext uri="{9D8B030D-6E8A-4147-A177-3AD203B41FA5}">
                      <a16:colId xmlns:a16="http://schemas.microsoft.com/office/drawing/2014/main" val="2639586241"/>
                    </a:ext>
                  </a:extLst>
                </a:gridCol>
                <a:gridCol w="529890">
                  <a:extLst>
                    <a:ext uri="{9D8B030D-6E8A-4147-A177-3AD203B41FA5}">
                      <a16:colId xmlns:a16="http://schemas.microsoft.com/office/drawing/2014/main" val="3838889964"/>
                    </a:ext>
                  </a:extLst>
                </a:gridCol>
                <a:gridCol w="662362">
                  <a:extLst>
                    <a:ext uri="{9D8B030D-6E8A-4147-A177-3AD203B41FA5}">
                      <a16:colId xmlns:a16="http://schemas.microsoft.com/office/drawing/2014/main" val="3849768332"/>
                    </a:ext>
                  </a:extLst>
                </a:gridCol>
                <a:gridCol w="1204104">
                  <a:extLst>
                    <a:ext uri="{9D8B030D-6E8A-4147-A177-3AD203B41FA5}">
                      <a16:colId xmlns:a16="http://schemas.microsoft.com/office/drawing/2014/main" val="860102954"/>
                    </a:ext>
                  </a:extLst>
                </a:gridCol>
                <a:gridCol w="1074421">
                  <a:extLst>
                    <a:ext uri="{9D8B030D-6E8A-4147-A177-3AD203B41FA5}">
                      <a16:colId xmlns:a16="http://schemas.microsoft.com/office/drawing/2014/main" val="1885477168"/>
                    </a:ext>
                  </a:extLst>
                </a:gridCol>
              </a:tblGrid>
              <a:tr h="29424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Section Name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 Status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of Members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Year Formed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of YP funded activities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 Chair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Position Start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760932"/>
                  </a:ext>
                </a:extLst>
              </a:tr>
              <a:tr h="24833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Alabama Section Affinity Group, YP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210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John Ward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1-Jan-18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899959"/>
                  </a:ext>
                </a:extLst>
              </a:tr>
              <a:tr h="46664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Richmond Section Affinity Group, YP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141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Shellie Lundquist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536516"/>
                  </a:ext>
                </a:extLst>
              </a:tr>
              <a:tr h="46664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Atlanta Section Affinity Group, YP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864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Edwin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Mastache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6-Apr-15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244224"/>
                  </a:ext>
                </a:extLst>
              </a:tr>
              <a:tr h="46664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Huntsville Section Affinity Group, YP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161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1999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</a:rPr>
                        <a:t>Thomas Heckwolf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</a:rPr>
                        <a:t>2-May-16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95928"/>
                  </a:ext>
                </a:extLst>
              </a:tr>
              <a:tr h="68495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Mississippi Section Affinity Group, YP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Ayesha Bari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12-February-16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046823"/>
                  </a:ext>
                </a:extLst>
              </a:tr>
              <a:tr h="46664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Charlotte Section Affinity Group, YP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168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</a:rPr>
                        <a:t>Anthony Candarini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8-Aug-18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382840"/>
                  </a:ext>
                </a:extLst>
              </a:tr>
              <a:tr h="46664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Eastern North Carolina Section Affinity Grp, YP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620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INAMULLAH BHUTTO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4-Feb-19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71215"/>
                  </a:ext>
                </a:extLst>
              </a:tr>
              <a:tr h="24833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Piedmont Section Affinity Group, YP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131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13038"/>
                  </a:ext>
                </a:extLst>
              </a:tr>
              <a:tr h="24833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Florida West Coast Section Affinity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Group,YP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290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Anthony Ross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5-Jan-16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295354"/>
                  </a:ext>
                </a:extLst>
              </a:tr>
              <a:tr h="24833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Melbourne Section Affinity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Group,YP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26811"/>
                  </a:ext>
                </a:extLst>
              </a:tr>
              <a:tr h="684956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Memphis Section Affinity Group, YP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117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Patrick McGinnis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2-February-16</a:t>
                      </a: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262869"/>
                  </a:ext>
                </a:extLst>
              </a:tr>
              <a:tr h="248335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18864" marR="18864" marT="12576" marB="12576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866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9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840896"/>
              </p:ext>
            </p:extLst>
          </p:nvPr>
        </p:nvGraphicFramePr>
        <p:xfrm>
          <a:off x="350345" y="0"/>
          <a:ext cx="11109958" cy="6670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8250">
                  <a:extLst>
                    <a:ext uri="{9D8B030D-6E8A-4147-A177-3AD203B41FA5}">
                      <a16:colId xmlns:a16="http://schemas.microsoft.com/office/drawing/2014/main" val="2528132888"/>
                    </a:ext>
                  </a:extLst>
                </a:gridCol>
                <a:gridCol w="2618777">
                  <a:extLst>
                    <a:ext uri="{9D8B030D-6E8A-4147-A177-3AD203B41FA5}">
                      <a16:colId xmlns:a16="http://schemas.microsoft.com/office/drawing/2014/main" val="3883424494"/>
                    </a:ext>
                  </a:extLst>
                </a:gridCol>
                <a:gridCol w="6202931">
                  <a:extLst>
                    <a:ext uri="{9D8B030D-6E8A-4147-A177-3AD203B41FA5}">
                      <a16:colId xmlns:a16="http://schemas.microsoft.com/office/drawing/2014/main" val="4002455539"/>
                    </a:ext>
                  </a:extLst>
                </a:gridCol>
              </a:tblGrid>
              <a:tr h="8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Section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Category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Title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2621624"/>
                  </a:ext>
                </a:extLst>
              </a:tr>
              <a:tr h="138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ALABAMA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Nontechnical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May 2019 - Alabama IEEE Young Professional Social Event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13926160"/>
                  </a:ext>
                </a:extLst>
              </a:tr>
              <a:tr h="156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RICHMOND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Technical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Prosthetics group meeting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6549148"/>
                  </a:ext>
                </a:extLst>
              </a:tr>
              <a:tr h="156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RICHMOND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Technical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Prosthetics group meeting (WebEx)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45436055"/>
                  </a:ext>
                </a:extLst>
              </a:tr>
              <a:tr h="232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RICHMOND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Nontechnical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Social Event : IEEE Young Professionals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87591040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RICHMOND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Technical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Tekscan Presents their Pressure Mapping System for Prosthetics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14870775"/>
                  </a:ext>
                </a:extLst>
              </a:tr>
              <a:tr h="156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RICHMOND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Technical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Prosthetics group meeting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46521222"/>
                  </a:ext>
                </a:extLst>
              </a:tr>
              <a:tr h="156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ATLANTA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Nontechnical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2019 Spring YP Networking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4405140"/>
                  </a:ext>
                </a:extLst>
              </a:tr>
              <a:tr h="271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ATLANTA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Nontechnical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IEEE TEMSCON Atlanta Young Professionals Social Event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38142974"/>
                  </a:ext>
                </a:extLst>
              </a:tr>
              <a:tr h="156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ATLANTA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Administrative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Atlanta YP Planning Meeting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8492791"/>
                  </a:ext>
                </a:extLst>
              </a:tr>
              <a:tr h="194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ATLANTA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Nontechnical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Atlanta Young Professionals - Top Golf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99393483"/>
                  </a:ext>
                </a:extLst>
              </a:tr>
              <a:tr h="271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ATLANTA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Administrative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Atlanta Young Professionals meeting with ASME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94800315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ATLANTA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Professional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Atlanta STEM Networking Happy Hour-Hosted by WIE/Co-Sponsored by YP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29838064"/>
                  </a:ext>
                </a:extLst>
              </a:tr>
              <a:tr h="156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MISSISSIPPI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Nontechnical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PATHWAYS TO LEADERSHIP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39624126"/>
                  </a:ext>
                </a:extLst>
              </a:tr>
              <a:tr h="194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MISSISSIPPI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Nontechnical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How Best Leaders Make Everyone Smarter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04603390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PIEDMONT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Nontechnical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IEEE Young Professionals Meeting at Clemson University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94662021"/>
                  </a:ext>
                </a:extLst>
              </a:tr>
              <a:tr h="416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PIEDMONT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Professional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Key Insights in Career Management - Professional Development Webinar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35233361"/>
                  </a:ext>
                </a:extLst>
              </a:tr>
              <a:tr h="386793"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PIEDMONT</a:t>
                      </a:r>
                    </a:p>
                    <a:p>
                      <a:pPr algn="l" fontAlgn="b"/>
                      <a:endParaRPr lang="en-U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Mount Holly Microgrid  Tour and Piedmont Section YP  November Meeting (Co-hosted with PES)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2507460"/>
                  </a:ext>
                </a:extLst>
              </a:tr>
              <a:tr h="194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PIEDMONT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Administrative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IEEE Piedmont YP General Meeting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43408390"/>
                  </a:ext>
                </a:extLst>
              </a:tr>
              <a:tr h="156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FLORIDA WEST COAST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Administrative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YP Feb Planning Mtg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1888803"/>
                  </a:ext>
                </a:extLst>
              </a:tr>
              <a:tr h="194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FLORIDA WEST COAST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Nontechnical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FWC WIE and YP Technical Gossips social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74301498"/>
                  </a:ext>
                </a:extLst>
              </a:tr>
              <a:tr h="156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FLORIDA WEST COAST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Nontechnical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YP and USF joint Spring Picnic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80141060"/>
                  </a:ext>
                </a:extLst>
              </a:tr>
              <a:tr h="156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FLORIDA WEST COAST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Administrative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YP Planning </a:t>
                      </a: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session</a:t>
                      </a: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68632305"/>
                  </a:ext>
                </a:extLst>
              </a:tr>
              <a:tr h="156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FLORIDA WEST COAST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Administrative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YP May Planning Meeting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61763305"/>
                  </a:ext>
                </a:extLst>
              </a:tr>
              <a:tr h="194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FLORIDA WEST COAST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Nontechnical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IEEE YP June Social Event: Top Golf!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5750145"/>
                  </a:ext>
                </a:extLst>
              </a:tr>
              <a:tr h="232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FLORIDA WEST COAST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Professional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Becoming an Independent Consultant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36316053"/>
                  </a:ext>
                </a:extLst>
              </a:tr>
              <a:tr h="156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FLORIDA WEST COAST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Nontechnical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IEEE YP and WIE trip to NASA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98699885"/>
                  </a:ext>
                </a:extLst>
              </a:tr>
              <a:tr h="156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FLORIDA WEST COAST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Administrative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YP July Planning Meeting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11130765"/>
                  </a:ext>
                </a:extLst>
              </a:tr>
              <a:tr h="194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FLORIDA WEST COAST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Professional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YOUR RESUME --- YOUR STRENGTHS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8981447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MELBOURNE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Professional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IEEE Melbourne Section Senior Member Elevation Event and 2020 Elections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7060371"/>
                  </a:ext>
                </a:extLst>
              </a:tr>
              <a:tr h="156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MELBOURNE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Administrative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YP Administrative Meeting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0" marR="1510" marT="151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110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42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Conservative  Operational Plan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1" y="1463040"/>
            <a:ext cx="10350500" cy="4514403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Revitalization – Bring 2 AGs back to active status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Quarterly webinar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Annual Town hall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Increase R3 funding from MGA YP from 3 to 4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Annual Survey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YP Presence at SoutheastCon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Award – 2 awards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Website-blog/Listserv</a:t>
            </a:r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Facebook – </a:t>
            </a:r>
            <a:r>
              <a:rPr lang="en-US" altLang="en-US" sz="2667" dirty="0" err="1"/>
              <a:t>Linkedin</a:t>
            </a:r>
            <a:endParaRPr lang="en-US" altLang="en-US" sz="2667" dirty="0"/>
          </a:p>
          <a:p>
            <a:pPr lvl="1">
              <a:lnSpc>
                <a:spcPct val="100000"/>
              </a:lnSpc>
              <a:spcBef>
                <a:spcPts val="375"/>
              </a:spcBef>
            </a:pPr>
            <a:r>
              <a:rPr lang="en-US" altLang="en-US" sz="2667" dirty="0"/>
              <a:t>Can operate with only YP Coordinator, Succession plan?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>
                <a:latin typeface="Calibri" panose="020F0502020204030204"/>
              </a:rPr>
              <a:pPr defTabSz="1219170">
                <a:defRPr/>
              </a:pPr>
              <a:t>6</a:t>
            </a:fld>
            <a:endParaRPr 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001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of Success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>
                <a:latin typeface="Calibri" panose="020F0502020204030204"/>
              </a:rPr>
              <a:pPr defTabSz="1219170">
                <a:defRPr/>
              </a:pPr>
              <a:t>7</a:t>
            </a:fld>
            <a:endParaRPr lang="en-US">
              <a:latin typeface="Calibri" panose="020F0502020204030204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1F4296F-75AF-42E6-99F8-CE2734AD4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08058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137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762" y="287483"/>
            <a:ext cx="10840038" cy="553336"/>
          </a:xfrm>
        </p:spPr>
        <p:txBody>
          <a:bodyPr/>
          <a:lstStyle/>
          <a:p>
            <a:r>
              <a:rPr lang="en-US" dirty="0"/>
              <a:t>Potential Ambitious Addons to the Operational Plan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8</a:t>
            </a:fld>
            <a:endParaRPr lang="en-US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CFCD8F7-6303-42AA-BC10-A7DE22509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419814"/>
              </p:ext>
            </p:extLst>
          </p:nvPr>
        </p:nvGraphicFramePr>
        <p:xfrm>
          <a:off x="513762" y="804717"/>
          <a:ext cx="11304181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726">
                  <a:extLst>
                    <a:ext uri="{9D8B030D-6E8A-4147-A177-3AD203B41FA5}">
                      <a16:colId xmlns:a16="http://schemas.microsoft.com/office/drawing/2014/main" val="2283263399"/>
                    </a:ext>
                  </a:extLst>
                </a:gridCol>
                <a:gridCol w="2611474">
                  <a:extLst>
                    <a:ext uri="{9D8B030D-6E8A-4147-A177-3AD203B41FA5}">
                      <a16:colId xmlns:a16="http://schemas.microsoft.com/office/drawing/2014/main" val="1018643427"/>
                    </a:ext>
                  </a:extLst>
                </a:gridCol>
                <a:gridCol w="2385828">
                  <a:extLst>
                    <a:ext uri="{9D8B030D-6E8A-4147-A177-3AD203B41FA5}">
                      <a16:colId xmlns:a16="http://schemas.microsoft.com/office/drawing/2014/main" val="3302945284"/>
                    </a:ext>
                  </a:extLst>
                </a:gridCol>
                <a:gridCol w="2223091">
                  <a:extLst>
                    <a:ext uri="{9D8B030D-6E8A-4147-A177-3AD203B41FA5}">
                      <a16:colId xmlns:a16="http://schemas.microsoft.com/office/drawing/2014/main" val="1844878990"/>
                    </a:ext>
                  </a:extLst>
                </a:gridCol>
                <a:gridCol w="3444062">
                  <a:extLst>
                    <a:ext uri="{9D8B030D-6E8A-4147-A177-3AD203B41FA5}">
                      <a16:colId xmlns:a16="http://schemas.microsoft.com/office/drawing/2014/main" val="2531182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Requirements/effort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4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Town hall with Region Director, President Elect and IEEE-USA President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SSC WebEx |</a:t>
                      </a:r>
                      <a:r>
                        <a:rPr lang="en-US" b="1" dirty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Brand, Governance </a:t>
                      </a:r>
                      <a:r>
                        <a:rPr lang="en-US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70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Mentoring Program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mentors to 10 mentees pilot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Collabratec , 1 volunteer $ 250 |</a:t>
                      </a:r>
                      <a:r>
                        <a:rPr lang="en-US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Membership benefits | </a:t>
                      </a:r>
                      <a:r>
                        <a:rPr lang="en-US" b="1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414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YP Event – SoutheastCon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Entrepreneurship, leadership, communication  and networking – ½ day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volunteer, coordination with Conference committee, fund $500 |</a:t>
                      </a:r>
                      <a:r>
                        <a:rPr lang="en-US" b="1" dirty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Membership benefits, Brand</a:t>
                      </a:r>
                    </a:p>
                    <a:p>
                      <a:r>
                        <a:rPr lang="en-US" dirty="0"/>
                        <a:t>Will not be enough to attract new participants to SC20, could be organized with local YP AG, Increase Student transition and retention by 5% |</a:t>
                      </a:r>
                      <a:r>
                        <a:rPr lang="en-US" b="1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356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R10 - 8 SYP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 at least one R3 leader to R8 and R10 SYW Congresses in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volunteers, fund $ 2500-3500 |</a:t>
                      </a:r>
                      <a:r>
                        <a:rPr lang="en-US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Volunteer training, succession planning |</a:t>
                      </a:r>
                      <a:r>
                        <a:rPr lang="en-US" b="1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26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 SYPWLM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 day Congress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member core team |</a:t>
                      </a:r>
                      <a:r>
                        <a:rPr lang="en-US" b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Brand, strong member benefits, succession planning, negative – Risk |</a:t>
                      </a:r>
                      <a:r>
                        <a:rPr lang="en-US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712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93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3DD97BEB-BAEF-0344-9D5C-EC73E478698A}" type="slidenum">
              <a:rPr lang="en-US" smtClean="0"/>
              <a:pPr defTabSz="1219170">
                <a:defRPr/>
              </a:pPr>
              <a:t>9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158205"/>
              </p:ext>
            </p:extLst>
          </p:nvPr>
        </p:nvGraphicFramePr>
        <p:xfrm>
          <a:off x="452414" y="223074"/>
          <a:ext cx="2697479" cy="6400800"/>
        </p:xfrm>
        <a:graphic>
          <a:graphicData uri="http://schemas.openxmlformats.org/drawingml/2006/table">
            <a:tbl>
              <a:tblPr/>
              <a:tblGrid>
                <a:gridCol w="1980313">
                  <a:extLst>
                    <a:ext uri="{9D8B030D-6E8A-4147-A177-3AD203B41FA5}">
                      <a16:colId xmlns:a16="http://schemas.microsoft.com/office/drawing/2014/main" val="2442156462"/>
                    </a:ext>
                  </a:extLst>
                </a:gridCol>
                <a:gridCol w="717166">
                  <a:extLst>
                    <a:ext uri="{9D8B030D-6E8A-4147-A177-3AD203B41FA5}">
                      <a16:colId xmlns:a16="http://schemas.microsoft.com/office/drawing/2014/main" val="2038305057"/>
                    </a:ext>
                  </a:extLst>
                </a:gridCol>
              </a:tblGrid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2,963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04765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North Carolina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2,135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083920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 West Coast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1,140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653576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Orlando Section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07648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East Tennessee Section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85288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Huntsville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25546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366637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Central Tennessee Section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282227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Richmond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607376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Charlotte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48183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Central Virginia Section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705192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Virginia Mountain Section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52299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Hampton Roads Section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161460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Miami Section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18403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Piedmont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23792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Palm Beach Section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992538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3F3F76"/>
                          </a:solidFill>
                          <a:effectLst/>
                          <a:latin typeface="Calibri" panose="020F0502020204030204" pitchFamily="34" charset="0"/>
                        </a:rPr>
                        <a:t>Gainesville Section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576416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694588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Melbourne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047330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Memphis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11025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Broward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908197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Lexington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743562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Columbia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698457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Chattanooga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35940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Coastal South Carolina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640835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Louisville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729090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Jacksonville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671896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Tallahassee Area Section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969914"/>
                  </a:ext>
                </a:extLst>
              </a:tr>
            </a:tbl>
          </a:graphicData>
        </a:graphic>
      </p:graphicFrame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F88DC602-7915-42D1-ADC0-0ECD8BFEF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171080"/>
              </p:ext>
            </p:extLst>
          </p:nvPr>
        </p:nvGraphicFramePr>
        <p:xfrm>
          <a:off x="4486939" y="1561163"/>
          <a:ext cx="717609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510">
                  <a:extLst>
                    <a:ext uri="{9D8B030D-6E8A-4147-A177-3AD203B41FA5}">
                      <a16:colId xmlns:a16="http://schemas.microsoft.com/office/drawing/2014/main" val="2283263399"/>
                    </a:ext>
                  </a:extLst>
                </a:gridCol>
                <a:gridCol w="1625877">
                  <a:extLst>
                    <a:ext uri="{9D8B030D-6E8A-4147-A177-3AD203B41FA5}">
                      <a16:colId xmlns:a16="http://schemas.microsoft.com/office/drawing/2014/main" val="1018643427"/>
                    </a:ext>
                  </a:extLst>
                </a:gridCol>
                <a:gridCol w="1485392">
                  <a:extLst>
                    <a:ext uri="{9D8B030D-6E8A-4147-A177-3AD203B41FA5}">
                      <a16:colId xmlns:a16="http://schemas.microsoft.com/office/drawing/2014/main" val="3302945284"/>
                    </a:ext>
                  </a:extLst>
                </a:gridCol>
                <a:gridCol w="1540911">
                  <a:extLst>
                    <a:ext uri="{9D8B030D-6E8A-4147-A177-3AD203B41FA5}">
                      <a16:colId xmlns:a16="http://schemas.microsoft.com/office/drawing/2014/main" val="1844878990"/>
                    </a:ext>
                  </a:extLst>
                </a:gridCol>
                <a:gridCol w="1987401">
                  <a:extLst>
                    <a:ext uri="{9D8B030D-6E8A-4147-A177-3AD203B41FA5}">
                      <a16:colId xmlns:a16="http://schemas.microsoft.com/office/drawing/2014/main" val="2531182734"/>
                    </a:ext>
                  </a:extLst>
                </a:gridCol>
              </a:tblGrid>
              <a:tr h="356394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Requirements/effort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4130"/>
                  </a:ext>
                </a:extLst>
              </a:tr>
              <a:tr h="878779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new YP 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potential new YP AGs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Volunteer – Target 2 annually |</a:t>
                      </a:r>
                      <a:r>
                        <a:rPr lang="en-US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member benefits |</a:t>
                      </a:r>
                      <a:r>
                        <a:rPr lang="en-US" b="1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700665"/>
                  </a:ext>
                </a:extLst>
              </a:tr>
              <a:tr h="878779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Revitalization – Maintain all 11 YPs in active status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volunteer |</a:t>
                      </a:r>
                      <a:r>
                        <a:rPr lang="en-US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Volunteer training, succession planning | </a:t>
                      </a:r>
                      <a:r>
                        <a:rPr lang="en-US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818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218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://ieee-xplore-challenge.org/" TargetMode="External"/></Relationships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b="1" dirty="0" smtClean="0">
            <a:solidFill>
              <a:srgbClr val="69BE28"/>
            </a:solidFill>
            <a:cs typeface="Arial" panose="020B0604020202020204" pitchFamily="34" charset="0"/>
            <a:hlinkClick xmlns:r="http://schemas.openxmlformats.org/officeDocument/2006/relationships" r:id="rId1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992</Words>
  <Application>Microsoft Office PowerPoint</Application>
  <PresentationFormat>Widescreen</PresentationFormat>
  <Paragraphs>368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LucidaGrande</vt:lpstr>
      <vt:lpstr>Wingdings</vt:lpstr>
      <vt:lpstr>Theme 1</vt:lpstr>
      <vt:lpstr>Microsoft Excel Worksheet</vt:lpstr>
      <vt:lpstr>IEEE R3 YP Plan</vt:lpstr>
      <vt:lpstr>Current Status</vt:lpstr>
      <vt:lpstr>R3 YP </vt:lpstr>
      <vt:lpstr>PowerPoint Presentation</vt:lpstr>
      <vt:lpstr>PowerPoint Presentation</vt:lpstr>
      <vt:lpstr>Conservative  Operational Plan 2020</vt:lpstr>
      <vt:lpstr>Cycle of Success</vt:lpstr>
      <vt:lpstr>Potential Ambitious Addons to the Operational Plan 2020</vt:lpstr>
      <vt:lpstr>PowerPoint Presentation</vt:lpstr>
      <vt:lpstr>Prioritization</vt:lpstr>
      <vt:lpstr>Performance Metrices</vt:lpstr>
      <vt:lpstr>Recommendations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</dc:title>
  <dc:creator>Elizabeth McCarthy</dc:creator>
  <cp:lastModifiedBy>Hasala Dharmawardena</cp:lastModifiedBy>
  <cp:revision>158</cp:revision>
  <dcterms:created xsi:type="dcterms:W3CDTF">2018-01-12T18:35:47Z</dcterms:created>
  <dcterms:modified xsi:type="dcterms:W3CDTF">2019-12-07T05:44:12Z</dcterms:modified>
</cp:coreProperties>
</file>