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43"/>
  </p:notesMasterIdLst>
  <p:sldIdLst>
    <p:sldId id="331" r:id="rId2"/>
    <p:sldId id="332" r:id="rId3"/>
    <p:sldId id="333" r:id="rId4"/>
    <p:sldId id="334" r:id="rId5"/>
    <p:sldId id="335" r:id="rId6"/>
    <p:sldId id="336" r:id="rId7"/>
    <p:sldId id="337" r:id="rId8"/>
    <p:sldId id="338" r:id="rId9"/>
    <p:sldId id="339" r:id="rId10"/>
    <p:sldId id="341" r:id="rId11"/>
    <p:sldId id="310" r:id="rId12"/>
    <p:sldId id="343" r:id="rId13"/>
    <p:sldId id="330" r:id="rId14"/>
    <p:sldId id="301" r:id="rId15"/>
    <p:sldId id="322" r:id="rId16"/>
    <p:sldId id="299" r:id="rId17"/>
    <p:sldId id="302" r:id="rId18"/>
    <p:sldId id="311" r:id="rId19"/>
    <p:sldId id="303" r:id="rId20"/>
    <p:sldId id="317" r:id="rId21"/>
    <p:sldId id="319" r:id="rId22"/>
    <p:sldId id="352" r:id="rId23"/>
    <p:sldId id="345" r:id="rId24"/>
    <p:sldId id="351" r:id="rId25"/>
    <p:sldId id="326" r:id="rId26"/>
    <p:sldId id="357" r:id="rId27"/>
    <p:sldId id="307" r:id="rId28"/>
    <p:sldId id="350" r:id="rId29"/>
    <p:sldId id="308" r:id="rId30"/>
    <p:sldId id="348" r:id="rId31"/>
    <p:sldId id="354" r:id="rId32"/>
    <p:sldId id="353" r:id="rId33"/>
    <p:sldId id="342" r:id="rId34"/>
    <p:sldId id="292" r:id="rId35"/>
    <p:sldId id="361" r:id="rId36"/>
    <p:sldId id="349" r:id="rId37"/>
    <p:sldId id="328" r:id="rId38"/>
    <p:sldId id="329" r:id="rId39"/>
    <p:sldId id="358" r:id="rId40"/>
    <p:sldId id="359" r:id="rId41"/>
    <p:sldId id="360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0000"/>
    <a:srgbClr val="008000"/>
    <a:srgbClr val="0066FF"/>
    <a:srgbClr val="FF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39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31492-FD1C-4807-8BD9-6371261A4717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494EBA-8F44-4576-8FBE-02A7B4DC91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080A5-51D9-47FC-BDD6-60E5719EB848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EAB1-62B2-4730-8372-AF40BF2AC5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080A5-51D9-47FC-BDD6-60E5719EB848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EAB1-62B2-4730-8372-AF40BF2AC5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080A5-51D9-47FC-BDD6-60E5719EB848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EAB1-62B2-4730-8372-AF40BF2AC5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DFE3CB6-9B4C-4349-90E6-7CDC63C936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080A5-51D9-47FC-BDD6-60E5719EB848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EAB1-62B2-4730-8372-AF40BF2AC5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080A5-51D9-47FC-BDD6-60E5719EB848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EAB1-62B2-4730-8372-AF40BF2AC5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080A5-51D9-47FC-BDD6-60E5719EB848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Planetary Rovers Workshop – ICRA 2010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EAB1-62B2-4730-8372-AF40BF2AC55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080A5-51D9-47FC-BDD6-60E5719EB848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EAB1-62B2-4730-8372-AF40BF2AC5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080A5-51D9-47FC-BDD6-60E5719EB848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EAB1-62B2-4730-8372-AF40BF2AC5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080A5-51D9-47FC-BDD6-60E5719EB848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EAB1-62B2-4730-8372-AF40BF2AC5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080A5-51D9-47FC-BDD6-60E5719EB848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EAB1-62B2-4730-8372-AF40BF2AC5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080A5-51D9-47FC-BDD6-60E5719EB848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EAB1-62B2-4730-8372-AF40BF2AC5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080A5-51D9-47FC-BDD6-60E5719EB848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Planetary Rovers Workshop – ICRA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1EAB1-62B2-4730-8372-AF40BF2AC5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pdg\Desktop\icra-2010-workshop\Line_robots.avi" TargetMode="Externa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pdg\Desktop\icra-2010-workshop\team_formation_Apr2010.wmv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pdg\Desktop\icra-2010-workshop\dynamic_formation_2x.wmv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Documents%20and%20Settings\pdg\Desktop\icra-2010-workshop\WVG_2x.wmv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pdg\Desktop\icra-2010-workshop\3_epucks.wmv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pdg\Desktop\icra-2010-workshop\LunarSurfaceDemo.wm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err="1" smtClean="0"/>
              <a:t>ModRED</a:t>
            </a:r>
            <a:r>
              <a:rPr lang="en-US" sz="4000" dirty="0" smtClean="0"/>
              <a:t>: A Modular Self-Reconfigurable Robot for </a:t>
            </a:r>
            <a:r>
              <a:rPr lang="en-US" sz="4000" smtClean="0"/>
              <a:t>Autonomous </a:t>
            </a:r>
            <a:r>
              <a:rPr lang="en-US" sz="4000" smtClean="0"/>
              <a:t>Exploration</a:t>
            </a:r>
            <a:endParaRPr lang="en-US" sz="40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886200"/>
            <a:ext cx="89154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Carl Nelson*, </a:t>
            </a:r>
            <a:r>
              <a:rPr lang="en-US" dirty="0" err="1" smtClean="0">
                <a:solidFill>
                  <a:srgbClr val="000000"/>
                </a:solidFill>
              </a:rPr>
              <a:t>Khoa</a:t>
            </a:r>
            <a:r>
              <a:rPr lang="en-US" dirty="0" smtClean="0">
                <a:solidFill>
                  <a:srgbClr val="000000"/>
                </a:solidFill>
              </a:rPr>
              <a:t> Chu*, </a:t>
            </a:r>
            <a:r>
              <a:rPr lang="en-US" dirty="0" err="1" smtClean="0">
                <a:solidFill>
                  <a:srgbClr val="000000"/>
                </a:solidFill>
              </a:rPr>
              <a:t>Prithviraj</a:t>
            </a:r>
            <a:r>
              <a:rPr lang="en-US" dirty="0" smtClean="0">
                <a:solidFill>
                  <a:srgbClr val="000000"/>
                </a:solidFill>
              </a:rPr>
              <a:t> (Raj) </a:t>
            </a:r>
            <a:r>
              <a:rPr lang="en-US" dirty="0" err="1" smtClean="0">
                <a:solidFill>
                  <a:srgbClr val="000000"/>
                </a:solidFill>
              </a:rPr>
              <a:t>Dasgupta</a:t>
            </a:r>
            <a:r>
              <a:rPr lang="en-US" dirty="0" smtClean="0">
                <a:solidFill>
                  <a:srgbClr val="000000"/>
                </a:solidFill>
              </a:rPr>
              <a:t>**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University of </a:t>
            </a:r>
            <a:r>
              <a:rPr lang="en-US" dirty="0" smtClean="0">
                <a:solidFill>
                  <a:srgbClr val="000000"/>
                </a:solidFill>
              </a:rPr>
              <a:t>Nebraska</a:t>
            </a:r>
          </a:p>
          <a:p>
            <a:endParaRPr lang="en-US" dirty="0" smtClean="0"/>
          </a:p>
          <a:p>
            <a:r>
              <a:rPr lang="en-US" dirty="0" smtClean="0"/>
              <a:t>*: Mechanical Engineering, University of Nebraska, Lincoln</a:t>
            </a:r>
          </a:p>
          <a:p>
            <a:r>
              <a:rPr lang="en-US" dirty="0" smtClean="0"/>
              <a:t>**: Computer Science, University of Nebraska, Omaha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/>
        <p:txBody>
          <a:bodyPr anchor="b"/>
          <a:lstStyle/>
          <a:p>
            <a:r>
              <a:rPr lang="en-US"/>
              <a:t>Prototype System</a:t>
            </a:r>
          </a:p>
        </p:txBody>
      </p:sp>
      <p:pic>
        <p:nvPicPr>
          <p:cNvPr id="24580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25" y="1412875"/>
            <a:ext cx="4021138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6338" y="3424238"/>
            <a:ext cx="4273550" cy="320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2863" y="1412875"/>
            <a:ext cx="3713162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Webots-snapshot.bmp"/>
          <p:cNvPicPr>
            <a:picLocks noChangeAspect="1" noChangeArrowheads="1"/>
          </p:cNvPicPr>
          <p:nvPr/>
        </p:nvPicPr>
        <p:blipFill>
          <a:blip r:embed="rId2">
            <a:lum bright="49000" contrast="-59000"/>
          </a:blip>
          <a:srcRect/>
          <a:stretch>
            <a:fillRect/>
          </a:stretch>
        </p:blipFill>
        <p:spPr bwMode="auto">
          <a:xfrm>
            <a:off x="217595" y="304800"/>
            <a:ext cx="8737255" cy="6324600"/>
          </a:xfrm>
          <a:prstGeom prst="rect">
            <a:avLst/>
          </a:prstGeom>
          <a:noFill/>
        </p:spPr>
      </p:pic>
      <p:sp>
        <p:nvSpPr>
          <p:cNvPr id="5427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Robot Simulator</a:t>
            </a:r>
          </a:p>
        </p:txBody>
      </p:sp>
      <p:sp>
        <p:nvSpPr>
          <p:cNvPr id="5427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Webots</a:t>
            </a:r>
          </a:p>
          <a:p>
            <a:r>
              <a:rPr lang="en-US" dirty="0"/>
              <a:t>Accurate models for environments, robots</a:t>
            </a:r>
          </a:p>
          <a:p>
            <a:pPr lvl="1"/>
            <a:r>
              <a:rPr lang="en-US" dirty="0"/>
              <a:t>Physics </a:t>
            </a:r>
            <a:r>
              <a:rPr lang="en-US" dirty="0" smtClean="0"/>
              <a:t>engine can be used to simulate external forces</a:t>
            </a:r>
            <a:endParaRPr lang="en-US" dirty="0"/>
          </a:p>
          <a:p>
            <a:r>
              <a:rPr lang="en-US" dirty="0"/>
              <a:t>Simulations in real or accelerated time</a:t>
            </a:r>
          </a:p>
          <a:p>
            <a:r>
              <a:rPr lang="en-US" dirty="0" smtClean="0"/>
              <a:t>Cross-compiler features with some </a:t>
            </a:r>
            <a:r>
              <a:rPr lang="en-US" dirty="0"/>
              <a:t>robot hardware like e-puck, </a:t>
            </a:r>
            <a:r>
              <a:rPr lang="en-US" dirty="0" err="1" smtClean="0"/>
              <a:t>Khepera</a:t>
            </a:r>
            <a:r>
              <a:rPr lang="en-US" dirty="0" smtClean="0"/>
              <a:t>, </a:t>
            </a:r>
            <a:r>
              <a:rPr lang="en-US" dirty="0"/>
              <a:t>etc.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Demo: 2-module inchworm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1676400" y="1447800"/>
            <a:ext cx="5229225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Line_robots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52600" y="2590800"/>
            <a:ext cx="497840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Currently the gaits of ModRED are configured by hand</a:t>
            </a:r>
          </a:p>
          <a:p>
            <a:r>
              <a:rPr lang="en-US" dirty="0" smtClean="0"/>
              <a:t>Autonomous, dynamic reconfiguration</a:t>
            </a:r>
          </a:p>
          <a:p>
            <a:r>
              <a:rPr lang="en-US" dirty="0" smtClean="0"/>
              <a:t>Issues involved:</a:t>
            </a:r>
          </a:p>
          <a:p>
            <a:pPr lvl="1"/>
            <a:r>
              <a:rPr lang="en-US" dirty="0" smtClean="0"/>
              <a:t>What is the best module or set of modules to pair with?</a:t>
            </a:r>
          </a:p>
          <a:p>
            <a:pPr lvl="1"/>
            <a:r>
              <a:rPr lang="en-US" dirty="0" smtClean="0"/>
              <a:t>What is the best set of connections to have with neighboring modules?</a:t>
            </a:r>
          </a:p>
          <a:p>
            <a:r>
              <a:rPr lang="en-US" dirty="0" smtClean="0"/>
              <a:t>Plan to adapt techiques from research on multi-robot team formation to answer these questions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Objective: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Use the </a:t>
            </a:r>
            <a:r>
              <a:rPr lang="en-US" sz="2800" dirty="0" err="1" smtClean="0">
                <a:solidFill>
                  <a:srgbClr val="000000"/>
                </a:solidFill>
                <a:latin typeface="Arial" charset="0"/>
              </a:rPr>
              <a:t>ModRED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MSR to perform complete coverage of an initially unknown environment in an </a:t>
            </a:r>
            <a:r>
              <a:rPr lang="en-US" sz="2800" u="sng" dirty="0" smtClean="0">
                <a:solidFill>
                  <a:srgbClr val="000000"/>
                </a:solidFill>
                <a:latin typeface="Arial" charset="0"/>
              </a:rPr>
              <a:t>efficient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manner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Efficiency is measured in time and space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Time: reduce the time required to cover the environment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Space: avoid repeated coverage of regions that have already been covered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Research Objective: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Use the </a:t>
            </a:r>
            <a:r>
              <a:rPr lang="en-US" sz="2800" dirty="0" err="1" smtClean="0">
                <a:solidFill>
                  <a:srgbClr val="000000"/>
                </a:solidFill>
                <a:latin typeface="Arial" charset="0"/>
              </a:rPr>
              <a:t>ModRED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MSR to perform complete coverage of an initially unknown environment in an </a:t>
            </a:r>
            <a:r>
              <a:rPr lang="en-US" sz="2800" u="sng" dirty="0" smtClean="0">
                <a:solidFill>
                  <a:srgbClr val="000000"/>
                </a:solidFill>
                <a:latin typeface="Arial" charset="0"/>
              </a:rPr>
              <a:t>efficient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manner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Efficiency is measured in time and space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Time: reduce the time required to cover the environment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Space: avoid repeated coverage of regions that have already been covered</a:t>
            </a:r>
          </a:p>
        </p:txBody>
      </p:sp>
      <p:sp>
        <p:nvSpPr>
          <p:cNvPr id="4" name="Oval 3"/>
          <p:cNvSpPr/>
          <p:nvPr/>
        </p:nvSpPr>
        <p:spPr>
          <a:xfrm>
            <a:off x="1143000" y="3505200"/>
            <a:ext cx="990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295400" y="4267200"/>
            <a:ext cx="990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828800" y="4724400"/>
            <a:ext cx="1219200" cy="9906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H="1">
            <a:off x="1638300" y="4152900"/>
            <a:ext cx="1752600" cy="12192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124200" y="5638800"/>
            <a:ext cx="4094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Tradeoff in achieving both simultaneously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 smtClean="0">
                <a:solidFill>
                  <a:srgbClr val="000000"/>
                </a:solidFill>
                <a:latin typeface="Arial" charset="0"/>
              </a:rPr>
              <a:t>Distributed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– no shared memory or map of the environment that the robots can use to know which portion of the environment is covered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Each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ModRED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module is frugal...</a:t>
            </a:r>
            <a:r>
              <a:rPr lang="en-US" u="sng" dirty="0" smtClean="0">
                <a:solidFill>
                  <a:srgbClr val="000000"/>
                </a:solidFill>
                <a:latin typeface="Arial" charset="0"/>
              </a:rPr>
              <a:t>limited storage and computation capabilities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Can’t store map of the entire environment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Other challenges: </a:t>
            </a:r>
            <a:r>
              <a:rPr lang="en-US" dirty="0" smtClean="0"/>
              <a:t>Sensor and encoder noise, communication overhead, localizing robots</a:t>
            </a: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does a robot do area coverage?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1295400"/>
            <a:ext cx="82296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Using an actuator (e.g., vacuum) or a sensor (e.g., camera or sonar)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95800"/>
            <a:ext cx="2743200" cy="1834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286000"/>
            <a:ext cx="3124200" cy="2237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6304002"/>
            <a:ext cx="2819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Source: </a:t>
            </a:r>
            <a:r>
              <a:rPr lang="en-US" sz="1000" dirty="0" err="1" smtClean="0"/>
              <a:t>Ioannis</a:t>
            </a:r>
            <a:r>
              <a:rPr lang="en-US" sz="1000" dirty="0" smtClean="0"/>
              <a:t> </a:t>
            </a:r>
            <a:r>
              <a:rPr lang="en-US" sz="1000" dirty="0" err="1" smtClean="0"/>
              <a:t>Rekleitis</a:t>
            </a:r>
            <a:r>
              <a:rPr lang="en-US" sz="1000" dirty="0" smtClean="0"/>
              <a:t>, Jean-Luc </a:t>
            </a:r>
            <a:r>
              <a:rPr lang="en-US" sz="1000" dirty="0" err="1" smtClean="0"/>
              <a:t>Bedwani</a:t>
            </a:r>
            <a:r>
              <a:rPr lang="en-US" sz="1000" dirty="0" smtClean="0"/>
              <a:t>, and Erick Dupuis, “Autonomous Planetary Exploration using LIDAR data”, IEEE  ICRA2009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91200" y="44196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Source: </a:t>
            </a:r>
            <a:r>
              <a:rPr lang="en-US" sz="1000" dirty="0" smtClean="0"/>
              <a:t>Manuel </a:t>
            </a:r>
            <a:r>
              <a:rPr lang="en-US" sz="1000" dirty="0" err="1" smtClean="0"/>
              <a:t>Mazo</a:t>
            </a:r>
            <a:r>
              <a:rPr lang="en-US" sz="1000" dirty="0" smtClean="0"/>
              <a:t> Jr. and Karl </a:t>
            </a:r>
            <a:r>
              <a:rPr lang="en-US" sz="1000" dirty="0" err="1" smtClean="0"/>
              <a:t>Henrik</a:t>
            </a:r>
            <a:r>
              <a:rPr lang="en-US" sz="1000" dirty="0" smtClean="0"/>
              <a:t> Johansson, “Robust area coverage using hybrid control,”,</a:t>
            </a:r>
            <a:r>
              <a:rPr lang="es-ES" sz="1000" dirty="0" smtClean="0"/>
              <a:t> TELEC'04, Santiago de Cuba, Cuba, 2004</a:t>
            </a:r>
            <a:r>
              <a:rPr lang="en-US" sz="1000" dirty="0" smtClean="0"/>
              <a:t> </a:t>
            </a:r>
          </a:p>
        </p:txBody>
      </p:sp>
      <p:sp>
        <p:nvSpPr>
          <p:cNvPr id="9" name="Oval 8"/>
          <p:cNvSpPr/>
          <p:nvPr/>
        </p:nvSpPr>
        <p:spPr>
          <a:xfrm>
            <a:off x="1905000" y="1295400"/>
            <a:ext cx="11430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410200" y="1295400"/>
            <a:ext cx="838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553200" y="1752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Robot’s coverage tool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9" idx="5"/>
          </p:cNvCxnSpPr>
          <p:nvPr/>
        </p:nvCxnSpPr>
        <p:spPr>
          <a:xfrm rot="16200000" flipH="1">
            <a:off x="4715948" y="-84653"/>
            <a:ext cx="306715" cy="397738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5"/>
          </p:cNvCxnSpPr>
          <p:nvPr/>
        </p:nvCxnSpPr>
        <p:spPr>
          <a:xfrm rot="16200000" flipH="1">
            <a:off x="6414668" y="1461665"/>
            <a:ext cx="154315" cy="73235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048001" y="586740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Single robot, centralized planner doing a graph traversal:</a:t>
            </a:r>
          </a:p>
          <a:p>
            <a:r>
              <a:rPr lang="en-US" dirty="0" smtClean="0"/>
              <a:t>Does not address constraints of multi-robot systems given on last slide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362200" y="28956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/>
              <a:t>The region of the environment that passes under the swathe of the robot’s coverage tool is considered as covered 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rot="10800000">
            <a:off x="1524002" y="5257802"/>
            <a:ext cx="1523998" cy="76199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E-puck Mini Robot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0" y="1295400"/>
            <a:ext cx="5184634" cy="2181999"/>
            <a:chOff x="545869" y="1292000"/>
            <a:chExt cx="10086471" cy="4461345"/>
          </a:xfrm>
        </p:grpSpPr>
        <p:pic>
          <p:nvPicPr>
            <p:cNvPr id="4098" name="Picture 2" descr="C:\Documents and Settings\pdg\Desktop\e-puck-small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66011" y="1447800"/>
              <a:ext cx="3352801" cy="3314699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6393953" y="5105399"/>
              <a:ext cx="4238387" cy="6292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IR sensors (8); range ~ 4 cm</a:t>
              </a:r>
              <a:endParaRPr lang="en-US" sz="14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477000" y="4038599"/>
              <a:ext cx="3722202" cy="6292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Camera; 640 X 480 VGA</a:t>
              </a:r>
              <a:endParaRPr lang="en-US" sz="1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5869" y="1292000"/>
              <a:ext cx="3003307" cy="10697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Bluetooth wireless</a:t>
              </a:r>
            </a:p>
            <a:p>
              <a:r>
                <a:rPr lang="en-US" sz="1400" dirty="0" smtClean="0"/>
                <a:t>communication </a:t>
              </a:r>
              <a:endParaRPr lang="en-US" sz="1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71600" y="2743200"/>
              <a:ext cx="933075" cy="5663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LEDs</a:t>
              </a:r>
              <a:endParaRPr lang="en-US" sz="12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19801" y="1447800"/>
              <a:ext cx="2046157" cy="5663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Mic + speaker</a:t>
              </a:r>
              <a:endParaRPr lang="en-US" sz="1200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3124200" y="5181600"/>
              <a:ext cx="3124200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251960" y="5186989"/>
              <a:ext cx="948670" cy="5663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7 cm</a:t>
              </a:r>
              <a:endParaRPr lang="en-US" sz="1200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rot="5400000">
              <a:off x="2172494" y="3848100"/>
              <a:ext cx="1599406" cy="794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514599" y="3733801"/>
              <a:ext cx="1176325" cy="56635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4.1 cm</a:t>
              </a:r>
              <a:endParaRPr lang="en-US" sz="1200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2667000" y="1828800"/>
              <a:ext cx="76200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2057400" y="2895600"/>
              <a:ext cx="990600" cy="762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10800000" flipV="1">
              <a:off x="4800600" y="1600200"/>
              <a:ext cx="114300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10800000">
              <a:off x="5715000" y="3810000"/>
              <a:ext cx="1219200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10800000">
              <a:off x="4495800" y="3962400"/>
              <a:ext cx="2133600" cy="1066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324601" y="2133600"/>
              <a:ext cx="3993017" cy="10697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144 KB RAM</a:t>
              </a:r>
            </a:p>
            <a:p>
              <a:r>
                <a:rPr lang="en-US" sz="1400" dirty="0" smtClean="0"/>
                <a:t>dsPIC processor@14MIPS</a:t>
              </a:r>
              <a:endParaRPr lang="en-US" sz="1400" dirty="0"/>
            </a:p>
          </p:txBody>
        </p:sp>
      </p:grpSp>
      <p:sp>
        <p:nvSpPr>
          <p:cNvPr id="19" name="TextBox 18"/>
          <p:cNvSpPr txBox="1"/>
          <p:nvPr/>
        </p:nvSpPr>
        <p:spPr>
          <a:xfrm rot="10800000" flipV="1">
            <a:off x="5257800" y="1319482"/>
            <a:ext cx="29717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800" b="1" dirty="0" smtClean="0"/>
              <a:t>E-puck robot’s capabilities are comparable to the proposed </a:t>
            </a:r>
            <a:r>
              <a:rPr lang="en-US" sz="2800" b="1" dirty="0" err="1" smtClean="0"/>
              <a:t>ModRED</a:t>
            </a:r>
            <a:r>
              <a:rPr lang="en-US" sz="2800" b="1" dirty="0" smtClean="0"/>
              <a:t> module</a:t>
            </a:r>
            <a:endParaRPr lang="en-US" sz="2800" b="1" dirty="0"/>
          </a:p>
        </p:txBody>
      </p:sp>
      <p:pic>
        <p:nvPicPr>
          <p:cNvPr id="22530" name="Picture 2" descr="E:\swarm-bots-cha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38599"/>
            <a:ext cx="4572000" cy="2819401"/>
          </a:xfrm>
          <a:prstGeom prst="rect">
            <a:avLst/>
          </a:prstGeom>
          <a:noFill/>
        </p:spPr>
      </p:pic>
      <p:pic>
        <p:nvPicPr>
          <p:cNvPr id="22531" name="Picture 3" descr="E:\swarm-bots-pulling-chil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1" y="4038600"/>
            <a:ext cx="4572000" cy="281940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0" y="6581001"/>
            <a:ext cx="3886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Photo courtesy: </a:t>
            </a:r>
            <a:r>
              <a:rPr lang="en-US" sz="1200" dirty="0" err="1" smtClean="0">
                <a:solidFill>
                  <a:srgbClr val="FFFF00"/>
                </a:solidFill>
              </a:rPr>
              <a:t>Mobots</a:t>
            </a:r>
            <a:r>
              <a:rPr lang="en-US" sz="1200" dirty="0" smtClean="0">
                <a:solidFill>
                  <a:srgbClr val="FFFF00"/>
                </a:solidFill>
              </a:rPr>
              <a:t> </a:t>
            </a:r>
            <a:r>
              <a:rPr lang="en-US" sz="1200" dirty="0" err="1" smtClean="0">
                <a:solidFill>
                  <a:srgbClr val="FFFF00"/>
                </a:solidFill>
              </a:rPr>
              <a:t>group@EPFL</a:t>
            </a:r>
            <a:r>
              <a:rPr lang="en-US" sz="1200" dirty="0" smtClean="0">
                <a:solidFill>
                  <a:srgbClr val="FFFF00"/>
                </a:solidFill>
              </a:rPr>
              <a:t> http://mobots.epfl.ch</a:t>
            </a:r>
            <a:endParaRPr lang="en-US" sz="1200" dirty="0">
              <a:solidFill>
                <a:srgbClr val="FFFF00"/>
              </a:solidFill>
            </a:endParaRPr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5"/>
          <a:srcRect l="6881" r="55046"/>
          <a:stretch>
            <a:fillRect/>
          </a:stretch>
        </p:blipFill>
        <p:spPr bwMode="auto">
          <a:xfrm>
            <a:off x="8263889" y="1447800"/>
            <a:ext cx="880111" cy="2254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Multi-robot coverage: Individually coordinated robots using swarming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590800" y="1676400"/>
            <a:ext cx="3581400" cy="12954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Global Objective: Complete coverage of environment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/>
        <p:txBody>
          <a:bodyPr anchor="b"/>
          <a:lstStyle/>
          <a:p>
            <a:r>
              <a:rPr lang="en-US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603375"/>
            <a:ext cx="8201025" cy="4498975"/>
          </a:xfrm>
        </p:spPr>
        <p:txBody>
          <a:bodyPr>
            <a:normAutofit lnSpcReduction="10000"/>
          </a:bodyPr>
          <a:lstStyle/>
          <a:p>
            <a:pPr marL="273050" indent="-273050">
              <a:lnSpc>
                <a:spcPct val="90000"/>
              </a:lnSpc>
            </a:pPr>
            <a:r>
              <a:rPr lang="en-US" sz="2400" dirty="0"/>
              <a:t>Modular self-reconfigurable robots (MSRs) are robots consisting of identical programmable modules capable of reconfiguration.</a:t>
            </a:r>
          </a:p>
          <a:p>
            <a:pPr marL="273050" indent="-273050">
              <a:lnSpc>
                <a:spcPct val="90000"/>
              </a:lnSpc>
            </a:pPr>
            <a:r>
              <a:rPr lang="en-US" sz="2400" dirty="0"/>
              <a:t>To enable long-term robotic support of space missions, MSRs needed for:</a:t>
            </a:r>
          </a:p>
          <a:p>
            <a:pPr marL="547688" lvl="1" indent="-273050">
              <a:lnSpc>
                <a:spcPct val="90000"/>
              </a:lnSpc>
            </a:pPr>
            <a:r>
              <a:rPr lang="en-US" sz="2400" dirty="0"/>
              <a:t>unstructured environments</a:t>
            </a:r>
          </a:p>
          <a:p>
            <a:pPr marL="547688" lvl="1" indent="-273050">
              <a:lnSpc>
                <a:spcPct val="90000"/>
              </a:lnSpc>
            </a:pPr>
            <a:r>
              <a:rPr lang="en-US" sz="2400" dirty="0"/>
              <a:t>changing tasks</a:t>
            </a:r>
          </a:p>
          <a:p>
            <a:pPr marL="547688" lvl="1" indent="-273050">
              <a:lnSpc>
                <a:spcPct val="90000"/>
              </a:lnSpc>
            </a:pPr>
            <a:r>
              <a:rPr lang="en-US" sz="2400" dirty="0"/>
              <a:t>self-repair</a:t>
            </a:r>
          </a:p>
          <a:p>
            <a:pPr marL="273050" indent="-273050">
              <a:lnSpc>
                <a:spcPct val="90000"/>
              </a:lnSpc>
            </a:pPr>
            <a:r>
              <a:rPr lang="en-US" sz="2400" dirty="0"/>
              <a:t>MSR capabilities can </a:t>
            </a:r>
            <a:br>
              <a:rPr lang="en-US" sz="2400" dirty="0"/>
            </a:br>
            <a:r>
              <a:rPr lang="en-US" sz="2400" dirty="0"/>
              <a:t>result in savings in:</a:t>
            </a:r>
          </a:p>
          <a:p>
            <a:pPr marL="547688" lvl="1" indent="-273050">
              <a:lnSpc>
                <a:spcPct val="90000"/>
              </a:lnSpc>
            </a:pPr>
            <a:r>
              <a:rPr lang="en-US" sz="2400" dirty="0"/>
              <a:t>time</a:t>
            </a:r>
          </a:p>
          <a:p>
            <a:pPr marL="547688" lvl="1" indent="-273050">
              <a:lnSpc>
                <a:spcPct val="90000"/>
              </a:lnSpc>
            </a:pPr>
            <a:r>
              <a:rPr lang="en-US" sz="2400" dirty="0"/>
              <a:t>money</a:t>
            </a:r>
          </a:p>
          <a:p>
            <a:pPr marL="547688" lvl="1" indent="-273050">
              <a:lnSpc>
                <a:spcPct val="90000"/>
              </a:lnSpc>
            </a:pPr>
            <a:r>
              <a:rPr lang="en-US" sz="2400" dirty="0"/>
              <a:t>lives</a:t>
            </a:r>
          </a:p>
          <a:p>
            <a:pPr marL="273050" indent="-273050"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14341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3200400"/>
            <a:ext cx="395287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Multi-robot coverage: Individually coordinated robots using swarming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590800" y="1676400"/>
            <a:ext cx="3581400" cy="12954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Global Objective: Complete coverage of environment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28600" y="4419600"/>
            <a:ext cx="24384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8000"/>
                </a:solidFill>
              </a:rPr>
              <a:t>Local coverage rule of robot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05800" y="4572000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...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772400" y="4572000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...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66800" y="5486400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...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2895600" y="4419600"/>
            <a:ext cx="24384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8000"/>
                </a:solidFill>
              </a:rPr>
              <a:t>Local coverage rule of robot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486400" y="4419600"/>
            <a:ext cx="24384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8000"/>
                </a:solidFill>
              </a:rPr>
              <a:t>Local coverage rule of robot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524000" y="5410200"/>
            <a:ext cx="24384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8000"/>
                </a:solidFill>
              </a:rPr>
              <a:t>Local coverage rule of robot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038600" y="5410200"/>
            <a:ext cx="24384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8000"/>
                </a:solidFill>
              </a:rPr>
              <a:t>Local coverage rule of robot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553200" y="5410200"/>
            <a:ext cx="24384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8000"/>
                </a:solidFill>
              </a:rPr>
              <a:t>Local coverage rule of robot</a:t>
            </a:r>
            <a:endParaRPr lang="en-US" sz="16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Multi-robot coverage: Individually coordinated robots using swarming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590800" y="1676400"/>
            <a:ext cx="3581400" cy="12954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Global Objective: Complete coverage of environment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28600" y="4419600"/>
            <a:ext cx="24384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8000"/>
                </a:solidFill>
              </a:rPr>
              <a:t>Local coverage rule of robot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05800" y="4572000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...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772400" y="4572000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...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66800" y="5486400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...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2895600" y="4419600"/>
            <a:ext cx="24384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Local coverage rule of robot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486400" y="4419600"/>
            <a:ext cx="24384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Local coverage rule of robot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524000" y="5410200"/>
            <a:ext cx="24384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8000"/>
                </a:solidFill>
              </a:rPr>
              <a:t>Local coverage rule of robot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038600" y="5410200"/>
            <a:ext cx="24384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Local coverage rule of robot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553200" y="5410200"/>
            <a:ext cx="24384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8000"/>
                </a:solidFill>
              </a:rPr>
              <a:t>Local coverage rule of robot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33400" y="4267200"/>
            <a:ext cx="8229600" cy="1752600"/>
          </a:xfrm>
          <a:prstGeom prst="ellipse">
            <a:avLst/>
          </a:prstGeom>
          <a:solidFill>
            <a:srgbClr val="0066FF">
              <a:alpha val="8470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Local interactions </a:t>
            </a:r>
          </a:p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between robots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Multi-robot coverage: Individually coordinated robots using swarming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590800" y="1676400"/>
            <a:ext cx="3581400" cy="12954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Global Objective: Complete coverage of environment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28600" y="4419600"/>
            <a:ext cx="24384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8000"/>
                </a:solidFill>
              </a:rPr>
              <a:t>Local coverage rule of robot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05800" y="4572000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...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772400" y="4572000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...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66800" y="5486400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...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2895600" y="4419600"/>
            <a:ext cx="24384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Local coverage rule of robot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486400" y="4419600"/>
            <a:ext cx="24384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Local coverage rule of robot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524000" y="5410200"/>
            <a:ext cx="24384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8000"/>
                </a:solidFill>
              </a:rPr>
              <a:t>Local coverage rule of robot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038600" y="5410200"/>
            <a:ext cx="24384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Local coverage rule of robot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553200" y="5410200"/>
            <a:ext cx="24384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8000"/>
                </a:solidFill>
              </a:rPr>
              <a:t>Local coverage rule of robot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33400" y="4267200"/>
            <a:ext cx="8229600" cy="1752600"/>
          </a:xfrm>
          <a:prstGeom prst="ellipse">
            <a:avLst/>
          </a:prstGeom>
          <a:solidFill>
            <a:srgbClr val="0066FF">
              <a:alpha val="8470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Local interactions </a:t>
            </a:r>
          </a:p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between robots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76400" y="3124200"/>
            <a:ext cx="5867400" cy="838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How well do the results of the local interactions translate to  achieving the global objective?</a:t>
            </a:r>
            <a:endParaRPr lang="en-US" dirty="0"/>
          </a:p>
        </p:txBody>
      </p:sp>
      <p:sp>
        <p:nvSpPr>
          <p:cNvPr id="21" name="Up Arrow 20"/>
          <p:cNvSpPr/>
          <p:nvPr/>
        </p:nvSpPr>
        <p:spPr>
          <a:xfrm>
            <a:off x="4343400" y="3962400"/>
            <a:ext cx="152400" cy="5334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/>
          <p:cNvSpPr/>
          <p:nvPr/>
        </p:nvSpPr>
        <p:spPr>
          <a:xfrm>
            <a:off x="4343400" y="2743200"/>
            <a:ext cx="152400" cy="5334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loud Callout 22"/>
          <p:cNvSpPr/>
          <p:nvPr/>
        </p:nvSpPr>
        <p:spPr>
          <a:xfrm>
            <a:off x="6934200" y="1676400"/>
            <a:ext cx="1905000" cy="1146048"/>
          </a:xfrm>
          <a:prstGeom prst="cloudCallo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Done empirically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28600" y="5842337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References</a:t>
            </a:r>
            <a:r>
              <a:rPr lang="en-US" sz="1200" dirty="0" smtClean="0"/>
              <a:t>: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 K. Cheng and P. Dasgupta, "Dynamic Area Coverage using Faulty Multi-agent Swarms" </a:t>
            </a:r>
            <a:r>
              <a:rPr lang="en-US" sz="1200" i="1" dirty="0" smtClean="0"/>
              <a:t>Proc. IEEE/WIC/ACM International Conference on Intelligent Agent Technology (IAT 2007),</a:t>
            </a:r>
            <a:r>
              <a:rPr lang="en-US" sz="1200" dirty="0" smtClean="0"/>
              <a:t> Fremont, CA, 2007, pp. 17-24.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 P. Dasgupta, K. Cheng, "Distributed Coverage of Unknown Environments using Multi-robot Swarms with Memory and Communication Constraints," UNO CS Technical Report (cst-2009-1).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Multi-robot coverage: </a:t>
            </a:r>
            <a:r>
              <a:rPr lang="en-US" u="sng" dirty="0" smtClean="0"/>
              <a:t>Team-based robots</a:t>
            </a:r>
            <a:r>
              <a:rPr lang="en-US" dirty="0" smtClean="0"/>
              <a:t> using swarming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590800" y="1676400"/>
            <a:ext cx="3581400" cy="12954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Global Objective: Complete coverage of environment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28600" y="4419600"/>
            <a:ext cx="24384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8000"/>
                </a:solidFill>
              </a:rPr>
              <a:t>Local coverage rule of </a:t>
            </a:r>
            <a:r>
              <a:rPr lang="en-US" sz="1600" dirty="0" smtClean="0">
                <a:solidFill>
                  <a:srgbClr val="FF0000"/>
                </a:solidFill>
              </a:rPr>
              <a:t>robot-team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05800" y="4572000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...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772400" y="4572000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...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66800" y="5486400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...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2895600" y="4419600"/>
            <a:ext cx="24384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8000"/>
                </a:solidFill>
              </a:rPr>
              <a:t>Local coverage rule of </a:t>
            </a:r>
            <a:r>
              <a:rPr lang="en-US" sz="1600" dirty="0" smtClean="0">
                <a:solidFill>
                  <a:srgbClr val="FF0000"/>
                </a:solidFill>
              </a:rPr>
              <a:t>robot-team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486400" y="4419600"/>
            <a:ext cx="24384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8000"/>
                </a:solidFill>
              </a:rPr>
              <a:t>Local coverage rule of </a:t>
            </a:r>
            <a:r>
              <a:rPr lang="en-US" sz="1600" dirty="0" smtClean="0">
                <a:solidFill>
                  <a:srgbClr val="FF0000"/>
                </a:solidFill>
              </a:rPr>
              <a:t>robot-team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524000" y="5410200"/>
            <a:ext cx="24384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8000"/>
                </a:solidFill>
              </a:rPr>
              <a:t>Local coverage rule of </a:t>
            </a:r>
            <a:r>
              <a:rPr lang="en-US" sz="1600" dirty="0" smtClean="0">
                <a:solidFill>
                  <a:srgbClr val="FF0000"/>
                </a:solidFill>
              </a:rPr>
              <a:t>robot-team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038600" y="5410200"/>
            <a:ext cx="24384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8000"/>
                </a:solidFill>
              </a:rPr>
              <a:t>Local coverage rule of </a:t>
            </a:r>
            <a:r>
              <a:rPr lang="en-US" sz="1600" dirty="0" smtClean="0">
                <a:solidFill>
                  <a:srgbClr val="FF0000"/>
                </a:solidFill>
              </a:rPr>
              <a:t>robot-team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553200" y="5410200"/>
            <a:ext cx="24384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8000"/>
                </a:solidFill>
              </a:rPr>
              <a:t>Local coverage rule of </a:t>
            </a:r>
            <a:r>
              <a:rPr lang="en-US" sz="1600" dirty="0" smtClean="0">
                <a:solidFill>
                  <a:srgbClr val="FF0000"/>
                </a:solidFill>
              </a:rPr>
              <a:t>robot-team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152400" y="2743200"/>
            <a:ext cx="1981200" cy="1219200"/>
          </a:xfrm>
          <a:prstGeom prst="wedgeRoundRectCallout">
            <a:avLst>
              <a:gd name="adj1" fmla="val -6375"/>
              <a:gd name="adj2" fmla="val 84501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Flocking technique to maintain team formation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Multi-robot coverage: </a:t>
            </a:r>
            <a:r>
              <a:rPr lang="en-US" u="sng" dirty="0" smtClean="0"/>
              <a:t>Team-based robots</a:t>
            </a:r>
            <a:r>
              <a:rPr lang="en-US" dirty="0" smtClean="0"/>
              <a:t> using swarming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590800" y="1676400"/>
            <a:ext cx="3581400" cy="12954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Global Objective: Complete coverage of environment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28600" y="4419600"/>
            <a:ext cx="24384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8000"/>
                </a:solidFill>
              </a:rPr>
              <a:t>Local coverage rule of </a:t>
            </a:r>
            <a:r>
              <a:rPr lang="en-US" sz="1600" dirty="0" smtClean="0">
                <a:solidFill>
                  <a:srgbClr val="FF0000"/>
                </a:solidFill>
              </a:rPr>
              <a:t>robot-team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05800" y="4572000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...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772400" y="4572000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...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66800" y="5486400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...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2895600" y="4419600"/>
            <a:ext cx="24384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8000"/>
                </a:solidFill>
              </a:rPr>
              <a:t>Local coverage rule of </a:t>
            </a:r>
            <a:r>
              <a:rPr lang="en-US" sz="1600" dirty="0" smtClean="0">
                <a:solidFill>
                  <a:srgbClr val="FF0000"/>
                </a:solidFill>
              </a:rPr>
              <a:t>robot-team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486400" y="4419600"/>
            <a:ext cx="24384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8000"/>
                </a:solidFill>
              </a:rPr>
              <a:t>Local coverage rule of </a:t>
            </a:r>
            <a:r>
              <a:rPr lang="en-US" sz="1600" dirty="0" smtClean="0">
                <a:solidFill>
                  <a:srgbClr val="FF0000"/>
                </a:solidFill>
              </a:rPr>
              <a:t>robot-team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524000" y="5410200"/>
            <a:ext cx="24384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8000"/>
                </a:solidFill>
              </a:rPr>
              <a:t>Local coverage rule of </a:t>
            </a:r>
            <a:r>
              <a:rPr lang="en-US" sz="1600" dirty="0" smtClean="0">
                <a:solidFill>
                  <a:srgbClr val="FF0000"/>
                </a:solidFill>
              </a:rPr>
              <a:t>robot-team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038600" y="5410200"/>
            <a:ext cx="24384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8000"/>
                </a:solidFill>
              </a:rPr>
              <a:t>Local coverage rule of </a:t>
            </a:r>
            <a:r>
              <a:rPr lang="en-US" sz="1600" dirty="0" smtClean="0">
                <a:solidFill>
                  <a:srgbClr val="FF0000"/>
                </a:solidFill>
              </a:rPr>
              <a:t>robot-team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553200" y="5410200"/>
            <a:ext cx="24384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8000"/>
                </a:solidFill>
              </a:rPr>
              <a:t>Local coverage rule of </a:t>
            </a:r>
            <a:r>
              <a:rPr lang="en-US" sz="1600" dirty="0" smtClean="0">
                <a:solidFill>
                  <a:srgbClr val="FF0000"/>
                </a:solidFill>
              </a:rPr>
              <a:t>robot-team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152400" y="2743200"/>
            <a:ext cx="1981200" cy="1219200"/>
          </a:xfrm>
          <a:prstGeom prst="wedgeRoundRectCallout">
            <a:avLst>
              <a:gd name="adj1" fmla="val -6375"/>
              <a:gd name="adj2" fmla="val 84501"/>
              <a:gd name="adj3" fmla="val 16667"/>
            </a:avLst>
          </a:prstGeom>
          <a:solidFill>
            <a:srgbClr val="0070C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Flocking technique to maintain team formation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533400" y="4267200"/>
            <a:ext cx="8229600" cy="1752600"/>
          </a:xfrm>
          <a:prstGeom prst="ellipse">
            <a:avLst/>
          </a:prstGeom>
          <a:solidFill>
            <a:srgbClr val="0066FF">
              <a:alpha val="8470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Local interactions </a:t>
            </a:r>
          </a:p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between </a:t>
            </a:r>
            <a:r>
              <a:rPr lang="en-US" sz="4800" dirty="0" smtClean="0">
                <a:solidFill>
                  <a:srgbClr val="FFFF00"/>
                </a:solidFill>
              </a:rPr>
              <a:t>robot teams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76400" y="3124200"/>
            <a:ext cx="5867400" cy="838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How well do the results of the local interactions translate to  achieving the global objective?</a:t>
            </a:r>
            <a:endParaRPr lang="en-US" dirty="0"/>
          </a:p>
        </p:txBody>
      </p:sp>
      <p:sp>
        <p:nvSpPr>
          <p:cNvPr id="21" name="Up Arrow 20"/>
          <p:cNvSpPr/>
          <p:nvPr/>
        </p:nvSpPr>
        <p:spPr>
          <a:xfrm>
            <a:off x="4343400" y="3962400"/>
            <a:ext cx="152400" cy="5334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/>
          <p:cNvSpPr/>
          <p:nvPr/>
        </p:nvSpPr>
        <p:spPr>
          <a:xfrm>
            <a:off x="4343400" y="2743200"/>
            <a:ext cx="152400" cy="5334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loud Callout 22"/>
          <p:cNvSpPr/>
          <p:nvPr/>
        </p:nvSpPr>
        <p:spPr>
          <a:xfrm>
            <a:off x="6934200" y="1676400"/>
            <a:ext cx="1905000" cy="1146048"/>
          </a:xfrm>
          <a:prstGeom prst="cloudCallo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Done empirically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0" y="5919281"/>
            <a:ext cx="899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Relevant publications: 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i="1" dirty="0" smtClean="0"/>
              <a:t>K. Cheng</a:t>
            </a:r>
            <a:r>
              <a:rPr lang="en-US" sz="1100" dirty="0" smtClean="0"/>
              <a:t>, P. Dasgupta, Yi Wang ”Distributed Area Coverage Using Robot Flocks”, Nature and Biologically Inspired Computing (NaBIC’09), 2009.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 smtClean="0"/>
              <a:t>P. </a:t>
            </a:r>
            <a:r>
              <a:rPr lang="en-US" sz="1100" dirty="0" err="1" smtClean="0"/>
              <a:t>Dasgupta</a:t>
            </a:r>
            <a:r>
              <a:rPr lang="en-US" sz="1100" dirty="0" smtClean="0"/>
              <a:t>, </a:t>
            </a:r>
            <a:r>
              <a:rPr lang="en-US" sz="1100" i="1" dirty="0" smtClean="0"/>
              <a:t>K. Cheng</a:t>
            </a:r>
            <a:r>
              <a:rPr lang="en-US" sz="1100" dirty="0" smtClean="0"/>
              <a:t>, and L. Fan, ”Flocking-based Distributed Terrain Coverage with Mobile Mini-robots,” Swarm Intelligence Symposium 2009.</a:t>
            </a:r>
          </a:p>
          <a:p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Multi-robot teams for area 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534400" cy="1066800"/>
          </a:xfrm>
        </p:spPr>
        <p:txBody>
          <a:bodyPr>
            <a:normAutofit fontScale="62500" lnSpcReduction="20000"/>
          </a:bodyPr>
          <a:lstStyle/>
          <a:p>
            <a:r>
              <a:rPr lang="en-US" sz="2800" dirty="0" smtClean="0"/>
              <a:t>Theoretical analysis: Forming teams gives a significant speed-up in terms of coverage efficiency </a:t>
            </a:r>
            <a:r>
              <a:rPr lang="en-US" sz="2800" dirty="0" smtClean="0">
                <a:sym typeface="Wingdings" pitchFamily="2" charset="2"/>
              </a:rPr>
              <a:t></a:t>
            </a:r>
            <a:endParaRPr lang="en-US" sz="2800" dirty="0" smtClean="0"/>
          </a:p>
          <a:p>
            <a:r>
              <a:rPr lang="en-US" sz="2800" dirty="0" smtClean="0"/>
              <a:t>Simulation Results: The speed-up decreases from the theoretical case but still there is some speed-up as compared to not forming teams </a:t>
            </a:r>
          </a:p>
        </p:txBody>
      </p:sp>
      <p:pic>
        <p:nvPicPr>
          <p:cNvPr id="6" name="team_formation_Apr2010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62200" y="2438400"/>
            <a:ext cx="4419600" cy="3314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en-US" dirty="0" smtClean="0"/>
              <a:t>Coverage with Multi-robot Teams</a:t>
            </a:r>
            <a:endParaRPr lang="en-US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47213" b="53333"/>
          <a:stretch>
            <a:fillRect/>
          </a:stretch>
        </p:blipFill>
        <p:spPr bwMode="auto">
          <a:xfrm>
            <a:off x="2286000" y="1295400"/>
            <a:ext cx="6154572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990600"/>
            <a:ext cx="2514600" cy="1998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971800"/>
            <a:ext cx="2286000" cy="1941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4953000"/>
            <a:ext cx="2209800" cy="1806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828800" y="1371600"/>
            <a:ext cx="837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Square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52600" y="32004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Corridor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52600" y="6248400"/>
            <a:ext cx="741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Office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Dynamic Reconfigurations in </a:t>
            </a:r>
            <a:r>
              <a:rPr lang="en-US" dirty="0" err="1" smtClean="0"/>
              <a:t>ModRED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Having </a:t>
            </a:r>
            <a:r>
              <a:rPr lang="en-US" strike="sngStrike" dirty="0" smtClean="0">
                <a:solidFill>
                  <a:srgbClr val="008000"/>
                </a:solidFill>
              </a:rPr>
              <a:t>teams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8000"/>
                </a:solidFill>
              </a:rPr>
              <a:t>chains of modules </a:t>
            </a:r>
            <a:r>
              <a:rPr lang="en-US" dirty="0" smtClean="0"/>
              <a:t>is efficient for coverage</a:t>
            </a:r>
          </a:p>
          <a:p>
            <a:r>
              <a:rPr lang="en-US" dirty="0" smtClean="0"/>
              <a:t>Having </a:t>
            </a:r>
            <a:r>
              <a:rPr lang="en-US" dirty="0" smtClean="0">
                <a:solidFill>
                  <a:srgbClr val="FF0000"/>
                </a:solidFill>
              </a:rPr>
              <a:t>large</a:t>
            </a:r>
            <a:r>
              <a:rPr lang="en-US" dirty="0" smtClean="0"/>
              <a:t> </a:t>
            </a:r>
            <a:r>
              <a:rPr lang="en-US" strike="sngStrike" dirty="0" smtClean="0">
                <a:solidFill>
                  <a:srgbClr val="008000"/>
                </a:solidFill>
              </a:rPr>
              <a:t>teams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8000"/>
                </a:solidFill>
              </a:rPr>
              <a:t>chains of modules </a:t>
            </a:r>
            <a:r>
              <a:rPr lang="en-US" dirty="0" smtClean="0"/>
              <a:t>doing </a:t>
            </a:r>
            <a:r>
              <a:rPr lang="en-US" dirty="0" smtClean="0">
                <a:solidFill>
                  <a:srgbClr val="FF0000"/>
                </a:solidFill>
              </a:rPr>
              <a:t>frequent reformations </a:t>
            </a:r>
            <a:r>
              <a:rPr lang="en-US" dirty="0" smtClean="0"/>
              <a:t>is inefficient for coverage</a:t>
            </a:r>
          </a:p>
          <a:p>
            <a:r>
              <a:rPr lang="en-US" dirty="0" smtClean="0"/>
              <a:t>Can we make the modules </a:t>
            </a:r>
            <a:r>
              <a:rPr lang="en-US" b="1" dirty="0" smtClean="0">
                <a:solidFill>
                  <a:srgbClr val="CC0000"/>
                </a:solidFill>
              </a:rPr>
              <a:t>change their configurations dynamically</a:t>
            </a:r>
          </a:p>
          <a:p>
            <a:pPr lvl="1"/>
            <a:r>
              <a:rPr lang="en-US" dirty="0" smtClean="0"/>
              <a:t>Based on their recent performance: If a large chain is doing frequent reformations (and getting bad coverage efficiency), split the chain into smaller chain and see if coverage improves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Robot Team Formation for Coverage: </a:t>
            </a:r>
            <a:br>
              <a:rPr lang="en-US" dirty="0" smtClean="0"/>
            </a:br>
            <a:r>
              <a:rPr lang="en-US" dirty="0" smtClean="0"/>
              <a:t>Agent Utility-based Approach</a:t>
            </a:r>
            <a:endParaRPr lang="en-US" dirty="0"/>
          </a:p>
        </p:txBody>
      </p:sp>
      <p:pic>
        <p:nvPicPr>
          <p:cNvPr id="6" name="dynamic_formation_2x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800600" y="1828800"/>
            <a:ext cx="4343400" cy="4114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" y="1371600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Each robot/agent tries to get into a configuration that maximizes its utility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3400" y="2819400"/>
            <a:ext cx="2133600" cy="990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Utility-function of each robot in a team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5486400"/>
            <a:ext cx="2133600" cy="990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Flocking-based</a:t>
            </a:r>
          </a:p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Controller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400" y="4495800"/>
            <a:ext cx="21336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Mediator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2819400" y="5715000"/>
            <a:ext cx="1905000" cy="1143000"/>
          </a:xfrm>
          <a:prstGeom prst="wedgeRoundRectCallout">
            <a:avLst>
              <a:gd name="adj1" fmla="val -58502"/>
              <a:gd name="adj2" fmla="val -829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 team needs to reconfigure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799306" y="4152900"/>
            <a:ext cx="686594" cy="79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838994" y="5180806"/>
            <a:ext cx="6096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1524794" y="5181600"/>
            <a:ext cx="608806" cy="79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1486694" y="4152106"/>
            <a:ext cx="6858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ular Callout 13"/>
          <p:cNvSpPr/>
          <p:nvPr/>
        </p:nvSpPr>
        <p:spPr>
          <a:xfrm>
            <a:off x="0" y="1905000"/>
            <a:ext cx="2743200" cy="838200"/>
          </a:xfrm>
          <a:prstGeom prst="wedgeRoundRectCallout">
            <a:avLst>
              <a:gd name="adj1" fmla="val 38670"/>
              <a:gd name="adj2" fmla="val 7269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Calculate </a:t>
            </a:r>
            <a:r>
              <a:rPr lang="en-US" smtClean="0">
                <a:solidFill>
                  <a:schemeClr val="tx1"/>
                </a:solidFill>
              </a:rPr>
              <a:t>the configuration </a:t>
            </a:r>
            <a:r>
              <a:rPr lang="en-US" dirty="0" smtClean="0">
                <a:solidFill>
                  <a:schemeClr val="tx1"/>
                </a:solidFill>
              </a:rPr>
              <a:t>that gives highest utility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2743200" y="2971800"/>
            <a:ext cx="2057400" cy="685800"/>
          </a:xfrm>
          <a:prstGeom prst="wedgeEllipseCallout">
            <a:avLst>
              <a:gd name="adj1" fmla="val -61294"/>
              <a:gd name="adj2" fmla="val 15805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Check inconsistencies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2743200" y="4114800"/>
            <a:ext cx="2819400" cy="1374648"/>
          </a:xfrm>
          <a:prstGeom prst="cloudCallout">
            <a:avLst>
              <a:gd name="adj1" fmla="val -21361"/>
              <a:gd name="adj2" fmla="val 6605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Large team…inefficient coverage: low individual utility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53000" y="6027003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Reference:</a:t>
            </a:r>
          </a:p>
          <a:p>
            <a:r>
              <a:rPr lang="en-US" sz="1200" dirty="0" smtClean="0"/>
              <a:t>P. Dasgupta and K. Cheng, “Coalition game-based distributed</a:t>
            </a:r>
          </a:p>
          <a:p>
            <a:r>
              <a:rPr lang="en-US" sz="1200" dirty="0" smtClean="0"/>
              <a:t>coverage of unknown environments using robot swarms, “ AAMAS 2008.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Coalition game-based team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Utility-based team formation works, but it is ad-hoc</a:t>
            </a:r>
            <a:r>
              <a:rPr lang="en-US" dirty="0"/>
              <a:t>;</a:t>
            </a:r>
            <a:r>
              <a:rPr lang="en-US" dirty="0" smtClean="0"/>
              <a:t> </a:t>
            </a:r>
            <a:r>
              <a:rPr lang="en-US" b="1" dirty="0" smtClean="0"/>
              <a:t>depends on careful design of utility function</a:t>
            </a:r>
          </a:p>
          <a:p>
            <a:r>
              <a:rPr lang="en-US" dirty="0" smtClean="0"/>
              <a:t>Is there a more structured way to form teams?</a:t>
            </a:r>
          </a:p>
          <a:p>
            <a:r>
              <a:rPr lang="en-US" dirty="0" smtClean="0"/>
              <a:t>We used coalition games to solve the multi-robot team formation problem</a:t>
            </a:r>
          </a:p>
          <a:p>
            <a:pPr lvl="1"/>
            <a:r>
              <a:rPr lang="en-US" dirty="0" smtClean="0"/>
              <a:t>Coalition games provide a theory to divide a set of players into smaller subsets or teams</a:t>
            </a:r>
          </a:p>
          <a:p>
            <a:pPr lvl="1"/>
            <a:r>
              <a:rPr lang="en-US" dirty="0" smtClean="0"/>
              <a:t>We used a form of coalition games called </a:t>
            </a:r>
            <a:r>
              <a:rPr lang="en-US" b="1" dirty="0" smtClean="0"/>
              <a:t>weighted voting games</a:t>
            </a:r>
            <a:r>
              <a:rPr lang="en-US" dirty="0" smtClean="0"/>
              <a:t> (WVG)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/>
        <p:txBody>
          <a:bodyPr anchor="b"/>
          <a:lstStyle/>
          <a:p>
            <a:r>
              <a:rPr lang="en-US"/>
              <a:t>Design Motivation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603375"/>
            <a:ext cx="8201025" cy="4498975"/>
          </a:xfrm>
        </p:spPr>
        <p:txBody>
          <a:bodyPr>
            <a:normAutofit lnSpcReduction="10000"/>
          </a:bodyPr>
          <a:lstStyle/>
          <a:p>
            <a:pPr marL="273050" indent="-273050"/>
            <a:r>
              <a:rPr lang="en-US"/>
              <a:t>Types of MSR</a:t>
            </a:r>
          </a:p>
          <a:p>
            <a:pPr marL="547688" lvl="1" indent="-273050"/>
            <a:r>
              <a:rPr lang="en-US" sz="2600"/>
              <a:t>Mobile – CEBOT &amp; S-bot</a:t>
            </a:r>
          </a:p>
          <a:p>
            <a:pPr marL="547688" lvl="1" indent="-273050"/>
            <a:r>
              <a:rPr lang="en-US" sz="2600"/>
              <a:t>Chain – CONRO, Polypod, &amp; PolyBot</a:t>
            </a:r>
          </a:p>
          <a:p>
            <a:pPr marL="547688" lvl="1" indent="-273050"/>
            <a:r>
              <a:rPr lang="en-US" sz="2600"/>
              <a:t>Lattice – Telecube, Molecule, &amp; Stochastic</a:t>
            </a:r>
          </a:p>
          <a:p>
            <a:pPr marL="547688" lvl="1" indent="-273050"/>
            <a:r>
              <a:rPr lang="en-US" sz="2600"/>
              <a:t>Hybrid – Superbot &amp; MTran II</a:t>
            </a:r>
          </a:p>
          <a:p>
            <a:pPr marL="273050" indent="-273050"/>
            <a:r>
              <a:rPr lang="en-US"/>
              <a:t>Advanced chain-type MSRs have up to three degrees of freedom (DOF)</a:t>
            </a:r>
          </a:p>
          <a:p>
            <a:pPr marL="273050" indent="-273050"/>
            <a:r>
              <a:rPr lang="en-US"/>
              <a:t>More tasks are possible with higher numbers of DOF</a:t>
            </a:r>
          </a:p>
          <a:p>
            <a:pPr marL="273050" indent="-27305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Robot Team Formation for Coverage:</a:t>
            </a:r>
            <a:br>
              <a:rPr lang="en-US" dirty="0" smtClean="0"/>
            </a:br>
            <a:r>
              <a:rPr lang="en-US" dirty="0" smtClean="0"/>
              <a:t>Weighted Voting Game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276600" y="2270125"/>
            <a:ext cx="2133600" cy="990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Coalition Game Layer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76600" y="4937125"/>
            <a:ext cx="2133600" cy="990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Flocking-based</a:t>
            </a:r>
          </a:p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Controller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276600" y="3946525"/>
            <a:ext cx="21336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Mediator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" name="Rounded Rectangular Callout 26"/>
          <p:cNvSpPr/>
          <p:nvPr/>
        </p:nvSpPr>
        <p:spPr>
          <a:xfrm>
            <a:off x="5943600" y="4327525"/>
            <a:ext cx="2743200" cy="838200"/>
          </a:xfrm>
          <a:prstGeom prst="wedgeRoundRectCallout">
            <a:avLst>
              <a:gd name="adj1" fmla="val -69411"/>
              <a:gd name="adj2" fmla="val 8261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 team needs to split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OR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Two teams need to merge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3542506" y="3603625"/>
            <a:ext cx="686594" cy="79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3582194" y="4631531"/>
            <a:ext cx="6096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4267994" y="4632325"/>
            <a:ext cx="608806" cy="79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H="1" flipV="1">
            <a:off x="4229894" y="3602831"/>
            <a:ext cx="6858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ular Callout 12"/>
          <p:cNvSpPr/>
          <p:nvPr/>
        </p:nvSpPr>
        <p:spPr>
          <a:xfrm>
            <a:off x="228600" y="1660525"/>
            <a:ext cx="2743200" cy="838200"/>
          </a:xfrm>
          <a:prstGeom prst="wedgeRoundRectCallout">
            <a:avLst>
              <a:gd name="adj1" fmla="val 61397"/>
              <a:gd name="adj2" fmla="val 7104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Calculate the best partition of a team using WVG rules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228600" y="3641725"/>
            <a:ext cx="2667000" cy="1295400"/>
          </a:xfrm>
          <a:prstGeom prst="wedgeEllipseCallout">
            <a:avLst>
              <a:gd name="adj1" fmla="val 62016"/>
              <a:gd name="adj2" fmla="val -2255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Maintain consistency between WVG result and team formations</a:t>
            </a:r>
            <a:endParaRPr lang="en-US" sz="1600" dirty="0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Robot Team Formation for Coverage:</a:t>
            </a:r>
            <a:br>
              <a:rPr lang="en-US" dirty="0" smtClean="0"/>
            </a:br>
            <a:r>
              <a:rPr lang="en-US" dirty="0" smtClean="0"/>
              <a:t>Weighted Voting Game</a:t>
            </a:r>
            <a:endParaRPr lang="en-US" dirty="0"/>
          </a:p>
        </p:txBody>
      </p:sp>
      <p:pic>
        <p:nvPicPr>
          <p:cNvPr id="24" name="WVG_2x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1576388"/>
            <a:ext cx="6096000" cy="4572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6248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Reference:</a:t>
            </a:r>
          </a:p>
          <a:p>
            <a:r>
              <a:rPr lang="en-US" sz="1200" dirty="0" smtClean="0"/>
              <a:t>K. Cheng and P. Dasgupta, “Weighted Voting Game based multi robot team formation for distributed area coverage, “ PCAR Workshop 2010.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</a:t>
            </a:r>
            <a:r>
              <a:rPr lang="en-US" smtClean="0"/>
              <a:t>and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Further develop the prototype of </a:t>
            </a:r>
            <a:r>
              <a:rPr lang="en-US" dirty="0" err="1" smtClean="0"/>
              <a:t>ModRED</a:t>
            </a:r>
            <a:endParaRPr lang="en-US" dirty="0" smtClean="0"/>
          </a:p>
          <a:p>
            <a:pPr lvl="1"/>
            <a:r>
              <a:rPr lang="en-US" dirty="0" smtClean="0"/>
              <a:t>Sensors, actuators, </a:t>
            </a:r>
            <a:r>
              <a:rPr lang="en-US" dirty="0" err="1" smtClean="0"/>
              <a:t>comms</a:t>
            </a:r>
            <a:r>
              <a:rPr lang="en-US" dirty="0" smtClean="0"/>
              <a:t>, processor</a:t>
            </a:r>
          </a:p>
          <a:p>
            <a:r>
              <a:rPr lang="en-US" b="1" dirty="0" smtClean="0"/>
              <a:t>Adapt the results from multi-robot team formation to chain robot formation using </a:t>
            </a:r>
            <a:r>
              <a:rPr lang="en-US" b="1" dirty="0" err="1" smtClean="0"/>
              <a:t>ModRED</a:t>
            </a:r>
            <a:endParaRPr lang="en-US" b="1" dirty="0" smtClean="0"/>
          </a:p>
          <a:p>
            <a:r>
              <a:rPr lang="en-US" dirty="0" smtClean="0"/>
              <a:t>Terrain simulation</a:t>
            </a:r>
          </a:p>
          <a:p>
            <a:r>
              <a:rPr lang="en-US" dirty="0" smtClean="0"/>
              <a:t>Test hand-crafted and autonomous gait patterns </a:t>
            </a:r>
          </a:p>
          <a:p>
            <a:r>
              <a:rPr lang="en-US" dirty="0" smtClean="0"/>
              <a:t>Testing motion algorithms in variety of terrains on prototype </a:t>
            </a:r>
            <a:r>
              <a:rPr lang="en-US" dirty="0" err="1" smtClean="0"/>
              <a:t>ModRED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/>
        <p:txBody>
          <a:bodyPr anchor="b"/>
          <a:lstStyle/>
          <a:p>
            <a:r>
              <a:rPr lang="en-US"/>
              <a:t>Acknowledgements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603375"/>
            <a:ext cx="8201025" cy="4498975"/>
          </a:xfrm>
        </p:spPr>
        <p:txBody>
          <a:bodyPr>
            <a:normAutofit fontScale="92500" lnSpcReduction="10000"/>
          </a:bodyPr>
          <a:lstStyle/>
          <a:p>
            <a:pPr marL="273050" indent="-273050"/>
            <a:r>
              <a:rPr lang="en-US" dirty="0" smtClean="0"/>
              <a:t>We are grateful to the sponsors of our projects:</a:t>
            </a:r>
          </a:p>
          <a:p>
            <a:pPr marL="673100" lvl="1" indent="-273050"/>
            <a:r>
              <a:rPr lang="en-US" dirty="0" smtClean="0"/>
              <a:t>Nebraska </a:t>
            </a:r>
            <a:r>
              <a:rPr lang="en-US" dirty="0"/>
              <a:t>Space Grant Consortium</a:t>
            </a:r>
          </a:p>
          <a:p>
            <a:pPr marL="673100" lvl="1" indent="-273050"/>
            <a:r>
              <a:rPr lang="en-US" dirty="0" smtClean="0"/>
              <a:t>Office of Naval Research</a:t>
            </a:r>
          </a:p>
          <a:p>
            <a:pPr marL="673100" lvl="1" indent="-273050"/>
            <a:r>
              <a:rPr lang="en-US" dirty="0" smtClean="0"/>
              <a:t>UNL </a:t>
            </a:r>
            <a:r>
              <a:rPr lang="en-US" dirty="0"/>
              <a:t>McNair Scholars Program</a:t>
            </a:r>
          </a:p>
          <a:p>
            <a:pPr marL="673100" lvl="1" indent="-273050"/>
            <a:r>
              <a:rPr lang="en-US" dirty="0"/>
              <a:t>UNL Undergraduate Creative Activities and Research Experiences (UCARE) </a:t>
            </a:r>
            <a:r>
              <a:rPr lang="en-US" dirty="0" smtClean="0"/>
              <a:t>Program</a:t>
            </a:r>
          </a:p>
          <a:p>
            <a:pPr marL="673100" lvl="1" indent="-273050"/>
            <a:r>
              <a:rPr lang="en-US" dirty="0" smtClean="0"/>
              <a:t>U. S. </a:t>
            </a:r>
            <a:r>
              <a:rPr lang="en-US" dirty="0" err="1" smtClean="0"/>
              <a:t>DoD</a:t>
            </a:r>
            <a:r>
              <a:rPr lang="en-US" dirty="0" smtClean="0"/>
              <a:t> </a:t>
            </a:r>
            <a:r>
              <a:rPr lang="en-US" dirty="0" err="1" smtClean="0"/>
              <a:t>NavAir</a:t>
            </a:r>
            <a:endParaRPr lang="en-US" dirty="0" smtClean="0"/>
          </a:p>
          <a:p>
            <a:pPr marL="273050" indent="-273050"/>
            <a:r>
              <a:rPr lang="en-US" dirty="0" smtClean="0"/>
              <a:t>Students involved:</a:t>
            </a:r>
          </a:p>
          <a:p>
            <a:pPr marL="673100" lvl="1" indent="-273050"/>
            <a:r>
              <a:rPr lang="en-US" dirty="0" err="1" smtClean="0"/>
              <a:t>Ke</a:t>
            </a:r>
            <a:r>
              <a:rPr lang="en-US" dirty="0" smtClean="0"/>
              <a:t> Cheng, Taylor Whipple (UN Omaha)</a:t>
            </a:r>
          </a:p>
          <a:p>
            <a:pPr marL="673100" lvl="1" indent="-273050"/>
            <a:r>
              <a:rPr lang="en-US" dirty="0" err="1" smtClean="0"/>
              <a:t>Khoa</a:t>
            </a:r>
            <a:r>
              <a:rPr lang="en-US" dirty="0" smtClean="0"/>
              <a:t> Chu (UNL)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For more information:</a:t>
            </a:r>
          </a:p>
          <a:p>
            <a:r>
              <a:rPr lang="en-US" dirty="0" smtClean="0"/>
              <a:t>Dr. Nelson’s lab at UNL: http://robots.unl.edu/Nelson/www/index.htm</a:t>
            </a:r>
          </a:p>
          <a:p>
            <a:r>
              <a:rPr lang="en-US" dirty="0" smtClean="0"/>
              <a:t>Dr. </a:t>
            </a:r>
            <a:r>
              <a:rPr lang="en-US" dirty="0" err="1" smtClean="0"/>
              <a:t>Dasgupta’s</a:t>
            </a:r>
            <a:r>
              <a:rPr lang="en-US" dirty="0" smtClean="0"/>
              <a:t> lab at UNO: http://cmantic.unomaha.edu</a:t>
            </a:r>
          </a:p>
          <a:p>
            <a:endParaRPr lang="en-US" dirty="0" smtClean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Ke Cheng, UNO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531F0-685E-4CC0-A3F2-BF8140125095}" type="slidenum">
              <a:rPr lang="en-US"/>
              <a:pPr/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Backup Slides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Multi-robot teams for area coverage</a:t>
            </a:r>
            <a:endParaRPr lang="en-US" dirty="0"/>
          </a:p>
        </p:txBody>
      </p:sp>
      <p:pic>
        <p:nvPicPr>
          <p:cNvPr id="7" name="3_epucks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52600" y="1905000"/>
            <a:ext cx="5943600" cy="3962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Multi-robot coverage: Individually coordinated robots using swarming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590800" y="1676400"/>
            <a:ext cx="3581400" cy="1295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Global Objective: Complete coverage of environment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28600" y="4419600"/>
            <a:ext cx="24384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8000"/>
                </a:solidFill>
              </a:rPr>
              <a:t>Local coverage rule of robot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05800" y="4572000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...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772400" y="4572000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...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66800" y="5486400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...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2895600" y="4419600"/>
            <a:ext cx="24384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Local coverage rule of robot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486400" y="4419600"/>
            <a:ext cx="24384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Local coverage rule of robot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524000" y="5410200"/>
            <a:ext cx="24384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8000"/>
                </a:solidFill>
              </a:rPr>
              <a:t>Local coverage rule of robot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038600" y="5410200"/>
            <a:ext cx="24384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Local coverage rule of robot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553200" y="5410200"/>
            <a:ext cx="24384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8000"/>
                </a:solidFill>
              </a:rPr>
              <a:t>Local coverage rule of robot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33400" y="4267200"/>
            <a:ext cx="8229600" cy="1752600"/>
          </a:xfrm>
          <a:prstGeom prst="ellipse">
            <a:avLst/>
          </a:prstGeom>
          <a:solidFill>
            <a:srgbClr val="0066FF">
              <a:alpha val="8470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Local interactions </a:t>
            </a:r>
          </a:p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between robots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76400" y="3124200"/>
            <a:ext cx="5867400" cy="838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How well do the results of the local interactions translate to  achieving the global objective?</a:t>
            </a:r>
            <a:endParaRPr lang="en-US" dirty="0"/>
          </a:p>
        </p:txBody>
      </p:sp>
      <p:sp>
        <p:nvSpPr>
          <p:cNvPr id="21" name="Up Arrow 20"/>
          <p:cNvSpPr/>
          <p:nvPr/>
        </p:nvSpPr>
        <p:spPr>
          <a:xfrm>
            <a:off x="4343400" y="3962400"/>
            <a:ext cx="152400" cy="5334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/>
          <p:cNvSpPr/>
          <p:nvPr/>
        </p:nvSpPr>
        <p:spPr>
          <a:xfrm>
            <a:off x="4343400" y="2743200"/>
            <a:ext cx="152400" cy="5334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loud Callout 22"/>
          <p:cNvSpPr/>
          <p:nvPr/>
        </p:nvSpPr>
        <p:spPr>
          <a:xfrm>
            <a:off x="6934200" y="1676400"/>
            <a:ext cx="1905000" cy="1146048"/>
          </a:xfrm>
          <a:prstGeom prst="cloudCallo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Done empirically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0" y="1447800"/>
            <a:ext cx="9144000" cy="50292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553200" y="5410200"/>
            <a:ext cx="24384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8000"/>
                </a:solidFill>
              </a:rPr>
              <a:t>Local coverage rule of robot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1066800" y="1524000"/>
            <a:ext cx="6477000" cy="3276600"/>
          </a:xfrm>
          <a:prstGeom prst="wedgeRoundRectCallout">
            <a:avLst>
              <a:gd name="adj1" fmla="val 41841"/>
              <a:gd name="adj2" fmla="val 69318"/>
              <a:gd name="adj3" fmla="val 16667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 smtClean="0">
                <a:solidFill>
                  <a:schemeClr val="tx1"/>
                </a:solidFill>
              </a:rPr>
              <a:t>Each robot moves individually 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 smtClean="0">
                <a:solidFill>
                  <a:schemeClr val="tx1"/>
                </a:solidFill>
              </a:rPr>
              <a:t>Records the coordinates of the location it has covered in a local coverage history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 smtClean="0">
                <a:solidFill>
                  <a:schemeClr val="tx1"/>
                </a:solidFill>
              </a:rPr>
              <a:t>Intermittently exchanges the locations (region) it has covered with other robots in its communication range 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 smtClean="0">
                <a:solidFill>
                  <a:schemeClr val="tx1"/>
                </a:solidFill>
              </a:rPr>
              <a:t>Fuses the coverage information from itself + other robots in a coverage map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 smtClean="0">
                <a:solidFill>
                  <a:schemeClr val="tx1"/>
                </a:solidFill>
              </a:rPr>
              <a:t>Uses an hill-climbing + information gain based heuristic based on the information in the coverage map to choose an uncovered or least-covered location to cover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Multi-robot coverage: Individually coordinated robots using swarming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590800" y="1676400"/>
            <a:ext cx="3581400" cy="1295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Global Objective: Complete coverage of environment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28600" y="4419600"/>
            <a:ext cx="24384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8000"/>
                </a:solidFill>
              </a:rPr>
              <a:t>Local coverage rule of robot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05800" y="4572000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...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772400" y="4572000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...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66800" y="5486400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...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2895600" y="4419600"/>
            <a:ext cx="24384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Local coverage rule of robot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486400" y="4419600"/>
            <a:ext cx="24384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Local coverage rule of robot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524000" y="5410200"/>
            <a:ext cx="24384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8000"/>
                </a:solidFill>
              </a:rPr>
              <a:t>Local coverage rule of robot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038600" y="5410200"/>
            <a:ext cx="24384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Local coverage rule of robot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553200" y="5410200"/>
            <a:ext cx="24384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8000"/>
                </a:solidFill>
              </a:rPr>
              <a:t>Local coverage rule of robot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33400" y="4267200"/>
            <a:ext cx="8229600" cy="1752600"/>
          </a:xfrm>
          <a:prstGeom prst="ellipse">
            <a:avLst/>
          </a:prstGeom>
          <a:solidFill>
            <a:srgbClr val="0066FF">
              <a:alpha val="8470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Local interactions </a:t>
            </a:r>
          </a:p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between robots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76400" y="3124200"/>
            <a:ext cx="5867400" cy="838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How well do the results of the local interactions translate to  achieving the global objective?</a:t>
            </a:r>
            <a:endParaRPr lang="en-US" dirty="0"/>
          </a:p>
        </p:txBody>
      </p:sp>
      <p:sp>
        <p:nvSpPr>
          <p:cNvPr id="21" name="Up Arrow 20"/>
          <p:cNvSpPr/>
          <p:nvPr/>
        </p:nvSpPr>
        <p:spPr>
          <a:xfrm>
            <a:off x="4343400" y="3962400"/>
            <a:ext cx="152400" cy="5334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/>
          <p:cNvSpPr/>
          <p:nvPr/>
        </p:nvSpPr>
        <p:spPr>
          <a:xfrm>
            <a:off x="4343400" y="2743200"/>
            <a:ext cx="152400" cy="5334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loud Callout 22"/>
          <p:cNvSpPr/>
          <p:nvPr/>
        </p:nvSpPr>
        <p:spPr>
          <a:xfrm>
            <a:off x="6934200" y="1676400"/>
            <a:ext cx="1905000" cy="1146048"/>
          </a:xfrm>
          <a:prstGeom prst="cloudCallo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Done empirically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0" y="1447800"/>
            <a:ext cx="9144000" cy="50292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553200" y="5410200"/>
            <a:ext cx="24384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8000"/>
                </a:solidFill>
              </a:rPr>
              <a:t>Local coverage rule of </a:t>
            </a:r>
            <a:r>
              <a:rPr lang="en-US" sz="1600" b="1" u="sng" dirty="0" smtClean="0">
                <a:solidFill>
                  <a:srgbClr val="008000"/>
                </a:solidFill>
              </a:rPr>
              <a:t>robot team</a:t>
            </a:r>
            <a:endParaRPr lang="en-US" sz="1600" b="1" u="sng" dirty="0">
              <a:solidFill>
                <a:srgbClr val="008000"/>
              </a:solidFill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1066800" y="1524000"/>
            <a:ext cx="6477000" cy="3276600"/>
          </a:xfrm>
          <a:prstGeom prst="wedgeRoundRectCallout">
            <a:avLst>
              <a:gd name="adj1" fmla="val 41841"/>
              <a:gd name="adj2" fmla="val 69318"/>
              <a:gd name="adj3" fmla="val 16667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trike="sngStrike" dirty="0" smtClean="0">
                <a:solidFill>
                  <a:schemeClr val="tx1"/>
                </a:solidFill>
              </a:rPr>
              <a:t>Each robot moves individually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b="1" u="sng" dirty="0" smtClean="0">
                <a:solidFill>
                  <a:schemeClr val="tx1"/>
                </a:solidFill>
              </a:rPr>
              <a:t>Robots move as teams</a:t>
            </a:r>
            <a:endParaRPr lang="en-US" b="1" u="sng" strike="sngStrike" dirty="0" smtClean="0">
              <a:solidFill>
                <a:schemeClr val="tx1"/>
              </a:solidFill>
            </a:endParaRP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 smtClean="0">
                <a:solidFill>
                  <a:schemeClr val="tx1"/>
                </a:solidFill>
              </a:rPr>
              <a:t>Records the coordinates of the location it has covered in a local coverage history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 smtClean="0">
                <a:solidFill>
                  <a:schemeClr val="tx1"/>
                </a:solidFill>
              </a:rPr>
              <a:t>Intermittently exchanges the locations (region) it has covered with other </a:t>
            </a:r>
            <a:r>
              <a:rPr lang="en-US" strike="sngStrike" dirty="0" smtClean="0">
                <a:solidFill>
                  <a:schemeClr val="tx1"/>
                </a:solidFill>
              </a:rPr>
              <a:t>robots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u="sng" dirty="0" smtClean="0">
                <a:solidFill>
                  <a:schemeClr val="tx1"/>
                </a:solidFill>
              </a:rPr>
              <a:t>teams</a:t>
            </a:r>
            <a:r>
              <a:rPr lang="en-US" dirty="0" smtClean="0">
                <a:solidFill>
                  <a:schemeClr val="tx1"/>
                </a:solidFill>
              </a:rPr>
              <a:t> in its communication range 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 smtClean="0">
                <a:solidFill>
                  <a:schemeClr val="tx1"/>
                </a:solidFill>
              </a:rPr>
              <a:t>Fuses the coverage information from </a:t>
            </a:r>
            <a:r>
              <a:rPr lang="en-US" strike="sngStrike" dirty="0" smtClean="0">
                <a:solidFill>
                  <a:schemeClr val="tx1"/>
                </a:solidFill>
              </a:rPr>
              <a:t>itself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u="sng" dirty="0" smtClean="0">
                <a:solidFill>
                  <a:schemeClr val="tx1"/>
                </a:solidFill>
              </a:rPr>
              <a:t>own team </a:t>
            </a:r>
            <a:r>
              <a:rPr lang="en-US" dirty="0" smtClean="0">
                <a:solidFill>
                  <a:schemeClr val="tx1"/>
                </a:solidFill>
              </a:rPr>
              <a:t>+ other </a:t>
            </a:r>
            <a:r>
              <a:rPr lang="en-US" strike="sngStrike" dirty="0" smtClean="0">
                <a:solidFill>
                  <a:schemeClr val="tx1"/>
                </a:solidFill>
              </a:rPr>
              <a:t>robots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u="sng" dirty="0" smtClean="0">
                <a:solidFill>
                  <a:schemeClr val="tx1"/>
                </a:solidFill>
              </a:rPr>
              <a:t>teams</a:t>
            </a:r>
            <a:r>
              <a:rPr lang="en-US" dirty="0" smtClean="0">
                <a:solidFill>
                  <a:schemeClr val="tx1"/>
                </a:solidFill>
              </a:rPr>
              <a:t> in a coverage map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 smtClean="0">
                <a:solidFill>
                  <a:schemeClr val="tx1"/>
                </a:solidFill>
              </a:rPr>
              <a:t>Uses an hill-climbing + information gain based heuristic based on the information in the coverage map to choose an uncovered or least-covered location to cover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en-US" dirty="0" smtClean="0"/>
              <a:t>Coverage with Multi-robot Teams</a:t>
            </a:r>
            <a:endParaRPr lang="en-US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62200" y="990600"/>
            <a:ext cx="6494893" cy="536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990600"/>
            <a:ext cx="2514600" cy="1998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971800"/>
            <a:ext cx="2286000" cy="1941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4953000"/>
            <a:ext cx="2209800" cy="1806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828800" y="1371600"/>
            <a:ext cx="837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Square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52600" y="32004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Corridor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52600" y="6248400"/>
            <a:ext cx="741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Office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Existing MSRs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Focusing on chain-type (as opposed to lattice-type)</a:t>
            </a:r>
          </a:p>
          <a:p>
            <a:r>
              <a:rPr lang="en-US" sz="2800"/>
              <a:t>Desire light, small package with high task adaptability and dexterity</a:t>
            </a:r>
          </a:p>
        </p:txBody>
      </p:sp>
      <p:graphicFrame>
        <p:nvGraphicFramePr>
          <p:cNvPr id="9691" name="Group 475"/>
          <p:cNvGraphicFramePr>
            <a:graphicFrameLocks noGrp="1"/>
          </p:cNvGraphicFramePr>
          <p:nvPr>
            <p:ph sz="half" idx="2"/>
          </p:nvPr>
        </p:nvGraphicFramePr>
        <p:xfrm>
          <a:off x="4343400" y="1500188"/>
          <a:ext cx="4495800" cy="4753294"/>
        </p:xfrm>
        <a:graphic>
          <a:graphicData uri="http://schemas.openxmlformats.org/drawingml/2006/table">
            <a:tbl>
              <a:tblPr/>
              <a:tblGrid>
                <a:gridCol w="1295400"/>
                <a:gridCol w="838200"/>
                <a:gridCol w="766763"/>
                <a:gridCol w="1595437"/>
              </a:tblGrid>
              <a:tr h="4127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System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Class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DOF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Motion</a:t>
                      </a:r>
                      <a:b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Space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YaMor      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chain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Tetrobot  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chain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6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PolyBot    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chain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10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Molecube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chain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6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CONRO   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chain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Polypod  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chain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MTRAN II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hybrid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Superbot  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hybrid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Comparison of Different Team-based and Individual configurations</a:t>
            </a:r>
            <a:endParaRPr lang="en-US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09737" y="1767681"/>
            <a:ext cx="57245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Lunar Surface Demo with E-pucks</a:t>
            </a:r>
            <a:endParaRPr lang="en-US" dirty="0"/>
          </a:p>
        </p:txBody>
      </p:sp>
      <p:pic>
        <p:nvPicPr>
          <p:cNvPr id="5" name="LunarSurfaceDemo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43000" y="1576388"/>
            <a:ext cx="6858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/>
        <p:txBody>
          <a:bodyPr anchor="b"/>
          <a:lstStyle/>
          <a:p>
            <a:r>
              <a:rPr lang="en-US"/>
              <a:t>Design Motivation </a:t>
            </a:r>
          </a:p>
        </p:txBody>
      </p:sp>
      <p:pic>
        <p:nvPicPr>
          <p:cNvPr id="16387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950" y="1689100"/>
            <a:ext cx="2787650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3625" y="1689100"/>
            <a:ext cx="24511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8475" y="4191000"/>
            <a:ext cx="555625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54725" y="1854200"/>
            <a:ext cx="2844800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27925" y="1854200"/>
            <a:ext cx="13716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4-DOF Architecture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905000"/>
            <a:ext cx="4343400" cy="4235450"/>
          </a:xfrm>
          <a:prstGeom prst="rect">
            <a:avLst/>
          </a:prstGeom>
          <a:noFill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8413" y="1981200"/>
            <a:ext cx="38354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Kinematics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Toroidal position</a:t>
            </a:r>
            <a:br>
              <a:rPr lang="en-US"/>
            </a:br>
            <a:r>
              <a:rPr lang="en-US"/>
              <a:t>workspace of one</a:t>
            </a:r>
            <a:br>
              <a:rPr lang="en-US"/>
            </a:br>
            <a:r>
              <a:rPr lang="en-US"/>
              <a:t>module end w.r.t.</a:t>
            </a:r>
            <a:br>
              <a:rPr lang="en-US"/>
            </a:br>
            <a:r>
              <a:rPr lang="en-US"/>
              <a:t>the other</a:t>
            </a:r>
          </a:p>
          <a:p>
            <a:r>
              <a:rPr lang="en-US"/>
              <a:t>Some embedded </a:t>
            </a:r>
            <a:br>
              <a:rPr lang="en-US"/>
            </a:br>
            <a:r>
              <a:rPr lang="en-US"/>
              <a:t>orientation workspace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76200" y="4943475"/>
          <a:ext cx="8991600" cy="1228725"/>
        </p:xfrm>
        <a:graphic>
          <a:graphicData uri="http://schemas.openxmlformats.org/presentationml/2006/ole">
            <p:oleObj spid="_x0000_s1026" name="Equation" r:id="rId3" imgW="6680200" imgH="914400" progId="">
              <p:embed/>
            </p:oleObj>
          </a:graphicData>
        </a:graphic>
      </p:graphicFrame>
      <p:pic>
        <p:nvPicPr>
          <p:cNvPr id="7174" name="Picture 6" descr="Plot of Program with MS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600200"/>
            <a:ext cx="4191000" cy="312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Transmission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2 motors</a:t>
            </a:r>
          </a:p>
          <a:p>
            <a:r>
              <a:rPr lang="en-US"/>
              <a:t>Solenoids (dis)engage DOF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878138"/>
            <a:ext cx="3733800" cy="3522662"/>
          </a:xfrm>
          <a:prstGeom prst="rect">
            <a:avLst/>
          </a:prstGeom>
          <a:noFill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922588"/>
            <a:ext cx="3733800" cy="3478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Reconfiguration and Locomotion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Intended to handle unstructured environments</a:t>
            </a:r>
          </a:p>
          <a:p>
            <a:r>
              <a:rPr lang="en-US"/>
              <a:t>Needs to be able to form useful configurations for task accomplishment as well as locomotion (multi-module or single-module)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0125" y="4619625"/>
            <a:ext cx="41814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799013"/>
            <a:ext cx="4495800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4350</TotalTime>
  <Words>1928</Words>
  <Application>Microsoft Office PowerPoint</Application>
  <PresentationFormat>On-screen Show (4:3)</PresentationFormat>
  <Paragraphs>319</Paragraphs>
  <Slides>41</Slides>
  <Notes>0</Notes>
  <HiddenSlides>3</HiddenSlides>
  <MMClips>6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Office Theme</vt:lpstr>
      <vt:lpstr>Equation</vt:lpstr>
      <vt:lpstr>ModRED: A Modular Self-Reconfigurable Robot for Autonomous Exploration</vt:lpstr>
      <vt:lpstr>Introduction</vt:lpstr>
      <vt:lpstr>Design Motivation</vt:lpstr>
      <vt:lpstr>Existing MSRs</vt:lpstr>
      <vt:lpstr>Design Motivation </vt:lpstr>
      <vt:lpstr>4-DOF Architecture</vt:lpstr>
      <vt:lpstr>Kinematics</vt:lpstr>
      <vt:lpstr>Transmission</vt:lpstr>
      <vt:lpstr>Reconfiguration and Locomotion</vt:lpstr>
      <vt:lpstr>Prototype System</vt:lpstr>
      <vt:lpstr>Robot Simulator</vt:lpstr>
      <vt:lpstr>Video Demo: 2-module inchworm</vt:lpstr>
      <vt:lpstr>Current Issues</vt:lpstr>
      <vt:lpstr>Research Objective: Exploration</vt:lpstr>
      <vt:lpstr>Research Objective: Exploration</vt:lpstr>
      <vt:lpstr>Major Challenges</vt:lpstr>
      <vt:lpstr>How does a robot do area coverage?</vt:lpstr>
      <vt:lpstr>E-puck Mini Robot</vt:lpstr>
      <vt:lpstr>Multi-robot coverage: Individually coordinated robots using swarming</vt:lpstr>
      <vt:lpstr>Multi-robot coverage: Individually coordinated robots using swarming</vt:lpstr>
      <vt:lpstr>Multi-robot coverage: Individually coordinated robots using swarming</vt:lpstr>
      <vt:lpstr>Multi-robot coverage: Individually coordinated robots using swarming</vt:lpstr>
      <vt:lpstr>Multi-robot coverage: Team-based robots using swarming</vt:lpstr>
      <vt:lpstr>Multi-robot coverage: Team-based robots using swarming</vt:lpstr>
      <vt:lpstr>Multi-robot teams for area coverage</vt:lpstr>
      <vt:lpstr>Coverage with Multi-robot Teams</vt:lpstr>
      <vt:lpstr>Dynamic Reconfigurations in ModRED</vt:lpstr>
      <vt:lpstr>Robot Team Formation for Coverage:  Agent Utility-based Approach</vt:lpstr>
      <vt:lpstr>Coalition game-based team formation</vt:lpstr>
      <vt:lpstr>Robot Team Formation for Coverage: Weighted Voting Game</vt:lpstr>
      <vt:lpstr>Robot Team Formation for Coverage: Weighted Voting Game</vt:lpstr>
      <vt:lpstr>Ongoing and Future Work</vt:lpstr>
      <vt:lpstr>Acknowledgements</vt:lpstr>
      <vt:lpstr> Thank You!</vt:lpstr>
      <vt:lpstr>Backup Slides</vt:lpstr>
      <vt:lpstr>Multi-robot teams for area coverage</vt:lpstr>
      <vt:lpstr>Multi-robot coverage: Individually coordinated robots using swarming</vt:lpstr>
      <vt:lpstr>Multi-robot coverage: Individually coordinated robots using swarming</vt:lpstr>
      <vt:lpstr>Coverage with Multi-robot Teams</vt:lpstr>
      <vt:lpstr>Comparison of Different Team-based and Individual configurations</vt:lpstr>
      <vt:lpstr>Lunar Surface Demo with E-pucks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 Cheng</dc:creator>
  <cp:lastModifiedBy>Prithivraj Dasgupta</cp:lastModifiedBy>
  <cp:revision>292</cp:revision>
  <dcterms:created xsi:type="dcterms:W3CDTF">2010-04-11T17:05:17Z</dcterms:created>
  <dcterms:modified xsi:type="dcterms:W3CDTF">2010-05-04T00:16:47Z</dcterms:modified>
</cp:coreProperties>
</file>