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256" r:id="rId2"/>
    <p:sldId id="337" r:id="rId3"/>
    <p:sldId id="291" r:id="rId4"/>
    <p:sldId id="345" r:id="rId5"/>
    <p:sldId id="391" r:id="rId6"/>
    <p:sldId id="356" r:id="rId7"/>
    <p:sldId id="355" r:id="rId8"/>
    <p:sldId id="342" r:id="rId9"/>
    <p:sldId id="393" r:id="rId10"/>
    <p:sldId id="392" r:id="rId11"/>
    <p:sldId id="348" r:id="rId12"/>
    <p:sldId id="349" r:id="rId13"/>
    <p:sldId id="350" r:id="rId14"/>
    <p:sldId id="351" r:id="rId15"/>
    <p:sldId id="352" r:id="rId16"/>
    <p:sldId id="343" r:id="rId17"/>
    <p:sldId id="354" r:id="rId18"/>
    <p:sldId id="315" r:id="rId19"/>
    <p:sldId id="378" r:id="rId20"/>
    <p:sldId id="379" r:id="rId21"/>
    <p:sldId id="380" r:id="rId22"/>
    <p:sldId id="381" r:id="rId23"/>
    <p:sldId id="382" r:id="rId24"/>
    <p:sldId id="383" r:id="rId25"/>
    <p:sldId id="384" r:id="rId26"/>
    <p:sldId id="385" r:id="rId27"/>
    <p:sldId id="386" r:id="rId28"/>
    <p:sldId id="387" r:id="rId29"/>
    <p:sldId id="389" r:id="rId30"/>
    <p:sldId id="390" r:id="rId31"/>
    <p:sldId id="395" r:id="rId32"/>
    <p:sldId id="396" r:id="rId33"/>
    <p:sldId id="401" r:id="rId34"/>
    <p:sldId id="398" r:id="rId35"/>
    <p:sldId id="399" r:id="rId36"/>
    <p:sldId id="402" r:id="rId37"/>
    <p:sldId id="400" r:id="rId38"/>
    <p:sldId id="403" r:id="rId39"/>
    <p:sldId id="404" r:id="rId40"/>
    <p:sldId id="394" r:id="rId41"/>
    <p:sldId id="313" r:id="rId42"/>
    <p:sldId id="405" r:id="rId43"/>
    <p:sldId id="284" r:id="rId44"/>
    <p:sldId id="372" r:id="rId45"/>
    <p:sldId id="373" r:id="rId46"/>
    <p:sldId id="374" r:id="rId47"/>
    <p:sldId id="375" r:id="rId48"/>
    <p:sldId id="376" r:id="rId49"/>
    <p:sldId id="37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00"/>
    <a:srgbClr val="800000"/>
    <a:srgbClr val="CC0000"/>
    <a:srgbClr val="FF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065" autoAdjust="0"/>
  </p:normalViewPr>
  <p:slideViewPr>
    <p:cSldViewPr>
      <p:cViewPr>
        <p:scale>
          <a:sx n="50" d="100"/>
          <a:sy n="50" d="100"/>
        </p:scale>
        <p:origin x="-98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6CF985-9593-46ED-AAB8-DF69D512D9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492B3-A917-43F0-BE63-953FBE2DFDC8}" type="slidenum">
              <a:rPr lang="en-US"/>
              <a:pPr/>
              <a:t>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The topic of this presentation is field exps of an automatic motion planning system for wheeled rover vehicles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ED7BD-ECF1-4527-8BB9-FEE15CC63791}" type="slidenum">
              <a:rPr lang="en-US"/>
              <a:pPr/>
              <a:t>11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341813"/>
            <a:ext cx="5029200" cy="4116387"/>
          </a:xfrm>
        </p:spPr>
        <p:txBody>
          <a:bodyPr/>
          <a:lstStyle/>
          <a:p>
            <a:r>
              <a:rPr lang="en-US" dirty="0" smtClean="0"/>
              <a:t>We’re doing all this to avoid point turns…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ED7BD-ECF1-4527-8BB9-FEE15CC63791}" type="slidenum">
              <a:rPr lang="en-US"/>
              <a:pPr/>
              <a:t>17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341813"/>
            <a:ext cx="5029200" cy="4116387"/>
          </a:xfrm>
        </p:spPr>
        <p:txBody>
          <a:bodyPr/>
          <a:lstStyle/>
          <a:p>
            <a:r>
              <a:rPr lang="en-US" dirty="0" smtClean="0"/>
              <a:t>We’re doing all this to avoid point turns…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E81E9-F26B-42F5-A114-2CF7511E58F2}" type="slidenum">
              <a:rPr lang="en-US"/>
              <a:pPr/>
              <a:t>18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Real-time means different things to different people. What we mean here is that this drove an actual rover without stopping to replan.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*Arbitrary</a:t>
            </a:r>
            <a:r>
              <a:rPr lang="en-US" baseline="0" dirty="0" smtClean="0"/>
              <a:t> path culling*</a:t>
            </a:r>
            <a:endParaRPr lang="en-US" dirty="0" smtClean="0"/>
          </a:p>
          <a:p>
            <a:endParaRPr lang="en-US" dirty="0" smtClean="0"/>
          </a:p>
          <a:p>
            <a:r>
              <a:rPr lang="en-US" dirty="0" smtClean="0"/>
              <a:t>54 sec.</a:t>
            </a:r>
          </a:p>
          <a:p>
            <a:r>
              <a:rPr lang="en-US" dirty="0" smtClean="0"/>
              <a:t>In the early nineties, Jerome </a:t>
            </a:r>
            <a:r>
              <a:rPr lang="en-US" dirty="0" err="1" smtClean="0"/>
              <a:t>Barraquand</a:t>
            </a:r>
            <a:r>
              <a:rPr lang="en-US" dirty="0" smtClean="0"/>
              <a:t> and Jean-Claud</a:t>
            </a:r>
            <a:r>
              <a:rPr lang="en-US" baseline="0" dirty="0" smtClean="0"/>
              <a:t>e </a:t>
            </a:r>
            <a:r>
              <a:rPr lang="en-US" baseline="0" dirty="0" err="1" smtClean="0"/>
              <a:t>Latombe</a:t>
            </a:r>
            <a:r>
              <a:rPr lang="en-US" baseline="0" dirty="0" smtClean="0"/>
              <a:t> proposed a different method that trades “divide and conquer” for generating discrete models of robot’s motion and its environment. In fact, the entire maneuverability of the robot is approximated as only three forward and three reverse arcs. This set of motion alternatives is used as a node expansion in best-first search. The search proceeds until the goal cell is discovered. Since arc endpoints are dense in position, the same state cell can be “claimed” by several motions, and all but one such motions are removed.</a:t>
            </a:r>
          </a:p>
          <a:p>
            <a:endParaRPr lang="en-US" baseline="0" dirty="0" smtClean="0"/>
          </a:p>
          <a:p>
            <a:r>
              <a:rPr lang="en-US" baseline="0" dirty="0" smtClean="0"/>
              <a:t>Steve’s book presents a much more general treatment of this algorithm. However, from the point of view of search space design, it is interesting to ask if this planner would work much better if we used a different set of motion alternatives. Such questions are not often asked, unfortunately, and we would like to explore them here.</a:t>
            </a:r>
          </a:p>
          <a:p>
            <a:endParaRPr lang="en-US" baseline="0" dirty="0" smtClean="0"/>
          </a:p>
          <a:p>
            <a:r>
              <a:rPr lang="en-US" baseline="0" dirty="0" smtClean="0"/>
              <a:t>OPTIONAL:</a:t>
            </a:r>
          </a:p>
          <a:p>
            <a:r>
              <a:rPr lang="en-US" baseline="0" dirty="0" smtClean="0"/>
              <a:t>To summarize, this planner avoids the difficulties we’ve seen previously at the cost of a reduced capacity to find potential paths (if the </a:t>
            </a:r>
            <a:r>
              <a:rPr lang="en-US" baseline="0" dirty="0" err="1" smtClean="0"/>
              <a:t>discretization</a:t>
            </a:r>
            <a:r>
              <a:rPr lang="en-US" baseline="0" dirty="0" smtClean="0"/>
              <a:t> is too coarse to “see” them). Nevertheless, this trade-off appears to be supported in outdoor mobile robotics, and this planner was used in a number of applications, including the Groundhog project right here in RI. Simultaneous satisfaction of both vehicle and environment constraints appears to justify some loss in completeness of the planner.</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BB12D5A-573E-45A6-B231-46F5230C7358}"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classes of state lattice search spaces can be distinguished.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is a search space whose origin coincides with that of the robot. We’ll refer to it as “robot-fixed”.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a search space is designed as a set of motion alternatives that a vehicle can execute. Similar motion sets are concatenated, forming a tree of motions. Without taking special care, the endpoints of these motions are dense in position. However, other state variables can admit useful symmetries.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illustrate that the state lattice concept can serve as the basis of a search space taxonomy, we note that we can recover previous search space designs as special cases.</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OLD:</a:t>
            </a:r>
          </a:p>
          <a:p>
            <a:r>
              <a:rPr lang="en-US" baseline="0" dirty="0" smtClean="0"/>
              <a:t>This is simplest variant: pre-compute a set of motion alternatives. Simulate the vehicle along them, collect results, and pick the one likely to bring the best result. </a:t>
            </a:r>
          </a:p>
          <a:p>
            <a:endParaRPr lang="en-US" baseline="0" dirty="0" smtClean="0"/>
          </a:p>
          <a:p>
            <a:r>
              <a:rPr lang="en-US" baseline="0" dirty="0" smtClean="0"/>
              <a:t>- Even though edges are pre-computed, the location of each graph </a:t>
            </a:r>
            <a:r>
              <a:rPr lang="en-US" baseline="0" dirty="0" err="1" smtClean="0"/>
              <a:t>vx</a:t>
            </a:r>
            <a:r>
              <a:rPr lang="en-US" baseline="0" dirty="0" smtClean="0"/>
              <a:t> is unknown before the search, so the graph is constructed online.</a:t>
            </a:r>
          </a:p>
          <a:p>
            <a:r>
              <a:rPr lang="en-US" baseline="0" dirty="0" smtClean="0"/>
              <a:t>- No need to store edges explicitly (only on PQ), so implicit.</a:t>
            </a:r>
          </a:p>
          <a:p>
            <a:r>
              <a:rPr lang="en-US" baseline="0" dirty="0" smtClean="0"/>
              <a:t>- Since structure depends on the query, it’s single-query</a:t>
            </a:r>
          </a:p>
          <a:p>
            <a:endParaRPr lang="en-US" baseline="0" dirty="0" smtClean="0"/>
          </a:p>
          <a:p>
            <a:r>
              <a:rPr lang="en-US" baseline="0" dirty="0" smtClean="0"/>
              <a:t>Example of convenient symmetries</a:t>
            </a:r>
          </a:p>
          <a:p>
            <a:endParaRPr lang="en-US" baseline="0" dirty="0" smtClean="0"/>
          </a:p>
          <a:p>
            <a:r>
              <a:rPr lang="en-US" baseline="0" dirty="0" smtClean="0"/>
              <a:t>This is local/global (dynamic programming interpretation of the arc selection?) Or, allow a depth of several (get </a:t>
            </a:r>
            <a:r>
              <a:rPr lang="en-US" baseline="0" dirty="0" err="1" smtClean="0"/>
              <a:t>Egograph</a:t>
            </a:r>
            <a:r>
              <a:rPr lang="en-US" baseline="0" dirty="0" smtClean="0"/>
              <a:t>). Or don’t limit depth (get B&amp;L).</a:t>
            </a:r>
          </a:p>
          <a:p>
            <a:endParaRPr lang="en-US" baseline="0" dirty="0" smtClean="0"/>
          </a:p>
        </p:txBody>
      </p:sp>
      <p:sp>
        <p:nvSpPr>
          <p:cNvPr id="4" name="Slide Number Placeholder 3"/>
          <p:cNvSpPr>
            <a:spLocks noGrp="1"/>
          </p:cNvSpPr>
          <p:nvPr>
            <p:ph type="sldNum" sz="quarter" idx="10"/>
          </p:nvPr>
        </p:nvSpPr>
        <p:spPr/>
        <p:txBody>
          <a:bodyPr/>
          <a:lstStyle/>
          <a:p>
            <a:fld id="{7BB12D5A-573E-45A6-B231-46F5230C7358}"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of </a:t>
            </a:r>
            <a:r>
              <a:rPr lang="en-US" dirty="0" smtClean="0"/>
              <a:t>world-fixed search space*</a:t>
            </a:r>
          </a:p>
          <a:p>
            <a:endParaRPr lang="en-US" dirty="0" smtClean="0"/>
          </a:p>
          <a:p>
            <a:r>
              <a:rPr lang="en-US" dirty="0" smtClean="0"/>
              <a:t>Alternatively, we can permanently fix the origin</a:t>
            </a:r>
            <a:r>
              <a:rPr lang="en-US" baseline="0" dirty="0" smtClean="0"/>
              <a:t> of the search space in the world. Decoupling the search space from the vehicle has some advantages. Vehicle position independent search space can serve as a potential field function. Also, it admits symmetric sampling of all state variables, including position. The last move comes at a cost: generating motions that satisfy position constraints is a boundary value problem. Fortunately, a number of boundary value problem solvers have been proposed over the years. Some of them work fast, some very slow, but it’s OK since they are only used off-line during search space design.</a:t>
            </a:r>
            <a:endParaRPr lang="en-US" dirty="0" smtClean="0"/>
          </a:p>
          <a:p>
            <a:endParaRPr lang="en-US" dirty="0" smtClean="0"/>
          </a:p>
          <a:p>
            <a:r>
              <a:rPr lang="en-US" dirty="0" smtClean="0"/>
              <a:t>TODO:</a:t>
            </a:r>
          </a:p>
          <a:p>
            <a:r>
              <a:rPr lang="en-US" dirty="0" smtClean="0"/>
              <a:t>- Make it more similar</a:t>
            </a:r>
            <a:r>
              <a:rPr lang="en-US" baseline="0" dirty="0" smtClean="0"/>
              <a:t> to previous slide</a:t>
            </a:r>
            <a:endParaRPr lang="en-US" dirty="0" smtClean="0"/>
          </a:p>
          <a:p>
            <a:endParaRPr lang="en-US" dirty="0" smtClean="0"/>
          </a:p>
          <a:p>
            <a:r>
              <a:rPr lang="en-US" dirty="0" smtClean="0"/>
              <a:t>OLD:</a:t>
            </a:r>
          </a:p>
          <a:p>
            <a:r>
              <a:rPr lang="en-US" dirty="0" smtClean="0"/>
              <a:t>A way to leverage (free-space) BVP solvers for applications in obstacles</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Despite the BVP</a:t>
            </a:r>
            <a:r>
              <a:rPr lang="en-US" baseline="0" dirty="0" smtClean="0"/>
              <a:t> dependency of position symmetry, world-fixed search spaces enable a number of nice properties, particularly attractive for outdoor mobile robots. They stem from the fact that position symmetry of the search space leads to position invariance of its motions.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planning,</a:t>
            </a:r>
            <a:r>
              <a:rPr lang="en-US" baseline="0" dirty="0" smtClean="0"/>
              <a:t> as much as </a:t>
            </a:r>
            <a:r>
              <a:rPr lang="en-US" dirty="0" smtClean="0"/>
              <a:t>90% of computation is expended simulating vehicle’s motion over each motion alternative</a:t>
            </a:r>
            <a:r>
              <a:rPr lang="en-US" baseline="0" dirty="0" smtClean="0"/>
              <a:t> in order to predict the outcome of the motion. Complex systems must resort to sophisticated methods, such as </a:t>
            </a:r>
            <a:r>
              <a:rPr lang="en-US" baseline="0" dirty="0" err="1" smtClean="0"/>
              <a:t>Runge</a:t>
            </a:r>
            <a:r>
              <a:rPr lang="en-US" baseline="0" dirty="0" smtClean="0"/>
              <a:t>-</a:t>
            </a:r>
            <a:r>
              <a:rPr lang="en-US" baseline="0" dirty="0" err="1" smtClean="0"/>
              <a:t>Kutta</a:t>
            </a:r>
            <a:r>
              <a:rPr lang="en-US" baseline="0" dirty="0" smtClean="0"/>
              <a:t>, for accuracy. However,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B12D5A-573E-45A6-B231-46F5230C7358}"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 for world-fixed also</a:t>
            </a:r>
            <a:r>
              <a:rPr lang="en-US" baseline="0" dirty="0" smtClean="0"/>
              <a:t> makes sense intuitively: D* computes a policy (potential field). It doesn’t make much sense unless it is exactly fixed in the world (position-wise).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Significance here is marriage of two classic ideas that knew of each</a:t>
            </a:r>
            <a:r>
              <a:rPr lang="en-US" baseline="0" dirty="0" smtClean="0"/>
              <a:t> other, but never met</a:t>
            </a:r>
            <a:r>
              <a:rPr lang="en-US" dirty="0" smtClean="0"/>
              <a:t>. Classic D* for decades was used in grids that violate </a:t>
            </a:r>
            <a:r>
              <a:rPr lang="en-US" dirty="0" err="1" smtClean="0"/>
              <a:t>nonholonomic</a:t>
            </a:r>
            <a:r>
              <a:rPr lang="en-US" dirty="0" smtClean="0"/>
              <a:t> constraints. Also, for decades we</a:t>
            </a:r>
            <a:r>
              <a:rPr lang="en-US" baseline="0" dirty="0" smtClean="0"/>
              <a:t> had </a:t>
            </a:r>
            <a:r>
              <a:rPr lang="en-US" baseline="0" dirty="0" err="1" smtClean="0"/>
              <a:t>nonholonomic</a:t>
            </a:r>
            <a:r>
              <a:rPr lang="en-US" baseline="0" dirty="0" smtClean="0"/>
              <a:t> planners that couldn’t do plan repair. This is the pairing of the two, easily accomplished through a search space that satisfies constraints.</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problem</a:t>
            </a:r>
            <a:r>
              <a:rPr lang="en-US" baseline="0" dirty="0" smtClean="0"/>
              <a:t>*</a:t>
            </a:r>
            <a:endParaRPr lang="en-US" dirty="0" smtClean="0"/>
          </a:p>
          <a:p>
            <a:endParaRPr lang="en-US" dirty="0" smtClean="0"/>
          </a:p>
          <a:p>
            <a:r>
              <a:rPr lang="en-US" dirty="0" smtClean="0"/>
              <a:t>20 sec.</a:t>
            </a:r>
          </a:p>
          <a:p>
            <a:r>
              <a:rPr lang="en-US" dirty="0" smtClean="0"/>
              <a:t>We will talk about motion planning for an important class of robots, those operating autonomously outdoors. Despite 30 years of active work</a:t>
            </a:r>
            <a:r>
              <a:rPr lang="en-US" baseline="0" dirty="0" smtClean="0"/>
              <a:t> in this domain, planning remains an open problem.</a:t>
            </a:r>
            <a:endParaRPr lang="en-US" dirty="0" smtClean="0"/>
          </a:p>
          <a:p>
            <a:endParaRPr lang="en-US" dirty="0" smtClean="0"/>
          </a:p>
          <a:p>
            <a:r>
              <a:rPr lang="en-US" dirty="0" smtClean="0"/>
              <a:t>Before we</a:t>
            </a:r>
            <a:r>
              <a:rPr lang="en-US" baseline="0" dirty="0" smtClean="0"/>
              <a:t> go into detail</a:t>
            </a:r>
            <a:r>
              <a:rPr lang="en-US" dirty="0" smtClean="0"/>
              <a:t>, let’s review</a:t>
            </a:r>
            <a:r>
              <a:rPr lang="en-US" baseline="0" dirty="0" smtClean="0"/>
              <a:t> a few definitions that </a:t>
            </a:r>
            <a:r>
              <a:rPr lang="en-US" baseline="0" dirty="0" err="1" smtClean="0"/>
              <a:t>I”ll</a:t>
            </a:r>
            <a:r>
              <a:rPr lang="en-US" baseline="0" dirty="0" smtClean="0"/>
              <a:t> use in the rest of the talk.</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51746-F5BE-49D2-9E0A-EB1C0F4A2986}" type="slidenum">
              <a:rPr lang="en-US"/>
              <a:pPr/>
              <a:t>41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Esp. tough in extreme environments.</a:t>
            </a:r>
          </a:p>
          <a:p>
            <a:r>
              <a:rPr lang="en-US"/>
              <a:t>Auto nav failures due to conservative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Despite the BVP</a:t>
            </a:r>
            <a:r>
              <a:rPr lang="en-US" baseline="0" dirty="0" smtClean="0"/>
              <a:t> dependency of position symmetry, world-fixed search spaces enable a number of nice properties, particularly attractive for outdoor mobile robots. They stem from the fact that position symmetry of the search space leads to position invariance of its motions.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planning,</a:t>
            </a:r>
            <a:r>
              <a:rPr lang="en-US" baseline="0" dirty="0" smtClean="0"/>
              <a:t> as much as </a:t>
            </a:r>
            <a:r>
              <a:rPr lang="en-US" dirty="0" smtClean="0"/>
              <a:t>90% of computation is expended simulating vehicle’s motion over each motion alternative</a:t>
            </a:r>
            <a:r>
              <a:rPr lang="en-US" baseline="0" dirty="0" smtClean="0"/>
              <a:t> in order to predict the outcome of the motion. Complex systems must resort to sophisticated methods, such as </a:t>
            </a:r>
            <a:r>
              <a:rPr lang="en-US" baseline="0" dirty="0" err="1" smtClean="0"/>
              <a:t>Runge</a:t>
            </a:r>
            <a:r>
              <a:rPr lang="en-US" baseline="0" dirty="0" smtClean="0"/>
              <a:t>-</a:t>
            </a:r>
            <a:r>
              <a:rPr lang="en-US" baseline="0" dirty="0" err="1" smtClean="0"/>
              <a:t>Kutta</a:t>
            </a:r>
            <a:r>
              <a:rPr lang="en-US" baseline="0" dirty="0" smtClean="0"/>
              <a:t>, for accuracy. However,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B12D5A-573E-45A6-B231-46F5230C7358}"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Despite the BVP</a:t>
            </a:r>
            <a:r>
              <a:rPr lang="en-US" baseline="0" dirty="0" smtClean="0"/>
              <a:t> dependency of position symmetry, world-fixed search spaces enable a number of nice properties, particularly attractive for outdoor mobile robots. They stem from the fact that position symmetry of the search space leads to position invariance of its motions.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planning,</a:t>
            </a:r>
            <a:r>
              <a:rPr lang="en-US" baseline="0" dirty="0" smtClean="0"/>
              <a:t> as much as </a:t>
            </a:r>
            <a:r>
              <a:rPr lang="en-US" dirty="0" smtClean="0"/>
              <a:t>90% of computation is expended simulating vehicle’s motion over each motion alternative</a:t>
            </a:r>
            <a:r>
              <a:rPr lang="en-US" baseline="0" dirty="0" smtClean="0"/>
              <a:t> in order to predict the outcome of the motion. Complex systems must resort to sophisticated methods, such as </a:t>
            </a:r>
            <a:r>
              <a:rPr lang="en-US" baseline="0" dirty="0" err="1" smtClean="0"/>
              <a:t>Runge</a:t>
            </a:r>
            <a:r>
              <a:rPr lang="en-US" baseline="0" dirty="0" smtClean="0"/>
              <a:t>-</a:t>
            </a:r>
            <a:r>
              <a:rPr lang="en-US" baseline="0" dirty="0" err="1" smtClean="0"/>
              <a:t>Kutta</a:t>
            </a:r>
            <a:r>
              <a:rPr lang="en-US" baseline="0" dirty="0" smtClean="0"/>
              <a:t>, for accuracy. However,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B12D5A-573E-45A6-B231-46F5230C7358}"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Say</a:t>
            </a:r>
            <a:r>
              <a:rPr lang="en-US" baseline="0" dirty="0" smtClean="0"/>
              <a:t> this in more detail</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TODO:</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It would be good to have some results on this (dig up the </a:t>
            </a:r>
            <a:r>
              <a:rPr lang="en-US" baseline="0" dirty="0" err="1" smtClean="0"/>
              <a:t>mtp</a:t>
            </a:r>
            <a:r>
              <a:rPr lang="en-US" baseline="0" dirty="0" smtClean="0"/>
              <a:t>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Matt McNaughton has shown impressive results by planning with such search spaces using GPUs.</a:t>
            </a:r>
          </a:p>
        </p:txBody>
      </p:sp>
      <p:sp>
        <p:nvSpPr>
          <p:cNvPr id="4" name="Slide Number Placeholder 3"/>
          <p:cNvSpPr>
            <a:spLocks noGrp="1"/>
          </p:cNvSpPr>
          <p:nvPr>
            <p:ph type="sldNum" sz="quarter" idx="10"/>
          </p:nvPr>
        </p:nvSpPr>
        <p:spPr/>
        <p:txBody>
          <a:bodyPr/>
          <a:lstStyle/>
          <a:p>
            <a:fld id="{7BB12D5A-573E-45A6-B231-46F5230C7358}"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48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Significance:</a:t>
            </a:r>
            <a:r>
              <a:rPr lang="en-US" baseline="0" dirty="0" smtClean="0"/>
              <a:t> multi-resolution quality to previous movie. Scalable ND*. Tremendous runtime improvement for similar quality of motions. Not a global/local: single planner with different fidelities.</a:t>
            </a:r>
          </a:p>
          <a:p>
            <a:endParaRPr lang="en-US" baseline="0" dirty="0" smtClean="0"/>
          </a:p>
          <a:p>
            <a:r>
              <a:rPr lang="en-US" baseline="0" dirty="0" smtClean="0"/>
              <a:t>Also a dynamic search space, to complement dynamic </a:t>
            </a:r>
            <a:r>
              <a:rPr lang="en-US" baseline="0" dirty="0" err="1" smtClean="0"/>
              <a:t>replanning</a:t>
            </a:r>
            <a:r>
              <a:rPr lang="en-US" baseline="0" dirty="0" smtClean="0"/>
              <a:t>.</a:t>
            </a:r>
          </a:p>
          <a:p>
            <a:endParaRPr lang="en-US" baseline="0" dirty="0" smtClean="0"/>
          </a:p>
          <a:p>
            <a:r>
              <a:rPr lang="en-US" baseline="0" dirty="0" smtClean="0"/>
              <a:t>Low-fidelity is grid here for visualization, but for a car would be replaced with a feasible search space, sampled at low fidelity for efficiency on global scale.</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25EC3-CED6-488F-8ED2-E5CDC9DEF1CE}" type="slidenum">
              <a:rPr lang="en-US"/>
              <a:pPr/>
              <a:t>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smtClean="0"/>
              <a:t>TODO:</a:t>
            </a:r>
          </a:p>
          <a:p>
            <a:r>
              <a:rPr lang="en-US" dirty="0" smtClean="0"/>
              <a:t>- Terrain is not compelling,</a:t>
            </a:r>
            <a:r>
              <a:rPr lang="en-US" baseline="0" dirty="0" smtClean="0"/>
              <a:t> can drive straight -&gt; add better terrain</a:t>
            </a:r>
            <a:endParaRPr lang="en-US" dirty="0" smtClean="0"/>
          </a:p>
          <a:p>
            <a:endParaRPr lang="en-US" dirty="0" smtClean="0"/>
          </a:p>
          <a:p>
            <a:r>
              <a:rPr lang="en-US" dirty="0" smtClean="0"/>
              <a:t>Particularly well motivated</a:t>
            </a:r>
            <a:r>
              <a:rPr lang="en-US" baseline="0" dirty="0" smtClean="0"/>
              <a:t> for space</a:t>
            </a:r>
            <a:endParaRPr lang="en-US" dirty="0" smtClean="0"/>
          </a:p>
          <a:p>
            <a:r>
              <a:rPr lang="en-US" dirty="0" smtClean="0"/>
              <a:t>System </a:t>
            </a:r>
            <a:r>
              <a:rPr lang="en-US" dirty="0"/>
              <a:t>is designed to aid in rover operations</a:t>
            </a:r>
          </a:p>
          <a:p>
            <a:r>
              <a:rPr lang="en-US" dirty="0"/>
              <a:t>Esp. tough in extreme environments.</a:t>
            </a:r>
          </a:p>
          <a:p>
            <a:r>
              <a:rPr lang="en-US" dirty="0"/>
              <a:t>Auto </a:t>
            </a:r>
            <a:r>
              <a:rPr lang="en-US" dirty="0" err="1"/>
              <a:t>nav</a:t>
            </a:r>
            <a:r>
              <a:rPr lang="en-US" dirty="0"/>
              <a:t> failures due to conservative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a:t>
            </a:r>
          </a:p>
          <a:p>
            <a:pPr>
              <a:buFontTx/>
              <a:buChar char="-"/>
            </a:pPr>
            <a:r>
              <a:rPr lang="en-US" dirty="0" smtClean="0"/>
              <a:t>Follow waypoints somehow</a:t>
            </a:r>
          </a:p>
          <a:p>
            <a:pPr>
              <a:buFontTx/>
              <a:buChar char="-"/>
            </a:pPr>
            <a:r>
              <a:rPr lang="en-US" dirty="0" smtClean="0"/>
              <a:t> RHMPC</a:t>
            </a:r>
            <a:endParaRPr lang="en-US" dirty="0"/>
          </a:p>
        </p:txBody>
      </p:sp>
      <p:sp>
        <p:nvSpPr>
          <p:cNvPr id="4" name="Slide Number Placeholder 3"/>
          <p:cNvSpPr>
            <a:spLocks noGrp="1"/>
          </p:cNvSpPr>
          <p:nvPr>
            <p:ph type="sldNum" sz="quarter" idx="10"/>
          </p:nvPr>
        </p:nvSpPr>
        <p:spPr/>
        <p:txBody>
          <a:bodyPr/>
          <a:lstStyle/>
          <a:p>
            <a:fld id="{7BB12D5A-573E-45A6-B231-46F5230C735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9013" y="6572250"/>
            <a:ext cx="3654425" cy="228600"/>
          </a:xfrm>
          <a:prstGeom prst="rect">
            <a:avLst/>
          </a:prstGeom>
          <a:noFill/>
          <a:ln w="9525">
            <a:noFill/>
            <a:miter lim="800000"/>
            <a:headEnd/>
            <a:tailEnd/>
          </a:ln>
          <a:effectLst/>
        </p:spPr>
        <p:txBody>
          <a:bodyPr wrap="none">
            <a:spAutoFit/>
          </a:bodyPr>
          <a:lstStyle/>
          <a:p>
            <a:pPr eaLnBrk="0" hangingPunct="0"/>
            <a:r>
              <a:rPr lang="en-US" sz="900" b="1" i="1">
                <a:solidFill>
                  <a:srgbClr val="FFFFFF"/>
                </a:solidFill>
                <a:latin typeface="Times" pitchFamily="18" charset="0"/>
                <a:cs typeface="Arial" charset="0"/>
              </a:rPr>
              <a:t>PRE-DECISIONAL DRAFT; For planning and discussion purposes only</a:t>
            </a:r>
          </a:p>
        </p:txBody>
      </p:sp>
      <p:sp>
        <p:nvSpPr>
          <p:cNvPr id="4099" name="Text Box 3"/>
          <p:cNvSpPr txBox="1">
            <a:spLocks noChangeArrowheads="1"/>
          </p:cNvSpPr>
          <p:nvPr/>
        </p:nvSpPr>
        <p:spPr bwMode="auto">
          <a:xfrm>
            <a:off x="1079500" y="304800"/>
            <a:ext cx="7073900" cy="366713"/>
          </a:xfrm>
          <a:prstGeom prst="rect">
            <a:avLst/>
          </a:prstGeom>
          <a:noFill/>
          <a:ln w="9525">
            <a:noFill/>
            <a:miter lim="800000"/>
            <a:headEnd/>
            <a:tailEnd/>
          </a:ln>
          <a:effectLst/>
        </p:spPr>
        <p:txBody>
          <a:bodyPr>
            <a:spAutoFit/>
          </a:bodyPr>
          <a:lstStyle/>
          <a:p>
            <a:pPr eaLnBrk="0" hangingPunct="0">
              <a:spcBef>
                <a:spcPct val="50000"/>
              </a:spcBef>
            </a:pPr>
            <a:endParaRPr lang="en-US" b="1">
              <a:latin typeface="Helvetica" pitchFamily="34" charset="0"/>
              <a:cs typeface="Arial" charset="0"/>
            </a:endParaRPr>
          </a:p>
        </p:txBody>
      </p:sp>
      <p:sp>
        <p:nvSpPr>
          <p:cNvPr id="4100" name="Rectangle 4"/>
          <p:cNvSpPr>
            <a:spLocks noChangeArrowheads="1"/>
          </p:cNvSpPr>
          <p:nvPr/>
        </p:nvSpPr>
        <p:spPr bwMode="auto">
          <a:xfrm>
            <a:off x="6761163" y="6538913"/>
            <a:ext cx="1905000" cy="220662"/>
          </a:xfrm>
          <a:prstGeom prst="rect">
            <a:avLst/>
          </a:prstGeom>
          <a:noFill/>
          <a:ln w="9525">
            <a:noFill/>
            <a:miter lim="800000"/>
            <a:headEnd/>
            <a:tailEnd/>
          </a:ln>
          <a:effectLst/>
        </p:spPr>
        <p:txBody>
          <a:bodyPr/>
          <a:lstStyle/>
          <a:p>
            <a:pPr algn="r" eaLnBrk="0" hangingPunct="0"/>
            <a:fld id="{BA2B011F-96EA-4B14-882C-914BD853D1F8}" type="slidenum">
              <a:rPr lang="en-US" sz="1000" b="1">
                <a:solidFill>
                  <a:srgbClr val="FFFFFF"/>
                </a:solidFill>
                <a:cs typeface="Arial" charset="0"/>
              </a:rPr>
              <a:pPr algn="r" eaLnBrk="0" hangingPunct="0"/>
              <a:t>‹#›</a:t>
            </a:fld>
            <a:endParaRPr lang="en-US" sz="1000" b="1">
              <a:solidFill>
                <a:srgbClr val="FFFFFF"/>
              </a:solidFill>
              <a:cs typeface="Arial" charset="0"/>
            </a:endParaRPr>
          </a:p>
        </p:txBody>
      </p:sp>
      <p:sp>
        <p:nvSpPr>
          <p:cNvPr id="4101" name="Rectangle 5"/>
          <p:cNvSpPr>
            <a:spLocks noGrp="1" noChangeArrowheads="1"/>
          </p:cNvSpPr>
          <p:nvPr>
            <p:ph type="ctrTitle"/>
          </p:nvPr>
        </p:nvSpPr>
        <p:spPr>
          <a:xfrm>
            <a:off x="1905000" y="2130425"/>
            <a:ext cx="6553200" cy="1470025"/>
          </a:xfrm>
          <a:noFill/>
        </p:spPr>
        <p:txBody>
          <a:bodyPr/>
          <a:lstStyle>
            <a:lvl1pPr>
              <a:defRPr>
                <a:solidFill>
                  <a:srgbClr val="800000"/>
                </a:solidFill>
              </a:defRPr>
            </a:lvl1pPr>
          </a:lstStyle>
          <a:p>
            <a:r>
              <a:rPr lang="en-US"/>
              <a:t>Field Experiments in Rover Navigation</a:t>
            </a:r>
            <a:br>
              <a:rPr lang="en-US"/>
            </a:br>
            <a:r>
              <a:rPr lang="en-US"/>
              <a:t>via Model-Based Trajectory Generation and Nonholonomic Motion Planning in State Lattices</a:t>
            </a:r>
          </a:p>
        </p:txBody>
      </p:sp>
      <p:sp>
        <p:nvSpPr>
          <p:cNvPr id="4102" name="Rectangle 6"/>
          <p:cNvSpPr>
            <a:spLocks noGrp="1" noChangeArrowheads="1"/>
          </p:cNvSpPr>
          <p:nvPr>
            <p:ph type="subTitle" idx="1"/>
          </p:nvPr>
        </p:nvSpPr>
        <p:spPr>
          <a:xfrm>
            <a:off x="2438400" y="3886200"/>
            <a:ext cx="5638800" cy="1752600"/>
          </a:xfrm>
        </p:spPr>
        <p:txBody>
          <a:bodyPr/>
          <a:lstStyle>
            <a:lvl1pPr marL="0" indent="0" algn="ctr">
              <a:buFontTx/>
              <a:buNone/>
              <a:defRPr>
                <a:solidFill>
                  <a:srgbClr val="0000FF"/>
                </a:solidFill>
              </a:defRPr>
            </a:lvl1pPr>
          </a:lstStyle>
          <a:p>
            <a:r>
              <a:rPr lang="en-US"/>
              <a:t>Click to edit Master subtitle style</a:t>
            </a:r>
          </a:p>
        </p:txBody>
      </p:sp>
      <p:sp>
        <p:nvSpPr>
          <p:cNvPr id="4103" name="Rectangle 7"/>
          <p:cNvSpPr>
            <a:spLocks noChangeArrowheads="1"/>
          </p:cNvSpPr>
          <p:nvPr/>
        </p:nvSpPr>
        <p:spPr bwMode="auto">
          <a:xfrm>
            <a:off x="381000" y="6477000"/>
            <a:ext cx="1905000" cy="211138"/>
          </a:xfrm>
          <a:prstGeom prst="rect">
            <a:avLst/>
          </a:prstGeom>
          <a:noFill/>
          <a:ln w="9525">
            <a:noFill/>
            <a:miter lim="800000"/>
            <a:headEnd/>
            <a:tailEnd/>
          </a:ln>
          <a:effectLst/>
        </p:spPr>
        <p:txBody>
          <a:bodyPr/>
          <a:lstStyle/>
          <a:p>
            <a:endParaRPr lang="en-US" sz="900" b="1">
              <a:solidFill>
                <a:srgbClr val="000066"/>
              </a:solidFill>
              <a:latin typeface="Helvetica" pitchFamily="34" charset="0"/>
              <a:cs typeface="Arial" charset="0"/>
            </a:endParaRPr>
          </a:p>
        </p:txBody>
      </p:sp>
      <p:sp>
        <p:nvSpPr>
          <p:cNvPr id="4104" name="Rectangle 8"/>
          <p:cNvSpPr>
            <a:spLocks noGrp="1" noChangeArrowheads="1"/>
          </p:cNvSpPr>
          <p:nvPr>
            <p:ph type="ftr" sz="quarter" idx="3"/>
          </p:nvPr>
        </p:nvSpPr>
        <p:spPr>
          <a:xfrm>
            <a:off x="3124200" y="6245225"/>
            <a:ext cx="2895600" cy="476250"/>
          </a:xfrm>
          <a:prstGeom prst="rect">
            <a:avLst/>
          </a:prstGeom>
        </p:spPr>
        <p:txBody>
          <a:bodyPr/>
          <a:lstStyle>
            <a:lvl1pPr>
              <a:defRPr sz="900"/>
            </a:lvl1pPr>
          </a:lstStyle>
          <a:p>
            <a:endParaRPr lang="en-US"/>
          </a:p>
        </p:txBody>
      </p:sp>
      <p:sp>
        <p:nvSpPr>
          <p:cNvPr id="4105" name="Text Box 9"/>
          <p:cNvSpPr txBox="1">
            <a:spLocks noChangeArrowheads="1"/>
          </p:cNvSpPr>
          <p:nvPr/>
        </p:nvSpPr>
        <p:spPr bwMode="auto">
          <a:xfrm>
            <a:off x="7391400" y="784225"/>
            <a:ext cx="1684338" cy="244475"/>
          </a:xfrm>
          <a:prstGeom prst="rect">
            <a:avLst/>
          </a:prstGeom>
          <a:noFill/>
          <a:ln w="9525">
            <a:noFill/>
            <a:miter lim="800000"/>
            <a:headEnd/>
            <a:tailEnd/>
          </a:ln>
          <a:effectLst/>
        </p:spPr>
        <p:txBody>
          <a:bodyPr wrap="none">
            <a:spAutoFit/>
          </a:bodyPr>
          <a:lstStyle/>
          <a:p>
            <a:pPr eaLnBrk="0" hangingPunct="0"/>
            <a:r>
              <a:rPr lang="en-US" sz="1000" b="1">
                <a:solidFill>
                  <a:srgbClr val="FFFFFF"/>
                </a:solidFill>
                <a:latin typeface="Helvetica" pitchFamily="34" charset="0"/>
                <a:cs typeface="Arial" charset="0"/>
              </a:rPr>
              <a:t>Mars Science Laboratory</a:t>
            </a:r>
          </a:p>
        </p:txBody>
      </p:sp>
      <p:sp>
        <p:nvSpPr>
          <p:cNvPr id="4106" name="Oval 10"/>
          <p:cNvSpPr>
            <a:spLocks noChangeArrowheads="1"/>
          </p:cNvSpPr>
          <p:nvPr/>
        </p:nvSpPr>
        <p:spPr bwMode="auto">
          <a:xfrm>
            <a:off x="228600" y="468313"/>
            <a:ext cx="733425" cy="635000"/>
          </a:xfrm>
          <a:prstGeom prst="ellipse">
            <a:avLst/>
          </a:prstGeom>
          <a:solidFill>
            <a:schemeClr val="bg1"/>
          </a:solidFill>
          <a:ln w="9525" algn="ctr">
            <a:noFill/>
            <a:round/>
            <a:headEnd/>
            <a:tailEnd/>
          </a:ln>
          <a:effectLst/>
        </p:spPr>
        <p:txBody>
          <a:bodyPr wrap="none" anchor="ctr"/>
          <a:lstStyle/>
          <a:p>
            <a:endParaRPr lang="en-US"/>
          </a:p>
        </p:txBody>
      </p:sp>
      <p:pic>
        <p:nvPicPr>
          <p:cNvPr id="4107" name="Picture 11" descr="Ceraunius-Tholus-crop"/>
          <p:cNvPicPr>
            <a:picLocks noChangeAspect="1" noChangeArrowheads="1"/>
          </p:cNvPicPr>
          <p:nvPr/>
        </p:nvPicPr>
        <p:blipFill>
          <a:blip r:embed="rId2"/>
          <a:srcRect/>
          <a:stretch>
            <a:fillRect/>
          </a:stretch>
        </p:blipFill>
        <p:spPr bwMode="auto">
          <a:xfrm>
            <a:off x="0" y="0"/>
            <a:ext cx="18288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5" name="Slide Number Placeholder 4"/>
          <p:cNvSpPr>
            <a:spLocks noGrp="1"/>
          </p:cNvSpPr>
          <p:nvPr>
            <p:ph type="sldNum" sz="quarter" idx="11"/>
          </p:nvPr>
        </p:nvSpPr>
        <p:spPr/>
        <p:txBody>
          <a:bodyPr/>
          <a:lstStyle>
            <a:lvl1pPr>
              <a:defRPr/>
            </a:lvl1pPr>
          </a:lstStyle>
          <a:p>
            <a:fld id="{9D46F5F5-9D57-4C66-890A-A27BEC99598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76200"/>
            <a:ext cx="2222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5182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5" name="Slide Number Placeholder 4"/>
          <p:cNvSpPr>
            <a:spLocks noGrp="1"/>
          </p:cNvSpPr>
          <p:nvPr>
            <p:ph type="sldNum" sz="quarter" idx="11"/>
          </p:nvPr>
        </p:nvSpPr>
        <p:spPr/>
        <p:txBody>
          <a:bodyPr/>
          <a:lstStyle>
            <a:lvl1pPr>
              <a:defRPr/>
            </a:lvl1pPr>
          </a:lstStyle>
          <a:p>
            <a:fld id="{BBBEE4C0-BC9D-482B-ABAE-EF4EA57D92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010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9738" y="1270000"/>
            <a:ext cx="4149725"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1863" y="1270000"/>
            <a:ext cx="415131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6" name="Slide Number Placeholder 5"/>
          <p:cNvSpPr>
            <a:spLocks noGrp="1"/>
          </p:cNvSpPr>
          <p:nvPr>
            <p:ph type="sldNum" sz="quarter" idx="11"/>
          </p:nvPr>
        </p:nvSpPr>
        <p:spPr>
          <a:xfrm>
            <a:off x="7086600" y="6400800"/>
            <a:ext cx="1905000" cy="211138"/>
          </a:xfrm>
        </p:spPr>
        <p:txBody>
          <a:bodyPr/>
          <a:lstStyle>
            <a:lvl1pPr>
              <a:defRPr/>
            </a:lvl1pPr>
          </a:lstStyle>
          <a:p>
            <a:fld id="{8006DBF3-D93D-46B2-A89E-E2AB7B8DEB4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010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9738" y="1270000"/>
            <a:ext cx="4149725"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41863" y="1270000"/>
            <a:ext cx="4151312" cy="4826000"/>
          </a:xfrm>
        </p:spPr>
        <p:txBody>
          <a:bodyPr/>
          <a:lstStyle/>
          <a:p>
            <a:endParaRPr lang="en-US"/>
          </a:p>
        </p:txBody>
      </p:sp>
      <p:sp>
        <p:nvSpPr>
          <p:cNvPr id="5" name="Footer Placeholder 4"/>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6" name="Slide Number Placeholder 5"/>
          <p:cNvSpPr>
            <a:spLocks noGrp="1"/>
          </p:cNvSpPr>
          <p:nvPr>
            <p:ph type="sldNum" sz="quarter" idx="11"/>
          </p:nvPr>
        </p:nvSpPr>
        <p:spPr>
          <a:xfrm>
            <a:off x="7086600" y="6400800"/>
            <a:ext cx="1905000" cy="211138"/>
          </a:xfrm>
        </p:spPr>
        <p:txBody>
          <a:bodyPr/>
          <a:lstStyle>
            <a:lvl1pPr>
              <a:defRPr/>
            </a:lvl1pPr>
          </a:lstStyle>
          <a:p>
            <a:fld id="{5993C607-2E76-4D44-BB99-5D4D99964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010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9738" y="1270000"/>
            <a:ext cx="4149725"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41863" y="1270000"/>
            <a:ext cx="415131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41863" y="3759200"/>
            <a:ext cx="415131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7" name="Slide Number Placeholder 6"/>
          <p:cNvSpPr>
            <a:spLocks noGrp="1"/>
          </p:cNvSpPr>
          <p:nvPr>
            <p:ph type="sldNum" sz="quarter" idx="11"/>
          </p:nvPr>
        </p:nvSpPr>
        <p:spPr>
          <a:xfrm>
            <a:off x="7086600" y="6400800"/>
            <a:ext cx="1905000" cy="211138"/>
          </a:xfrm>
        </p:spPr>
        <p:txBody>
          <a:bodyPr/>
          <a:lstStyle>
            <a:lvl1pPr>
              <a:defRPr/>
            </a:lvl1pPr>
          </a:lstStyle>
          <a:p>
            <a:fld id="{D8907692-5BE1-4587-BBAE-8E1C1C7FD5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3E5AC10-7604-4D1B-8AA2-0CC4A0956D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5" name="Slide Number Placeholder 4"/>
          <p:cNvSpPr>
            <a:spLocks noGrp="1"/>
          </p:cNvSpPr>
          <p:nvPr>
            <p:ph type="sldNum" sz="quarter" idx="11"/>
          </p:nvPr>
        </p:nvSpPr>
        <p:spPr/>
        <p:txBody>
          <a:bodyPr/>
          <a:lstStyle>
            <a:lvl1pPr>
              <a:defRPr/>
            </a:lvl1pPr>
          </a:lstStyle>
          <a:p>
            <a:fld id="{1EF95C06-0514-46F9-8D4F-1F7B26C0638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9738" y="1270000"/>
            <a:ext cx="4149725"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1863" y="1270000"/>
            <a:ext cx="41513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6576785-8BB7-4495-A5AC-339F5B6BFF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8F9B0375-11E8-4536-8240-D4E9084B8A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198F2C42-DD4D-40F7-8C97-AA4551706E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3" name="Slide Number Placeholder 2"/>
          <p:cNvSpPr>
            <a:spLocks noGrp="1"/>
          </p:cNvSpPr>
          <p:nvPr>
            <p:ph type="sldNum" sz="quarter" idx="11"/>
          </p:nvPr>
        </p:nvSpPr>
        <p:spPr/>
        <p:txBody>
          <a:bodyPr/>
          <a:lstStyle>
            <a:lvl1pPr>
              <a:defRPr/>
            </a:lvl1pPr>
          </a:lstStyle>
          <a:p>
            <a:fld id="{A75B7571-CC8D-41B6-8F21-2AFDE537B5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2362200" y="6400800"/>
            <a:ext cx="4594225" cy="211138"/>
          </a:xfrm>
          <a:prstGeom prst="rect">
            <a:avLst/>
          </a:prstGeom>
        </p:spPr>
        <p:txBody>
          <a:bodyPr/>
          <a:lstStyle>
            <a:lvl1pPr>
              <a:defRPr/>
            </a:lvl1pPr>
          </a:lstStyle>
          <a:p>
            <a:r>
              <a:rPr lang="en-US" dirty="0" err="1"/>
              <a:t>Pivtoraiko</a:t>
            </a:r>
            <a:r>
              <a:rPr lang="en-US" dirty="0"/>
              <a:t>, Howard, </a:t>
            </a:r>
            <a:r>
              <a:rPr lang="en-US" dirty="0" err="1"/>
              <a:t>Nesnas</a:t>
            </a:r>
            <a:r>
              <a:rPr lang="en-US" dirty="0"/>
              <a:t> &amp; Kelly</a:t>
            </a:r>
          </a:p>
        </p:txBody>
      </p:sp>
      <p:sp>
        <p:nvSpPr>
          <p:cNvPr id="6" name="Slide Number Placeholder 5"/>
          <p:cNvSpPr>
            <a:spLocks noGrp="1"/>
          </p:cNvSpPr>
          <p:nvPr>
            <p:ph type="sldNum" sz="quarter" idx="11"/>
          </p:nvPr>
        </p:nvSpPr>
        <p:spPr/>
        <p:txBody>
          <a:bodyPr/>
          <a:lstStyle>
            <a:lvl1pPr>
              <a:defRPr/>
            </a:lvl1pPr>
          </a:lstStyle>
          <a:p>
            <a:fld id="{09130E42-6618-418A-9EFB-0475183C7A1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2362200" y="6400800"/>
            <a:ext cx="4594225" cy="211138"/>
          </a:xfrm>
          <a:prstGeom prst="rect">
            <a:avLst/>
          </a:prstGeom>
        </p:spPr>
        <p:txBody>
          <a:bodyPr/>
          <a:lstStyle>
            <a:lvl1pPr>
              <a:defRPr/>
            </a:lvl1pPr>
          </a:lstStyle>
          <a:p>
            <a:r>
              <a:rPr lang="en-US"/>
              <a:t>Pivtoraiko, Howard, Nesnas &amp; Kelly</a:t>
            </a:r>
          </a:p>
        </p:txBody>
      </p:sp>
      <p:sp>
        <p:nvSpPr>
          <p:cNvPr id="6" name="Slide Number Placeholder 5"/>
          <p:cNvSpPr>
            <a:spLocks noGrp="1"/>
          </p:cNvSpPr>
          <p:nvPr>
            <p:ph type="sldNum" sz="quarter" idx="11"/>
          </p:nvPr>
        </p:nvSpPr>
        <p:spPr/>
        <p:txBody>
          <a:bodyPr/>
          <a:lstStyle>
            <a:lvl1pPr>
              <a:defRPr/>
            </a:lvl1pPr>
          </a:lstStyle>
          <a:p>
            <a:fld id="{BCFEB830-B67C-4A82-975C-CDC9398A4C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7" descr="Copy of RI Logo"/>
          <p:cNvPicPr>
            <a:picLocks noChangeAspect="1" noChangeArrowheads="1"/>
          </p:cNvPicPr>
          <p:nvPr userDrawn="1"/>
        </p:nvPicPr>
        <p:blipFill>
          <a:blip r:embed="rId16"/>
          <a:srcRect r="82734" b="-29823"/>
          <a:stretch>
            <a:fillRect/>
          </a:stretch>
        </p:blipFill>
        <p:spPr bwMode="auto">
          <a:xfrm>
            <a:off x="8763000" y="420129"/>
            <a:ext cx="304800" cy="331703"/>
          </a:xfrm>
          <a:prstGeom prst="rect">
            <a:avLst/>
          </a:prstGeom>
          <a:noFill/>
        </p:spPr>
      </p:pic>
      <p:sp>
        <p:nvSpPr>
          <p:cNvPr id="3074" name="Text Box 2"/>
          <p:cNvSpPr txBox="1">
            <a:spLocks noChangeArrowheads="1"/>
          </p:cNvSpPr>
          <p:nvPr/>
        </p:nvSpPr>
        <p:spPr bwMode="auto">
          <a:xfrm>
            <a:off x="2259013" y="6572250"/>
            <a:ext cx="3656012" cy="228600"/>
          </a:xfrm>
          <a:prstGeom prst="rect">
            <a:avLst/>
          </a:prstGeom>
          <a:noFill/>
          <a:ln w="9525">
            <a:noFill/>
            <a:miter lim="800000"/>
            <a:headEnd/>
            <a:tailEnd/>
          </a:ln>
          <a:effectLst/>
        </p:spPr>
        <p:txBody>
          <a:bodyPr wrap="none">
            <a:spAutoFit/>
          </a:bodyPr>
          <a:lstStyle/>
          <a:p>
            <a:pPr eaLnBrk="0" hangingPunct="0"/>
            <a:r>
              <a:rPr lang="en-US" sz="900" b="1" i="1">
                <a:solidFill>
                  <a:srgbClr val="FFFFFF"/>
                </a:solidFill>
                <a:latin typeface="Times" pitchFamily="18" charset="0"/>
                <a:cs typeface="Arial" charset="0"/>
              </a:rPr>
              <a:t>PRE-DECISIONAL DRAFT; For planning and discussion purposes only</a:t>
            </a:r>
          </a:p>
        </p:txBody>
      </p:sp>
      <p:sp>
        <p:nvSpPr>
          <p:cNvPr id="3075" name="Text Box 3"/>
          <p:cNvSpPr txBox="1">
            <a:spLocks noChangeArrowheads="1"/>
          </p:cNvSpPr>
          <p:nvPr/>
        </p:nvSpPr>
        <p:spPr bwMode="auto">
          <a:xfrm>
            <a:off x="1079500" y="304800"/>
            <a:ext cx="7073900" cy="366713"/>
          </a:xfrm>
          <a:prstGeom prst="rect">
            <a:avLst/>
          </a:prstGeom>
          <a:noFill/>
          <a:ln w="9525">
            <a:noFill/>
            <a:miter lim="800000"/>
            <a:headEnd/>
            <a:tailEnd/>
          </a:ln>
          <a:effectLst/>
        </p:spPr>
        <p:txBody>
          <a:bodyPr>
            <a:spAutoFit/>
          </a:bodyPr>
          <a:lstStyle/>
          <a:p>
            <a:pPr eaLnBrk="0" hangingPunct="0">
              <a:spcBef>
                <a:spcPct val="50000"/>
              </a:spcBef>
            </a:pPr>
            <a:endParaRPr lang="en-US" b="1">
              <a:latin typeface="Helvetica" pitchFamily="34" charset="0"/>
              <a:cs typeface="Arial" charset="0"/>
            </a:endParaRPr>
          </a:p>
        </p:txBody>
      </p:sp>
      <p:sp>
        <p:nvSpPr>
          <p:cNvPr id="3076" name="Rectangle 4"/>
          <p:cNvSpPr>
            <a:spLocks noChangeArrowheads="1"/>
          </p:cNvSpPr>
          <p:nvPr/>
        </p:nvSpPr>
        <p:spPr bwMode="auto">
          <a:xfrm>
            <a:off x="6761163" y="6538913"/>
            <a:ext cx="1905000" cy="220662"/>
          </a:xfrm>
          <a:prstGeom prst="rect">
            <a:avLst/>
          </a:prstGeom>
          <a:noFill/>
          <a:ln w="9525">
            <a:noFill/>
            <a:miter lim="800000"/>
            <a:headEnd/>
            <a:tailEnd/>
          </a:ln>
          <a:effectLst/>
        </p:spPr>
        <p:txBody>
          <a:bodyPr/>
          <a:lstStyle/>
          <a:p>
            <a:pPr algn="r" eaLnBrk="0" hangingPunct="0"/>
            <a:fld id="{DD60A6BF-EC34-41D1-84BC-F12DE0E3B894}" type="slidenum">
              <a:rPr lang="en-US" sz="1000" b="1">
                <a:solidFill>
                  <a:srgbClr val="FFFFFF"/>
                </a:solidFill>
                <a:cs typeface="Arial" charset="0"/>
              </a:rPr>
              <a:pPr algn="r" eaLnBrk="0" hangingPunct="0"/>
              <a:t>‹#›</a:t>
            </a:fld>
            <a:endParaRPr lang="en-US" sz="1000" b="1">
              <a:solidFill>
                <a:srgbClr val="FFFFFF"/>
              </a:solidFill>
              <a:cs typeface="Arial" charset="0"/>
            </a:endParaRPr>
          </a:p>
        </p:txBody>
      </p:sp>
      <p:sp>
        <p:nvSpPr>
          <p:cNvPr id="3077" name="Rectangle 5"/>
          <p:cNvSpPr>
            <a:spLocks noGrp="1" noChangeArrowheads="1"/>
          </p:cNvSpPr>
          <p:nvPr>
            <p:ph type="title"/>
          </p:nvPr>
        </p:nvSpPr>
        <p:spPr bwMode="auto">
          <a:xfrm>
            <a:off x="0" y="76200"/>
            <a:ext cx="7010400" cy="609600"/>
          </a:xfrm>
          <a:prstGeom prst="rect">
            <a:avLst/>
          </a:prstGeom>
          <a:solidFill>
            <a:srgbClr val="990000"/>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439738" y="1270000"/>
            <a:ext cx="8453437" cy="482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sldNum" sz="quarter" idx="4"/>
          </p:nvPr>
        </p:nvSpPr>
        <p:spPr bwMode="auto">
          <a:xfrm>
            <a:off x="7086600" y="6400800"/>
            <a:ext cx="1905000" cy="211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66"/>
                </a:solidFill>
                <a:latin typeface="Helvetica" pitchFamily="34" charset="0"/>
                <a:cs typeface="+mn-cs"/>
              </a:defRPr>
            </a:lvl1pPr>
          </a:lstStyle>
          <a:p>
            <a:fld id="{E269117A-1D87-496E-8567-010A57D579E2}" type="slidenum">
              <a:rPr lang="en-US"/>
              <a:pPr/>
              <a:t>‹#›</a:t>
            </a:fld>
            <a:endParaRPr lang="en-US"/>
          </a:p>
        </p:txBody>
      </p:sp>
      <p:pic>
        <p:nvPicPr>
          <p:cNvPr id="3089" name="Picture 17" descr="Copy of RI Logo"/>
          <p:cNvPicPr>
            <a:picLocks noChangeAspect="1" noChangeArrowheads="1"/>
          </p:cNvPicPr>
          <p:nvPr userDrawn="1"/>
        </p:nvPicPr>
        <p:blipFill>
          <a:blip r:embed="rId16"/>
          <a:srcRect l="17266"/>
          <a:stretch>
            <a:fillRect/>
          </a:stretch>
        </p:blipFill>
        <p:spPr bwMode="auto">
          <a:xfrm>
            <a:off x="7050111" y="76200"/>
            <a:ext cx="1954189" cy="34187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dt="0"/>
  <p:txStyles>
    <p:titleStyle>
      <a:lvl1pPr algn="r" rtl="0" fontAlgn="base">
        <a:spcBef>
          <a:spcPct val="0"/>
        </a:spcBef>
        <a:spcAft>
          <a:spcPct val="0"/>
        </a:spcAft>
        <a:defRPr sz="2400" b="1">
          <a:solidFill>
            <a:schemeClr val="bg1"/>
          </a:solidFill>
          <a:latin typeface="+mj-lt"/>
          <a:ea typeface="+mj-ea"/>
          <a:cs typeface="+mj-cs"/>
        </a:defRPr>
      </a:lvl1pPr>
      <a:lvl2pPr algn="r" rtl="0" fontAlgn="base">
        <a:spcBef>
          <a:spcPct val="0"/>
        </a:spcBef>
        <a:spcAft>
          <a:spcPct val="0"/>
        </a:spcAft>
        <a:defRPr sz="2400" b="1">
          <a:solidFill>
            <a:schemeClr val="bg1"/>
          </a:solidFill>
          <a:latin typeface="Arial" charset="0"/>
          <a:cs typeface="Arial" charset="0"/>
        </a:defRPr>
      </a:lvl2pPr>
      <a:lvl3pPr algn="r" rtl="0" fontAlgn="base">
        <a:spcBef>
          <a:spcPct val="0"/>
        </a:spcBef>
        <a:spcAft>
          <a:spcPct val="0"/>
        </a:spcAft>
        <a:defRPr sz="2400" b="1">
          <a:solidFill>
            <a:schemeClr val="bg1"/>
          </a:solidFill>
          <a:latin typeface="Arial" charset="0"/>
          <a:cs typeface="Arial" charset="0"/>
        </a:defRPr>
      </a:lvl3pPr>
      <a:lvl4pPr algn="r" rtl="0" fontAlgn="base">
        <a:spcBef>
          <a:spcPct val="0"/>
        </a:spcBef>
        <a:spcAft>
          <a:spcPct val="0"/>
        </a:spcAft>
        <a:defRPr sz="2400" b="1">
          <a:solidFill>
            <a:schemeClr val="bg1"/>
          </a:solidFill>
          <a:latin typeface="Arial" charset="0"/>
          <a:cs typeface="Arial" charset="0"/>
        </a:defRPr>
      </a:lvl4pPr>
      <a:lvl5pPr algn="r" rtl="0" fontAlgn="base">
        <a:spcBef>
          <a:spcPct val="0"/>
        </a:spcBef>
        <a:spcAft>
          <a:spcPct val="0"/>
        </a:spcAft>
        <a:defRPr sz="2400" b="1">
          <a:solidFill>
            <a:schemeClr val="bg1"/>
          </a:solidFill>
          <a:latin typeface="Arial" charset="0"/>
          <a:cs typeface="Arial" charset="0"/>
        </a:defRPr>
      </a:lvl5pPr>
      <a:lvl6pPr marL="457200" algn="r" rtl="0" fontAlgn="base">
        <a:spcBef>
          <a:spcPct val="0"/>
        </a:spcBef>
        <a:spcAft>
          <a:spcPct val="0"/>
        </a:spcAft>
        <a:defRPr sz="2400" b="1">
          <a:solidFill>
            <a:schemeClr val="bg1"/>
          </a:solidFill>
          <a:latin typeface="Arial" charset="0"/>
          <a:cs typeface="Arial" charset="0"/>
        </a:defRPr>
      </a:lvl6pPr>
      <a:lvl7pPr marL="914400" algn="r" rtl="0" fontAlgn="base">
        <a:spcBef>
          <a:spcPct val="0"/>
        </a:spcBef>
        <a:spcAft>
          <a:spcPct val="0"/>
        </a:spcAft>
        <a:defRPr sz="2400" b="1">
          <a:solidFill>
            <a:schemeClr val="bg1"/>
          </a:solidFill>
          <a:latin typeface="Arial" charset="0"/>
          <a:cs typeface="Arial" charset="0"/>
        </a:defRPr>
      </a:lvl7pPr>
      <a:lvl8pPr marL="1371600" algn="r" rtl="0" fontAlgn="base">
        <a:spcBef>
          <a:spcPct val="0"/>
        </a:spcBef>
        <a:spcAft>
          <a:spcPct val="0"/>
        </a:spcAft>
        <a:defRPr sz="2400" b="1">
          <a:solidFill>
            <a:schemeClr val="bg1"/>
          </a:solidFill>
          <a:latin typeface="Arial" charset="0"/>
          <a:cs typeface="Arial" charset="0"/>
        </a:defRPr>
      </a:lvl8pPr>
      <a:lvl9pPr marL="1828800" algn="r" rtl="0" fontAlgn="base">
        <a:spcBef>
          <a:spcPct val="0"/>
        </a:spcBef>
        <a:spcAft>
          <a:spcPct val="0"/>
        </a:spcAft>
        <a:defRPr sz="2400" b="1">
          <a:solidFill>
            <a:schemeClr val="bg1"/>
          </a:solidFill>
          <a:latin typeface="Arial" charset="0"/>
          <a:cs typeface="Arial" charset="0"/>
        </a:defRPr>
      </a:lvl9pPr>
    </p:titleStyle>
    <p:bodyStyle>
      <a:lvl1pPr marL="342900" indent="-342900" algn="l" rtl="0" fontAlgn="base">
        <a:spcBef>
          <a:spcPct val="40000"/>
        </a:spcBef>
        <a:spcAft>
          <a:spcPct val="0"/>
        </a:spcAft>
        <a:buChar char="•"/>
        <a:defRPr sz="2000">
          <a:solidFill>
            <a:schemeClr val="tx1"/>
          </a:solidFill>
          <a:latin typeface="+mn-lt"/>
          <a:ea typeface="+mn-ea"/>
          <a:cs typeface="+mn-cs"/>
        </a:defRPr>
      </a:lvl1pPr>
      <a:lvl2pPr marL="742950" indent="-285750" algn="l" rtl="0" fontAlgn="base">
        <a:spcBef>
          <a:spcPct val="0"/>
        </a:spcBef>
        <a:spcAft>
          <a:spcPct val="0"/>
        </a:spcAft>
        <a:buChar char="–"/>
        <a:defRPr sz="1600">
          <a:solidFill>
            <a:schemeClr val="tx1"/>
          </a:solidFill>
          <a:latin typeface="+mn-lt"/>
          <a:cs typeface="+mn-cs"/>
        </a:defRPr>
      </a:lvl2pPr>
      <a:lvl3pPr marL="1143000" indent="-228600" algn="l" rtl="0" fontAlgn="base">
        <a:spcBef>
          <a:spcPct val="20000"/>
        </a:spcBef>
        <a:spcAft>
          <a:spcPct val="0"/>
        </a:spcAft>
        <a:buChar char="•"/>
        <a:defRPr sz="1400">
          <a:solidFill>
            <a:schemeClr val="tx1"/>
          </a:solidFill>
          <a:latin typeface="+mn-lt"/>
          <a:cs typeface="+mn-cs"/>
        </a:defRPr>
      </a:lvl3pPr>
      <a:lvl4pPr marL="1600200" indent="-228600" algn="l" rtl="0" fontAlgn="base">
        <a:spcBef>
          <a:spcPct val="20000"/>
        </a:spcBef>
        <a:spcAft>
          <a:spcPct val="0"/>
        </a:spcAft>
        <a:buChar char="–"/>
        <a:defRPr sz="1200">
          <a:solidFill>
            <a:schemeClr val="tx1"/>
          </a:solidFill>
          <a:latin typeface="+mn-lt"/>
          <a:cs typeface="+mn-cs"/>
        </a:defRPr>
      </a:lvl4pPr>
      <a:lvl5pPr marL="2057400" indent="-228600" algn="l" rtl="0" fontAlgn="base">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Mihail\My%20Documents\work\presentations\2010\anchorage\mov\nav_failure_short.wmv" TargetMode="External"/><Relationship Id="rId1" Type="http://schemas.openxmlformats.org/officeDocument/2006/relationships/video" Target="file:///C:\Documents%20and%20Settings\Mihail\My%20Documents\work\presentations\2010\anchorage\mov\ranger_trouble.wmv"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Documents%20and%20Settings\Mihail\My%20Documents\work\presentations\2010\anchorage\mov\DStartLatticePlannerMovie.wmv"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file:///C:\Documents%20and%20Settings\Mihail\My%20Documents\work\presentations\2010\anchorage\mov\gradfidelity_fido_culdesac_annot.wmv" TargetMode="Externa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png"/><Relationship Id="rId10" Type="http://schemas.openxmlformats.org/officeDocument/2006/relationships/image" Target="../media/image4.jpeg"/><Relationship Id="rId4" Type="http://schemas.openxmlformats.org/officeDocument/2006/relationships/image" Target="../media/image1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C:\Documents%20and%20Settings\Mihail\My%20Documents\work\presentations\2010\anchorage\mov\ode_planner_side.wm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file:///C:\Documents%20and%20Settings\Mihail\My%20Documents\work\presentations\proposal\mov\GradFidelityMovie.wmv"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28800" y="1371600"/>
            <a:ext cx="7239000" cy="1470025"/>
          </a:xfrm>
        </p:spPr>
        <p:txBody>
          <a:bodyPr/>
          <a:lstStyle/>
          <a:p>
            <a:pPr algn="ctr"/>
            <a:r>
              <a:rPr lang="en-US" dirty="0" smtClean="0"/>
              <a:t>Rover Trajectory Planning</a:t>
            </a:r>
            <a:br>
              <a:rPr lang="en-US" dirty="0" smtClean="0"/>
            </a:br>
            <a:r>
              <a:rPr lang="en-US" sz="2000" dirty="0" smtClean="0"/>
              <a:t>Constrained Global Planning </a:t>
            </a:r>
            <a:br>
              <a:rPr lang="en-US" sz="2000" dirty="0" smtClean="0"/>
            </a:br>
            <a:r>
              <a:rPr lang="en-US" sz="2000" dirty="0" smtClean="0"/>
              <a:t>and </a:t>
            </a:r>
            <a:br>
              <a:rPr lang="en-US" sz="2000" dirty="0" smtClean="0"/>
            </a:br>
            <a:r>
              <a:rPr lang="en-US" sz="2000" dirty="0" smtClean="0"/>
              <a:t>Path Relaxation</a:t>
            </a:r>
            <a:br>
              <a:rPr lang="en-US" sz="2000" dirty="0" smtClean="0"/>
            </a:br>
            <a:endParaRPr lang="en-US" dirty="0"/>
          </a:p>
        </p:txBody>
      </p:sp>
      <p:sp>
        <p:nvSpPr>
          <p:cNvPr id="2051" name="Rectangle 3"/>
          <p:cNvSpPr>
            <a:spLocks noGrp="1" noChangeArrowheads="1"/>
          </p:cNvSpPr>
          <p:nvPr>
            <p:ph type="subTitle" idx="1"/>
          </p:nvPr>
        </p:nvSpPr>
        <p:spPr>
          <a:xfrm>
            <a:off x="1981200" y="3127374"/>
            <a:ext cx="7010400" cy="2435225"/>
          </a:xfrm>
        </p:spPr>
        <p:txBody>
          <a:bodyPr/>
          <a:lstStyle/>
          <a:p>
            <a:pPr>
              <a:lnSpc>
                <a:spcPct val="80000"/>
              </a:lnSpc>
            </a:pPr>
            <a:r>
              <a:rPr lang="en-US" sz="1800" dirty="0" err="1">
                <a:solidFill>
                  <a:schemeClr val="tx1"/>
                </a:solidFill>
              </a:rPr>
              <a:t>Mihail</a:t>
            </a:r>
            <a:r>
              <a:rPr lang="en-US" sz="1800" dirty="0">
                <a:solidFill>
                  <a:schemeClr val="tx1"/>
                </a:solidFill>
              </a:rPr>
              <a:t> </a:t>
            </a:r>
            <a:r>
              <a:rPr lang="en-US" sz="1800" dirty="0" err="1" smtClean="0">
                <a:solidFill>
                  <a:schemeClr val="tx1"/>
                </a:solidFill>
              </a:rPr>
              <a:t>Pivtoraiko</a:t>
            </a:r>
            <a:endParaRPr lang="en-US" sz="1800" dirty="0">
              <a:solidFill>
                <a:schemeClr val="tx1"/>
              </a:solidFill>
            </a:endParaRPr>
          </a:p>
          <a:p>
            <a:pPr>
              <a:lnSpc>
                <a:spcPct val="80000"/>
              </a:lnSpc>
            </a:pPr>
            <a:endParaRPr lang="en-US" sz="1800" dirty="0">
              <a:solidFill>
                <a:schemeClr val="tx1"/>
              </a:solidFill>
            </a:endParaRPr>
          </a:p>
          <a:p>
            <a:pPr>
              <a:lnSpc>
                <a:spcPct val="80000"/>
              </a:lnSpc>
            </a:pPr>
            <a:endParaRPr lang="en-US" sz="1800" dirty="0" smtClean="0">
              <a:solidFill>
                <a:schemeClr val="tx1"/>
              </a:solidFill>
            </a:endParaRPr>
          </a:p>
          <a:p>
            <a:pPr>
              <a:lnSpc>
                <a:spcPct val="80000"/>
              </a:lnSpc>
            </a:pPr>
            <a:endParaRPr lang="en-US" sz="1800" dirty="0">
              <a:solidFill>
                <a:schemeClr val="tx1"/>
              </a:solidFill>
            </a:endParaRPr>
          </a:p>
          <a:p>
            <a:pPr>
              <a:lnSpc>
                <a:spcPct val="80000"/>
              </a:lnSpc>
            </a:pPr>
            <a:r>
              <a:rPr lang="en-US" sz="1800" dirty="0">
                <a:solidFill>
                  <a:schemeClr val="tx1"/>
                </a:solidFill>
              </a:rPr>
              <a:t> </a:t>
            </a:r>
            <a:r>
              <a:rPr lang="en-US" sz="1800" dirty="0" smtClean="0">
                <a:solidFill>
                  <a:schemeClr val="tx1"/>
                </a:solidFill>
              </a:rPr>
              <a:t>Robotics Institute</a:t>
            </a:r>
          </a:p>
          <a:p>
            <a:pPr>
              <a:lnSpc>
                <a:spcPct val="80000"/>
              </a:lnSpc>
            </a:pPr>
            <a:r>
              <a:rPr lang="en-US" sz="1800" dirty="0" smtClean="0">
                <a:solidFill>
                  <a:schemeClr val="tx1"/>
                </a:solidFill>
              </a:rPr>
              <a:t>Carnegie </a:t>
            </a:r>
            <a:r>
              <a:rPr lang="en-US" sz="1800" dirty="0">
                <a:solidFill>
                  <a:schemeClr val="tx1"/>
                </a:solidFill>
              </a:rPr>
              <a:t>Mellon </a:t>
            </a:r>
            <a:r>
              <a:rPr lang="en-US" sz="1800" dirty="0" smtClean="0">
                <a:solidFill>
                  <a:schemeClr val="tx1"/>
                </a:solidFill>
              </a:rPr>
              <a:t>University</a:t>
            </a:r>
          </a:p>
          <a:p>
            <a:pPr>
              <a:lnSpc>
                <a:spcPct val="80000"/>
              </a:lnSpc>
            </a:pPr>
            <a:endParaRPr lang="en-US" sz="1800" dirty="0">
              <a:solidFill>
                <a:schemeClr val="tx1"/>
              </a:solidFill>
            </a:endParaRPr>
          </a:p>
        </p:txBody>
      </p:sp>
      <p:pic>
        <p:nvPicPr>
          <p:cNvPr id="266241" name="Picture 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5334000" y="3714750"/>
            <a:ext cx="457200"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and Unknown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10</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720660" y="4572000"/>
            <a:ext cx="2083676" cy="4729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53694" y="3009900"/>
            <a:ext cx="3275806" cy="79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p:nvPr/>
        </p:nvCxnSpPr>
        <p:spPr>
          <a:xfrm flipV="1">
            <a:off x="2403881" y="2956065"/>
            <a:ext cx="651080" cy="5263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Hexagon 27"/>
          <p:cNvSpPr/>
          <p:nvPr/>
        </p:nvSpPr>
        <p:spPr>
          <a:xfrm>
            <a:off x="4572000" y="3657600"/>
            <a:ext cx="533400" cy="5334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3543697" y="4457303"/>
            <a:ext cx="380206"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71800" y="4240923"/>
            <a:ext cx="764628" cy="2627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descr="mer_cutout.png"/>
          <p:cNvPicPr>
            <a:picLocks noChangeAspect="1"/>
          </p:cNvPicPr>
          <p:nvPr/>
        </p:nvPicPr>
        <p:blipFill>
          <a:blip r:embed="rId10" cstate="print"/>
          <a:stretch>
            <a:fillRect/>
          </a:stretch>
        </p:blipFill>
        <p:spPr>
          <a:xfrm flipH="1">
            <a:off x="1799506" y="2971800"/>
            <a:ext cx="1629494" cy="1295400"/>
          </a:xfrm>
          <a:prstGeom prst="rect">
            <a:avLst/>
          </a:prstGeom>
        </p:spPr>
      </p:pic>
      <p:cxnSp>
        <p:nvCxnSpPr>
          <p:cNvPr id="53" name="Straight Arrow Connector 52"/>
          <p:cNvCxnSpPr/>
          <p:nvPr/>
        </p:nvCxnSpPr>
        <p:spPr>
          <a:xfrm flipV="1">
            <a:off x="2819400" y="4495800"/>
            <a:ext cx="609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52400" y="914400"/>
            <a:ext cx="4343400" cy="830997"/>
          </a:xfrm>
          <a:prstGeom prst="rect">
            <a:avLst/>
          </a:prstGeom>
        </p:spPr>
        <p:txBody>
          <a:bodyPr wrap="square">
            <a:spAutoFit/>
          </a:bodyPr>
          <a:lstStyle/>
          <a:p>
            <a:pPr lvl="1"/>
            <a:r>
              <a:rPr lang="en-US" sz="1200" dirty="0" smtClean="0"/>
              <a:t>D*/Smarty (</a:t>
            </a:r>
            <a:r>
              <a:rPr lang="en-US" sz="1200" dirty="0" err="1" smtClean="0"/>
              <a:t>Stentz</a:t>
            </a:r>
            <a:r>
              <a:rPr lang="en-US" sz="1200" dirty="0" smtClean="0"/>
              <a:t> &amp; Hebert, 1994)</a:t>
            </a:r>
          </a:p>
          <a:p>
            <a:pPr lvl="1"/>
            <a:r>
              <a:rPr lang="en-US" sz="1200" dirty="0" smtClean="0"/>
              <a:t>Ranger (Kelly, 1995)</a:t>
            </a:r>
          </a:p>
          <a:p>
            <a:pPr lvl="1"/>
            <a:r>
              <a:rPr lang="en-US" sz="1200" dirty="0" err="1" smtClean="0"/>
              <a:t>Morphin</a:t>
            </a:r>
            <a:r>
              <a:rPr lang="en-US" sz="1200" dirty="0" smtClean="0"/>
              <a:t> (Simmons et al., 1996)</a:t>
            </a:r>
          </a:p>
          <a:p>
            <a:pPr lvl="1"/>
            <a:r>
              <a:rPr lang="en-US" sz="1200" dirty="0" smtClean="0"/>
              <a:t>Gestalt (Goldberg, </a:t>
            </a:r>
            <a:r>
              <a:rPr lang="en-US" sz="1200" dirty="0" err="1" smtClean="0"/>
              <a:t>Maimone</a:t>
            </a:r>
            <a:r>
              <a:rPr lang="en-US" sz="1200" dirty="0" smtClean="0"/>
              <a:t> &amp; </a:t>
            </a:r>
            <a:r>
              <a:rPr lang="en-US" sz="1200" dirty="0" err="1" smtClean="0"/>
              <a:t>Matthies</a:t>
            </a:r>
            <a:r>
              <a:rPr lang="en-US" sz="1200" dirty="0" smtClean="0"/>
              <a:t>, 2002)</a:t>
            </a:r>
          </a:p>
        </p:txBody>
      </p:sp>
      <p:sp>
        <p:nvSpPr>
          <p:cNvPr id="31" name="Right Brace 30"/>
          <p:cNvSpPr/>
          <p:nvPr/>
        </p:nvSpPr>
        <p:spPr>
          <a:xfrm>
            <a:off x="5867400" y="40386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136342" y="4114800"/>
            <a:ext cx="2667000" cy="646331"/>
          </a:xfrm>
          <a:prstGeom prst="rect">
            <a:avLst/>
          </a:prstGeom>
          <a:noFill/>
        </p:spPr>
        <p:txBody>
          <a:bodyPr wrap="square" rtlCol="0">
            <a:spAutoFit/>
          </a:bodyPr>
          <a:lstStyle/>
          <a:p>
            <a:r>
              <a:rPr lang="en-US" dirty="0" smtClean="0"/>
              <a:t>Dynamic </a:t>
            </a:r>
            <a:r>
              <a:rPr lang="en-US" dirty="0" err="1" smtClean="0"/>
              <a:t>replanning</a:t>
            </a:r>
            <a:endParaRPr lang="en-US" dirty="0" smtClean="0"/>
          </a:p>
          <a:p>
            <a:r>
              <a:rPr lang="en-US" dirty="0" smtClean="0"/>
              <a:t>D* (</a:t>
            </a:r>
            <a:r>
              <a:rPr lang="en-US" dirty="0" err="1" smtClean="0"/>
              <a:t>Stentz</a:t>
            </a:r>
            <a:r>
              <a:rPr lang="en-US" dirty="0" smtClean="0"/>
              <a:t> ’94, others)</a:t>
            </a:r>
            <a:endParaRPr lang="en-US" dirty="0"/>
          </a:p>
        </p:txBody>
      </p:sp>
      <p:sp>
        <p:nvSpPr>
          <p:cNvPr id="46" name="Arc 45"/>
          <p:cNvSpPr/>
          <p:nvPr/>
        </p:nvSpPr>
        <p:spPr>
          <a:xfrm rot="211855">
            <a:off x="1414086" y="4273309"/>
            <a:ext cx="2718027" cy="1463490"/>
          </a:xfrm>
          <a:prstGeom prst="arc">
            <a:avLst>
              <a:gd name="adj1" fmla="val 16200000"/>
              <a:gd name="adj2" fmla="val 2023438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rot="712594" flipV="1">
            <a:off x="1665258" y="2832247"/>
            <a:ext cx="2718027" cy="1463490"/>
          </a:xfrm>
          <a:prstGeom prst="arc">
            <a:avLst>
              <a:gd name="adj1" fmla="val 16200000"/>
              <a:gd name="adj2" fmla="val 2026136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p:cNvCxnSpPr>
            <a:stCxn id="49" idx="0"/>
          </p:cNvCxnSpPr>
          <p:nvPr/>
        </p:nvCxnSpPr>
        <p:spPr>
          <a:xfrm rot="10800000" flipH="1" flipV="1">
            <a:off x="2873675" y="4280072"/>
            <a:ext cx="1146531" cy="1658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133600" y="4648200"/>
            <a:ext cx="1600200" cy="369332"/>
          </a:xfrm>
          <a:prstGeom prst="rect">
            <a:avLst/>
          </a:prstGeom>
          <a:noFill/>
        </p:spPr>
        <p:txBody>
          <a:bodyPr wrap="square" rtlCol="0">
            <a:spAutoFit/>
          </a:bodyPr>
          <a:lstStyle/>
          <a:p>
            <a:r>
              <a:rPr lang="en-US" dirty="0" smtClean="0"/>
              <a:t>Local</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4"/>
          <p:cNvSpPr>
            <a:spLocks noGrp="1"/>
          </p:cNvSpPr>
          <p:nvPr>
            <p:ph type="sldNum" sz="quarter" idx="11"/>
          </p:nvPr>
        </p:nvSpPr>
        <p:spPr/>
        <p:txBody>
          <a:bodyPr/>
          <a:lstStyle/>
          <a:p>
            <a:fld id="{C5A906F9-B119-48D5-953F-7BE4CC629CE6}" type="slidenum">
              <a:rPr lang="en-US"/>
              <a:pPr/>
              <a:t>11</a:t>
            </a:fld>
            <a:endParaRPr lang="en-US"/>
          </a:p>
        </p:txBody>
      </p:sp>
      <p:sp>
        <p:nvSpPr>
          <p:cNvPr id="82946" name="Rectangle 2"/>
          <p:cNvSpPr>
            <a:spLocks noGrp="1" noChangeArrowheads="1"/>
          </p:cNvSpPr>
          <p:nvPr>
            <p:ph type="title"/>
          </p:nvPr>
        </p:nvSpPr>
        <p:spPr/>
        <p:txBody>
          <a:bodyPr/>
          <a:lstStyle/>
          <a:p>
            <a:r>
              <a:rPr lang="en-US" sz="2000" dirty="0" smtClean="0"/>
              <a:t>Challenges</a:t>
            </a:r>
            <a:endParaRPr lang="en-US" sz="2000" dirty="0"/>
          </a:p>
        </p:txBody>
      </p:sp>
      <p:sp>
        <p:nvSpPr>
          <p:cNvPr id="82947" name="Rectangle 3"/>
          <p:cNvSpPr>
            <a:spLocks noGrp="1" noChangeArrowheads="1"/>
          </p:cNvSpPr>
          <p:nvPr>
            <p:ph type="body" idx="1"/>
          </p:nvPr>
        </p:nvSpPr>
        <p:spPr>
          <a:xfrm>
            <a:off x="439738" y="1270000"/>
            <a:ext cx="4741862" cy="4826000"/>
          </a:xfrm>
        </p:spPr>
        <p:txBody>
          <a:bodyPr/>
          <a:lstStyle/>
          <a:p>
            <a:r>
              <a:rPr lang="en-US" dirty="0" smtClean="0"/>
              <a:t>2D global </a:t>
            </a:r>
            <a:r>
              <a:rPr lang="en-US" dirty="0"/>
              <a:t>planners lead to </a:t>
            </a:r>
            <a:r>
              <a:rPr lang="en-US" dirty="0" err="1" smtClean="0"/>
              <a:t>nonconvergence</a:t>
            </a:r>
            <a:r>
              <a:rPr lang="en-US" dirty="0" smtClean="0"/>
              <a:t> </a:t>
            </a:r>
            <a:r>
              <a:rPr lang="en-US" dirty="0"/>
              <a:t>in </a:t>
            </a:r>
            <a:r>
              <a:rPr lang="en-US" dirty="0" smtClean="0"/>
              <a:t/>
            </a:r>
            <a:br>
              <a:rPr lang="en-US" dirty="0" smtClean="0"/>
            </a:br>
            <a:r>
              <a:rPr lang="en-US" dirty="0" smtClean="0"/>
              <a:t>difficult environments</a:t>
            </a:r>
            <a:endParaRPr lang="en-US" dirty="0"/>
          </a:p>
          <a:p>
            <a:endParaRPr lang="en-US" dirty="0"/>
          </a:p>
          <a:p>
            <a:r>
              <a:rPr lang="en-US" dirty="0" smtClean="0"/>
              <a:t>Robot will </a:t>
            </a:r>
            <a:r>
              <a:rPr lang="en-US" u="sng" dirty="0"/>
              <a:t>fail</a:t>
            </a:r>
            <a:r>
              <a:rPr lang="en-US" dirty="0"/>
              <a:t> to make the turn into the </a:t>
            </a:r>
            <a:r>
              <a:rPr lang="en-US" dirty="0" smtClean="0"/>
              <a:t>corridor</a:t>
            </a:r>
            <a:endParaRPr lang="en-US" dirty="0"/>
          </a:p>
          <a:p>
            <a:endParaRPr lang="en-US" dirty="0"/>
          </a:p>
          <a:p>
            <a:r>
              <a:rPr lang="en-US" dirty="0"/>
              <a:t>Global planner </a:t>
            </a:r>
            <a:r>
              <a:rPr lang="en-US" u="sng" dirty="0"/>
              <a:t>must</a:t>
            </a:r>
            <a:r>
              <a:rPr lang="en-US" dirty="0"/>
              <a:t> understand the need to swing </a:t>
            </a:r>
            <a:r>
              <a:rPr lang="en-US" dirty="0" smtClean="0"/>
              <a:t>wide</a:t>
            </a:r>
            <a:endParaRPr lang="en-US" dirty="0"/>
          </a:p>
          <a:p>
            <a:endParaRPr lang="en-US" dirty="0"/>
          </a:p>
          <a:p>
            <a:r>
              <a:rPr lang="en-US" dirty="0" smtClean="0"/>
              <a:t>Issues:</a:t>
            </a:r>
          </a:p>
          <a:p>
            <a:pPr lvl="1"/>
            <a:r>
              <a:rPr lang="en-US" dirty="0" smtClean="0"/>
              <a:t>Passage missed, or</a:t>
            </a:r>
            <a:endParaRPr lang="en-US" dirty="0" smtClean="0"/>
          </a:p>
          <a:p>
            <a:pPr lvl="1"/>
            <a:r>
              <a:rPr lang="en-US" dirty="0" smtClean="0"/>
              <a:t>Point-turn is necessary</a:t>
            </a:r>
            <a:r>
              <a:rPr lang="en-US" dirty="0" smtClean="0"/>
              <a:t>…</a:t>
            </a:r>
          </a:p>
        </p:txBody>
      </p:sp>
      <p:grpSp>
        <p:nvGrpSpPr>
          <p:cNvPr id="2" name="Group 4"/>
          <p:cNvGrpSpPr>
            <a:grpSpLocks noChangeAspect="1"/>
          </p:cNvGrpSpPr>
          <p:nvPr/>
        </p:nvGrpSpPr>
        <p:grpSpPr bwMode="auto">
          <a:xfrm>
            <a:off x="5410200" y="2228850"/>
            <a:ext cx="1085850" cy="858838"/>
            <a:chOff x="1104" y="2016"/>
            <a:chExt cx="2064" cy="1632"/>
          </a:xfrm>
        </p:grpSpPr>
        <p:grpSp>
          <p:nvGrpSpPr>
            <p:cNvPr id="3" name="Group 5"/>
            <p:cNvGrpSpPr>
              <a:grpSpLocks noChangeAspect="1"/>
            </p:cNvGrpSpPr>
            <p:nvPr/>
          </p:nvGrpSpPr>
          <p:grpSpPr bwMode="auto">
            <a:xfrm>
              <a:off x="1104" y="2448"/>
              <a:ext cx="1066" cy="768"/>
              <a:chOff x="2750" y="1576"/>
              <a:chExt cx="250" cy="259"/>
            </a:xfrm>
          </p:grpSpPr>
          <p:sp>
            <p:nvSpPr>
              <p:cNvPr id="82950" name="Rectangle 6"/>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82951" name="AutoShape 7"/>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2" name="AutoShape 8"/>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3" name="AutoShape 9"/>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4" name="AutoShape 10"/>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5" name="AutoShape 11"/>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6" name="AutoShape 12"/>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82957" name="Freeform 13"/>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4" name="Group 14"/>
            <p:cNvGrpSpPr>
              <a:grpSpLocks noChangeAspect="1"/>
            </p:cNvGrpSpPr>
            <p:nvPr/>
          </p:nvGrpSpPr>
          <p:grpSpPr bwMode="auto">
            <a:xfrm>
              <a:off x="1248" y="2016"/>
              <a:ext cx="1872" cy="816"/>
              <a:chOff x="1248" y="2016"/>
              <a:chExt cx="1872" cy="816"/>
            </a:xfrm>
          </p:grpSpPr>
          <p:sp>
            <p:nvSpPr>
              <p:cNvPr id="82959" name="Freeform 15"/>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60" name="Freeform 16"/>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61" name="Freeform 17"/>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5" name="Group 18"/>
            <p:cNvGrpSpPr>
              <a:grpSpLocks noChangeAspect="1"/>
            </p:cNvGrpSpPr>
            <p:nvPr/>
          </p:nvGrpSpPr>
          <p:grpSpPr bwMode="auto">
            <a:xfrm flipV="1">
              <a:off x="1248" y="2832"/>
              <a:ext cx="1872" cy="816"/>
              <a:chOff x="1248" y="2016"/>
              <a:chExt cx="1872" cy="816"/>
            </a:xfrm>
          </p:grpSpPr>
          <p:sp>
            <p:nvSpPr>
              <p:cNvPr id="82963" name="Freeform 19"/>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64" name="Freeform 20"/>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65" name="Freeform 21"/>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82966" name="Freeform 22" descr="Granite"/>
          <p:cNvSpPr>
            <a:spLocks/>
          </p:cNvSpPr>
          <p:nvPr/>
        </p:nvSpPr>
        <p:spPr bwMode="auto">
          <a:xfrm>
            <a:off x="5486400" y="1371600"/>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2967" name="Freeform 23" descr="Granite"/>
          <p:cNvSpPr>
            <a:spLocks/>
          </p:cNvSpPr>
          <p:nvPr/>
        </p:nvSpPr>
        <p:spPr bwMode="auto">
          <a:xfrm>
            <a:off x="7162800" y="1219200"/>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2968" name="Freeform 24"/>
          <p:cNvSpPr>
            <a:spLocks/>
          </p:cNvSpPr>
          <p:nvPr/>
        </p:nvSpPr>
        <p:spPr bwMode="auto">
          <a:xfrm>
            <a:off x="6477000" y="1295400"/>
            <a:ext cx="533400" cy="1371600"/>
          </a:xfrm>
          <a:custGeom>
            <a:avLst/>
            <a:gdLst/>
            <a:ahLst/>
            <a:cxnLst>
              <a:cxn ang="0">
                <a:pos x="0" y="1008"/>
              </a:cxn>
              <a:cxn ang="0">
                <a:pos x="288" y="1008"/>
              </a:cxn>
              <a:cxn ang="0">
                <a:pos x="288" y="576"/>
              </a:cxn>
              <a:cxn ang="0">
                <a:pos x="336" y="0"/>
              </a:cxn>
            </a:cxnLst>
            <a:rect l="0" t="0" r="r" b="b"/>
            <a:pathLst>
              <a:path w="336" h="1008">
                <a:moveTo>
                  <a:pt x="0" y="1008"/>
                </a:moveTo>
                <a:lnTo>
                  <a:pt x="288" y="1008"/>
                </a:lnTo>
                <a:lnTo>
                  <a:pt x="288" y="576"/>
                </a:lnTo>
                <a:lnTo>
                  <a:pt x="336" y="0"/>
                </a:lnTo>
              </a:path>
            </a:pathLst>
          </a:custGeom>
          <a:noFill/>
          <a:ln w="28575" cap="flat" cmpd="sng">
            <a:solidFill>
              <a:srgbClr val="0000FF"/>
            </a:solidFill>
            <a:prstDash val="dash"/>
            <a:round/>
            <a:headEnd/>
            <a:tailEnd/>
          </a:ln>
          <a:effectLst/>
        </p:spPr>
        <p:txBody>
          <a:bodyPr/>
          <a:lstStyle/>
          <a:p>
            <a:endParaRPr lang="en-US"/>
          </a:p>
        </p:txBody>
      </p:sp>
      <p:grpSp>
        <p:nvGrpSpPr>
          <p:cNvPr id="6" name="Group 25"/>
          <p:cNvGrpSpPr>
            <a:grpSpLocks noChangeAspect="1"/>
          </p:cNvGrpSpPr>
          <p:nvPr/>
        </p:nvGrpSpPr>
        <p:grpSpPr bwMode="auto">
          <a:xfrm>
            <a:off x="5848350" y="4017963"/>
            <a:ext cx="1085850" cy="858837"/>
            <a:chOff x="1104" y="2016"/>
            <a:chExt cx="2064" cy="1632"/>
          </a:xfrm>
        </p:grpSpPr>
        <p:grpSp>
          <p:nvGrpSpPr>
            <p:cNvPr id="7" name="Group 26"/>
            <p:cNvGrpSpPr>
              <a:grpSpLocks noChangeAspect="1"/>
            </p:cNvGrpSpPr>
            <p:nvPr/>
          </p:nvGrpSpPr>
          <p:grpSpPr bwMode="auto">
            <a:xfrm>
              <a:off x="1104" y="2448"/>
              <a:ext cx="1066" cy="768"/>
              <a:chOff x="2750" y="1576"/>
              <a:chExt cx="250" cy="259"/>
            </a:xfrm>
          </p:grpSpPr>
          <p:sp>
            <p:nvSpPr>
              <p:cNvPr id="82971" name="Rectangle 27"/>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82972" name="AutoShape 28"/>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73" name="AutoShape 29"/>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74" name="AutoShape 30"/>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75" name="AutoShape 31"/>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76" name="AutoShape 32"/>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77" name="AutoShape 33"/>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82978" name="Freeform 34"/>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8" name="Group 35"/>
            <p:cNvGrpSpPr>
              <a:grpSpLocks noChangeAspect="1"/>
            </p:cNvGrpSpPr>
            <p:nvPr/>
          </p:nvGrpSpPr>
          <p:grpSpPr bwMode="auto">
            <a:xfrm>
              <a:off x="1248" y="2016"/>
              <a:ext cx="1872" cy="816"/>
              <a:chOff x="1248" y="2016"/>
              <a:chExt cx="1872" cy="816"/>
            </a:xfrm>
          </p:grpSpPr>
          <p:sp>
            <p:nvSpPr>
              <p:cNvPr id="82980" name="Freeform 36"/>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81" name="Freeform 37"/>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82" name="Freeform 38"/>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9" name="Group 39"/>
            <p:cNvGrpSpPr>
              <a:grpSpLocks noChangeAspect="1"/>
            </p:cNvGrpSpPr>
            <p:nvPr/>
          </p:nvGrpSpPr>
          <p:grpSpPr bwMode="auto">
            <a:xfrm flipV="1">
              <a:off x="1248" y="2832"/>
              <a:ext cx="1872" cy="816"/>
              <a:chOff x="1248" y="2016"/>
              <a:chExt cx="1872" cy="816"/>
            </a:xfrm>
          </p:grpSpPr>
          <p:sp>
            <p:nvSpPr>
              <p:cNvPr id="82984" name="Freeform 40"/>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85" name="Freeform 41"/>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86" name="Freeform 42"/>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82987" name="Freeform 43" descr="Granite"/>
          <p:cNvSpPr>
            <a:spLocks/>
          </p:cNvSpPr>
          <p:nvPr/>
        </p:nvSpPr>
        <p:spPr bwMode="auto">
          <a:xfrm>
            <a:off x="5486400" y="3160713"/>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2988" name="Freeform 44" descr="Granite"/>
          <p:cNvSpPr>
            <a:spLocks/>
          </p:cNvSpPr>
          <p:nvPr/>
        </p:nvSpPr>
        <p:spPr bwMode="auto">
          <a:xfrm>
            <a:off x="7162800" y="3008313"/>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2989" name="Freeform 45"/>
          <p:cNvSpPr>
            <a:spLocks/>
          </p:cNvSpPr>
          <p:nvPr/>
        </p:nvSpPr>
        <p:spPr bwMode="auto">
          <a:xfrm>
            <a:off x="6934200" y="3084513"/>
            <a:ext cx="76200" cy="1371600"/>
          </a:xfrm>
          <a:custGeom>
            <a:avLst/>
            <a:gdLst/>
            <a:ahLst/>
            <a:cxnLst>
              <a:cxn ang="0">
                <a:pos x="0" y="864"/>
              </a:cxn>
              <a:cxn ang="0">
                <a:pos x="0" y="494"/>
              </a:cxn>
              <a:cxn ang="0">
                <a:pos x="48" y="0"/>
              </a:cxn>
            </a:cxnLst>
            <a:rect l="0" t="0" r="r" b="b"/>
            <a:pathLst>
              <a:path w="48" h="864">
                <a:moveTo>
                  <a:pt x="0" y="864"/>
                </a:moveTo>
                <a:lnTo>
                  <a:pt x="0" y="494"/>
                </a:lnTo>
                <a:lnTo>
                  <a:pt x="48" y="0"/>
                </a:lnTo>
              </a:path>
            </a:pathLst>
          </a:custGeom>
          <a:noFill/>
          <a:ln w="28575" cap="flat" cmpd="sng">
            <a:solidFill>
              <a:srgbClr val="0000FF"/>
            </a:solidFill>
            <a:prstDash val="dash"/>
            <a:round/>
            <a:headEnd/>
            <a:tailEnd/>
          </a:ln>
          <a:effectLst/>
        </p:spPr>
        <p:txBody>
          <a:bodyPr/>
          <a:lstStyle/>
          <a:p>
            <a:endParaRPr lang="en-US"/>
          </a:p>
        </p:txBody>
      </p:sp>
      <p:grpSp>
        <p:nvGrpSpPr>
          <p:cNvPr id="10" name="Group 46"/>
          <p:cNvGrpSpPr>
            <a:grpSpLocks noChangeAspect="1"/>
          </p:cNvGrpSpPr>
          <p:nvPr/>
        </p:nvGrpSpPr>
        <p:grpSpPr bwMode="auto">
          <a:xfrm>
            <a:off x="6229350" y="5770563"/>
            <a:ext cx="1085850" cy="858837"/>
            <a:chOff x="1104" y="2016"/>
            <a:chExt cx="2064" cy="1632"/>
          </a:xfrm>
        </p:grpSpPr>
        <p:grpSp>
          <p:nvGrpSpPr>
            <p:cNvPr id="11" name="Group 47"/>
            <p:cNvGrpSpPr>
              <a:grpSpLocks noChangeAspect="1"/>
            </p:cNvGrpSpPr>
            <p:nvPr/>
          </p:nvGrpSpPr>
          <p:grpSpPr bwMode="auto">
            <a:xfrm>
              <a:off x="1104" y="2448"/>
              <a:ext cx="1066" cy="768"/>
              <a:chOff x="2750" y="1576"/>
              <a:chExt cx="250" cy="259"/>
            </a:xfrm>
          </p:grpSpPr>
          <p:sp>
            <p:nvSpPr>
              <p:cNvPr id="82992" name="Rectangle 48"/>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82993" name="AutoShape 49"/>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94" name="AutoShape 50"/>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95" name="AutoShape 51"/>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96" name="AutoShape 52"/>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97" name="AutoShape 53"/>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98" name="AutoShape 54"/>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82999" name="Freeform 55"/>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12" name="Group 56"/>
            <p:cNvGrpSpPr>
              <a:grpSpLocks noChangeAspect="1"/>
            </p:cNvGrpSpPr>
            <p:nvPr/>
          </p:nvGrpSpPr>
          <p:grpSpPr bwMode="auto">
            <a:xfrm>
              <a:off x="1248" y="2016"/>
              <a:ext cx="1872" cy="816"/>
              <a:chOff x="1248" y="2016"/>
              <a:chExt cx="1872" cy="816"/>
            </a:xfrm>
          </p:grpSpPr>
          <p:sp>
            <p:nvSpPr>
              <p:cNvPr id="83001" name="Freeform 57"/>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3002" name="Freeform 58"/>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3003" name="Freeform 59"/>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13" name="Group 60"/>
            <p:cNvGrpSpPr>
              <a:grpSpLocks noChangeAspect="1"/>
            </p:cNvGrpSpPr>
            <p:nvPr/>
          </p:nvGrpSpPr>
          <p:grpSpPr bwMode="auto">
            <a:xfrm flipV="1">
              <a:off x="1248" y="2832"/>
              <a:ext cx="1872" cy="816"/>
              <a:chOff x="1248" y="2016"/>
              <a:chExt cx="1872" cy="816"/>
            </a:xfrm>
          </p:grpSpPr>
          <p:sp>
            <p:nvSpPr>
              <p:cNvPr id="83005" name="Freeform 61"/>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3006" name="Freeform 62"/>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3007" name="Freeform 63"/>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83008" name="Freeform 64" descr="Granite"/>
          <p:cNvSpPr>
            <a:spLocks/>
          </p:cNvSpPr>
          <p:nvPr/>
        </p:nvSpPr>
        <p:spPr bwMode="auto">
          <a:xfrm>
            <a:off x="5486400" y="4913313"/>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3009" name="Freeform 65" descr="Granite"/>
          <p:cNvSpPr>
            <a:spLocks/>
          </p:cNvSpPr>
          <p:nvPr/>
        </p:nvSpPr>
        <p:spPr bwMode="auto">
          <a:xfrm>
            <a:off x="7162800" y="4760913"/>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3010" name="Freeform 66"/>
          <p:cNvSpPr>
            <a:spLocks/>
          </p:cNvSpPr>
          <p:nvPr/>
        </p:nvSpPr>
        <p:spPr bwMode="auto">
          <a:xfrm>
            <a:off x="6934200" y="4837113"/>
            <a:ext cx="409575" cy="1354137"/>
          </a:xfrm>
          <a:custGeom>
            <a:avLst/>
            <a:gdLst/>
            <a:ahLst/>
            <a:cxnLst>
              <a:cxn ang="0">
                <a:pos x="258" y="847"/>
              </a:cxn>
              <a:cxn ang="0">
                <a:pos x="6" y="853"/>
              </a:cxn>
              <a:cxn ang="0">
                <a:pos x="0" y="494"/>
              </a:cxn>
              <a:cxn ang="0">
                <a:pos x="48" y="0"/>
              </a:cxn>
            </a:cxnLst>
            <a:rect l="0" t="0" r="r" b="b"/>
            <a:pathLst>
              <a:path w="258" h="853">
                <a:moveTo>
                  <a:pt x="258" y="847"/>
                </a:moveTo>
                <a:lnTo>
                  <a:pt x="6" y="853"/>
                </a:lnTo>
                <a:lnTo>
                  <a:pt x="0" y="494"/>
                </a:lnTo>
                <a:lnTo>
                  <a:pt x="48" y="0"/>
                </a:lnTo>
              </a:path>
            </a:pathLst>
          </a:custGeom>
          <a:noFill/>
          <a:ln w="28575" cap="flat" cmpd="sng">
            <a:solidFill>
              <a:srgbClr val="0000FF"/>
            </a:solidFill>
            <a:prstDash val="dash"/>
            <a:round/>
            <a:headEnd/>
            <a:tailEnd/>
          </a:ln>
          <a:effectLst/>
        </p:spPr>
        <p:txBody>
          <a:bodyPr/>
          <a:lstStyle/>
          <a:p>
            <a:endParaRPr lang="en-US"/>
          </a:p>
        </p:txBody>
      </p:sp>
      <p:sp>
        <p:nvSpPr>
          <p:cNvPr id="83011" name="Text Box 67"/>
          <p:cNvSpPr txBox="1">
            <a:spLocks noChangeArrowheads="1"/>
          </p:cNvSpPr>
          <p:nvPr/>
        </p:nvSpPr>
        <p:spPr bwMode="auto">
          <a:xfrm>
            <a:off x="7467600" y="2438400"/>
            <a:ext cx="1447800" cy="336550"/>
          </a:xfrm>
          <a:prstGeom prst="rect">
            <a:avLst/>
          </a:prstGeom>
          <a:noFill/>
          <a:ln w="9525">
            <a:noFill/>
            <a:round/>
            <a:headEnd/>
            <a:tailEnd/>
          </a:ln>
          <a:effectLst/>
        </p:spPr>
        <p:txBody>
          <a:bodyPr lIns="81720" tIns="40680" rIns="81720" bIns="40680">
            <a:spAutoFit/>
          </a:bodyPr>
          <a:lstStyle/>
          <a:p>
            <a:pPr algn="just" defTabSz="457200">
              <a:lnSpc>
                <a:spcPct val="104000"/>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66"/>
                </a:solidFill>
              </a:rPr>
              <a:t>Plan Step n</a:t>
            </a:r>
            <a:endParaRPr lang="en-GB" sz="1600">
              <a:solidFill>
                <a:srgbClr val="000066"/>
              </a:solidFill>
            </a:endParaRPr>
          </a:p>
        </p:txBody>
      </p:sp>
      <p:sp>
        <p:nvSpPr>
          <p:cNvPr id="83012" name="Text Box 68"/>
          <p:cNvSpPr txBox="1">
            <a:spLocks noChangeArrowheads="1"/>
          </p:cNvSpPr>
          <p:nvPr/>
        </p:nvSpPr>
        <p:spPr bwMode="auto">
          <a:xfrm>
            <a:off x="7467600" y="4235450"/>
            <a:ext cx="1600200" cy="336550"/>
          </a:xfrm>
          <a:prstGeom prst="rect">
            <a:avLst/>
          </a:prstGeom>
          <a:noFill/>
          <a:ln w="9525">
            <a:noFill/>
            <a:round/>
            <a:headEnd/>
            <a:tailEnd/>
          </a:ln>
          <a:effectLst/>
        </p:spPr>
        <p:txBody>
          <a:bodyPr lIns="81720" tIns="40680" rIns="81720" bIns="40680">
            <a:spAutoFit/>
          </a:bodyPr>
          <a:lstStyle/>
          <a:p>
            <a:pPr algn="just" defTabSz="457200">
              <a:lnSpc>
                <a:spcPct val="104000"/>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66"/>
                </a:solidFill>
              </a:rPr>
              <a:t>Plan Step n+1</a:t>
            </a:r>
            <a:endParaRPr lang="en-GB" sz="1600">
              <a:solidFill>
                <a:srgbClr val="000066"/>
              </a:solidFill>
            </a:endParaRPr>
          </a:p>
        </p:txBody>
      </p:sp>
      <p:sp>
        <p:nvSpPr>
          <p:cNvPr id="83013" name="Text Box 69"/>
          <p:cNvSpPr txBox="1">
            <a:spLocks noChangeArrowheads="1"/>
          </p:cNvSpPr>
          <p:nvPr/>
        </p:nvSpPr>
        <p:spPr bwMode="auto">
          <a:xfrm>
            <a:off x="7467600" y="5988050"/>
            <a:ext cx="1524000" cy="336550"/>
          </a:xfrm>
          <a:prstGeom prst="rect">
            <a:avLst/>
          </a:prstGeom>
          <a:noFill/>
          <a:ln w="9525">
            <a:noFill/>
            <a:round/>
            <a:headEnd/>
            <a:tailEnd/>
          </a:ln>
          <a:effectLst/>
        </p:spPr>
        <p:txBody>
          <a:bodyPr lIns="81720" tIns="40680" rIns="81720" bIns="40680">
            <a:spAutoFit/>
          </a:bodyPr>
          <a:lstStyle/>
          <a:p>
            <a:pPr algn="just" defTabSz="457200">
              <a:lnSpc>
                <a:spcPct val="104000"/>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66"/>
                </a:solidFill>
              </a:rPr>
              <a:t>Plan Step n+2</a:t>
            </a:r>
            <a:endParaRPr lang="en-GB" sz="1600">
              <a:solidFill>
                <a:srgbClr val="00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Turn-in-place Difficulties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12</a:t>
            </a:fld>
            <a:endParaRPr lang="en-US"/>
          </a:p>
        </p:txBody>
      </p:sp>
      <p:pic>
        <p:nvPicPr>
          <p:cNvPr id="7" name="Picture 6" descr="mer.jpg"/>
          <p:cNvPicPr>
            <a:picLocks noChangeAspect="1"/>
          </p:cNvPicPr>
          <p:nvPr/>
        </p:nvPicPr>
        <p:blipFill>
          <a:blip r:embed="rId2"/>
          <a:stretch>
            <a:fillRect/>
          </a:stretch>
        </p:blipFill>
        <p:spPr>
          <a:xfrm>
            <a:off x="5829300" y="914400"/>
            <a:ext cx="2933700" cy="2346960"/>
          </a:xfrm>
          <a:prstGeom prst="rect">
            <a:avLst/>
          </a:prstGeom>
        </p:spPr>
      </p:pic>
      <p:pic>
        <p:nvPicPr>
          <p:cNvPr id="10" name="Picture 9" descr="crusher_2.bmp"/>
          <p:cNvPicPr>
            <a:picLocks noChangeAspect="1"/>
          </p:cNvPicPr>
          <p:nvPr/>
        </p:nvPicPr>
        <p:blipFill>
          <a:blip r:embed="rId3"/>
          <a:srcRect l="14444" t="20000" b="6667"/>
          <a:stretch>
            <a:fillRect/>
          </a:stretch>
        </p:blipFill>
        <p:spPr>
          <a:xfrm>
            <a:off x="4038600" y="3429000"/>
            <a:ext cx="4724400" cy="2699657"/>
          </a:xfrm>
          <a:prstGeom prst="rect">
            <a:avLst/>
          </a:prstGeom>
        </p:spPr>
      </p:pic>
      <p:grpSp>
        <p:nvGrpSpPr>
          <p:cNvPr id="16" name="Group 15"/>
          <p:cNvGrpSpPr/>
          <p:nvPr/>
        </p:nvGrpSpPr>
        <p:grpSpPr>
          <a:xfrm>
            <a:off x="6400800" y="2590800"/>
            <a:ext cx="1933500" cy="457201"/>
            <a:chOff x="6400800" y="2590800"/>
            <a:chExt cx="1933500" cy="457201"/>
          </a:xfrm>
        </p:grpSpPr>
        <p:sp>
          <p:nvSpPr>
            <p:cNvPr id="12" name="Circular Arrow 11"/>
            <p:cNvSpPr/>
            <p:nvPr/>
          </p:nvSpPr>
          <p:spPr>
            <a:xfrm rot="10800000">
              <a:off x="7335567" y="2700008"/>
              <a:ext cx="409500" cy="304801"/>
            </a:xfrm>
            <a:prstGeom prst="circularArrow">
              <a:avLst>
                <a:gd name="adj1" fmla="val 12500"/>
                <a:gd name="adj2" fmla="val 1142319"/>
                <a:gd name="adj3" fmla="val 20457681"/>
                <a:gd name="adj4" fmla="val 12477400"/>
                <a:gd name="adj5"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0800000" flipH="1">
              <a:off x="6400800" y="2743200"/>
              <a:ext cx="409500" cy="304801"/>
            </a:xfrm>
            <a:prstGeom prst="circularArrow">
              <a:avLst>
                <a:gd name="adj1" fmla="val 12500"/>
                <a:gd name="adj2" fmla="val 1142319"/>
                <a:gd name="adj3" fmla="val 20457681"/>
                <a:gd name="adj4" fmla="val 12477400"/>
                <a:gd name="adj5"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0800000" flipH="1">
              <a:off x="7924800" y="2590800"/>
              <a:ext cx="409500" cy="304801"/>
            </a:xfrm>
            <a:prstGeom prst="circularArrow">
              <a:avLst>
                <a:gd name="adj1" fmla="val 12500"/>
                <a:gd name="adj2" fmla="val 1142319"/>
                <a:gd name="adj3" fmla="val 20457681"/>
                <a:gd name="adj4" fmla="val 12477400"/>
                <a:gd name="adj5" fmla="val 2047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8234644">
              <a:off x="7059449" y="2613100"/>
              <a:ext cx="409500" cy="304801"/>
            </a:xfrm>
            <a:prstGeom prst="circularArrow">
              <a:avLst>
                <a:gd name="adj1" fmla="val 12500"/>
                <a:gd name="adj2" fmla="val 1142319"/>
                <a:gd name="adj3" fmla="val 20457681"/>
                <a:gd name="adj4" fmla="val 17576160"/>
                <a:gd name="adj5" fmla="val 2047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Circular Arrow 16"/>
          <p:cNvSpPr/>
          <p:nvPr/>
        </p:nvSpPr>
        <p:spPr>
          <a:xfrm rot="9737392">
            <a:off x="6226323" y="4463107"/>
            <a:ext cx="2050285" cy="1677223"/>
          </a:xfrm>
          <a:prstGeom prst="circularArrow">
            <a:avLst>
              <a:gd name="adj1" fmla="val 12500"/>
              <a:gd name="adj2" fmla="val 1142319"/>
              <a:gd name="adj3" fmla="val 20457681"/>
              <a:gd name="adj4" fmla="val 12477400"/>
              <a:gd name="adj5" fmla="val 2047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4838700" y="3568700"/>
            <a:ext cx="876300" cy="812006"/>
            <a:chOff x="4838700" y="3568700"/>
            <a:chExt cx="876300" cy="812006"/>
          </a:xfrm>
        </p:grpSpPr>
        <p:sp>
          <p:nvSpPr>
            <p:cNvPr id="18" name="Striped Right Arrow 17"/>
            <p:cNvSpPr/>
            <p:nvPr/>
          </p:nvSpPr>
          <p:spPr>
            <a:xfrm flipH="1">
              <a:off x="4876800" y="3657600"/>
              <a:ext cx="838200" cy="609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5400000">
              <a:off x="4433094" y="3974306"/>
              <a:ext cx="812006" cy="7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a:spLocks noGrp="1"/>
          </p:cNvSpPr>
          <p:nvPr>
            <p:ph idx="1"/>
          </p:nvPr>
        </p:nvSpPr>
        <p:spPr>
          <a:xfrm>
            <a:off x="439738" y="1270000"/>
            <a:ext cx="8453437" cy="4826000"/>
          </a:xfrm>
        </p:spPr>
        <p:txBody>
          <a:bodyPr/>
          <a:lstStyle/>
          <a:p>
            <a:r>
              <a:rPr lang="en-US" sz="2400" dirty="0" err="1" smtClean="0"/>
              <a:t>Extremal</a:t>
            </a:r>
            <a:r>
              <a:rPr lang="en-US" sz="2400" dirty="0" smtClean="0"/>
              <a:t> control</a:t>
            </a:r>
          </a:p>
          <a:p>
            <a:pPr lvl="1"/>
            <a:r>
              <a:rPr lang="en-US" sz="2000" dirty="0" smtClean="0"/>
              <a:t>Energy expenditure: </a:t>
            </a:r>
            <a:r>
              <a:rPr lang="en-US" sz="2000" b="1" dirty="0" smtClean="0">
                <a:solidFill>
                  <a:srgbClr val="FF0000"/>
                </a:solidFill>
              </a:rPr>
              <a:t>High</a:t>
            </a:r>
          </a:p>
          <a:p>
            <a:pPr lvl="1"/>
            <a:endParaRPr lang="en-US" sz="1800" b="1" dirty="0" smtClean="0">
              <a:solidFill>
                <a:srgbClr val="FF0000"/>
              </a:solidFill>
            </a:endParaRPr>
          </a:p>
          <a:p>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Turn-in-place Difficulties</a:t>
            </a:r>
            <a:endParaRPr lang="en-US" dirty="0"/>
          </a:p>
        </p:txBody>
      </p:sp>
      <p:sp>
        <p:nvSpPr>
          <p:cNvPr id="3" name="Content Placeholder 2"/>
          <p:cNvSpPr>
            <a:spLocks noGrp="1"/>
          </p:cNvSpPr>
          <p:nvPr>
            <p:ph idx="1"/>
          </p:nvPr>
        </p:nvSpPr>
        <p:spPr/>
        <p:txBody>
          <a:bodyPr/>
          <a:lstStyle/>
          <a:p>
            <a:r>
              <a:rPr lang="en-US" sz="2400" dirty="0" err="1" smtClean="0"/>
              <a:t>Extremal</a:t>
            </a:r>
            <a:r>
              <a:rPr lang="en-US" sz="2400" dirty="0" smtClean="0"/>
              <a:t> control</a:t>
            </a:r>
          </a:p>
          <a:p>
            <a:pPr lvl="1"/>
            <a:r>
              <a:rPr lang="en-US" sz="2000" dirty="0" smtClean="0"/>
              <a:t>Energy expenditure: </a:t>
            </a:r>
            <a:r>
              <a:rPr lang="en-US" sz="2000" b="1" dirty="0" smtClean="0">
                <a:solidFill>
                  <a:srgbClr val="FF0000"/>
                </a:solidFill>
              </a:rPr>
              <a:t>High</a:t>
            </a:r>
          </a:p>
          <a:p>
            <a:pPr lvl="1"/>
            <a:endParaRPr lang="en-US" sz="1800" b="1" dirty="0" smtClean="0">
              <a:solidFill>
                <a:srgbClr val="FF0000"/>
              </a:solidFill>
            </a:endParaRPr>
          </a:p>
          <a:p>
            <a:endParaRPr lang="en-US" sz="2200" dirty="0" smtClean="0"/>
          </a:p>
          <a:p>
            <a:r>
              <a:rPr lang="en-US" sz="2200" dirty="0" smtClean="0"/>
              <a:t>Perception difficulties</a:t>
            </a:r>
          </a:p>
          <a:p>
            <a:pPr lvl="1"/>
            <a:r>
              <a:rPr lang="en-US" sz="2000" dirty="0" smtClean="0"/>
              <a:t>Sudden view change</a:t>
            </a:r>
          </a:p>
          <a:p>
            <a:pPr lvl="1"/>
            <a:r>
              <a:rPr lang="en-US" sz="2000" dirty="0" smtClean="0"/>
              <a:t>Loss of features (e.g. for VO)</a:t>
            </a:r>
            <a:endParaRPr lang="en-US" sz="20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13</a:t>
            </a:fld>
            <a:endParaRPr lang="en-US"/>
          </a:p>
        </p:txBody>
      </p:sp>
      <p:grpSp>
        <p:nvGrpSpPr>
          <p:cNvPr id="40" name="Group 39"/>
          <p:cNvGrpSpPr/>
          <p:nvPr/>
        </p:nvGrpSpPr>
        <p:grpSpPr>
          <a:xfrm>
            <a:off x="5943600" y="3962400"/>
            <a:ext cx="762000" cy="609600"/>
            <a:chOff x="5943600" y="3962400"/>
            <a:chExt cx="762000" cy="609600"/>
          </a:xfrm>
        </p:grpSpPr>
        <p:sp>
          <p:nvSpPr>
            <p:cNvPr id="19" name="Rectangle 18"/>
            <p:cNvSpPr/>
            <p:nvPr/>
          </p:nvSpPr>
          <p:spPr>
            <a:xfrm>
              <a:off x="5943600" y="4038600"/>
              <a:ext cx="76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484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770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98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770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Isosceles Triangle 27"/>
          <p:cNvSpPr/>
          <p:nvPr/>
        </p:nvSpPr>
        <p:spPr>
          <a:xfrm rot="16200000">
            <a:off x="6438900" y="3543301"/>
            <a:ext cx="1447800" cy="13716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620000" y="4038600"/>
            <a:ext cx="304800" cy="228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a:off x="7620000" y="4419600"/>
            <a:ext cx="152400" cy="15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7543800" y="3657600"/>
            <a:ext cx="228600" cy="2286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7391400" y="2971800"/>
            <a:ext cx="228600" cy="228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p:nvSpPr>
        <p:spPr>
          <a:xfrm>
            <a:off x="6324600" y="2819400"/>
            <a:ext cx="228600" cy="152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16200000" flipV="1">
            <a:off x="6134894" y="3313906"/>
            <a:ext cx="1752600" cy="1588"/>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400800" y="4231935"/>
            <a:ext cx="621506" cy="6237"/>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Turn-in-place Difficulties</a:t>
            </a:r>
            <a:endParaRPr lang="en-US" dirty="0"/>
          </a:p>
        </p:txBody>
      </p:sp>
      <p:sp>
        <p:nvSpPr>
          <p:cNvPr id="3" name="Content Placeholder 2"/>
          <p:cNvSpPr>
            <a:spLocks noGrp="1"/>
          </p:cNvSpPr>
          <p:nvPr>
            <p:ph idx="1"/>
          </p:nvPr>
        </p:nvSpPr>
        <p:spPr/>
        <p:txBody>
          <a:bodyPr/>
          <a:lstStyle/>
          <a:p>
            <a:r>
              <a:rPr lang="en-US" sz="2400" dirty="0" err="1" smtClean="0"/>
              <a:t>Extremal</a:t>
            </a:r>
            <a:r>
              <a:rPr lang="en-US" sz="2400" dirty="0" smtClean="0"/>
              <a:t> control</a:t>
            </a:r>
          </a:p>
          <a:p>
            <a:pPr lvl="1"/>
            <a:r>
              <a:rPr lang="en-US" sz="2000" dirty="0" smtClean="0"/>
              <a:t>Energy expenditure: </a:t>
            </a:r>
            <a:r>
              <a:rPr lang="en-US" sz="2000" b="1" dirty="0" smtClean="0">
                <a:solidFill>
                  <a:srgbClr val="FF0000"/>
                </a:solidFill>
              </a:rPr>
              <a:t>High</a:t>
            </a:r>
          </a:p>
          <a:p>
            <a:pPr lvl="1"/>
            <a:endParaRPr lang="en-US" sz="1800" b="1" dirty="0" smtClean="0">
              <a:solidFill>
                <a:srgbClr val="FF0000"/>
              </a:solidFill>
            </a:endParaRPr>
          </a:p>
          <a:p>
            <a:endParaRPr lang="en-US" sz="2200" dirty="0" smtClean="0"/>
          </a:p>
          <a:p>
            <a:r>
              <a:rPr lang="en-US" sz="2200" dirty="0" smtClean="0"/>
              <a:t>Perception difficulties</a:t>
            </a:r>
          </a:p>
          <a:p>
            <a:pPr lvl="1"/>
            <a:r>
              <a:rPr lang="en-US" sz="2000" dirty="0" smtClean="0"/>
              <a:t>Sudden view change</a:t>
            </a:r>
          </a:p>
          <a:p>
            <a:pPr lvl="1"/>
            <a:r>
              <a:rPr lang="en-US" sz="2000" dirty="0" smtClean="0"/>
              <a:t>Loss of features (e.g. for VO)</a:t>
            </a:r>
            <a:endParaRPr lang="en-US" sz="20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14</a:t>
            </a:fld>
            <a:endParaRPr lang="en-US"/>
          </a:p>
        </p:txBody>
      </p:sp>
      <p:grpSp>
        <p:nvGrpSpPr>
          <p:cNvPr id="6" name="Group 39"/>
          <p:cNvGrpSpPr/>
          <p:nvPr/>
        </p:nvGrpSpPr>
        <p:grpSpPr>
          <a:xfrm rot="16200000">
            <a:off x="6629400" y="3962400"/>
            <a:ext cx="762000" cy="609600"/>
            <a:chOff x="5943600" y="3962400"/>
            <a:chExt cx="762000" cy="609600"/>
          </a:xfrm>
        </p:grpSpPr>
        <p:sp>
          <p:nvSpPr>
            <p:cNvPr id="19" name="Rectangle 18"/>
            <p:cNvSpPr/>
            <p:nvPr/>
          </p:nvSpPr>
          <p:spPr>
            <a:xfrm>
              <a:off x="5943600" y="4038600"/>
              <a:ext cx="76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484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77000" y="39624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98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77000" y="4495800"/>
              <a:ext cx="152400" cy="7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Isosceles Triangle 27"/>
          <p:cNvSpPr/>
          <p:nvPr/>
        </p:nvSpPr>
        <p:spPr>
          <a:xfrm rot="10800000">
            <a:off x="6295572" y="2815770"/>
            <a:ext cx="1447800" cy="13716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620000" y="4038600"/>
            <a:ext cx="304800" cy="228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a:off x="7620000" y="4419600"/>
            <a:ext cx="152400" cy="15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7543800" y="3657600"/>
            <a:ext cx="228600" cy="2286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7391400" y="2971800"/>
            <a:ext cx="228600" cy="228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p:nvSpPr>
        <p:spPr>
          <a:xfrm>
            <a:off x="6324600" y="2819400"/>
            <a:ext cx="228600" cy="152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16200000" flipV="1">
            <a:off x="6134894" y="3313906"/>
            <a:ext cx="1752600" cy="1588"/>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400800" y="4231935"/>
            <a:ext cx="621506" cy="6237"/>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Turn-in-Place Difficulties</a:t>
            </a:r>
            <a:endParaRPr lang="en-US" dirty="0"/>
          </a:p>
        </p:txBody>
      </p:sp>
      <p:sp>
        <p:nvSpPr>
          <p:cNvPr id="3" name="Content Placeholder 2"/>
          <p:cNvSpPr>
            <a:spLocks noGrp="1"/>
          </p:cNvSpPr>
          <p:nvPr>
            <p:ph idx="1"/>
          </p:nvPr>
        </p:nvSpPr>
        <p:spPr/>
        <p:txBody>
          <a:bodyPr/>
          <a:lstStyle/>
          <a:p>
            <a:r>
              <a:rPr lang="en-US" sz="2400" dirty="0" err="1" smtClean="0"/>
              <a:t>Extremal</a:t>
            </a:r>
            <a:r>
              <a:rPr lang="en-US" sz="2400" dirty="0" smtClean="0"/>
              <a:t> control</a:t>
            </a:r>
          </a:p>
          <a:p>
            <a:pPr lvl="1"/>
            <a:r>
              <a:rPr lang="en-US" sz="2000" dirty="0" smtClean="0"/>
              <a:t>Energy expenditure: </a:t>
            </a:r>
            <a:r>
              <a:rPr lang="en-US" sz="2000" b="1" dirty="0" smtClean="0">
                <a:solidFill>
                  <a:srgbClr val="FF0000"/>
                </a:solidFill>
              </a:rPr>
              <a:t>High</a:t>
            </a:r>
          </a:p>
          <a:p>
            <a:pPr lvl="1"/>
            <a:endParaRPr lang="en-US" sz="1800" b="1" dirty="0" smtClean="0">
              <a:solidFill>
                <a:srgbClr val="FF0000"/>
              </a:solidFill>
            </a:endParaRPr>
          </a:p>
          <a:p>
            <a:endParaRPr lang="en-US" sz="2200" dirty="0" smtClean="0"/>
          </a:p>
          <a:p>
            <a:r>
              <a:rPr lang="en-US" sz="2200" dirty="0" smtClean="0"/>
              <a:t>Perception difficulties</a:t>
            </a:r>
          </a:p>
          <a:p>
            <a:pPr lvl="1"/>
            <a:r>
              <a:rPr lang="en-US" sz="2000" dirty="0" smtClean="0"/>
              <a:t>Sudden view change</a:t>
            </a:r>
          </a:p>
          <a:p>
            <a:pPr lvl="1"/>
            <a:r>
              <a:rPr lang="en-US" sz="2000" dirty="0" smtClean="0"/>
              <a:t>Loss of features (e.g. for VO)</a:t>
            </a:r>
          </a:p>
          <a:p>
            <a:endParaRPr lang="en-US" sz="2400" dirty="0" smtClean="0"/>
          </a:p>
          <a:p>
            <a:r>
              <a:rPr lang="en-US" sz="2400" dirty="0" smtClean="0"/>
              <a:t>Infeasibility</a:t>
            </a:r>
            <a:endParaRPr lang="en-US" sz="24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15</a:t>
            </a:fld>
            <a:endParaRPr lang="en-US"/>
          </a:p>
        </p:txBody>
      </p:sp>
      <p:grpSp>
        <p:nvGrpSpPr>
          <p:cNvPr id="22" name="Group 21"/>
          <p:cNvGrpSpPr/>
          <p:nvPr/>
        </p:nvGrpSpPr>
        <p:grpSpPr>
          <a:xfrm>
            <a:off x="5791200" y="2971800"/>
            <a:ext cx="2819400" cy="2504187"/>
            <a:chOff x="5334000" y="1143000"/>
            <a:chExt cx="1752600" cy="1556657"/>
          </a:xfrm>
        </p:grpSpPr>
        <p:pic>
          <p:nvPicPr>
            <p:cNvPr id="34" name="Picture 33" descr="truck.png"/>
            <p:cNvPicPr>
              <a:picLocks noChangeAspect="1"/>
            </p:cNvPicPr>
            <p:nvPr/>
          </p:nvPicPr>
          <p:blipFill>
            <a:blip r:embed="rId2"/>
            <a:stretch>
              <a:fillRect/>
            </a:stretch>
          </p:blipFill>
          <p:spPr>
            <a:xfrm>
              <a:off x="5334000" y="1447800"/>
              <a:ext cx="1752600" cy="1251857"/>
            </a:xfrm>
            <a:prstGeom prst="rect">
              <a:avLst/>
            </a:prstGeom>
          </p:spPr>
        </p:pic>
        <p:sp>
          <p:nvSpPr>
            <p:cNvPr id="36" name="Cloud Callout 35"/>
            <p:cNvSpPr/>
            <p:nvPr/>
          </p:nvSpPr>
          <p:spPr>
            <a:xfrm>
              <a:off x="6172200" y="1143000"/>
              <a:ext cx="914400" cy="381000"/>
            </a:xfrm>
            <a:prstGeom prst="cloudCallout">
              <a:avLst>
                <a:gd name="adj1" fmla="val -52466"/>
                <a:gd name="adj2" fmla="val 77194"/>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cxnSp>
        <p:nvCxnSpPr>
          <p:cNvPr id="38" name="Straight Arrow Connector 37"/>
          <p:cNvCxnSpPr/>
          <p:nvPr/>
        </p:nvCxnSpPr>
        <p:spPr>
          <a:xfrm rot="10800000" flipV="1">
            <a:off x="5257800" y="5334000"/>
            <a:ext cx="1449388" cy="228600"/>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5562600"/>
            <a:ext cx="990600" cy="381000"/>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quot;No&quot; Symbol 45"/>
          <p:cNvSpPr/>
          <p:nvPr/>
        </p:nvSpPr>
        <p:spPr>
          <a:xfrm>
            <a:off x="5134428" y="5061858"/>
            <a:ext cx="914400" cy="914400"/>
          </a:xfrm>
          <a:prstGeom prst="noSmoking">
            <a:avLst>
              <a:gd name="adj" fmla="val 107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Field…</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16</a:t>
            </a:fld>
            <a:endParaRPr lang="en-US"/>
          </a:p>
        </p:txBody>
      </p:sp>
      <p:pic>
        <p:nvPicPr>
          <p:cNvPr id="6" name="ranger_trouble.wmv">
            <a:hlinkClick r:id="" action="ppaction://media"/>
          </p:cNvPr>
          <p:cNvPicPr>
            <a:picLocks noRot="1" noChangeAspect="1"/>
          </p:cNvPicPr>
          <p:nvPr>
            <a:videoFile r:link="rId1"/>
          </p:nvPr>
        </p:nvPicPr>
        <p:blipFill>
          <a:blip r:embed="rId4"/>
          <a:stretch>
            <a:fillRect/>
          </a:stretch>
        </p:blipFill>
        <p:spPr>
          <a:xfrm>
            <a:off x="685800" y="1828800"/>
            <a:ext cx="3581400" cy="3581400"/>
          </a:xfrm>
          <a:prstGeom prst="rect">
            <a:avLst/>
          </a:prstGeom>
        </p:spPr>
      </p:pic>
      <p:pic>
        <p:nvPicPr>
          <p:cNvPr id="7" name="nav_failure_short.wmv">
            <a:hlinkClick r:id="" action="ppaction://media"/>
          </p:cNvPr>
          <p:cNvPicPr>
            <a:picLocks noRot="1" noChangeAspect="1"/>
          </p:cNvPicPr>
          <p:nvPr>
            <a:videoFile r:link="rId2"/>
          </p:nvPr>
        </p:nvPicPr>
        <p:blipFill>
          <a:blip r:embed="rId5"/>
          <a:stretch>
            <a:fillRect/>
          </a:stretch>
        </p:blipFill>
        <p:spPr>
          <a:xfrm>
            <a:off x="4648200" y="1828800"/>
            <a:ext cx="3860800" cy="2895600"/>
          </a:xfrm>
          <a:prstGeom prst="rect">
            <a:avLst/>
          </a:prstGeom>
        </p:spPr>
      </p:pic>
      <p:sp>
        <p:nvSpPr>
          <p:cNvPr id="8" name="TextBox 7"/>
          <p:cNvSpPr txBox="1"/>
          <p:nvPr/>
        </p:nvSpPr>
        <p:spPr>
          <a:xfrm>
            <a:off x="685800" y="1447800"/>
            <a:ext cx="2971800" cy="369332"/>
          </a:xfrm>
          <a:prstGeom prst="rect">
            <a:avLst/>
          </a:prstGeom>
          <a:noFill/>
        </p:spPr>
        <p:txBody>
          <a:bodyPr wrap="square" rtlCol="0">
            <a:spAutoFit/>
          </a:bodyPr>
          <a:lstStyle/>
          <a:p>
            <a:r>
              <a:rPr lang="en-US" dirty="0" err="1" smtClean="0"/>
              <a:t>PerceptOR</a:t>
            </a:r>
            <a:r>
              <a:rPr lang="en-US" dirty="0" smtClean="0"/>
              <a:t>/UPI, 2005</a:t>
            </a:r>
            <a:endParaRPr lang="en-US" dirty="0"/>
          </a:p>
        </p:txBody>
      </p:sp>
      <p:sp>
        <p:nvSpPr>
          <p:cNvPr id="9" name="TextBox 8"/>
          <p:cNvSpPr txBox="1"/>
          <p:nvPr/>
        </p:nvSpPr>
        <p:spPr>
          <a:xfrm>
            <a:off x="4648200" y="1447800"/>
            <a:ext cx="2971800" cy="369332"/>
          </a:xfrm>
          <a:prstGeom prst="rect">
            <a:avLst/>
          </a:prstGeom>
          <a:noFill/>
        </p:spPr>
        <p:txBody>
          <a:bodyPr wrap="square" rtlCol="0">
            <a:spAutoFit/>
          </a:bodyPr>
          <a:lstStyle/>
          <a:p>
            <a:r>
              <a:rPr lang="en-US" dirty="0" smtClean="0"/>
              <a:t>Rover Navigation, 2008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66" fill="hold"/>
                                        <p:tgtEl>
                                          <p:spTgt spid="7"/>
                                        </p:tgtEl>
                                      </p:cBhvr>
                                    </p:cmd>
                                  </p:childTnLst>
                                </p:cTn>
                              </p:par>
                            </p:childTnLst>
                          </p:cTn>
                        </p:par>
                        <p:par>
                          <p:cTn id="7" fill="hold">
                            <p:stCondLst>
                              <p:cond delay="11666"/>
                            </p:stCondLst>
                            <p:childTnLst>
                              <p:par>
                                <p:cTn id="8" presetID="1" presetClass="mediacall" presetSubtype="0" fill="hold" nodeType="afterEffect">
                                  <p:stCondLst>
                                    <p:cond delay="0"/>
                                  </p:stCondLst>
                                  <p:childTnLst>
                                    <p:cmd type="call" cmd="playFrom(0.0)">
                                      <p:cBhvr>
                                        <p:cTn id="9" dur="633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remove" display="0">
                  <p:stCondLst>
                    <p:cond delay="indefinite"/>
                  </p:stCondLst>
                  <p:endCondLst>
                    <p:cond evt="onNext" delay="0">
                      <p:tgtEl>
                        <p:sldTgt/>
                      </p:tgtEl>
                    </p:cond>
                    <p:cond evt="onPrev" delay="0">
                      <p:tgtEl>
                        <p:sldTgt/>
                      </p:tgtEl>
                    </p:cond>
                  </p:end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video>
              <p:cMediaNode>
                <p:cTn id="16" repeatCount="indefinite" fill="remove" display="0">
                  <p:stCondLst>
                    <p:cond delay="indefinite"/>
                  </p:stCondLst>
                  <p:endCondLst>
                    <p:cond evt="onNext" delay="0">
                      <p:tgtEl>
                        <p:sldTgt/>
                      </p:tgtEl>
                    </p:cond>
                    <p:cond evt="onPrev" delay="0">
                      <p:tgtEl>
                        <p:sldTgt/>
                      </p:tgtEl>
                    </p:cond>
                  </p:endCondLst>
                </p:cTn>
                <p:tgtEl>
                  <p:spTgt spid="6"/>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4"/>
          <p:cNvSpPr>
            <a:spLocks noGrp="1"/>
          </p:cNvSpPr>
          <p:nvPr>
            <p:ph type="sldNum" sz="quarter" idx="11"/>
          </p:nvPr>
        </p:nvSpPr>
        <p:spPr/>
        <p:txBody>
          <a:bodyPr/>
          <a:lstStyle/>
          <a:p>
            <a:fld id="{C5A906F9-B119-48D5-953F-7BE4CC629CE6}" type="slidenum">
              <a:rPr lang="en-US"/>
              <a:pPr/>
              <a:t>17</a:t>
            </a:fld>
            <a:endParaRPr lang="en-US"/>
          </a:p>
        </p:txBody>
      </p:sp>
      <p:sp>
        <p:nvSpPr>
          <p:cNvPr id="82946" name="Rectangle 2"/>
          <p:cNvSpPr>
            <a:spLocks noGrp="1" noChangeArrowheads="1"/>
          </p:cNvSpPr>
          <p:nvPr>
            <p:ph type="title"/>
          </p:nvPr>
        </p:nvSpPr>
        <p:spPr/>
        <p:txBody>
          <a:bodyPr/>
          <a:lstStyle/>
          <a:p>
            <a:r>
              <a:rPr lang="en-US" sz="2000" dirty="0" smtClean="0"/>
              <a:t>Heading-Aware Global Planner</a:t>
            </a:r>
            <a:endParaRPr lang="en-US" sz="2000" dirty="0"/>
          </a:p>
        </p:txBody>
      </p:sp>
      <p:grpSp>
        <p:nvGrpSpPr>
          <p:cNvPr id="2" name="Group 4"/>
          <p:cNvGrpSpPr>
            <a:grpSpLocks noChangeAspect="1"/>
          </p:cNvGrpSpPr>
          <p:nvPr/>
        </p:nvGrpSpPr>
        <p:grpSpPr bwMode="auto">
          <a:xfrm>
            <a:off x="4800600" y="4861461"/>
            <a:ext cx="1085850" cy="858838"/>
            <a:chOff x="1104" y="2016"/>
            <a:chExt cx="2064" cy="1632"/>
          </a:xfrm>
        </p:grpSpPr>
        <p:grpSp>
          <p:nvGrpSpPr>
            <p:cNvPr id="3" name="Group 5"/>
            <p:cNvGrpSpPr>
              <a:grpSpLocks noChangeAspect="1"/>
            </p:cNvGrpSpPr>
            <p:nvPr/>
          </p:nvGrpSpPr>
          <p:grpSpPr bwMode="auto">
            <a:xfrm>
              <a:off x="1104" y="2448"/>
              <a:ext cx="1066" cy="768"/>
              <a:chOff x="2750" y="1576"/>
              <a:chExt cx="250" cy="259"/>
            </a:xfrm>
          </p:grpSpPr>
          <p:sp>
            <p:nvSpPr>
              <p:cNvPr id="82950" name="Rectangle 6"/>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82951" name="AutoShape 7"/>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2" name="AutoShape 8"/>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3" name="AutoShape 9"/>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4" name="AutoShape 10"/>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5" name="AutoShape 11"/>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82956" name="AutoShape 12"/>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82957" name="Freeform 13"/>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4" name="Group 14"/>
            <p:cNvGrpSpPr>
              <a:grpSpLocks noChangeAspect="1"/>
            </p:cNvGrpSpPr>
            <p:nvPr/>
          </p:nvGrpSpPr>
          <p:grpSpPr bwMode="auto">
            <a:xfrm>
              <a:off x="1248" y="2016"/>
              <a:ext cx="1872" cy="816"/>
              <a:chOff x="1248" y="2016"/>
              <a:chExt cx="1872" cy="816"/>
            </a:xfrm>
          </p:grpSpPr>
          <p:sp>
            <p:nvSpPr>
              <p:cNvPr id="82959" name="Freeform 15"/>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60" name="Freeform 16"/>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61" name="Freeform 17"/>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5" name="Group 18"/>
            <p:cNvGrpSpPr>
              <a:grpSpLocks noChangeAspect="1"/>
            </p:cNvGrpSpPr>
            <p:nvPr/>
          </p:nvGrpSpPr>
          <p:grpSpPr bwMode="auto">
            <a:xfrm flipV="1">
              <a:off x="1248" y="2832"/>
              <a:ext cx="1872" cy="816"/>
              <a:chOff x="1248" y="2016"/>
              <a:chExt cx="1872" cy="816"/>
            </a:xfrm>
          </p:grpSpPr>
          <p:sp>
            <p:nvSpPr>
              <p:cNvPr id="82963" name="Freeform 19"/>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82964" name="Freeform 20"/>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82965" name="Freeform 21"/>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82966" name="Freeform 22" descr="Granite"/>
          <p:cNvSpPr>
            <a:spLocks/>
          </p:cNvSpPr>
          <p:nvPr/>
        </p:nvSpPr>
        <p:spPr bwMode="auto">
          <a:xfrm>
            <a:off x="4815637" y="4004211"/>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82967" name="Freeform 23" descr="Granite"/>
          <p:cNvSpPr>
            <a:spLocks/>
          </p:cNvSpPr>
          <p:nvPr/>
        </p:nvSpPr>
        <p:spPr bwMode="auto">
          <a:xfrm>
            <a:off x="6492037" y="3851811"/>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3"/>
            <a:srcRect/>
            <a:tile tx="0" ty="0" sx="100000" sy="100000" flip="none" algn="tl"/>
          </a:blipFill>
          <a:ln w="9525">
            <a:solidFill>
              <a:schemeClr val="tx1"/>
            </a:solidFill>
            <a:round/>
            <a:headEnd/>
            <a:tailEnd/>
          </a:ln>
          <a:effectLst/>
        </p:spPr>
        <p:txBody>
          <a:bodyPr/>
          <a:lstStyle/>
          <a:p>
            <a:endParaRPr lang="en-US"/>
          </a:p>
        </p:txBody>
      </p:sp>
      <p:sp>
        <p:nvSpPr>
          <p:cNvPr id="73" name="Content Placeholder 2"/>
          <p:cNvSpPr>
            <a:spLocks noGrp="1"/>
          </p:cNvSpPr>
          <p:nvPr>
            <p:ph idx="1"/>
          </p:nvPr>
        </p:nvSpPr>
        <p:spPr>
          <a:xfrm>
            <a:off x="439739" y="1270000"/>
            <a:ext cx="4513262" cy="4826000"/>
          </a:xfrm>
        </p:spPr>
        <p:txBody>
          <a:bodyPr/>
          <a:lstStyle/>
          <a:p>
            <a:r>
              <a:rPr lang="en-US" sz="2400" dirty="0" smtClean="0"/>
              <a:t>Problem:</a:t>
            </a:r>
          </a:p>
          <a:p>
            <a:pPr lvl="1"/>
            <a:r>
              <a:rPr lang="en-US" sz="2000" dirty="0" smtClean="0"/>
              <a:t>Mal-informed global planner</a:t>
            </a:r>
          </a:p>
          <a:p>
            <a:pPr lvl="1"/>
            <a:r>
              <a:rPr lang="en-US" sz="2000" dirty="0" smtClean="0"/>
              <a:t>Vehicle constraints ignored</a:t>
            </a:r>
          </a:p>
          <a:p>
            <a:pPr lvl="2"/>
            <a:r>
              <a:rPr lang="en-US" sz="1800" dirty="0" smtClean="0"/>
              <a:t>Heading</a:t>
            </a:r>
          </a:p>
          <a:p>
            <a:endParaRPr lang="en-US" sz="2400" dirty="0" smtClean="0"/>
          </a:p>
          <a:p>
            <a:r>
              <a:rPr lang="en-US" sz="2400" dirty="0" smtClean="0"/>
              <a:t>Proposing:</a:t>
            </a:r>
          </a:p>
          <a:p>
            <a:pPr lvl="1"/>
            <a:r>
              <a:rPr lang="en-US" sz="2000" dirty="0" smtClean="0"/>
              <a:t>Satisfying vehicle constraints</a:t>
            </a:r>
          </a:p>
          <a:p>
            <a:pPr lvl="1"/>
            <a:r>
              <a:rPr lang="en-US" sz="2000" dirty="0" smtClean="0"/>
              <a:t>Heading-aware planning</a:t>
            </a:r>
          </a:p>
          <a:p>
            <a:pPr lvl="1"/>
            <a:endParaRPr lang="en-US" sz="1800" dirty="0"/>
          </a:p>
        </p:txBody>
      </p:sp>
      <p:cxnSp>
        <p:nvCxnSpPr>
          <p:cNvPr id="78" name="Straight Arrow Connector 77"/>
          <p:cNvCxnSpPr/>
          <p:nvPr/>
        </p:nvCxnSpPr>
        <p:spPr>
          <a:xfrm rot="5400000" flipH="1" flipV="1">
            <a:off x="6186169" y="52726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5765256" y="5729249"/>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rot="18937222">
            <a:off x="6015727" y="5712909"/>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rot="15897319">
            <a:off x="6169768" y="5517673"/>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9" name="Straight Arrow Connector 108"/>
          <p:cNvCxnSpPr/>
          <p:nvPr/>
        </p:nvCxnSpPr>
        <p:spPr>
          <a:xfrm rot="5400000" flipH="1" flipV="1">
            <a:off x="6186567" y="49678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6191416" y="46630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6194319" y="43582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6197877" y="4039757"/>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D714341E-1A08-44BC-80FA-4311BD346319}" type="slidenum">
              <a:rPr lang="en-US"/>
              <a:pPr/>
              <a:t>18</a:t>
            </a:fld>
            <a:endParaRPr lang="en-US"/>
          </a:p>
        </p:txBody>
      </p:sp>
      <p:pic>
        <p:nvPicPr>
          <p:cNvPr id="97292" name="Picture 12"/>
          <p:cNvPicPr>
            <a:picLocks noChangeAspect="1" noChangeArrowheads="1"/>
          </p:cNvPicPr>
          <p:nvPr/>
        </p:nvPicPr>
        <p:blipFill>
          <a:blip r:embed="rId3"/>
          <a:srcRect/>
          <a:stretch>
            <a:fillRect/>
          </a:stretch>
        </p:blipFill>
        <p:spPr bwMode="auto">
          <a:xfrm>
            <a:off x="3048000" y="4152900"/>
            <a:ext cx="3267075" cy="2095500"/>
          </a:xfrm>
          <a:prstGeom prst="rect">
            <a:avLst/>
          </a:prstGeom>
          <a:noFill/>
          <a:ln w="9525">
            <a:noFill/>
            <a:miter lim="800000"/>
            <a:headEnd/>
            <a:tailEnd/>
          </a:ln>
          <a:effectLst/>
        </p:spPr>
      </p:pic>
      <p:sp>
        <p:nvSpPr>
          <p:cNvPr id="97282" name="Rectangle 2"/>
          <p:cNvSpPr>
            <a:spLocks noGrp="1" noChangeArrowheads="1"/>
          </p:cNvSpPr>
          <p:nvPr>
            <p:ph type="title"/>
          </p:nvPr>
        </p:nvSpPr>
        <p:spPr/>
        <p:txBody>
          <a:bodyPr/>
          <a:lstStyle/>
          <a:p>
            <a:r>
              <a:rPr lang="en-US" dirty="0" smtClean="0"/>
              <a:t>Heading-Aware Global Planner</a:t>
            </a:r>
            <a:endParaRPr lang="en-US" dirty="0"/>
          </a:p>
        </p:txBody>
      </p:sp>
      <p:pic>
        <p:nvPicPr>
          <p:cNvPr id="97287" name="Picture 7"/>
          <p:cNvPicPr>
            <a:picLocks noChangeAspect="1" noChangeArrowheads="1"/>
          </p:cNvPicPr>
          <p:nvPr/>
        </p:nvPicPr>
        <p:blipFill>
          <a:blip r:embed="rId4"/>
          <a:srcRect/>
          <a:stretch>
            <a:fillRect/>
          </a:stretch>
        </p:blipFill>
        <p:spPr bwMode="auto">
          <a:xfrm>
            <a:off x="3048000" y="1066800"/>
            <a:ext cx="3352800" cy="2181225"/>
          </a:xfrm>
          <a:prstGeom prst="rect">
            <a:avLst/>
          </a:prstGeom>
          <a:noFill/>
          <a:ln w="9525">
            <a:noFill/>
            <a:miter lim="800000"/>
            <a:headEnd/>
            <a:tailEnd/>
          </a:ln>
          <a:effectLst/>
        </p:spPr>
      </p:pic>
      <p:pic>
        <p:nvPicPr>
          <p:cNvPr id="97288" name="Picture 8"/>
          <p:cNvPicPr>
            <a:picLocks noChangeAspect="1" noChangeArrowheads="1"/>
          </p:cNvPicPr>
          <p:nvPr/>
        </p:nvPicPr>
        <p:blipFill>
          <a:blip r:embed="rId5"/>
          <a:srcRect/>
          <a:stretch>
            <a:fillRect/>
          </a:stretch>
        </p:blipFill>
        <p:spPr bwMode="auto">
          <a:xfrm>
            <a:off x="4876800" y="2438400"/>
            <a:ext cx="838200" cy="609600"/>
          </a:xfrm>
          <a:prstGeom prst="rect">
            <a:avLst/>
          </a:prstGeom>
          <a:noFill/>
          <a:ln w="9525">
            <a:noFill/>
            <a:miter lim="800000"/>
            <a:headEnd/>
            <a:tailEnd/>
          </a:ln>
          <a:effectLst/>
        </p:spPr>
      </p:pic>
      <p:sp>
        <p:nvSpPr>
          <p:cNvPr id="97289" name="Rectangle 9"/>
          <p:cNvSpPr>
            <a:spLocks noChangeArrowheads="1"/>
          </p:cNvSpPr>
          <p:nvPr/>
        </p:nvSpPr>
        <p:spPr bwMode="auto">
          <a:xfrm>
            <a:off x="4876800" y="2438400"/>
            <a:ext cx="838200" cy="609600"/>
          </a:xfrm>
          <a:prstGeom prst="rect">
            <a:avLst/>
          </a:prstGeom>
          <a:noFill/>
          <a:ln w="9525">
            <a:solidFill>
              <a:schemeClr val="tx1"/>
            </a:solidFill>
            <a:miter lim="800000"/>
            <a:headEnd/>
            <a:tailEnd/>
          </a:ln>
          <a:effectLst/>
        </p:spPr>
        <p:txBody>
          <a:bodyPr wrap="none" anchor="ctr"/>
          <a:lstStyle/>
          <a:p>
            <a:endParaRPr lang="en-US"/>
          </a:p>
        </p:txBody>
      </p:sp>
      <p:sp>
        <p:nvSpPr>
          <p:cNvPr id="97291" name="Rectangle 11"/>
          <p:cNvSpPr>
            <a:spLocks noChangeArrowheads="1"/>
          </p:cNvSpPr>
          <p:nvPr/>
        </p:nvSpPr>
        <p:spPr bwMode="auto">
          <a:xfrm>
            <a:off x="3276600" y="4267200"/>
            <a:ext cx="1085850" cy="62865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97290" name="Picture 10"/>
          <p:cNvPicPr>
            <a:picLocks noChangeAspect="1" noChangeArrowheads="1"/>
          </p:cNvPicPr>
          <p:nvPr/>
        </p:nvPicPr>
        <p:blipFill>
          <a:blip r:embed="rId6"/>
          <a:srcRect/>
          <a:stretch>
            <a:fillRect/>
          </a:stretch>
        </p:blipFill>
        <p:spPr bwMode="auto">
          <a:xfrm>
            <a:off x="3295650" y="4318000"/>
            <a:ext cx="1066800" cy="577850"/>
          </a:xfrm>
          <a:prstGeom prst="rect">
            <a:avLst/>
          </a:prstGeom>
          <a:noFill/>
          <a:ln w="9525">
            <a:noFill/>
            <a:miter lim="800000"/>
            <a:headEnd/>
            <a:tailEnd/>
          </a:ln>
          <a:effectLst/>
        </p:spPr>
      </p:pic>
      <p:sp>
        <p:nvSpPr>
          <p:cNvPr id="13" name="Striped Right Arrow 12"/>
          <p:cNvSpPr/>
          <p:nvPr/>
        </p:nvSpPr>
        <p:spPr>
          <a:xfrm rot="5400000">
            <a:off x="4419600" y="3429000"/>
            <a:ext cx="533400" cy="533400"/>
          </a:xfrm>
          <a:prstGeom prst="striped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381000" y="4418011"/>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81000" y="2133599"/>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381000" y="2589211"/>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381000" y="3046411"/>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81000" y="3505200"/>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81000" y="3960811"/>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81000" y="1676399"/>
            <a:ext cx="5867400" cy="1588"/>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flipH="1" flipV="1">
            <a:off x="-989958" y="3047359"/>
            <a:ext cx="3047999" cy="1282"/>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16200000" flipV="1">
            <a:off x="-533399" y="3047999"/>
            <a:ext cx="3047999" cy="1"/>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flipH="1" flipV="1">
            <a:off x="-76198" y="3047999"/>
            <a:ext cx="3047998" cy="1"/>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flipH="1" flipV="1">
            <a:off x="381400" y="3047605"/>
            <a:ext cx="3047999" cy="794"/>
          </a:xfrm>
          <a:prstGeom prst="line">
            <a:avLst/>
          </a:prstGeo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flipH="1" flipV="1">
            <a:off x="838599" y="3047604"/>
            <a:ext cx="3047998" cy="793"/>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flipH="1" flipV="1">
            <a:off x="1296194" y="3047205"/>
            <a:ext cx="3046412" cy="1588"/>
          </a:xfrm>
          <a:prstGeom prst="line">
            <a:avLst/>
          </a:prstGeo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1752999" y="3047604"/>
            <a:ext cx="3047999" cy="792"/>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flipH="1" flipV="1">
            <a:off x="2210596" y="3047207"/>
            <a:ext cx="3047999" cy="1587"/>
          </a:xfrm>
          <a:prstGeom prst="line">
            <a:avLst/>
          </a:prstGeo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flipH="1" flipV="1">
            <a:off x="2667796" y="3047207"/>
            <a:ext cx="3047999" cy="1587"/>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5400000" flipH="1" flipV="1">
            <a:off x="3124599" y="3047604"/>
            <a:ext cx="3047999" cy="792"/>
          </a:xfrm>
          <a:prstGeom prst="line">
            <a:avLst/>
          </a:prstGeo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5400000" flipH="1" flipV="1">
            <a:off x="3581799" y="3047604"/>
            <a:ext cx="3047999" cy="792"/>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rot="5400000" flipH="1" flipV="1">
            <a:off x="4039396" y="3047207"/>
            <a:ext cx="3047999" cy="1587"/>
          </a:xfrm>
          <a:prstGeom prst="line">
            <a:avLst/>
          </a:prstGeo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rot="5400000" flipH="1" flipV="1">
            <a:off x="4496596" y="3047207"/>
            <a:ext cx="3047999" cy="1587"/>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Heading-Aware Planning</a:t>
            </a:r>
            <a:endParaRPr lang="en-US" dirty="0"/>
          </a:p>
        </p:txBody>
      </p:sp>
      <p:pic>
        <p:nvPicPr>
          <p:cNvPr id="5" name="Content Placeholder 4" descr="barraquand_latombe_algorithmica93_1.png"/>
          <p:cNvPicPr>
            <a:picLocks noGrp="1" noChangeAspect="1"/>
          </p:cNvPicPr>
          <p:nvPr>
            <p:ph idx="1"/>
          </p:nvPr>
        </p:nvPicPr>
        <p:blipFill>
          <a:blip r:embed="rId3"/>
          <a:srcRect l="1521" t="1402" r="2299" b="1449"/>
          <a:stretch>
            <a:fillRect/>
          </a:stretch>
        </p:blipFill>
        <p:spPr>
          <a:xfrm>
            <a:off x="6344817" y="1558212"/>
            <a:ext cx="2341983" cy="2369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19</a:t>
            </a:fld>
            <a:endParaRPr lang="en-US" dirty="0"/>
          </a:p>
        </p:txBody>
      </p:sp>
      <p:pic>
        <p:nvPicPr>
          <p:cNvPr id="6" name="Picture 5" descr="barraquand_latombe_algorithmica93_2.png"/>
          <p:cNvPicPr>
            <a:picLocks noChangeAspect="1"/>
          </p:cNvPicPr>
          <p:nvPr/>
        </p:nvPicPr>
        <p:blipFill>
          <a:blip r:embed="rId4" cstate="print"/>
          <a:srcRect l="1451" t="32524" r="1406" b="1911"/>
          <a:stretch>
            <a:fillRect/>
          </a:stretch>
        </p:blipFill>
        <p:spPr>
          <a:xfrm>
            <a:off x="5383763" y="4058816"/>
            <a:ext cx="3331029" cy="1576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334000" y="5666601"/>
            <a:ext cx="2286000" cy="461665"/>
          </a:xfrm>
          <a:prstGeom prst="rect">
            <a:avLst/>
          </a:prstGeom>
          <a:noFill/>
        </p:spPr>
        <p:txBody>
          <a:bodyPr wrap="square" rtlCol="0">
            <a:spAutoFit/>
          </a:bodyPr>
          <a:lstStyle/>
          <a:p>
            <a:r>
              <a:rPr lang="en-US" sz="1200" dirty="0" err="1" smtClean="0"/>
              <a:t>Barraquand</a:t>
            </a:r>
            <a:r>
              <a:rPr lang="en-US" sz="1200" dirty="0" smtClean="0"/>
              <a:t> &amp; </a:t>
            </a:r>
            <a:r>
              <a:rPr lang="en-US" sz="1200" dirty="0" err="1" smtClean="0"/>
              <a:t>Latombe</a:t>
            </a:r>
            <a:r>
              <a:rPr lang="en-US" sz="1200" dirty="0" smtClean="0"/>
              <a:t>, 1993</a:t>
            </a:r>
          </a:p>
          <a:p>
            <a:r>
              <a:rPr lang="en-US" sz="1200" dirty="0" err="1" smtClean="0"/>
              <a:t>LaValle</a:t>
            </a:r>
            <a:r>
              <a:rPr lang="en-US" sz="1200" dirty="0" smtClean="0"/>
              <a:t>, 2006</a:t>
            </a:r>
            <a:endParaRPr lang="en-US" sz="1200" dirty="0"/>
          </a:p>
        </p:txBody>
      </p:sp>
      <p:grpSp>
        <p:nvGrpSpPr>
          <p:cNvPr id="3" name="Group 46"/>
          <p:cNvGrpSpPr/>
          <p:nvPr/>
        </p:nvGrpSpPr>
        <p:grpSpPr>
          <a:xfrm flipH="1">
            <a:off x="2590800" y="304800"/>
            <a:ext cx="2286000" cy="4572000"/>
            <a:chOff x="2590800" y="304800"/>
            <a:chExt cx="2286000" cy="4572000"/>
          </a:xfrm>
        </p:grpSpPr>
        <p:sp>
          <p:nvSpPr>
            <p:cNvPr id="48" name="Arc 47"/>
            <p:cNvSpPr/>
            <p:nvPr/>
          </p:nvSpPr>
          <p:spPr>
            <a:xfrm rot="16200000">
              <a:off x="2590800" y="2590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p:nvPr/>
          </p:nvCxnSpPr>
          <p:spPr>
            <a:xfrm>
              <a:off x="2895600" y="2590800"/>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sp>
          <p:nvSpPr>
            <p:cNvPr id="50" name="Arc 49"/>
            <p:cNvSpPr/>
            <p:nvPr/>
          </p:nvSpPr>
          <p:spPr>
            <a:xfrm rot="5400000" flipV="1">
              <a:off x="2590800" y="304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4"/>
          <p:cNvGrpSpPr/>
          <p:nvPr/>
        </p:nvGrpSpPr>
        <p:grpSpPr>
          <a:xfrm>
            <a:off x="2590800" y="304800"/>
            <a:ext cx="3200400" cy="4572000"/>
            <a:chOff x="2590800" y="304800"/>
            <a:chExt cx="3200400" cy="4572000"/>
          </a:xfrm>
        </p:grpSpPr>
        <p:cxnSp>
          <p:nvCxnSpPr>
            <p:cNvPr id="36" name="Straight Connector 35"/>
            <p:cNvCxnSpPr/>
            <p:nvPr/>
          </p:nvCxnSpPr>
          <p:spPr>
            <a:xfrm>
              <a:off x="3733800" y="2590800"/>
              <a:ext cx="2057400"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grpSp>
          <p:nvGrpSpPr>
            <p:cNvPr id="9" name="Group 41"/>
            <p:cNvGrpSpPr/>
            <p:nvPr/>
          </p:nvGrpSpPr>
          <p:grpSpPr>
            <a:xfrm>
              <a:off x="2590800" y="304800"/>
              <a:ext cx="2286000" cy="4572000"/>
              <a:chOff x="2590800" y="304800"/>
              <a:chExt cx="2286000" cy="4572000"/>
            </a:xfrm>
          </p:grpSpPr>
          <p:sp>
            <p:nvSpPr>
              <p:cNvPr id="34" name="Arc 33"/>
              <p:cNvSpPr/>
              <p:nvPr/>
            </p:nvSpPr>
            <p:spPr>
              <a:xfrm rot="16200000">
                <a:off x="2590800" y="2590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2895600" y="2590800"/>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sp>
            <p:nvSpPr>
              <p:cNvPr id="39" name="Arc 38"/>
              <p:cNvSpPr/>
              <p:nvPr/>
            </p:nvSpPr>
            <p:spPr>
              <a:xfrm rot="5400000" flipV="1">
                <a:off x="2590800" y="304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Oval 68"/>
            <p:cNvSpPr/>
            <p:nvPr/>
          </p:nvSpPr>
          <p:spPr>
            <a:xfrm>
              <a:off x="3657600" y="2514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2" name="Group 76"/>
          <p:cNvGrpSpPr/>
          <p:nvPr/>
        </p:nvGrpSpPr>
        <p:grpSpPr>
          <a:xfrm>
            <a:off x="1752600" y="306477"/>
            <a:ext cx="2286000" cy="4572000"/>
            <a:chOff x="1752600" y="306477"/>
            <a:chExt cx="2286000" cy="4572000"/>
          </a:xfrm>
        </p:grpSpPr>
        <p:grpSp>
          <p:nvGrpSpPr>
            <p:cNvPr id="33" name="Group 58"/>
            <p:cNvGrpSpPr/>
            <p:nvPr/>
          </p:nvGrpSpPr>
          <p:grpSpPr>
            <a:xfrm>
              <a:off x="1752600" y="306477"/>
              <a:ext cx="2286000" cy="4572000"/>
              <a:chOff x="2590800" y="304800"/>
              <a:chExt cx="2286000" cy="4572000"/>
            </a:xfrm>
          </p:grpSpPr>
          <p:sp>
            <p:nvSpPr>
              <p:cNvPr id="60" name="Arc 59"/>
              <p:cNvSpPr/>
              <p:nvPr/>
            </p:nvSpPr>
            <p:spPr>
              <a:xfrm rot="16200000">
                <a:off x="2590800" y="2590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Connector 60"/>
              <p:cNvCxnSpPr/>
              <p:nvPr/>
            </p:nvCxnSpPr>
            <p:spPr>
              <a:xfrm>
                <a:off x="2895600" y="2590800"/>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sp>
            <p:nvSpPr>
              <p:cNvPr id="62" name="Arc 61"/>
              <p:cNvSpPr/>
              <p:nvPr/>
            </p:nvSpPr>
            <p:spPr>
              <a:xfrm rot="5400000" flipV="1">
                <a:off x="2590800" y="304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0" name="Oval 69"/>
            <p:cNvSpPr/>
            <p:nvPr/>
          </p:nvSpPr>
          <p:spPr>
            <a:xfrm>
              <a:off x="2819400" y="2514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5" name="Group 75"/>
          <p:cNvGrpSpPr/>
          <p:nvPr/>
        </p:nvGrpSpPr>
        <p:grpSpPr>
          <a:xfrm>
            <a:off x="647551" y="1778916"/>
            <a:ext cx="4572000" cy="2286000"/>
            <a:chOff x="647551" y="1778916"/>
            <a:chExt cx="4572000" cy="2286000"/>
          </a:xfrm>
        </p:grpSpPr>
        <p:grpSp>
          <p:nvGrpSpPr>
            <p:cNvPr id="38" name="Group 42"/>
            <p:cNvGrpSpPr/>
            <p:nvPr/>
          </p:nvGrpSpPr>
          <p:grpSpPr>
            <a:xfrm rot="18653453">
              <a:off x="1790551" y="635916"/>
              <a:ext cx="2286000" cy="4572000"/>
              <a:chOff x="2590800" y="304800"/>
              <a:chExt cx="2286000" cy="4572000"/>
            </a:xfrm>
          </p:grpSpPr>
          <p:sp>
            <p:nvSpPr>
              <p:cNvPr id="44" name="Arc 43"/>
              <p:cNvSpPr/>
              <p:nvPr/>
            </p:nvSpPr>
            <p:spPr>
              <a:xfrm rot="16200000">
                <a:off x="2590800" y="2590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2895600" y="2590800"/>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sp>
            <p:nvSpPr>
              <p:cNvPr id="46" name="Arc 45"/>
              <p:cNvSpPr/>
              <p:nvPr/>
            </p:nvSpPr>
            <p:spPr>
              <a:xfrm rot="5400000" flipV="1">
                <a:off x="2590800" y="304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Oval 70"/>
            <p:cNvSpPr/>
            <p:nvPr/>
          </p:nvSpPr>
          <p:spPr>
            <a:xfrm>
              <a:off x="2895600" y="28194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66" name="Arc 65"/>
          <p:cNvSpPr/>
          <p:nvPr/>
        </p:nvSpPr>
        <p:spPr>
          <a:xfrm rot="2453453" flipV="1">
            <a:off x="117209" y="1012023"/>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 name="Group 95"/>
          <p:cNvGrpSpPr/>
          <p:nvPr/>
        </p:nvGrpSpPr>
        <p:grpSpPr>
          <a:xfrm>
            <a:off x="2057400" y="3240885"/>
            <a:ext cx="676276" cy="569115"/>
            <a:chOff x="2057400" y="3240885"/>
            <a:chExt cx="676276" cy="569115"/>
          </a:xfrm>
        </p:grpSpPr>
        <p:sp>
          <p:nvSpPr>
            <p:cNvPr id="89" name="Oval 88"/>
            <p:cNvSpPr/>
            <p:nvPr/>
          </p:nvSpPr>
          <p:spPr>
            <a:xfrm>
              <a:off x="2581276" y="3657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0" name="Oval 89"/>
            <p:cNvSpPr/>
            <p:nvPr/>
          </p:nvSpPr>
          <p:spPr>
            <a:xfrm>
              <a:off x="2057400" y="3240885"/>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91" name="Oval 90"/>
          <p:cNvSpPr/>
          <p:nvPr/>
        </p:nvSpPr>
        <p:spPr>
          <a:xfrm>
            <a:off x="1231105" y="322421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4" name="Oval 93"/>
          <p:cNvSpPr/>
          <p:nvPr/>
        </p:nvSpPr>
        <p:spPr>
          <a:xfrm>
            <a:off x="2824162" y="2159791"/>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41" name="Group 100"/>
          <p:cNvGrpSpPr/>
          <p:nvPr/>
        </p:nvGrpSpPr>
        <p:grpSpPr>
          <a:xfrm>
            <a:off x="4486469" y="2170924"/>
            <a:ext cx="237931" cy="838200"/>
            <a:chOff x="4486469" y="2170924"/>
            <a:chExt cx="237931" cy="838200"/>
          </a:xfrm>
        </p:grpSpPr>
        <p:sp>
          <p:nvSpPr>
            <p:cNvPr id="98" name="Oval 97"/>
            <p:cNvSpPr/>
            <p:nvPr/>
          </p:nvSpPr>
          <p:spPr>
            <a:xfrm>
              <a:off x="4486469" y="2856724"/>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9" name="Oval 98"/>
            <p:cNvSpPr/>
            <p:nvPr/>
          </p:nvSpPr>
          <p:spPr>
            <a:xfrm>
              <a:off x="4572000" y="2514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0" name="Oval 99"/>
            <p:cNvSpPr/>
            <p:nvPr/>
          </p:nvSpPr>
          <p:spPr>
            <a:xfrm>
              <a:off x="4495800" y="2170924"/>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04" name="Rectangle 103"/>
          <p:cNvSpPr/>
          <p:nvPr/>
        </p:nvSpPr>
        <p:spPr>
          <a:xfrm>
            <a:off x="1447800" y="3505200"/>
            <a:ext cx="457200" cy="457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
          <p:cNvGrpSpPr/>
          <p:nvPr/>
        </p:nvGrpSpPr>
        <p:grpSpPr>
          <a:xfrm>
            <a:off x="4114800" y="1110343"/>
            <a:ext cx="1752600" cy="1556657"/>
            <a:chOff x="5334000" y="1143000"/>
            <a:chExt cx="1752600" cy="1556657"/>
          </a:xfrm>
        </p:grpSpPr>
        <p:pic>
          <p:nvPicPr>
            <p:cNvPr id="10" name="Picture 9" descr="truck.png"/>
            <p:cNvPicPr>
              <a:picLocks noChangeAspect="1"/>
            </p:cNvPicPr>
            <p:nvPr/>
          </p:nvPicPr>
          <p:blipFill>
            <a:blip r:embed="rId5"/>
            <a:stretch>
              <a:fillRect/>
            </a:stretch>
          </p:blipFill>
          <p:spPr>
            <a:xfrm>
              <a:off x="5334000" y="1447800"/>
              <a:ext cx="1752600" cy="1251857"/>
            </a:xfrm>
            <a:prstGeom prst="rect">
              <a:avLst/>
            </a:prstGeom>
          </p:spPr>
        </p:pic>
        <p:sp>
          <p:nvSpPr>
            <p:cNvPr id="11" name="Cloud Callout 10"/>
            <p:cNvSpPr/>
            <p:nvPr/>
          </p:nvSpPr>
          <p:spPr>
            <a:xfrm>
              <a:off x="6172200" y="1143000"/>
              <a:ext cx="914400" cy="381000"/>
            </a:xfrm>
            <a:prstGeom prst="cloudCallout">
              <a:avLst>
                <a:gd name="adj1" fmla="val -52466"/>
                <a:gd name="adj2" fmla="val 77194"/>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02" name="Oval 101"/>
          <p:cNvSpPr/>
          <p:nvPr/>
        </p:nvSpPr>
        <p:spPr>
          <a:xfrm>
            <a:off x="2819400" y="2514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3" name="Oval 102"/>
          <p:cNvSpPr/>
          <p:nvPr/>
        </p:nvSpPr>
        <p:spPr>
          <a:xfrm>
            <a:off x="2873829" y="28194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43" name="Group 85"/>
          <p:cNvGrpSpPr/>
          <p:nvPr/>
        </p:nvGrpSpPr>
        <p:grpSpPr>
          <a:xfrm>
            <a:off x="1845329" y="2508485"/>
            <a:ext cx="2286000" cy="2286000"/>
            <a:chOff x="1845329" y="2508485"/>
            <a:chExt cx="2286000" cy="2286000"/>
          </a:xfrm>
        </p:grpSpPr>
        <p:sp>
          <p:nvSpPr>
            <p:cNvPr id="64" name="Arc 63"/>
            <p:cNvSpPr/>
            <p:nvPr/>
          </p:nvSpPr>
          <p:spPr>
            <a:xfrm rot="13253453">
              <a:off x="1845329" y="2508485"/>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Straight Connector 64"/>
            <p:cNvCxnSpPr/>
            <p:nvPr/>
          </p:nvCxnSpPr>
          <p:spPr>
            <a:xfrm rot="18653453">
              <a:off x="1429773" y="3216202"/>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grpSp>
      <p:grpSp>
        <p:nvGrpSpPr>
          <p:cNvPr id="47" name="Group 84"/>
          <p:cNvGrpSpPr/>
          <p:nvPr/>
        </p:nvGrpSpPr>
        <p:grpSpPr>
          <a:xfrm>
            <a:off x="1504948" y="3476630"/>
            <a:ext cx="423867" cy="276222"/>
            <a:chOff x="1504948" y="3476630"/>
            <a:chExt cx="423867" cy="276222"/>
          </a:xfrm>
        </p:grpSpPr>
        <p:sp>
          <p:nvSpPr>
            <p:cNvPr id="83" name="Oval 82"/>
            <p:cNvSpPr/>
            <p:nvPr/>
          </p:nvSpPr>
          <p:spPr>
            <a:xfrm>
              <a:off x="1776415" y="3600452"/>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4" name="Oval 83"/>
            <p:cNvSpPr/>
            <p:nvPr/>
          </p:nvSpPr>
          <p:spPr>
            <a:xfrm>
              <a:off x="1504948" y="347663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51" name="Group 78"/>
          <p:cNvGrpSpPr/>
          <p:nvPr/>
        </p:nvGrpSpPr>
        <p:grpSpPr>
          <a:xfrm>
            <a:off x="1309686" y="3200400"/>
            <a:ext cx="914400" cy="838200"/>
            <a:chOff x="1295400" y="3200400"/>
            <a:chExt cx="914400" cy="838200"/>
          </a:xfrm>
        </p:grpSpPr>
        <p:sp>
          <p:nvSpPr>
            <p:cNvPr id="74" name="TextBox 73"/>
            <p:cNvSpPr txBox="1"/>
            <p:nvPr/>
          </p:nvSpPr>
          <p:spPr>
            <a:xfrm>
              <a:off x="1295400" y="3200400"/>
              <a:ext cx="609600" cy="707886"/>
            </a:xfrm>
            <a:prstGeom prst="rect">
              <a:avLst/>
            </a:prstGeom>
            <a:noFill/>
          </p:spPr>
          <p:txBody>
            <a:bodyPr wrap="square" rtlCol="0">
              <a:spAutoFit/>
            </a:bodyPr>
            <a:lstStyle/>
            <a:p>
              <a:r>
                <a:rPr lang="en-US" sz="4000" dirty="0" smtClean="0">
                  <a:solidFill>
                    <a:srgbClr val="FF0000"/>
                  </a:solidFill>
                  <a:sym typeface="Wingdings"/>
                </a:rPr>
                <a:t></a:t>
              </a:r>
              <a:endParaRPr lang="en-US" sz="4000" dirty="0">
                <a:solidFill>
                  <a:srgbClr val="FF0000"/>
                </a:solidFill>
              </a:endParaRPr>
            </a:p>
          </p:txBody>
        </p:sp>
        <p:sp>
          <p:nvSpPr>
            <p:cNvPr id="78" name="TextBox 77"/>
            <p:cNvSpPr txBox="1"/>
            <p:nvPr/>
          </p:nvSpPr>
          <p:spPr>
            <a:xfrm>
              <a:off x="1600200" y="3330714"/>
              <a:ext cx="609600" cy="707886"/>
            </a:xfrm>
            <a:prstGeom prst="rect">
              <a:avLst/>
            </a:prstGeom>
            <a:noFill/>
          </p:spPr>
          <p:txBody>
            <a:bodyPr wrap="square" rtlCol="0">
              <a:spAutoFit/>
            </a:bodyPr>
            <a:lstStyle/>
            <a:p>
              <a:r>
                <a:rPr lang="en-US" sz="4000" dirty="0" smtClean="0">
                  <a:solidFill>
                    <a:srgbClr val="FF0000"/>
                  </a:solidFill>
                  <a:sym typeface="Wingdings"/>
                </a:rPr>
                <a:t></a:t>
              </a:r>
              <a:endParaRPr lang="en-US" sz="4000" dirty="0">
                <a:solidFill>
                  <a:srgbClr val="FF0000"/>
                </a:solidFill>
              </a:endParaRPr>
            </a:p>
          </p:txBody>
        </p:sp>
      </p:grpSp>
      <p:grpSp>
        <p:nvGrpSpPr>
          <p:cNvPr id="52" name="Group 79"/>
          <p:cNvGrpSpPr/>
          <p:nvPr/>
        </p:nvGrpSpPr>
        <p:grpSpPr>
          <a:xfrm>
            <a:off x="152400" y="2360523"/>
            <a:ext cx="4572000" cy="2286000"/>
            <a:chOff x="152400" y="2360523"/>
            <a:chExt cx="4572000" cy="2286000"/>
          </a:xfrm>
        </p:grpSpPr>
        <p:grpSp>
          <p:nvGrpSpPr>
            <p:cNvPr id="53" name="Group 54"/>
            <p:cNvGrpSpPr/>
            <p:nvPr/>
          </p:nvGrpSpPr>
          <p:grpSpPr>
            <a:xfrm rot="18653453">
              <a:off x="1295400" y="1217523"/>
              <a:ext cx="2286000" cy="4572000"/>
              <a:chOff x="2590800" y="304800"/>
              <a:chExt cx="2286000" cy="4572000"/>
            </a:xfrm>
          </p:grpSpPr>
          <p:sp>
            <p:nvSpPr>
              <p:cNvPr id="56" name="Arc 55"/>
              <p:cNvSpPr/>
              <p:nvPr/>
            </p:nvSpPr>
            <p:spPr>
              <a:xfrm rot="16200000">
                <a:off x="2590800" y="2590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p:cNvCxnSpPr/>
              <p:nvPr/>
            </p:nvCxnSpPr>
            <p:spPr>
              <a:xfrm>
                <a:off x="2895600" y="2590800"/>
                <a:ext cx="847724" cy="1588"/>
              </a:xfrm>
              <a:prstGeom prst="line">
                <a:avLst/>
              </a:prstGeom>
              <a:ln w="76200">
                <a:solidFill>
                  <a:srgbClr val="00C800"/>
                </a:solidFill>
              </a:ln>
            </p:spPr>
            <p:style>
              <a:lnRef idx="1">
                <a:schemeClr val="accent2"/>
              </a:lnRef>
              <a:fillRef idx="0">
                <a:schemeClr val="accent2"/>
              </a:fillRef>
              <a:effectRef idx="0">
                <a:schemeClr val="accent2"/>
              </a:effectRef>
              <a:fontRef idx="minor">
                <a:schemeClr val="tx1"/>
              </a:fontRef>
            </p:style>
          </p:cxnSp>
          <p:sp>
            <p:nvSpPr>
              <p:cNvPr id="58" name="Arc 57"/>
              <p:cNvSpPr/>
              <p:nvPr/>
            </p:nvSpPr>
            <p:spPr>
              <a:xfrm rot="5400000" flipV="1">
                <a:off x="2590800" y="304800"/>
                <a:ext cx="2286000" cy="2286000"/>
              </a:xfrm>
              <a:prstGeom prst="arc">
                <a:avLst>
                  <a:gd name="adj1" fmla="val 18973053"/>
                  <a:gd name="adj2" fmla="val 78605"/>
                </a:avLst>
              </a:prstGeom>
              <a:ln w="76200">
                <a:solidFill>
                  <a:srgbClr val="00C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Oval 72"/>
            <p:cNvSpPr/>
            <p:nvPr/>
          </p:nvSpPr>
          <p:spPr>
            <a:xfrm>
              <a:off x="2343886" y="3476622"/>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54" name="Group 94"/>
          <p:cNvGrpSpPr/>
          <p:nvPr/>
        </p:nvGrpSpPr>
        <p:grpSpPr>
          <a:xfrm>
            <a:off x="1774029" y="4095744"/>
            <a:ext cx="464351" cy="323856"/>
            <a:chOff x="1774029" y="4095744"/>
            <a:chExt cx="464351" cy="323856"/>
          </a:xfrm>
        </p:grpSpPr>
        <p:sp>
          <p:nvSpPr>
            <p:cNvPr id="87" name="Oval 86"/>
            <p:cNvSpPr/>
            <p:nvPr/>
          </p:nvSpPr>
          <p:spPr>
            <a:xfrm>
              <a:off x="1774029" y="4095744"/>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8" name="Oval 87"/>
            <p:cNvSpPr/>
            <p:nvPr/>
          </p:nvSpPr>
          <p:spPr>
            <a:xfrm>
              <a:off x="2085980" y="42672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82" name="Oval 81"/>
          <p:cNvSpPr/>
          <p:nvPr/>
        </p:nvSpPr>
        <p:spPr>
          <a:xfrm>
            <a:off x="1600200" y="3810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5" name="TextBox 104"/>
          <p:cNvSpPr txBox="1"/>
          <p:nvPr/>
        </p:nvSpPr>
        <p:spPr>
          <a:xfrm>
            <a:off x="1143000" y="4800600"/>
            <a:ext cx="3886200" cy="1477328"/>
          </a:xfrm>
          <a:prstGeom prst="rect">
            <a:avLst/>
          </a:prstGeom>
          <a:noFill/>
        </p:spPr>
        <p:txBody>
          <a:bodyPr wrap="square" rtlCol="0">
            <a:spAutoFit/>
          </a:bodyPr>
          <a:lstStyle/>
          <a:p>
            <a:r>
              <a:rPr lang="en-US" dirty="0" err="1" smtClean="0"/>
              <a:t>Barraquand</a:t>
            </a:r>
            <a:r>
              <a:rPr lang="en-US" dirty="0" smtClean="0"/>
              <a:t> &amp; </a:t>
            </a:r>
            <a:r>
              <a:rPr lang="en-US" dirty="0" err="1" smtClean="0"/>
              <a:t>Latombe</a:t>
            </a:r>
            <a:r>
              <a:rPr lang="en-US" dirty="0" smtClean="0"/>
              <a:t>:</a:t>
            </a:r>
          </a:p>
          <a:p>
            <a:pPr>
              <a:buFontTx/>
              <a:buChar char="-"/>
            </a:pPr>
            <a:r>
              <a:rPr lang="en-US" dirty="0" smtClean="0"/>
              <a:t> 3 arcs (+ reverse) at </a:t>
            </a:r>
            <a:r>
              <a:rPr lang="en-US" dirty="0" smtClean="0">
                <a:sym typeface="Symbol"/>
              </a:rPr>
              <a:t></a:t>
            </a:r>
            <a:r>
              <a:rPr lang="en-US" baseline="-25000" dirty="0" smtClean="0">
                <a:sym typeface="Symbol"/>
              </a:rPr>
              <a:t>max</a:t>
            </a:r>
          </a:p>
          <a:p>
            <a:pPr>
              <a:buFontTx/>
              <a:buChar char="-"/>
            </a:pPr>
            <a:r>
              <a:rPr lang="en-US" dirty="0" smtClean="0">
                <a:sym typeface="Symbol"/>
              </a:rPr>
              <a:t> Discontinuous curvature</a:t>
            </a:r>
          </a:p>
          <a:p>
            <a:pPr>
              <a:buFontTx/>
              <a:buChar char="-"/>
            </a:pPr>
            <a:r>
              <a:rPr lang="en-US" dirty="0" smtClean="0">
                <a:sym typeface="Symbol"/>
              </a:rPr>
              <a:t> Cost = number of reversals</a:t>
            </a:r>
          </a:p>
          <a:p>
            <a:pPr>
              <a:buFontTx/>
              <a:buChar char="-"/>
            </a:pPr>
            <a:r>
              <a:rPr lang="en-US" dirty="0" smtClean="0">
                <a:sym typeface="Symbol"/>
              </a:rPr>
              <a:t> </a:t>
            </a:r>
            <a:r>
              <a:rPr lang="en-US" dirty="0" err="1" smtClean="0">
                <a:sym typeface="Symbol"/>
              </a:rPr>
              <a:t>Dijkstra’s</a:t>
            </a:r>
            <a:r>
              <a:rPr lang="en-US" dirty="0" smtClean="0">
                <a:sym typeface="Symbol"/>
              </a:rPr>
              <a:t> search</a:t>
            </a:r>
            <a:endParaRPr lang="en-US" dirty="0"/>
          </a:p>
        </p:txBody>
      </p:sp>
      <p:grpSp>
        <p:nvGrpSpPr>
          <p:cNvPr id="55" name="Group 96"/>
          <p:cNvGrpSpPr/>
          <p:nvPr/>
        </p:nvGrpSpPr>
        <p:grpSpPr>
          <a:xfrm>
            <a:off x="1924048" y="2164553"/>
            <a:ext cx="296008" cy="807247"/>
            <a:chOff x="1924048" y="2164553"/>
            <a:chExt cx="296008" cy="807247"/>
          </a:xfrm>
        </p:grpSpPr>
        <p:sp>
          <p:nvSpPr>
            <p:cNvPr id="72" name="Oval 71"/>
            <p:cNvSpPr/>
            <p:nvPr/>
          </p:nvSpPr>
          <p:spPr>
            <a:xfrm>
              <a:off x="2067656" y="28194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2" name="Oval 91"/>
            <p:cNvSpPr/>
            <p:nvPr/>
          </p:nvSpPr>
          <p:spPr>
            <a:xfrm>
              <a:off x="1985962" y="2164553"/>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3" name="Oval 92"/>
            <p:cNvSpPr/>
            <p:nvPr/>
          </p:nvSpPr>
          <p:spPr>
            <a:xfrm>
              <a:off x="1924048" y="25146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5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1" grpId="0" animBg="1"/>
      <p:bldP spid="104" grpId="0" animBg="1"/>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lv.jpg"/>
          <p:cNvPicPr>
            <a:picLocks noChangeAspect="1"/>
          </p:cNvPicPr>
          <p:nvPr/>
        </p:nvPicPr>
        <p:blipFill>
          <a:blip r:embed="rId3"/>
          <a:srcRect l="29962" t="15881" r="1122" b="12283"/>
          <a:stretch>
            <a:fillRect/>
          </a:stretch>
        </p:blipFill>
        <p:spPr>
          <a:xfrm>
            <a:off x="3220720" y="2819400"/>
            <a:ext cx="2514600" cy="1778330"/>
          </a:xfrm>
          <a:prstGeom prst="rect">
            <a:avLst/>
          </a:prstGeom>
        </p:spPr>
      </p:pic>
      <p:pic>
        <p:nvPicPr>
          <p:cNvPr id="17" name="Picture 16" descr="crusher.bmp"/>
          <p:cNvPicPr>
            <a:picLocks noChangeAspect="1"/>
          </p:cNvPicPr>
          <p:nvPr/>
        </p:nvPicPr>
        <p:blipFill>
          <a:blip r:embed="rId4" cstate="print"/>
          <a:stretch>
            <a:fillRect/>
          </a:stretch>
        </p:blipFill>
        <p:spPr>
          <a:xfrm>
            <a:off x="3296920" y="4521200"/>
            <a:ext cx="2705100" cy="1803400"/>
          </a:xfrm>
          <a:prstGeom prst="rect">
            <a:avLst/>
          </a:prstGeom>
        </p:spPr>
      </p:pic>
      <p:pic>
        <p:nvPicPr>
          <p:cNvPr id="15" name="Picture 14" descr="mer.jpg"/>
          <p:cNvPicPr>
            <a:picLocks noChangeAspect="1"/>
          </p:cNvPicPr>
          <p:nvPr/>
        </p:nvPicPr>
        <p:blipFill>
          <a:blip r:embed="rId5" cstate="print"/>
          <a:stretch>
            <a:fillRect/>
          </a:stretch>
        </p:blipFill>
        <p:spPr>
          <a:xfrm>
            <a:off x="1315720" y="4828401"/>
            <a:ext cx="2095500" cy="1676400"/>
          </a:xfrm>
          <a:prstGeom prst="rect">
            <a:avLst/>
          </a:prstGeom>
        </p:spPr>
      </p:pic>
      <p:pic>
        <p:nvPicPr>
          <p:cNvPr id="13" name="Picture 2"/>
          <p:cNvPicPr>
            <a:picLocks noChangeAspect="1" noChangeArrowheads="1"/>
          </p:cNvPicPr>
          <p:nvPr/>
        </p:nvPicPr>
        <p:blipFill>
          <a:blip r:embed="rId6"/>
          <a:srcRect/>
          <a:stretch>
            <a:fillRect/>
          </a:stretch>
        </p:blipFill>
        <p:spPr bwMode="auto">
          <a:xfrm>
            <a:off x="5735320" y="4648200"/>
            <a:ext cx="2240588" cy="1774546"/>
          </a:xfrm>
          <a:prstGeom prst="rect">
            <a:avLst/>
          </a:prstGeom>
          <a:noFill/>
          <a:ln w="9525">
            <a:noFill/>
            <a:miter lim="800000"/>
            <a:headEnd/>
            <a:tailEnd/>
          </a:ln>
          <a:effectLst/>
        </p:spPr>
      </p:pic>
      <p:pic>
        <p:nvPicPr>
          <p:cNvPr id="11" name="Picture 10" descr="navlab_85.png"/>
          <p:cNvPicPr>
            <a:picLocks noChangeAspect="1"/>
          </p:cNvPicPr>
          <p:nvPr/>
        </p:nvPicPr>
        <p:blipFill>
          <a:blip r:embed="rId7"/>
          <a:stretch>
            <a:fillRect/>
          </a:stretch>
        </p:blipFill>
        <p:spPr>
          <a:xfrm>
            <a:off x="5659120" y="2997438"/>
            <a:ext cx="2447925" cy="1719947"/>
          </a:xfrm>
          <a:prstGeom prst="rect">
            <a:avLst/>
          </a:prstGeom>
        </p:spPr>
      </p:pic>
      <p:sp>
        <p:nvSpPr>
          <p:cNvPr id="2" name="Title 1"/>
          <p:cNvSpPr>
            <a:spLocks noGrp="1"/>
          </p:cNvSpPr>
          <p:nvPr>
            <p:ph type="title"/>
          </p:nvPr>
        </p:nvSpPr>
        <p:spPr/>
        <p:txBody>
          <a:bodyPr/>
          <a:lstStyle/>
          <a:p>
            <a:r>
              <a:rPr lang="en-US" dirty="0" smtClean="0"/>
              <a:t>Autonomous Navigation</a:t>
            </a:r>
            <a:endParaRPr lang="en-US" dirty="0"/>
          </a:p>
        </p:txBody>
      </p:sp>
      <p:sp>
        <p:nvSpPr>
          <p:cNvPr id="3" name="Content Placeholder 2"/>
          <p:cNvSpPr>
            <a:spLocks noGrp="1"/>
          </p:cNvSpPr>
          <p:nvPr>
            <p:ph idx="1"/>
          </p:nvPr>
        </p:nvSpPr>
        <p:spPr>
          <a:xfrm>
            <a:off x="838200" y="1447800"/>
            <a:ext cx="5334000" cy="1447800"/>
          </a:xfrm>
        </p:spPr>
        <p:txBody>
          <a:bodyPr>
            <a:normAutofit/>
          </a:bodyPr>
          <a:lstStyle/>
          <a:p>
            <a:pPr>
              <a:buNone/>
            </a:pPr>
            <a:r>
              <a:rPr lang="en-US" sz="2800" dirty="0" smtClean="0"/>
              <a:t>The Challenge:</a:t>
            </a:r>
          </a:p>
          <a:p>
            <a:pPr>
              <a:buNone/>
            </a:pPr>
            <a:r>
              <a:rPr lang="en-US" sz="2800" dirty="0" smtClean="0"/>
              <a:t>Outdoor Autonomous Robots</a:t>
            </a:r>
          </a:p>
          <a:p>
            <a:pPr>
              <a:buNone/>
            </a:pPr>
            <a:endParaRPr lang="en-US" sz="2800" dirty="0" smtClean="0"/>
          </a:p>
          <a:p>
            <a:pPr>
              <a:buNone/>
            </a:pPr>
            <a:endParaRPr lang="en-US" sz="28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a:t>
            </a:fld>
            <a:endParaRPr lang="en-US" dirty="0"/>
          </a:p>
        </p:txBody>
      </p:sp>
      <p:sp>
        <p:nvSpPr>
          <p:cNvPr id="12" name="TextBox 11"/>
          <p:cNvSpPr txBox="1"/>
          <p:nvPr/>
        </p:nvSpPr>
        <p:spPr>
          <a:xfrm>
            <a:off x="6990080" y="4488785"/>
            <a:ext cx="1468120" cy="276999"/>
          </a:xfrm>
          <a:prstGeom prst="rect">
            <a:avLst/>
          </a:prstGeom>
          <a:noFill/>
        </p:spPr>
        <p:txBody>
          <a:bodyPr wrap="square" rtlCol="0">
            <a:spAutoFit/>
          </a:bodyPr>
          <a:lstStyle/>
          <a:p>
            <a:r>
              <a:rPr lang="en-US" sz="1200" b="1" dirty="0" err="1" smtClean="0"/>
              <a:t>NavLab</a:t>
            </a:r>
            <a:r>
              <a:rPr lang="en-US" sz="1200" b="1" dirty="0" smtClean="0"/>
              <a:t>, 1985</a:t>
            </a:r>
            <a:endParaRPr lang="en-US" sz="1200" b="1" dirty="0"/>
          </a:p>
        </p:txBody>
      </p:sp>
      <p:sp>
        <p:nvSpPr>
          <p:cNvPr id="14" name="TextBox 13"/>
          <p:cNvSpPr txBox="1"/>
          <p:nvPr/>
        </p:nvSpPr>
        <p:spPr>
          <a:xfrm>
            <a:off x="7086600" y="6200001"/>
            <a:ext cx="1066800" cy="276999"/>
          </a:xfrm>
          <a:prstGeom prst="rect">
            <a:avLst/>
          </a:prstGeom>
          <a:noFill/>
        </p:spPr>
        <p:txBody>
          <a:bodyPr wrap="square" rtlCol="0">
            <a:spAutoFit/>
          </a:bodyPr>
          <a:lstStyle/>
          <a:p>
            <a:r>
              <a:rPr lang="en-US" sz="1200" b="1" dirty="0" smtClean="0"/>
              <a:t>Boss, 2007</a:t>
            </a:r>
            <a:endParaRPr lang="en-US" sz="1200" b="1" dirty="0"/>
          </a:p>
        </p:txBody>
      </p:sp>
      <p:sp>
        <p:nvSpPr>
          <p:cNvPr id="16" name="TextBox 15"/>
          <p:cNvSpPr txBox="1"/>
          <p:nvPr/>
        </p:nvSpPr>
        <p:spPr>
          <a:xfrm>
            <a:off x="2534920" y="6276201"/>
            <a:ext cx="1066800" cy="276999"/>
          </a:xfrm>
          <a:prstGeom prst="rect">
            <a:avLst/>
          </a:prstGeom>
          <a:noFill/>
        </p:spPr>
        <p:txBody>
          <a:bodyPr wrap="square" rtlCol="0">
            <a:spAutoFit/>
          </a:bodyPr>
          <a:lstStyle/>
          <a:p>
            <a:r>
              <a:rPr lang="en-US" sz="1200" b="1" dirty="0" smtClean="0"/>
              <a:t>MER, 2004</a:t>
            </a:r>
            <a:endParaRPr lang="en-US" sz="1200" b="1" dirty="0"/>
          </a:p>
        </p:txBody>
      </p:sp>
      <p:sp>
        <p:nvSpPr>
          <p:cNvPr id="18" name="TextBox 17"/>
          <p:cNvSpPr txBox="1"/>
          <p:nvPr/>
        </p:nvSpPr>
        <p:spPr>
          <a:xfrm>
            <a:off x="3373120" y="6096001"/>
            <a:ext cx="1503680" cy="276999"/>
          </a:xfrm>
          <a:prstGeom prst="rect">
            <a:avLst/>
          </a:prstGeom>
          <a:noFill/>
        </p:spPr>
        <p:txBody>
          <a:bodyPr wrap="square" rtlCol="0">
            <a:spAutoFit/>
          </a:bodyPr>
          <a:lstStyle/>
          <a:p>
            <a:r>
              <a:rPr lang="en-US" sz="1200" b="1" dirty="0" smtClean="0"/>
              <a:t>Crusher, 2006</a:t>
            </a:r>
            <a:endParaRPr lang="en-US" sz="1200" b="1" dirty="0"/>
          </a:p>
        </p:txBody>
      </p:sp>
      <p:sp>
        <p:nvSpPr>
          <p:cNvPr id="22" name="TextBox 21"/>
          <p:cNvSpPr txBox="1"/>
          <p:nvPr/>
        </p:nvSpPr>
        <p:spPr>
          <a:xfrm>
            <a:off x="3220720" y="4295001"/>
            <a:ext cx="1066800" cy="276999"/>
          </a:xfrm>
          <a:prstGeom prst="rect">
            <a:avLst/>
          </a:prstGeom>
          <a:noFill/>
        </p:spPr>
        <p:txBody>
          <a:bodyPr wrap="square" rtlCol="0">
            <a:spAutoFit/>
          </a:bodyPr>
          <a:lstStyle/>
          <a:p>
            <a:r>
              <a:rPr lang="en-US" sz="1200" b="1" dirty="0" smtClean="0"/>
              <a:t>ALV, 1988</a:t>
            </a:r>
            <a:endParaRPr lang="en-US" sz="1200" b="1" dirty="0"/>
          </a:p>
        </p:txBody>
      </p:sp>
      <p:pic>
        <p:nvPicPr>
          <p:cNvPr id="19" name="Picture 18" descr="demoIII_xuv.jpg"/>
          <p:cNvPicPr>
            <a:picLocks noChangeAspect="1"/>
          </p:cNvPicPr>
          <p:nvPr/>
        </p:nvPicPr>
        <p:blipFill>
          <a:blip r:embed="rId8"/>
          <a:stretch>
            <a:fillRect/>
          </a:stretch>
        </p:blipFill>
        <p:spPr>
          <a:xfrm>
            <a:off x="1143000" y="3276600"/>
            <a:ext cx="2153920" cy="1615440"/>
          </a:xfrm>
          <a:prstGeom prst="rect">
            <a:avLst/>
          </a:prstGeom>
        </p:spPr>
      </p:pic>
      <p:sp>
        <p:nvSpPr>
          <p:cNvPr id="20" name="TextBox 19"/>
          <p:cNvSpPr txBox="1"/>
          <p:nvPr/>
        </p:nvSpPr>
        <p:spPr>
          <a:xfrm>
            <a:off x="2438400" y="3236258"/>
            <a:ext cx="1066800" cy="276999"/>
          </a:xfrm>
          <a:prstGeom prst="rect">
            <a:avLst/>
          </a:prstGeom>
          <a:noFill/>
        </p:spPr>
        <p:txBody>
          <a:bodyPr wrap="square" rtlCol="0">
            <a:spAutoFit/>
          </a:bodyPr>
          <a:lstStyle/>
          <a:p>
            <a:r>
              <a:rPr lang="en-US" sz="1200" b="1" dirty="0" smtClean="0"/>
              <a:t>XUV, 1998</a:t>
            </a:r>
            <a:endParaRPr lang="en-US" sz="1200" b="1" dirty="0"/>
          </a:p>
        </p:txBody>
      </p:sp>
      <p:pic>
        <p:nvPicPr>
          <p:cNvPr id="23" name="Picture 22" descr="stanford_cart_outside.jpg"/>
          <p:cNvPicPr>
            <a:picLocks noChangeAspect="1"/>
          </p:cNvPicPr>
          <p:nvPr/>
        </p:nvPicPr>
        <p:blipFill>
          <a:blip r:embed="rId9"/>
          <a:stretch>
            <a:fillRect/>
          </a:stretch>
        </p:blipFill>
        <p:spPr>
          <a:xfrm>
            <a:off x="5715000" y="1447800"/>
            <a:ext cx="1851748" cy="1619426"/>
          </a:xfrm>
          <a:prstGeom prst="rect">
            <a:avLst/>
          </a:prstGeom>
        </p:spPr>
      </p:pic>
      <p:sp>
        <p:nvSpPr>
          <p:cNvPr id="9" name="TextBox 8"/>
          <p:cNvSpPr txBox="1"/>
          <p:nvPr/>
        </p:nvSpPr>
        <p:spPr>
          <a:xfrm>
            <a:off x="6019800" y="1371600"/>
            <a:ext cx="1905000" cy="276999"/>
          </a:xfrm>
          <a:prstGeom prst="rect">
            <a:avLst/>
          </a:prstGeom>
          <a:noFill/>
        </p:spPr>
        <p:txBody>
          <a:bodyPr wrap="square" rtlCol="0">
            <a:spAutoFit/>
          </a:bodyPr>
          <a:lstStyle/>
          <a:p>
            <a:r>
              <a:rPr lang="en-US" sz="1200" b="1" dirty="0" smtClean="0"/>
              <a:t>Stanford Cart, 1979</a:t>
            </a: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52"/>
          <p:cNvGraphicFramePr>
            <a:graphicFrameLocks noChangeAspect="1"/>
          </p:cNvGraphicFramePr>
          <p:nvPr/>
        </p:nvGraphicFramePr>
        <p:xfrm>
          <a:off x="5307013" y="2417763"/>
          <a:ext cx="2465387" cy="2459037"/>
        </p:xfrm>
        <a:graphic>
          <a:graphicData uri="http://schemas.openxmlformats.org/presentationml/2006/ole">
            <p:oleObj spid="_x0000_s229378" name="CorelDRAW" r:id="rId4" imgW="2041200" imgH="2036160" progId="CorelDRAW.Graphic.11">
              <p:embed/>
            </p:oleObj>
          </a:graphicData>
        </a:graphic>
      </p:graphicFrame>
      <p:sp>
        <p:nvSpPr>
          <p:cNvPr id="2" name="Title 1"/>
          <p:cNvSpPr>
            <a:spLocks noGrp="1"/>
          </p:cNvSpPr>
          <p:nvPr>
            <p:ph type="title"/>
          </p:nvPr>
        </p:nvSpPr>
        <p:spPr/>
        <p:txBody>
          <a:bodyPr/>
          <a:lstStyle/>
          <a:p>
            <a:r>
              <a:rPr lang="en-US" dirty="0" smtClean="0"/>
              <a:t>Robot-Fixed Search Space</a:t>
            </a:r>
            <a:endParaRPr lang="en-US" dirty="0"/>
          </a:p>
        </p:txBody>
      </p:sp>
      <p:sp>
        <p:nvSpPr>
          <p:cNvPr id="3" name="Content Placeholder 2"/>
          <p:cNvSpPr>
            <a:spLocks noGrp="1"/>
          </p:cNvSpPr>
          <p:nvPr>
            <p:ph idx="1"/>
          </p:nvPr>
        </p:nvSpPr>
        <p:spPr>
          <a:xfrm>
            <a:off x="533400" y="1371600"/>
            <a:ext cx="8229600" cy="5105400"/>
          </a:xfrm>
        </p:spPr>
        <p:txBody>
          <a:bodyPr>
            <a:normAutofit fontScale="85000" lnSpcReduction="20000"/>
          </a:bodyPr>
          <a:lstStyle/>
          <a:p>
            <a:r>
              <a:rPr lang="en-US" sz="3300" dirty="0" smtClean="0"/>
              <a:t>Moves with the robot</a:t>
            </a:r>
          </a:p>
          <a:p>
            <a:endParaRPr lang="en-US" sz="2800" dirty="0" smtClean="0"/>
          </a:p>
          <a:p>
            <a:r>
              <a:rPr lang="en-US" sz="3300" dirty="0" smtClean="0"/>
              <a:t>Dense sampling</a:t>
            </a:r>
          </a:p>
          <a:p>
            <a:pPr lvl="1"/>
            <a:r>
              <a:rPr lang="en-US" sz="2400" dirty="0" smtClean="0"/>
              <a:t>Position</a:t>
            </a:r>
          </a:p>
          <a:p>
            <a:pPr lvl="1"/>
            <a:endParaRPr lang="en-US" sz="2400" dirty="0" smtClean="0"/>
          </a:p>
          <a:p>
            <a:r>
              <a:rPr lang="en-US" sz="3300" dirty="0" smtClean="0"/>
              <a:t>Symmetric sampling</a:t>
            </a:r>
          </a:p>
          <a:p>
            <a:pPr lvl="1"/>
            <a:r>
              <a:rPr lang="en-US" sz="2400" dirty="0" smtClean="0"/>
              <a:t>Heading</a:t>
            </a:r>
          </a:p>
          <a:p>
            <a:pPr lvl="1"/>
            <a:r>
              <a:rPr lang="en-US" sz="2400" dirty="0" smtClean="0"/>
              <a:t>Velocity</a:t>
            </a:r>
          </a:p>
          <a:p>
            <a:pPr lvl="1"/>
            <a:r>
              <a:rPr lang="en-US" sz="2400" dirty="0" smtClean="0"/>
              <a:t>Steering angle</a:t>
            </a:r>
          </a:p>
          <a:p>
            <a:pPr lvl="1"/>
            <a:r>
              <a:rPr lang="en-US" sz="2400" dirty="0" smtClean="0"/>
              <a:t>…</a:t>
            </a:r>
          </a:p>
          <a:p>
            <a:pPr lvl="1"/>
            <a:endParaRPr lang="en-US" sz="2400" dirty="0" smtClean="0"/>
          </a:p>
          <a:p>
            <a:r>
              <a:rPr lang="en-US" sz="3300" dirty="0" smtClean="0"/>
              <a:t>Tree depth</a:t>
            </a:r>
            <a:endParaRPr lang="en-US" sz="3000" dirty="0" smtClean="0"/>
          </a:p>
          <a:p>
            <a:pPr lvl="1"/>
            <a:r>
              <a:rPr lang="en-US" sz="2200" dirty="0" smtClean="0"/>
              <a:t>1: Local/Global</a:t>
            </a:r>
          </a:p>
          <a:p>
            <a:pPr lvl="1"/>
            <a:r>
              <a:rPr lang="en-US" sz="2200" dirty="0" smtClean="0"/>
              <a:t>5: </a:t>
            </a:r>
            <a:r>
              <a:rPr lang="en-US" sz="2200" dirty="0" err="1" smtClean="0"/>
              <a:t>Egograph</a:t>
            </a:r>
            <a:r>
              <a:rPr lang="en-US" sz="2200" dirty="0" smtClean="0"/>
              <a:t> (</a:t>
            </a:r>
            <a:r>
              <a:rPr lang="en-US" sz="2200" dirty="0" err="1" smtClean="0"/>
              <a:t>Lacaze</a:t>
            </a:r>
            <a:r>
              <a:rPr lang="en-US" sz="2200" dirty="0" smtClean="0"/>
              <a:t> et al, ‘98)</a:t>
            </a:r>
          </a:p>
          <a:p>
            <a:pPr lvl="1"/>
            <a:r>
              <a:rPr lang="en-US" sz="2200" dirty="0" smtClean="0"/>
              <a:t>∞: </a:t>
            </a:r>
            <a:r>
              <a:rPr lang="en-US" sz="2200" dirty="0" err="1" smtClean="0"/>
              <a:t>Barraquand</a:t>
            </a:r>
            <a:r>
              <a:rPr lang="en-US" sz="2200" dirty="0" smtClean="0"/>
              <a:t> &amp; </a:t>
            </a:r>
            <a:r>
              <a:rPr lang="en-US" sz="2200" dirty="0" err="1" smtClean="0"/>
              <a:t>Latombe</a:t>
            </a:r>
            <a:endParaRPr lang="en-US" sz="2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20</a:t>
            </a:fld>
            <a:endParaRPr lang="en-US" dirty="0"/>
          </a:p>
        </p:txBody>
      </p:sp>
      <p:sp>
        <p:nvSpPr>
          <p:cNvPr id="5" name="Slide Number Placeholder 3"/>
          <p:cNvSpPr txBox="1">
            <a:spLocks/>
          </p:cNvSpPr>
          <p:nvPr/>
        </p:nvSpPr>
        <p:spPr>
          <a:xfrm>
            <a:off x="6096000" y="68135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97F074D-1CF2-4D63-BCA3-92FF8448F75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34" name="Object 56"/>
          <p:cNvGraphicFramePr>
            <a:graphicFrameLocks noChangeAspect="1"/>
          </p:cNvGraphicFramePr>
          <p:nvPr/>
        </p:nvGraphicFramePr>
        <p:xfrm>
          <a:off x="6072190" y="2590800"/>
          <a:ext cx="885825" cy="1295400"/>
        </p:xfrm>
        <a:graphic>
          <a:graphicData uri="http://schemas.openxmlformats.org/presentationml/2006/ole">
            <p:oleObj spid="_x0000_s229379" name="CorelDRAW" r:id="rId5" imgW="376200" imgH="549000" progId="CorelDRAW.Graphic.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8"/>
          <p:cNvSpPr/>
          <p:nvPr/>
        </p:nvSpPr>
        <p:spPr>
          <a:xfrm>
            <a:off x="2996514" y="2667000"/>
            <a:ext cx="1219200" cy="1524000"/>
          </a:xfrm>
          <a:prstGeom prst="curvedLeftArrow">
            <a:avLst>
              <a:gd name="adj1" fmla="val 14839"/>
              <a:gd name="adj2" fmla="val 50000"/>
              <a:gd name="adj3" fmla="val 3625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World-Fixed Search Space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21</a:t>
            </a:fld>
            <a:endParaRPr lang="en-US" dirty="0"/>
          </a:p>
        </p:txBody>
      </p:sp>
      <p:sp>
        <p:nvSpPr>
          <p:cNvPr id="5" name="Content Placeholder 2"/>
          <p:cNvSpPr>
            <a:spLocks noGrp="1"/>
          </p:cNvSpPr>
          <p:nvPr>
            <p:ph idx="1"/>
          </p:nvPr>
        </p:nvSpPr>
        <p:spPr>
          <a:xfrm>
            <a:off x="533400" y="1524000"/>
            <a:ext cx="8229600" cy="5105400"/>
          </a:xfrm>
        </p:spPr>
        <p:txBody>
          <a:bodyPr>
            <a:normAutofit fontScale="85000" lnSpcReduction="20000"/>
          </a:bodyPr>
          <a:lstStyle/>
          <a:p>
            <a:r>
              <a:rPr lang="en-US" sz="3300" dirty="0" smtClean="0"/>
              <a:t>Fixed to the world</a:t>
            </a:r>
          </a:p>
          <a:p>
            <a:endParaRPr lang="en-US" sz="2800" dirty="0" smtClean="0"/>
          </a:p>
          <a:p>
            <a:r>
              <a:rPr lang="en-US" sz="3300" dirty="0" smtClean="0"/>
              <a:t>Dense sampling</a:t>
            </a:r>
          </a:p>
          <a:p>
            <a:pPr lvl="1"/>
            <a:r>
              <a:rPr lang="en-US" sz="2400" i="1" dirty="0" smtClean="0"/>
              <a:t>(none)</a:t>
            </a:r>
          </a:p>
          <a:p>
            <a:pPr lvl="1"/>
            <a:endParaRPr lang="en-US" sz="2400" dirty="0" smtClean="0"/>
          </a:p>
          <a:p>
            <a:r>
              <a:rPr lang="en-US" sz="3300" dirty="0" smtClean="0"/>
              <a:t>Symmetric sampling</a:t>
            </a:r>
          </a:p>
          <a:p>
            <a:pPr lvl="1"/>
            <a:r>
              <a:rPr lang="en-US" sz="2400" i="1" dirty="0" smtClean="0"/>
              <a:t>Position</a:t>
            </a:r>
          </a:p>
          <a:p>
            <a:pPr lvl="1"/>
            <a:r>
              <a:rPr lang="en-US" sz="2400" dirty="0" smtClean="0"/>
              <a:t>Heading</a:t>
            </a:r>
          </a:p>
          <a:p>
            <a:pPr lvl="1"/>
            <a:r>
              <a:rPr lang="en-US" sz="2400" dirty="0" smtClean="0"/>
              <a:t>Velocity</a:t>
            </a:r>
          </a:p>
          <a:p>
            <a:pPr lvl="1"/>
            <a:r>
              <a:rPr lang="en-US" sz="2400" dirty="0" smtClean="0"/>
              <a:t>Steering angle</a:t>
            </a:r>
          </a:p>
          <a:p>
            <a:pPr lvl="1"/>
            <a:r>
              <a:rPr lang="en-US" sz="2400" dirty="0" smtClean="0"/>
              <a:t>…</a:t>
            </a:r>
          </a:p>
          <a:p>
            <a:endParaRPr lang="en-US" sz="2800" dirty="0" smtClean="0"/>
          </a:p>
          <a:p>
            <a:r>
              <a:rPr lang="en-US" sz="2800" dirty="0" smtClean="0"/>
              <a:t>Dependency</a:t>
            </a:r>
          </a:p>
          <a:p>
            <a:pPr lvl="1"/>
            <a:r>
              <a:rPr lang="en-US" sz="2400" dirty="0" smtClean="0"/>
              <a:t>Boundary value problem</a:t>
            </a:r>
            <a:endParaRPr lang="en-US" dirty="0" smtClean="0"/>
          </a:p>
          <a:p>
            <a:endParaRPr lang="en-US" dirty="0" smtClean="0"/>
          </a:p>
          <a:p>
            <a:pPr lvl="1"/>
            <a:endParaRPr lang="en-US" sz="2400" dirty="0" smtClean="0"/>
          </a:p>
        </p:txBody>
      </p:sp>
      <p:pic>
        <p:nvPicPr>
          <p:cNvPr id="6" name="Picture 5" descr="lattice.png"/>
          <p:cNvPicPr>
            <a:picLocks noChangeAspect="1"/>
          </p:cNvPicPr>
          <p:nvPr/>
        </p:nvPicPr>
        <p:blipFill>
          <a:blip r:embed="rId3"/>
          <a:stretch>
            <a:fillRect/>
          </a:stretch>
        </p:blipFill>
        <p:spPr>
          <a:xfrm>
            <a:off x="5486400" y="1535829"/>
            <a:ext cx="3124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114881" y="4648200"/>
            <a:ext cx="2286000" cy="276999"/>
          </a:xfrm>
          <a:prstGeom prst="rect">
            <a:avLst/>
          </a:prstGeom>
          <a:noFill/>
        </p:spPr>
        <p:txBody>
          <a:bodyPr wrap="square" rtlCol="0">
            <a:spAutoFit/>
          </a:bodyPr>
          <a:lstStyle/>
          <a:p>
            <a:r>
              <a:rPr lang="en-US" sz="1200" dirty="0" err="1" smtClean="0"/>
              <a:t>Pivtoraiko</a:t>
            </a:r>
            <a:r>
              <a:rPr lang="en-US" sz="1200" dirty="0" smtClean="0"/>
              <a:t> &amp; Kelly, 2005</a:t>
            </a:r>
            <a:endParaRPr lang="en-US" sz="1200" dirty="0"/>
          </a:p>
        </p:txBody>
      </p:sp>
      <p:sp>
        <p:nvSpPr>
          <p:cNvPr id="8" name="TextBox 7"/>
          <p:cNvSpPr txBox="1"/>
          <p:nvPr/>
        </p:nvSpPr>
        <p:spPr>
          <a:xfrm>
            <a:off x="5486400" y="4876800"/>
            <a:ext cx="3352800" cy="1877437"/>
          </a:xfrm>
          <a:prstGeom prst="rect">
            <a:avLst/>
          </a:prstGeom>
          <a:noFill/>
        </p:spPr>
        <p:txBody>
          <a:bodyPr wrap="square" rtlCol="0">
            <a:spAutoFit/>
          </a:bodyPr>
          <a:lstStyle/>
          <a:p>
            <a:r>
              <a:rPr lang="en-US" sz="2000" b="1" i="1" dirty="0" smtClean="0"/>
              <a:t>Examples of BVP solvers</a:t>
            </a:r>
            <a:r>
              <a:rPr lang="en-US" sz="1600" dirty="0" smtClean="0"/>
              <a:t>:</a:t>
            </a:r>
          </a:p>
          <a:p>
            <a:pPr>
              <a:buFontTx/>
              <a:buChar char="-"/>
            </a:pPr>
            <a:r>
              <a:rPr lang="en-US" sz="1600" dirty="0" smtClean="0"/>
              <a:t> </a:t>
            </a:r>
            <a:r>
              <a:rPr lang="en-US" sz="1600" dirty="0" err="1" smtClean="0"/>
              <a:t>Dubins</a:t>
            </a:r>
            <a:r>
              <a:rPr lang="en-US" sz="1600" dirty="0" smtClean="0"/>
              <a:t>, 1957</a:t>
            </a:r>
          </a:p>
          <a:p>
            <a:pPr>
              <a:buFontTx/>
              <a:buChar char="-"/>
            </a:pPr>
            <a:r>
              <a:rPr lang="en-US" sz="1600" dirty="0" smtClean="0"/>
              <a:t> Reeds &amp; </a:t>
            </a:r>
            <a:r>
              <a:rPr lang="en-US" sz="1600" dirty="0" err="1" smtClean="0"/>
              <a:t>Shepp</a:t>
            </a:r>
            <a:r>
              <a:rPr lang="en-US" sz="1600" dirty="0" smtClean="0"/>
              <a:t>, 1990</a:t>
            </a:r>
          </a:p>
          <a:p>
            <a:pPr>
              <a:buFontTx/>
              <a:buChar char="-"/>
            </a:pPr>
            <a:r>
              <a:rPr lang="en-US" sz="1600" dirty="0" smtClean="0"/>
              <a:t> </a:t>
            </a:r>
            <a:r>
              <a:rPr lang="en-US" sz="1600" dirty="0" err="1" smtClean="0"/>
              <a:t>Lamiraux</a:t>
            </a:r>
            <a:r>
              <a:rPr lang="en-US" sz="1600" dirty="0" smtClean="0"/>
              <a:t> &amp; </a:t>
            </a:r>
            <a:r>
              <a:rPr lang="en-US" sz="1600" dirty="0" err="1" smtClean="0"/>
              <a:t>Laumond</a:t>
            </a:r>
            <a:r>
              <a:rPr lang="en-US" sz="1600" dirty="0" smtClean="0"/>
              <a:t>, 2001</a:t>
            </a:r>
          </a:p>
          <a:p>
            <a:pPr>
              <a:buFontTx/>
              <a:buChar char="-"/>
            </a:pPr>
            <a:r>
              <a:rPr lang="en-US" sz="1600" dirty="0" smtClean="0"/>
              <a:t> Kelly &amp; Nagy, 2002</a:t>
            </a:r>
          </a:p>
          <a:p>
            <a:pPr>
              <a:buFontTx/>
              <a:buChar char="-"/>
            </a:pPr>
            <a:r>
              <a:rPr lang="en-US" sz="1600" dirty="0" smtClean="0"/>
              <a:t> </a:t>
            </a:r>
            <a:r>
              <a:rPr lang="en-US" sz="1600" dirty="0" err="1" smtClean="0"/>
              <a:t>Pancanti</a:t>
            </a:r>
            <a:r>
              <a:rPr lang="en-US" sz="1600" dirty="0" smtClean="0"/>
              <a:t> et al., 2004</a:t>
            </a:r>
            <a:endParaRPr lang="en-US" sz="1600" dirty="0"/>
          </a:p>
          <a:p>
            <a:pPr>
              <a:buFontTx/>
              <a:buChar char="-"/>
            </a:pPr>
            <a:r>
              <a:rPr lang="en-US" sz="1600" dirty="0" smtClean="0"/>
              <a:t> Kelly &amp; Howard,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Robot-Fixed vs. </a:t>
            </a:r>
            <a:r>
              <a:rPr lang="en-US" smtClean="0"/>
              <a:t>World-Fixed</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22</a:t>
            </a:fld>
            <a:endParaRPr lang="en-US" dirty="0"/>
          </a:p>
        </p:txBody>
      </p:sp>
      <p:sp>
        <p:nvSpPr>
          <p:cNvPr id="17" name="TextBox 16"/>
          <p:cNvSpPr txBox="1"/>
          <p:nvPr/>
        </p:nvSpPr>
        <p:spPr>
          <a:xfrm>
            <a:off x="2590800" y="1981200"/>
            <a:ext cx="1676400" cy="707886"/>
          </a:xfrm>
          <a:prstGeom prst="rect">
            <a:avLst/>
          </a:prstGeom>
          <a:noFill/>
        </p:spPr>
        <p:txBody>
          <a:bodyPr wrap="square" rtlCol="0">
            <a:spAutoFit/>
          </a:bodyPr>
          <a:lstStyle/>
          <a:p>
            <a:pPr algn="ctr"/>
            <a:r>
              <a:rPr lang="en-US" sz="2000" dirty="0" err="1" smtClean="0"/>
              <a:t>Barraquand</a:t>
            </a:r>
            <a:r>
              <a:rPr lang="en-US" sz="2000" dirty="0" smtClean="0"/>
              <a:t> </a:t>
            </a:r>
          </a:p>
          <a:p>
            <a:pPr algn="ctr"/>
            <a:r>
              <a:rPr lang="en-US" sz="2000" dirty="0" smtClean="0"/>
              <a:t>&amp; </a:t>
            </a:r>
            <a:r>
              <a:rPr lang="en-US" sz="2000" dirty="0" err="1" smtClean="0"/>
              <a:t>Latombe</a:t>
            </a:r>
            <a:endParaRPr lang="en-US" sz="2000" dirty="0"/>
          </a:p>
        </p:txBody>
      </p:sp>
      <p:grpSp>
        <p:nvGrpSpPr>
          <p:cNvPr id="3" name="Group 90"/>
          <p:cNvGrpSpPr/>
          <p:nvPr/>
        </p:nvGrpSpPr>
        <p:grpSpPr>
          <a:xfrm>
            <a:off x="2667000" y="2812197"/>
            <a:ext cx="1571135" cy="2591594"/>
            <a:chOff x="914400" y="3810000"/>
            <a:chExt cx="1571135" cy="2591594"/>
          </a:xfrm>
        </p:grpSpPr>
        <p:grpSp>
          <p:nvGrpSpPr>
            <p:cNvPr id="5" name="Group 56"/>
            <p:cNvGrpSpPr/>
            <p:nvPr/>
          </p:nvGrpSpPr>
          <p:grpSpPr>
            <a:xfrm>
              <a:off x="914400" y="3810000"/>
              <a:ext cx="1571135" cy="1143000"/>
              <a:chOff x="1600200" y="3581400"/>
              <a:chExt cx="1571135" cy="1143000"/>
            </a:xfrm>
          </p:grpSpPr>
          <p:pic>
            <p:nvPicPr>
              <p:cNvPr id="22" name="Picture 21" descr="control_signal.PNG"/>
              <p:cNvPicPr>
                <a:picLocks noChangeAspect="1"/>
              </p:cNvPicPr>
              <p:nvPr/>
            </p:nvPicPr>
            <p:blipFill>
              <a:blip r:embed="rId3" cstate="print"/>
              <a:srcRect l="12834" t="7619" r="8734" b="10476"/>
              <a:stretch>
                <a:fillRect/>
              </a:stretch>
            </p:blipFill>
            <p:spPr>
              <a:xfrm>
                <a:off x="1600200" y="3581400"/>
                <a:ext cx="1461977" cy="1143000"/>
              </a:xfrm>
              <a:prstGeom prst="rect">
                <a:avLst/>
              </a:prstGeom>
            </p:spPr>
          </p:pic>
          <p:grpSp>
            <p:nvGrpSpPr>
              <p:cNvPr id="6" name="Group 23"/>
              <p:cNvGrpSpPr/>
              <p:nvPr/>
            </p:nvGrpSpPr>
            <p:grpSpPr>
              <a:xfrm>
                <a:off x="1647335" y="4182070"/>
                <a:ext cx="1524000" cy="457200"/>
                <a:chOff x="3267173" y="4191000"/>
                <a:chExt cx="1524000" cy="457200"/>
              </a:xfrm>
            </p:grpSpPr>
            <p:sp>
              <p:nvSpPr>
                <p:cNvPr id="23" name="Rounded Rectangle 22"/>
                <p:cNvSpPr/>
                <p:nvPr/>
              </p:nvSpPr>
              <p:spPr>
                <a:xfrm>
                  <a:off x="3276600" y="4191000"/>
                  <a:ext cx="1371600" cy="457200"/>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267173" y="4195465"/>
                  <a:ext cx="1524000" cy="400110"/>
                </a:xfrm>
                <a:prstGeom prst="rect">
                  <a:avLst/>
                </a:prstGeom>
                <a:noFill/>
              </p:spPr>
              <p:txBody>
                <a:bodyPr wrap="square" rtlCol="0">
                  <a:spAutoFit/>
                </a:bodyPr>
                <a:lstStyle/>
                <a:p>
                  <a:r>
                    <a:rPr lang="en-US" sz="2000" b="1" dirty="0" smtClean="0"/>
                    <a:t>CONTROL</a:t>
                  </a:r>
                  <a:endParaRPr lang="en-US" sz="2000" b="1" dirty="0"/>
                </a:p>
              </p:txBody>
            </p:sp>
          </p:grpSp>
        </p:grpSp>
        <p:grpSp>
          <p:nvGrpSpPr>
            <p:cNvPr id="7" name="Group 55"/>
            <p:cNvGrpSpPr/>
            <p:nvPr/>
          </p:nvGrpSpPr>
          <p:grpSpPr>
            <a:xfrm>
              <a:off x="914400" y="5257800"/>
              <a:ext cx="1447801" cy="1143794"/>
              <a:chOff x="3200400" y="3581400"/>
              <a:chExt cx="1447801" cy="1143794"/>
            </a:xfrm>
          </p:grpSpPr>
          <p:sp>
            <p:nvSpPr>
              <p:cNvPr id="28" name="Rectangle 27"/>
              <p:cNvSpPr/>
              <p:nvPr/>
            </p:nvSpPr>
            <p:spPr>
              <a:xfrm>
                <a:off x="3200400" y="3581400"/>
                <a:ext cx="1447800" cy="1143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2896002" y="41529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200007"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504807"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809608"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3200400" y="4571205"/>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3200401" y="42672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3200401" y="39624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3200401" y="36576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609681" y="38100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5400000">
                <a:off x="3438819" y="40005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rot="10800000">
                <a:off x="3276601" y="3810000"/>
                <a:ext cx="353513"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rot="5400000" flipH="1" flipV="1">
                <a:off x="3515019" y="36957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rot="16200000" flipH="1">
                <a:off x="3616366" y="3814329"/>
                <a:ext cx="337794" cy="3291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p:nvPr/>
            </p:nvCxnSpPr>
            <p:spPr>
              <a:xfrm rot="5400000">
                <a:off x="3300551" y="3814329"/>
                <a:ext cx="337794" cy="3291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flipV="1">
                <a:off x="3628535" y="3581400"/>
                <a:ext cx="257675" cy="229394"/>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flipV="1">
                <a:off x="3362227" y="3581400"/>
                <a:ext cx="257675" cy="229394"/>
              </a:xfrm>
              <a:prstGeom prst="line">
                <a:avLst/>
              </a:prstGeom>
            </p:spPr>
            <p:style>
              <a:lnRef idx="2">
                <a:schemeClr val="dk1"/>
              </a:lnRef>
              <a:fillRef idx="0">
                <a:schemeClr val="dk1"/>
              </a:fillRef>
              <a:effectRef idx="1">
                <a:schemeClr val="dk1"/>
              </a:effectRef>
              <a:fontRef idx="minor">
                <a:schemeClr val="tx1"/>
              </a:fontRef>
            </p:style>
          </p:cxnSp>
          <p:grpSp>
            <p:nvGrpSpPr>
              <p:cNvPr id="8" name="Group 24"/>
              <p:cNvGrpSpPr/>
              <p:nvPr/>
            </p:nvGrpSpPr>
            <p:grpSpPr>
              <a:xfrm>
                <a:off x="3352800" y="4186535"/>
                <a:ext cx="1143000" cy="457200"/>
                <a:chOff x="3190973" y="4191000"/>
                <a:chExt cx="1143000" cy="457200"/>
              </a:xfrm>
            </p:grpSpPr>
            <p:sp>
              <p:nvSpPr>
                <p:cNvPr id="26" name="Rounded Rectangle 25"/>
                <p:cNvSpPr/>
                <p:nvPr/>
              </p:nvSpPr>
              <p:spPr>
                <a:xfrm>
                  <a:off x="3276600" y="4191000"/>
                  <a:ext cx="981173" cy="457200"/>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0973" y="4191000"/>
                  <a:ext cx="1143000" cy="400110"/>
                </a:xfrm>
                <a:prstGeom prst="rect">
                  <a:avLst/>
                </a:prstGeom>
                <a:noFill/>
              </p:spPr>
              <p:txBody>
                <a:bodyPr wrap="square" rtlCol="0">
                  <a:spAutoFit/>
                </a:bodyPr>
                <a:lstStyle/>
                <a:p>
                  <a:pPr algn="ctr"/>
                  <a:r>
                    <a:rPr lang="en-US" sz="2000" b="1" dirty="0" smtClean="0"/>
                    <a:t>STATE</a:t>
                  </a:r>
                  <a:endParaRPr lang="en-US" sz="2000" b="1" dirty="0"/>
                </a:p>
              </p:txBody>
            </p:sp>
          </p:grpSp>
        </p:grpSp>
        <p:sp>
          <p:nvSpPr>
            <p:cNvPr id="58" name="Down Arrow 57"/>
            <p:cNvSpPr/>
            <p:nvPr/>
          </p:nvSpPr>
          <p:spPr>
            <a:xfrm>
              <a:off x="1524000" y="4953000"/>
              <a:ext cx="3048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Group 91"/>
          <p:cNvGrpSpPr/>
          <p:nvPr/>
        </p:nvGrpSpPr>
        <p:grpSpPr>
          <a:xfrm>
            <a:off x="4953000" y="2812197"/>
            <a:ext cx="1571135" cy="2590800"/>
            <a:chOff x="3200400" y="3810000"/>
            <a:chExt cx="1571135" cy="2590800"/>
          </a:xfrm>
        </p:grpSpPr>
        <p:sp>
          <p:nvSpPr>
            <p:cNvPr id="85" name="Down Arrow 84"/>
            <p:cNvSpPr/>
            <p:nvPr/>
          </p:nvSpPr>
          <p:spPr>
            <a:xfrm>
              <a:off x="3810000" y="4953000"/>
              <a:ext cx="3048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0" name="Group 58"/>
            <p:cNvGrpSpPr/>
            <p:nvPr/>
          </p:nvGrpSpPr>
          <p:grpSpPr>
            <a:xfrm>
              <a:off x="3200400" y="5257800"/>
              <a:ext cx="1571135" cy="1143000"/>
              <a:chOff x="1600200" y="3581400"/>
              <a:chExt cx="1571135" cy="1143000"/>
            </a:xfrm>
          </p:grpSpPr>
          <p:pic>
            <p:nvPicPr>
              <p:cNvPr id="60" name="Picture 59" descr="control_signal.PNG"/>
              <p:cNvPicPr>
                <a:picLocks noChangeAspect="1"/>
              </p:cNvPicPr>
              <p:nvPr/>
            </p:nvPicPr>
            <p:blipFill>
              <a:blip r:embed="rId3" cstate="print"/>
              <a:srcRect l="12834" t="7619" r="8734" b="10476"/>
              <a:stretch>
                <a:fillRect/>
              </a:stretch>
            </p:blipFill>
            <p:spPr>
              <a:xfrm>
                <a:off x="1600200" y="3581400"/>
                <a:ext cx="1461977" cy="1143000"/>
              </a:xfrm>
              <a:prstGeom prst="rect">
                <a:avLst/>
              </a:prstGeom>
            </p:spPr>
          </p:pic>
          <p:grpSp>
            <p:nvGrpSpPr>
              <p:cNvPr id="11" name="Group 23"/>
              <p:cNvGrpSpPr/>
              <p:nvPr/>
            </p:nvGrpSpPr>
            <p:grpSpPr>
              <a:xfrm>
                <a:off x="1647335" y="4182070"/>
                <a:ext cx="1524000" cy="457200"/>
                <a:chOff x="3267173" y="4191000"/>
                <a:chExt cx="1524000" cy="457200"/>
              </a:xfrm>
            </p:grpSpPr>
            <p:sp>
              <p:nvSpPr>
                <p:cNvPr id="62" name="Rounded Rectangle 61"/>
                <p:cNvSpPr/>
                <p:nvPr/>
              </p:nvSpPr>
              <p:spPr>
                <a:xfrm>
                  <a:off x="3276600" y="4191000"/>
                  <a:ext cx="1371600" cy="457200"/>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267173" y="4195465"/>
                  <a:ext cx="1524000" cy="400110"/>
                </a:xfrm>
                <a:prstGeom prst="rect">
                  <a:avLst/>
                </a:prstGeom>
                <a:noFill/>
              </p:spPr>
              <p:txBody>
                <a:bodyPr wrap="square" rtlCol="0">
                  <a:spAutoFit/>
                </a:bodyPr>
                <a:lstStyle/>
                <a:p>
                  <a:r>
                    <a:rPr lang="en-US" sz="2000" b="1" dirty="0" smtClean="0"/>
                    <a:t>CONTROL</a:t>
                  </a:r>
                  <a:endParaRPr lang="en-US" sz="2000" b="1" dirty="0"/>
                </a:p>
              </p:txBody>
            </p:sp>
          </p:grpSp>
        </p:grpSp>
        <p:grpSp>
          <p:nvGrpSpPr>
            <p:cNvPr id="12" name="Group 63"/>
            <p:cNvGrpSpPr/>
            <p:nvPr/>
          </p:nvGrpSpPr>
          <p:grpSpPr>
            <a:xfrm>
              <a:off x="3200400" y="3810000"/>
              <a:ext cx="1447801" cy="1143794"/>
              <a:chOff x="3200400" y="3581400"/>
              <a:chExt cx="1447801" cy="1143794"/>
            </a:xfrm>
          </p:grpSpPr>
          <p:sp>
            <p:nvSpPr>
              <p:cNvPr id="65" name="Rectangle 64"/>
              <p:cNvSpPr/>
              <p:nvPr/>
            </p:nvSpPr>
            <p:spPr>
              <a:xfrm>
                <a:off x="3200400" y="3581400"/>
                <a:ext cx="1447800" cy="1143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rot="5400000">
                <a:off x="2896002" y="41529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200007"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504807"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809608" y="4152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3200400" y="4571205"/>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3200401" y="42672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3200401" y="39624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3200401" y="3657600"/>
                <a:ext cx="1447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609681" y="38100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rot="5400000">
                <a:off x="3438819" y="40005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rot="10800000">
                <a:off x="3276601" y="3810000"/>
                <a:ext cx="353513"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rot="5400000" flipH="1" flipV="1">
                <a:off x="3515019" y="36957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rot="16200000" flipH="1">
                <a:off x="3616366" y="3814329"/>
                <a:ext cx="337794" cy="3291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rot="5400000">
                <a:off x="3300551" y="3814329"/>
                <a:ext cx="337794" cy="3291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V="1">
                <a:off x="3628535" y="3581400"/>
                <a:ext cx="257675" cy="22939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H="1" flipV="1">
                <a:off x="3362227" y="3581400"/>
                <a:ext cx="257675" cy="229394"/>
              </a:xfrm>
              <a:prstGeom prst="line">
                <a:avLst/>
              </a:prstGeom>
            </p:spPr>
            <p:style>
              <a:lnRef idx="2">
                <a:schemeClr val="dk1"/>
              </a:lnRef>
              <a:fillRef idx="0">
                <a:schemeClr val="dk1"/>
              </a:fillRef>
              <a:effectRef idx="1">
                <a:schemeClr val="dk1"/>
              </a:effectRef>
              <a:fontRef idx="minor">
                <a:schemeClr val="tx1"/>
              </a:fontRef>
            </p:style>
          </p:cxnSp>
          <p:grpSp>
            <p:nvGrpSpPr>
              <p:cNvPr id="13" name="Group 81"/>
              <p:cNvGrpSpPr/>
              <p:nvPr/>
            </p:nvGrpSpPr>
            <p:grpSpPr>
              <a:xfrm>
                <a:off x="3352800" y="4186535"/>
                <a:ext cx="1143000" cy="457200"/>
                <a:chOff x="3190973" y="4191000"/>
                <a:chExt cx="1143000" cy="457200"/>
              </a:xfrm>
            </p:grpSpPr>
            <p:sp>
              <p:nvSpPr>
                <p:cNvPr id="83" name="Rounded Rectangle 82"/>
                <p:cNvSpPr/>
                <p:nvPr/>
              </p:nvSpPr>
              <p:spPr>
                <a:xfrm>
                  <a:off x="3276600" y="4191000"/>
                  <a:ext cx="981173" cy="457200"/>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190973" y="4191000"/>
                  <a:ext cx="1143000" cy="400110"/>
                </a:xfrm>
                <a:prstGeom prst="rect">
                  <a:avLst/>
                </a:prstGeom>
                <a:noFill/>
              </p:spPr>
              <p:txBody>
                <a:bodyPr wrap="square" rtlCol="0">
                  <a:spAutoFit/>
                </a:bodyPr>
                <a:lstStyle/>
                <a:p>
                  <a:pPr algn="ctr"/>
                  <a:r>
                    <a:rPr lang="en-US" sz="2000" b="1" dirty="0" smtClean="0"/>
                    <a:t>STATE</a:t>
                  </a:r>
                  <a:endParaRPr lang="en-US" sz="2000" b="1" dirty="0"/>
                </a:p>
              </p:txBody>
            </p:sp>
          </p:grpSp>
        </p:grpSp>
      </p:grpSp>
      <p:sp>
        <p:nvSpPr>
          <p:cNvPr id="86" name="TextBox 85"/>
          <p:cNvSpPr txBox="1"/>
          <p:nvPr/>
        </p:nvSpPr>
        <p:spPr>
          <a:xfrm>
            <a:off x="4648200" y="1973997"/>
            <a:ext cx="1981200" cy="400110"/>
          </a:xfrm>
          <a:prstGeom prst="rect">
            <a:avLst/>
          </a:prstGeom>
          <a:noFill/>
        </p:spPr>
        <p:txBody>
          <a:bodyPr wrap="square" rtlCol="0">
            <a:spAutoFit/>
          </a:bodyPr>
          <a:lstStyle/>
          <a:p>
            <a:pPr algn="ctr"/>
            <a:r>
              <a:rPr lang="en-US" sz="2000" b="1" dirty="0" smtClean="0">
                <a:solidFill>
                  <a:srgbClr val="FF0000"/>
                </a:solidFill>
              </a:rPr>
              <a:t>State Lattice</a:t>
            </a:r>
            <a:endParaRPr lang="en-US" sz="2000" b="1" dirty="0">
              <a:solidFill>
                <a:srgbClr val="FF0000"/>
              </a:solidFill>
            </a:endParaRPr>
          </a:p>
        </p:txBody>
      </p:sp>
      <p:grpSp>
        <p:nvGrpSpPr>
          <p:cNvPr id="14" name="Group 89"/>
          <p:cNvGrpSpPr/>
          <p:nvPr/>
        </p:nvGrpSpPr>
        <p:grpSpPr>
          <a:xfrm>
            <a:off x="3886200" y="3650397"/>
            <a:ext cx="1295400" cy="1066800"/>
            <a:chOff x="2133600" y="4648200"/>
            <a:chExt cx="1295400" cy="1066800"/>
          </a:xfrm>
        </p:grpSpPr>
        <p:sp>
          <p:nvSpPr>
            <p:cNvPr id="87" name="Curved Right Arrow 86"/>
            <p:cNvSpPr/>
            <p:nvPr/>
          </p:nvSpPr>
          <p:spPr>
            <a:xfrm>
              <a:off x="2133600" y="4724400"/>
              <a:ext cx="609600" cy="990600"/>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89" name="Curved Right Arrow 88"/>
            <p:cNvSpPr/>
            <p:nvPr/>
          </p:nvSpPr>
          <p:spPr>
            <a:xfrm rot="10800000">
              <a:off x="2819400" y="4648200"/>
              <a:ext cx="609600" cy="990600"/>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Re-planning</a:t>
            </a:r>
            <a:endParaRPr lang="en-US" dirty="0"/>
          </a:p>
        </p:txBody>
      </p:sp>
      <p:sp>
        <p:nvSpPr>
          <p:cNvPr id="4" name="Slide Number Placeholder 3"/>
          <p:cNvSpPr>
            <a:spLocks noGrp="1"/>
          </p:cNvSpPr>
          <p:nvPr>
            <p:ph type="sldNum" sz="quarter" idx="4294967295"/>
          </p:nvPr>
        </p:nvSpPr>
        <p:spPr>
          <a:xfrm>
            <a:off x="6477000" y="6356350"/>
            <a:ext cx="2133600" cy="365125"/>
          </a:xfrm>
          <a:prstGeom prst="rect">
            <a:avLst/>
          </a:prstGeom>
        </p:spPr>
        <p:txBody>
          <a:bodyPr/>
          <a:lstStyle/>
          <a:p>
            <a:fld id="{997F074D-1CF2-4D63-BCA3-92FF8448F75E}" type="slidenum">
              <a:rPr lang="en-US" smtClean="0"/>
              <a:pPr/>
              <a:t>23</a:t>
            </a:fld>
            <a:endParaRPr lang="en-US" dirty="0"/>
          </a:p>
        </p:txBody>
      </p:sp>
      <p:sp>
        <p:nvSpPr>
          <p:cNvPr id="10" name="Oval 58"/>
          <p:cNvSpPr>
            <a:spLocks noChangeArrowheads="1"/>
          </p:cNvSpPr>
          <p:nvPr/>
        </p:nvSpPr>
        <p:spPr bwMode="auto">
          <a:xfrm rot="841188">
            <a:off x="8091898" y="1846511"/>
            <a:ext cx="228600" cy="457200"/>
          </a:xfrm>
          <a:prstGeom prst="ellipse">
            <a:avLst/>
          </a:prstGeom>
          <a:noFill/>
          <a:ln w="38100">
            <a:solidFill>
              <a:srgbClr val="FF3300"/>
            </a:solidFill>
            <a:round/>
            <a:headEnd/>
            <a:tailEnd/>
          </a:ln>
        </p:spPr>
        <p:txBody>
          <a:bodyPr wrap="none" anchor="ctr"/>
          <a:lstStyle/>
          <a:p>
            <a:endParaRPr lang="en-US"/>
          </a:p>
        </p:txBody>
      </p:sp>
      <p:grpSp>
        <p:nvGrpSpPr>
          <p:cNvPr id="3" name="Group 36"/>
          <p:cNvGrpSpPr/>
          <p:nvPr/>
        </p:nvGrpSpPr>
        <p:grpSpPr>
          <a:xfrm>
            <a:off x="4419600" y="1676400"/>
            <a:ext cx="4114799" cy="5105400"/>
            <a:chOff x="4343400" y="1447800"/>
            <a:chExt cx="4114799" cy="5105400"/>
          </a:xfrm>
        </p:grpSpPr>
        <p:sp>
          <p:nvSpPr>
            <p:cNvPr id="12" name="Line 90"/>
            <p:cNvSpPr>
              <a:spLocks noChangeShapeType="1"/>
            </p:cNvSpPr>
            <p:nvPr/>
          </p:nvSpPr>
          <p:spPr bwMode="auto">
            <a:xfrm flipH="1">
              <a:off x="4667249" y="1447800"/>
              <a:ext cx="3257549" cy="2933700"/>
            </a:xfrm>
            <a:prstGeom prst="line">
              <a:avLst/>
            </a:prstGeom>
            <a:noFill/>
            <a:ln w="12700">
              <a:solidFill>
                <a:schemeClr val="tx1"/>
              </a:solidFill>
              <a:round/>
              <a:headEnd/>
              <a:tailEnd/>
            </a:ln>
          </p:spPr>
          <p:txBody>
            <a:bodyPr/>
            <a:lstStyle/>
            <a:p>
              <a:endParaRPr lang="en-US"/>
            </a:p>
          </p:txBody>
        </p:sp>
        <p:sp>
          <p:nvSpPr>
            <p:cNvPr id="13" name="Line 91"/>
            <p:cNvSpPr>
              <a:spLocks noChangeShapeType="1"/>
            </p:cNvSpPr>
            <p:nvPr/>
          </p:nvSpPr>
          <p:spPr bwMode="auto">
            <a:xfrm flipH="1">
              <a:off x="6524624" y="1981200"/>
              <a:ext cx="1933575" cy="4248150"/>
            </a:xfrm>
            <a:prstGeom prst="line">
              <a:avLst/>
            </a:prstGeom>
            <a:noFill/>
            <a:ln w="9525">
              <a:solidFill>
                <a:schemeClr val="tx1"/>
              </a:solidFill>
              <a:round/>
              <a:headEnd/>
              <a:tailEnd/>
            </a:ln>
          </p:spPr>
          <p:txBody>
            <a:bodyPr/>
            <a:lstStyle/>
            <a:p>
              <a:endParaRPr lang="en-US"/>
            </a:p>
          </p:txBody>
        </p:sp>
        <p:sp>
          <p:nvSpPr>
            <p:cNvPr id="14" name="Line 92"/>
            <p:cNvSpPr>
              <a:spLocks noChangeShapeType="1"/>
            </p:cNvSpPr>
            <p:nvPr/>
          </p:nvSpPr>
          <p:spPr bwMode="auto">
            <a:xfrm flipH="1">
              <a:off x="6515099" y="1981200"/>
              <a:ext cx="1409699" cy="2400300"/>
            </a:xfrm>
            <a:prstGeom prst="line">
              <a:avLst/>
            </a:prstGeom>
            <a:noFill/>
            <a:ln w="9525">
              <a:solidFill>
                <a:schemeClr val="tx1"/>
              </a:solidFill>
              <a:round/>
              <a:headEnd/>
              <a:tailEnd/>
            </a:ln>
          </p:spPr>
          <p:txBody>
            <a:bodyPr/>
            <a:lstStyle/>
            <a:p>
              <a:endParaRPr lang="en-US"/>
            </a:p>
          </p:txBody>
        </p:sp>
        <p:grpSp>
          <p:nvGrpSpPr>
            <p:cNvPr id="5" name="Group 35"/>
            <p:cNvGrpSpPr/>
            <p:nvPr/>
          </p:nvGrpSpPr>
          <p:grpSpPr>
            <a:xfrm>
              <a:off x="4343404" y="3830637"/>
              <a:ext cx="2514602" cy="2722563"/>
              <a:chOff x="4038604" y="3830637"/>
              <a:chExt cx="2514602" cy="2722563"/>
            </a:xfrm>
          </p:grpSpPr>
          <p:grpSp>
            <p:nvGrpSpPr>
              <p:cNvPr id="6" name="Group 89"/>
              <p:cNvGrpSpPr>
                <a:grpSpLocks/>
              </p:cNvGrpSpPr>
              <p:nvPr/>
            </p:nvGrpSpPr>
            <p:grpSpPr bwMode="auto">
              <a:xfrm>
                <a:off x="4038604" y="4046537"/>
                <a:ext cx="2514602" cy="2430463"/>
                <a:chOff x="2208" y="2405"/>
                <a:chExt cx="1584" cy="1531"/>
              </a:xfrm>
            </p:grpSpPr>
            <p:sp>
              <p:nvSpPr>
                <p:cNvPr id="22" name="Rectangle 62"/>
                <p:cNvSpPr>
                  <a:spLocks noChangeArrowheads="1"/>
                </p:cNvSpPr>
                <p:nvPr/>
              </p:nvSpPr>
              <p:spPr bwMode="auto">
                <a:xfrm>
                  <a:off x="2419" y="2616"/>
                  <a:ext cx="1162" cy="1162"/>
                </a:xfrm>
                <a:prstGeom prst="rect">
                  <a:avLst/>
                </a:prstGeom>
                <a:noFill/>
                <a:ln w="38100">
                  <a:solidFill>
                    <a:schemeClr val="tx1"/>
                  </a:solidFill>
                  <a:miter lim="800000"/>
                  <a:headEnd/>
                  <a:tailEnd/>
                </a:ln>
              </p:spPr>
              <p:txBody>
                <a:bodyPr wrap="none" anchor="ctr"/>
                <a:lstStyle/>
                <a:p>
                  <a:endParaRPr lang="en-US"/>
                </a:p>
              </p:txBody>
            </p:sp>
            <p:sp>
              <p:nvSpPr>
                <p:cNvPr id="23" name="Line 63"/>
                <p:cNvSpPr>
                  <a:spLocks noChangeShapeType="1"/>
                </p:cNvSpPr>
                <p:nvPr/>
              </p:nvSpPr>
              <p:spPr bwMode="auto">
                <a:xfrm flipV="1">
                  <a:off x="2419" y="2405"/>
                  <a:ext cx="0" cy="211"/>
                </a:xfrm>
                <a:prstGeom prst="line">
                  <a:avLst/>
                </a:prstGeom>
                <a:noFill/>
                <a:ln w="38100">
                  <a:solidFill>
                    <a:schemeClr val="tx1"/>
                  </a:solidFill>
                  <a:round/>
                  <a:headEnd/>
                  <a:tailEnd/>
                </a:ln>
              </p:spPr>
              <p:txBody>
                <a:bodyPr/>
                <a:lstStyle/>
                <a:p>
                  <a:endParaRPr lang="en-US"/>
                </a:p>
              </p:txBody>
            </p:sp>
            <p:sp>
              <p:nvSpPr>
                <p:cNvPr id="24" name="Line 64"/>
                <p:cNvSpPr>
                  <a:spLocks noChangeShapeType="1"/>
                </p:cNvSpPr>
                <p:nvPr/>
              </p:nvSpPr>
              <p:spPr bwMode="auto">
                <a:xfrm flipV="1">
                  <a:off x="2419" y="3725"/>
                  <a:ext cx="0" cy="211"/>
                </a:xfrm>
                <a:prstGeom prst="line">
                  <a:avLst/>
                </a:prstGeom>
                <a:noFill/>
                <a:ln w="38100">
                  <a:solidFill>
                    <a:schemeClr val="tx1"/>
                  </a:solidFill>
                  <a:round/>
                  <a:headEnd/>
                  <a:tailEnd/>
                </a:ln>
              </p:spPr>
              <p:txBody>
                <a:bodyPr/>
                <a:lstStyle/>
                <a:p>
                  <a:endParaRPr lang="en-US"/>
                </a:p>
              </p:txBody>
            </p:sp>
            <p:sp>
              <p:nvSpPr>
                <p:cNvPr id="25" name="Line 65"/>
                <p:cNvSpPr>
                  <a:spLocks noChangeShapeType="1"/>
                </p:cNvSpPr>
                <p:nvPr/>
              </p:nvSpPr>
              <p:spPr bwMode="auto">
                <a:xfrm flipV="1">
                  <a:off x="3581" y="2405"/>
                  <a:ext cx="0" cy="211"/>
                </a:xfrm>
                <a:prstGeom prst="line">
                  <a:avLst/>
                </a:prstGeom>
                <a:noFill/>
                <a:ln w="38100">
                  <a:solidFill>
                    <a:schemeClr val="tx1"/>
                  </a:solidFill>
                  <a:round/>
                  <a:headEnd/>
                  <a:tailEnd/>
                </a:ln>
              </p:spPr>
              <p:txBody>
                <a:bodyPr/>
                <a:lstStyle/>
                <a:p>
                  <a:endParaRPr lang="en-US"/>
                </a:p>
              </p:txBody>
            </p:sp>
            <p:sp>
              <p:nvSpPr>
                <p:cNvPr id="26" name="Line 66"/>
                <p:cNvSpPr>
                  <a:spLocks noChangeShapeType="1"/>
                </p:cNvSpPr>
                <p:nvPr/>
              </p:nvSpPr>
              <p:spPr bwMode="auto">
                <a:xfrm flipV="1">
                  <a:off x="3581" y="3725"/>
                  <a:ext cx="0" cy="211"/>
                </a:xfrm>
                <a:prstGeom prst="line">
                  <a:avLst/>
                </a:prstGeom>
                <a:noFill/>
                <a:ln w="38100">
                  <a:solidFill>
                    <a:schemeClr val="tx1"/>
                  </a:solidFill>
                  <a:round/>
                  <a:headEnd/>
                  <a:tailEnd/>
                </a:ln>
              </p:spPr>
              <p:txBody>
                <a:bodyPr/>
                <a:lstStyle/>
                <a:p>
                  <a:endParaRPr lang="en-US"/>
                </a:p>
              </p:txBody>
            </p:sp>
            <p:sp>
              <p:nvSpPr>
                <p:cNvPr id="27" name="Line 67"/>
                <p:cNvSpPr>
                  <a:spLocks noChangeShapeType="1"/>
                </p:cNvSpPr>
                <p:nvPr/>
              </p:nvSpPr>
              <p:spPr bwMode="auto">
                <a:xfrm flipV="1">
                  <a:off x="3581" y="2616"/>
                  <a:ext cx="211" cy="0"/>
                </a:xfrm>
                <a:prstGeom prst="line">
                  <a:avLst/>
                </a:prstGeom>
                <a:noFill/>
                <a:ln w="38100">
                  <a:solidFill>
                    <a:schemeClr val="tx1"/>
                  </a:solidFill>
                  <a:round/>
                  <a:headEnd/>
                  <a:tailEnd/>
                </a:ln>
              </p:spPr>
              <p:txBody>
                <a:bodyPr/>
                <a:lstStyle/>
                <a:p>
                  <a:endParaRPr lang="en-US"/>
                </a:p>
              </p:txBody>
            </p:sp>
            <p:sp>
              <p:nvSpPr>
                <p:cNvPr id="28" name="Line 68"/>
                <p:cNvSpPr>
                  <a:spLocks noChangeShapeType="1"/>
                </p:cNvSpPr>
                <p:nvPr/>
              </p:nvSpPr>
              <p:spPr bwMode="auto">
                <a:xfrm flipV="1">
                  <a:off x="3581" y="3778"/>
                  <a:ext cx="211" cy="0"/>
                </a:xfrm>
                <a:prstGeom prst="line">
                  <a:avLst/>
                </a:prstGeom>
                <a:noFill/>
                <a:ln w="38100">
                  <a:solidFill>
                    <a:schemeClr val="tx1"/>
                  </a:solidFill>
                  <a:round/>
                  <a:headEnd/>
                  <a:tailEnd/>
                </a:ln>
              </p:spPr>
              <p:txBody>
                <a:bodyPr/>
                <a:lstStyle/>
                <a:p>
                  <a:endParaRPr lang="en-US"/>
                </a:p>
              </p:txBody>
            </p:sp>
            <p:sp>
              <p:nvSpPr>
                <p:cNvPr id="29" name="Line 69"/>
                <p:cNvSpPr>
                  <a:spLocks noChangeShapeType="1"/>
                </p:cNvSpPr>
                <p:nvPr/>
              </p:nvSpPr>
              <p:spPr bwMode="auto">
                <a:xfrm flipV="1">
                  <a:off x="2208" y="2616"/>
                  <a:ext cx="211" cy="0"/>
                </a:xfrm>
                <a:prstGeom prst="line">
                  <a:avLst/>
                </a:prstGeom>
                <a:noFill/>
                <a:ln w="38100">
                  <a:solidFill>
                    <a:schemeClr val="tx1"/>
                  </a:solidFill>
                  <a:round/>
                  <a:headEnd/>
                  <a:tailEnd/>
                </a:ln>
              </p:spPr>
              <p:txBody>
                <a:bodyPr/>
                <a:lstStyle/>
                <a:p>
                  <a:endParaRPr lang="en-US"/>
                </a:p>
              </p:txBody>
            </p:sp>
            <p:sp>
              <p:nvSpPr>
                <p:cNvPr id="30" name="Line 70"/>
                <p:cNvSpPr>
                  <a:spLocks noChangeShapeType="1"/>
                </p:cNvSpPr>
                <p:nvPr/>
              </p:nvSpPr>
              <p:spPr bwMode="auto">
                <a:xfrm flipV="1">
                  <a:off x="2208" y="3778"/>
                  <a:ext cx="211" cy="0"/>
                </a:xfrm>
                <a:prstGeom prst="line">
                  <a:avLst/>
                </a:prstGeom>
                <a:noFill/>
                <a:ln w="38100">
                  <a:solidFill>
                    <a:schemeClr val="tx1"/>
                  </a:solidFill>
                  <a:round/>
                  <a:headEnd/>
                  <a:tailEnd/>
                </a:ln>
              </p:spPr>
              <p:txBody>
                <a:bodyPr/>
                <a:lstStyle/>
                <a:p>
                  <a:endParaRPr lang="en-US"/>
                </a:p>
              </p:txBody>
            </p:sp>
          </p:grpSp>
          <p:sp>
            <p:nvSpPr>
              <p:cNvPr id="17" name="Line 94"/>
              <p:cNvSpPr>
                <a:spLocks noChangeShapeType="1"/>
              </p:cNvSpPr>
              <p:nvPr/>
            </p:nvSpPr>
            <p:spPr bwMode="auto">
              <a:xfrm flipV="1">
                <a:off x="4419600" y="5410200"/>
                <a:ext cx="615950" cy="1066800"/>
              </a:xfrm>
              <a:prstGeom prst="line">
                <a:avLst/>
              </a:prstGeom>
              <a:noFill/>
              <a:ln w="28575">
                <a:solidFill>
                  <a:schemeClr val="tx1"/>
                </a:solidFill>
                <a:round/>
                <a:headEnd/>
                <a:tailEnd/>
              </a:ln>
            </p:spPr>
            <p:txBody>
              <a:bodyPr/>
              <a:lstStyle/>
              <a:p>
                <a:endParaRPr lang="en-US"/>
              </a:p>
            </p:txBody>
          </p:sp>
          <p:sp>
            <p:nvSpPr>
              <p:cNvPr id="18" name="Line 95"/>
              <p:cNvSpPr>
                <a:spLocks noChangeShapeType="1"/>
              </p:cNvSpPr>
              <p:nvPr/>
            </p:nvSpPr>
            <p:spPr bwMode="auto">
              <a:xfrm flipV="1">
                <a:off x="4575175" y="6019800"/>
                <a:ext cx="307975" cy="533400"/>
              </a:xfrm>
              <a:prstGeom prst="line">
                <a:avLst/>
              </a:prstGeom>
              <a:noFill/>
              <a:ln w="28575">
                <a:solidFill>
                  <a:schemeClr val="tx1"/>
                </a:solidFill>
                <a:round/>
                <a:headEnd/>
                <a:tailEnd/>
              </a:ln>
            </p:spPr>
            <p:txBody>
              <a:bodyPr/>
              <a:lstStyle/>
              <a:p>
                <a:endParaRPr lang="en-US"/>
              </a:p>
            </p:txBody>
          </p:sp>
          <p:sp>
            <p:nvSpPr>
              <p:cNvPr id="19" name="Oval 96"/>
              <p:cNvSpPr>
                <a:spLocks noChangeArrowheads="1"/>
              </p:cNvSpPr>
              <p:nvPr/>
            </p:nvSpPr>
            <p:spPr bwMode="auto">
              <a:xfrm>
                <a:off x="4953000" y="53340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0" name="Oval 97"/>
              <p:cNvSpPr>
                <a:spLocks noChangeArrowheads="1"/>
              </p:cNvSpPr>
              <p:nvPr/>
            </p:nvSpPr>
            <p:spPr bwMode="auto">
              <a:xfrm>
                <a:off x="4800600" y="5943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1" name="Arc 99"/>
              <p:cNvSpPr>
                <a:spLocks/>
              </p:cNvSpPr>
              <p:nvPr/>
            </p:nvSpPr>
            <p:spPr bwMode="auto">
              <a:xfrm rot="5400000" flipH="1">
                <a:off x="4060825" y="4138612"/>
                <a:ext cx="1530350" cy="914400"/>
              </a:xfrm>
              <a:custGeom>
                <a:avLst/>
                <a:gdLst>
                  <a:gd name="T0" fmla="*/ 0 w 23355"/>
                  <a:gd name="T1" fmla="*/ 258360 h 21600"/>
                  <a:gd name="T2" fmla="*/ 1530350 w 23355"/>
                  <a:gd name="T3" fmla="*/ 70358 h 21600"/>
                  <a:gd name="T4" fmla="*/ 985963 w 23355"/>
                  <a:gd name="T5" fmla="*/ 914400 h 21600"/>
                  <a:gd name="T6" fmla="*/ 0 60000 65536"/>
                  <a:gd name="T7" fmla="*/ 0 60000 65536"/>
                  <a:gd name="T8" fmla="*/ 0 60000 65536"/>
                  <a:gd name="T9" fmla="*/ 0 w 23355"/>
                  <a:gd name="T10" fmla="*/ 0 h 21600"/>
                  <a:gd name="T11" fmla="*/ 23355 w 23355"/>
                  <a:gd name="T12" fmla="*/ 21600 h 21600"/>
                </a:gdLst>
                <a:ahLst/>
                <a:cxnLst>
                  <a:cxn ang="T6">
                    <a:pos x="T0" y="T1"/>
                  </a:cxn>
                  <a:cxn ang="T7">
                    <a:pos x="T2" y="T3"/>
                  </a:cxn>
                  <a:cxn ang="T8">
                    <a:pos x="T4" y="T5"/>
                  </a:cxn>
                </a:cxnLst>
                <a:rect l="T9" t="T10" r="T11" b="T12"/>
                <a:pathLst>
                  <a:path w="23355" h="21600" fill="none" extrusionOk="0">
                    <a:moveTo>
                      <a:pt x="0" y="6103"/>
                    </a:moveTo>
                    <a:cubicBezTo>
                      <a:pt x="4031" y="2189"/>
                      <a:pt x="9428" y="-1"/>
                      <a:pt x="15047" y="0"/>
                    </a:cubicBezTo>
                    <a:cubicBezTo>
                      <a:pt x="17898" y="0"/>
                      <a:pt x="20722" y="564"/>
                      <a:pt x="23355" y="1661"/>
                    </a:cubicBezTo>
                  </a:path>
                  <a:path w="23355" h="21600" stroke="0" extrusionOk="0">
                    <a:moveTo>
                      <a:pt x="0" y="6103"/>
                    </a:moveTo>
                    <a:cubicBezTo>
                      <a:pt x="4031" y="2189"/>
                      <a:pt x="9428" y="-1"/>
                      <a:pt x="15047" y="0"/>
                    </a:cubicBezTo>
                    <a:cubicBezTo>
                      <a:pt x="17898" y="0"/>
                      <a:pt x="20722" y="564"/>
                      <a:pt x="23355" y="1661"/>
                    </a:cubicBezTo>
                    <a:lnTo>
                      <a:pt x="15047" y="21600"/>
                    </a:lnTo>
                    <a:close/>
                  </a:path>
                </a:pathLst>
              </a:custGeom>
              <a:noFill/>
              <a:ln w="28575">
                <a:solidFill>
                  <a:schemeClr val="tx1"/>
                </a:solidFill>
                <a:round/>
                <a:headEnd/>
                <a:tailEnd/>
              </a:ln>
            </p:spPr>
            <p:txBody>
              <a:bodyPr wrap="none" anchor="ctr"/>
              <a:lstStyle/>
              <a:p>
                <a:endParaRPr lang="en-US"/>
              </a:p>
            </p:txBody>
          </p:sp>
        </p:grpSp>
      </p:grpSp>
      <p:sp>
        <p:nvSpPr>
          <p:cNvPr id="31" name="AutoShape 100"/>
          <p:cNvSpPr>
            <a:spLocks noChangeArrowheads="1"/>
          </p:cNvSpPr>
          <p:nvPr/>
        </p:nvSpPr>
        <p:spPr bwMode="auto">
          <a:xfrm>
            <a:off x="4791075" y="6305550"/>
            <a:ext cx="304800" cy="304800"/>
          </a:xfrm>
          <a:custGeom>
            <a:avLst/>
            <a:gdLst>
              <a:gd name="T0" fmla="*/ 152400 w 21600"/>
              <a:gd name="T1" fmla="*/ 0 h 21600"/>
              <a:gd name="T2" fmla="*/ 44633 w 21600"/>
              <a:gd name="T3" fmla="*/ 44633 h 21600"/>
              <a:gd name="T4" fmla="*/ 0 w 21600"/>
              <a:gd name="T5" fmla="*/ 152400 h 21600"/>
              <a:gd name="T6" fmla="*/ 44633 w 21600"/>
              <a:gd name="T7" fmla="*/ 260167 h 21600"/>
              <a:gd name="T8" fmla="*/ 152400 w 21600"/>
              <a:gd name="T9" fmla="*/ 304800 h 21600"/>
              <a:gd name="T10" fmla="*/ 260167 w 21600"/>
              <a:gd name="T11" fmla="*/ 260167 h 21600"/>
              <a:gd name="T12" fmla="*/ 304800 w 21600"/>
              <a:gd name="T13" fmla="*/ 152400 h 21600"/>
              <a:gd name="T14" fmla="*/ 260167 w 21600"/>
              <a:gd name="T15" fmla="*/ 446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9525">
            <a:noFill/>
            <a:miter lim="800000"/>
            <a:headEnd/>
            <a:tailEnd/>
          </a:ln>
        </p:spPr>
        <p:txBody>
          <a:bodyPr wrap="none" anchor="ctr"/>
          <a:lstStyle/>
          <a:p>
            <a:endParaRPr lang="en-US"/>
          </a:p>
        </p:txBody>
      </p:sp>
      <p:sp>
        <p:nvSpPr>
          <p:cNvPr id="32" name="Arc 101"/>
          <p:cNvSpPr>
            <a:spLocks/>
          </p:cNvSpPr>
          <p:nvPr/>
        </p:nvSpPr>
        <p:spPr bwMode="auto">
          <a:xfrm rot="541159" flipV="1">
            <a:off x="5319393" y="5659493"/>
            <a:ext cx="311150" cy="615950"/>
          </a:xfrm>
          <a:custGeom>
            <a:avLst/>
            <a:gdLst>
              <a:gd name="T0" fmla="*/ 0 w 21600"/>
              <a:gd name="T1" fmla="*/ 0 h 42807"/>
              <a:gd name="T2" fmla="*/ 59104 w 21600"/>
              <a:gd name="T3" fmla="*/ 615950 h 42807"/>
              <a:gd name="T4" fmla="*/ 0 w 21600"/>
              <a:gd name="T5" fmla="*/ 310802 h 42807"/>
              <a:gd name="T6" fmla="*/ 0 60000 65536"/>
              <a:gd name="T7" fmla="*/ 0 60000 65536"/>
              <a:gd name="T8" fmla="*/ 0 60000 65536"/>
              <a:gd name="T9" fmla="*/ 0 w 21600"/>
              <a:gd name="T10" fmla="*/ 0 h 42807"/>
              <a:gd name="T11" fmla="*/ 21600 w 21600"/>
              <a:gd name="T12" fmla="*/ 42807 h 42807"/>
            </a:gdLst>
            <a:ahLst/>
            <a:cxnLst>
              <a:cxn ang="T6">
                <a:pos x="T0" y="T1"/>
              </a:cxn>
              <a:cxn ang="T7">
                <a:pos x="T2" y="T3"/>
              </a:cxn>
              <a:cxn ang="T8">
                <a:pos x="T4" y="T5"/>
              </a:cxn>
            </a:cxnLst>
            <a:rect l="T9" t="T10" r="T11" b="T12"/>
            <a:pathLst>
              <a:path w="21600" h="42807" fill="none" extrusionOk="0">
                <a:moveTo>
                  <a:pt x="-1" y="0"/>
                </a:moveTo>
                <a:cubicBezTo>
                  <a:pt x="11929" y="0"/>
                  <a:pt x="21600" y="9670"/>
                  <a:pt x="21600" y="21600"/>
                </a:cubicBezTo>
                <a:cubicBezTo>
                  <a:pt x="21600" y="31947"/>
                  <a:pt x="14261" y="40841"/>
                  <a:pt x="4102" y="42806"/>
                </a:cubicBezTo>
              </a:path>
              <a:path w="21600" h="42807" stroke="0" extrusionOk="0">
                <a:moveTo>
                  <a:pt x="-1" y="0"/>
                </a:moveTo>
                <a:cubicBezTo>
                  <a:pt x="11929" y="0"/>
                  <a:pt x="21600" y="9670"/>
                  <a:pt x="21600" y="21600"/>
                </a:cubicBezTo>
                <a:cubicBezTo>
                  <a:pt x="21600" y="31947"/>
                  <a:pt x="14261" y="40841"/>
                  <a:pt x="4102" y="42806"/>
                </a:cubicBezTo>
                <a:lnTo>
                  <a:pt x="0" y="21600"/>
                </a:lnTo>
                <a:close/>
              </a:path>
            </a:pathLst>
          </a:custGeom>
          <a:noFill/>
          <a:ln w="19050">
            <a:solidFill>
              <a:schemeClr val="tx1"/>
            </a:solidFill>
            <a:prstDash val="dash"/>
            <a:round/>
            <a:headEnd/>
            <a:tailEnd/>
          </a:ln>
        </p:spPr>
        <p:txBody>
          <a:bodyPr wrap="none" anchor="ctr"/>
          <a:lstStyle/>
          <a:p>
            <a:endParaRPr lang="en-US"/>
          </a:p>
        </p:txBody>
      </p:sp>
      <p:sp>
        <p:nvSpPr>
          <p:cNvPr id="33" name="Text Box 102"/>
          <p:cNvSpPr txBox="1">
            <a:spLocks noChangeArrowheads="1"/>
          </p:cNvSpPr>
          <p:nvPr/>
        </p:nvSpPr>
        <p:spPr bwMode="auto">
          <a:xfrm>
            <a:off x="5638800" y="5851525"/>
            <a:ext cx="381000" cy="549275"/>
          </a:xfrm>
          <a:prstGeom prst="rect">
            <a:avLst/>
          </a:prstGeom>
          <a:noFill/>
          <a:ln w="9525">
            <a:noFill/>
            <a:miter lim="800000"/>
            <a:headEnd/>
            <a:tailEnd/>
          </a:ln>
        </p:spPr>
        <p:txBody>
          <a:bodyPr>
            <a:spAutoFit/>
          </a:bodyPr>
          <a:lstStyle/>
          <a:p>
            <a:pPr>
              <a:spcBef>
                <a:spcPct val="50000"/>
              </a:spcBef>
            </a:pPr>
            <a:r>
              <a:rPr lang="en-US" sz="3000" b="1" dirty="0">
                <a:latin typeface="Comic Sans MS" pitchFamily="66" charset="0"/>
              </a:rPr>
              <a:t>?</a:t>
            </a:r>
          </a:p>
        </p:txBody>
      </p:sp>
      <p:graphicFrame>
        <p:nvGraphicFramePr>
          <p:cNvPr id="34" name="Object 52"/>
          <p:cNvGraphicFramePr>
            <a:graphicFrameLocks noChangeAspect="1"/>
          </p:cNvGraphicFramePr>
          <p:nvPr/>
        </p:nvGraphicFramePr>
        <p:xfrm>
          <a:off x="6526213" y="1524000"/>
          <a:ext cx="2465387" cy="2459037"/>
        </p:xfrm>
        <a:graphic>
          <a:graphicData uri="http://schemas.openxmlformats.org/presentationml/2006/ole">
            <p:oleObj spid="_x0000_s230402" name="CorelDRAW" r:id="rId4" imgW="2041200" imgH="2036160" progId="CorelDRAW.Graphic.11">
              <p:embed/>
            </p:oleObj>
          </a:graphicData>
        </a:graphic>
      </p:graphicFrame>
      <p:sp>
        <p:nvSpPr>
          <p:cNvPr id="36" name="Rectangle 93"/>
          <p:cNvSpPr>
            <a:spLocks noChangeArrowheads="1"/>
          </p:cNvSpPr>
          <p:nvPr/>
        </p:nvSpPr>
        <p:spPr bwMode="auto">
          <a:xfrm>
            <a:off x="8001000" y="1676400"/>
            <a:ext cx="533400" cy="533400"/>
          </a:xfrm>
          <a:prstGeom prst="rect">
            <a:avLst/>
          </a:prstGeom>
          <a:noFill/>
          <a:ln w="28575">
            <a:solidFill>
              <a:schemeClr val="tx1"/>
            </a:solidFill>
            <a:miter lim="800000"/>
            <a:headEnd/>
            <a:tailEnd/>
          </a:ln>
        </p:spPr>
        <p:txBody>
          <a:bodyPr wrap="none" anchor="ctr"/>
          <a:lstStyle/>
          <a:p>
            <a:endParaRPr lang="en-US"/>
          </a:p>
        </p:txBody>
      </p:sp>
      <p:sp>
        <p:nvSpPr>
          <p:cNvPr id="37"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r>
              <a:rPr lang="en-US" sz="2400" dirty="0" smtClean="0"/>
              <a:t>Enables D*</a:t>
            </a:r>
          </a:p>
          <a:p>
            <a:pPr lvl="1"/>
            <a:endParaRPr lang="en-US" sz="2800" dirty="0" smtClean="0"/>
          </a:p>
          <a:p>
            <a:pPr lvl="1"/>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32" grpId="0" animBg="1"/>
      <p:bldP spid="33" grpId="0"/>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Re-planning</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24</a:t>
            </a:fld>
            <a:endParaRPr lang="en-US" dirty="0"/>
          </a:p>
        </p:txBody>
      </p:sp>
      <p:grpSp>
        <p:nvGrpSpPr>
          <p:cNvPr id="3" name="Group 23"/>
          <p:cNvGrpSpPr>
            <a:grpSpLocks/>
          </p:cNvGrpSpPr>
          <p:nvPr/>
        </p:nvGrpSpPr>
        <p:grpSpPr bwMode="auto">
          <a:xfrm>
            <a:off x="5715000" y="2209800"/>
            <a:ext cx="2286000" cy="2209800"/>
            <a:chOff x="1872" y="2544"/>
            <a:chExt cx="1440" cy="1392"/>
          </a:xfrm>
        </p:grpSpPr>
        <p:sp>
          <p:nvSpPr>
            <p:cNvPr id="8" name="Rectangle 24"/>
            <p:cNvSpPr>
              <a:spLocks noChangeArrowheads="1"/>
            </p:cNvSpPr>
            <p:nvPr/>
          </p:nvSpPr>
          <p:spPr bwMode="auto">
            <a:xfrm>
              <a:off x="2064" y="2736"/>
              <a:ext cx="1056" cy="1056"/>
            </a:xfrm>
            <a:prstGeom prst="rect">
              <a:avLst/>
            </a:prstGeom>
            <a:noFill/>
            <a:ln w="12700">
              <a:solidFill>
                <a:schemeClr val="tx1"/>
              </a:solidFill>
              <a:miter lim="800000"/>
              <a:headEnd/>
              <a:tailEnd/>
            </a:ln>
          </p:spPr>
          <p:txBody>
            <a:bodyPr wrap="none" anchor="ctr"/>
            <a:lstStyle/>
            <a:p>
              <a:endParaRPr lang="en-US"/>
            </a:p>
          </p:txBody>
        </p:sp>
        <p:sp>
          <p:nvSpPr>
            <p:cNvPr id="9" name="Line 25"/>
            <p:cNvSpPr>
              <a:spLocks noChangeShapeType="1"/>
            </p:cNvSpPr>
            <p:nvPr/>
          </p:nvSpPr>
          <p:spPr bwMode="auto">
            <a:xfrm flipV="1">
              <a:off x="2064" y="2544"/>
              <a:ext cx="0" cy="192"/>
            </a:xfrm>
            <a:prstGeom prst="line">
              <a:avLst/>
            </a:prstGeom>
            <a:noFill/>
            <a:ln w="9525">
              <a:solidFill>
                <a:schemeClr val="tx1"/>
              </a:solidFill>
              <a:round/>
              <a:headEnd/>
              <a:tailEnd/>
            </a:ln>
          </p:spPr>
          <p:txBody>
            <a:bodyPr/>
            <a:lstStyle/>
            <a:p>
              <a:endParaRPr lang="en-US"/>
            </a:p>
          </p:txBody>
        </p:sp>
        <p:sp>
          <p:nvSpPr>
            <p:cNvPr id="10" name="Line 26"/>
            <p:cNvSpPr>
              <a:spLocks noChangeShapeType="1"/>
            </p:cNvSpPr>
            <p:nvPr/>
          </p:nvSpPr>
          <p:spPr bwMode="auto">
            <a:xfrm flipV="1">
              <a:off x="2064" y="3744"/>
              <a:ext cx="0" cy="192"/>
            </a:xfrm>
            <a:prstGeom prst="line">
              <a:avLst/>
            </a:prstGeom>
            <a:noFill/>
            <a:ln w="9525">
              <a:solidFill>
                <a:schemeClr val="tx1"/>
              </a:solidFill>
              <a:round/>
              <a:headEnd/>
              <a:tailEnd/>
            </a:ln>
          </p:spPr>
          <p:txBody>
            <a:bodyPr/>
            <a:lstStyle/>
            <a:p>
              <a:endParaRPr lang="en-US"/>
            </a:p>
          </p:txBody>
        </p:sp>
        <p:sp>
          <p:nvSpPr>
            <p:cNvPr id="11" name="Line 27"/>
            <p:cNvSpPr>
              <a:spLocks noChangeShapeType="1"/>
            </p:cNvSpPr>
            <p:nvPr/>
          </p:nvSpPr>
          <p:spPr bwMode="auto">
            <a:xfrm flipV="1">
              <a:off x="3120" y="2544"/>
              <a:ext cx="0" cy="192"/>
            </a:xfrm>
            <a:prstGeom prst="line">
              <a:avLst/>
            </a:prstGeom>
            <a:noFill/>
            <a:ln w="9525">
              <a:solidFill>
                <a:schemeClr val="tx1"/>
              </a:solidFill>
              <a:round/>
              <a:headEnd/>
              <a:tailEnd/>
            </a:ln>
          </p:spPr>
          <p:txBody>
            <a:bodyPr/>
            <a:lstStyle/>
            <a:p>
              <a:endParaRPr lang="en-US"/>
            </a:p>
          </p:txBody>
        </p:sp>
        <p:sp>
          <p:nvSpPr>
            <p:cNvPr id="12" name="Line 28"/>
            <p:cNvSpPr>
              <a:spLocks noChangeShapeType="1"/>
            </p:cNvSpPr>
            <p:nvPr/>
          </p:nvSpPr>
          <p:spPr bwMode="auto">
            <a:xfrm flipV="1">
              <a:off x="3120" y="3744"/>
              <a:ext cx="0" cy="192"/>
            </a:xfrm>
            <a:prstGeom prst="line">
              <a:avLst/>
            </a:prstGeom>
            <a:noFill/>
            <a:ln w="9525">
              <a:solidFill>
                <a:schemeClr val="tx1"/>
              </a:solidFill>
              <a:round/>
              <a:headEnd/>
              <a:tailEnd/>
            </a:ln>
          </p:spPr>
          <p:txBody>
            <a:bodyPr/>
            <a:lstStyle/>
            <a:p>
              <a:endParaRPr lang="en-US"/>
            </a:p>
          </p:txBody>
        </p:sp>
        <p:sp>
          <p:nvSpPr>
            <p:cNvPr id="13" name="Line 29"/>
            <p:cNvSpPr>
              <a:spLocks noChangeShapeType="1"/>
            </p:cNvSpPr>
            <p:nvPr/>
          </p:nvSpPr>
          <p:spPr bwMode="auto">
            <a:xfrm flipV="1">
              <a:off x="3120" y="2736"/>
              <a:ext cx="192" cy="0"/>
            </a:xfrm>
            <a:prstGeom prst="line">
              <a:avLst/>
            </a:prstGeom>
            <a:noFill/>
            <a:ln w="9525">
              <a:solidFill>
                <a:schemeClr val="tx1"/>
              </a:solidFill>
              <a:round/>
              <a:headEnd/>
              <a:tailEnd/>
            </a:ln>
          </p:spPr>
          <p:txBody>
            <a:bodyPr/>
            <a:lstStyle/>
            <a:p>
              <a:endParaRPr lang="en-US"/>
            </a:p>
          </p:txBody>
        </p:sp>
        <p:sp>
          <p:nvSpPr>
            <p:cNvPr id="14" name="Line 30"/>
            <p:cNvSpPr>
              <a:spLocks noChangeShapeType="1"/>
            </p:cNvSpPr>
            <p:nvPr/>
          </p:nvSpPr>
          <p:spPr bwMode="auto">
            <a:xfrm flipV="1">
              <a:off x="3120" y="3792"/>
              <a:ext cx="192" cy="0"/>
            </a:xfrm>
            <a:prstGeom prst="line">
              <a:avLst/>
            </a:prstGeom>
            <a:noFill/>
            <a:ln w="9525">
              <a:solidFill>
                <a:schemeClr val="tx1"/>
              </a:solidFill>
              <a:round/>
              <a:headEnd/>
              <a:tailEnd/>
            </a:ln>
          </p:spPr>
          <p:txBody>
            <a:bodyPr/>
            <a:lstStyle/>
            <a:p>
              <a:endParaRPr lang="en-US"/>
            </a:p>
          </p:txBody>
        </p:sp>
        <p:sp>
          <p:nvSpPr>
            <p:cNvPr id="15" name="Line 31"/>
            <p:cNvSpPr>
              <a:spLocks noChangeShapeType="1"/>
            </p:cNvSpPr>
            <p:nvPr/>
          </p:nvSpPr>
          <p:spPr bwMode="auto">
            <a:xfrm flipV="1">
              <a:off x="1872" y="2736"/>
              <a:ext cx="192" cy="0"/>
            </a:xfrm>
            <a:prstGeom prst="line">
              <a:avLst/>
            </a:prstGeom>
            <a:noFill/>
            <a:ln w="9525">
              <a:solidFill>
                <a:schemeClr val="tx1"/>
              </a:solidFill>
              <a:round/>
              <a:headEnd/>
              <a:tailEnd/>
            </a:ln>
          </p:spPr>
          <p:txBody>
            <a:bodyPr/>
            <a:lstStyle/>
            <a:p>
              <a:endParaRPr lang="en-US"/>
            </a:p>
          </p:txBody>
        </p:sp>
        <p:sp>
          <p:nvSpPr>
            <p:cNvPr id="16" name="Line 32"/>
            <p:cNvSpPr>
              <a:spLocks noChangeShapeType="1"/>
            </p:cNvSpPr>
            <p:nvPr/>
          </p:nvSpPr>
          <p:spPr bwMode="auto">
            <a:xfrm flipV="1">
              <a:off x="1872" y="3792"/>
              <a:ext cx="192" cy="0"/>
            </a:xfrm>
            <a:prstGeom prst="line">
              <a:avLst/>
            </a:prstGeom>
            <a:noFill/>
            <a:ln w="9525">
              <a:solidFill>
                <a:schemeClr val="tx1"/>
              </a:solidFill>
              <a:round/>
              <a:headEnd/>
              <a:tailEnd/>
            </a:ln>
          </p:spPr>
          <p:txBody>
            <a:bodyPr/>
            <a:lstStyle/>
            <a:p>
              <a:endParaRPr lang="en-US"/>
            </a:p>
          </p:txBody>
        </p:sp>
      </p:grpSp>
      <p:grpSp>
        <p:nvGrpSpPr>
          <p:cNvPr id="5" name="Group 33"/>
          <p:cNvGrpSpPr>
            <a:grpSpLocks/>
          </p:cNvGrpSpPr>
          <p:nvPr/>
        </p:nvGrpSpPr>
        <p:grpSpPr bwMode="auto">
          <a:xfrm>
            <a:off x="6172200" y="2743200"/>
            <a:ext cx="1295400" cy="1295400"/>
            <a:chOff x="2160" y="2880"/>
            <a:chExt cx="816" cy="816"/>
          </a:xfrm>
        </p:grpSpPr>
        <p:sp>
          <p:nvSpPr>
            <p:cNvPr id="18" name="Oval 34"/>
            <p:cNvSpPr>
              <a:spLocks noChangeArrowheads="1"/>
            </p:cNvSpPr>
            <p:nvPr/>
          </p:nvSpPr>
          <p:spPr bwMode="auto">
            <a:xfrm>
              <a:off x="2352" y="2976"/>
              <a:ext cx="96" cy="96"/>
            </a:xfrm>
            <a:prstGeom prst="ellipse">
              <a:avLst/>
            </a:prstGeom>
            <a:solidFill>
              <a:schemeClr val="tx1"/>
            </a:solidFill>
            <a:ln w="9525">
              <a:noFill/>
              <a:round/>
              <a:headEnd/>
              <a:tailEnd/>
            </a:ln>
          </p:spPr>
          <p:txBody>
            <a:bodyPr wrap="none" anchor="ctr"/>
            <a:lstStyle/>
            <a:p>
              <a:endParaRPr lang="en-US"/>
            </a:p>
          </p:txBody>
        </p:sp>
        <p:sp>
          <p:nvSpPr>
            <p:cNvPr id="19" name="Oval 35"/>
            <p:cNvSpPr>
              <a:spLocks noChangeArrowheads="1"/>
            </p:cNvSpPr>
            <p:nvPr/>
          </p:nvSpPr>
          <p:spPr bwMode="auto">
            <a:xfrm>
              <a:off x="2784" y="3168"/>
              <a:ext cx="96" cy="96"/>
            </a:xfrm>
            <a:prstGeom prst="ellipse">
              <a:avLst/>
            </a:prstGeom>
            <a:solidFill>
              <a:schemeClr val="tx1"/>
            </a:solidFill>
            <a:ln w="9525">
              <a:noFill/>
              <a:round/>
              <a:headEnd/>
              <a:tailEnd/>
            </a:ln>
          </p:spPr>
          <p:txBody>
            <a:bodyPr wrap="none" anchor="ctr"/>
            <a:lstStyle/>
            <a:p>
              <a:endParaRPr lang="en-US"/>
            </a:p>
          </p:txBody>
        </p:sp>
        <p:sp>
          <p:nvSpPr>
            <p:cNvPr id="20" name="Oval 36"/>
            <p:cNvSpPr>
              <a:spLocks noChangeArrowheads="1"/>
            </p:cNvSpPr>
            <p:nvPr/>
          </p:nvSpPr>
          <p:spPr bwMode="auto">
            <a:xfrm>
              <a:off x="2544" y="3360"/>
              <a:ext cx="96" cy="96"/>
            </a:xfrm>
            <a:prstGeom prst="ellipse">
              <a:avLst/>
            </a:prstGeom>
            <a:solidFill>
              <a:schemeClr val="tx1"/>
            </a:solidFill>
            <a:ln w="9525">
              <a:noFill/>
              <a:round/>
              <a:headEnd/>
              <a:tailEnd/>
            </a:ln>
          </p:spPr>
          <p:txBody>
            <a:bodyPr wrap="none" anchor="ctr"/>
            <a:lstStyle/>
            <a:p>
              <a:endParaRPr lang="en-US"/>
            </a:p>
          </p:txBody>
        </p:sp>
        <p:sp>
          <p:nvSpPr>
            <p:cNvPr id="21" name="Oval 37"/>
            <p:cNvSpPr>
              <a:spLocks noChangeArrowheads="1"/>
            </p:cNvSpPr>
            <p:nvPr/>
          </p:nvSpPr>
          <p:spPr bwMode="auto">
            <a:xfrm>
              <a:off x="2160" y="3552"/>
              <a:ext cx="96" cy="96"/>
            </a:xfrm>
            <a:prstGeom prst="ellipse">
              <a:avLst/>
            </a:prstGeom>
            <a:solidFill>
              <a:schemeClr val="tx1"/>
            </a:solidFill>
            <a:ln w="9525">
              <a:noFill/>
              <a:round/>
              <a:headEnd/>
              <a:tailEnd/>
            </a:ln>
          </p:spPr>
          <p:txBody>
            <a:bodyPr wrap="none" anchor="ctr"/>
            <a:lstStyle/>
            <a:p>
              <a:endParaRPr lang="en-US"/>
            </a:p>
          </p:txBody>
        </p:sp>
        <p:sp>
          <p:nvSpPr>
            <p:cNvPr id="22" name="Oval 38"/>
            <p:cNvSpPr>
              <a:spLocks noChangeArrowheads="1"/>
            </p:cNvSpPr>
            <p:nvPr/>
          </p:nvSpPr>
          <p:spPr bwMode="auto">
            <a:xfrm>
              <a:off x="2880" y="3600"/>
              <a:ext cx="96" cy="96"/>
            </a:xfrm>
            <a:prstGeom prst="ellipse">
              <a:avLst/>
            </a:prstGeom>
            <a:solidFill>
              <a:schemeClr val="tx1"/>
            </a:solidFill>
            <a:ln w="9525">
              <a:noFill/>
              <a:round/>
              <a:headEnd/>
              <a:tailEnd/>
            </a:ln>
          </p:spPr>
          <p:txBody>
            <a:bodyPr wrap="none" anchor="ctr"/>
            <a:lstStyle/>
            <a:p>
              <a:endParaRPr lang="en-US"/>
            </a:p>
          </p:txBody>
        </p:sp>
        <p:sp>
          <p:nvSpPr>
            <p:cNvPr id="23" name="Oval 39"/>
            <p:cNvSpPr>
              <a:spLocks noChangeArrowheads="1"/>
            </p:cNvSpPr>
            <p:nvPr/>
          </p:nvSpPr>
          <p:spPr bwMode="auto">
            <a:xfrm>
              <a:off x="2208" y="3216"/>
              <a:ext cx="96" cy="96"/>
            </a:xfrm>
            <a:prstGeom prst="ellipse">
              <a:avLst/>
            </a:prstGeom>
            <a:solidFill>
              <a:schemeClr val="tx1"/>
            </a:solidFill>
            <a:ln w="9525">
              <a:noFill/>
              <a:round/>
              <a:headEnd/>
              <a:tailEnd/>
            </a:ln>
          </p:spPr>
          <p:txBody>
            <a:bodyPr wrap="none" anchor="ctr"/>
            <a:lstStyle/>
            <a:p>
              <a:endParaRPr lang="en-US"/>
            </a:p>
          </p:txBody>
        </p:sp>
        <p:sp>
          <p:nvSpPr>
            <p:cNvPr id="24" name="Oval 40"/>
            <p:cNvSpPr>
              <a:spLocks noChangeArrowheads="1"/>
            </p:cNvSpPr>
            <p:nvPr/>
          </p:nvSpPr>
          <p:spPr bwMode="auto">
            <a:xfrm>
              <a:off x="2832" y="2880"/>
              <a:ext cx="96" cy="96"/>
            </a:xfrm>
            <a:prstGeom prst="ellipse">
              <a:avLst/>
            </a:prstGeom>
            <a:solidFill>
              <a:schemeClr val="tx1"/>
            </a:solidFill>
            <a:ln w="9525">
              <a:noFill/>
              <a:round/>
              <a:headEnd/>
              <a:tailEnd/>
            </a:ln>
          </p:spPr>
          <p:txBody>
            <a:bodyPr wrap="none" anchor="ctr"/>
            <a:lstStyle/>
            <a:p>
              <a:endParaRPr lang="en-US"/>
            </a:p>
          </p:txBody>
        </p:sp>
      </p:grpSp>
      <p:sp>
        <p:nvSpPr>
          <p:cNvPr id="25" name="Oval 50"/>
          <p:cNvSpPr>
            <a:spLocks noChangeArrowheads="1"/>
          </p:cNvSpPr>
          <p:nvPr/>
        </p:nvSpPr>
        <p:spPr bwMode="auto">
          <a:xfrm>
            <a:off x="6781800" y="327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r>
              <a:rPr lang="en-US" sz="2400" dirty="0" smtClean="0"/>
              <a:t>Enables D*</a:t>
            </a:r>
          </a:p>
          <a:p>
            <a:pPr lvl="1"/>
            <a:endParaRPr lang="en-US" sz="2800" dirty="0" smtClean="0"/>
          </a:p>
          <a:p>
            <a:pPr lvl="1"/>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dirty="0" err="1" smtClean="0"/>
              <a:t>Nonholonomic</a:t>
            </a:r>
            <a:r>
              <a:rPr lang="en-US" dirty="0" smtClean="0"/>
              <a:t> D*</a:t>
            </a:r>
          </a:p>
        </p:txBody>
      </p:sp>
      <p:pic>
        <p:nvPicPr>
          <p:cNvPr id="18437" name="Picture 3" descr="DStartLatticePlannerMovie_init"/>
          <p:cNvPicPr>
            <a:picLocks noChangeAspect="1" noChangeArrowheads="1"/>
          </p:cNvPicPr>
          <p:nvPr/>
        </p:nvPicPr>
        <p:blipFill>
          <a:blip r:embed="rId2"/>
          <a:srcRect l="3333" r="3333"/>
          <a:stretch>
            <a:fillRect/>
          </a:stretch>
        </p:blipFill>
        <p:spPr bwMode="auto">
          <a:xfrm>
            <a:off x="304800" y="1477962"/>
            <a:ext cx="8534400" cy="4775200"/>
          </a:xfrm>
          <a:prstGeom prst="rect">
            <a:avLst/>
          </a:prstGeom>
          <a:noFill/>
          <a:ln w="9525">
            <a:noFill/>
            <a:miter lim="800000"/>
            <a:headEnd/>
            <a:tailEnd/>
          </a:ln>
        </p:spPr>
      </p:pic>
      <p:sp>
        <p:nvSpPr>
          <p:cNvPr id="18438" name="Text Box 4"/>
          <p:cNvSpPr txBox="1">
            <a:spLocks noChangeArrowheads="1"/>
          </p:cNvSpPr>
          <p:nvPr/>
        </p:nvSpPr>
        <p:spPr bwMode="auto">
          <a:xfrm>
            <a:off x="4572000" y="2392362"/>
            <a:ext cx="22860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Expanded States</a:t>
            </a:r>
          </a:p>
        </p:txBody>
      </p:sp>
      <p:sp>
        <p:nvSpPr>
          <p:cNvPr id="18439" name="Line 5"/>
          <p:cNvSpPr>
            <a:spLocks noChangeShapeType="1"/>
          </p:cNvSpPr>
          <p:nvPr/>
        </p:nvSpPr>
        <p:spPr bwMode="auto">
          <a:xfrm>
            <a:off x="5410200" y="2697162"/>
            <a:ext cx="1143000" cy="381000"/>
          </a:xfrm>
          <a:prstGeom prst="line">
            <a:avLst/>
          </a:prstGeom>
          <a:noFill/>
          <a:ln w="57150">
            <a:solidFill>
              <a:schemeClr val="bg1"/>
            </a:solidFill>
            <a:round/>
            <a:headEnd/>
            <a:tailEnd type="triangle" w="med" len="med"/>
          </a:ln>
        </p:spPr>
        <p:txBody>
          <a:bodyPr/>
          <a:lstStyle/>
          <a:p>
            <a:endParaRPr lang="en-US"/>
          </a:p>
        </p:txBody>
      </p:sp>
      <p:sp>
        <p:nvSpPr>
          <p:cNvPr id="18440" name="Text Box 6"/>
          <p:cNvSpPr txBox="1">
            <a:spLocks noChangeArrowheads="1"/>
          </p:cNvSpPr>
          <p:nvPr/>
        </p:nvSpPr>
        <p:spPr bwMode="auto">
          <a:xfrm>
            <a:off x="6553200" y="4754562"/>
            <a:ext cx="17526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Motion Plan</a:t>
            </a:r>
          </a:p>
        </p:txBody>
      </p:sp>
      <p:sp>
        <p:nvSpPr>
          <p:cNvPr id="18441" name="Line 7"/>
          <p:cNvSpPr>
            <a:spLocks noChangeShapeType="1"/>
          </p:cNvSpPr>
          <p:nvPr/>
        </p:nvSpPr>
        <p:spPr bwMode="auto">
          <a:xfrm flipH="1" flipV="1">
            <a:off x="6858000" y="3687762"/>
            <a:ext cx="381000" cy="1066800"/>
          </a:xfrm>
          <a:prstGeom prst="line">
            <a:avLst/>
          </a:prstGeom>
          <a:noFill/>
          <a:ln w="57150">
            <a:solidFill>
              <a:schemeClr val="bg1"/>
            </a:solidFill>
            <a:round/>
            <a:headEnd/>
            <a:tailEnd type="triangle" w="med" len="med"/>
          </a:ln>
        </p:spPr>
        <p:txBody>
          <a:bodyPr/>
          <a:lstStyle/>
          <a:p>
            <a:endParaRPr lang="en-US"/>
          </a:p>
        </p:txBody>
      </p:sp>
      <p:sp>
        <p:nvSpPr>
          <p:cNvPr id="18442" name="Text Box 8"/>
          <p:cNvSpPr txBox="1">
            <a:spLocks noChangeArrowheads="1"/>
          </p:cNvSpPr>
          <p:nvPr/>
        </p:nvSpPr>
        <p:spPr bwMode="auto">
          <a:xfrm>
            <a:off x="6096000" y="5668962"/>
            <a:ext cx="25146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Perception Horizon</a:t>
            </a:r>
          </a:p>
        </p:txBody>
      </p:sp>
      <p:sp>
        <p:nvSpPr>
          <p:cNvPr id="18443" name="Line 9"/>
          <p:cNvSpPr>
            <a:spLocks noChangeShapeType="1"/>
          </p:cNvSpPr>
          <p:nvPr/>
        </p:nvSpPr>
        <p:spPr bwMode="auto">
          <a:xfrm flipH="1" flipV="1">
            <a:off x="5562600" y="5516562"/>
            <a:ext cx="533400" cy="304800"/>
          </a:xfrm>
          <a:prstGeom prst="line">
            <a:avLst/>
          </a:prstGeom>
          <a:noFill/>
          <a:ln w="57150">
            <a:solidFill>
              <a:schemeClr val="bg1"/>
            </a:solidFill>
            <a:round/>
            <a:headEnd/>
            <a:tailEnd type="triangle" w="med" len="med"/>
          </a:ln>
        </p:spPr>
        <p:txBody>
          <a:bodyPr/>
          <a:lstStyle/>
          <a:p>
            <a:endParaRPr lang="en-US"/>
          </a:p>
        </p:txBody>
      </p:sp>
      <p:sp>
        <p:nvSpPr>
          <p:cNvPr id="18444" name="Text Box 10"/>
          <p:cNvSpPr txBox="1">
            <a:spLocks noChangeArrowheads="1"/>
          </p:cNvSpPr>
          <p:nvPr/>
        </p:nvSpPr>
        <p:spPr bwMode="auto">
          <a:xfrm>
            <a:off x="7162800" y="6202362"/>
            <a:ext cx="2133600" cy="274638"/>
          </a:xfrm>
          <a:prstGeom prst="rect">
            <a:avLst/>
          </a:prstGeom>
          <a:noFill/>
          <a:ln w="9525">
            <a:noFill/>
            <a:miter lim="800000"/>
            <a:headEnd/>
            <a:tailEnd/>
          </a:ln>
        </p:spPr>
        <p:txBody>
          <a:bodyPr>
            <a:spAutoFit/>
          </a:bodyPr>
          <a:lstStyle/>
          <a:p>
            <a:pPr>
              <a:spcBef>
                <a:spcPct val="50000"/>
              </a:spcBef>
            </a:pPr>
            <a:r>
              <a:rPr lang="en-US" sz="1200"/>
              <a:t>Graphics: Thomas Howard</a:t>
            </a:r>
          </a:p>
        </p:txBody>
      </p:sp>
      <p:sp>
        <p:nvSpPr>
          <p:cNvPr id="11" name="Slide Number Placeholder 10"/>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Nonholonomic</a:t>
            </a:r>
            <a:r>
              <a:rPr lang="en-US" dirty="0" smtClean="0"/>
              <a:t> D*</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26</a:t>
            </a:fld>
            <a:endParaRPr lang="en-US" dirty="0"/>
          </a:p>
        </p:txBody>
      </p:sp>
      <p:sp>
        <p:nvSpPr>
          <p:cNvPr id="27" name="TextBox 26"/>
          <p:cNvSpPr txBox="1"/>
          <p:nvPr/>
        </p:nvSpPr>
        <p:spPr>
          <a:xfrm>
            <a:off x="6553200" y="6019800"/>
            <a:ext cx="2286000" cy="461665"/>
          </a:xfrm>
          <a:prstGeom prst="rect">
            <a:avLst/>
          </a:prstGeom>
          <a:noFill/>
        </p:spPr>
        <p:txBody>
          <a:bodyPr wrap="square" rtlCol="0">
            <a:spAutoFit/>
          </a:bodyPr>
          <a:lstStyle/>
          <a:p>
            <a:pPr algn="r"/>
            <a:r>
              <a:rPr lang="en-US" sz="1200" dirty="0" err="1" smtClean="0"/>
              <a:t>Pivtoraiko</a:t>
            </a:r>
            <a:r>
              <a:rPr lang="en-US" sz="1200" dirty="0" smtClean="0"/>
              <a:t> &amp; Kelly, 2007</a:t>
            </a:r>
          </a:p>
          <a:p>
            <a:pPr algn="r"/>
            <a:r>
              <a:rPr lang="en-US" sz="1200" dirty="0" smtClean="0"/>
              <a:t>Graphics: Thomas Howard</a:t>
            </a:r>
          </a:p>
        </p:txBody>
      </p:sp>
      <p:pic>
        <p:nvPicPr>
          <p:cNvPr id="7" name="DStartLatticePlannerMovie.wmv">
            <a:hlinkClick r:id="" action="ppaction://media"/>
          </p:cNvPr>
          <p:cNvPicPr>
            <a:picLocks noGrp="1" noRot="1" noChangeAspect="1"/>
          </p:cNvPicPr>
          <p:nvPr>
            <p:ph idx="1"/>
            <a:videoFile r:link="rId1"/>
          </p:nvPr>
        </p:nvPicPr>
        <p:blipFill>
          <a:blip r:embed="rId4"/>
          <a:stretch>
            <a:fillRect/>
          </a:stretch>
        </p:blipFill>
        <p:spPr>
          <a:xfrm>
            <a:off x="0" y="914400"/>
            <a:ext cx="9121423" cy="513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Search Space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27</a:t>
            </a:fld>
            <a:endParaRPr lang="en-US" dirty="0"/>
          </a:p>
        </p:txBody>
      </p:sp>
      <p:pic>
        <p:nvPicPr>
          <p:cNvPr id="6" name="gradfidelity_fido_culdesac_annot.wmv">
            <a:hlinkClick r:id="" action="ppaction://media"/>
          </p:cNvPr>
          <p:cNvPicPr>
            <a:picLocks noRot="1" noChangeAspect="1"/>
          </p:cNvPicPr>
          <p:nvPr>
            <a:videoFile r:link="rId1"/>
          </p:nvPr>
        </p:nvPicPr>
        <p:blipFill>
          <a:blip r:embed="rId4"/>
          <a:stretch>
            <a:fillRect/>
          </a:stretch>
        </p:blipFill>
        <p:spPr>
          <a:xfrm>
            <a:off x="495300" y="1143000"/>
            <a:ext cx="8153400" cy="457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8-Connected Grid Alternative</a:t>
            </a:r>
            <a:endParaRPr lang="en-US" dirty="0"/>
          </a:p>
        </p:txBody>
      </p:sp>
      <p:sp>
        <p:nvSpPr>
          <p:cNvPr id="3" name="Content Placeholder 2"/>
          <p:cNvSpPr>
            <a:spLocks noGrp="1"/>
          </p:cNvSpPr>
          <p:nvPr>
            <p:ph idx="1"/>
          </p:nvPr>
        </p:nvSpPr>
        <p:spPr>
          <a:xfrm>
            <a:off x="439739" y="1270000"/>
            <a:ext cx="4208462" cy="4826000"/>
          </a:xfrm>
        </p:spPr>
        <p:txBody>
          <a:bodyPr/>
          <a:lstStyle/>
          <a:p>
            <a:r>
              <a:rPr lang="en-US" sz="2400" dirty="0" smtClean="0"/>
              <a:t>Space &amp; time complexity</a:t>
            </a:r>
          </a:p>
          <a:p>
            <a:pPr lvl="1"/>
            <a:r>
              <a:rPr lang="en-US" sz="1800" dirty="0" smtClean="0"/>
              <a:t>Linear with heading resolution</a:t>
            </a:r>
            <a:endParaRPr lang="en-US" sz="18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28</a:t>
            </a:fld>
            <a:endParaRPr lang="en-US"/>
          </a:p>
        </p:txBody>
      </p:sp>
      <p:sp>
        <p:nvSpPr>
          <p:cNvPr id="26" name="Rectangle 25"/>
          <p:cNvSpPr/>
          <p:nvPr/>
        </p:nvSpPr>
        <p:spPr>
          <a:xfrm>
            <a:off x="6477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77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7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198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26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626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98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626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56025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H="1" flipV="1">
            <a:off x="5596468" y="2132012"/>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626102" y="1672167"/>
            <a:ext cx="939801" cy="931335"/>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630334" y="1667938"/>
            <a:ext cx="939800" cy="922863"/>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5344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5344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344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772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77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20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0772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620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rot="5400000" flipH="1" flipV="1">
            <a:off x="76558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5344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0772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5344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0772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6200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8144932" y="1219200"/>
            <a:ext cx="1127147" cy="1879407"/>
            <a:chOff x="8144932" y="1219200"/>
            <a:chExt cx="1127147" cy="1879407"/>
          </a:xfrm>
        </p:grpSpPr>
        <p:sp>
          <p:nvSpPr>
            <p:cNvPr id="23" name="Arc 2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flipH="1">
            <a:off x="7039100" y="1202800"/>
            <a:ext cx="1127147" cy="1879407"/>
            <a:chOff x="8144932" y="1219200"/>
            <a:chExt cx="1127147" cy="1879407"/>
          </a:xfrm>
        </p:grpSpPr>
        <p:sp>
          <p:nvSpPr>
            <p:cNvPr id="73" name="Arc 7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Arrow Connector 73"/>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p:cNvGrpSpPr/>
          <p:nvPr/>
        </p:nvGrpSpPr>
        <p:grpSpPr>
          <a:xfrm flipV="1">
            <a:off x="8144316" y="1183338"/>
            <a:ext cx="1127147" cy="1879407"/>
            <a:chOff x="8144932" y="1219200"/>
            <a:chExt cx="1127147" cy="1879407"/>
          </a:xfrm>
        </p:grpSpPr>
        <p:sp>
          <p:nvSpPr>
            <p:cNvPr id="85" name="Arc 84"/>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Arrow Connector 85"/>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flipH="1" flipV="1">
            <a:off x="7038484" y="1166938"/>
            <a:ext cx="1127147" cy="1879407"/>
            <a:chOff x="8144932" y="1219200"/>
            <a:chExt cx="1127147" cy="1879407"/>
          </a:xfrm>
        </p:grpSpPr>
        <p:sp>
          <p:nvSpPr>
            <p:cNvPr id="89" name="Arc 88"/>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1" name="Arc 90"/>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Striped Right Arrow 91"/>
          <p:cNvSpPr/>
          <p:nvPr/>
        </p:nvSpPr>
        <p:spPr>
          <a:xfrm>
            <a:off x="6858000" y="1905000"/>
            <a:ext cx="533400" cy="4572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3" name="TextBox 92"/>
          <p:cNvSpPr txBox="1"/>
          <p:nvPr/>
        </p:nvSpPr>
        <p:spPr>
          <a:xfrm>
            <a:off x="5257800" y="3163669"/>
            <a:ext cx="1600200" cy="646331"/>
          </a:xfrm>
          <a:prstGeom prst="rect">
            <a:avLst/>
          </a:prstGeom>
          <a:noFill/>
        </p:spPr>
        <p:txBody>
          <a:bodyPr wrap="square" rtlCol="0">
            <a:spAutoFit/>
          </a:bodyPr>
          <a:lstStyle/>
          <a:p>
            <a:pPr algn="ctr"/>
            <a:r>
              <a:rPr lang="en-US" dirty="0" smtClean="0"/>
              <a:t>8-connected</a:t>
            </a:r>
          </a:p>
          <a:p>
            <a:pPr algn="ctr"/>
            <a:r>
              <a:rPr lang="en-US" dirty="0" smtClean="0"/>
              <a:t>grid</a:t>
            </a:r>
            <a:endParaRPr lang="en-US" dirty="0"/>
          </a:p>
        </p:txBody>
      </p:sp>
      <p:sp>
        <p:nvSpPr>
          <p:cNvPr id="94" name="TextBox 93"/>
          <p:cNvSpPr txBox="1"/>
          <p:nvPr/>
        </p:nvSpPr>
        <p:spPr>
          <a:xfrm>
            <a:off x="7315200" y="3163669"/>
            <a:ext cx="1600200" cy="646331"/>
          </a:xfrm>
          <a:prstGeom prst="rect">
            <a:avLst/>
          </a:prstGeom>
          <a:noFill/>
        </p:spPr>
        <p:txBody>
          <a:bodyPr wrap="square" rtlCol="0">
            <a:spAutoFit/>
          </a:bodyPr>
          <a:lstStyle/>
          <a:p>
            <a:pPr algn="ctr"/>
            <a:r>
              <a:rPr lang="en-US" dirty="0" smtClean="0"/>
              <a:t>8-connected</a:t>
            </a:r>
          </a:p>
          <a:p>
            <a:pPr algn="ctr"/>
            <a:r>
              <a:rPr lang="en-US" dirty="0" smtClean="0"/>
              <a:t>state lattice</a:t>
            </a:r>
            <a:endParaRPr lang="en-US" dirty="0"/>
          </a:p>
        </p:txBody>
      </p:sp>
      <p:sp>
        <p:nvSpPr>
          <p:cNvPr id="95" name="Oval 4"/>
          <p:cNvSpPr>
            <a:spLocks noChangeArrowheads="1"/>
          </p:cNvSpPr>
          <p:nvPr/>
        </p:nvSpPr>
        <p:spPr bwMode="auto">
          <a:xfrm>
            <a:off x="1600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96" name="Oval 5"/>
          <p:cNvSpPr>
            <a:spLocks noChangeArrowheads="1"/>
          </p:cNvSpPr>
          <p:nvPr/>
        </p:nvSpPr>
        <p:spPr bwMode="auto">
          <a:xfrm>
            <a:off x="1981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97" name="Oval 6"/>
          <p:cNvSpPr>
            <a:spLocks noChangeArrowheads="1"/>
          </p:cNvSpPr>
          <p:nvPr/>
        </p:nvSpPr>
        <p:spPr bwMode="auto">
          <a:xfrm>
            <a:off x="2362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98" name="Oval 7"/>
          <p:cNvSpPr>
            <a:spLocks noChangeArrowheads="1"/>
          </p:cNvSpPr>
          <p:nvPr/>
        </p:nvSpPr>
        <p:spPr bwMode="auto">
          <a:xfrm>
            <a:off x="2743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99" name="Oval 8"/>
          <p:cNvSpPr>
            <a:spLocks noChangeArrowheads="1"/>
          </p:cNvSpPr>
          <p:nvPr/>
        </p:nvSpPr>
        <p:spPr bwMode="auto">
          <a:xfrm>
            <a:off x="3124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0" name="Oval 9"/>
          <p:cNvSpPr>
            <a:spLocks noChangeArrowheads="1"/>
          </p:cNvSpPr>
          <p:nvPr/>
        </p:nvSpPr>
        <p:spPr bwMode="auto">
          <a:xfrm>
            <a:off x="3505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1" name="Oval 10"/>
          <p:cNvSpPr>
            <a:spLocks noChangeArrowheads="1"/>
          </p:cNvSpPr>
          <p:nvPr/>
        </p:nvSpPr>
        <p:spPr bwMode="auto">
          <a:xfrm>
            <a:off x="3886200" y="5334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2" name="Oval 11"/>
          <p:cNvSpPr>
            <a:spLocks noChangeArrowheads="1"/>
          </p:cNvSpPr>
          <p:nvPr/>
        </p:nvSpPr>
        <p:spPr bwMode="auto">
          <a:xfrm>
            <a:off x="1600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3" name="Oval 12"/>
          <p:cNvSpPr>
            <a:spLocks noChangeArrowheads="1"/>
          </p:cNvSpPr>
          <p:nvPr/>
        </p:nvSpPr>
        <p:spPr bwMode="auto">
          <a:xfrm>
            <a:off x="1981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4" name="Oval 13"/>
          <p:cNvSpPr>
            <a:spLocks noChangeArrowheads="1"/>
          </p:cNvSpPr>
          <p:nvPr/>
        </p:nvSpPr>
        <p:spPr bwMode="auto">
          <a:xfrm>
            <a:off x="2362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5" name="Oval 14"/>
          <p:cNvSpPr>
            <a:spLocks noChangeArrowheads="1"/>
          </p:cNvSpPr>
          <p:nvPr/>
        </p:nvSpPr>
        <p:spPr bwMode="auto">
          <a:xfrm>
            <a:off x="2743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6" name="Oval 15"/>
          <p:cNvSpPr>
            <a:spLocks noChangeArrowheads="1"/>
          </p:cNvSpPr>
          <p:nvPr/>
        </p:nvSpPr>
        <p:spPr bwMode="auto">
          <a:xfrm>
            <a:off x="3124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7" name="Oval 16"/>
          <p:cNvSpPr>
            <a:spLocks noChangeArrowheads="1"/>
          </p:cNvSpPr>
          <p:nvPr/>
        </p:nvSpPr>
        <p:spPr bwMode="auto">
          <a:xfrm>
            <a:off x="3505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8" name="Oval 17"/>
          <p:cNvSpPr>
            <a:spLocks noChangeArrowheads="1"/>
          </p:cNvSpPr>
          <p:nvPr/>
        </p:nvSpPr>
        <p:spPr bwMode="auto">
          <a:xfrm>
            <a:off x="3886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09" name="Oval 18"/>
          <p:cNvSpPr>
            <a:spLocks noChangeArrowheads="1"/>
          </p:cNvSpPr>
          <p:nvPr/>
        </p:nvSpPr>
        <p:spPr bwMode="auto">
          <a:xfrm>
            <a:off x="1600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0" name="Oval 19"/>
          <p:cNvSpPr>
            <a:spLocks noChangeArrowheads="1"/>
          </p:cNvSpPr>
          <p:nvPr/>
        </p:nvSpPr>
        <p:spPr bwMode="auto">
          <a:xfrm>
            <a:off x="1981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1" name="Oval 20"/>
          <p:cNvSpPr>
            <a:spLocks noChangeArrowheads="1"/>
          </p:cNvSpPr>
          <p:nvPr/>
        </p:nvSpPr>
        <p:spPr bwMode="auto">
          <a:xfrm>
            <a:off x="2362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2" name="Oval 21"/>
          <p:cNvSpPr>
            <a:spLocks noChangeArrowheads="1"/>
          </p:cNvSpPr>
          <p:nvPr/>
        </p:nvSpPr>
        <p:spPr bwMode="auto">
          <a:xfrm>
            <a:off x="2743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3" name="Oval 22"/>
          <p:cNvSpPr>
            <a:spLocks noChangeArrowheads="1"/>
          </p:cNvSpPr>
          <p:nvPr/>
        </p:nvSpPr>
        <p:spPr bwMode="auto">
          <a:xfrm>
            <a:off x="3124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4" name="Oval 23"/>
          <p:cNvSpPr>
            <a:spLocks noChangeArrowheads="1"/>
          </p:cNvSpPr>
          <p:nvPr/>
        </p:nvSpPr>
        <p:spPr bwMode="auto">
          <a:xfrm>
            <a:off x="3505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5" name="Oval 24"/>
          <p:cNvSpPr>
            <a:spLocks noChangeArrowheads="1"/>
          </p:cNvSpPr>
          <p:nvPr/>
        </p:nvSpPr>
        <p:spPr bwMode="auto">
          <a:xfrm>
            <a:off x="3886200" y="4572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6" name="Oval 25"/>
          <p:cNvSpPr>
            <a:spLocks noChangeArrowheads="1"/>
          </p:cNvSpPr>
          <p:nvPr/>
        </p:nvSpPr>
        <p:spPr bwMode="auto">
          <a:xfrm>
            <a:off x="1600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7" name="Oval 26"/>
          <p:cNvSpPr>
            <a:spLocks noChangeArrowheads="1"/>
          </p:cNvSpPr>
          <p:nvPr/>
        </p:nvSpPr>
        <p:spPr bwMode="auto">
          <a:xfrm>
            <a:off x="1981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8" name="Oval 27"/>
          <p:cNvSpPr>
            <a:spLocks noChangeArrowheads="1"/>
          </p:cNvSpPr>
          <p:nvPr/>
        </p:nvSpPr>
        <p:spPr bwMode="auto">
          <a:xfrm>
            <a:off x="2362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19" name="Oval 28"/>
          <p:cNvSpPr>
            <a:spLocks noChangeArrowheads="1"/>
          </p:cNvSpPr>
          <p:nvPr/>
        </p:nvSpPr>
        <p:spPr bwMode="auto">
          <a:xfrm>
            <a:off x="2743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0" name="Oval 29"/>
          <p:cNvSpPr>
            <a:spLocks noChangeArrowheads="1"/>
          </p:cNvSpPr>
          <p:nvPr/>
        </p:nvSpPr>
        <p:spPr bwMode="auto">
          <a:xfrm>
            <a:off x="3124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1" name="Oval 30"/>
          <p:cNvSpPr>
            <a:spLocks noChangeArrowheads="1"/>
          </p:cNvSpPr>
          <p:nvPr/>
        </p:nvSpPr>
        <p:spPr bwMode="auto">
          <a:xfrm>
            <a:off x="3505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2" name="Oval 31"/>
          <p:cNvSpPr>
            <a:spLocks noChangeArrowheads="1"/>
          </p:cNvSpPr>
          <p:nvPr/>
        </p:nvSpPr>
        <p:spPr bwMode="auto">
          <a:xfrm>
            <a:off x="3886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3" name="Oval 32"/>
          <p:cNvSpPr>
            <a:spLocks noChangeArrowheads="1"/>
          </p:cNvSpPr>
          <p:nvPr/>
        </p:nvSpPr>
        <p:spPr bwMode="auto">
          <a:xfrm>
            <a:off x="4267200" y="4191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grpSp>
        <p:nvGrpSpPr>
          <p:cNvPr id="124" name="Group 33"/>
          <p:cNvGrpSpPr>
            <a:grpSpLocks/>
          </p:cNvGrpSpPr>
          <p:nvPr/>
        </p:nvGrpSpPr>
        <p:grpSpPr bwMode="auto">
          <a:xfrm>
            <a:off x="1752600" y="4038600"/>
            <a:ext cx="2743200" cy="76200"/>
            <a:chOff x="1872" y="2448"/>
            <a:chExt cx="1728" cy="48"/>
          </a:xfrm>
        </p:grpSpPr>
        <p:sp>
          <p:nvSpPr>
            <p:cNvPr id="125" name="Oval 34"/>
            <p:cNvSpPr>
              <a:spLocks noChangeArrowheads="1"/>
            </p:cNvSpPr>
            <p:nvPr/>
          </p:nvSpPr>
          <p:spPr bwMode="auto">
            <a:xfrm>
              <a:off x="18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6" name="Oval 35"/>
            <p:cNvSpPr>
              <a:spLocks noChangeArrowheads="1"/>
            </p:cNvSpPr>
            <p:nvPr/>
          </p:nvSpPr>
          <p:spPr bwMode="auto">
            <a:xfrm>
              <a:off x="21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7" name="Oval 36"/>
            <p:cNvSpPr>
              <a:spLocks noChangeArrowheads="1"/>
            </p:cNvSpPr>
            <p:nvPr/>
          </p:nvSpPr>
          <p:spPr bwMode="auto">
            <a:xfrm>
              <a:off x="23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8" name="Oval 37"/>
            <p:cNvSpPr>
              <a:spLocks noChangeArrowheads="1"/>
            </p:cNvSpPr>
            <p:nvPr/>
          </p:nvSpPr>
          <p:spPr bwMode="auto">
            <a:xfrm>
              <a:off x="259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29" name="Oval 38"/>
            <p:cNvSpPr>
              <a:spLocks noChangeArrowheads="1"/>
            </p:cNvSpPr>
            <p:nvPr/>
          </p:nvSpPr>
          <p:spPr bwMode="auto">
            <a:xfrm>
              <a:off x="283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0" name="Oval 39"/>
            <p:cNvSpPr>
              <a:spLocks noChangeArrowheads="1"/>
            </p:cNvSpPr>
            <p:nvPr/>
          </p:nvSpPr>
          <p:spPr bwMode="auto">
            <a:xfrm>
              <a:off x="30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1" name="Oval 40"/>
            <p:cNvSpPr>
              <a:spLocks noChangeArrowheads="1"/>
            </p:cNvSpPr>
            <p:nvPr/>
          </p:nvSpPr>
          <p:spPr bwMode="auto">
            <a:xfrm>
              <a:off x="33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2" name="Oval 41"/>
            <p:cNvSpPr>
              <a:spLocks noChangeArrowheads="1"/>
            </p:cNvSpPr>
            <p:nvPr/>
          </p:nvSpPr>
          <p:spPr bwMode="auto">
            <a:xfrm>
              <a:off x="35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33" name="Group 42"/>
          <p:cNvGrpSpPr>
            <a:grpSpLocks/>
          </p:cNvGrpSpPr>
          <p:nvPr/>
        </p:nvGrpSpPr>
        <p:grpSpPr bwMode="auto">
          <a:xfrm>
            <a:off x="1905000" y="3886200"/>
            <a:ext cx="2743200" cy="76200"/>
            <a:chOff x="1872" y="2448"/>
            <a:chExt cx="1728" cy="48"/>
          </a:xfrm>
        </p:grpSpPr>
        <p:sp>
          <p:nvSpPr>
            <p:cNvPr id="134" name="Oval 43"/>
            <p:cNvSpPr>
              <a:spLocks noChangeArrowheads="1"/>
            </p:cNvSpPr>
            <p:nvPr/>
          </p:nvSpPr>
          <p:spPr bwMode="auto">
            <a:xfrm>
              <a:off x="18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5" name="Oval 44"/>
            <p:cNvSpPr>
              <a:spLocks noChangeArrowheads="1"/>
            </p:cNvSpPr>
            <p:nvPr/>
          </p:nvSpPr>
          <p:spPr bwMode="auto">
            <a:xfrm>
              <a:off x="21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6" name="Oval 45"/>
            <p:cNvSpPr>
              <a:spLocks noChangeArrowheads="1"/>
            </p:cNvSpPr>
            <p:nvPr/>
          </p:nvSpPr>
          <p:spPr bwMode="auto">
            <a:xfrm>
              <a:off x="23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7" name="Oval 46"/>
            <p:cNvSpPr>
              <a:spLocks noChangeArrowheads="1"/>
            </p:cNvSpPr>
            <p:nvPr/>
          </p:nvSpPr>
          <p:spPr bwMode="auto">
            <a:xfrm>
              <a:off x="259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8" name="Oval 47"/>
            <p:cNvSpPr>
              <a:spLocks noChangeArrowheads="1"/>
            </p:cNvSpPr>
            <p:nvPr/>
          </p:nvSpPr>
          <p:spPr bwMode="auto">
            <a:xfrm>
              <a:off x="283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39" name="Oval 48"/>
            <p:cNvSpPr>
              <a:spLocks noChangeArrowheads="1"/>
            </p:cNvSpPr>
            <p:nvPr/>
          </p:nvSpPr>
          <p:spPr bwMode="auto">
            <a:xfrm>
              <a:off x="30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0" name="Oval 49"/>
            <p:cNvSpPr>
              <a:spLocks noChangeArrowheads="1"/>
            </p:cNvSpPr>
            <p:nvPr/>
          </p:nvSpPr>
          <p:spPr bwMode="auto">
            <a:xfrm>
              <a:off x="33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1" name="Oval 50"/>
            <p:cNvSpPr>
              <a:spLocks noChangeArrowheads="1"/>
            </p:cNvSpPr>
            <p:nvPr/>
          </p:nvSpPr>
          <p:spPr bwMode="auto">
            <a:xfrm>
              <a:off x="35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42" name="Group 51"/>
          <p:cNvGrpSpPr>
            <a:grpSpLocks/>
          </p:cNvGrpSpPr>
          <p:nvPr/>
        </p:nvGrpSpPr>
        <p:grpSpPr bwMode="auto">
          <a:xfrm>
            <a:off x="2057400" y="3733800"/>
            <a:ext cx="2743200" cy="76200"/>
            <a:chOff x="1872" y="2448"/>
            <a:chExt cx="1728" cy="48"/>
          </a:xfrm>
        </p:grpSpPr>
        <p:sp>
          <p:nvSpPr>
            <p:cNvPr id="143" name="Oval 52"/>
            <p:cNvSpPr>
              <a:spLocks noChangeArrowheads="1"/>
            </p:cNvSpPr>
            <p:nvPr/>
          </p:nvSpPr>
          <p:spPr bwMode="auto">
            <a:xfrm>
              <a:off x="18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4" name="Oval 53"/>
            <p:cNvSpPr>
              <a:spLocks noChangeArrowheads="1"/>
            </p:cNvSpPr>
            <p:nvPr/>
          </p:nvSpPr>
          <p:spPr bwMode="auto">
            <a:xfrm>
              <a:off x="21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5" name="Oval 54"/>
            <p:cNvSpPr>
              <a:spLocks noChangeArrowheads="1"/>
            </p:cNvSpPr>
            <p:nvPr/>
          </p:nvSpPr>
          <p:spPr bwMode="auto">
            <a:xfrm>
              <a:off x="23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6" name="Oval 55"/>
            <p:cNvSpPr>
              <a:spLocks noChangeArrowheads="1"/>
            </p:cNvSpPr>
            <p:nvPr/>
          </p:nvSpPr>
          <p:spPr bwMode="auto">
            <a:xfrm>
              <a:off x="259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7" name="Oval 56"/>
            <p:cNvSpPr>
              <a:spLocks noChangeArrowheads="1"/>
            </p:cNvSpPr>
            <p:nvPr/>
          </p:nvSpPr>
          <p:spPr bwMode="auto">
            <a:xfrm>
              <a:off x="283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8" name="Oval 57"/>
            <p:cNvSpPr>
              <a:spLocks noChangeArrowheads="1"/>
            </p:cNvSpPr>
            <p:nvPr/>
          </p:nvSpPr>
          <p:spPr bwMode="auto">
            <a:xfrm>
              <a:off x="30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49" name="Oval 58"/>
            <p:cNvSpPr>
              <a:spLocks noChangeArrowheads="1"/>
            </p:cNvSpPr>
            <p:nvPr/>
          </p:nvSpPr>
          <p:spPr bwMode="auto">
            <a:xfrm>
              <a:off x="33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0" name="Oval 59"/>
            <p:cNvSpPr>
              <a:spLocks noChangeArrowheads="1"/>
            </p:cNvSpPr>
            <p:nvPr/>
          </p:nvSpPr>
          <p:spPr bwMode="auto">
            <a:xfrm>
              <a:off x="35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51" name="Group 60"/>
          <p:cNvGrpSpPr>
            <a:grpSpLocks/>
          </p:cNvGrpSpPr>
          <p:nvPr/>
        </p:nvGrpSpPr>
        <p:grpSpPr bwMode="auto">
          <a:xfrm>
            <a:off x="2209800" y="3581400"/>
            <a:ext cx="2743200" cy="76200"/>
            <a:chOff x="1872" y="2448"/>
            <a:chExt cx="1728" cy="48"/>
          </a:xfrm>
        </p:grpSpPr>
        <p:sp>
          <p:nvSpPr>
            <p:cNvPr id="152" name="Oval 61"/>
            <p:cNvSpPr>
              <a:spLocks noChangeArrowheads="1"/>
            </p:cNvSpPr>
            <p:nvPr/>
          </p:nvSpPr>
          <p:spPr bwMode="auto">
            <a:xfrm>
              <a:off x="18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3" name="Oval 62"/>
            <p:cNvSpPr>
              <a:spLocks noChangeArrowheads="1"/>
            </p:cNvSpPr>
            <p:nvPr/>
          </p:nvSpPr>
          <p:spPr bwMode="auto">
            <a:xfrm>
              <a:off x="21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4" name="Oval 63"/>
            <p:cNvSpPr>
              <a:spLocks noChangeArrowheads="1"/>
            </p:cNvSpPr>
            <p:nvPr/>
          </p:nvSpPr>
          <p:spPr bwMode="auto">
            <a:xfrm>
              <a:off x="23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5" name="Oval 64"/>
            <p:cNvSpPr>
              <a:spLocks noChangeArrowheads="1"/>
            </p:cNvSpPr>
            <p:nvPr/>
          </p:nvSpPr>
          <p:spPr bwMode="auto">
            <a:xfrm>
              <a:off x="259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6" name="Oval 65"/>
            <p:cNvSpPr>
              <a:spLocks noChangeArrowheads="1"/>
            </p:cNvSpPr>
            <p:nvPr/>
          </p:nvSpPr>
          <p:spPr bwMode="auto">
            <a:xfrm>
              <a:off x="283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7" name="Oval 66"/>
            <p:cNvSpPr>
              <a:spLocks noChangeArrowheads="1"/>
            </p:cNvSpPr>
            <p:nvPr/>
          </p:nvSpPr>
          <p:spPr bwMode="auto">
            <a:xfrm>
              <a:off x="30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8" name="Oval 67"/>
            <p:cNvSpPr>
              <a:spLocks noChangeArrowheads="1"/>
            </p:cNvSpPr>
            <p:nvPr/>
          </p:nvSpPr>
          <p:spPr bwMode="auto">
            <a:xfrm>
              <a:off x="33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59" name="Oval 68"/>
            <p:cNvSpPr>
              <a:spLocks noChangeArrowheads="1"/>
            </p:cNvSpPr>
            <p:nvPr/>
          </p:nvSpPr>
          <p:spPr bwMode="auto">
            <a:xfrm>
              <a:off x="35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60" name="Group 69"/>
          <p:cNvGrpSpPr>
            <a:grpSpLocks/>
          </p:cNvGrpSpPr>
          <p:nvPr/>
        </p:nvGrpSpPr>
        <p:grpSpPr bwMode="auto">
          <a:xfrm>
            <a:off x="2362200" y="3429000"/>
            <a:ext cx="2743200" cy="76200"/>
            <a:chOff x="1872" y="2448"/>
            <a:chExt cx="1728" cy="48"/>
          </a:xfrm>
        </p:grpSpPr>
        <p:sp>
          <p:nvSpPr>
            <p:cNvPr id="161" name="Oval 70"/>
            <p:cNvSpPr>
              <a:spLocks noChangeArrowheads="1"/>
            </p:cNvSpPr>
            <p:nvPr/>
          </p:nvSpPr>
          <p:spPr bwMode="auto">
            <a:xfrm>
              <a:off x="18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2" name="Oval 71"/>
            <p:cNvSpPr>
              <a:spLocks noChangeArrowheads="1"/>
            </p:cNvSpPr>
            <p:nvPr/>
          </p:nvSpPr>
          <p:spPr bwMode="auto">
            <a:xfrm>
              <a:off x="21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3" name="Oval 72"/>
            <p:cNvSpPr>
              <a:spLocks noChangeArrowheads="1"/>
            </p:cNvSpPr>
            <p:nvPr/>
          </p:nvSpPr>
          <p:spPr bwMode="auto">
            <a:xfrm>
              <a:off x="23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4" name="Oval 73"/>
            <p:cNvSpPr>
              <a:spLocks noChangeArrowheads="1"/>
            </p:cNvSpPr>
            <p:nvPr/>
          </p:nvSpPr>
          <p:spPr bwMode="auto">
            <a:xfrm>
              <a:off x="259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5" name="Oval 74"/>
            <p:cNvSpPr>
              <a:spLocks noChangeArrowheads="1"/>
            </p:cNvSpPr>
            <p:nvPr/>
          </p:nvSpPr>
          <p:spPr bwMode="auto">
            <a:xfrm>
              <a:off x="283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6" name="Oval 75"/>
            <p:cNvSpPr>
              <a:spLocks noChangeArrowheads="1"/>
            </p:cNvSpPr>
            <p:nvPr/>
          </p:nvSpPr>
          <p:spPr bwMode="auto">
            <a:xfrm>
              <a:off x="307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7" name="Oval 76"/>
            <p:cNvSpPr>
              <a:spLocks noChangeArrowheads="1"/>
            </p:cNvSpPr>
            <p:nvPr/>
          </p:nvSpPr>
          <p:spPr bwMode="auto">
            <a:xfrm>
              <a:off x="331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68" name="Oval 77"/>
            <p:cNvSpPr>
              <a:spLocks noChangeArrowheads="1"/>
            </p:cNvSpPr>
            <p:nvPr/>
          </p:nvSpPr>
          <p:spPr bwMode="auto">
            <a:xfrm>
              <a:off x="3552" y="244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sp>
        <p:nvSpPr>
          <p:cNvPr id="169" name="Oval 78"/>
          <p:cNvSpPr>
            <a:spLocks noChangeArrowheads="1"/>
          </p:cNvSpPr>
          <p:nvPr/>
        </p:nvSpPr>
        <p:spPr bwMode="auto">
          <a:xfrm>
            <a:off x="1600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0" name="Oval 79"/>
          <p:cNvSpPr>
            <a:spLocks noChangeArrowheads="1"/>
          </p:cNvSpPr>
          <p:nvPr/>
        </p:nvSpPr>
        <p:spPr bwMode="auto">
          <a:xfrm>
            <a:off x="1981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1" name="Oval 80"/>
          <p:cNvSpPr>
            <a:spLocks noChangeArrowheads="1"/>
          </p:cNvSpPr>
          <p:nvPr/>
        </p:nvSpPr>
        <p:spPr bwMode="auto">
          <a:xfrm>
            <a:off x="2362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2" name="Oval 81"/>
          <p:cNvSpPr>
            <a:spLocks noChangeArrowheads="1"/>
          </p:cNvSpPr>
          <p:nvPr/>
        </p:nvSpPr>
        <p:spPr bwMode="auto">
          <a:xfrm>
            <a:off x="2743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3" name="Oval 82"/>
          <p:cNvSpPr>
            <a:spLocks noChangeArrowheads="1"/>
          </p:cNvSpPr>
          <p:nvPr/>
        </p:nvSpPr>
        <p:spPr bwMode="auto">
          <a:xfrm>
            <a:off x="3124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4" name="Oval 83"/>
          <p:cNvSpPr>
            <a:spLocks noChangeArrowheads="1"/>
          </p:cNvSpPr>
          <p:nvPr/>
        </p:nvSpPr>
        <p:spPr bwMode="auto">
          <a:xfrm>
            <a:off x="3505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5" name="Oval 84"/>
          <p:cNvSpPr>
            <a:spLocks noChangeArrowheads="1"/>
          </p:cNvSpPr>
          <p:nvPr/>
        </p:nvSpPr>
        <p:spPr bwMode="auto">
          <a:xfrm>
            <a:off x="3886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grpSp>
        <p:nvGrpSpPr>
          <p:cNvPr id="176" name="Group 85"/>
          <p:cNvGrpSpPr>
            <a:grpSpLocks/>
          </p:cNvGrpSpPr>
          <p:nvPr/>
        </p:nvGrpSpPr>
        <p:grpSpPr bwMode="auto">
          <a:xfrm>
            <a:off x="4267200" y="4572000"/>
            <a:ext cx="76200" cy="1219200"/>
            <a:chOff x="3552" y="2688"/>
            <a:chExt cx="48" cy="768"/>
          </a:xfrm>
        </p:grpSpPr>
        <p:sp>
          <p:nvSpPr>
            <p:cNvPr id="177" name="Oval 8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8" name="Oval 8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79" name="Oval 8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0" name="Oval 8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81" name="Group 90"/>
          <p:cNvGrpSpPr>
            <a:grpSpLocks/>
          </p:cNvGrpSpPr>
          <p:nvPr/>
        </p:nvGrpSpPr>
        <p:grpSpPr bwMode="auto">
          <a:xfrm>
            <a:off x="4267200" y="4572000"/>
            <a:ext cx="76200" cy="1219200"/>
            <a:chOff x="3552" y="2688"/>
            <a:chExt cx="48" cy="768"/>
          </a:xfrm>
        </p:grpSpPr>
        <p:sp>
          <p:nvSpPr>
            <p:cNvPr id="182" name="Oval 9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3" name="Oval 9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4" name="Oval 9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5" name="Oval 9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86" name="Group 95"/>
          <p:cNvGrpSpPr>
            <a:grpSpLocks/>
          </p:cNvGrpSpPr>
          <p:nvPr/>
        </p:nvGrpSpPr>
        <p:grpSpPr bwMode="auto">
          <a:xfrm>
            <a:off x="4419600" y="4419600"/>
            <a:ext cx="76200" cy="1219200"/>
            <a:chOff x="3552" y="2688"/>
            <a:chExt cx="48" cy="768"/>
          </a:xfrm>
        </p:grpSpPr>
        <p:sp>
          <p:nvSpPr>
            <p:cNvPr id="187" name="Oval 9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8" name="Oval 9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89" name="Oval 9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0" name="Oval 9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91" name="Group 100"/>
          <p:cNvGrpSpPr>
            <a:grpSpLocks/>
          </p:cNvGrpSpPr>
          <p:nvPr/>
        </p:nvGrpSpPr>
        <p:grpSpPr bwMode="auto">
          <a:xfrm>
            <a:off x="4419600" y="4419600"/>
            <a:ext cx="76200" cy="1219200"/>
            <a:chOff x="3552" y="2688"/>
            <a:chExt cx="48" cy="768"/>
          </a:xfrm>
        </p:grpSpPr>
        <p:sp>
          <p:nvSpPr>
            <p:cNvPr id="192" name="Oval 10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3" name="Oval 10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4" name="Oval 10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5" name="Oval 10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196" name="Group 105"/>
          <p:cNvGrpSpPr>
            <a:grpSpLocks/>
          </p:cNvGrpSpPr>
          <p:nvPr/>
        </p:nvGrpSpPr>
        <p:grpSpPr bwMode="auto">
          <a:xfrm>
            <a:off x="4572000" y="4267200"/>
            <a:ext cx="76200" cy="1219200"/>
            <a:chOff x="3552" y="2688"/>
            <a:chExt cx="48" cy="768"/>
          </a:xfrm>
        </p:grpSpPr>
        <p:sp>
          <p:nvSpPr>
            <p:cNvPr id="197" name="Oval 10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8" name="Oval 10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199" name="Oval 10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0" name="Oval 10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01" name="Group 110"/>
          <p:cNvGrpSpPr>
            <a:grpSpLocks/>
          </p:cNvGrpSpPr>
          <p:nvPr/>
        </p:nvGrpSpPr>
        <p:grpSpPr bwMode="auto">
          <a:xfrm>
            <a:off x="4572000" y="4267200"/>
            <a:ext cx="76200" cy="1219200"/>
            <a:chOff x="3552" y="2688"/>
            <a:chExt cx="48" cy="768"/>
          </a:xfrm>
        </p:grpSpPr>
        <p:sp>
          <p:nvSpPr>
            <p:cNvPr id="202" name="Oval 11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3" name="Oval 11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4" name="Oval 11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5" name="Oval 11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06" name="Group 115"/>
          <p:cNvGrpSpPr>
            <a:grpSpLocks/>
          </p:cNvGrpSpPr>
          <p:nvPr/>
        </p:nvGrpSpPr>
        <p:grpSpPr bwMode="auto">
          <a:xfrm>
            <a:off x="4724400" y="4114800"/>
            <a:ext cx="76200" cy="1219200"/>
            <a:chOff x="3552" y="2688"/>
            <a:chExt cx="48" cy="768"/>
          </a:xfrm>
        </p:grpSpPr>
        <p:sp>
          <p:nvSpPr>
            <p:cNvPr id="207" name="Oval 11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8" name="Oval 11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09" name="Oval 11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0" name="Oval 11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11" name="Group 120"/>
          <p:cNvGrpSpPr>
            <a:grpSpLocks/>
          </p:cNvGrpSpPr>
          <p:nvPr/>
        </p:nvGrpSpPr>
        <p:grpSpPr bwMode="auto">
          <a:xfrm>
            <a:off x="4724400" y="4114800"/>
            <a:ext cx="76200" cy="1219200"/>
            <a:chOff x="3552" y="2688"/>
            <a:chExt cx="48" cy="768"/>
          </a:xfrm>
        </p:grpSpPr>
        <p:sp>
          <p:nvSpPr>
            <p:cNvPr id="212" name="Oval 12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3" name="Oval 12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4" name="Oval 12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5" name="Oval 12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16" name="Group 125"/>
          <p:cNvGrpSpPr>
            <a:grpSpLocks/>
          </p:cNvGrpSpPr>
          <p:nvPr/>
        </p:nvGrpSpPr>
        <p:grpSpPr bwMode="auto">
          <a:xfrm>
            <a:off x="4876800" y="3962400"/>
            <a:ext cx="76200" cy="1219200"/>
            <a:chOff x="3552" y="2688"/>
            <a:chExt cx="48" cy="768"/>
          </a:xfrm>
        </p:grpSpPr>
        <p:sp>
          <p:nvSpPr>
            <p:cNvPr id="217" name="Oval 12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8" name="Oval 12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19" name="Oval 12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0" name="Oval 12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21" name="Group 130"/>
          <p:cNvGrpSpPr>
            <a:grpSpLocks/>
          </p:cNvGrpSpPr>
          <p:nvPr/>
        </p:nvGrpSpPr>
        <p:grpSpPr bwMode="auto">
          <a:xfrm>
            <a:off x="4876800" y="3962400"/>
            <a:ext cx="76200" cy="1219200"/>
            <a:chOff x="3552" y="2688"/>
            <a:chExt cx="48" cy="768"/>
          </a:xfrm>
        </p:grpSpPr>
        <p:sp>
          <p:nvSpPr>
            <p:cNvPr id="222" name="Oval 13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3" name="Oval 13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4" name="Oval 13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5" name="Oval 13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26" name="Group 135"/>
          <p:cNvGrpSpPr>
            <a:grpSpLocks/>
          </p:cNvGrpSpPr>
          <p:nvPr/>
        </p:nvGrpSpPr>
        <p:grpSpPr bwMode="auto">
          <a:xfrm>
            <a:off x="5029200" y="3810000"/>
            <a:ext cx="76200" cy="1219200"/>
            <a:chOff x="3552" y="2688"/>
            <a:chExt cx="48" cy="768"/>
          </a:xfrm>
        </p:grpSpPr>
        <p:sp>
          <p:nvSpPr>
            <p:cNvPr id="227" name="Oval 136"/>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8" name="Oval 137"/>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29" name="Oval 138"/>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30" name="Oval 139"/>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grpSp>
        <p:nvGrpSpPr>
          <p:cNvPr id="231" name="Group 140"/>
          <p:cNvGrpSpPr>
            <a:grpSpLocks/>
          </p:cNvGrpSpPr>
          <p:nvPr/>
        </p:nvGrpSpPr>
        <p:grpSpPr bwMode="auto">
          <a:xfrm>
            <a:off x="5029200" y="3810000"/>
            <a:ext cx="76200" cy="1219200"/>
            <a:chOff x="3552" y="2688"/>
            <a:chExt cx="48" cy="768"/>
          </a:xfrm>
        </p:grpSpPr>
        <p:sp>
          <p:nvSpPr>
            <p:cNvPr id="232" name="Oval 141"/>
            <p:cNvSpPr>
              <a:spLocks noChangeArrowheads="1"/>
            </p:cNvSpPr>
            <p:nvPr/>
          </p:nvSpPr>
          <p:spPr bwMode="auto">
            <a:xfrm>
              <a:off x="3552" y="316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33" name="Oval 142"/>
            <p:cNvSpPr>
              <a:spLocks noChangeArrowheads="1"/>
            </p:cNvSpPr>
            <p:nvPr/>
          </p:nvSpPr>
          <p:spPr bwMode="auto">
            <a:xfrm>
              <a:off x="3552" y="292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34" name="Oval 143"/>
            <p:cNvSpPr>
              <a:spLocks noChangeArrowheads="1"/>
            </p:cNvSpPr>
            <p:nvPr/>
          </p:nvSpPr>
          <p:spPr bwMode="auto">
            <a:xfrm>
              <a:off x="3552" y="268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235" name="Oval 144"/>
            <p:cNvSpPr>
              <a:spLocks noChangeArrowheads="1"/>
            </p:cNvSpPr>
            <p:nvPr/>
          </p:nvSpPr>
          <p:spPr bwMode="auto">
            <a:xfrm>
              <a:off x="3552" y="3408"/>
              <a:ext cx="48" cy="48"/>
            </a:xfrm>
            <a:prstGeom prst="ellipse">
              <a:avLst/>
            </a:prstGeom>
            <a:solidFill>
              <a:srgbClr val="000066"/>
            </a:solidFill>
            <a:ln w="9525">
              <a:solidFill>
                <a:srgbClr val="000066"/>
              </a:solidFill>
              <a:round/>
              <a:headEnd/>
              <a:tailEnd/>
            </a:ln>
            <a:effectLst/>
          </p:spPr>
          <p:txBody>
            <a:bodyPr wrap="none" anchor="ctr"/>
            <a:lstStyle/>
            <a:p>
              <a:endParaRPr lang="en-US"/>
            </a:p>
          </p:txBody>
        </p:sp>
      </p:grpSp>
      <p:sp>
        <p:nvSpPr>
          <p:cNvPr id="236" name="Line 145"/>
          <p:cNvSpPr>
            <a:spLocks noChangeShapeType="1"/>
          </p:cNvSpPr>
          <p:nvPr/>
        </p:nvSpPr>
        <p:spPr bwMode="auto">
          <a:xfrm>
            <a:off x="1676400" y="5791200"/>
            <a:ext cx="2667000" cy="0"/>
          </a:xfrm>
          <a:prstGeom prst="line">
            <a:avLst/>
          </a:prstGeom>
          <a:noFill/>
          <a:ln w="9525">
            <a:solidFill>
              <a:schemeClr val="tx1"/>
            </a:solidFill>
            <a:round/>
            <a:headEnd/>
            <a:tailEnd/>
          </a:ln>
          <a:effectLst/>
        </p:spPr>
        <p:txBody>
          <a:bodyPr/>
          <a:lstStyle/>
          <a:p>
            <a:endParaRPr lang="en-US"/>
          </a:p>
        </p:txBody>
      </p:sp>
      <p:sp>
        <p:nvSpPr>
          <p:cNvPr id="237" name="Line 146"/>
          <p:cNvSpPr>
            <a:spLocks noChangeShapeType="1"/>
          </p:cNvSpPr>
          <p:nvPr/>
        </p:nvSpPr>
        <p:spPr bwMode="auto">
          <a:xfrm>
            <a:off x="1676400" y="5410200"/>
            <a:ext cx="2667000" cy="0"/>
          </a:xfrm>
          <a:prstGeom prst="line">
            <a:avLst/>
          </a:prstGeom>
          <a:noFill/>
          <a:ln w="9525">
            <a:solidFill>
              <a:schemeClr val="tx1"/>
            </a:solidFill>
            <a:round/>
            <a:headEnd/>
            <a:tailEnd/>
          </a:ln>
          <a:effectLst/>
        </p:spPr>
        <p:txBody>
          <a:bodyPr/>
          <a:lstStyle/>
          <a:p>
            <a:endParaRPr lang="en-US"/>
          </a:p>
        </p:txBody>
      </p:sp>
      <p:sp>
        <p:nvSpPr>
          <p:cNvPr id="238" name="Line 147"/>
          <p:cNvSpPr>
            <a:spLocks noChangeShapeType="1"/>
          </p:cNvSpPr>
          <p:nvPr/>
        </p:nvSpPr>
        <p:spPr bwMode="auto">
          <a:xfrm>
            <a:off x="1676400" y="5029200"/>
            <a:ext cx="2667000" cy="0"/>
          </a:xfrm>
          <a:prstGeom prst="line">
            <a:avLst/>
          </a:prstGeom>
          <a:noFill/>
          <a:ln w="9525">
            <a:solidFill>
              <a:schemeClr val="tx1"/>
            </a:solidFill>
            <a:round/>
            <a:headEnd/>
            <a:tailEnd/>
          </a:ln>
          <a:effectLst/>
        </p:spPr>
        <p:txBody>
          <a:bodyPr/>
          <a:lstStyle/>
          <a:p>
            <a:endParaRPr lang="en-US"/>
          </a:p>
        </p:txBody>
      </p:sp>
      <p:sp>
        <p:nvSpPr>
          <p:cNvPr id="239" name="Line 148"/>
          <p:cNvSpPr>
            <a:spLocks noChangeShapeType="1"/>
          </p:cNvSpPr>
          <p:nvPr/>
        </p:nvSpPr>
        <p:spPr bwMode="auto">
          <a:xfrm>
            <a:off x="1676400" y="4648200"/>
            <a:ext cx="2667000" cy="0"/>
          </a:xfrm>
          <a:prstGeom prst="line">
            <a:avLst/>
          </a:prstGeom>
          <a:noFill/>
          <a:ln w="9525">
            <a:solidFill>
              <a:schemeClr val="tx1"/>
            </a:solidFill>
            <a:round/>
            <a:headEnd/>
            <a:tailEnd/>
          </a:ln>
          <a:effectLst/>
        </p:spPr>
        <p:txBody>
          <a:bodyPr/>
          <a:lstStyle/>
          <a:p>
            <a:endParaRPr lang="en-US"/>
          </a:p>
        </p:txBody>
      </p:sp>
      <p:sp>
        <p:nvSpPr>
          <p:cNvPr id="240" name="Line 149"/>
          <p:cNvSpPr>
            <a:spLocks noChangeShapeType="1"/>
          </p:cNvSpPr>
          <p:nvPr/>
        </p:nvSpPr>
        <p:spPr bwMode="auto">
          <a:xfrm>
            <a:off x="1676400" y="4267200"/>
            <a:ext cx="2667000" cy="0"/>
          </a:xfrm>
          <a:prstGeom prst="line">
            <a:avLst/>
          </a:prstGeom>
          <a:noFill/>
          <a:ln w="9525">
            <a:solidFill>
              <a:schemeClr val="tx1"/>
            </a:solidFill>
            <a:round/>
            <a:headEnd/>
            <a:tailEnd/>
          </a:ln>
          <a:effectLst/>
        </p:spPr>
        <p:txBody>
          <a:bodyPr/>
          <a:lstStyle/>
          <a:p>
            <a:endParaRPr lang="en-US"/>
          </a:p>
        </p:txBody>
      </p:sp>
      <p:sp>
        <p:nvSpPr>
          <p:cNvPr id="241" name="Line 150"/>
          <p:cNvSpPr>
            <a:spLocks noChangeShapeType="1"/>
          </p:cNvSpPr>
          <p:nvPr/>
        </p:nvSpPr>
        <p:spPr bwMode="auto">
          <a:xfrm>
            <a:off x="1828800" y="4114800"/>
            <a:ext cx="2667000" cy="0"/>
          </a:xfrm>
          <a:prstGeom prst="line">
            <a:avLst/>
          </a:prstGeom>
          <a:noFill/>
          <a:ln w="9525">
            <a:solidFill>
              <a:schemeClr val="tx1"/>
            </a:solidFill>
            <a:round/>
            <a:headEnd/>
            <a:tailEnd/>
          </a:ln>
          <a:effectLst/>
        </p:spPr>
        <p:txBody>
          <a:bodyPr/>
          <a:lstStyle/>
          <a:p>
            <a:endParaRPr lang="en-US"/>
          </a:p>
        </p:txBody>
      </p:sp>
      <p:sp>
        <p:nvSpPr>
          <p:cNvPr id="242" name="Line 151"/>
          <p:cNvSpPr>
            <a:spLocks noChangeShapeType="1"/>
          </p:cNvSpPr>
          <p:nvPr/>
        </p:nvSpPr>
        <p:spPr bwMode="auto">
          <a:xfrm>
            <a:off x="1981200" y="3962400"/>
            <a:ext cx="2667000" cy="0"/>
          </a:xfrm>
          <a:prstGeom prst="line">
            <a:avLst/>
          </a:prstGeom>
          <a:noFill/>
          <a:ln w="9525">
            <a:solidFill>
              <a:schemeClr val="tx1"/>
            </a:solidFill>
            <a:round/>
            <a:headEnd/>
            <a:tailEnd/>
          </a:ln>
          <a:effectLst/>
        </p:spPr>
        <p:txBody>
          <a:bodyPr/>
          <a:lstStyle/>
          <a:p>
            <a:endParaRPr lang="en-US"/>
          </a:p>
        </p:txBody>
      </p:sp>
      <p:sp>
        <p:nvSpPr>
          <p:cNvPr id="243" name="Line 152"/>
          <p:cNvSpPr>
            <a:spLocks noChangeShapeType="1"/>
          </p:cNvSpPr>
          <p:nvPr/>
        </p:nvSpPr>
        <p:spPr bwMode="auto">
          <a:xfrm>
            <a:off x="2133600" y="3810000"/>
            <a:ext cx="2667000" cy="0"/>
          </a:xfrm>
          <a:prstGeom prst="line">
            <a:avLst/>
          </a:prstGeom>
          <a:noFill/>
          <a:ln w="9525">
            <a:solidFill>
              <a:schemeClr val="tx1"/>
            </a:solidFill>
            <a:round/>
            <a:headEnd/>
            <a:tailEnd/>
          </a:ln>
          <a:effectLst/>
        </p:spPr>
        <p:txBody>
          <a:bodyPr/>
          <a:lstStyle/>
          <a:p>
            <a:endParaRPr lang="en-US"/>
          </a:p>
        </p:txBody>
      </p:sp>
      <p:sp>
        <p:nvSpPr>
          <p:cNvPr id="244" name="Line 153"/>
          <p:cNvSpPr>
            <a:spLocks noChangeShapeType="1"/>
          </p:cNvSpPr>
          <p:nvPr/>
        </p:nvSpPr>
        <p:spPr bwMode="auto">
          <a:xfrm>
            <a:off x="2286000" y="3657600"/>
            <a:ext cx="2667000" cy="0"/>
          </a:xfrm>
          <a:prstGeom prst="line">
            <a:avLst/>
          </a:prstGeom>
          <a:noFill/>
          <a:ln w="9525">
            <a:solidFill>
              <a:schemeClr val="tx1"/>
            </a:solidFill>
            <a:round/>
            <a:headEnd/>
            <a:tailEnd/>
          </a:ln>
          <a:effectLst/>
        </p:spPr>
        <p:txBody>
          <a:bodyPr/>
          <a:lstStyle/>
          <a:p>
            <a:endParaRPr lang="en-US"/>
          </a:p>
        </p:txBody>
      </p:sp>
      <p:sp>
        <p:nvSpPr>
          <p:cNvPr id="245" name="Line 154"/>
          <p:cNvSpPr>
            <a:spLocks noChangeShapeType="1"/>
          </p:cNvSpPr>
          <p:nvPr/>
        </p:nvSpPr>
        <p:spPr bwMode="auto">
          <a:xfrm>
            <a:off x="2438400" y="3505200"/>
            <a:ext cx="2667000" cy="0"/>
          </a:xfrm>
          <a:prstGeom prst="line">
            <a:avLst/>
          </a:prstGeom>
          <a:noFill/>
          <a:ln w="9525">
            <a:solidFill>
              <a:schemeClr val="tx1"/>
            </a:solidFill>
            <a:round/>
            <a:headEnd/>
            <a:tailEnd/>
          </a:ln>
          <a:effectLst/>
        </p:spPr>
        <p:txBody>
          <a:bodyPr/>
          <a:lstStyle/>
          <a:p>
            <a:endParaRPr lang="en-US"/>
          </a:p>
        </p:txBody>
      </p:sp>
      <p:sp>
        <p:nvSpPr>
          <p:cNvPr id="246" name="Line 155"/>
          <p:cNvSpPr>
            <a:spLocks noChangeShapeType="1"/>
          </p:cNvSpPr>
          <p:nvPr/>
        </p:nvSpPr>
        <p:spPr bwMode="auto">
          <a:xfrm flipV="1">
            <a:off x="1676400" y="3505200"/>
            <a:ext cx="762000" cy="762000"/>
          </a:xfrm>
          <a:prstGeom prst="line">
            <a:avLst/>
          </a:prstGeom>
          <a:noFill/>
          <a:ln w="9525">
            <a:solidFill>
              <a:schemeClr val="tx1"/>
            </a:solidFill>
            <a:round/>
            <a:headEnd/>
            <a:tailEnd/>
          </a:ln>
          <a:effectLst/>
        </p:spPr>
        <p:txBody>
          <a:bodyPr/>
          <a:lstStyle/>
          <a:p>
            <a:endParaRPr lang="en-US"/>
          </a:p>
        </p:txBody>
      </p:sp>
      <p:sp>
        <p:nvSpPr>
          <p:cNvPr id="247" name="Line 156"/>
          <p:cNvSpPr>
            <a:spLocks noChangeShapeType="1"/>
          </p:cNvSpPr>
          <p:nvPr/>
        </p:nvSpPr>
        <p:spPr bwMode="auto">
          <a:xfrm flipV="1">
            <a:off x="2057400" y="3505200"/>
            <a:ext cx="762000" cy="762000"/>
          </a:xfrm>
          <a:prstGeom prst="line">
            <a:avLst/>
          </a:prstGeom>
          <a:noFill/>
          <a:ln w="9525">
            <a:solidFill>
              <a:schemeClr val="tx1"/>
            </a:solidFill>
            <a:round/>
            <a:headEnd/>
            <a:tailEnd/>
          </a:ln>
          <a:effectLst/>
        </p:spPr>
        <p:txBody>
          <a:bodyPr/>
          <a:lstStyle/>
          <a:p>
            <a:endParaRPr lang="en-US"/>
          </a:p>
        </p:txBody>
      </p:sp>
      <p:sp>
        <p:nvSpPr>
          <p:cNvPr id="248" name="Line 157"/>
          <p:cNvSpPr>
            <a:spLocks noChangeShapeType="1"/>
          </p:cNvSpPr>
          <p:nvPr/>
        </p:nvSpPr>
        <p:spPr bwMode="auto">
          <a:xfrm flipV="1">
            <a:off x="2438400" y="3505200"/>
            <a:ext cx="762000" cy="762000"/>
          </a:xfrm>
          <a:prstGeom prst="line">
            <a:avLst/>
          </a:prstGeom>
          <a:noFill/>
          <a:ln w="9525">
            <a:solidFill>
              <a:schemeClr val="tx1"/>
            </a:solidFill>
            <a:round/>
            <a:headEnd/>
            <a:tailEnd/>
          </a:ln>
          <a:effectLst/>
        </p:spPr>
        <p:txBody>
          <a:bodyPr/>
          <a:lstStyle/>
          <a:p>
            <a:endParaRPr lang="en-US"/>
          </a:p>
        </p:txBody>
      </p:sp>
      <p:sp>
        <p:nvSpPr>
          <p:cNvPr id="249" name="Line 158"/>
          <p:cNvSpPr>
            <a:spLocks noChangeShapeType="1"/>
          </p:cNvSpPr>
          <p:nvPr/>
        </p:nvSpPr>
        <p:spPr bwMode="auto">
          <a:xfrm flipV="1">
            <a:off x="2819400" y="3505200"/>
            <a:ext cx="762000" cy="762000"/>
          </a:xfrm>
          <a:prstGeom prst="line">
            <a:avLst/>
          </a:prstGeom>
          <a:noFill/>
          <a:ln w="9525">
            <a:solidFill>
              <a:schemeClr val="tx1"/>
            </a:solidFill>
            <a:round/>
            <a:headEnd/>
            <a:tailEnd/>
          </a:ln>
          <a:effectLst/>
        </p:spPr>
        <p:txBody>
          <a:bodyPr/>
          <a:lstStyle/>
          <a:p>
            <a:endParaRPr lang="en-US"/>
          </a:p>
        </p:txBody>
      </p:sp>
      <p:sp>
        <p:nvSpPr>
          <p:cNvPr id="250" name="Line 159"/>
          <p:cNvSpPr>
            <a:spLocks noChangeShapeType="1"/>
          </p:cNvSpPr>
          <p:nvPr/>
        </p:nvSpPr>
        <p:spPr bwMode="auto">
          <a:xfrm flipV="1">
            <a:off x="3200400" y="3505200"/>
            <a:ext cx="762000" cy="762000"/>
          </a:xfrm>
          <a:prstGeom prst="line">
            <a:avLst/>
          </a:prstGeom>
          <a:noFill/>
          <a:ln w="9525">
            <a:solidFill>
              <a:schemeClr val="tx1"/>
            </a:solidFill>
            <a:round/>
            <a:headEnd/>
            <a:tailEnd/>
          </a:ln>
          <a:effectLst/>
        </p:spPr>
        <p:txBody>
          <a:bodyPr/>
          <a:lstStyle/>
          <a:p>
            <a:endParaRPr lang="en-US"/>
          </a:p>
        </p:txBody>
      </p:sp>
      <p:sp>
        <p:nvSpPr>
          <p:cNvPr id="251" name="Line 160"/>
          <p:cNvSpPr>
            <a:spLocks noChangeShapeType="1"/>
          </p:cNvSpPr>
          <p:nvPr/>
        </p:nvSpPr>
        <p:spPr bwMode="auto">
          <a:xfrm flipV="1">
            <a:off x="3581400" y="3505200"/>
            <a:ext cx="762000" cy="762000"/>
          </a:xfrm>
          <a:prstGeom prst="line">
            <a:avLst/>
          </a:prstGeom>
          <a:noFill/>
          <a:ln w="9525">
            <a:solidFill>
              <a:schemeClr val="tx1"/>
            </a:solidFill>
            <a:round/>
            <a:headEnd/>
            <a:tailEnd/>
          </a:ln>
          <a:effectLst/>
        </p:spPr>
        <p:txBody>
          <a:bodyPr/>
          <a:lstStyle/>
          <a:p>
            <a:endParaRPr lang="en-US"/>
          </a:p>
        </p:txBody>
      </p:sp>
      <p:sp>
        <p:nvSpPr>
          <p:cNvPr id="252" name="Line 161"/>
          <p:cNvSpPr>
            <a:spLocks noChangeShapeType="1"/>
          </p:cNvSpPr>
          <p:nvPr/>
        </p:nvSpPr>
        <p:spPr bwMode="auto">
          <a:xfrm flipV="1">
            <a:off x="3962400" y="3505200"/>
            <a:ext cx="762000" cy="762000"/>
          </a:xfrm>
          <a:prstGeom prst="line">
            <a:avLst/>
          </a:prstGeom>
          <a:noFill/>
          <a:ln w="9525">
            <a:solidFill>
              <a:schemeClr val="tx1"/>
            </a:solidFill>
            <a:round/>
            <a:headEnd/>
            <a:tailEnd/>
          </a:ln>
          <a:effectLst/>
        </p:spPr>
        <p:txBody>
          <a:bodyPr/>
          <a:lstStyle/>
          <a:p>
            <a:endParaRPr lang="en-US"/>
          </a:p>
        </p:txBody>
      </p:sp>
      <p:sp>
        <p:nvSpPr>
          <p:cNvPr id="253" name="Line 162"/>
          <p:cNvSpPr>
            <a:spLocks noChangeShapeType="1"/>
          </p:cNvSpPr>
          <p:nvPr/>
        </p:nvSpPr>
        <p:spPr bwMode="auto">
          <a:xfrm flipV="1">
            <a:off x="4343400" y="3505200"/>
            <a:ext cx="762000" cy="762000"/>
          </a:xfrm>
          <a:prstGeom prst="line">
            <a:avLst/>
          </a:prstGeom>
          <a:noFill/>
          <a:ln w="9525">
            <a:solidFill>
              <a:schemeClr val="tx1"/>
            </a:solidFill>
            <a:round/>
            <a:headEnd/>
            <a:tailEnd/>
          </a:ln>
          <a:effectLst/>
        </p:spPr>
        <p:txBody>
          <a:bodyPr/>
          <a:lstStyle/>
          <a:p>
            <a:endParaRPr lang="en-US"/>
          </a:p>
        </p:txBody>
      </p:sp>
      <p:sp>
        <p:nvSpPr>
          <p:cNvPr id="254" name="Line 163"/>
          <p:cNvSpPr>
            <a:spLocks noChangeShapeType="1"/>
          </p:cNvSpPr>
          <p:nvPr/>
        </p:nvSpPr>
        <p:spPr bwMode="auto">
          <a:xfrm>
            <a:off x="1676400" y="4267200"/>
            <a:ext cx="0" cy="1524000"/>
          </a:xfrm>
          <a:prstGeom prst="line">
            <a:avLst/>
          </a:prstGeom>
          <a:noFill/>
          <a:ln w="9525">
            <a:solidFill>
              <a:schemeClr val="tx1"/>
            </a:solidFill>
            <a:round/>
            <a:headEnd/>
            <a:tailEnd/>
          </a:ln>
          <a:effectLst/>
        </p:spPr>
        <p:txBody>
          <a:bodyPr/>
          <a:lstStyle/>
          <a:p>
            <a:endParaRPr lang="en-US"/>
          </a:p>
        </p:txBody>
      </p:sp>
      <p:sp>
        <p:nvSpPr>
          <p:cNvPr id="255" name="Line 164"/>
          <p:cNvSpPr>
            <a:spLocks noChangeShapeType="1"/>
          </p:cNvSpPr>
          <p:nvPr/>
        </p:nvSpPr>
        <p:spPr bwMode="auto">
          <a:xfrm>
            <a:off x="2057400" y="4267200"/>
            <a:ext cx="0" cy="1524000"/>
          </a:xfrm>
          <a:prstGeom prst="line">
            <a:avLst/>
          </a:prstGeom>
          <a:noFill/>
          <a:ln w="9525">
            <a:solidFill>
              <a:schemeClr val="tx1"/>
            </a:solidFill>
            <a:round/>
            <a:headEnd/>
            <a:tailEnd/>
          </a:ln>
          <a:effectLst/>
        </p:spPr>
        <p:txBody>
          <a:bodyPr/>
          <a:lstStyle/>
          <a:p>
            <a:endParaRPr lang="en-US"/>
          </a:p>
        </p:txBody>
      </p:sp>
      <p:sp>
        <p:nvSpPr>
          <p:cNvPr id="256" name="Line 165"/>
          <p:cNvSpPr>
            <a:spLocks noChangeShapeType="1"/>
          </p:cNvSpPr>
          <p:nvPr/>
        </p:nvSpPr>
        <p:spPr bwMode="auto">
          <a:xfrm>
            <a:off x="2438400" y="4267200"/>
            <a:ext cx="0" cy="1524000"/>
          </a:xfrm>
          <a:prstGeom prst="line">
            <a:avLst/>
          </a:prstGeom>
          <a:noFill/>
          <a:ln w="9525">
            <a:solidFill>
              <a:schemeClr val="tx1"/>
            </a:solidFill>
            <a:round/>
            <a:headEnd/>
            <a:tailEnd/>
          </a:ln>
          <a:effectLst/>
        </p:spPr>
        <p:txBody>
          <a:bodyPr/>
          <a:lstStyle/>
          <a:p>
            <a:endParaRPr lang="en-US"/>
          </a:p>
        </p:txBody>
      </p:sp>
      <p:sp>
        <p:nvSpPr>
          <p:cNvPr id="257" name="Line 166"/>
          <p:cNvSpPr>
            <a:spLocks noChangeShapeType="1"/>
          </p:cNvSpPr>
          <p:nvPr/>
        </p:nvSpPr>
        <p:spPr bwMode="auto">
          <a:xfrm>
            <a:off x="2819400" y="4267200"/>
            <a:ext cx="0" cy="1524000"/>
          </a:xfrm>
          <a:prstGeom prst="line">
            <a:avLst/>
          </a:prstGeom>
          <a:noFill/>
          <a:ln w="9525">
            <a:solidFill>
              <a:schemeClr val="tx1"/>
            </a:solidFill>
            <a:round/>
            <a:headEnd/>
            <a:tailEnd/>
          </a:ln>
          <a:effectLst/>
        </p:spPr>
        <p:txBody>
          <a:bodyPr/>
          <a:lstStyle/>
          <a:p>
            <a:endParaRPr lang="en-US"/>
          </a:p>
        </p:txBody>
      </p:sp>
      <p:sp>
        <p:nvSpPr>
          <p:cNvPr id="258" name="Line 167"/>
          <p:cNvSpPr>
            <a:spLocks noChangeShapeType="1"/>
          </p:cNvSpPr>
          <p:nvPr/>
        </p:nvSpPr>
        <p:spPr bwMode="auto">
          <a:xfrm>
            <a:off x="3200400" y="4191000"/>
            <a:ext cx="0" cy="1524000"/>
          </a:xfrm>
          <a:prstGeom prst="line">
            <a:avLst/>
          </a:prstGeom>
          <a:noFill/>
          <a:ln w="9525">
            <a:solidFill>
              <a:schemeClr val="tx1"/>
            </a:solidFill>
            <a:round/>
            <a:headEnd/>
            <a:tailEnd/>
          </a:ln>
          <a:effectLst/>
        </p:spPr>
        <p:txBody>
          <a:bodyPr/>
          <a:lstStyle/>
          <a:p>
            <a:endParaRPr lang="en-US"/>
          </a:p>
        </p:txBody>
      </p:sp>
      <p:sp>
        <p:nvSpPr>
          <p:cNvPr id="259" name="Line 168"/>
          <p:cNvSpPr>
            <a:spLocks noChangeShapeType="1"/>
          </p:cNvSpPr>
          <p:nvPr/>
        </p:nvSpPr>
        <p:spPr bwMode="auto">
          <a:xfrm>
            <a:off x="3581400" y="4267200"/>
            <a:ext cx="0" cy="1524000"/>
          </a:xfrm>
          <a:prstGeom prst="line">
            <a:avLst/>
          </a:prstGeom>
          <a:noFill/>
          <a:ln w="9525">
            <a:solidFill>
              <a:schemeClr val="tx1"/>
            </a:solidFill>
            <a:round/>
            <a:headEnd/>
            <a:tailEnd/>
          </a:ln>
          <a:effectLst/>
        </p:spPr>
        <p:txBody>
          <a:bodyPr/>
          <a:lstStyle/>
          <a:p>
            <a:endParaRPr lang="en-US"/>
          </a:p>
        </p:txBody>
      </p:sp>
      <p:sp>
        <p:nvSpPr>
          <p:cNvPr id="260" name="Line 169"/>
          <p:cNvSpPr>
            <a:spLocks noChangeShapeType="1"/>
          </p:cNvSpPr>
          <p:nvPr/>
        </p:nvSpPr>
        <p:spPr bwMode="auto">
          <a:xfrm>
            <a:off x="3962400" y="4267200"/>
            <a:ext cx="0" cy="1524000"/>
          </a:xfrm>
          <a:prstGeom prst="line">
            <a:avLst/>
          </a:prstGeom>
          <a:noFill/>
          <a:ln w="9525">
            <a:solidFill>
              <a:schemeClr val="tx1"/>
            </a:solidFill>
            <a:round/>
            <a:headEnd/>
            <a:tailEnd/>
          </a:ln>
          <a:effectLst/>
        </p:spPr>
        <p:txBody>
          <a:bodyPr/>
          <a:lstStyle/>
          <a:p>
            <a:endParaRPr lang="en-US"/>
          </a:p>
        </p:txBody>
      </p:sp>
      <p:sp>
        <p:nvSpPr>
          <p:cNvPr id="261" name="Line 170"/>
          <p:cNvSpPr>
            <a:spLocks noChangeShapeType="1"/>
          </p:cNvSpPr>
          <p:nvPr/>
        </p:nvSpPr>
        <p:spPr bwMode="auto">
          <a:xfrm>
            <a:off x="4343400" y="4267200"/>
            <a:ext cx="0" cy="1524000"/>
          </a:xfrm>
          <a:prstGeom prst="line">
            <a:avLst/>
          </a:prstGeom>
          <a:noFill/>
          <a:ln w="9525">
            <a:solidFill>
              <a:schemeClr val="tx1"/>
            </a:solidFill>
            <a:round/>
            <a:headEnd/>
            <a:tailEnd/>
          </a:ln>
          <a:effectLst/>
        </p:spPr>
        <p:txBody>
          <a:bodyPr/>
          <a:lstStyle/>
          <a:p>
            <a:endParaRPr lang="en-US"/>
          </a:p>
        </p:txBody>
      </p:sp>
      <p:sp>
        <p:nvSpPr>
          <p:cNvPr id="262" name="Line 171"/>
          <p:cNvSpPr>
            <a:spLocks noChangeShapeType="1"/>
          </p:cNvSpPr>
          <p:nvPr/>
        </p:nvSpPr>
        <p:spPr bwMode="auto">
          <a:xfrm>
            <a:off x="4495800" y="4114800"/>
            <a:ext cx="0" cy="1524000"/>
          </a:xfrm>
          <a:prstGeom prst="line">
            <a:avLst/>
          </a:prstGeom>
          <a:noFill/>
          <a:ln w="9525">
            <a:solidFill>
              <a:schemeClr val="tx1"/>
            </a:solidFill>
            <a:round/>
            <a:headEnd/>
            <a:tailEnd/>
          </a:ln>
          <a:effectLst/>
        </p:spPr>
        <p:txBody>
          <a:bodyPr/>
          <a:lstStyle/>
          <a:p>
            <a:endParaRPr lang="en-US"/>
          </a:p>
        </p:txBody>
      </p:sp>
      <p:sp>
        <p:nvSpPr>
          <p:cNvPr id="263" name="Line 172"/>
          <p:cNvSpPr>
            <a:spLocks noChangeShapeType="1"/>
          </p:cNvSpPr>
          <p:nvPr/>
        </p:nvSpPr>
        <p:spPr bwMode="auto">
          <a:xfrm>
            <a:off x="4648200" y="3962400"/>
            <a:ext cx="0" cy="1524000"/>
          </a:xfrm>
          <a:prstGeom prst="line">
            <a:avLst/>
          </a:prstGeom>
          <a:noFill/>
          <a:ln w="9525">
            <a:solidFill>
              <a:schemeClr val="tx1"/>
            </a:solidFill>
            <a:round/>
            <a:headEnd/>
            <a:tailEnd/>
          </a:ln>
          <a:effectLst/>
        </p:spPr>
        <p:txBody>
          <a:bodyPr/>
          <a:lstStyle/>
          <a:p>
            <a:endParaRPr lang="en-US"/>
          </a:p>
        </p:txBody>
      </p:sp>
      <p:sp>
        <p:nvSpPr>
          <p:cNvPr id="264" name="Line 173"/>
          <p:cNvSpPr>
            <a:spLocks noChangeShapeType="1"/>
          </p:cNvSpPr>
          <p:nvPr/>
        </p:nvSpPr>
        <p:spPr bwMode="auto">
          <a:xfrm>
            <a:off x="4800600" y="3810000"/>
            <a:ext cx="0" cy="1524000"/>
          </a:xfrm>
          <a:prstGeom prst="line">
            <a:avLst/>
          </a:prstGeom>
          <a:noFill/>
          <a:ln w="9525">
            <a:solidFill>
              <a:schemeClr val="tx1"/>
            </a:solidFill>
            <a:round/>
            <a:headEnd/>
            <a:tailEnd/>
          </a:ln>
          <a:effectLst/>
        </p:spPr>
        <p:txBody>
          <a:bodyPr/>
          <a:lstStyle/>
          <a:p>
            <a:endParaRPr lang="en-US"/>
          </a:p>
        </p:txBody>
      </p:sp>
      <p:sp>
        <p:nvSpPr>
          <p:cNvPr id="265" name="Line 174"/>
          <p:cNvSpPr>
            <a:spLocks noChangeShapeType="1"/>
          </p:cNvSpPr>
          <p:nvPr/>
        </p:nvSpPr>
        <p:spPr bwMode="auto">
          <a:xfrm>
            <a:off x="4953000" y="3657600"/>
            <a:ext cx="0" cy="1524000"/>
          </a:xfrm>
          <a:prstGeom prst="line">
            <a:avLst/>
          </a:prstGeom>
          <a:noFill/>
          <a:ln w="9525">
            <a:solidFill>
              <a:schemeClr val="tx1"/>
            </a:solidFill>
            <a:round/>
            <a:headEnd/>
            <a:tailEnd/>
          </a:ln>
          <a:effectLst/>
        </p:spPr>
        <p:txBody>
          <a:bodyPr/>
          <a:lstStyle/>
          <a:p>
            <a:endParaRPr lang="en-US"/>
          </a:p>
        </p:txBody>
      </p:sp>
      <p:sp>
        <p:nvSpPr>
          <p:cNvPr id="266" name="Line 175"/>
          <p:cNvSpPr>
            <a:spLocks noChangeShapeType="1"/>
          </p:cNvSpPr>
          <p:nvPr/>
        </p:nvSpPr>
        <p:spPr bwMode="auto">
          <a:xfrm>
            <a:off x="5105400" y="3505200"/>
            <a:ext cx="0" cy="1524000"/>
          </a:xfrm>
          <a:prstGeom prst="line">
            <a:avLst/>
          </a:prstGeom>
          <a:noFill/>
          <a:ln w="9525">
            <a:solidFill>
              <a:schemeClr val="tx1"/>
            </a:solidFill>
            <a:round/>
            <a:headEnd/>
            <a:tailEnd/>
          </a:ln>
          <a:effectLst/>
        </p:spPr>
        <p:txBody>
          <a:bodyPr/>
          <a:lstStyle/>
          <a:p>
            <a:endParaRPr lang="en-US"/>
          </a:p>
        </p:txBody>
      </p:sp>
      <p:sp>
        <p:nvSpPr>
          <p:cNvPr id="267" name="Line 176"/>
          <p:cNvSpPr>
            <a:spLocks noChangeShapeType="1"/>
          </p:cNvSpPr>
          <p:nvPr/>
        </p:nvSpPr>
        <p:spPr bwMode="auto">
          <a:xfrm flipV="1">
            <a:off x="3886200" y="4572000"/>
            <a:ext cx="1676400" cy="1676400"/>
          </a:xfrm>
          <a:prstGeom prst="line">
            <a:avLst/>
          </a:prstGeom>
          <a:noFill/>
          <a:ln w="9525">
            <a:solidFill>
              <a:schemeClr val="tx1"/>
            </a:solidFill>
            <a:round/>
            <a:headEnd/>
            <a:tailEnd/>
          </a:ln>
          <a:effectLst/>
        </p:spPr>
        <p:txBody>
          <a:bodyPr/>
          <a:lstStyle/>
          <a:p>
            <a:endParaRPr lang="en-US"/>
          </a:p>
        </p:txBody>
      </p:sp>
      <p:sp>
        <p:nvSpPr>
          <p:cNvPr id="268" name="Line 177"/>
          <p:cNvSpPr>
            <a:spLocks noChangeShapeType="1"/>
          </p:cNvSpPr>
          <p:nvPr/>
        </p:nvSpPr>
        <p:spPr bwMode="auto">
          <a:xfrm flipV="1">
            <a:off x="4343400" y="4572000"/>
            <a:ext cx="762000" cy="762000"/>
          </a:xfrm>
          <a:prstGeom prst="line">
            <a:avLst/>
          </a:prstGeom>
          <a:noFill/>
          <a:ln w="9525">
            <a:solidFill>
              <a:schemeClr val="tx1"/>
            </a:solidFill>
            <a:round/>
            <a:headEnd/>
            <a:tailEnd/>
          </a:ln>
          <a:effectLst/>
        </p:spPr>
        <p:txBody>
          <a:bodyPr/>
          <a:lstStyle/>
          <a:p>
            <a:endParaRPr lang="en-US"/>
          </a:p>
        </p:txBody>
      </p:sp>
      <p:sp>
        <p:nvSpPr>
          <p:cNvPr id="269" name="Line 178"/>
          <p:cNvSpPr>
            <a:spLocks noChangeShapeType="1"/>
          </p:cNvSpPr>
          <p:nvPr/>
        </p:nvSpPr>
        <p:spPr bwMode="auto">
          <a:xfrm flipV="1">
            <a:off x="4343400" y="4267200"/>
            <a:ext cx="762000" cy="762000"/>
          </a:xfrm>
          <a:prstGeom prst="line">
            <a:avLst/>
          </a:prstGeom>
          <a:noFill/>
          <a:ln w="9525">
            <a:solidFill>
              <a:schemeClr val="tx1"/>
            </a:solidFill>
            <a:round/>
            <a:headEnd/>
            <a:tailEnd/>
          </a:ln>
          <a:effectLst/>
        </p:spPr>
        <p:txBody>
          <a:bodyPr/>
          <a:lstStyle/>
          <a:p>
            <a:endParaRPr lang="en-US"/>
          </a:p>
        </p:txBody>
      </p:sp>
      <p:sp>
        <p:nvSpPr>
          <p:cNvPr id="270" name="Line 179"/>
          <p:cNvSpPr>
            <a:spLocks noChangeShapeType="1"/>
          </p:cNvSpPr>
          <p:nvPr/>
        </p:nvSpPr>
        <p:spPr bwMode="auto">
          <a:xfrm flipV="1">
            <a:off x="4343400" y="3886200"/>
            <a:ext cx="762000" cy="762000"/>
          </a:xfrm>
          <a:prstGeom prst="line">
            <a:avLst/>
          </a:prstGeom>
          <a:noFill/>
          <a:ln w="9525">
            <a:solidFill>
              <a:schemeClr val="tx1"/>
            </a:solidFill>
            <a:round/>
            <a:headEnd/>
            <a:tailEnd/>
          </a:ln>
          <a:effectLst/>
        </p:spPr>
        <p:txBody>
          <a:bodyPr/>
          <a:lstStyle/>
          <a:p>
            <a:endParaRPr lang="en-US"/>
          </a:p>
        </p:txBody>
      </p:sp>
      <p:sp>
        <p:nvSpPr>
          <p:cNvPr id="271" name="Line 180"/>
          <p:cNvSpPr>
            <a:spLocks noChangeShapeType="1"/>
          </p:cNvSpPr>
          <p:nvPr/>
        </p:nvSpPr>
        <p:spPr bwMode="auto">
          <a:xfrm flipH="1">
            <a:off x="5105400" y="4572000"/>
            <a:ext cx="76200" cy="76200"/>
          </a:xfrm>
          <a:prstGeom prst="line">
            <a:avLst/>
          </a:prstGeom>
          <a:noFill/>
          <a:ln w="9525">
            <a:solidFill>
              <a:schemeClr val="tx1"/>
            </a:solidFill>
            <a:round/>
            <a:headEnd/>
            <a:tailEnd/>
          </a:ln>
          <a:effectLst/>
        </p:spPr>
        <p:txBody>
          <a:bodyPr/>
          <a:lstStyle/>
          <a:p>
            <a:endParaRPr lang="en-US"/>
          </a:p>
        </p:txBody>
      </p:sp>
      <p:sp>
        <p:nvSpPr>
          <p:cNvPr id="272" name="Line 181"/>
          <p:cNvSpPr>
            <a:spLocks noChangeShapeType="1"/>
          </p:cNvSpPr>
          <p:nvPr/>
        </p:nvSpPr>
        <p:spPr bwMode="auto">
          <a:xfrm flipH="1">
            <a:off x="3124200" y="5791200"/>
            <a:ext cx="457200" cy="457200"/>
          </a:xfrm>
          <a:prstGeom prst="line">
            <a:avLst/>
          </a:prstGeom>
          <a:noFill/>
          <a:ln w="9525">
            <a:solidFill>
              <a:schemeClr val="tx1"/>
            </a:solidFill>
            <a:round/>
            <a:headEnd/>
            <a:tailEnd/>
          </a:ln>
          <a:effectLst/>
        </p:spPr>
        <p:txBody>
          <a:bodyPr/>
          <a:lstStyle/>
          <a:p>
            <a:endParaRPr lang="en-US"/>
          </a:p>
        </p:txBody>
      </p:sp>
      <p:sp>
        <p:nvSpPr>
          <p:cNvPr id="273" name="Line 182"/>
          <p:cNvSpPr>
            <a:spLocks noChangeShapeType="1"/>
          </p:cNvSpPr>
          <p:nvPr/>
        </p:nvSpPr>
        <p:spPr bwMode="auto">
          <a:xfrm flipH="1">
            <a:off x="2743200" y="5791200"/>
            <a:ext cx="457200" cy="457200"/>
          </a:xfrm>
          <a:prstGeom prst="line">
            <a:avLst/>
          </a:prstGeom>
          <a:noFill/>
          <a:ln w="9525">
            <a:solidFill>
              <a:schemeClr val="tx1"/>
            </a:solidFill>
            <a:round/>
            <a:headEnd/>
            <a:tailEnd/>
          </a:ln>
          <a:effectLst/>
        </p:spPr>
        <p:txBody>
          <a:bodyPr/>
          <a:lstStyle/>
          <a:p>
            <a:endParaRPr lang="en-US"/>
          </a:p>
        </p:txBody>
      </p:sp>
      <p:sp>
        <p:nvSpPr>
          <p:cNvPr id="274" name="Line 183"/>
          <p:cNvSpPr>
            <a:spLocks noChangeShapeType="1"/>
          </p:cNvSpPr>
          <p:nvPr/>
        </p:nvSpPr>
        <p:spPr bwMode="auto">
          <a:xfrm flipH="1">
            <a:off x="2362200" y="5791200"/>
            <a:ext cx="457200" cy="457200"/>
          </a:xfrm>
          <a:prstGeom prst="line">
            <a:avLst/>
          </a:prstGeom>
          <a:noFill/>
          <a:ln w="9525">
            <a:solidFill>
              <a:schemeClr val="tx1"/>
            </a:solidFill>
            <a:round/>
            <a:headEnd/>
            <a:tailEnd/>
          </a:ln>
          <a:effectLst/>
        </p:spPr>
        <p:txBody>
          <a:bodyPr/>
          <a:lstStyle/>
          <a:p>
            <a:endParaRPr lang="en-US"/>
          </a:p>
        </p:txBody>
      </p:sp>
      <p:sp>
        <p:nvSpPr>
          <p:cNvPr id="275" name="Line 184"/>
          <p:cNvSpPr>
            <a:spLocks noChangeShapeType="1"/>
          </p:cNvSpPr>
          <p:nvPr/>
        </p:nvSpPr>
        <p:spPr bwMode="auto">
          <a:xfrm flipH="1">
            <a:off x="1981200" y="5791200"/>
            <a:ext cx="457200" cy="457200"/>
          </a:xfrm>
          <a:prstGeom prst="line">
            <a:avLst/>
          </a:prstGeom>
          <a:noFill/>
          <a:ln w="9525">
            <a:solidFill>
              <a:schemeClr val="tx1"/>
            </a:solidFill>
            <a:round/>
            <a:headEnd/>
            <a:tailEnd/>
          </a:ln>
          <a:effectLst/>
        </p:spPr>
        <p:txBody>
          <a:bodyPr/>
          <a:lstStyle/>
          <a:p>
            <a:endParaRPr lang="en-US"/>
          </a:p>
        </p:txBody>
      </p:sp>
      <p:sp>
        <p:nvSpPr>
          <p:cNvPr id="276" name="Line 185"/>
          <p:cNvSpPr>
            <a:spLocks noChangeShapeType="1"/>
          </p:cNvSpPr>
          <p:nvPr/>
        </p:nvSpPr>
        <p:spPr bwMode="auto">
          <a:xfrm flipH="1">
            <a:off x="1600200" y="5791200"/>
            <a:ext cx="457200" cy="457200"/>
          </a:xfrm>
          <a:prstGeom prst="line">
            <a:avLst/>
          </a:prstGeom>
          <a:noFill/>
          <a:ln w="9525">
            <a:solidFill>
              <a:schemeClr val="tx1"/>
            </a:solidFill>
            <a:round/>
            <a:headEnd/>
            <a:tailEnd/>
          </a:ln>
          <a:effectLst/>
        </p:spPr>
        <p:txBody>
          <a:bodyPr/>
          <a:lstStyle/>
          <a:p>
            <a:endParaRPr lang="en-US"/>
          </a:p>
        </p:txBody>
      </p:sp>
      <p:sp>
        <p:nvSpPr>
          <p:cNvPr id="277" name="Line 186"/>
          <p:cNvSpPr>
            <a:spLocks noChangeShapeType="1"/>
          </p:cNvSpPr>
          <p:nvPr/>
        </p:nvSpPr>
        <p:spPr bwMode="auto">
          <a:xfrm flipH="1">
            <a:off x="1219200" y="5791200"/>
            <a:ext cx="457200" cy="457200"/>
          </a:xfrm>
          <a:prstGeom prst="line">
            <a:avLst/>
          </a:prstGeom>
          <a:noFill/>
          <a:ln w="9525">
            <a:solidFill>
              <a:schemeClr val="tx1"/>
            </a:solidFill>
            <a:round/>
            <a:headEnd/>
            <a:tailEnd/>
          </a:ln>
          <a:effectLst/>
        </p:spPr>
        <p:txBody>
          <a:bodyPr/>
          <a:lstStyle/>
          <a:p>
            <a:endParaRPr lang="en-US"/>
          </a:p>
        </p:txBody>
      </p:sp>
      <p:sp>
        <p:nvSpPr>
          <p:cNvPr id="278" name="Line 187"/>
          <p:cNvSpPr>
            <a:spLocks noChangeShapeType="1"/>
          </p:cNvSpPr>
          <p:nvPr/>
        </p:nvSpPr>
        <p:spPr bwMode="auto">
          <a:xfrm>
            <a:off x="4343400" y="5791200"/>
            <a:ext cx="762000" cy="0"/>
          </a:xfrm>
          <a:prstGeom prst="line">
            <a:avLst/>
          </a:prstGeom>
          <a:noFill/>
          <a:ln w="9525">
            <a:solidFill>
              <a:schemeClr val="tx1"/>
            </a:solidFill>
            <a:round/>
            <a:headEnd/>
            <a:tailEnd/>
          </a:ln>
          <a:effectLst/>
        </p:spPr>
        <p:txBody>
          <a:bodyPr/>
          <a:lstStyle/>
          <a:p>
            <a:endParaRPr lang="en-US"/>
          </a:p>
        </p:txBody>
      </p:sp>
      <p:sp>
        <p:nvSpPr>
          <p:cNvPr id="279" name="Line 188"/>
          <p:cNvSpPr>
            <a:spLocks noChangeShapeType="1"/>
          </p:cNvSpPr>
          <p:nvPr/>
        </p:nvSpPr>
        <p:spPr bwMode="auto">
          <a:xfrm>
            <a:off x="4495800" y="5638800"/>
            <a:ext cx="762000" cy="0"/>
          </a:xfrm>
          <a:prstGeom prst="line">
            <a:avLst/>
          </a:prstGeom>
          <a:noFill/>
          <a:ln w="9525">
            <a:solidFill>
              <a:schemeClr val="tx1"/>
            </a:solidFill>
            <a:round/>
            <a:headEnd/>
            <a:tailEnd/>
          </a:ln>
          <a:effectLst/>
        </p:spPr>
        <p:txBody>
          <a:bodyPr/>
          <a:lstStyle/>
          <a:p>
            <a:endParaRPr lang="en-US"/>
          </a:p>
        </p:txBody>
      </p:sp>
      <p:sp>
        <p:nvSpPr>
          <p:cNvPr id="280" name="Line 189"/>
          <p:cNvSpPr>
            <a:spLocks noChangeShapeType="1"/>
          </p:cNvSpPr>
          <p:nvPr/>
        </p:nvSpPr>
        <p:spPr bwMode="auto">
          <a:xfrm>
            <a:off x="4648200" y="5486400"/>
            <a:ext cx="762000" cy="0"/>
          </a:xfrm>
          <a:prstGeom prst="line">
            <a:avLst/>
          </a:prstGeom>
          <a:noFill/>
          <a:ln w="9525">
            <a:solidFill>
              <a:schemeClr val="tx1"/>
            </a:solidFill>
            <a:round/>
            <a:headEnd/>
            <a:tailEnd/>
          </a:ln>
          <a:effectLst/>
        </p:spPr>
        <p:txBody>
          <a:bodyPr/>
          <a:lstStyle/>
          <a:p>
            <a:endParaRPr lang="en-US"/>
          </a:p>
        </p:txBody>
      </p:sp>
      <p:sp>
        <p:nvSpPr>
          <p:cNvPr id="281" name="Line 190"/>
          <p:cNvSpPr>
            <a:spLocks noChangeShapeType="1"/>
          </p:cNvSpPr>
          <p:nvPr/>
        </p:nvSpPr>
        <p:spPr bwMode="auto">
          <a:xfrm>
            <a:off x="4800600" y="5334000"/>
            <a:ext cx="762000" cy="0"/>
          </a:xfrm>
          <a:prstGeom prst="line">
            <a:avLst/>
          </a:prstGeom>
          <a:noFill/>
          <a:ln w="9525">
            <a:solidFill>
              <a:schemeClr val="tx1"/>
            </a:solidFill>
            <a:round/>
            <a:headEnd/>
            <a:tailEnd/>
          </a:ln>
          <a:effectLst/>
        </p:spPr>
        <p:txBody>
          <a:bodyPr/>
          <a:lstStyle/>
          <a:p>
            <a:endParaRPr lang="en-US"/>
          </a:p>
        </p:txBody>
      </p:sp>
      <p:sp>
        <p:nvSpPr>
          <p:cNvPr id="282" name="Line 191"/>
          <p:cNvSpPr>
            <a:spLocks noChangeShapeType="1"/>
          </p:cNvSpPr>
          <p:nvPr/>
        </p:nvSpPr>
        <p:spPr bwMode="auto">
          <a:xfrm>
            <a:off x="4953000" y="5181600"/>
            <a:ext cx="762000" cy="0"/>
          </a:xfrm>
          <a:prstGeom prst="line">
            <a:avLst/>
          </a:prstGeom>
          <a:noFill/>
          <a:ln w="9525">
            <a:solidFill>
              <a:schemeClr val="tx1"/>
            </a:solidFill>
            <a:round/>
            <a:headEnd/>
            <a:tailEnd/>
          </a:ln>
          <a:effectLst/>
        </p:spPr>
        <p:txBody>
          <a:bodyPr/>
          <a:lstStyle/>
          <a:p>
            <a:endParaRPr lang="en-US"/>
          </a:p>
        </p:txBody>
      </p:sp>
      <p:sp>
        <p:nvSpPr>
          <p:cNvPr id="283" name="Line 192"/>
          <p:cNvSpPr>
            <a:spLocks noChangeShapeType="1"/>
          </p:cNvSpPr>
          <p:nvPr/>
        </p:nvSpPr>
        <p:spPr bwMode="auto">
          <a:xfrm>
            <a:off x="5105400" y="5029200"/>
            <a:ext cx="762000" cy="0"/>
          </a:xfrm>
          <a:prstGeom prst="line">
            <a:avLst/>
          </a:prstGeom>
          <a:noFill/>
          <a:ln w="9525">
            <a:solidFill>
              <a:schemeClr val="tx1"/>
            </a:solidFill>
            <a:round/>
            <a:headEnd/>
            <a:tailEnd/>
          </a:ln>
          <a:effectLst/>
        </p:spPr>
        <p:txBody>
          <a:bodyPr/>
          <a:lstStyle/>
          <a:p>
            <a:endParaRPr lang="en-US"/>
          </a:p>
        </p:txBody>
      </p:sp>
      <p:sp>
        <p:nvSpPr>
          <p:cNvPr id="284" name="Line 193"/>
          <p:cNvSpPr>
            <a:spLocks noChangeShapeType="1"/>
          </p:cNvSpPr>
          <p:nvPr/>
        </p:nvSpPr>
        <p:spPr bwMode="auto">
          <a:xfrm>
            <a:off x="914400" y="5791200"/>
            <a:ext cx="685800" cy="0"/>
          </a:xfrm>
          <a:prstGeom prst="line">
            <a:avLst/>
          </a:prstGeom>
          <a:noFill/>
          <a:ln w="9525">
            <a:solidFill>
              <a:schemeClr val="tx1"/>
            </a:solidFill>
            <a:round/>
            <a:headEnd/>
            <a:tailEnd/>
          </a:ln>
          <a:effectLst/>
        </p:spPr>
        <p:txBody>
          <a:bodyPr/>
          <a:lstStyle/>
          <a:p>
            <a:endParaRPr lang="en-US"/>
          </a:p>
        </p:txBody>
      </p:sp>
      <p:sp>
        <p:nvSpPr>
          <p:cNvPr id="285" name="Line 194"/>
          <p:cNvSpPr>
            <a:spLocks noChangeShapeType="1"/>
          </p:cNvSpPr>
          <p:nvPr/>
        </p:nvSpPr>
        <p:spPr bwMode="auto">
          <a:xfrm>
            <a:off x="1066800" y="5638800"/>
            <a:ext cx="609600" cy="0"/>
          </a:xfrm>
          <a:prstGeom prst="line">
            <a:avLst/>
          </a:prstGeom>
          <a:noFill/>
          <a:ln w="9525">
            <a:solidFill>
              <a:schemeClr val="tx1"/>
            </a:solidFill>
            <a:round/>
            <a:headEnd/>
            <a:tailEnd/>
          </a:ln>
          <a:effectLst/>
        </p:spPr>
        <p:txBody>
          <a:bodyPr/>
          <a:lstStyle/>
          <a:p>
            <a:endParaRPr lang="en-US"/>
          </a:p>
        </p:txBody>
      </p:sp>
      <p:sp>
        <p:nvSpPr>
          <p:cNvPr id="286" name="Line 195"/>
          <p:cNvSpPr>
            <a:spLocks noChangeShapeType="1"/>
          </p:cNvSpPr>
          <p:nvPr/>
        </p:nvSpPr>
        <p:spPr bwMode="auto">
          <a:xfrm>
            <a:off x="1219200" y="5486400"/>
            <a:ext cx="457200" cy="0"/>
          </a:xfrm>
          <a:prstGeom prst="line">
            <a:avLst/>
          </a:prstGeom>
          <a:noFill/>
          <a:ln w="9525">
            <a:solidFill>
              <a:schemeClr val="tx1"/>
            </a:solidFill>
            <a:round/>
            <a:headEnd/>
            <a:tailEnd/>
          </a:ln>
          <a:effectLst/>
        </p:spPr>
        <p:txBody>
          <a:bodyPr/>
          <a:lstStyle/>
          <a:p>
            <a:endParaRPr lang="en-US"/>
          </a:p>
        </p:txBody>
      </p:sp>
      <p:sp>
        <p:nvSpPr>
          <p:cNvPr id="287" name="Line 196"/>
          <p:cNvSpPr>
            <a:spLocks noChangeShapeType="1"/>
          </p:cNvSpPr>
          <p:nvPr/>
        </p:nvSpPr>
        <p:spPr bwMode="auto">
          <a:xfrm>
            <a:off x="1371600" y="5334000"/>
            <a:ext cx="304800" cy="0"/>
          </a:xfrm>
          <a:prstGeom prst="line">
            <a:avLst/>
          </a:prstGeom>
          <a:noFill/>
          <a:ln w="9525">
            <a:solidFill>
              <a:schemeClr val="tx1"/>
            </a:solidFill>
            <a:round/>
            <a:headEnd/>
            <a:tailEnd/>
          </a:ln>
          <a:effectLst/>
        </p:spPr>
        <p:txBody>
          <a:bodyPr/>
          <a:lstStyle/>
          <a:p>
            <a:endParaRPr lang="en-US"/>
          </a:p>
        </p:txBody>
      </p:sp>
      <p:sp>
        <p:nvSpPr>
          <p:cNvPr id="288" name="Line 197"/>
          <p:cNvSpPr>
            <a:spLocks noChangeShapeType="1"/>
          </p:cNvSpPr>
          <p:nvPr/>
        </p:nvSpPr>
        <p:spPr bwMode="auto">
          <a:xfrm>
            <a:off x="1524000" y="5181600"/>
            <a:ext cx="152400" cy="0"/>
          </a:xfrm>
          <a:prstGeom prst="line">
            <a:avLst/>
          </a:prstGeom>
          <a:noFill/>
          <a:ln w="9525">
            <a:solidFill>
              <a:schemeClr val="tx1"/>
            </a:solidFill>
            <a:round/>
            <a:headEnd/>
            <a:tailEnd/>
          </a:ln>
          <a:effectLst/>
        </p:spPr>
        <p:txBody>
          <a:bodyPr/>
          <a:lstStyle/>
          <a:p>
            <a:endParaRPr lang="en-US"/>
          </a:p>
        </p:txBody>
      </p:sp>
      <p:sp>
        <p:nvSpPr>
          <p:cNvPr id="289" name="Line 198"/>
          <p:cNvSpPr>
            <a:spLocks noChangeShapeType="1"/>
          </p:cNvSpPr>
          <p:nvPr/>
        </p:nvSpPr>
        <p:spPr bwMode="auto">
          <a:xfrm flipV="1">
            <a:off x="4267200" y="4572000"/>
            <a:ext cx="1676400" cy="1676400"/>
          </a:xfrm>
          <a:prstGeom prst="line">
            <a:avLst/>
          </a:prstGeom>
          <a:noFill/>
          <a:ln w="9525">
            <a:solidFill>
              <a:schemeClr val="tx1"/>
            </a:solidFill>
            <a:round/>
            <a:headEnd/>
            <a:tailEnd/>
          </a:ln>
          <a:effectLst/>
        </p:spPr>
        <p:txBody>
          <a:bodyPr/>
          <a:lstStyle/>
          <a:p>
            <a:endParaRPr lang="en-US"/>
          </a:p>
        </p:txBody>
      </p:sp>
      <p:sp>
        <p:nvSpPr>
          <p:cNvPr id="290" name="Line 199"/>
          <p:cNvSpPr>
            <a:spLocks noChangeShapeType="1"/>
          </p:cNvSpPr>
          <p:nvPr/>
        </p:nvSpPr>
        <p:spPr bwMode="auto">
          <a:xfrm flipV="1">
            <a:off x="4648200" y="4572000"/>
            <a:ext cx="1676400" cy="1676400"/>
          </a:xfrm>
          <a:prstGeom prst="line">
            <a:avLst/>
          </a:prstGeom>
          <a:noFill/>
          <a:ln w="9525">
            <a:solidFill>
              <a:schemeClr val="tx1"/>
            </a:solidFill>
            <a:round/>
            <a:headEnd/>
            <a:tailEnd/>
          </a:ln>
          <a:effectLst/>
        </p:spPr>
        <p:txBody>
          <a:bodyPr/>
          <a:lstStyle/>
          <a:p>
            <a:endParaRPr lang="en-US"/>
          </a:p>
        </p:txBody>
      </p:sp>
      <p:sp>
        <p:nvSpPr>
          <p:cNvPr id="291" name="Line 200"/>
          <p:cNvSpPr>
            <a:spLocks noChangeShapeType="1"/>
          </p:cNvSpPr>
          <p:nvPr/>
        </p:nvSpPr>
        <p:spPr bwMode="auto">
          <a:xfrm flipV="1">
            <a:off x="838200" y="5410200"/>
            <a:ext cx="838200" cy="838200"/>
          </a:xfrm>
          <a:prstGeom prst="line">
            <a:avLst/>
          </a:prstGeom>
          <a:noFill/>
          <a:ln w="9525">
            <a:solidFill>
              <a:schemeClr val="tx1"/>
            </a:solidFill>
            <a:round/>
            <a:headEnd/>
            <a:tailEnd/>
          </a:ln>
          <a:effectLst/>
        </p:spPr>
        <p:txBody>
          <a:bodyPr/>
          <a:lstStyle/>
          <a:p>
            <a:endParaRPr lang="en-US"/>
          </a:p>
        </p:txBody>
      </p:sp>
      <p:sp>
        <p:nvSpPr>
          <p:cNvPr id="292" name="Line 201"/>
          <p:cNvSpPr>
            <a:spLocks noChangeShapeType="1"/>
          </p:cNvSpPr>
          <p:nvPr/>
        </p:nvSpPr>
        <p:spPr bwMode="auto">
          <a:xfrm flipV="1">
            <a:off x="457200" y="5029200"/>
            <a:ext cx="1219200" cy="1219200"/>
          </a:xfrm>
          <a:prstGeom prst="line">
            <a:avLst/>
          </a:prstGeom>
          <a:noFill/>
          <a:ln w="9525">
            <a:solidFill>
              <a:schemeClr val="tx1"/>
            </a:solidFill>
            <a:round/>
            <a:headEnd/>
            <a:tailEnd/>
          </a:ln>
          <a:effectLst/>
        </p:spPr>
        <p:txBody>
          <a:bodyPr/>
          <a:lstStyle/>
          <a:p>
            <a:endParaRPr lang="en-US"/>
          </a:p>
        </p:txBody>
      </p:sp>
      <p:sp>
        <p:nvSpPr>
          <p:cNvPr id="293" name="Line 202"/>
          <p:cNvSpPr>
            <a:spLocks noChangeShapeType="1"/>
          </p:cNvSpPr>
          <p:nvPr/>
        </p:nvSpPr>
        <p:spPr bwMode="auto">
          <a:xfrm>
            <a:off x="685800" y="5943600"/>
            <a:ext cx="4191000" cy="0"/>
          </a:xfrm>
          <a:prstGeom prst="line">
            <a:avLst/>
          </a:prstGeom>
          <a:noFill/>
          <a:ln w="9525">
            <a:solidFill>
              <a:schemeClr val="tx1"/>
            </a:solidFill>
            <a:round/>
            <a:headEnd/>
            <a:tailEnd/>
          </a:ln>
          <a:effectLst/>
        </p:spPr>
        <p:txBody>
          <a:bodyPr/>
          <a:lstStyle/>
          <a:p>
            <a:endParaRPr lang="en-US"/>
          </a:p>
        </p:txBody>
      </p:sp>
      <p:sp>
        <p:nvSpPr>
          <p:cNvPr id="294" name="Line 203"/>
          <p:cNvSpPr>
            <a:spLocks noChangeShapeType="1"/>
          </p:cNvSpPr>
          <p:nvPr/>
        </p:nvSpPr>
        <p:spPr bwMode="auto">
          <a:xfrm>
            <a:off x="533400" y="6096000"/>
            <a:ext cx="4191000" cy="0"/>
          </a:xfrm>
          <a:prstGeom prst="line">
            <a:avLst/>
          </a:prstGeom>
          <a:noFill/>
          <a:ln w="9525">
            <a:solidFill>
              <a:schemeClr val="tx1"/>
            </a:solidFill>
            <a:round/>
            <a:headEnd/>
            <a:tailEnd/>
          </a:ln>
          <a:effectLst/>
        </p:spPr>
        <p:txBody>
          <a:bodyPr/>
          <a:lstStyle/>
          <a:p>
            <a:endParaRPr lang="en-US"/>
          </a:p>
        </p:txBody>
      </p:sp>
      <p:sp>
        <p:nvSpPr>
          <p:cNvPr id="295" name="Line 204"/>
          <p:cNvSpPr>
            <a:spLocks noChangeShapeType="1"/>
          </p:cNvSpPr>
          <p:nvPr/>
        </p:nvSpPr>
        <p:spPr bwMode="auto">
          <a:xfrm>
            <a:off x="381000" y="6248400"/>
            <a:ext cx="4191000" cy="0"/>
          </a:xfrm>
          <a:prstGeom prst="line">
            <a:avLst/>
          </a:prstGeom>
          <a:noFill/>
          <a:ln w="9525">
            <a:solidFill>
              <a:schemeClr val="tx1"/>
            </a:solidFill>
            <a:round/>
            <a:headEnd/>
            <a:tailEnd/>
          </a:ln>
          <a:effectLst/>
        </p:spPr>
        <p:txBody>
          <a:bodyPr/>
          <a:lstStyle/>
          <a:p>
            <a:endParaRPr lang="en-US"/>
          </a:p>
        </p:txBody>
      </p:sp>
      <p:sp>
        <p:nvSpPr>
          <p:cNvPr id="296" name="Line 205"/>
          <p:cNvSpPr>
            <a:spLocks noChangeShapeType="1"/>
          </p:cNvSpPr>
          <p:nvPr/>
        </p:nvSpPr>
        <p:spPr bwMode="auto">
          <a:xfrm>
            <a:off x="5105400" y="4876800"/>
            <a:ext cx="914400" cy="0"/>
          </a:xfrm>
          <a:prstGeom prst="line">
            <a:avLst/>
          </a:prstGeom>
          <a:noFill/>
          <a:ln w="9525">
            <a:solidFill>
              <a:schemeClr val="tx1"/>
            </a:solidFill>
            <a:round/>
            <a:headEnd/>
            <a:tailEnd/>
          </a:ln>
          <a:effectLst/>
        </p:spPr>
        <p:txBody>
          <a:bodyPr/>
          <a:lstStyle/>
          <a:p>
            <a:endParaRPr lang="en-US"/>
          </a:p>
        </p:txBody>
      </p:sp>
      <p:sp>
        <p:nvSpPr>
          <p:cNvPr id="297" name="Line 206"/>
          <p:cNvSpPr>
            <a:spLocks noChangeShapeType="1"/>
          </p:cNvSpPr>
          <p:nvPr/>
        </p:nvSpPr>
        <p:spPr bwMode="auto">
          <a:xfrm>
            <a:off x="5105400" y="4724400"/>
            <a:ext cx="1066800" cy="0"/>
          </a:xfrm>
          <a:prstGeom prst="line">
            <a:avLst/>
          </a:prstGeom>
          <a:noFill/>
          <a:ln w="9525">
            <a:solidFill>
              <a:schemeClr val="tx1"/>
            </a:solidFill>
            <a:round/>
            <a:headEnd/>
            <a:tailEnd/>
          </a:ln>
          <a:effectLst/>
        </p:spPr>
        <p:txBody>
          <a:bodyPr/>
          <a:lstStyle/>
          <a:p>
            <a:endParaRPr lang="en-US"/>
          </a:p>
        </p:txBody>
      </p:sp>
      <p:sp>
        <p:nvSpPr>
          <p:cNvPr id="298" name="Line 207"/>
          <p:cNvSpPr>
            <a:spLocks noChangeShapeType="1"/>
          </p:cNvSpPr>
          <p:nvPr/>
        </p:nvSpPr>
        <p:spPr bwMode="auto">
          <a:xfrm>
            <a:off x="5105400" y="4572000"/>
            <a:ext cx="1219200" cy="0"/>
          </a:xfrm>
          <a:prstGeom prst="line">
            <a:avLst/>
          </a:prstGeom>
          <a:noFill/>
          <a:ln w="9525">
            <a:solidFill>
              <a:schemeClr val="tx1"/>
            </a:solidFill>
            <a:round/>
            <a:headEnd/>
            <a:tailEnd/>
          </a:ln>
          <a:effectLst/>
        </p:spPr>
        <p:txBody>
          <a:bodyPr/>
          <a:lstStyle/>
          <a:p>
            <a:endParaRPr lang="en-US"/>
          </a:p>
        </p:txBody>
      </p:sp>
      <p:sp>
        <p:nvSpPr>
          <p:cNvPr id="299" name="Oval 208"/>
          <p:cNvSpPr>
            <a:spLocks noChangeArrowheads="1"/>
          </p:cNvSpPr>
          <p:nvPr/>
        </p:nvSpPr>
        <p:spPr bwMode="auto">
          <a:xfrm>
            <a:off x="381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0" name="Oval 209"/>
          <p:cNvSpPr>
            <a:spLocks noChangeArrowheads="1"/>
          </p:cNvSpPr>
          <p:nvPr/>
        </p:nvSpPr>
        <p:spPr bwMode="auto">
          <a:xfrm>
            <a:off x="762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1" name="Oval 210"/>
          <p:cNvSpPr>
            <a:spLocks noChangeArrowheads="1"/>
          </p:cNvSpPr>
          <p:nvPr/>
        </p:nvSpPr>
        <p:spPr bwMode="auto">
          <a:xfrm>
            <a:off x="1143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2" name="Oval 211"/>
          <p:cNvSpPr>
            <a:spLocks noChangeArrowheads="1"/>
          </p:cNvSpPr>
          <p:nvPr/>
        </p:nvSpPr>
        <p:spPr bwMode="auto">
          <a:xfrm>
            <a:off x="1524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3" name="Oval 212"/>
          <p:cNvSpPr>
            <a:spLocks noChangeArrowheads="1"/>
          </p:cNvSpPr>
          <p:nvPr/>
        </p:nvSpPr>
        <p:spPr bwMode="auto">
          <a:xfrm>
            <a:off x="1905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4" name="Oval 213"/>
          <p:cNvSpPr>
            <a:spLocks noChangeArrowheads="1"/>
          </p:cNvSpPr>
          <p:nvPr/>
        </p:nvSpPr>
        <p:spPr bwMode="auto">
          <a:xfrm>
            <a:off x="2286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5" name="Oval 214"/>
          <p:cNvSpPr>
            <a:spLocks noChangeArrowheads="1"/>
          </p:cNvSpPr>
          <p:nvPr/>
        </p:nvSpPr>
        <p:spPr bwMode="auto">
          <a:xfrm>
            <a:off x="2667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6" name="Oval 215"/>
          <p:cNvSpPr>
            <a:spLocks noChangeArrowheads="1"/>
          </p:cNvSpPr>
          <p:nvPr/>
        </p:nvSpPr>
        <p:spPr bwMode="auto">
          <a:xfrm>
            <a:off x="3048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7" name="Oval 216"/>
          <p:cNvSpPr>
            <a:spLocks noChangeArrowheads="1"/>
          </p:cNvSpPr>
          <p:nvPr/>
        </p:nvSpPr>
        <p:spPr bwMode="auto">
          <a:xfrm>
            <a:off x="3429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8" name="Oval 217"/>
          <p:cNvSpPr>
            <a:spLocks noChangeArrowheads="1"/>
          </p:cNvSpPr>
          <p:nvPr/>
        </p:nvSpPr>
        <p:spPr bwMode="auto">
          <a:xfrm>
            <a:off x="3810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09" name="Oval 218"/>
          <p:cNvSpPr>
            <a:spLocks noChangeArrowheads="1"/>
          </p:cNvSpPr>
          <p:nvPr/>
        </p:nvSpPr>
        <p:spPr bwMode="auto">
          <a:xfrm>
            <a:off x="4191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0" name="Oval 219"/>
          <p:cNvSpPr>
            <a:spLocks noChangeArrowheads="1"/>
          </p:cNvSpPr>
          <p:nvPr/>
        </p:nvSpPr>
        <p:spPr bwMode="auto">
          <a:xfrm>
            <a:off x="4572000" y="6172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1" name="Oval 220"/>
          <p:cNvSpPr>
            <a:spLocks noChangeArrowheads="1"/>
          </p:cNvSpPr>
          <p:nvPr/>
        </p:nvSpPr>
        <p:spPr bwMode="auto">
          <a:xfrm>
            <a:off x="533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2" name="Oval 221"/>
          <p:cNvSpPr>
            <a:spLocks noChangeArrowheads="1"/>
          </p:cNvSpPr>
          <p:nvPr/>
        </p:nvSpPr>
        <p:spPr bwMode="auto">
          <a:xfrm>
            <a:off x="914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3" name="Oval 222"/>
          <p:cNvSpPr>
            <a:spLocks noChangeArrowheads="1"/>
          </p:cNvSpPr>
          <p:nvPr/>
        </p:nvSpPr>
        <p:spPr bwMode="auto">
          <a:xfrm>
            <a:off x="1295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4" name="Oval 223"/>
          <p:cNvSpPr>
            <a:spLocks noChangeArrowheads="1"/>
          </p:cNvSpPr>
          <p:nvPr/>
        </p:nvSpPr>
        <p:spPr bwMode="auto">
          <a:xfrm>
            <a:off x="1676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5" name="Oval 224"/>
          <p:cNvSpPr>
            <a:spLocks noChangeArrowheads="1"/>
          </p:cNvSpPr>
          <p:nvPr/>
        </p:nvSpPr>
        <p:spPr bwMode="auto">
          <a:xfrm>
            <a:off x="2057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6" name="Oval 225"/>
          <p:cNvSpPr>
            <a:spLocks noChangeArrowheads="1"/>
          </p:cNvSpPr>
          <p:nvPr/>
        </p:nvSpPr>
        <p:spPr bwMode="auto">
          <a:xfrm>
            <a:off x="2438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7" name="Oval 226"/>
          <p:cNvSpPr>
            <a:spLocks noChangeArrowheads="1"/>
          </p:cNvSpPr>
          <p:nvPr/>
        </p:nvSpPr>
        <p:spPr bwMode="auto">
          <a:xfrm>
            <a:off x="2819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8" name="Oval 227"/>
          <p:cNvSpPr>
            <a:spLocks noChangeArrowheads="1"/>
          </p:cNvSpPr>
          <p:nvPr/>
        </p:nvSpPr>
        <p:spPr bwMode="auto">
          <a:xfrm>
            <a:off x="3200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19" name="Oval 228"/>
          <p:cNvSpPr>
            <a:spLocks noChangeArrowheads="1"/>
          </p:cNvSpPr>
          <p:nvPr/>
        </p:nvSpPr>
        <p:spPr bwMode="auto">
          <a:xfrm>
            <a:off x="3581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0" name="Oval 229"/>
          <p:cNvSpPr>
            <a:spLocks noChangeArrowheads="1"/>
          </p:cNvSpPr>
          <p:nvPr/>
        </p:nvSpPr>
        <p:spPr bwMode="auto">
          <a:xfrm>
            <a:off x="3962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1" name="Oval 230"/>
          <p:cNvSpPr>
            <a:spLocks noChangeArrowheads="1"/>
          </p:cNvSpPr>
          <p:nvPr/>
        </p:nvSpPr>
        <p:spPr bwMode="auto">
          <a:xfrm>
            <a:off x="4343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2" name="Oval 231"/>
          <p:cNvSpPr>
            <a:spLocks noChangeArrowheads="1"/>
          </p:cNvSpPr>
          <p:nvPr/>
        </p:nvSpPr>
        <p:spPr bwMode="auto">
          <a:xfrm>
            <a:off x="4724400" y="6019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3" name="Oval 232"/>
          <p:cNvSpPr>
            <a:spLocks noChangeArrowheads="1"/>
          </p:cNvSpPr>
          <p:nvPr/>
        </p:nvSpPr>
        <p:spPr bwMode="auto">
          <a:xfrm>
            <a:off x="685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4" name="Oval 233"/>
          <p:cNvSpPr>
            <a:spLocks noChangeArrowheads="1"/>
          </p:cNvSpPr>
          <p:nvPr/>
        </p:nvSpPr>
        <p:spPr bwMode="auto">
          <a:xfrm>
            <a:off x="1066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5" name="Oval 234"/>
          <p:cNvSpPr>
            <a:spLocks noChangeArrowheads="1"/>
          </p:cNvSpPr>
          <p:nvPr/>
        </p:nvSpPr>
        <p:spPr bwMode="auto">
          <a:xfrm>
            <a:off x="1447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6" name="Oval 235"/>
          <p:cNvSpPr>
            <a:spLocks noChangeArrowheads="1"/>
          </p:cNvSpPr>
          <p:nvPr/>
        </p:nvSpPr>
        <p:spPr bwMode="auto">
          <a:xfrm>
            <a:off x="1828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7" name="Oval 236"/>
          <p:cNvSpPr>
            <a:spLocks noChangeArrowheads="1"/>
          </p:cNvSpPr>
          <p:nvPr/>
        </p:nvSpPr>
        <p:spPr bwMode="auto">
          <a:xfrm>
            <a:off x="2209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8" name="Oval 237"/>
          <p:cNvSpPr>
            <a:spLocks noChangeArrowheads="1"/>
          </p:cNvSpPr>
          <p:nvPr/>
        </p:nvSpPr>
        <p:spPr bwMode="auto">
          <a:xfrm>
            <a:off x="2590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29" name="Oval 238"/>
          <p:cNvSpPr>
            <a:spLocks noChangeArrowheads="1"/>
          </p:cNvSpPr>
          <p:nvPr/>
        </p:nvSpPr>
        <p:spPr bwMode="auto">
          <a:xfrm>
            <a:off x="2971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0" name="Oval 239"/>
          <p:cNvSpPr>
            <a:spLocks noChangeArrowheads="1"/>
          </p:cNvSpPr>
          <p:nvPr/>
        </p:nvSpPr>
        <p:spPr bwMode="auto">
          <a:xfrm>
            <a:off x="3352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1" name="Oval 240"/>
          <p:cNvSpPr>
            <a:spLocks noChangeArrowheads="1"/>
          </p:cNvSpPr>
          <p:nvPr/>
        </p:nvSpPr>
        <p:spPr bwMode="auto">
          <a:xfrm>
            <a:off x="3733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2" name="Oval 241"/>
          <p:cNvSpPr>
            <a:spLocks noChangeArrowheads="1"/>
          </p:cNvSpPr>
          <p:nvPr/>
        </p:nvSpPr>
        <p:spPr bwMode="auto">
          <a:xfrm>
            <a:off x="4114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3" name="Oval 242"/>
          <p:cNvSpPr>
            <a:spLocks noChangeArrowheads="1"/>
          </p:cNvSpPr>
          <p:nvPr/>
        </p:nvSpPr>
        <p:spPr bwMode="auto">
          <a:xfrm>
            <a:off x="4495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4" name="Oval 243"/>
          <p:cNvSpPr>
            <a:spLocks noChangeArrowheads="1"/>
          </p:cNvSpPr>
          <p:nvPr/>
        </p:nvSpPr>
        <p:spPr bwMode="auto">
          <a:xfrm>
            <a:off x="4876800" y="5867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5" name="Oval 244"/>
          <p:cNvSpPr>
            <a:spLocks noChangeArrowheads="1"/>
          </p:cNvSpPr>
          <p:nvPr/>
        </p:nvSpPr>
        <p:spPr bwMode="auto">
          <a:xfrm>
            <a:off x="4648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6" name="Oval 245"/>
          <p:cNvSpPr>
            <a:spLocks noChangeArrowheads="1"/>
          </p:cNvSpPr>
          <p:nvPr/>
        </p:nvSpPr>
        <p:spPr bwMode="auto">
          <a:xfrm>
            <a:off x="5029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7" name="Oval 246"/>
          <p:cNvSpPr>
            <a:spLocks noChangeArrowheads="1"/>
          </p:cNvSpPr>
          <p:nvPr/>
        </p:nvSpPr>
        <p:spPr bwMode="auto">
          <a:xfrm>
            <a:off x="4419600" y="5562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8" name="Oval 247"/>
          <p:cNvSpPr>
            <a:spLocks noChangeArrowheads="1"/>
          </p:cNvSpPr>
          <p:nvPr/>
        </p:nvSpPr>
        <p:spPr bwMode="auto">
          <a:xfrm>
            <a:off x="4800600" y="5562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39" name="Oval 248"/>
          <p:cNvSpPr>
            <a:spLocks noChangeArrowheads="1"/>
          </p:cNvSpPr>
          <p:nvPr/>
        </p:nvSpPr>
        <p:spPr bwMode="auto">
          <a:xfrm>
            <a:off x="5181600" y="5562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0" name="Oval 249"/>
          <p:cNvSpPr>
            <a:spLocks noChangeArrowheads="1"/>
          </p:cNvSpPr>
          <p:nvPr/>
        </p:nvSpPr>
        <p:spPr bwMode="auto">
          <a:xfrm>
            <a:off x="4572000" y="5410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1" name="Oval 250"/>
          <p:cNvSpPr>
            <a:spLocks noChangeArrowheads="1"/>
          </p:cNvSpPr>
          <p:nvPr/>
        </p:nvSpPr>
        <p:spPr bwMode="auto">
          <a:xfrm>
            <a:off x="4953000" y="5410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2" name="Oval 251"/>
          <p:cNvSpPr>
            <a:spLocks noChangeArrowheads="1"/>
          </p:cNvSpPr>
          <p:nvPr/>
        </p:nvSpPr>
        <p:spPr bwMode="auto">
          <a:xfrm>
            <a:off x="5334000" y="5410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3" name="Oval 252"/>
          <p:cNvSpPr>
            <a:spLocks noChangeArrowheads="1"/>
          </p:cNvSpPr>
          <p:nvPr/>
        </p:nvSpPr>
        <p:spPr bwMode="auto">
          <a:xfrm>
            <a:off x="5105400" y="5257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4" name="Oval 253"/>
          <p:cNvSpPr>
            <a:spLocks noChangeArrowheads="1"/>
          </p:cNvSpPr>
          <p:nvPr/>
        </p:nvSpPr>
        <p:spPr bwMode="auto">
          <a:xfrm>
            <a:off x="5486400" y="5257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5" name="Oval 254"/>
          <p:cNvSpPr>
            <a:spLocks noChangeArrowheads="1"/>
          </p:cNvSpPr>
          <p:nvPr/>
        </p:nvSpPr>
        <p:spPr bwMode="auto">
          <a:xfrm>
            <a:off x="5257800" y="5105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6" name="Oval 255"/>
          <p:cNvSpPr>
            <a:spLocks noChangeArrowheads="1"/>
          </p:cNvSpPr>
          <p:nvPr/>
        </p:nvSpPr>
        <p:spPr bwMode="auto">
          <a:xfrm>
            <a:off x="5638800" y="51054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7" name="Oval 256"/>
          <p:cNvSpPr>
            <a:spLocks noChangeArrowheads="1"/>
          </p:cNvSpPr>
          <p:nvPr/>
        </p:nvSpPr>
        <p:spPr bwMode="auto">
          <a:xfrm>
            <a:off x="5410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8" name="Oval 257"/>
          <p:cNvSpPr>
            <a:spLocks noChangeArrowheads="1"/>
          </p:cNvSpPr>
          <p:nvPr/>
        </p:nvSpPr>
        <p:spPr bwMode="auto">
          <a:xfrm>
            <a:off x="5791200" y="4953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49" name="Oval 258"/>
          <p:cNvSpPr>
            <a:spLocks noChangeArrowheads="1"/>
          </p:cNvSpPr>
          <p:nvPr/>
        </p:nvSpPr>
        <p:spPr bwMode="auto">
          <a:xfrm>
            <a:off x="5562600" y="4800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0" name="Oval 259"/>
          <p:cNvSpPr>
            <a:spLocks noChangeArrowheads="1"/>
          </p:cNvSpPr>
          <p:nvPr/>
        </p:nvSpPr>
        <p:spPr bwMode="auto">
          <a:xfrm>
            <a:off x="5943600" y="4800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1" name="Oval 260"/>
          <p:cNvSpPr>
            <a:spLocks noChangeArrowheads="1"/>
          </p:cNvSpPr>
          <p:nvPr/>
        </p:nvSpPr>
        <p:spPr bwMode="auto">
          <a:xfrm>
            <a:off x="5715000" y="4648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2" name="Oval 261"/>
          <p:cNvSpPr>
            <a:spLocks noChangeArrowheads="1"/>
          </p:cNvSpPr>
          <p:nvPr/>
        </p:nvSpPr>
        <p:spPr bwMode="auto">
          <a:xfrm>
            <a:off x="6096000" y="4648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3" name="Oval 262"/>
          <p:cNvSpPr>
            <a:spLocks noChangeArrowheads="1"/>
          </p:cNvSpPr>
          <p:nvPr/>
        </p:nvSpPr>
        <p:spPr bwMode="auto">
          <a:xfrm>
            <a:off x="5867400" y="4495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4" name="Oval 263"/>
          <p:cNvSpPr>
            <a:spLocks noChangeArrowheads="1"/>
          </p:cNvSpPr>
          <p:nvPr/>
        </p:nvSpPr>
        <p:spPr bwMode="auto">
          <a:xfrm>
            <a:off x="6248400" y="4495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5" name="Oval 264"/>
          <p:cNvSpPr>
            <a:spLocks noChangeArrowheads="1"/>
          </p:cNvSpPr>
          <p:nvPr/>
        </p:nvSpPr>
        <p:spPr bwMode="auto">
          <a:xfrm>
            <a:off x="5486400" y="44958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6" name="Oval 265"/>
          <p:cNvSpPr>
            <a:spLocks noChangeArrowheads="1"/>
          </p:cNvSpPr>
          <p:nvPr/>
        </p:nvSpPr>
        <p:spPr bwMode="auto">
          <a:xfrm>
            <a:off x="5334000" y="4648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7" name="Oval 266"/>
          <p:cNvSpPr>
            <a:spLocks noChangeArrowheads="1"/>
          </p:cNvSpPr>
          <p:nvPr/>
        </p:nvSpPr>
        <p:spPr bwMode="auto">
          <a:xfrm>
            <a:off x="5181600" y="4800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58" name="Line 267"/>
          <p:cNvSpPr>
            <a:spLocks noChangeShapeType="1"/>
          </p:cNvSpPr>
          <p:nvPr/>
        </p:nvSpPr>
        <p:spPr bwMode="auto">
          <a:xfrm flipH="1">
            <a:off x="3505200" y="5791200"/>
            <a:ext cx="457200" cy="457200"/>
          </a:xfrm>
          <a:prstGeom prst="line">
            <a:avLst/>
          </a:prstGeom>
          <a:noFill/>
          <a:ln w="9525">
            <a:solidFill>
              <a:schemeClr val="tx1"/>
            </a:solidFill>
            <a:round/>
            <a:headEnd/>
            <a:tailEnd/>
          </a:ln>
          <a:effectLst/>
        </p:spPr>
        <p:txBody>
          <a:bodyPr/>
          <a:lstStyle/>
          <a:p>
            <a:endParaRPr lang="en-US"/>
          </a:p>
        </p:txBody>
      </p:sp>
      <p:sp>
        <p:nvSpPr>
          <p:cNvPr id="359" name="Oval 268"/>
          <p:cNvSpPr>
            <a:spLocks noChangeArrowheads="1"/>
          </p:cNvSpPr>
          <p:nvPr/>
        </p:nvSpPr>
        <p:spPr bwMode="auto">
          <a:xfrm>
            <a:off x="838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60" name="Oval 269"/>
          <p:cNvSpPr>
            <a:spLocks noChangeArrowheads="1"/>
          </p:cNvSpPr>
          <p:nvPr/>
        </p:nvSpPr>
        <p:spPr bwMode="auto">
          <a:xfrm>
            <a:off x="990600" y="55626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61" name="Oval 270"/>
          <p:cNvSpPr>
            <a:spLocks noChangeArrowheads="1"/>
          </p:cNvSpPr>
          <p:nvPr/>
        </p:nvSpPr>
        <p:spPr bwMode="auto">
          <a:xfrm>
            <a:off x="1143000" y="5410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62" name="Oval 271"/>
          <p:cNvSpPr>
            <a:spLocks noChangeArrowheads="1"/>
          </p:cNvSpPr>
          <p:nvPr/>
        </p:nvSpPr>
        <p:spPr bwMode="auto">
          <a:xfrm>
            <a:off x="1295400" y="5257800"/>
            <a:ext cx="76200" cy="76200"/>
          </a:xfrm>
          <a:prstGeom prst="ellipse">
            <a:avLst/>
          </a:prstGeom>
          <a:solidFill>
            <a:srgbClr val="000066"/>
          </a:solidFill>
          <a:ln w="9525">
            <a:solidFill>
              <a:srgbClr val="000066"/>
            </a:solidFill>
            <a:round/>
            <a:headEnd/>
            <a:tailEnd/>
          </a:ln>
          <a:effectLst/>
        </p:spPr>
        <p:txBody>
          <a:bodyPr wrap="none" anchor="ctr"/>
          <a:lstStyle/>
          <a:p>
            <a:pPr algn="ctr" eaLnBrk="0" hangingPunct="0"/>
            <a:endParaRPr lang="en-US" sz="6600">
              <a:latin typeface="Times" pitchFamily="18" charset="0"/>
            </a:endParaRPr>
          </a:p>
        </p:txBody>
      </p:sp>
      <p:sp>
        <p:nvSpPr>
          <p:cNvPr id="363" name="Oval 272"/>
          <p:cNvSpPr>
            <a:spLocks noChangeArrowheads="1"/>
          </p:cNvSpPr>
          <p:nvPr/>
        </p:nvSpPr>
        <p:spPr bwMode="auto">
          <a:xfrm>
            <a:off x="1447800" y="5105400"/>
            <a:ext cx="76200" cy="76200"/>
          </a:xfrm>
          <a:prstGeom prst="ellipse">
            <a:avLst/>
          </a:prstGeom>
          <a:solidFill>
            <a:srgbClr val="000066"/>
          </a:solidFill>
          <a:ln w="9525">
            <a:solidFill>
              <a:srgbClr val="000066"/>
            </a:solidFill>
            <a:round/>
            <a:headEnd/>
            <a:tailEnd/>
          </a:ln>
          <a:effectLst/>
        </p:spPr>
        <p:txBody>
          <a:bodyPr wrap="none" anchor="ctr"/>
          <a:lstStyle/>
          <a:p>
            <a:pPr algn="ctr" eaLnBrk="0" hangingPunct="0"/>
            <a:endParaRPr lang="en-US" sz="6600">
              <a:latin typeface="Times" pitchFamily="18" charset="0"/>
            </a:endParaRPr>
          </a:p>
        </p:txBody>
      </p:sp>
      <p:sp>
        <p:nvSpPr>
          <p:cNvPr id="364" name="Oval 273"/>
          <p:cNvSpPr>
            <a:spLocks noChangeArrowheads="1"/>
          </p:cNvSpPr>
          <p:nvPr/>
        </p:nvSpPr>
        <p:spPr bwMode="auto">
          <a:xfrm>
            <a:off x="1219200" y="57150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65" name="Oval 274"/>
          <p:cNvSpPr>
            <a:spLocks noChangeArrowheads="1"/>
          </p:cNvSpPr>
          <p:nvPr/>
        </p:nvSpPr>
        <p:spPr bwMode="auto">
          <a:xfrm>
            <a:off x="1371600" y="5562600"/>
            <a:ext cx="76200" cy="76200"/>
          </a:xfrm>
          <a:prstGeom prst="ellipse">
            <a:avLst/>
          </a:prstGeom>
          <a:solidFill>
            <a:srgbClr val="000066"/>
          </a:solidFill>
          <a:ln w="9525">
            <a:solidFill>
              <a:srgbClr val="000066"/>
            </a:solidFill>
            <a:round/>
            <a:headEnd/>
            <a:tailEnd/>
          </a:ln>
          <a:effectLst/>
        </p:spPr>
        <p:txBody>
          <a:bodyPr wrap="none" anchor="ctr"/>
          <a:lstStyle/>
          <a:p>
            <a:pPr algn="ctr" eaLnBrk="0" hangingPunct="0"/>
            <a:endParaRPr lang="en-US" sz="6600">
              <a:latin typeface="Times" pitchFamily="18" charset="0"/>
            </a:endParaRPr>
          </a:p>
        </p:txBody>
      </p:sp>
      <p:sp>
        <p:nvSpPr>
          <p:cNvPr id="366" name="Oval 275"/>
          <p:cNvSpPr>
            <a:spLocks noChangeArrowheads="1"/>
          </p:cNvSpPr>
          <p:nvPr/>
        </p:nvSpPr>
        <p:spPr bwMode="auto">
          <a:xfrm>
            <a:off x="1524000" y="5410200"/>
            <a:ext cx="76200" cy="76200"/>
          </a:xfrm>
          <a:prstGeom prst="ellipse">
            <a:avLst/>
          </a:prstGeom>
          <a:solidFill>
            <a:srgbClr val="000066"/>
          </a:solidFill>
          <a:ln w="9525">
            <a:solidFill>
              <a:srgbClr val="000066"/>
            </a:solidFill>
            <a:round/>
            <a:headEnd/>
            <a:tailEnd/>
          </a:ln>
          <a:effectLst/>
        </p:spPr>
        <p:txBody>
          <a:bodyPr wrap="none" anchor="ctr"/>
          <a:lstStyle/>
          <a:p>
            <a:endParaRPr lang="en-US"/>
          </a:p>
        </p:txBody>
      </p:sp>
      <p:sp>
        <p:nvSpPr>
          <p:cNvPr id="367" name="Line 276"/>
          <p:cNvSpPr>
            <a:spLocks noChangeShapeType="1"/>
          </p:cNvSpPr>
          <p:nvPr/>
        </p:nvSpPr>
        <p:spPr bwMode="auto">
          <a:xfrm>
            <a:off x="76200" y="6400800"/>
            <a:ext cx="1752600" cy="0"/>
          </a:xfrm>
          <a:prstGeom prst="line">
            <a:avLst/>
          </a:prstGeom>
          <a:noFill/>
          <a:ln w="57150">
            <a:solidFill>
              <a:srgbClr val="000066"/>
            </a:solidFill>
            <a:round/>
            <a:headEnd/>
            <a:tailEnd type="triangle" w="med" len="med"/>
          </a:ln>
          <a:effectLst/>
        </p:spPr>
        <p:txBody>
          <a:bodyPr/>
          <a:lstStyle/>
          <a:p>
            <a:endParaRPr lang="en-US"/>
          </a:p>
        </p:txBody>
      </p:sp>
      <p:sp>
        <p:nvSpPr>
          <p:cNvPr id="368" name="Text Box 277"/>
          <p:cNvSpPr txBox="1">
            <a:spLocks noChangeArrowheads="1"/>
          </p:cNvSpPr>
          <p:nvPr/>
        </p:nvSpPr>
        <p:spPr bwMode="auto">
          <a:xfrm>
            <a:off x="1828800" y="5835650"/>
            <a:ext cx="412750" cy="641350"/>
          </a:xfrm>
          <a:prstGeom prst="rect">
            <a:avLst/>
          </a:prstGeom>
          <a:noFill/>
          <a:ln w="9525">
            <a:noFill/>
            <a:miter lim="800000"/>
            <a:headEnd/>
            <a:tailEnd/>
          </a:ln>
          <a:effectLst/>
        </p:spPr>
        <p:txBody>
          <a:bodyPr wrap="none">
            <a:spAutoFit/>
          </a:bodyPr>
          <a:lstStyle/>
          <a:p>
            <a:pPr eaLnBrk="0" hangingPunct="0"/>
            <a:r>
              <a:rPr lang="en-US" sz="3600" dirty="0">
                <a:solidFill>
                  <a:srgbClr val="000066"/>
                </a:solidFill>
                <a:latin typeface="Times" pitchFamily="18" charset="0"/>
              </a:rPr>
              <a:t>x</a:t>
            </a:r>
          </a:p>
        </p:txBody>
      </p:sp>
      <p:sp>
        <p:nvSpPr>
          <p:cNvPr id="369" name="Line 278"/>
          <p:cNvSpPr>
            <a:spLocks noChangeShapeType="1"/>
          </p:cNvSpPr>
          <p:nvPr/>
        </p:nvSpPr>
        <p:spPr bwMode="auto">
          <a:xfrm flipV="1">
            <a:off x="76200" y="5334000"/>
            <a:ext cx="990600" cy="1066800"/>
          </a:xfrm>
          <a:prstGeom prst="line">
            <a:avLst/>
          </a:prstGeom>
          <a:noFill/>
          <a:ln w="57150">
            <a:solidFill>
              <a:srgbClr val="000066"/>
            </a:solidFill>
            <a:round/>
            <a:headEnd/>
            <a:tailEnd type="triangle" w="med" len="med"/>
          </a:ln>
          <a:effectLst/>
        </p:spPr>
        <p:txBody>
          <a:bodyPr/>
          <a:lstStyle/>
          <a:p>
            <a:endParaRPr lang="en-US"/>
          </a:p>
        </p:txBody>
      </p:sp>
      <p:sp>
        <p:nvSpPr>
          <p:cNvPr id="370" name="Text Box 279"/>
          <p:cNvSpPr txBox="1">
            <a:spLocks noChangeArrowheads="1"/>
          </p:cNvSpPr>
          <p:nvPr/>
        </p:nvSpPr>
        <p:spPr bwMode="auto">
          <a:xfrm>
            <a:off x="1828800" y="3048000"/>
            <a:ext cx="422275" cy="641350"/>
          </a:xfrm>
          <a:prstGeom prst="rect">
            <a:avLst/>
          </a:prstGeom>
          <a:noFill/>
          <a:ln w="9525">
            <a:noFill/>
            <a:miter lim="800000"/>
            <a:headEnd/>
            <a:tailEnd/>
          </a:ln>
          <a:effectLst/>
        </p:spPr>
        <p:txBody>
          <a:bodyPr wrap="none">
            <a:spAutoFit/>
          </a:bodyPr>
          <a:lstStyle/>
          <a:p>
            <a:pPr eaLnBrk="0" hangingPunct="0"/>
            <a:r>
              <a:rPr lang="en-US" sz="3600">
                <a:solidFill>
                  <a:srgbClr val="000066"/>
                </a:solidFill>
                <a:latin typeface="Symbol" pitchFamily="18" charset="2"/>
              </a:rPr>
              <a:t>q</a:t>
            </a:r>
          </a:p>
        </p:txBody>
      </p:sp>
      <p:sp>
        <p:nvSpPr>
          <p:cNvPr id="371" name="Text Box 280"/>
          <p:cNvSpPr txBox="1">
            <a:spLocks noChangeArrowheads="1"/>
          </p:cNvSpPr>
          <p:nvPr/>
        </p:nvSpPr>
        <p:spPr bwMode="auto">
          <a:xfrm>
            <a:off x="958850" y="4724400"/>
            <a:ext cx="412750" cy="641350"/>
          </a:xfrm>
          <a:prstGeom prst="rect">
            <a:avLst/>
          </a:prstGeom>
          <a:noFill/>
          <a:ln w="9525">
            <a:noFill/>
            <a:miter lim="800000"/>
            <a:headEnd/>
            <a:tailEnd/>
          </a:ln>
          <a:effectLst/>
        </p:spPr>
        <p:txBody>
          <a:bodyPr wrap="none">
            <a:spAutoFit/>
          </a:bodyPr>
          <a:lstStyle/>
          <a:p>
            <a:pPr eaLnBrk="0" hangingPunct="0"/>
            <a:r>
              <a:rPr lang="en-US" sz="3600" dirty="0">
                <a:solidFill>
                  <a:srgbClr val="000066"/>
                </a:solidFill>
                <a:latin typeface="Times" pitchFamily="18" charset="0"/>
              </a:rPr>
              <a:t>y</a:t>
            </a:r>
          </a:p>
        </p:txBody>
      </p:sp>
      <p:sp>
        <p:nvSpPr>
          <p:cNvPr id="372" name="Line 281"/>
          <p:cNvSpPr>
            <a:spLocks noChangeShapeType="1"/>
          </p:cNvSpPr>
          <p:nvPr/>
        </p:nvSpPr>
        <p:spPr bwMode="auto">
          <a:xfrm flipH="1" flipV="1">
            <a:off x="1676400" y="3276600"/>
            <a:ext cx="0" cy="2514600"/>
          </a:xfrm>
          <a:prstGeom prst="line">
            <a:avLst/>
          </a:prstGeom>
          <a:noFill/>
          <a:ln w="57150">
            <a:solidFill>
              <a:srgbClr val="000066"/>
            </a:solidFill>
            <a:round/>
            <a:headEnd/>
            <a:tailEnd type="triangle" w="med" len="med"/>
          </a:ln>
          <a:effectLst/>
        </p:spPr>
        <p:txBody>
          <a:bodyPr/>
          <a:lstStyle/>
          <a:p>
            <a:endParaRPr lang="en-US"/>
          </a:p>
        </p:txBody>
      </p:sp>
      <p:grpSp>
        <p:nvGrpSpPr>
          <p:cNvPr id="373" name="Group 282"/>
          <p:cNvGrpSpPr>
            <a:grpSpLocks/>
          </p:cNvGrpSpPr>
          <p:nvPr/>
        </p:nvGrpSpPr>
        <p:grpSpPr bwMode="auto">
          <a:xfrm>
            <a:off x="2667000" y="4648200"/>
            <a:ext cx="914400" cy="609600"/>
            <a:chOff x="0" y="1632"/>
            <a:chExt cx="1536" cy="1008"/>
          </a:xfrm>
        </p:grpSpPr>
        <p:sp>
          <p:nvSpPr>
            <p:cNvPr id="374" name="Oval 283"/>
            <p:cNvSpPr>
              <a:spLocks noChangeArrowheads="1"/>
            </p:cNvSpPr>
            <p:nvPr/>
          </p:nvSpPr>
          <p:spPr bwMode="auto">
            <a:xfrm>
              <a:off x="0" y="1632"/>
              <a:ext cx="1536" cy="1008"/>
            </a:xfrm>
            <a:prstGeom prst="ellipse">
              <a:avLst/>
            </a:prstGeom>
            <a:solidFill>
              <a:srgbClr val="FFFFFF"/>
            </a:solidFill>
            <a:ln w="9525">
              <a:noFill/>
              <a:round/>
              <a:headEnd/>
              <a:tailEnd/>
            </a:ln>
            <a:effectLst/>
          </p:spPr>
          <p:txBody>
            <a:bodyPr wrap="none" anchor="ctr"/>
            <a:lstStyle/>
            <a:p>
              <a:endParaRPr lang="en-US"/>
            </a:p>
          </p:txBody>
        </p:sp>
        <p:grpSp>
          <p:nvGrpSpPr>
            <p:cNvPr id="375" name="Group 284"/>
            <p:cNvGrpSpPr>
              <a:grpSpLocks/>
            </p:cNvGrpSpPr>
            <p:nvPr/>
          </p:nvGrpSpPr>
          <p:grpSpPr bwMode="auto">
            <a:xfrm>
              <a:off x="192" y="1776"/>
              <a:ext cx="1123" cy="724"/>
              <a:chOff x="192" y="1776"/>
              <a:chExt cx="1123" cy="724"/>
            </a:xfrm>
          </p:grpSpPr>
          <p:sp>
            <p:nvSpPr>
              <p:cNvPr id="376" name="Oval 285"/>
              <p:cNvSpPr>
                <a:spLocks noChangeArrowheads="1"/>
              </p:cNvSpPr>
              <p:nvPr/>
            </p:nvSpPr>
            <p:spPr bwMode="auto">
              <a:xfrm>
                <a:off x="887" y="2256"/>
                <a:ext cx="217" cy="218"/>
              </a:xfrm>
              <a:prstGeom prst="ellipse">
                <a:avLst/>
              </a:prstGeom>
              <a:noFill/>
              <a:ln w="38100">
                <a:solidFill>
                  <a:srgbClr val="000066"/>
                </a:solidFill>
                <a:round/>
                <a:headEnd/>
                <a:tailEnd/>
              </a:ln>
              <a:effectLst/>
            </p:spPr>
            <p:txBody>
              <a:bodyPr wrap="none" anchor="ctr"/>
              <a:lstStyle/>
              <a:p>
                <a:endParaRPr lang="en-US"/>
              </a:p>
            </p:txBody>
          </p:sp>
          <p:sp>
            <p:nvSpPr>
              <p:cNvPr id="377" name="Oval 286"/>
              <p:cNvSpPr>
                <a:spLocks noChangeArrowheads="1"/>
              </p:cNvSpPr>
              <p:nvPr/>
            </p:nvSpPr>
            <p:spPr bwMode="auto">
              <a:xfrm>
                <a:off x="192" y="2282"/>
                <a:ext cx="217" cy="218"/>
              </a:xfrm>
              <a:prstGeom prst="ellipse">
                <a:avLst/>
              </a:prstGeom>
              <a:noFill/>
              <a:ln w="38100">
                <a:solidFill>
                  <a:srgbClr val="000066"/>
                </a:solidFill>
                <a:round/>
                <a:headEnd/>
                <a:tailEnd/>
              </a:ln>
              <a:effectLst/>
            </p:spPr>
            <p:txBody>
              <a:bodyPr wrap="none" anchor="ctr"/>
              <a:lstStyle/>
              <a:p>
                <a:endParaRPr lang="en-US"/>
              </a:p>
            </p:txBody>
          </p:sp>
          <p:sp>
            <p:nvSpPr>
              <p:cNvPr id="378" name="Oval 287"/>
              <p:cNvSpPr>
                <a:spLocks noChangeArrowheads="1"/>
              </p:cNvSpPr>
              <p:nvPr/>
            </p:nvSpPr>
            <p:spPr bwMode="auto">
              <a:xfrm>
                <a:off x="627" y="2282"/>
                <a:ext cx="217" cy="218"/>
              </a:xfrm>
              <a:prstGeom prst="ellipse">
                <a:avLst/>
              </a:prstGeom>
              <a:noFill/>
              <a:ln w="38100">
                <a:solidFill>
                  <a:srgbClr val="000066"/>
                </a:solidFill>
                <a:round/>
                <a:headEnd/>
                <a:tailEnd/>
              </a:ln>
              <a:effectLst/>
            </p:spPr>
            <p:txBody>
              <a:bodyPr wrap="none" anchor="ctr"/>
              <a:lstStyle/>
              <a:p>
                <a:endParaRPr lang="en-US"/>
              </a:p>
            </p:txBody>
          </p:sp>
          <p:sp>
            <p:nvSpPr>
              <p:cNvPr id="379" name="Freeform 288"/>
              <p:cNvSpPr>
                <a:spLocks/>
              </p:cNvSpPr>
              <p:nvPr/>
            </p:nvSpPr>
            <p:spPr bwMode="auto">
              <a:xfrm>
                <a:off x="313" y="2185"/>
                <a:ext cx="532" cy="218"/>
              </a:xfrm>
              <a:custGeom>
                <a:avLst/>
                <a:gdLst/>
                <a:ahLst/>
                <a:cxnLst>
                  <a:cxn ang="0">
                    <a:pos x="532" y="218"/>
                  </a:cxn>
                  <a:cxn ang="0">
                    <a:pos x="532" y="73"/>
                  </a:cxn>
                  <a:cxn ang="0">
                    <a:pos x="314" y="0"/>
                  </a:cxn>
                  <a:cxn ang="0">
                    <a:pos x="0" y="97"/>
                  </a:cxn>
                </a:cxnLst>
                <a:rect l="0" t="0" r="r" b="b"/>
                <a:pathLst>
                  <a:path w="532" h="218">
                    <a:moveTo>
                      <a:pt x="532" y="218"/>
                    </a:moveTo>
                    <a:lnTo>
                      <a:pt x="532" y="73"/>
                    </a:lnTo>
                    <a:lnTo>
                      <a:pt x="314" y="0"/>
                    </a:lnTo>
                    <a:lnTo>
                      <a:pt x="0" y="97"/>
                    </a:lnTo>
                  </a:path>
                </a:pathLst>
              </a:custGeom>
              <a:noFill/>
              <a:ln w="38100" cmpd="sng">
                <a:solidFill>
                  <a:srgbClr val="000066"/>
                </a:solidFill>
                <a:round/>
                <a:headEnd/>
                <a:tailEnd/>
              </a:ln>
              <a:effectLst/>
            </p:spPr>
            <p:txBody>
              <a:bodyPr/>
              <a:lstStyle/>
              <a:p>
                <a:endParaRPr lang="en-US"/>
              </a:p>
            </p:txBody>
          </p:sp>
          <p:sp>
            <p:nvSpPr>
              <p:cNvPr id="380" name="Rectangle 289"/>
              <p:cNvSpPr>
                <a:spLocks noChangeArrowheads="1"/>
              </p:cNvSpPr>
              <p:nvPr/>
            </p:nvSpPr>
            <p:spPr bwMode="auto">
              <a:xfrm>
                <a:off x="289" y="1967"/>
                <a:ext cx="671" cy="291"/>
              </a:xfrm>
              <a:prstGeom prst="rect">
                <a:avLst/>
              </a:prstGeom>
              <a:noFill/>
              <a:ln w="38100">
                <a:solidFill>
                  <a:srgbClr val="000066"/>
                </a:solidFill>
                <a:miter lim="800000"/>
                <a:headEnd/>
                <a:tailEnd/>
              </a:ln>
              <a:effectLst/>
            </p:spPr>
            <p:txBody>
              <a:bodyPr wrap="none" anchor="ctr"/>
              <a:lstStyle/>
              <a:p>
                <a:endParaRPr lang="en-US"/>
              </a:p>
            </p:txBody>
          </p:sp>
          <p:sp>
            <p:nvSpPr>
              <p:cNvPr id="381" name="Rectangle 290"/>
              <p:cNvSpPr>
                <a:spLocks noChangeArrowheads="1"/>
              </p:cNvSpPr>
              <p:nvPr/>
            </p:nvSpPr>
            <p:spPr bwMode="auto">
              <a:xfrm>
                <a:off x="192" y="1920"/>
                <a:ext cx="864" cy="47"/>
              </a:xfrm>
              <a:prstGeom prst="rect">
                <a:avLst/>
              </a:prstGeom>
              <a:noFill/>
              <a:ln w="38100">
                <a:solidFill>
                  <a:srgbClr val="000066"/>
                </a:solidFill>
                <a:miter lim="800000"/>
                <a:headEnd/>
                <a:tailEnd/>
              </a:ln>
              <a:effectLst/>
            </p:spPr>
            <p:txBody>
              <a:bodyPr wrap="none" anchor="ctr"/>
              <a:lstStyle/>
              <a:p>
                <a:endParaRPr lang="en-US"/>
              </a:p>
            </p:txBody>
          </p:sp>
          <p:sp>
            <p:nvSpPr>
              <p:cNvPr id="382" name="Line 291"/>
              <p:cNvSpPr>
                <a:spLocks noChangeShapeType="1"/>
              </p:cNvSpPr>
              <p:nvPr/>
            </p:nvSpPr>
            <p:spPr bwMode="auto">
              <a:xfrm flipV="1">
                <a:off x="1056" y="1776"/>
                <a:ext cx="192" cy="144"/>
              </a:xfrm>
              <a:prstGeom prst="line">
                <a:avLst/>
              </a:prstGeom>
              <a:noFill/>
              <a:ln w="38100">
                <a:solidFill>
                  <a:srgbClr val="000066"/>
                </a:solidFill>
                <a:round/>
                <a:headEnd/>
                <a:tailEnd/>
              </a:ln>
              <a:effectLst/>
            </p:spPr>
            <p:txBody>
              <a:bodyPr/>
              <a:lstStyle/>
              <a:p>
                <a:endParaRPr lang="en-US"/>
              </a:p>
            </p:txBody>
          </p:sp>
          <p:sp>
            <p:nvSpPr>
              <p:cNvPr id="383" name="Line 292"/>
              <p:cNvSpPr>
                <a:spLocks noChangeShapeType="1"/>
              </p:cNvSpPr>
              <p:nvPr/>
            </p:nvSpPr>
            <p:spPr bwMode="auto">
              <a:xfrm flipV="1">
                <a:off x="1056" y="1824"/>
                <a:ext cx="192" cy="144"/>
              </a:xfrm>
              <a:prstGeom prst="line">
                <a:avLst/>
              </a:prstGeom>
              <a:noFill/>
              <a:ln w="38100">
                <a:solidFill>
                  <a:srgbClr val="000066"/>
                </a:solidFill>
                <a:round/>
                <a:headEnd/>
                <a:tailEnd/>
              </a:ln>
              <a:effectLst/>
            </p:spPr>
            <p:txBody>
              <a:bodyPr/>
              <a:lstStyle/>
              <a:p>
                <a:endParaRPr lang="en-US"/>
              </a:p>
            </p:txBody>
          </p:sp>
          <p:sp>
            <p:nvSpPr>
              <p:cNvPr id="384" name="Line 293"/>
              <p:cNvSpPr>
                <a:spLocks noChangeShapeType="1"/>
              </p:cNvSpPr>
              <p:nvPr/>
            </p:nvSpPr>
            <p:spPr bwMode="auto">
              <a:xfrm flipV="1">
                <a:off x="192" y="1776"/>
                <a:ext cx="192" cy="144"/>
              </a:xfrm>
              <a:prstGeom prst="line">
                <a:avLst/>
              </a:prstGeom>
              <a:noFill/>
              <a:ln w="38100">
                <a:solidFill>
                  <a:srgbClr val="000066"/>
                </a:solidFill>
                <a:round/>
                <a:headEnd/>
                <a:tailEnd/>
              </a:ln>
              <a:effectLst/>
            </p:spPr>
            <p:txBody>
              <a:bodyPr/>
              <a:lstStyle/>
              <a:p>
                <a:endParaRPr lang="en-US"/>
              </a:p>
            </p:txBody>
          </p:sp>
          <p:sp>
            <p:nvSpPr>
              <p:cNvPr id="385" name="Line 294"/>
              <p:cNvSpPr>
                <a:spLocks noChangeShapeType="1"/>
              </p:cNvSpPr>
              <p:nvPr/>
            </p:nvSpPr>
            <p:spPr bwMode="auto">
              <a:xfrm>
                <a:off x="384" y="1776"/>
                <a:ext cx="864" cy="0"/>
              </a:xfrm>
              <a:prstGeom prst="line">
                <a:avLst/>
              </a:prstGeom>
              <a:noFill/>
              <a:ln w="38100">
                <a:solidFill>
                  <a:srgbClr val="000066"/>
                </a:solidFill>
                <a:round/>
                <a:headEnd/>
                <a:tailEnd/>
              </a:ln>
              <a:effectLst/>
            </p:spPr>
            <p:txBody>
              <a:bodyPr/>
              <a:lstStyle/>
              <a:p>
                <a:endParaRPr lang="en-US"/>
              </a:p>
            </p:txBody>
          </p:sp>
          <p:sp>
            <p:nvSpPr>
              <p:cNvPr id="386" name="Line 295"/>
              <p:cNvSpPr>
                <a:spLocks noChangeShapeType="1"/>
              </p:cNvSpPr>
              <p:nvPr/>
            </p:nvSpPr>
            <p:spPr bwMode="auto">
              <a:xfrm>
                <a:off x="1248" y="1776"/>
                <a:ext cx="0" cy="48"/>
              </a:xfrm>
              <a:prstGeom prst="line">
                <a:avLst/>
              </a:prstGeom>
              <a:noFill/>
              <a:ln w="38100">
                <a:solidFill>
                  <a:srgbClr val="000066"/>
                </a:solidFill>
                <a:round/>
                <a:headEnd/>
                <a:tailEnd/>
              </a:ln>
              <a:effectLst/>
            </p:spPr>
            <p:txBody>
              <a:bodyPr/>
              <a:lstStyle/>
              <a:p>
                <a:endParaRPr lang="en-US"/>
              </a:p>
            </p:txBody>
          </p:sp>
          <p:sp>
            <p:nvSpPr>
              <p:cNvPr id="387" name="Line 296"/>
              <p:cNvSpPr>
                <a:spLocks noChangeShapeType="1"/>
              </p:cNvSpPr>
              <p:nvPr/>
            </p:nvSpPr>
            <p:spPr bwMode="auto">
              <a:xfrm flipV="1">
                <a:off x="960" y="2112"/>
                <a:ext cx="192" cy="144"/>
              </a:xfrm>
              <a:prstGeom prst="line">
                <a:avLst/>
              </a:prstGeom>
              <a:noFill/>
              <a:ln w="38100">
                <a:solidFill>
                  <a:srgbClr val="000066"/>
                </a:solidFill>
                <a:round/>
                <a:headEnd/>
                <a:tailEnd/>
              </a:ln>
              <a:effectLst/>
            </p:spPr>
            <p:txBody>
              <a:bodyPr/>
              <a:lstStyle/>
              <a:p>
                <a:endParaRPr lang="en-US"/>
              </a:p>
            </p:txBody>
          </p:sp>
          <p:sp>
            <p:nvSpPr>
              <p:cNvPr id="388" name="Line 297"/>
              <p:cNvSpPr>
                <a:spLocks noChangeShapeType="1"/>
              </p:cNvSpPr>
              <p:nvPr/>
            </p:nvSpPr>
            <p:spPr bwMode="auto">
              <a:xfrm flipV="1">
                <a:off x="1152" y="1920"/>
                <a:ext cx="0" cy="192"/>
              </a:xfrm>
              <a:prstGeom prst="line">
                <a:avLst/>
              </a:prstGeom>
              <a:noFill/>
              <a:ln w="38100">
                <a:solidFill>
                  <a:srgbClr val="000066"/>
                </a:solidFill>
                <a:round/>
                <a:headEnd/>
                <a:tailEnd/>
              </a:ln>
              <a:effectLst/>
            </p:spPr>
            <p:txBody>
              <a:bodyPr/>
              <a:lstStyle/>
              <a:p>
                <a:endParaRPr lang="en-US"/>
              </a:p>
            </p:txBody>
          </p:sp>
          <p:sp>
            <p:nvSpPr>
              <p:cNvPr id="389" name="Oval 298"/>
              <p:cNvSpPr>
                <a:spLocks noChangeArrowheads="1"/>
              </p:cNvSpPr>
              <p:nvPr/>
            </p:nvSpPr>
            <p:spPr bwMode="auto">
              <a:xfrm>
                <a:off x="666" y="2256"/>
                <a:ext cx="217" cy="218"/>
              </a:xfrm>
              <a:prstGeom prst="ellipse">
                <a:avLst/>
              </a:prstGeom>
              <a:noFill/>
              <a:ln w="38100">
                <a:solidFill>
                  <a:srgbClr val="000066"/>
                </a:solidFill>
                <a:round/>
                <a:headEnd/>
                <a:tailEnd/>
              </a:ln>
              <a:effectLst/>
            </p:spPr>
            <p:txBody>
              <a:bodyPr wrap="none" anchor="ctr"/>
              <a:lstStyle/>
              <a:p>
                <a:endParaRPr lang="en-US"/>
              </a:p>
            </p:txBody>
          </p:sp>
          <p:sp>
            <p:nvSpPr>
              <p:cNvPr id="390" name="Oval 299"/>
              <p:cNvSpPr>
                <a:spLocks noChangeArrowheads="1"/>
              </p:cNvSpPr>
              <p:nvPr/>
            </p:nvSpPr>
            <p:spPr bwMode="auto">
              <a:xfrm>
                <a:off x="624" y="2282"/>
                <a:ext cx="217" cy="218"/>
              </a:xfrm>
              <a:prstGeom prst="ellipse">
                <a:avLst/>
              </a:prstGeom>
              <a:solidFill>
                <a:srgbClr val="FFFFFF"/>
              </a:solidFill>
              <a:ln w="38100">
                <a:solidFill>
                  <a:srgbClr val="000066"/>
                </a:solidFill>
                <a:round/>
                <a:headEnd/>
                <a:tailEnd/>
              </a:ln>
              <a:effectLst/>
            </p:spPr>
            <p:txBody>
              <a:bodyPr wrap="none" anchor="ctr"/>
              <a:lstStyle/>
              <a:p>
                <a:endParaRPr lang="en-US"/>
              </a:p>
            </p:txBody>
          </p:sp>
          <p:sp>
            <p:nvSpPr>
              <p:cNvPr id="391" name="Oval 300"/>
              <p:cNvSpPr>
                <a:spLocks noChangeArrowheads="1"/>
              </p:cNvSpPr>
              <p:nvPr/>
            </p:nvSpPr>
            <p:spPr bwMode="auto">
              <a:xfrm>
                <a:off x="845" y="2282"/>
                <a:ext cx="217" cy="218"/>
              </a:xfrm>
              <a:prstGeom prst="ellipse">
                <a:avLst/>
              </a:prstGeom>
              <a:solidFill>
                <a:srgbClr val="FFFFFF"/>
              </a:solidFill>
              <a:ln w="38100">
                <a:solidFill>
                  <a:srgbClr val="000066"/>
                </a:solidFill>
                <a:round/>
                <a:headEnd/>
                <a:tailEnd/>
              </a:ln>
              <a:effectLst/>
            </p:spPr>
            <p:txBody>
              <a:bodyPr wrap="none" anchor="ctr"/>
              <a:lstStyle/>
              <a:p>
                <a:endParaRPr lang="en-US"/>
              </a:p>
            </p:txBody>
          </p:sp>
          <p:sp>
            <p:nvSpPr>
              <p:cNvPr id="392" name="Oval 301"/>
              <p:cNvSpPr>
                <a:spLocks noChangeArrowheads="1"/>
              </p:cNvSpPr>
              <p:nvPr/>
            </p:nvSpPr>
            <p:spPr bwMode="auto">
              <a:xfrm>
                <a:off x="234" y="2256"/>
                <a:ext cx="217" cy="218"/>
              </a:xfrm>
              <a:prstGeom prst="ellipse">
                <a:avLst/>
              </a:prstGeom>
              <a:noFill/>
              <a:ln w="38100">
                <a:solidFill>
                  <a:srgbClr val="000066"/>
                </a:solidFill>
                <a:round/>
                <a:headEnd/>
                <a:tailEnd/>
              </a:ln>
              <a:effectLst/>
            </p:spPr>
            <p:txBody>
              <a:bodyPr wrap="none" anchor="ctr"/>
              <a:lstStyle/>
              <a:p>
                <a:endParaRPr lang="en-US"/>
              </a:p>
            </p:txBody>
          </p:sp>
          <p:sp>
            <p:nvSpPr>
              <p:cNvPr id="393" name="Oval 302"/>
              <p:cNvSpPr>
                <a:spLocks noChangeArrowheads="1"/>
              </p:cNvSpPr>
              <p:nvPr/>
            </p:nvSpPr>
            <p:spPr bwMode="auto">
              <a:xfrm>
                <a:off x="192" y="2282"/>
                <a:ext cx="217" cy="218"/>
              </a:xfrm>
              <a:prstGeom prst="ellipse">
                <a:avLst/>
              </a:prstGeom>
              <a:solidFill>
                <a:srgbClr val="FFFFFF"/>
              </a:solidFill>
              <a:ln w="38100">
                <a:solidFill>
                  <a:srgbClr val="000066"/>
                </a:solidFill>
                <a:round/>
                <a:headEnd/>
                <a:tailEnd/>
              </a:ln>
              <a:effectLst/>
            </p:spPr>
            <p:txBody>
              <a:bodyPr wrap="none" anchor="ctr"/>
              <a:lstStyle/>
              <a:p>
                <a:endParaRPr lang="en-US"/>
              </a:p>
            </p:txBody>
          </p:sp>
          <p:grpSp>
            <p:nvGrpSpPr>
              <p:cNvPr id="394" name="Group 303"/>
              <p:cNvGrpSpPr>
                <a:grpSpLocks/>
              </p:cNvGrpSpPr>
              <p:nvPr/>
            </p:nvGrpSpPr>
            <p:grpSpPr bwMode="auto">
              <a:xfrm>
                <a:off x="1056" y="2016"/>
                <a:ext cx="259" cy="244"/>
                <a:chOff x="1085" y="2060"/>
                <a:chExt cx="259" cy="244"/>
              </a:xfrm>
            </p:grpSpPr>
            <p:sp>
              <p:nvSpPr>
                <p:cNvPr id="396" name="Oval 304"/>
                <p:cNvSpPr>
                  <a:spLocks noChangeArrowheads="1"/>
                </p:cNvSpPr>
                <p:nvPr/>
              </p:nvSpPr>
              <p:spPr bwMode="auto">
                <a:xfrm>
                  <a:off x="1127" y="2060"/>
                  <a:ext cx="217" cy="218"/>
                </a:xfrm>
                <a:prstGeom prst="ellipse">
                  <a:avLst/>
                </a:prstGeom>
                <a:noFill/>
                <a:ln w="38100">
                  <a:solidFill>
                    <a:srgbClr val="000066"/>
                  </a:solidFill>
                  <a:round/>
                  <a:headEnd/>
                  <a:tailEnd/>
                </a:ln>
                <a:effectLst/>
              </p:spPr>
              <p:txBody>
                <a:bodyPr wrap="none" anchor="ctr"/>
                <a:lstStyle/>
                <a:p>
                  <a:endParaRPr lang="en-US"/>
                </a:p>
              </p:txBody>
            </p:sp>
            <p:sp>
              <p:nvSpPr>
                <p:cNvPr id="397" name="Oval 305"/>
                <p:cNvSpPr>
                  <a:spLocks noChangeArrowheads="1"/>
                </p:cNvSpPr>
                <p:nvPr/>
              </p:nvSpPr>
              <p:spPr bwMode="auto">
                <a:xfrm>
                  <a:off x="1085" y="2086"/>
                  <a:ext cx="217" cy="218"/>
                </a:xfrm>
                <a:prstGeom prst="ellipse">
                  <a:avLst/>
                </a:prstGeom>
                <a:solidFill>
                  <a:srgbClr val="FFFFFF"/>
                </a:solidFill>
                <a:ln w="38100">
                  <a:solidFill>
                    <a:srgbClr val="000066"/>
                  </a:solidFill>
                  <a:round/>
                  <a:headEnd/>
                  <a:tailEnd/>
                </a:ln>
                <a:effectLst/>
              </p:spPr>
              <p:txBody>
                <a:bodyPr wrap="none" anchor="ctr"/>
                <a:lstStyle/>
                <a:p>
                  <a:endParaRPr lang="en-US"/>
                </a:p>
              </p:txBody>
            </p:sp>
          </p:grpSp>
          <p:sp>
            <p:nvSpPr>
              <p:cNvPr id="395" name="Freeform 306"/>
              <p:cNvSpPr>
                <a:spLocks/>
              </p:cNvSpPr>
              <p:nvPr/>
            </p:nvSpPr>
            <p:spPr bwMode="auto">
              <a:xfrm>
                <a:off x="960" y="1824"/>
                <a:ext cx="288" cy="432"/>
              </a:xfrm>
              <a:custGeom>
                <a:avLst/>
                <a:gdLst/>
                <a:ahLst/>
                <a:cxnLst>
                  <a:cxn ang="0">
                    <a:pos x="0" y="432"/>
                  </a:cxn>
                  <a:cxn ang="0">
                    <a:pos x="0" y="144"/>
                  </a:cxn>
                  <a:cxn ang="0">
                    <a:pos x="96" y="144"/>
                  </a:cxn>
                  <a:cxn ang="0">
                    <a:pos x="288" y="0"/>
                  </a:cxn>
                  <a:cxn ang="0">
                    <a:pos x="192" y="96"/>
                  </a:cxn>
                  <a:cxn ang="0">
                    <a:pos x="192" y="288"/>
                  </a:cxn>
                  <a:cxn ang="0">
                    <a:pos x="0" y="432"/>
                  </a:cxn>
                </a:cxnLst>
                <a:rect l="0" t="0" r="r" b="b"/>
                <a:pathLst>
                  <a:path w="288" h="432">
                    <a:moveTo>
                      <a:pt x="0" y="432"/>
                    </a:moveTo>
                    <a:lnTo>
                      <a:pt x="0" y="144"/>
                    </a:lnTo>
                    <a:lnTo>
                      <a:pt x="96" y="144"/>
                    </a:lnTo>
                    <a:lnTo>
                      <a:pt x="288" y="0"/>
                    </a:lnTo>
                    <a:lnTo>
                      <a:pt x="192" y="96"/>
                    </a:lnTo>
                    <a:lnTo>
                      <a:pt x="192" y="288"/>
                    </a:lnTo>
                    <a:lnTo>
                      <a:pt x="0" y="432"/>
                    </a:lnTo>
                    <a:close/>
                  </a:path>
                </a:pathLst>
              </a:custGeom>
              <a:solidFill>
                <a:srgbClr val="FFFFFF"/>
              </a:solidFill>
              <a:ln w="38100" cap="flat" cmpd="sng">
                <a:solidFill>
                  <a:srgbClr val="000066"/>
                </a:solidFill>
                <a:prstDash val="solid"/>
                <a:round/>
                <a:headEnd type="none" w="med" len="med"/>
                <a:tailEnd type="none" w="med" len="med"/>
              </a:ln>
              <a:effectLst/>
            </p:spPr>
            <p:txBody>
              <a:bodyPr/>
              <a:lstStyle/>
              <a:p>
                <a:endParaRPr lang="en-US"/>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8-Connected Grid Alternative</a:t>
            </a:r>
            <a:endParaRPr lang="en-US" dirty="0"/>
          </a:p>
        </p:txBody>
      </p:sp>
      <p:sp>
        <p:nvSpPr>
          <p:cNvPr id="3" name="Content Placeholder 2"/>
          <p:cNvSpPr>
            <a:spLocks noGrp="1"/>
          </p:cNvSpPr>
          <p:nvPr>
            <p:ph idx="1"/>
          </p:nvPr>
        </p:nvSpPr>
        <p:spPr>
          <a:xfrm>
            <a:off x="439739" y="1270000"/>
            <a:ext cx="4208462" cy="4826000"/>
          </a:xfrm>
        </p:spPr>
        <p:txBody>
          <a:bodyPr/>
          <a:lstStyle/>
          <a:p>
            <a:r>
              <a:rPr lang="en-US" sz="2400" dirty="0" smtClean="0"/>
              <a:t>Space &amp; time complexity</a:t>
            </a:r>
          </a:p>
          <a:p>
            <a:pPr lvl="1"/>
            <a:r>
              <a:rPr lang="en-US" sz="1800" dirty="0" smtClean="0"/>
              <a:t>Linear with heading resolution</a:t>
            </a:r>
          </a:p>
          <a:p>
            <a:pPr lvl="1"/>
            <a:endParaRPr lang="en-US" sz="1800" dirty="0" smtClean="0"/>
          </a:p>
          <a:p>
            <a:r>
              <a:rPr lang="en-US" sz="2200" dirty="0" smtClean="0"/>
              <a:t>Optimality</a:t>
            </a:r>
          </a:p>
          <a:p>
            <a:pPr lvl="1"/>
            <a:r>
              <a:rPr lang="en-US" sz="1800" dirty="0" err="1" smtClean="0"/>
              <a:t>W.r.t</a:t>
            </a:r>
            <a:r>
              <a:rPr lang="en-US" sz="1800" dirty="0" smtClean="0"/>
              <a:t>. path length</a:t>
            </a:r>
          </a:p>
          <a:p>
            <a:pPr lvl="1"/>
            <a:r>
              <a:rPr lang="en-US" sz="1800" dirty="0" smtClean="0"/>
              <a:t>Nearly identity</a:t>
            </a:r>
            <a:endParaRPr lang="en-US" sz="18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29</a:t>
            </a:fld>
            <a:endParaRPr lang="en-US"/>
          </a:p>
        </p:txBody>
      </p:sp>
      <p:sp>
        <p:nvSpPr>
          <p:cNvPr id="26" name="Rectangle 25"/>
          <p:cNvSpPr/>
          <p:nvPr/>
        </p:nvSpPr>
        <p:spPr>
          <a:xfrm>
            <a:off x="6477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77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7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198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26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626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98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626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56025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H="1" flipV="1">
            <a:off x="5596468" y="2132012"/>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626102" y="1672167"/>
            <a:ext cx="939801" cy="931335"/>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630334" y="1667938"/>
            <a:ext cx="939800" cy="922863"/>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5344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5344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344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772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77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20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0772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620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rot="5400000" flipH="1" flipV="1">
            <a:off x="76558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5344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0772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5344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0772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6200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0"/>
          <p:cNvGrpSpPr/>
          <p:nvPr/>
        </p:nvGrpSpPr>
        <p:grpSpPr>
          <a:xfrm>
            <a:off x="8144932" y="1219200"/>
            <a:ext cx="1127147" cy="1879407"/>
            <a:chOff x="8144932" y="1219200"/>
            <a:chExt cx="1127147" cy="1879407"/>
          </a:xfrm>
        </p:grpSpPr>
        <p:sp>
          <p:nvSpPr>
            <p:cNvPr id="23" name="Arc 2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71"/>
          <p:cNvGrpSpPr/>
          <p:nvPr/>
        </p:nvGrpSpPr>
        <p:grpSpPr>
          <a:xfrm flipH="1">
            <a:off x="7039100" y="1202800"/>
            <a:ext cx="1127147" cy="1879407"/>
            <a:chOff x="8144932" y="1219200"/>
            <a:chExt cx="1127147" cy="1879407"/>
          </a:xfrm>
        </p:grpSpPr>
        <p:sp>
          <p:nvSpPr>
            <p:cNvPr id="73" name="Arc 7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Arrow Connector 73"/>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3"/>
          <p:cNvGrpSpPr/>
          <p:nvPr/>
        </p:nvGrpSpPr>
        <p:grpSpPr>
          <a:xfrm flipV="1">
            <a:off x="8144316" y="1183338"/>
            <a:ext cx="1127147" cy="1879407"/>
            <a:chOff x="8144932" y="1219200"/>
            <a:chExt cx="1127147" cy="1879407"/>
          </a:xfrm>
        </p:grpSpPr>
        <p:sp>
          <p:nvSpPr>
            <p:cNvPr id="85" name="Arc 84"/>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Arrow Connector 85"/>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87"/>
          <p:cNvGrpSpPr/>
          <p:nvPr/>
        </p:nvGrpSpPr>
        <p:grpSpPr>
          <a:xfrm flipH="1" flipV="1">
            <a:off x="7038484" y="1166938"/>
            <a:ext cx="1127147" cy="1879407"/>
            <a:chOff x="8144932" y="1219200"/>
            <a:chExt cx="1127147" cy="1879407"/>
          </a:xfrm>
        </p:grpSpPr>
        <p:sp>
          <p:nvSpPr>
            <p:cNvPr id="89" name="Arc 88"/>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1" name="Arc 90"/>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Striped Right Arrow 91"/>
          <p:cNvSpPr/>
          <p:nvPr/>
        </p:nvSpPr>
        <p:spPr>
          <a:xfrm>
            <a:off x="6858000" y="1905000"/>
            <a:ext cx="533400" cy="4572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3" name="TextBox 92"/>
          <p:cNvSpPr txBox="1"/>
          <p:nvPr/>
        </p:nvSpPr>
        <p:spPr>
          <a:xfrm>
            <a:off x="5257800" y="3163669"/>
            <a:ext cx="1600200" cy="646331"/>
          </a:xfrm>
          <a:prstGeom prst="rect">
            <a:avLst/>
          </a:prstGeom>
          <a:noFill/>
        </p:spPr>
        <p:txBody>
          <a:bodyPr wrap="square" rtlCol="0">
            <a:spAutoFit/>
          </a:bodyPr>
          <a:lstStyle/>
          <a:p>
            <a:pPr algn="ctr"/>
            <a:r>
              <a:rPr lang="en-US" dirty="0" smtClean="0"/>
              <a:t>8-connected</a:t>
            </a:r>
          </a:p>
          <a:p>
            <a:pPr algn="ctr"/>
            <a:r>
              <a:rPr lang="en-US" dirty="0" smtClean="0"/>
              <a:t>grid</a:t>
            </a:r>
            <a:endParaRPr lang="en-US" dirty="0"/>
          </a:p>
        </p:txBody>
      </p:sp>
      <p:sp>
        <p:nvSpPr>
          <p:cNvPr id="94" name="TextBox 93"/>
          <p:cNvSpPr txBox="1"/>
          <p:nvPr/>
        </p:nvSpPr>
        <p:spPr>
          <a:xfrm>
            <a:off x="7315200" y="3163669"/>
            <a:ext cx="1600200" cy="646331"/>
          </a:xfrm>
          <a:prstGeom prst="rect">
            <a:avLst/>
          </a:prstGeom>
          <a:noFill/>
        </p:spPr>
        <p:txBody>
          <a:bodyPr wrap="square" rtlCol="0">
            <a:spAutoFit/>
          </a:bodyPr>
          <a:lstStyle/>
          <a:p>
            <a:pPr algn="ctr"/>
            <a:r>
              <a:rPr lang="en-US" dirty="0" smtClean="0"/>
              <a:t>8-connected</a:t>
            </a:r>
          </a:p>
          <a:p>
            <a:pPr algn="ctr"/>
            <a:r>
              <a:rPr lang="en-US" dirty="0" smtClean="0"/>
              <a:t>state lattice</a:t>
            </a:r>
            <a:endParaRPr lang="en-US" dirty="0"/>
          </a:p>
        </p:txBody>
      </p:sp>
      <p:pic>
        <p:nvPicPr>
          <p:cNvPr id="103" name="Picture 102" descr="8_lattice_edge.png"/>
          <p:cNvPicPr>
            <a:picLocks noChangeAspect="1"/>
          </p:cNvPicPr>
          <p:nvPr/>
        </p:nvPicPr>
        <p:blipFill>
          <a:blip r:embed="rId2"/>
          <a:stretch>
            <a:fillRect/>
          </a:stretch>
        </p:blipFill>
        <p:spPr>
          <a:xfrm>
            <a:off x="3200400" y="3352800"/>
            <a:ext cx="2057400" cy="29391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2FE66442-2198-40CF-BF81-77EBF27B91A1}" type="slidenum">
              <a:rPr lang="en-US"/>
              <a:pPr/>
              <a:t>3</a:t>
            </a:fld>
            <a:endParaRPr lang="en-US"/>
          </a:p>
        </p:txBody>
      </p:sp>
      <p:sp>
        <p:nvSpPr>
          <p:cNvPr id="53250" name="Rectangle 2"/>
          <p:cNvSpPr>
            <a:spLocks noGrp="1" noChangeArrowheads="1"/>
          </p:cNvSpPr>
          <p:nvPr>
            <p:ph type="title"/>
          </p:nvPr>
        </p:nvSpPr>
        <p:spPr/>
        <p:txBody>
          <a:bodyPr/>
          <a:lstStyle/>
          <a:p>
            <a:r>
              <a:rPr lang="en-US"/>
              <a:t>Introduction</a:t>
            </a:r>
          </a:p>
        </p:txBody>
      </p:sp>
      <p:sp>
        <p:nvSpPr>
          <p:cNvPr id="53251" name="Rectangle 3"/>
          <p:cNvSpPr>
            <a:spLocks noGrp="1" noChangeArrowheads="1"/>
          </p:cNvSpPr>
          <p:nvPr>
            <p:ph type="body" idx="1"/>
          </p:nvPr>
        </p:nvSpPr>
        <p:spPr>
          <a:xfrm>
            <a:off x="304800" y="3124200"/>
            <a:ext cx="5257800" cy="3048000"/>
          </a:xfrm>
        </p:spPr>
        <p:txBody>
          <a:bodyPr/>
          <a:lstStyle/>
          <a:p>
            <a:r>
              <a:rPr lang="en-US" sz="2400" dirty="0"/>
              <a:t>Ground-based rover operation</a:t>
            </a:r>
          </a:p>
          <a:p>
            <a:pPr lvl="1"/>
            <a:r>
              <a:rPr lang="en-US" sz="1800" dirty="0" smtClean="0"/>
              <a:t>Time-consuming</a:t>
            </a:r>
          </a:p>
          <a:p>
            <a:pPr lvl="1"/>
            <a:r>
              <a:rPr lang="en-US" sz="1800" dirty="0" smtClean="0"/>
              <a:t>Costly</a:t>
            </a:r>
            <a:endParaRPr lang="en-US" sz="1800" dirty="0"/>
          </a:p>
          <a:p>
            <a:endParaRPr lang="en-US" sz="2400" dirty="0"/>
          </a:p>
          <a:p>
            <a:endParaRPr lang="en-US" sz="2400" dirty="0"/>
          </a:p>
        </p:txBody>
      </p:sp>
      <p:pic>
        <p:nvPicPr>
          <p:cNvPr id="53252" name="Picture 7" descr="C:\Documents and Settings\inducer\Desktop\05-JB-01-Cahokia_Pan-A249R1_br2.jpg"/>
          <p:cNvPicPr>
            <a:picLocks noChangeAspect="1" noChangeArrowheads="1"/>
          </p:cNvPicPr>
          <p:nvPr/>
        </p:nvPicPr>
        <p:blipFill>
          <a:blip r:embed="rId3"/>
          <a:srcRect/>
          <a:stretch>
            <a:fillRect/>
          </a:stretch>
        </p:blipFill>
        <p:spPr bwMode="auto">
          <a:xfrm>
            <a:off x="0" y="762000"/>
            <a:ext cx="9112250" cy="1828800"/>
          </a:xfrm>
          <a:prstGeom prst="rect">
            <a:avLst/>
          </a:prstGeom>
          <a:noFill/>
          <a:ln w="9525">
            <a:noFill/>
            <a:miter lim="800000"/>
            <a:headEnd/>
            <a:tailEnd/>
          </a:ln>
        </p:spPr>
      </p:pic>
      <p:sp>
        <p:nvSpPr>
          <p:cNvPr id="53254" name="Freeform 6"/>
          <p:cNvSpPr>
            <a:spLocks/>
          </p:cNvSpPr>
          <p:nvPr/>
        </p:nvSpPr>
        <p:spPr bwMode="auto">
          <a:xfrm>
            <a:off x="5778500" y="1247775"/>
            <a:ext cx="1028700" cy="1143000"/>
          </a:xfrm>
          <a:custGeom>
            <a:avLst/>
            <a:gdLst/>
            <a:ahLst/>
            <a:cxnLst>
              <a:cxn ang="0">
                <a:pos x="56" y="720"/>
              </a:cxn>
              <a:cxn ang="0">
                <a:pos x="104" y="624"/>
              </a:cxn>
              <a:cxn ang="0">
                <a:pos x="8" y="480"/>
              </a:cxn>
              <a:cxn ang="0">
                <a:pos x="56" y="384"/>
              </a:cxn>
              <a:cxn ang="0">
                <a:pos x="200" y="336"/>
              </a:cxn>
              <a:cxn ang="0">
                <a:pos x="392" y="336"/>
              </a:cxn>
              <a:cxn ang="0">
                <a:pos x="536" y="288"/>
              </a:cxn>
              <a:cxn ang="0">
                <a:pos x="632" y="192"/>
              </a:cxn>
              <a:cxn ang="0">
                <a:pos x="632" y="96"/>
              </a:cxn>
              <a:cxn ang="0">
                <a:pos x="536" y="48"/>
              </a:cxn>
              <a:cxn ang="0">
                <a:pos x="440" y="0"/>
              </a:cxn>
            </a:cxnLst>
            <a:rect l="0" t="0" r="r" b="b"/>
            <a:pathLst>
              <a:path w="648" h="720">
                <a:moveTo>
                  <a:pt x="56" y="720"/>
                </a:moveTo>
                <a:cubicBezTo>
                  <a:pt x="84" y="692"/>
                  <a:pt x="112" y="664"/>
                  <a:pt x="104" y="624"/>
                </a:cubicBezTo>
                <a:cubicBezTo>
                  <a:pt x="96" y="584"/>
                  <a:pt x="16" y="520"/>
                  <a:pt x="8" y="480"/>
                </a:cubicBezTo>
                <a:cubicBezTo>
                  <a:pt x="0" y="440"/>
                  <a:pt x="24" y="408"/>
                  <a:pt x="56" y="384"/>
                </a:cubicBezTo>
                <a:cubicBezTo>
                  <a:pt x="88" y="360"/>
                  <a:pt x="144" y="344"/>
                  <a:pt x="200" y="336"/>
                </a:cubicBezTo>
                <a:cubicBezTo>
                  <a:pt x="256" y="328"/>
                  <a:pt x="336" y="344"/>
                  <a:pt x="392" y="336"/>
                </a:cubicBezTo>
                <a:cubicBezTo>
                  <a:pt x="448" y="328"/>
                  <a:pt x="496" y="312"/>
                  <a:pt x="536" y="288"/>
                </a:cubicBezTo>
                <a:cubicBezTo>
                  <a:pt x="576" y="264"/>
                  <a:pt x="616" y="224"/>
                  <a:pt x="632" y="192"/>
                </a:cubicBezTo>
                <a:cubicBezTo>
                  <a:pt x="648" y="160"/>
                  <a:pt x="648" y="120"/>
                  <a:pt x="632" y="96"/>
                </a:cubicBezTo>
                <a:cubicBezTo>
                  <a:pt x="616" y="72"/>
                  <a:pt x="568" y="64"/>
                  <a:pt x="536" y="48"/>
                </a:cubicBezTo>
                <a:cubicBezTo>
                  <a:pt x="504" y="32"/>
                  <a:pt x="472" y="16"/>
                  <a:pt x="440" y="0"/>
                </a:cubicBezTo>
              </a:path>
            </a:pathLst>
          </a:custGeom>
          <a:noFill/>
          <a:ln w="28575" cmpd="sng">
            <a:solidFill>
              <a:schemeClr val="bg1"/>
            </a:solidFill>
            <a:round/>
            <a:headEnd type="none" w="med" len="med"/>
            <a:tailEnd type="triangle" w="med" len="med"/>
          </a:ln>
          <a:effectLst/>
        </p:spPr>
        <p:txBody>
          <a:bodyPr/>
          <a:lstStyle/>
          <a:p>
            <a:endParaRPr lang="en-US"/>
          </a:p>
        </p:txBody>
      </p:sp>
      <p:grpSp>
        <p:nvGrpSpPr>
          <p:cNvPr id="7" name="Group 13"/>
          <p:cNvGrpSpPr/>
          <p:nvPr/>
        </p:nvGrpSpPr>
        <p:grpSpPr>
          <a:xfrm>
            <a:off x="172995" y="5293656"/>
            <a:ext cx="8779476" cy="1107144"/>
            <a:chOff x="172995" y="5257800"/>
            <a:chExt cx="8779476" cy="1107144"/>
          </a:xfrm>
        </p:grpSpPr>
        <p:pic>
          <p:nvPicPr>
            <p:cNvPr id="9" name="Picture 8" descr="stanford_cart.png"/>
            <p:cNvPicPr>
              <a:picLocks noChangeAspect="1"/>
            </p:cNvPicPr>
            <p:nvPr/>
          </p:nvPicPr>
          <p:blipFill>
            <a:blip r:embed="rId4"/>
            <a:srcRect l="14600" r="24110"/>
            <a:stretch>
              <a:fillRect/>
            </a:stretch>
          </p:blipFill>
          <p:spPr>
            <a:xfrm>
              <a:off x="172995" y="5270157"/>
              <a:ext cx="1046205" cy="1075991"/>
            </a:xfrm>
            <a:prstGeom prst="rect">
              <a:avLst/>
            </a:prstGeom>
          </p:spPr>
        </p:pic>
        <p:pic>
          <p:nvPicPr>
            <p:cNvPr id="10" name="Picture 9" descr="navlab_85.png"/>
            <p:cNvPicPr>
              <a:picLocks noChangeAspect="1"/>
            </p:cNvPicPr>
            <p:nvPr/>
          </p:nvPicPr>
          <p:blipFill>
            <a:blip r:embed="rId5"/>
            <a:srcRect l="15000"/>
            <a:stretch>
              <a:fillRect/>
            </a:stretch>
          </p:blipFill>
          <p:spPr>
            <a:xfrm>
              <a:off x="2438400" y="5277394"/>
              <a:ext cx="1295400" cy="1070784"/>
            </a:xfrm>
            <a:prstGeom prst="rect">
              <a:avLst/>
            </a:prstGeom>
          </p:spPr>
        </p:pic>
        <p:pic>
          <p:nvPicPr>
            <p:cNvPr id="11" name="Picture 10" descr="demoIII_xuv.jpg"/>
            <p:cNvPicPr>
              <a:picLocks noChangeAspect="1"/>
            </p:cNvPicPr>
            <p:nvPr/>
          </p:nvPicPr>
          <p:blipFill>
            <a:blip r:embed="rId6" cstate="print"/>
            <a:srcRect l="4409"/>
            <a:stretch>
              <a:fillRect/>
            </a:stretch>
          </p:blipFill>
          <p:spPr>
            <a:xfrm>
              <a:off x="3733800" y="5273584"/>
              <a:ext cx="1383957" cy="1085850"/>
            </a:xfrm>
            <a:prstGeom prst="rect">
              <a:avLst/>
            </a:prstGeom>
          </p:spPr>
        </p:pic>
        <p:pic>
          <p:nvPicPr>
            <p:cNvPr id="12" name="Picture 11" descr="mer.jpg"/>
            <p:cNvPicPr>
              <a:picLocks noChangeAspect="1"/>
            </p:cNvPicPr>
            <p:nvPr/>
          </p:nvPicPr>
          <p:blipFill>
            <a:blip r:embed="rId7" cstate="print"/>
            <a:srcRect l="11112"/>
            <a:stretch>
              <a:fillRect/>
            </a:stretch>
          </p:blipFill>
          <p:spPr>
            <a:xfrm>
              <a:off x="5117757" y="5264006"/>
              <a:ext cx="1219200" cy="1097280"/>
            </a:xfrm>
            <a:prstGeom prst="rect">
              <a:avLst/>
            </a:prstGeom>
          </p:spPr>
        </p:pic>
        <p:pic>
          <p:nvPicPr>
            <p:cNvPr id="13" name="Picture 12" descr="crusher.bmp"/>
            <p:cNvPicPr>
              <a:picLocks noChangeAspect="1"/>
            </p:cNvPicPr>
            <p:nvPr/>
          </p:nvPicPr>
          <p:blipFill>
            <a:blip r:embed="rId8" cstate="print"/>
            <a:srcRect l="13907" r="11921"/>
            <a:stretch>
              <a:fillRect/>
            </a:stretch>
          </p:blipFill>
          <p:spPr>
            <a:xfrm>
              <a:off x="6336957" y="5257800"/>
              <a:ext cx="1219200" cy="1095830"/>
            </a:xfrm>
            <a:prstGeom prst="rect">
              <a:avLst/>
            </a:prstGeom>
          </p:spPr>
        </p:pic>
        <p:pic>
          <p:nvPicPr>
            <p:cNvPr id="14" name="Picture 2"/>
            <p:cNvPicPr>
              <a:picLocks noChangeAspect="1" noChangeArrowheads="1"/>
            </p:cNvPicPr>
            <p:nvPr/>
          </p:nvPicPr>
          <p:blipFill>
            <a:blip r:embed="rId9"/>
            <a:srcRect/>
            <a:stretch>
              <a:fillRect/>
            </a:stretch>
          </p:blipFill>
          <p:spPr bwMode="auto">
            <a:xfrm>
              <a:off x="7556822" y="5259590"/>
              <a:ext cx="1395649" cy="1105354"/>
            </a:xfrm>
            <a:prstGeom prst="rect">
              <a:avLst/>
            </a:prstGeom>
            <a:noFill/>
            <a:ln w="9525">
              <a:noFill/>
              <a:miter lim="800000"/>
              <a:headEnd/>
              <a:tailEnd/>
            </a:ln>
            <a:effectLst/>
          </p:spPr>
        </p:pic>
        <p:pic>
          <p:nvPicPr>
            <p:cNvPr id="15" name="Picture 14" descr="alv.jpg"/>
            <p:cNvPicPr>
              <a:picLocks noChangeAspect="1"/>
            </p:cNvPicPr>
            <p:nvPr/>
          </p:nvPicPr>
          <p:blipFill>
            <a:blip r:embed="rId10"/>
            <a:srcRect l="40299" t="15881" r="4568" b="12283"/>
            <a:stretch>
              <a:fillRect/>
            </a:stretch>
          </p:blipFill>
          <p:spPr>
            <a:xfrm>
              <a:off x="1219200" y="5272554"/>
              <a:ext cx="1219200" cy="1077776"/>
            </a:xfrm>
            <a:prstGeom prst="rect">
              <a:avLst/>
            </a:prstGeom>
          </p:spPr>
        </p:pic>
      </p:grpSp>
      <p:sp>
        <p:nvSpPr>
          <p:cNvPr id="16" name="Rectangle 3"/>
          <p:cNvSpPr txBox="1">
            <a:spLocks noChangeArrowheads="1"/>
          </p:cNvSpPr>
          <p:nvPr/>
        </p:nvSpPr>
        <p:spPr bwMode="auto">
          <a:xfrm>
            <a:off x="5334000" y="3124200"/>
            <a:ext cx="39624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4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Rover autonomy</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cs typeface="+mn-cs"/>
              </a:rPr>
              <a:t>Risky</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cs typeface="+mn-cs"/>
              </a:rPr>
              <a:t>In development…</a:t>
            </a:r>
          </a:p>
          <a:p>
            <a:pPr marL="742950" marR="0" lvl="1" indent="-285750" algn="l" defTabSz="914400" rtl="0" eaLnBrk="1" fontAlgn="base" latinLnBrk="0" hangingPunct="1">
              <a:lnSpc>
                <a:spcPct val="100000"/>
              </a:lnSpc>
              <a:spcBef>
                <a:spcPct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342900" marR="0" lvl="0" indent="-342900" algn="l" defTabSz="914400" rtl="0" eaLnBrk="1" fontAlgn="base" latinLnBrk="0" hangingPunct="1">
              <a:lnSpc>
                <a:spcPct val="100000"/>
              </a:lnSpc>
              <a:spcBef>
                <a:spcPct val="4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4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7" name="Oval 16"/>
          <p:cNvSpPr/>
          <p:nvPr/>
        </p:nvSpPr>
        <p:spPr>
          <a:xfrm>
            <a:off x="6096000" y="1219200"/>
            <a:ext cx="3048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8-Connected Grid Alternative</a:t>
            </a:r>
            <a:endParaRPr lang="en-US" dirty="0"/>
          </a:p>
        </p:txBody>
      </p:sp>
      <p:sp>
        <p:nvSpPr>
          <p:cNvPr id="3" name="Content Placeholder 2"/>
          <p:cNvSpPr>
            <a:spLocks noGrp="1"/>
          </p:cNvSpPr>
          <p:nvPr>
            <p:ph idx="1"/>
          </p:nvPr>
        </p:nvSpPr>
        <p:spPr>
          <a:xfrm>
            <a:off x="439739" y="1270000"/>
            <a:ext cx="4208462" cy="4826000"/>
          </a:xfrm>
        </p:spPr>
        <p:txBody>
          <a:bodyPr/>
          <a:lstStyle/>
          <a:p>
            <a:r>
              <a:rPr lang="en-US" sz="2400" dirty="0" smtClean="0"/>
              <a:t>Space &amp; time complexity</a:t>
            </a:r>
          </a:p>
          <a:p>
            <a:pPr lvl="1"/>
            <a:r>
              <a:rPr lang="en-US" sz="1800" dirty="0" smtClean="0"/>
              <a:t>Linear with heading resolution</a:t>
            </a:r>
          </a:p>
          <a:p>
            <a:pPr lvl="1"/>
            <a:endParaRPr lang="en-US" sz="1800" dirty="0" smtClean="0"/>
          </a:p>
          <a:p>
            <a:r>
              <a:rPr lang="en-US" sz="2200" dirty="0" smtClean="0"/>
              <a:t>Optimality</a:t>
            </a:r>
          </a:p>
          <a:p>
            <a:pPr lvl="1"/>
            <a:r>
              <a:rPr lang="en-US" sz="1800" dirty="0" err="1" smtClean="0"/>
              <a:t>W.r.t</a:t>
            </a:r>
            <a:r>
              <a:rPr lang="en-US" sz="1800" dirty="0" smtClean="0"/>
              <a:t>. path length</a:t>
            </a:r>
          </a:p>
          <a:p>
            <a:pPr lvl="1"/>
            <a:r>
              <a:rPr lang="en-US" sz="1800" dirty="0" smtClean="0"/>
              <a:t>Nearly identity</a:t>
            </a:r>
          </a:p>
          <a:p>
            <a:pPr lvl="1"/>
            <a:endParaRPr lang="en-US" sz="1800" dirty="0" smtClean="0"/>
          </a:p>
          <a:p>
            <a:r>
              <a:rPr lang="en-US" sz="2200" dirty="0" smtClean="0"/>
              <a:t>Completeness</a:t>
            </a:r>
          </a:p>
          <a:p>
            <a:pPr lvl="1"/>
            <a:r>
              <a:rPr lang="en-US" sz="1800" dirty="0" smtClean="0"/>
              <a:t>Random point-obstacles</a:t>
            </a:r>
          </a:p>
          <a:p>
            <a:pPr lvl="1"/>
            <a:r>
              <a:rPr lang="en-US" sz="1800" dirty="0" smtClean="0"/>
              <a:t>Nearly identity</a:t>
            </a:r>
            <a:endParaRPr lang="en-US" sz="18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30</a:t>
            </a:fld>
            <a:endParaRPr lang="en-US"/>
          </a:p>
        </p:txBody>
      </p:sp>
      <p:sp>
        <p:nvSpPr>
          <p:cNvPr id="26" name="Rectangle 25"/>
          <p:cNvSpPr/>
          <p:nvPr/>
        </p:nvSpPr>
        <p:spPr>
          <a:xfrm>
            <a:off x="6477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77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7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198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26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626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98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626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56025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H="1" flipV="1">
            <a:off x="5596468" y="2132012"/>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626102" y="1672167"/>
            <a:ext cx="939801" cy="931335"/>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630334" y="1667938"/>
            <a:ext cx="939800" cy="922863"/>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5344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5344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344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0772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77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20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0772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620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rot="5400000" flipH="1" flipV="1">
            <a:off x="7655895" y="2129368"/>
            <a:ext cx="99060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5344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0772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00" y="1143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5344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0772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620000" y="2971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0"/>
          <p:cNvGrpSpPr/>
          <p:nvPr/>
        </p:nvGrpSpPr>
        <p:grpSpPr>
          <a:xfrm>
            <a:off x="8144932" y="1219200"/>
            <a:ext cx="1127147" cy="1879407"/>
            <a:chOff x="8144932" y="1219200"/>
            <a:chExt cx="1127147" cy="1879407"/>
          </a:xfrm>
        </p:grpSpPr>
        <p:sp>
          <p:nvSpPr>
            <p:cNvPr id="23" name="Arc 2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71"/>
          <p:cNvGrpSpPr/>
          <p:nvPr/>
        </p:nvGrpSpPr>
        <p:grpSpPr>
          <a:xfrm flipH="1">
            <a:off x="7039100" y="1202800"/>
            <a:ext cx="1127147" cy="1879407"/>
            <a:chOff x="8144932" y="1219200"/>
            <a:chExt cx="1127147" cy="1879407"/>
          </a:xfrm>
        </p:grpSpPr>
        <p:sp>
          <p:nvSpPr>
            <p:cNvPr id="73" name="Arc 72"/>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Arrow Connector 73"/>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3"/>
          <p:cNvGrpSpPr/>
          <p:nvPr/>
        </p:nvGrpSpPr>
        <p:grpSpPr>
          <a:xfrm flipV="1">
            <a:off x="8144316" y="1183338"/>
            <a:ext cx="1127147" cy="1879407"/>
            <a:chOff x="8144932" y="1219200"/>
            <a:chExt cx="1127147" cy="1879407"/>
          </a:xfrm>
        </p:grpSpPr>
        <p:sp>
          <p:nvSpPr>
            <p:cNvPr id="85" name="Arc 84"/>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Arrow Connector 85"/>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87"/>
          <p:cNvGrpSpPr/>
          <p:nvPr/>
        </p:nvGrpSpPr>
        <p:grpSpPr>
          <a:xfrm flipH="1" flipV="1">
            <a:off x="7038484" y="1166938"/>
            <a:ext cx="1127147" cy="1879407"/>
            <a:chOff x="8144932" y="1219200"/>
            <a:chExt cx="1127147" cy="1879407"/>
          </a:xfrm>
        </p:grpSpPr>
        <p:sp>
          <p:nvSpPr>
            <p:cNvPr id="89" name="Arc 88"/>
            <p:cNvSpPr/>
            <p:nvPr/>
          </p:nvSpPr>
          <p:spPr>
            <a:xfrm rot="16200000">
              <a:off x="7840132" y="1608667"/>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rot="5400000" flipH="1" flipV="1">
              <a:off x="8382000" y="1219200"/>
              <a:ext cx="228601" cy="22860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1" name="Arc 90"/>
            <p:cNvSpPr/>
            <p:nvPr/>
          </p:nvSpPr>
          <p:spPr>
            <a:xfrm rot="15015496">
              <a:off x="7900478" y="1727006"/>
              <a:ext cx="1676401" cy="1066801"/>
            </a:xfrm>
            <a:prstGeom prst="arc">
              <a:avLst>
                <a:gd name="adj1" fmla="val 18842304"/>
                <a:gd name="adj2" fmla="val 20242277"/>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Striped Right Arrow 91"/>
          <p:cNvSpPr/>
          <p:nvPr/>
        </p:nvSpPr>
        <p:spPr>
          <a:xfrm>
            <a:off x="6858000" y="1905000"/>
            <a:ext cx="533400" cy="4572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3" name="TextBox 92"/>
          <p:cNvSpPr txBox="1"/>
          <p:nvPr/>
        </p:nvSpPr>
        <p:spPr>
          <a:xfrm>
            <a:off x="5257800" y="3163669"/>
            <a:ext cx="1600200" cy="646331"/>
          </a:xfrm>
          <a:prstGeom prst="rect">
            <a:avLst/>
          </a:prstGeom>
          <a:noFill/>
        </p:spPr>
        <p:txBody>
          <a:bodyPr wrap="square" rtlCol="0">
            <a:spAutoFit/>
          </a:bodyPr>
          <a:lstStyle/>
          <a:p>
            <a:pPr algn="ctr"/>
            <a:r>
              <a:rPr lang="en-US" dirty="0" smtClean="0"/>
              <a:t>8-connected</a:t>
            </a:r>
          </a:p>
          <a:p>
            <a:pPr algn="ctr"/>
            <a:r>
              <a:rPr lang="en-US" dirty="0" smtClean="0"/>
              <a:t>grid</a:t>
            </a:r>
            <a:endParaRPr lang="en-US" dirty="0"/>
          </a:p>
        </p:txBody>
      </p:sp>
      <p:sp>
        <p:nvSpPr>
          <p:cNvPr id="94" name="TextBox 93"/>
          <p:cNvSpPr txBox="1"/>
          <p:nvPr/>
        </p:nvSpPr>
        <p:spPr>
          <a:xfrm>
            <a:off x="7315200" y="3163669"/>
            <a:ext cx="1600200" cy="646331"/>
          </a:xfrm>
          <a:prstGeom prst="rect">
            <a:avLst/>
          </a:prstGeom>
          <a:noFill/>
        </p:spPr>
        <p:txBody>
          <a:bodyPr wrap="square" rtlCol="0">
            <a:spAutoFit/>
          </a:bodyPr>
          <a:lstStyle/>
          <a:p>
            <a:pPr algn="ctr"/>
            <a:r>
              <a:rPr lang="en-US" dirty="0" smtClean="0"/>
              <a:t>8-connected</a:t>
            </a:r>
          </a:p>
          <a:p>
            <a:pPr algn="ctr"/>
            <a:r>
              <a:rPr lang="en-US" dirty="0" smtClean="0"/>
              <a:t>state lattice</a:t>
            </a:r>
            <a:endParaRPr lang="en-US" dirty="0"/>
          </a:p>
        </p:txBody>
      </p:sp>
      <p:cxnSp>
        <p:nvCxnSpPr>
          <p:cNvPr id="57" name="Straight Arrow Connector 56"/>
          <p:cNvCxnSpPr/>
          <p:nvPr/>
        </p:nvCxnSpPr>
        <p:spPr>
          <a:xfrm>
            <a:off x="4648200" y="609600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3544211" y="4990189"/>
            <a:ext cx="2362200" cy="18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715000" y="6336268"/>
            <a:ext cx="3048000" cy="369332"/>
          </a:xfrm>
          <a:prstGeom prst="rect">
            <a:avLst/>
          </a:prstGeom>
          <a:noFill/>
        </p:spPr>
        <p:txBody>
          <a:bodyPr wrap="square" rtlCol="0">
            <a:spAutoFit/>
          </a:bodyPr>
          <a:lstStyle/>
          <a:p>
            <a:r>
              <a:rPr lang="en-US" dirty="0" smtClean="0"/>
              <a:t>Obstacle Density, %</a:t>
            </a:r>
            <a:endParaRPr lang="en-US" dirty="0"/>
          </a:p>
        </p:txBody>
      </p:sp>
      <p:sp>
        <p:nvSpPr>
          <p:cNvPr id="67" name="TextBox 66"/>
          <p:cNvSpPr txBox="1"/>
          <p:nvPr/>
        </p:nvSpPr>
        <p:spPr>
          <a:xfrm>
            <a:off x="5943600" y="6107668"/>
            <a:ext cx="762000" cy="369332"/>
          </a:xfrm>
          <a:prstGeom prst="rect">
            <a:avLst/>
          </a:prstGeom>
          <a:noFill/>
        </p:spPr>
        <p:txBody>
          <a:bodyPr wrap="square" rtlCol="0">
            <a:spAutoFit/>
          </a:bodyPr>
          <a:lstStyle/>
          <a:p>
            <a:r>
              <a:rPr lang="en-US" dirty="0" smtClean="0"/>
              <a:t>30</a:t>
            </a:r>
            <a:endParaRPr lang="en-US" dirty="0"/>
          </a:p>
        </p:txBody>
      </p:sp>
      <p:sp>
        <p:nvSpPr>
          <p:cNvPr id="69" name="TextBox 68"/>
          <p:cNvSpPr txBox="1"/>
          <p:nvPr/>
        </p:nvSpPr>
        <p:spPr>
          <a:xfrm>
            <a:off x="6781800" y="6096000"/>
            <a:ext cx="762000" cy="369332"/>
          </a:xfrm>
          <a:prstGeom prst="rect">
            <a:avLst/>
          </a:prstGeom>
          <a:noFill/>
        </p:spPr>
        <p:txBody>
          <a:bodyPr wrap="square" rtlCol="0">
            <a:spAutoFit/>
          </a:bodyPr>
          <a:lstStyle/>
          <a:p>
            <a:r>
              <a:rPr lang="en-US" dirty="0" smtClean="0"/>
              <a:t>40</a:t>
            </a:r>
            <a:endParaRPr lang="en-US" dirty="0"/>
          </a:p>
        </p:txBody>
      </p:sp>
      <p:sp>
        <p:nvSpPr>
          <p:cNvPr id="71" name="TextBox 70"/>
          <p:cNvSpPr txBox="1"/>
          <p:nvPr/>
        </p:nvSpPr>
        <p:spPr>
          <a:xfrm>
            <a:off x="7696200" y="6096000"/>
            <a:ext cx="762000" cy="369332"/>
          </a:xfrm>
          <a:prstGeom prst="rect">
            <a:avLst/>
          </a:prstGeom>
          <a:noFill/>
        </p:spPr>
        <p:txBody>
          <a:bodyPr wrap="square" rtlCol="0">
            <a:spAutoFit/>
          </a:bodyPr>
          <a:lstStyle/>
          <a:p>
            <a:r>
              <a:rPr lang="en-US" dirty="0" smtClean="0"/>
              <a:t>50</a:t>
            </a:r>
            <a:endParaRPr lang="en-US" dirty="0"/>
          </a:p>
        </p:txBody>
      </p:sp>
      <p:sp>
        <p:nvSpPr>
          <p:cNvPr id="72" name="TextBox 71"/>
          <p:cNvSpPr txBox="1"/>
          <p:nvPr/>
        </p:nvSpPr>
        <p:spPr>
          <a:xfrm rot="16200000">
            <a:off x="3304401" y="4784467"/>
            <a:ext cx="2318266" cy="369332"/>
          </a:xfrm>
          <a:prstGeom prst="rect">
            <a:avLst/>
          </a:prstGeom>
          <a:noFill/>
        </p:spPr>
        <p:txBody>
          <a:bodyPr wrap="square" rtlCol="0">
            <a:spAutoFit/>
          </a:bodyPr>
          <a:lstStyle/>
          <a:p>
            <a:r>
              <a:rPr lang="en-US" dirty="0" smtClean="0"/>
              <a:t>Rel. Plan Failure, %</a:t>
            </a:r>
            <a:endParaRPr lang="en-US" dirty="0"/>
          </a:p>
        </p:txBody>
      </p:sp>
      <p:sp>
        <p:nvSpPr>
          <p:cNvPr id="77" name="TextBox 76"/>
          <p:cNvSpPr txBox="1"/>
          <p:nvPr/>
        </p:nvSpPr>
        <p:spPr>
          <a:xfrm>
            <a:off x="5105400" y="6096000"/>
            <a:ext cx="609600" cy="369332"/>
          </a:xfrm>
          <a:prstGeom prst="rect">
            <a:avLst/>
          </a:prstGeom>
          <a:noFill/>
        </p:spPr>
        <p:txBody>
          <a:bodyPr wrap="square" rtlCol="0">
            <a:spAutoFit/>
          </a:bodyPr>
          <a:lstStyle/>
          <a:p>
            <a:r>
              <a:rPr lang="en-US" dirty="0" smtClean="0"/>
              <a:t>20</a:t>
            </a:r>
            <a:endParaRPr lang="en-US" dirty="0"/>
          </a:p>
        </p:txBody>
      </p:sp>
      <p:cxnSp>
        <p:nvCxnSpPr>
          <p:cNvPr id="78" name="Straight Arrow Connector 77"/>
          <p:cNvCxnSpPr/>
          <p:nvPr/>
        </p:nvCxnSpPr>
        <p:spPr>
          <a:xfrm>
            <a:off x="4724400" y="4343400"/>
            <a:ext cx="3733800" cy="1588"/>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648200" y="4038600"/>
            <a:ext cx="762000" cy="369332"/>
          </a:xfrm>
          <a:prstGeom prst="rect">
            <a:avLst/>
          </a:prstGeom>
          <a:noFill/>
        </p:spPr>
        <p:txBody>
          <a:bodyPr wrap="square" rtlCol="0">
            <a:spAutoFit/>
          </a:bodyPr>
          <a:lstStyle/>
          <a:p>
            <a:r>
              <a:rPr lang="en-US" dirty="0" smtClean="0"/>
              <a:t>100</a:t>
            </a:r>
            <a:endParaRPr lang="en-US" dirty="0"/>
          </a:p>
        </p:txBody>
      </p:sp>
      <p:sp>
        <p:nvSpPr>
          <p:cNvPr id="84" name="Rectangle 83"/>
          <p:cNvSpPr/>
          <p:nvPr/>
        </p:nvSpPr>
        <p:spPr>
          <a:xfrm>
            <a:off x="4890516" y="6059425"/>
            <a:ext cx="838200" cy="8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019800" y="6052110"/>
            <a:ext cx="304800" cy="853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964681" y="5235855"/>
            <a:ext cx="45719" cy="914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239000" y="6096000"/>
            <a:ext cx="762000" cy="369332"/>
          </a:xfrm>
          <a:prstGeom prst="rect">
            <a:avLst/>
          </a:prstGeom>
          <a:noFill/>
        </p:spPr>
        <p:txBody>
          <a:bodyPr wrap="square" rtlCol="0">
            <a:spAutoFit/>
          </a:bodyPr>
          <a:lstStyle/>
          <a:p>
            <a:r>
              <a:rPr lang="en-US" dirty="0" smtClean="0"/>
              <a:t>45</a:t>
            </a:r>
            <a:endParaRPr lang="en-US" dirty="0"/>
          </a:p>
        </p:txBody>
      </p:sp>
      <p:cxnSp>
        <p:nvCxnSpPr>
          <p:cNvPr id="98" name="Straight Connector 97"/>
          <p:cNvCxnSpPr/>
          <p:nvPr/>
        </p:nvCxnSpPr>
        <p:spPr>
          <a:xfrm rot="5400000" flipH="1" flipV="1">
            <a:off x="6629400" y="5312055"/>
            <a:ext cx="1676400" cy="158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endParaRPr lang="en-US" dirty="0" smtClean="0"/>
          </a:p>
          <a:p>
            <a:r>
              <a:rPr lang="en-US" dirty="0" smtClean="0"/>
              <a:t>Global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b="1" dirty="0" smtClean="0">
                <a:solidFill>
                  <a:srgbClr val="FF0000"/>
                </a:solidFill>
              </a:rPr>
              <a:t>Local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dirty="0" smtClean="0"/>
              <a:t>Summary</a:t>
            </a:r>
          </a:p>
          <a:p>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Global Guidance</a:t>
            </a:r>
            <a:endParaRPr lang="en-US" dirty="0"/>
          </a:p>
        </p:txBody>
      </p:sp>
      <p:sp>
        <p:nvSpPr>
          <p:cNvPr id="3" name="Content Placeholder 2"/>
          <p:cNvSpPr>
            <a:spLocks noGrp="1"/>
          </p:cNvSpPr>
          <p:nvPr>
            <p:ph idx="1"/>
          </p:nvPr>
        </p:nvSpPr>
        <p:spPr>
          <a:xfrm>
            <a:off x="439739" y="1270000"/>
            <a:ext cx="3979862" cy="4826000"/>
          </a:xfrm>
        </p:spPr>
        <p:txBody>
          <a:bodyPr/>
          <a:lstStyle/>
          <a:p>
            <a:r>
              <a:rPr lang="en-US" dirty="0" smtClean="0"/>
              <a:t>Local planning</a:t>
            </a:r>
          </a:p>
          <a:p>
            <a:pPr lvl="1"/>
            <a:r>
              <a:rPr lang="en-US" dirty="0" smtClean="0"/>
              <a:t>Receding-Horizon MPC</a:t>
            </a:r>
          </a:p>
          <a:p>
            <a:pPr lvl="1"/>
            <a:endParaRPr lang="en-US" dirty="0" smtClean="0"/>
          </a:p>
          <a:p>
            <a:r>
              <a:rPr lang="en-US" dirty="0" smtClean="0"/>
              <a:t>Common in rover navigation</a:t>
            </a:r>
          </a:p>
          <a:p>
            <a:pPr lvl="1"/>
            <a:r>
              <a:rPr lang="en-US" dirty="0" smtClean="0"/>
              <a:t>Sampling </a:t>
            </a:r>
            <a:r>
              <a:rPr lang="en-US" i="1" dirty="0" smtClean="0"/>
              <a:t>discrete</a:t>
            </a:r>
            <a:r>
              <a:rPr lang="en-US" dirty="0" smtClean="0"/>
              <a:t> controls</a:t>
            </a:r>
          </a:p>
          <a:p>
            <a:pPr lvl="1"/>
            <a:r>
              <a:rPr lang="en-US" dirty="0" smtClean="0"/>
              <a:t>Parameterized representations</a:t>
            </a:r>
          </a:p>
          <a:p>
            <a:pPr lvl="1"/>
            <a:endParaRPr lang="en-US" dirty="0" smtClean="0"/>
          </a:p>
          <a:p>
            <a:r>
              <a:rPr lang="en-US" dirty="0" smtClean="0"/>
              <a:t>Natural environments</a:t>
            </a:r>
          </a:p>
          <a:p>
            <a:pPr lvl="1"/>
            <a:r>
              <a:rPr lang="en-US" dirty="0" smtClean="0"/>
              <a:t>Pose challenges</a:t>
            </a:r>
          </a:p>
          <a:p>
            <a:pPr lvl="1"/>
            <a:r>
              <a:rPr lang="en-US" dirty="0" smtClean="0"/>
              <a:t>“Beat” a set of discrete controls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32</a:t>
            </a:fld>
            <a:endParaRPr lang="en-US"/>
          </a:p>
        </p:txBody>
      </p:sp>
      <p:pic>
        <p:nvPicPr>
          <p:cNvPr id="6" name="Picture 7"/>
          <p:cNvPicPr>
            <a:picLocks noChangeAspect="1" noChangeArrowheads="1"/>
          </p:cNvPicPr>
          <p:nvPr/>
        </p:nvPicPr>
        <p:blipFill>
          <a:blip r:embed="rId2"/>
          <a:srcRect/>
          <a:stretch>
            <a:fillRect/>
          </a:stretch>
        </p:blipFill>
        <p:spPr bwMode="auto">
          <a:xfrm>
            <a:off x="4953000" y="1143000"/>
            <a:ext cx="3886200" cy="2528238"/>
          </a:xfrm>
          <a:prstGeom prst="rect">
            <a:avLst/>
          </a:prstGeom>
          <a:noFill/>
          <a:ln w="9525">
            <a:noFill/>
            <a:miter lim="800000"/>
            <a:headEnd/>
            <a:tailEnd/>
          </a:ln>
          <a:effectLst/>
        </p:spPr>
      </p:pic>
      <p:pic>
        <p:nvPicPr>
          <p:cNvPr id="13" name="Picture 2" descr="gestalt_arcs"/>
          <p:cNvPicPr>
            <a:picLocks noChangeAspect="1" noChangeArrowheads="1"/>
          </p:cNvPicPr>
          <p:nvPr/>
        </p:nvPicPr>
        <p:blipFill>
          <a:blip r:embed="rId3">
            <a:clrChange>
              <a:clrFrom>
                <a:srgbClr val="FFFFFF"/>
              </a:clrFrom>
              <a:clrTo>
                <a:srgbClr val="FFFFFF">
                  <a:alpha val="0"/>
                </a:srgbClr>
              </a:clrTo>
            </a:clrChange>
          </a:blip>
          <a:srcRect l="13507" t="10487" r="9503" b="13860"/>
          <a:stretch>
            <a:fillRect/>
          </a:stretch>
        </p:blipFill>
        <p:spPr bwMode="auto">
          <a:xfrm rot="5400000">
            <a:off x="5164892" y="2226508"/>
            <a:ext cx="914401" cy="679158"/>
          </a:xfrm>
          <a:prstGeom prst="rect">
            <a:avLst/>
          </a:prstGeom>
          <a:noFill/>
          <a:ln w="9525">
            <a:noFill/>
            <a:miter lim="800000"/>
            <a:headEnd/>
            <a:tailEnd/>
          </a:ln>
        </p:spPr>
      </p:pic>
      <p:pic>
        <p:nvPicPr>
          <p:cNvPr id="289795" name="Picture 3"/>
          <p:cNvPicPr>
            <a:picLocks noChangeAspect="1" noChangeArrowheads="1"/>
          </p:cNvPicPr>
          <p:nvPr/>
        </p:nvPicPr>
        <p:blipFill>
          <a:blip r:embed="rId4"/>
          <a:srcRect/>
          <a:stretch>
            <a:fillRect/>
          </a:stretch>
        </p:blipFill>
        <p:spPr bwMode="auto">
          <a:xfrm>
            <a:off x="4953000" y="3733800"/>
            <a:ext cx="3733800" cy="2670303"/>
          </a:xfrm>
          <a:prstGeom prst="rect">
            <a:avLst/>
          </a:prstGeom>
          <a:noFill/>
          <a:ln w="9525">
            <a:noFill/>
            <a:miter lim="800000"/>
            <a:headEnd/>
            <a:tailEnd/>
          </a:ln>
          <a:effectLst/>
        </p:spPr>
      </p:pic>
      <p:grpSp>
        <p:nvGrpSpPr>
          <p:cNvPr id="15" name="Group 46"/>
          <p:cNvGrpSpPr>
            <a:grpSpLocks noChangeAspect="1"/>
          </p:cNvGrpSpPr>
          <p:nvPr/>
        </p:nvGrpSpPr>
        <p:grpSpPr bwMode="auto">
          <a:xfrm>
            <a:off x="1200150" y="5618163"/>
            <a:ext cx="1085850" cy="858837"/>
            <a:chOff x="1104" y="2016"/>
            <a:chExt cx="2064" cy="1632"/>
          </a:xfrm>
        </p:grpSpPr>
        <p:grpSp>
          <p:nvGrpSpPr>
            <p:cNvPr id="16" name="Group 47"/>
            <p:cNvGrpSpPr>
              <a:grpSpLocks noChangeAspect="1"/>
            </p:cNvGrpSpPr>
            <p:nvPr/>
          </p:nvGrpSpPr>
          <p:grpSpPr bwMode="auto">
            <a:xfrm>
              <a:off x="1101" y="2454"/>
              <a:ext cx="1070" cy="772"/>
              <a:chOff x="2750" y="1576"/>
              <a:chExt cx="251" cy="260"/>
            </a:xfrm>
          </p:grpSpPr>
          <p:sp>
            <p:nvSpPr>
              <p:cNvPr id="26" name="Rectangle 48"/>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27" name="AutoShape 49"/>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8" name="AutoShape 50"/>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9" name="AutoShape 51"/>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0" name="AutoShape 52"/>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1" name="AutoShape 53"/>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2" name="AutoShape 54"/>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17" name="Freeform 55"/>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18" name="Group 56"/>
            <p:cNvGrpSpPr>
              <a:grpSpLocks noChangeAspect="1"/>
            </p:cNvGrpSpPr>
            <p:nvPr/>
          </p:nvGrpSpPr>
          <p:grpSpPr bwMode="auto">
            <a:xfrm>
              <a:off x="1248" y="2016"/>
              <a:ext cx="1872" cy="816"/>
              <a:chOff x="1248" y="2016"/>
              <a:chExt cx="1872" cy="816"/>
            </a:xfrm>
          </p:grpSpPr>
          <p:sp>
            <p:nvSpPr>
              <p:cNvPr id="23" name="Freeform 57"/>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4" name="Freeform 58"/>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5" name="Freeform 59"/>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19" name="Group 60"/>
            <p:cNvGrpSpPr>
              <a:grpSpLocks noChangeAspect="1"/>
            </p:cNvGrpSpPr>
            <p:nvPr/>
          </p:nvGrpSpPr>
          <p:grpSpPr bwMode="auto">
            <a:xfrm flipV="1">
              <a:off x="1248" y="2832"/>
              <a:ext cx="1872" cy="816"/>
              <a:chOff x="1248" y="2016"/>
              <a:chExt cx="1872" cy="816"/>
            </a:xfrm>
          </p:grpSpPr>
          <p:sp>
            <p:nvSpPr>
              <p:cNvPr id="20" name="Freeform 61"/>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1" name="Freeform 62"/>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2" name="Freeform 63"/>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33" name="Freeform 64" descr="Granite"/>
          <p:cNvSpPr>
            <a:spLocks/>
          </p:cNvSpPr>
          <p:nvPr/>
        </p:nvSpPr>
        <p:spPr bwMode="auto">
          <a:xfrm>
            <a:off x="457200" y="4760913"/>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4" name="Freeform 65" descr="Granite"/>
          <p:cNvSpPr>
            <a:spLocks/>
          </p:cNvSpPr>
          <p:nvPr/>
        </p:nvSpPr>
        <p:spPr bwMode="auto">
          <a:xfrm>
            <a:off x="2133600" y="4608513"/>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5" name="Freeform 66"/>
          <p:cNvSpPr>
            <a:spLocks/>
          </p:cNvSpPr>
          <p:nvPr/>
        </p:nvSpPr>
        <p:spPr bwMode="auto">
          <a:xfrm>
            <a:off x="1905000" y="4684713"/>
            <a:ext cx="409575" cy="1354137"/>
          </a:xfrm>
          <a:custGeom>
            <a:avLst/>
            <a:gdLst/>
            <a:ahLst/>
            <a:cxnLst>
              <a:cxn ang="0">
                <a:pos x="258" y="847"/>
              </a:cxn>
              <a:cxn ang="0">
                <a:pos x="6" y="853"/>
              </a:cxn>
              <a:cxn ang="0">
                <a:pos x="0" y="494"/>
              </a:cxn>
              <a:cxn ang="0">
                <a:pos x="48" y="0"/>
              </a:cxn>
            </a:cxnLst>
            <a:rect l="0" t="0" r="r" b="b"/>
            <a:pathLst>
              <a:path w="258" h="853">
                <a:moveTo>
                  <a:pt x="258" y="847"/>
                </a:moveTo>
                <a:lnTo>
                  <a:pt x="6" y="853"/>
                </a:lnTo>
                <a:lnTo>
                  <a:pt x="0" y="494"/>
                </a:lnTo>
                <a:lnTo>
                  <a:pt x="48" y="0"/>
                </a:lnTo>
              </a:path>
            </a:pathLst>
          </a:custGeom>
          <a:noFill/>
          <a:ln w="28575" cap="flat" cmpd="sng">
            <a:solidFill>
              <a:srgbClr val="0000FF"/>
            </a:solidFill>
            <a:prstDash val="dash"/>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Global Guidance</a:t>
            </a:r>
            <a:endParaRPr lang="en-US" dirty="0"/>
          </a:p>
        </p:txBody>
      </p:sp>
      <p:sp>
        <p:nvSpPr>
          <p:cNvPr id="3" name="Content Placeholder 2"/>
          <p:cNvSpPr>
            <a:spLocks noGrp="1"/>
          </p:cNvSpPr>
          <p:nvPr>
            <p:ph idx="1"/>
          </p:nvPr>
        </p:nvSpPr>
        <p:spPr>
          <a:xfrm>
            <a:off x="439739" y="1270000"/>
            <a:ext cx="3979862" cy="4826000"/>
          </a:xfrm>
        </p:spPr>
        <p:txBody>
          <a:bodyPr/>
          <a:lstStyle/>
          <a:p>
            <a:r>
              <a:rPr lang="en-US" dirty="0" smtClean="0"/>
              <a:t>Local planning</a:t>
            </a:r>
          </a:p>
          <a:p>
            <a:pPr lvl="1"/>
            <a:r>
              <a:rPr lang="en-US" dirty="0" smtClean="0"/>
              <a:t>Receding-Horizon MPC</a:t>
            </a:r>
          </a:p>
          <a:p>
            <a:pPr lvl="1"/>
            <a:endParaRPr lang="en-US" dirty="0" smtClean="0"/>
          </a:p>
          <a:p>
            <a:r>
              <a:rPr lang="en-US" dirty="0" smtClean="0"/>
              <a:t>Common in rover navigation</a:t>
            </a:r>
          </a:p>
          <a:p>
            <a:pPr lvl="1"/>
            <a:r>
              <a:rPr lang="en-US" dirty="0" smtClean="0"/>
              <a:t>Sampling </a:t>
            </a:r>
            <a:r>
              <a:rPr lang="en-US" i="1" dirty="0" smtClean="0"/>
              <a:t>discrete</a:t>
            </a:r>
            <a:r>
              <a:rPr lang="en-US" dirty="0" smtClean="0"/>
              <a:t> controls</a:t>
            </a:r>
          </a:p>
          <a:p>
            <a:pPr lvl="1"/>
            <a:r>
              <a:rPr lang="en-US" b="1" dirty="0" smtClean="0">
                <a:solidFill>
                  <a:srgbClr val="FF0000"/>
                </a:solidFill>
              </a:rPr>
              <a:t>Parameterized representations</a:t>
            </a:r>
          </a:p>
          <a:p>
            <a:pPr lvl="1"/>
            <a:endParaRPr lang="en-US" dirty="0" smtClean="0"/>
          </a:p>
          <a:p>
            <a:r>
              <a:rPr lang="en-US" dirty="0" smtClean="0"/>
              <a:t>Natural environments</a:t>
            </a:r>
          </a:p>
          <a:p>
            <a:pPr lvl="1"/>
            <a:r>
              <a:rPr lang="en-US" dirty="0" smtClean="0"/>
              <a:t>Pose challenges</a:t>
            </a:r>
          </a:p>
          <a:p>
            <a:pPr lvl="1"/>
            <a:r>
              <a:rPr lang="en-US" dirty="0" smtClean="0"/>
              <a:t>“Beat” a set of discrete controls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33</a:t>
            </a:fld>
            <a:endParaRPr lang="en-US"/>
          </a:p>
        </p:txBody>
      </p:sp>
      <p:pic>
        <p:nvPicPr>
          <p:cNvPr id="6" name="Picture 7"/>
          <p:cNvPicPr>
            <a:picLocks noChangeAspect="1" noChangeArrowheads="1"/>
          </p:cNvPicPr>
          <p:nvPr/>
        </p:nvPicPr>
        <p:blipFill>
          <a:blip r:embed="rId2"/>
          <a:srcRect/>
          <a:stretch>
            <a:fillRect/>
          </a:stretch>
        </p:blipFill>
        <p:spPr bwMode="auto">
          <a:xfrm>
            <a:off x="4953000" y="1143000"/>
            <a:ext cx="3886200" cy="2528238"/>
          </a:xfrm>
          <a:prstGeom prst="rect">
            <a:avLst/>
          </a:prstGeom>
          <a:noFill/>
          <a:ln w="9525">
            <a:noFill/>
            <a:miter lim="800000"/>
            <a:headEnd/>
            <a:tailEnd/>
          </a:ln>
          <a:effectLst/>
        </p:spPr>
      </p:pic>
      <p:pic>
        <p:nvPicPr>
          <p:cNvPr id="13" name="Picture 2" descr="gestalt_arcs"/>
          <p:cNvPicPr>
            <a:picLocks noChangeAspect="1" noChangeArrowheads="1"/>
          </p:cNvPicPr>
          <p:nvPr/>
        </p:nvPicPr>
        <p:blipFill>
          <a:blip r:embed="rId3">
            <a:clrChange>
              <a:clrFrom>
                <a:srgbClr val="FFFFFF"/>
              </a:clrFrom>
              <a:clrTo>
                <a:srgbClr val="FFFFFF">
                  <a:alpha val="0"/>
                </a:srgbClr>
              </a:clrTo>
            </a:clrChange>
          </a:blip>
          <a:srcRect l="13507" t="10487" r="9503" b="13860"/>
          <a:stretch>
            <a:fillRect/>
          </a:stretch>
        </p:blipFill>
        <p:spPr bwMode="auto">
          <a:xfrm rot="5400000">
            <a:off x="5164892" y="2226508"/>
            <a:ext cx="914401" cy="679158"/>
          </a:xfrm>
          <a:prstGeom prst="rect">
            <a:avLst/>
          </a:prstGeom>
          <a:noFill/>
          <a:ln w="9525">
            <a:noFill/>
            <a:miter lim="800000"/>
            <a:headEnd/>
            <a:tailEnd/>
          </a:ln>
        </p:spPr>
      </p:pic>
      <p:pic>
        <p:nvPicPr>
          <p:cNvPr id="289795" name="Picture 3"/>
          <p:cNvPicPr>
            <a:picLocks noChangeAspect="1" noChangeArrowheads="1"/>
          </p:cNvPicPr>
          <p:nvPr/>
        </p:nvPicPr>
        <p:blipFill>
          <a:blip r:embed="rId4"/>
          <a:srcRect/>
          <a:stretch>
            <a:fillRect/>
          </a:stretch>
        </p:blipFill>
        <p:spPr bwMode="auto">
          <a:xfrm>
            <a:off x="4953000" y="3733800"/>
            <a:ext cx="3733800" cy="2670303"/>
          </a:xfrm>
          <a:prstGeom prst="rect">
            <a:avLst/>
          </a:prstGeom>
          <a:noFill/>
          <a:ln w="9525">
            <a:noFill/>
            <a:miter lim="800000"/>
            <a:headEnd/>
            <a:tailEnd/>
          </a:ln>
          <a:effectLst/>
        </p:spPr>
      </p:pic>
      <p:grpSp>
        <p:nvGrpSpPr>
          <p:cNvPr id="7" name="Group 46"/>
          <p:cNvGrpSpPr>
            <a:grpSpLocks noChangeAspect="1"/>
          </p:cNvGrpSpPr>
          <p:nvPr/>
        </p:nvGrpSpPr>
        <p:grpSpPr bwMode="auto">
          <a:xfrm>
            <a:off x="1200150" y="5618163"/>
            <a:ext cx="1085850" cy="858837"/>
            <a:chOff x="1104" y="2016"/>
            <a:chExt cx="2064" cy="1632"/>
          </a:xfrm>
        </p:grpSpPr>
        <p:grpSp>
          <p:nvGrpSpPr>
            <p:cNvPr id="8" name="Group 47"/>
            <p:cNvGrpSpPr>
              <a:grpSpLocks noChangeAspect="1"/>
            </p:cNvGrpSpPr>
            <p:nvPr/>
          </p:nvGrpSpPr>
          <p:grpSpPr bwMode="auto">
            <a:xfrm>
              <a:off x="1101" y="2454"/>
              <a:ext cx="1070" cy="772"/>
              <a:chOff x="2750" y="1576"/>
              <a:chExt cx="251" cy="260"/>
            </a:xfrm>
          </p:grpSpPr>
          <p:sp>
            <p:nvSpPr>
              <p:cNvPr id="26" name="Rectangle 48"/>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27" name="AutoShape 49"/>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8" name="AutoShape 50"/>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9" name="AutoShape 51"/>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0" name="AutoShape 52"/>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1" name="AutoShape 53"/>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2" name="AutoShape 54"/>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17" name="Freeform 55"/>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9" name="Group 56"/>
            <p:cNvGrpSpPr>
              <a:grpSpLocks noChangeAspect="1"/>
            </p:cNvGrpSpPr>
            <p:nvPr/>
          </p:nvGrpSpPr>
          <p:grpSpPr bwMode="auto">
            <a:xfrm>
              <a:off x="1248" y="2016"/>
              <a:ext cx="1872" cy="816"/>
              <a:chOff x="1248" y="2016"/>
              <a:chExt cx="1872" cy="816"/>
            </a:xfrm>
          </p:grpSpPr>
          <p:sp>
            <p:nvSpPr>
              <p:cNvPr id="23" name="Freeform 57"/>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4" name="Freeform 58"/>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5" name="Freeform 59"/>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10" name="Group 60"/>
            <p:cNvGrpSpPr>
              <a:grpSpLocks noChangeAspect="1"/>
            </p:cNvGrpSpPr>
            <p:nvPr/>
          </p:nvGrpSpPr>
          <p:grpSpPr bwMode="auto">
            <a:xfrm flipV="1">
              <a:off x="1248" y="2832"/>
              <a:ext cx="1872" cy="816"/>
              <a:chOff x="1248" y="2016"/>
              <a:chExt cx="1872" cy="816"/>
            </a:xfrm>
          </p:grpSpPr>
          <p:sp>
            <p:nvSpPr>
              <p:cNvPr id="20" name="Freeform 61"/>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1" name="Freeform 62"/>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2" name="Freeform 63"/>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33" name="Freeform 64" descr="Granite"/>
          <p:cNvSpPr>
            <a:spLocks/>
          </p:cNvSpPr>
          <p:nvPr/>
        </p:nvSpPr>
        <p:spPr bwMode="auto">
          <a:xfrm>
            <a:off x="457200" y="4760913"/>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4" name="Freeform 65" descr="Granite"/>
          <p:cNvSpPr>
            <a:spLocks/>
          </p:cNvSpPr>
          <p:nvPr/>
        </p:nvSpPr>
        <p:spPr bwMode="auto">
          <a:xfrm>
            <a:off x="2133600" y="4608513"/>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5" name="Freeform 66"/>
          <p:cNvSpPr>
            <a:spLocks/>
          </p:cNvSpPr>
          <p:nvPr/>
        </p:nvSpPr>
        <p:spPr bwMode="auto">
          <a:xfrm>
            <a:off x="1905000" y="4684713"/>
            <a:ext cx="409575" cy="1354137"/>
          </a:xfrm>
          <a:custGeom>
            <a:avLst/>
            <a:gdLst/>
            <a:ahLst/>
            <a:cxnLst>
              <a:cxn ang="0">
                <a:pos x="258" y="847"/>
              </a:cxn>
              <a:cxn ang="0">
                <a:pos x="6" y="853"/>
              </a:cxn>
              <a:cxn ang="0">
                <a:pos x="0" y="494"/>
              </a:cxn>
              <a:cxn ang="0">
                <a:pos x="48" y="0"/>
              </a:cxn>
            </a:cxnLst>
            <a:rect l="0" t="0" r="r" b="b"/>
            <a:pathLst>
              <a:path w="258" h="853">
                <a:moveTo>
                  <a:pt x="258" y="847"/>
                </a:moveTo>
                <a:lnTo>
                  <a:pt x="6" y="853"/>
                </a:lnTo>
                <a:lnTo>
                  <a:pt x="0" y="494"/>
                </a:lnTo>
                <a:lnTo>
                  <a:pt x="48" y="0"/>
                </a:lnTo>
              </a:path>
            </a:pathLst>
          </a:custGeom>
          <a:noFill/>
          <a:ln w="28575" cap="flat" cmpd="sng">
            <a:solidFill>
              <a:srgbClr val="0000FF"/>
            </a:solidFill>
            <a:prstDash val="dash"/>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a:srcRect/>
          <a:stretch>
            <a:fillRect/>
          </a:stretch>
        </p:blipFill>
        <p:spPr bwMode="auto">
          <a:xfrm>
            <a:off x="6477000" y="1130919"/>
            <a:ext cx="2514600" cy="1993281"/>
          </a:xfrm>
          <a:prstGeom prst="rect">
            <a:avLst/>
          </a:prstGeom>
          <a:noFill/>
          <a:ln w="9525">
            <a:noFill/>
            <a:miter lim="800000"/>
            <a:headEnd/>
            <a:tailEnd/>
          </a:ln>
          <a:effectLst/>
        </p:spPr>
      </p:pic>
      <p:sp>
        <p:nvSpPr>
          <p:cNvPr id="10" name="Rectangle 9"/>
          <p:cNvSpPr/>
          <p:nvPr/>
        </p:nvSpPr>
        <p:spPr>
          <a:xfrm>
            <a:off x="5181600" y="2819400"/>
            <a:ext cx="1143000"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Parameterized Representations</a:t>
            </a:r>
            <a:endParaRPr lang="en-US" dirty="0"/>
          </a:p>
        </p:txBody>
      </p:sp>
      <p:sp>
        <p:nvSpPr>
          <p:cNvPr id="3" name="Content Placeholder 2"/>
          <p:cNvSpPr>
            <a:spLocks noGrp="1"/>
          </p:cNvSpPr>
          <p:nvPr>
            <p:ph idx="1"/>
          </p:nvPr>
        </p:nvSpPr>
        <p:spPr/>
        <p:txBody>
          <a:bodyPr/>
          <a:lstStyle/>
          <a:p>
            <a:r>
              <a:rPr lang="en-US" dirty="0" smtClean="0"/>
              <a:t>Polynomial curvature functions</a:t>
            </a:r>
          </a:p>
          <a:p>
            <a:pPr lvl="1"/>
            <a:r>
              <a:rPr lang="en-US" dirty="0" smtClean="0">
                <a:sym typeface="Symbol"/>
              </a:rPr>
              <a:t>(s) = </a:t>
            </a:r>
            <a:r>
              <a:rPr lang="en-US" baseline="-25000" dirty="0" smtClean="0">
                <a:sym typeface="Symbol"/>
              </a:rPr>
              <a:t>0</a:t>
            </a:r>
            <a:r>
              <a:rPr lang="en-US" dirty="0" smtClean="0">
                <a:sym typeface="Symbol"/>
              </a:rPr>
              <a:t> + </a:t>
            </a:r>
            <a:r>
              <a:rPr lang="en-US" baseline="-25000" dirty="0" smtClean="0">
                <a:sym typeface="Symbol"/>
              </a:rPr>
              <a:t>1</a:t>
            </a:r>
            <a:r>
              <a:rPr lang="en-US" dirty="0" smtClean="0">
                <a:sym typeface="Symbol"/>
              </a:rPr>
              <a:t>s + </a:t>
            </a:r>
            <a:r>
              <a:rPr lang="en-US" baseline="-25000" dirty="0" smtClean="0">
                <a:sym typeface="Symbol"/>
              </a:rPr>
              <a:t>2</a:t>
            </a:r>
            <a:r>
              <a:rPr lang="en-US" dirty="0" smtClean="0">
                <a:sym typeface="Symbol"/>
              </a:rPr>
              <a:t>s</a:t>
            </a:r>
            <a:r>
              <a:rPr lang="en-US" baseline="30000" dirty="0" smtClean="0">
                <a:sym typeface="Symbol"/>
              </a:rPr>
              <a:t>2</a:t>
            </a:r>
            <a:r>
              <a:rPr lang="en-US" dirty="0" smtClean="0">
                <a:sym typeface="Symbol"/>
              </a:rPr>
              <a:t> + … + </a:t>
            </a:r>
            <a:r>
              <a:rPr lang="en-US" baseline="-25000" dirty="0" err="1" smtClean="0">
                <a:sym typeface="Symbol"/>
              </a:rPr>
              <a:t>n</a:t>
            </a:r>
            <a:r>
              <a:rPr lang="en-US" dirty="0" err="1" smtClean="0">
                <a:sym typeface="Symbol"/>
              </a:rPr>
              <a:t>s</a:t>
            </a:r>
            <a:r>
              <a:rPr lang="en-US" baseline="30000" dirty="0" err="1" smtClean="0">
                <a:sym typeface="Symbol"/>
              </a:rPr>
              <a:t>n</a:t>
            </a:r>
            <a:endParaRPr lang="en-US" baseline="30000" dirty="0" smtClean="0">
              <a:sym typeface="Symbol"/>
            </a:endParaRPr>
          </a:p>
          <a:p>
            <a:pPr lvl="1"/>
            <a:r>
              <a:rPr lang="en-US" dirty="0" smtClean="0"/>
              <a:t>In the limit, represents any motion</a:t>
            </a:r>
          </a:p>
          <a:p>
            <a:pPr lvl="1"/>
            <a:r>
              <a:rPr lang="en-US" dirty="0" smtClean="0"/>
              <a:t>By Taylor remainder theorem</a:t>
            </a:r>
          </a:p>
          <a:p>
            <a:pPr lvl="1"/>
            <a:endParaRPr lang="en-US" dirty="0" smtClean="0"/>
          </a:p>
          <a:p>
            <a:pPr lvl="1"/>
            <a:endParaRPr lang="en-US" dirty="0" smtClean="0"/>
          </a:p>
          <a:p>
            <a:r>
              <a:rPr lang="en-US" dirty="0" smtClean="0"/>
              <a:t>Constant-curvature arcs</a:t>
            </a:r>
          </a:p>
          <a:p>
            <a:pPr lvl="1"/>
            <a:r>
              <a:rPr lang="en-US" dirty="0" smtClean="0">
                <a:sym typeface="Symbol"/>
              </a:rPr>
              <a:t>(s) = </a:t>
            </a:r>
            <a:r>
              <a:rPr lang="en-US" baseline="-25000" dirty="0" smtClean="0">
                <a:sym typeface="Symbol"/>
              </a:rPr>
              <a:t>0</a:t>
            </a:r>
            <a:endParaRPr lang="en-US" dirty="0" smtClean="0"/>
          </a:p>
          <a:p>
            <a:pPr lvl="1"/>
            <a:r>
              <a:rPr lang="en-US" dirty="0" smtClean="0"/>
              <a:t>Coupled position and heading</a:t>
            </a:r>
          </a:p>
          <a:p>
            <a:pPr lvl="1"/>
            <a:r>
              <a:rPr lang="en-US" dirty="0" smtClean="0"/>
              <a:t>Limited expressiveness</a:t>
            </a:r>
          </a:p>
          <a:p>
            <a:endParaRPr lang="en-US" dirty="0" smtClean="0"/>
          </a:p>
          <a:p>
            <a:r>
              <a:rPr lang="en-US" dirty="0" smtClean="0"/>
              <a:t>First-order </a:t>
            </a:r>
            <a:r>
              <a:rPr lang="en-US" dirty="0" err="1" smtClean="0"/>
              <a:t>clothoids</a:t>
            </a:r>
            <a:endParaRPr lang="en-US" dirty="0" smtClean="0"/>
          </a:p>
          <a:p>
            <a:pPr lvl="1"/>
            <a:r>
              <a:rPr lang="en-US" dirty="0" smtClean="0">
                <a:sym typeface="Symbol"/>
              </a:rPr>
              <a:t>(s) = </a:t>
            </a:r>
            <a:r>
              <a:rPr lang="en-US" baseline="-25000" dirty="0" smtClean="0">
                <a:sym typeface="Symbol"/>
              </a:rPr>
              <a:t>0</a:t>
            </a:r>
            <a:r>
              <a:rPr lang="en-US" dirty="0" smtClean="0">
                <a:sym typeface="Symbol"/>
              </a:rPr>
              <a:t> + </a:t>
            </a:r>
            <a:r>
              <a:rPr lang="en-US" baseline="-25000" dirty="0" smtClean="0">
                <a:sym typeface="Symbol"/>
              </a:rPr>
              <a:t>1</a:t>
            </a:r>
            <a:r>
              <a:rPr lang="en-US" dirty="0" smtClean="0">
                <a:sym typeface="Symbol"/>
              </a:rPr>
              <a:t>s</a:t>
            </a:r>
            <a:endParaRPr lang="en-US" dirty="0" smtClean="0"/>
          </a:p>
          <a:p>
            <a:pPr lvl="1"/>
            <a:r>
              <a:rPr lang="en-US" i="1" u="sng" dirty="0" smtClean="0"/>
              <a:t>De</a:t>
            </a:r>
            <a:r>
              <a:rPr lang="en-US" dirty="0" smtClean="0"/>
              <a:t>-coupled position and heading</a:t>
            </a:r>
          </a:p>
          <a:p>
            <a:pPr lvl="1"/>
            <a:r>
              <a:rPr lang="en-US" dirty="0" smtClean="0"/>
              <a:t>Simplest such parameterization</a:t>
            </a:r>
          </a:p>
          <a:p>
            <a:pPr lvl="1">
              <a:buNone/>
            </a:pPr>
            <a:endParaRPr lang="en-US" baseline="30000"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34</a:t>
            </a:fld>
            <a:endParaRPr lang="en-US"/>
          </a:p>
        </p:txBody>
      </p:sp>
      <p:sp>
        <p:nvSpPr>
          <p:cNvPr id="7" name="TextBox 6"/>
          <p:cNvSpPr txBox="1"/>
          <p:nvPr/>
        </p:nvSpPr>
        <p:spPr>
          <a:xfrm>
            <a:off x="7239000" y="3124200"/>
            <a:ext cx="1905000" cy="307777"/>
          </a:xfrm>
          <a:prstGeom prst="rect">
            <a:avLst/>
          </a:prstGeom>
          <a:noFill/>
        </p:spPr>
        <p:txBody>
          <a:bodyPr wrap="square" rtlCol="0">
            <a:spAutoFit/>
          </a:bodyPr>
          <a:lstStyle/>
          <a:p>
            <a:r>
              <a:rPr lang="en-US" sz="1400" dirty="0" smtClean="0"/>
              <a:t>Kelly &amp; Nagy, 2002</a:t>
            </a:r>
            <a:endParaRPr lang="en-US" sz="1400" dirty="0"/>
          </a:p>
        </p:txBody>
      </p:sp>
      <p:sp>
        <p:nvSpPr>
          <p:cNvPr id="9" name="Arc 8"/>
          <p:cNvSpPr/>
          <p:nvPr/>
        </p:nvSpPr>
        <p:spPr>
          <a:xfrm rot="16200000">
            <a:off x="5105400" y="3200401"/>
            <a:ext cx="2514600" cy="1905000"/>
          </a:xfrm>
          <a:prstGeom prst="arc">
            <a:avLst>
              <a:gd name="adj1" fmla="val 16200000"/>
              <a:gd name="adj2" fmla="val 2075677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Rectangle 10"/>
          <p:cNvSpPr/>
          <p:nvPr/>
        </p:nvSpPr>
        <p:spPr>
          <a:xfrm>
            <a:off x="6172200" y="4038600"/>
            <a:ext cx="1143000" cy="1447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4" name="Curved Connector 13"/>
          <p:cNvCxnSpPr/>
          <p:nvPr/>
        </p:nvCxnSpPr>
        <p:spPr>
          <a:xfrm rot="5400000" flipH="1" flipV="1">
            <a:off x="6172200" y="4419600"/>
            <a:ext cx="1143000" cy="6858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 vs. </a:t>
            </a:r>
            <a:r>
              <a:rPr lang="en-US" dirty="0" err="1" smtClean="0"/>
              <a:t>Clothoids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35</a:t>
            </a:fld>
            <a:endParaRPr lang="en-US"/>
          </a:p>
        </p:txBody>
      </p:sp>
      <p:pic>
        <p:nvPicPr>
          <p:cNvPr id="6" name="Picture 5" descr="relaxation_only_binary.png"/>
          <p:cNvPicPr>
            <a:picLocks noChangeAspect="1"/>
          </p:cNvPicPr>
          <p:nvPr/>
        </p:nvPicPr>
        <p:blipFill>
          <a:blip r:embed="rId2"/>
          <a:srcRect r="50526" b="50581"/>
          <a:stretch>
            <a:fillRect/>
          </a:stretch>
        </p:blipFill>
        <p:spPr>
          <a:xfrm>
            <a:off x="457200" y="2209800"/>
            <a:ext cx="3581400" cy="2590800"/>
          </a:xfrm>
          <a:prstGeom prst="rect">
            <a:avLst/>
          </a:prstGeom>
          <a:ln>
            <a:noFill/>
          </a:ln>
          <a:effectLst>
            <a:outerShdw blurRad="190500" algn="tl" rotWithShape="0">
              <a:srgbClr val="000000">
                <a:alpha val="70000"/>
              </a:srgbClr>
            </a:outerShdw>
          </a:effectLst>
        </p:spPr>
      </p:pic>
      <p:pic>
        <p:nvPicPr>
          <p:cNvPr id="7" name="Picture 6" descr="relaxation_only_binary.png"/>
          <p:cNvPicPr>
            <a:picLocks noChangeAspect="1"/>
          </p:cNvPicPr>
          <p:nvPr/>
        </p:nvPicPr>
        <p:blipFill>
          <a:blip r:embed="rId2"/>
          <a:srcRect l="50527" b="50581"/>
          <a:stretch>
            <a:fillRect/>
          </a:stretch>
        </p:blipFill>
        <p:spPr>
          <a:xfrm>
            <a:off x="5181600" y="2133600"/>
            <a:ext cx="3581400" cy="2590800"/>
          </a:xfrm>
          <a:prstGeom prst="rect">
            <a:avLst/>
          </a:prstGeom>
          <a:ln>
            <a:noFill/>
          </a:ln>
          <a:effectLst>
            <a:outerShdw blurRad="190500" algn="tl" rotWithShape="0">
              <a:srgbClr val="000000">
                <a:alpha val="70000"/>
              </a:srgbClr>
            </a:outerShdw>
          </a:effectLst>
        </p:spPr>
      </p:pic>
      <p:sp>
        <p:nvSpPr>
          <p:cNvPr id="8" name="Striped Right Arrow 7"/>
          <p:cNvSpPr/>
          <p:nvPr/>
        </p:nvSpPr>
        <p:spPr>
          <a:xfrm>
            <a:off x="4191000" y="3124200"/>
            <a:ext cx="838200" cy="6096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Global Guidance</a:t>
            </a:r>
            <a:endParaRPr lang="en-US" dirty="0"/>
          </a:p>
        </p:txBody>
      </p:sp>
      <p:sp>
        <p:nvSpPr>
          <p:cNvPr id="3" name="Content Placeholder 2"/>
          <p:cNvSpPr>
            <a:spLocks noGrp="1"/>
          </p:cNvSpPr>
          <p:nvPr>
            <p:ph idx="1"/>
          </p:nvPr>
        </p:nvSpPr>
        <p:spPr>
          <a:xfrm>
            <a:off x="439739" y="1270000"/>
            <a:ext cx="3979862" cy="4826000"/>
          </a:xfrm>
        </p:spPr>
        <p:txBody>
          <a:bodyPr/>
          <a:lstStyle/>
          <a:p>
            <a:r>
              <a:rPr lang="en-US" dirty="0" smtClean="0"/>
              <a:t>Local planning</a:t>
            </a:r>
          </a:p>
          <a:p>
            <a:pPr lvl="1"/>
            <a:r>
              <a:rPr lang="en-US" dirty="0" smtClean="0"/>
              <a:t>Receding-Horizon MPC</a:t>
            </a:r>
          </a:p>
          <a:p>
            <a:pPr lvl="1"/>
            <a:endParaRPr lang="en-US" dirty="0" smtClean="0"/>
          </a:p>
          <a:p>
            <a:r>
              <a:rPr lang="en-US" dirty="0" smtClean="0"/>
              <a:t>Common in rover navigation</a:t>
            </a:r>
          </a:p>
          <a:p>
            <a:pPr lvl="1"/>
            <a:r>
              <a:rPr lang="en-US" b="1" dirty="0" smtClean="0">
                <a:solidFill>
                  <a:srgbClr val="FF0000"/>
                </a:solidFill>
              </a:rPr>
              <a:t>Sampling </a:t>
            </a:r>
            <a:r>
              <a:rPr lang="en-US" b="1" i="1" dirty="0" smtClean="0">
                <a:solidFill>
                  <a:srgbClr val="FF0000"/>
                </a:solidFill>
              </a:rPr>
              <a:t>discrete</a:t>
            </a:r>
            <a:r>
              <a:rPr lang="en-US" b="1" dirty="0" smtClean="0">
                <a:solidFill>
                  <a:srgbClr val="FF0000"/>
                </a:solidFill>
              </a:rPr>
              <a:t> controls</a:t>
            </a:r>
          </a:p>
          <a:p>
            <a:pPr lvl="1"/>
            <a:r>
              <a:rPr lang="en-US" dirty="0" smtClean="0"/>
              <a:t>Parameterized representations</a:t>
            </a:r>
          </a:p>
          <a:p>
            <a:pPr lvl="1"/>
            <a:endParaRPr lang="en-US" dirty="0" smtClean="0"/>
          </a:p>
          <a:p>
            <a:r>
              <a:rPr lang="en-US" dirty="0" smtClean="0"/>
              <a:t>Natural environments</a:t>
            </a:r>
          </a:p>
          <a:p>
            <a:pPr lvl="1"/>
            <a:r>
              <a:rPr lang="en-US" dirty="0" smtClean="0"/>
              <a:t>Pose challenges</a:t>
            </a:r>
          </a:p>
          <a:p>
            <a:pPr lvl="1"/>
            <a:r>
              <a:rPr lang="en-US" dirty="0" smtClean="0"/>
              <a:t>“Beat” a set of discrete controls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36</a:t>
            </a:fld>
            <a:endParaRPr lang="en-US"/>
          </a:p>
        </p:txBody>
      </p:sp>
      <p:pic>
        <p:nvPicPr>
          <p:cNvPr id="6" name="Picture 7"/>
          <p:cNvPicPr>
            <a:picLocks noChangeAspect="1" noChangeArrowheads="1"/>
          </p:cNvPicPr>
          <p:nvPr/>
        </p:nvPicPr>
        <p:blipFill>
          <a:blip r:embed="rId2"/>
          <a:srcRect/>
          <a:stretch>
            <a:fillRect/>
          </a:stretch>
        </p:blipFill>
        <p:spPr bwMode="auto">
          <a:xfrm>
            <a:off x="4953000" y="1143000"/>
            <a:ext cx="3886200" cy="2528238"/>
          </a:xfrm>
          <a:prstGeom prst="rect">
            <a:avLst/>
          </a:prstGeom>
          <a:noFill/>
          <a:ln w="9525">
            <a:noFill/>
            <a:miter lim="800000"/>
            <a:headEnd/>
            <a:tailEnd/>
          </a:ln>
          <a:effectLst/>
        </p:spPr>
      </p:pic>
      <p:pic>
        <p:nvPicPr>
          <p:cNvPr id="13" name="Picture 2" descr="gestalt_arcs"/>
          <p:cNvPicPr>
            <a:picLocks noChangeAspect="1" noChangeArrowheads="1"/>
          </p:cNvPicPr>
          <p:nvPr/>
        </p:nvPicPr>
        <p:blipFill>
          <a:blip r:embed="rId3">
            <a:clrChange>
              <a:clrFrom>
                <a:srgbClr val="FFFFFF"/>
              </a:clrFrom>
              <a:clrTo>
                <a:srgbClr val="FFFFFF">
                  <a:alpha val="0"/>
                </a:srgbClr>
              </a:clrTo>
            </a:clrChange>
          </a:blip>
          <a:srcRect l="13507" t="10487" r="9503" b="13860"/>
          <a:stretch>
            <a:fillRect/>
          </a:stretch>
        </p:blipFill>
        <p:spPr bwMode="auto">
          <a:xfrm rot="5400000">
            <a:off x="5164892" y="2226508"/>
            <a:ext cx="914401" cy="679158"/>
          </a:xfrm>
          <a:prstGeom prst="rect">
            <a:avLst/>
          </a:prstGeom>
          <a:noFill/>
          <a:ln w="9525">
            <a:noFill/>
            <a:miter lim="800000"/>
            <a:headEnd/>
            <a:tailEnd/>
          </a:ln>
        </p:spPr>
      </p:pic>
      <p:pic>
        <p:nvPicPr>
          <p:cNvPr id="289795" name="Picture 3"/>
          <p:cNvPicPr>
            <a:picLocks noChangeAspect="1" noChangeArrowheads="1"/>
          </p:cNvPicPr>
          <p:nvPr/>
        </p:nvPicPr>
        <p:blipFill>
          <a:blip r:embed="rId4"/>
          <a:srcRect/>
          <a:stretch>
            <a:fillRect/>
          </a:stretch>
        </p:blipFill>
        <p:spPr bwMode="auto">
          <a:xfrm>
            <a:off x="4953000" y="3733800"/>
            <a:ext cx="3733800" cy="2670303"/>
          </a:xfrm>
          <a:prstGeom prst="rect">
            <a:avLst/>
          </a:prstGeom>
          <a:noFill/>
          <a:ln w="9525">
            <a:noFill/>
            <a:miter lim="800000"/>
            <a:headEnd/>
            <a:tailEnd/>
          </a:ln>
          <a:effectLst/>
        </p:spPr>
      </p:pic>
      <p:grpSp>
        <p:nvGrpSpPr>
          <p:cNvPr id="7" name="Group 46"/>
          <p:cNvGrpSpPr>
            <a:grpSpLocks noChangeAspect="1"/>
          </p:cNvGrpSpPr>
          <p:nvPr/>
        </p:nvGrpSpPr>
        <p:grpSpPr bwMode="auto">
          <a:xfrm>
            <a:off x="1200150" y="5618163"/>
            <a:ext cx="1085850" cy="858837"/>
            <a:chOff x="1104" y="2016"/>
            <a:chExt cx="2064" cy="1632"/>
          </a:xfrm>
        </p:grpSpPr>
        <p:grpSp>
          <p:nvGrpSpPr>
            <p:cNvPr id="8" name="Group 47"/>
            <p:cNvGrpSpPr>
              <a:grpSpLocks noChangeAspect="1"/>
            </p:cNvGrpSpPr>
            <p:nvPr/>
          </p:nvGrpSpPr>
          <p:grpSpPr bwMode="auto">
            <a:xfrm>
              <a:off x="1101" y="2454"/>
              <a:ext cx="1070" cy="772"/>
              <a:chOff x="2750" y="1576"/>
              <a:chExt cx="251" cy="260"/>
            </a:xfrm>
          </p:grpSpPr>
          <p:sp>
            <p:nvSpPr>
              <p:cNvPr id="26" name="Rectangle 48"/>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27" name="AutoShape 49"/>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8" name="AutoShape 50"/>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9" name="AutoShape 51"/>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0" name="AutoShape 52"/>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1" name="AutoShape 53"/>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32" name="AutoShape 54"/>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17" name="Freeform 55"/>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9" name="Group 56"/>
            <p:cNvGrpSpPr>
              <a:grpSpLocks noChangeAspect="1"/>
            </p:cNvGrpSpPr>
            <p:nvPr/>
          </p:nvGrpSpPr>
          <p:grpSpPr bwMode="auto">
            <a:xfrm>
              <a:off x="1248" y="2016"/>
              <a:ext cx="1872" cy="816"/>
              <a:chOff x="1248" y="2016"/>
              <a:chExt cx="1872" cy="816"/>
            </a:xfrm>
          </p:grpSpPr>
          <p:sp>
            <p:nvSpPr>
              <p:cNvPr id="23" name="Freeform 57"/>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4" name="Freeform 58"/>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5" name="Freeform 59"/>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10" name="Group 60"/>
            <p:cNvGrpSpPr>
              <a:grpSpLocks noChangeAspect="1"/>
            </p:cNvGrpSpPr>
            <p:nvPr/>
          </p:nvGrpSpPr>
          <p:grpSpPr bwMode="auto">
            <a:xfrm flipV="1">
              <a:off x="1248" y="2832"/>
              <a:ext cx="1872" cy="816"/>
              <a:chOff x="1248" y="2016"/>
              <a:chExt cx="1872" cy="816"/>
            </a:xfrm>
          </p:grpSpPr>
          <p:sp>
            <p:nvSpPr>
              <p:cNvPr id="20" name="Freeform 61"/>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21" name="Freeform 62"/>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22" name="Freeform 63"/>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33" name="Freeform 64" descr="Granite"/>
          <p:cNvSpPr>
            <a:spLocks/>
          </p:cNvSpPr>
          <p:nvPr/>
        </p:nvSpPr>
        <p:spPr bwMode="auto">
          <a:xfrm>
            <a:off x="457200" y="4760913"/>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4" name="Freeform 65" descr="Granite"/>
          <p:cNvSpPr>
            <a:spLocks/>
          </p:cNvSpPr>
          <p:nvPr/>
        </p:nvSpPr>
        <p:spPr bwMode="auto">
          <a:xfrm>
            <a:off x="2133600" y="4608513"/>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5"/>
            <a:srcRect/>
            <a:tile tx="0" ty="0" sx="100000" sy="100000" flip="none" algn="tl"/>
          </a:blipFill>
          <a:ln w="9525">
            <a:solidFill>
              <a:schemeClr val="tx1"/>
            </a:solidFill>
            <a:round/>
            <a:headEnd/>
            <a:tailEnd/>
          </a:ln>
          <a:effectLst/>
        </p:spPr>
        <p:txBody>
          <a:bodyPr/>
          <a:lstStyle/>
          <a:p>
            <a:endParaRPr lang="en-US"/>
          </a:p>
        </p:txBody>
      </p:sp>
      <p:sp>
        <p:nvSpPr>
          <p:cNvPr id="35" name="Freeform 66"/>
          <p:cNvSpPr>
            <a:spLocks/>
          </p:cNvSpPr>
          <p:nvPr/>
        </p:nvSpPr>
        <p:spPr bwMode="auto">
          <a:xfrm>
            <a:off x="1905000" y="4684713"/>
            <a:ext cx="409575" cy="1354137"/>
          </a:xfrm>
          <a:custGeom>
            <a:avLst/>
            <a:gdLst/>
            <a:ahLst/>
            <a:cxnLst>
              <a:cxn ang="0">
                <a:pos x="258" y="847"/>
              </a:cxn>
              <a:cxn ang="0">
                <a:pos x="6" y="853"/>
              </a:cxn>
              <a:cxn ang="0">
                <a:pos x="0" y="494"/>
              </a:cxn>
              <a:cxn ang="0">
                <a:pos x="48" y="0"/>
              </a:cxn>
            </a:cxnLst>
            <a:rect l="0" t="0" r="r" b="b"/>
            <a:pathLst>
              <a:path w="258" h="853">
                <a:moveTo>
                  <a:pt x="258" y="847"/>
                </a:moveTo>
                <a:lnTo>
                  <a:pt x="6" y="853"/>
                </a:lnTo>
                <a:lnTo>
                  <a:pt x="0" y="494"/>
                </a:lnTo>
                <a:lnTo>
                  <a:pt x="48" y="0"/>
                </a:lnTo>
              </a:path>
            </a:pathLst>
          </a:custGeom>
          <a:noFill/>
          <a:ln w="28575" cap="flat" cmpd="sng">
            <a:solidFill>
              <a:srgbClr val="0000FF"/>
            </a:solidFill>
            <a:prstDash val="dash"/>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Relaxation</a:t>
            </a:r>
            <a:endParaRPr lang="en-US" dirty="0"/>
          </a:p>
        </p:txBody>
      </p:sp>
      <p:sp>
        <p:nvSpPr>
          <p:cNvPr id="3" name="Content Placeholder 2"/>
          <p:cNvSpPr>
            <a:spLocks noGrp="1"/>
          </p:cNvSpPr>
          <p:nvPr>
            <p:ph idx="1"/>
          </p:nvPr>
        </p:nvSpPr>
        <p:spPr/>
        <p:txBody>
          <a:bodyPr/>
          <a:lstStyle/>
          <a:p>
            <a:r>
              <a:rPr lang="en-US" dirty="0" smtClean="0"/>
              <a:t>Natural optimization problem</a:t>
            </a:r>
          </a:p>
          <a:p>
            <a:pPr lvl="1"/>
            <a:r>
              <a:rPr lang="en-US" dirty="0" smtClean="0"/>
              <a:t>Local nature of motion primitives</a:t>
            </a:r>
          </a:p>
          <a:p>
            <a:pPr lvl="1"/>
            <a:r>
              <a:rPr lang="en-US" dirty="0" smtClean="0"/>
              <a:t>Parameterization</a:t>
            </a:r>
          </a:p>
          <a:p>
            <a:pPr lvl="1"/>
            <a:r>
              <a:rPr lang="en-US" dirty="0" smtClean="0"/>
              <a:t>Available obstacle-aware objective functions</a:t>
            </a:r>
          </a:p>
          <a:p>
            <a:pPr lvl="2"/>
            <a:r>
              <a:rPr lang="en-US" dirty="0" smtClean="0"/>
              <a:t>Distance transform</a:t>
            </a:r>
          </a:p>
          <a:p>
            <a:pPr lvl="2"/>
            <a:r>
              <a:rPr lang="en-US" dirty="0" smtClean="0"/>
              <a:t>Obstacle modeling</a:t>
            </a:r>
          </a:p>
          <a:p>
            <a:pPr lvl="2"/>
            <a:endParaRPr lang="en-US" dirty="0" smtClean="0"/>
          </a:p>
          <a:p>
            <a:r>
              <a:rPr lang="en-US" dirty="0" smtClean="0"/>
              <a:t>Constrained, Regulated Gradient Descent</a:t>
            </a:r>
          </a:p>
          <a:p>
            <a:pPr lvl="1"/>
            <a:r>
              <a:rPr lang="en-US" dirty="0" smtClean="0"/>
              <a:t>Modified gradient descent optimization</a:t>
            </a:r>
          </a:p>
          <a:p>
            <a:pPr lvl="1"/>
            <a:r>
              <a:rPr lang="en-US" dirty="0" smtClean="0"/>
              <a:t>Completeness considerations</a:t>
            </a:r>
          </a:p>
          <a:p>
            <a:pPr lvl="2"/>
            <a:r>
              <a:rPr lang="en-US" dirty="0" smtClean="0"/>
              <a:t>Constraints imposed</a:t>
            </a:r>
          </a:p>
          <a:p>
            <a:pPr lvl="2"/>
            <a:r>
              <a:rPr lang="en-US" i="1" dirty="0" smtClean="0"/>
              <a:t>Regulated</a:t>
            </a:r>
            <a:r>
              <a:rPr lang="en-US" dirty="0" smtClean="0"/>
              <a:t> step size </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37</a:t>
            </a:fld>
            <a:endParaRPr lang="en-US"/>
          </a:p>
        </p:txBody>
      </p:sp>
      <p:pic>
        <p:nvPicPr>
          <p:cNvPr id="291842" name="Picture 2" descr="arcs_nav"/>
          <p:cNvPicPr>
            <a:picLocks noChangeAspect="1" noChangeArrowheads="1"/>
          </p:cNvPicPr>
          <p:nvPr/>
        </p:nvPicPr>
        <p:blipFill>
          <a:blip r:embed="rId2"/>
          <a:srcRect/>
          <a:stretch>
            <a:fillRect/>
          </a:stretch>
        </p:blipFill>
        <p:spPr bwMode="auto">
          <a:xfrm>
            <a:off x="6096000" y="1143000"/>
            <a:ext cx="2400300" cy="2009775"/>
          </a:xfrm>
          <a:prstGeom prst="rect">
            <a:avLst/>
          </a:prstGeom>
          <a:ln>
            <a:noFill/>
          </a:ln>
          <a:effectLst>
            <a:outerShdw blurRad="190500" algn="tl" rotWithShape="0">
              <a:srgbClr val="000000">
                <a:alpha val="70000"/>
              </a:srgbClr>
            </a:outerShdw>
          </a:effectLst>
        </p:spPr>
      </p:pic>
      <p:pic>
        <p:nvPicPr>
          <p:cNvPr id="291843" name="Picture 3" descr="adaptive_search_space"/>
          <p:cNvPicPr>
            <a:picLocks noChangeAspect="1" noChangeArrowheads="1"/>
          </p:cNvPicPr>
          <p:nvPr/>
        </p:nvPicPr>
        <p:blipFill>
          <a:blip r:embed="rId3"/>
          <a:srcRect/>
          <a:stretch>
            <a:fillRect/>
          </a:stretch>
        </p:blipFill>
        <p:spPr bwMode="auto">
          <a:xfrm>
            <a:off x="6096000" y="4114800"/>
            <a:ext cx="2400300" cy="1801813"/>
          </a:xfrm>
          <a:prstGeom prst="rect">
            <a:avLst/>
          </a:prstGeom>
          <a:ln>
            <a:noFill/>
          </a:ln>
          <a:effectLst>
            <a:outerShdw blurRad="190500" algn="tl" rotWithShape="0">
              <a:srgbClr val="000000">
                <a:alpha val="70000"/>
              </a:srgbClr>
            </a:outerShdw>
          </a:effectLst>
        </p:spPr>
      </p:pic>
      <p:sp>
        <p:nvSpPr>
          <p:cNvPr id="8" name="Striped Right Arrow 7"/>
          <p:cNvSpPr/>
          <p:nvPr/>
        </p:nvSpPr>
        <p:spPr>
          <a:xfrm rot="5400000">
            <a:off x="6877050" y="3333750"/>
            <a:ext cx="723900" cy="6096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91844" name="Picture 4"/>
          <p:cNvPicPr>
            <a:picLocks noChangeAspect="1" noChangeArrowheads="1"/>
          </p:cNvPicPr>
          <p:nvPr/>
        </p:nvPicPr>
        <p:blipFill>
          <a:blip r:embed="rId4"/>
          <a:srcRect b="922"/>
          <a:stretch>
            <a:fillRect/>
          </a:stretch>
        </p:blipFill>
        <p:spPr bwMode="auto">
          <a:xfrm>
            <a:off x="1416527" y="4670854"/>
            <a:ext cx="4069873" cy="1729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vs. Relaxed</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38</a:t>
            </a:fld>
            <a:endParaRPr lang="en-US"/>
          </a:p>
        </p:txBody>
      </p:sp>
      <p:grpSp>
        <p:nvGrpSpPr>
          <p:cNvPr id="13" name="Group 12"/>
          <p:cNvGrpSpPr/>
          <p:nvPr/>
        </p:nvGrpSpPr>
        <p:grpSpPr>
          <a:xfrm>
            <a:off x="457200" y="762000"/>
            <a:ext cx="3581400" cy="5715000"/>
            <a:chOff x="457200" y="762000"/>
            <a:chExt cx="3581400" cy="5715000"/>
          </a:xfrm>
        </p:grpSpPr>
        <p:pic>
          <p:nvPicPr>
            <p:cNvPr id="7" name="Picture 6" descr="relaxation_only_binary.png"/>
            <p:cNvPicPr>
              <a:picLocks noChangeAspect="1"/>
            </p:cNvPicPr>
            <p:nvPr/>
          </p:nvPicPr>
          <p:blipFill>
            <a:blip r:embed="rId2"/>
            <a:srcRect r="50526" b="50581"/>
            <a:stretch>
              <a:fillRect/>
            </a:stretch>
          </p:blipFill>
          <p:spPr>
            <a:xfrm>
              <a:off x="457200" y="762000"/>
              <a:ext cx="3581400" cy="2590800"/>
            </a:xfrm>
            <a:prstGeom prst="rect">
              <a:avLst/>
            </a:prstGeom>
            <a:ln>
              <a:noFill/>
            </a:ln>
            <a:effectLst>
              <a:outerShdw blurRad="190500" algn="tl" rotWithShape="0">
                <a:srgbClr val="000000">
                  <a:alpha val="70000"/>
                </a:srgbClr>
              </a:outerShdw>
            </a:effectLst>
          </p:spPr>
        </p:pic>
        <p:sp>
          <p:nvSpPr>
            <p:cNvPr id="9" name="Striped Right Arrow 8"/>
            <p:cNvSpPr/>
            <p:nvPr/>
          </p:nvSpPr>
          <p:spPr>
            <a:xfrm rot="5400000">
              <a:off x="1994586" y="3289986"/>
              <a:ext cx="533400" cy="6096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10" name="Picture 9" descr="relaxation_only_binary.png"/>
            <p:cNvPicPr>
              <a:picLocks noChangeAspect="1"/>
            </p:cNvPicPr>
            <p:nvPr/>
          </p:nvPicPr>
          <p:blipFill>
            <a:blip r:embed="rId2"/>
            <a:srcRect t="50400" r="50526" b="-291"/>
            <a:stretch>
              <a:fillRect/>
            </a:stretch>
          </p:blipFill>
          <p:spPr>
            <a:xfrm>
              <a:off x="457200" y="3861486"/>
              <a:ext cx="3581400" cy="2615514"/>
            </a:xfrm>
            <a:prstGeom prst="rect">
              <a:avLst/>
            </a:prstGeom>
            <a:ln>
              <a:noFill/>
            </a:ln>
            <a:effectLst>
              <a:outerShdw blurRad="190500" algn="tl" rotWithShape="0">
                <a:srgbClr val="000000">
                  <a:alpha val="70000"/>
                </a:srgbClr>
              </a:outerShdw>
            </a:effectLst>
          </p:spPr>
        </p:pic>
      </p:grpSp>
      <p:grpSp>
        <p:nvGrpSpPr>
          <p:cNvPr id="14" name="Group 13"/>
          <p:cNvGrpSpPr/>
          <p:nvPr/>
        </p:nvGrpSpPr>
        <p:grpSpPr>
          <a:xfrm>
            <a:off x="5105400" y="762000"/>
            <a:ext cx="3581400" cy="5715000"/>
            <a:chOff x="5105400" y="762000"/>
            <a:chExt cx="3581400" cy="5715000"/>
          </a:xfrm>
        </p:grpSpPr>
        <p:pic>
          <p:nvPicPr>
            <p:cNvPr id="8" name="Picture 7" descr="relaxation_only_binary.png"/>
            <p:cNvPicPr>
              <a:picLocks noChangeAspect="1"/>
            </p:cNvPicPr>
            <p:nvPr/>
          </p:nvPicPr>
          <p:blipFill>
            <a:blip r:embed="rId2"/>
            <a:srcRect l="50527" b="50581"/>
            <a:stretch>
              <a:fillRect/>
            </a:stretch>
          </p:blipFill>
          <p:spPr>
            <a:xfrm>
              <a:off x="5105400" y="762000"/>
              <a:ext cx="3581400" cy="2590800"/>
            </a:xfrm>
            <a:prstGeom prst="rect">
              <a:avLst/>
            </a:prstGeom>
            <a:ln>
              <a:noFill/>
            </a:ln>
            <a:effectLst>
              <a:outerShdw blurRad="190500" algn="tl" rotWithShape="0">
                <a:srgbClr val="000000">
                  <a:alpha val="70000"/>
                </a:srgbClr>
              </a:outerShdw>
            </a:effectLst>
          </p:spPr>
        </p:pic>
        <p:pic>
          <p:nvPicPr>
            <p:cNvPr id="11" name="Picture 10" descr="relaxation_only_binary.png"/>
            <p:cNvPicPr>
              <a:picLocks noChangeAspect="1"/>
            </p:cNvPicPr>
            <p:nvPr/>
          </p:nvPicPr>
          <p:blipFill>
            <a:blip r:embed="rId2"/>
            <a:srcRect l="50527" t="50872" b="-291"/>
            <a:stretch>
              <a:fillRect/>
            </a:stretch>
          </p:blipFill>
          <p:spPr>
            <a:xfrm>
              <a:off x="5105400" y="3886200"/>
              <a:ext cx="3581400" cy="2590800"/>
            </a:xfrm>
            <a:prstGeom prst="rect">
              <a:avLst/>
            </a:prstGeom>
            <a:ln>
              <a:noFill/>
            </a:ln>
            <a:effectLst>
              <a:outerShdw blurRad="190500" algn="tl" rotWithShape="0">
                <a:srgbClr val="000000">
                  <a:alpha val="70000"/>
                </a:srgbClr>
              </a:outerShdw>
            </a:effectLst>
          </p:spPr>
        </p:pic>
        <p:sp>
          <p:nvSpPr>
            <p:cNvPr id="12" name="Striped Right Arrow 11"/>
            <p:cNvSpPr/>
            <p:nvPr/>
          </p:nvSpPr>
          <p:spPr>
            <a:xfrm rot="5400000">
              <a:off x="6616014" y="3316758"/>
              <a:ext cx="533400" cy="6096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7" name="Picture 3"/>
          <p:cNvPicPr>
            <a:picLocks noChangeAspect="1" noChangeArrowheads="1"/>
          </p:cNvPicPr>
          <p:nvPr/>
        </p:nvPicPr>
        <p:blipFill>
          <a:blip r:embed="rId2"/>
          <a:srcRect t="270"/>
          <a:stretch>
            <a:fillRect/>
          </a:stretch>
        </p:blipFill>
        <p:spPr bwMode="auto">
          <a:xfrm>
            <a:off x="4800600" y="3552825"/>
            <a:ext cx="3856374" cy="24669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Experimental Results</a:t>
            </a:r>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39</a:t>
            </a:fld>
            <a:endParaRPr lang="en-US"/>
          </a:p>
        </p:txBody>
      </p:sp>
      <p:pic>
        <p:nvPicPr>
          <p:cNvPr id="292866" name="Picture 2"/>
          <p:cNvPicPr>
            <a:picLocks noChangeAspect="1" noChangeArrowheads="1"/>
          </p:cNvPicPr>
          <p:nvPr/>
        </p:nvPicPr>
        <p:blipFill>
          <a:blip r:embed="rId3"/>
          <a:srcRect t="1110" r="353" b="835"/>
          <a:stretch>
            <a:fillRect/>
          </a:stretch>
        </p:blipFill>
        <p:spPr bwMode="auto">
          <a:xfrm>
            <a:off x="152400" y="914400"/>
            <a:ext cx="5521411" cy="2662881"/>
          </a:xfrm>
          <a:prstGeom prst="rect">
            <a:avLst/>
          </a:prstGeom>
          <a:noFill/>
          <a:ln w="9525">
            <a:noFill/>
            <a:miter lim="800000"/>
            <a:headEnd/>
            <a:tailEnd/>
          </a:ln>
          <a:effectLst/>
        </p:spPr>
      </p:pic>
      <p:sp>
        <p:nvSpPr>
          <p:cNvPr id="8" name="TextBox 7"/>
          <p:cNvSpPr txBox="1"/>
          <p:nvPr/>
        </p:nvSpPr>
        <p:spPr>
          <a:xfrm>
            <a:off x="381000" y="3581400"/>
            <a:ext cx="4038600" cy="830997"/>
          </a:xfrm>
          <a:prstGeom prst="rect">
            <a:avLst/>
          </a:prstGeom>
          <a:noFill/>
        </p:spPr>
        <p:txBody>
          <a:bodyPr wrap="square" rtlCol="0">
            <a:spAutoFit/>
          </a:bodyPr>
          <a:lstStyle/>
          <a:p>
            <a:r>
              <a:rPr lang="en-US" sz="1600" dirty="0" smtClean="0"/>
              <a:t>Rover Navigation Experiments</a:t>
            </a:r>
          </a:p>
          <a:p>
            <a:r>
              <a:rPr lang="en-US" sz="1600" dirty="0" smtClean="0"/>
              <a:t>Testing </a:t>
            </a:r>
            <a:r>
              <a:rPr lang="en-US" sz="1600" i="1" dirty="0" smtClean="0"/>
              <a:t>Local</a:t>
            </a:r>
            <a:r>
              <a:rPr lang="en-US" sz="1600" dirty="0" smtClean="0"/>
              <a:t> + </a:t>
            </a:r>
            <a:r>
              <a:rPr lang="en-US" sz="1600" i="1" dirty="0" smtClean="0"/>
              <a:t>Global</a:t>
            </a:r>
          </a:p>
          <a:p>
            <a:r>
              <a:rPr lang="en-US" sz="1600" dirty="0" smtClean="0"/>
              <a:t>150 trials</a:t>
            </a:r>
            <a:endParaRPr lang="en-US" sz="1600" dirty="0"/>
          </a:p>
        </p:txBody>
      </p:sp>
      <p:sp>
        <p:nvSpPr>
          <p:cNvPr id="9" name="TextBox 8"/>
          <p:cNvSpPr txBox="1"/>
          <p:nvPr/>
        </p:nvSpPr>
        <p:spPr>
          <a:xfrm>
            <a:off x="4876800" y="2819400"/>
            <a:ext cx="4038600" cy="830997"/>
          </a:xfrm>
          <a:prstGeom prst="rect">
            <a:avLst/>
          </a:prstGeom>
          <a:noFill/>
        </p:spPr>
        <p:txBody>
          <a:bodyPr wrap="square" rtlCol="0">
            <a:spAutoFit/>
          </a:bodyPr>
          <a:lstStyle/>
          <a:p>
            <a:pPr algn="r"/>
            <a:r>
              <a:rPr lang="en-US" sz="1600" dirty="0" smtClean="0"/>
              <a:t>“Random Pose” Experiments</a:t>
            </a:r>
          </a:p>
          <a:p>
            <a:pPr algn="r"/>
            <a:r>
              <a:rPr lang="en-US" sz="1600" dirty="0" smtClean="0"/>
              <a:t>Testing </a:t>
            </a:r>
            <a:r>
              <a:rPr lang="en-US" sz="1600" i="1" dirty="0" smtClean="0"/>
              <a:t>Local </a:t>
            </a:r>
            <a:r>
              <a:rPr lang="en-US" sz="1600" dirty="0" smtClean="0"/>
              <a:t>decoupled from </a:t>
            </a:r>
            <a:r>
              <a:rPr lang="en-US" sz="1600" i="1" dirty="0" smtClean="0"/>
              <a:t>Global</a:t>
            </a:r>
          </a:p>
          <a:p>
            <a:pPr algn="r"/>
            <a:r>
              <a:rPr lang="en-US" sz="1600" dirty="0" smtClean="0"/>
              <a:t>8784 trials</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Environments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pic>
        <p:nvPicPr>
          <p:cNvPr id="29" name="Picture 28" descr="mer_cutout.png"/>
          <p:cNvPicPr>
            <a:picLocks noChangeAspect="1"/>
          </p:cNvPicPr>
          <p:nvPr/>
        </p:nvPicPr>
        <p:blipFill>
          <a:blip r:embed="rId10" cstate="print"/>
          <a:stretch>
            <a:fillRect/>
          </a:stretch>
        </p:blipFill>
        <p:spPr>
          <a:xfrm flipH="1">
            <a:off x="381000" y="2971800"/>
            <a:ext cx="1629494" cy="1295400"/>
          </a:xfrm>
          <a:prstGeom prst="rect">
            <a:avLst/>
          </a:prstGeom>
        </p:spPr>
      </p:pic>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1447800" y="4191000"/>
            <a:ext cx="4343400" cy="7620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382294" y="2781300"/>
            <a:ext cx="2818606" cy="79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324303" y="4217276"/>
            <a:ext cx="1718442" cy="199696"/>
          </a:xfrm>
          <a:custGeom>
            <a:avLst/>
            <a:gdLst>
              <a:gd name="connsiteX0" fmla="*/ 0 w 1718442"/>
              <a:gd name="connsiteY0" fmla="*/ 39414 h 199696"/>
              <a:gd name="connsiteX1" fmla="*/ 472966 w 1718442"/>
              <a:gd name="connsiteY1" fmla="*/ 165538 h 199696"/>
              <a:gd name="connsiteX2" fmla="*/ 930166 w 1718442"/>
              <a:gd name="connsiteY2" fmla="*/ 181303 h 199696"/>
              <a:gd name="connsiteX3" fmla="*/ 1371600 w 1718442"/>
              <a:gd name="connsiteY3" fmla="*/ 55179 h 199696"/>
              <a:gd name="connsiteX4" fmla="*/ 1671145 w 1718442"/>
              <a:gd name="connsiteY4" fmla="*/ 7883 h 199696"/>
              <a:gd name="connsiteX5" fmla="*/ 1655380 w 1718442"/>
              <a:gd name="connsiteY5" fmla="*/ 7883 h 199696"/>
              <a:gd name="connsiteX6" fmla="*/ 1671145 w 1718442"/>
              <a:gd name="connsiteY6" fmla="*/ 7883 h 1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42" h="199696">
                <a:moveTo>
                  <a:pt x="0" y="39414"/>
                </a:moveTo>
                <a:cubicBezTo>
                  <a:pt x="158969" y="90652"/>
                  <a:pt x="317938" y="141890"/>
                  <a:pt x="472966" y="165538"/>
                </a:cubicBezTo>
                <a:cubicBezTo>
                  <a:pt x="627994" y="189186"/>
                  <a:pt x="780394" y="199696"/>
                  <a:pt x="930166" y="181303"/>
                </a:cubicBezTo>
                <a:cubicBezTo>
                  <a:pt x="1079938" y="162910"/>
                  <a:pt x="1248103" y="84082"/>
                  <a:pt x="1371600" y="55179"/>
                </a:cubicBezTo>
                <a:cubicBezTo>
                  <a:pt x="1495097" y="26276"/>
                  <a:pt x="1623848" y="15766"/>
                  <a:pt x="1671145" y="7883"/>
                </a:cubicBezTo>
                <a:cubicBezTo>
                  <a:pt x="1718442" y="0"/>
                  <a:pt x="1655380" y="7883"/>
                  <a:pt x="1655380" y="7883"/>
                </a:cubicBezTo>
                <a:lnTo>
                  <a:pt x="1671145" y="7883"/>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2" name="TextBox 41"/>
          <p:cNvSpPr txBox="1"/>
          <p:nvPr/>
        </p:nvSpPr>
        <p:spPr>
          <a:xfrm>
            <a:off x="381000" y="4648200"/>
            <a:ext cx="1600200" cy="369332"/>
          </a:xfrm>
          <a:prstGeom prst="rect">
            <a:avLst/>
          </a:prstGeom>
          <a:noFill/>
        </p:spPr>
        <p:txBody>
          <a:bodyPr wrap="square" rtlCol="0">
            <a:spAutoFit/>
          </a:bodyPr>
          <a:lstStyle/>
          <a:p>
            <a:r>
              <a:rPr lang="en-US" dirty="0" smtClean="0"/>
              <a:t>Local</a:t>
            </a:r>
            <a:endParaRPr lang="en-US" dirty="0"/>
          </a:p>
        </p:txBody>
      </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a:endCxn id="31" idx="1"/>
          </p:cNvCxnSpPr>
          <p:nvPr/>
        </p:nvCxnSpPr>
        <p:spPr>
          <a:xfrm flipV="1">
            <a:off x="1143000" y="4382814"/>
            <a:ext cx="654269"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52400" y="914400"/>
            <a:ext cx="4343400" cy="461665"/>
          </a:xfrm>
          <a:prstGeom prst="rect">
            <a:avLst/>
          </a:prstGeom>
        </p:spPr>
        <p:txBody>
          <a:bodyPr wrap="square">
            <a:spAutoFit/>
          </a:bodyPr>
          <a:lstStyle/>
          <a:p>
            <a:pPr lvl="1"/>
            <a:r>
              <a:rPr lang="en-US" sz="1200" dirty="0" smtClean="0"/>
              <a:t>ALV (Daily  et al., 1988)</a:t>
            </a:r>
          </a:p>
          <a:p>
            <a:endParaRPr lang="en-US" sz="1200" dirty="0"/>
          </a:p>
        </p:txBody>
      </p:sp>
      <p:sp>
        <p:nvSpPr>
          <p:cNvPr id="27" name="5-Point Star 26"/>
          <p:cNvSpPr/>
          <p:nvPr/>
        </p:nvSpPr>
        <p:spPr>
          <a:xfrm>
            <a:off x="5676900" y="40576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5676900" y="12382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endParaRPr lang="en-US" dirty="0" smtClean="0"/>
          </a:p>
          <a:p>
            <a:r>
              <a:rPr lang="en-US" dirty="0" smtClean="0"/>
              <a:t>Global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dirty="0" smtClean="0"/>
              <a:t>Local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b="1" dirty="0" smtClean="0">
                <a:solidFill>
                  <a:srgbClr val="FF0000"/>
                </a:solidFill>
              </a:rPr>
              <a:t>Summary</a:t>
            </a:r>
          </a:p>
          <a:p>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49229856-9908-4C32-8BC8-379FBF9B2E33}" type="slidenum">
              <a:rPr lang="en-US"/>
              <a:pPr/>
              <a:t>41</a:t>
            </a:fld>
            <a:endParaRPr lang="en-US"/>
          </a:p>
        </p:txBody>
      </p:sp>
      <p:sp>
        <p:nvSpPr>
          <p:cNvPr id="91138" name="Rectangle 2"/>
          <p:cNvSpPr>
            <a:spLocks noGrp="1" noChangeArrowheads="1"/>
          </p:cNvSpPr>
          <p:nvPr>
            <p:ph type="title"/>
          </p:nvPr>
        </p:nvSpPr>
        <p:spPr/>
        <p:txBody>
          <a:bodyPr/>
          <a:lstStyle/>
          <a:p>
            <a:r>
              <a:rPr lang="en-US" dirty="0" smtClean="0"/>
              <a:t>Summary</a:t>
            </a:r>
            <a:endParaRPr lang="en-US" dirty="0"/>
          </a:p>
        </p:txBody>
      </p:sp>
      <p:pic>
        <p:nvPicPr>
          <p:cNvPr id="91140" name="Picture 7" descr="C:\Documents and Settings\inducer\Desktop\05-JB-01-Cahokia_Pan-A249R1_br2.jpg"/>
          <p:cNvPicPr>
            <a:picLocks noChangeAspect="1" noChangeArrowheads="1"/>
          </p:cNvPicPr>
          <p:nvPr/>
        </p:nvPicPr>
        <p:blipFill>
          <a:blip r:embed="rId3"/>
          <a:srcRect/>
          <a:stretch>
            <a:fillRect/>
          </a:stretch>
        </p:blipFill>
        <p:spPr bwMode="auto">
          <a:xfrm>
            <a:off x="0" y="762000"/>
            <a:ext cx="9112250" cy="1828800"/>
          </a:xfrm>
          <a:prstGeom prst="rect">
            <a:avLst/>
          </a:prstGeom>
          <a:noFill/>
          <a:ln w="9525">
            <a:noFill/>
            <a:miter lim="800000"/>
            <a:headEnd/>
            <a:tailEnd/>
          </a:ln>
        </p:spPr>
      </p:pic>
      <p:grpSp>
        <p:nvGrpSpPr>
          <p:cNvPr id="8" name="Group 4"/>
          <p:cNvGrpSpPr>
            <a:grpSpLocks noChangeAspect="1"/>
          </p:cNvGrpSpPr>
          <p:nvPr/>
        </p:nvGrpSpPr>
        <p:grpSpPr bwMode="auto">
          <a:xfrm>
            <a:off x="5242763" y="3794661"/>
            <a:ext cx="1085850" cy="858838"/>
            <a:chOff x="1104" y="2016"/>
            <a:chExt cx="2064" cy="1632"/>
          </a:xfrm>
        </p:grpSpPr>
        <p:grpSp>
          <p:nvGrpSpPr>
            <p:cNvPr id="9" name="Group 5"/>
            <p:cNvGrpSpPr>
              <a:grpSpLocks noChangeAspect="1"/>
            </p:cNvGrpSpPr>
            <p:nvPr/>
          </p:nvGrpSpPr>
          <p:grpSpPr bwMode="auto">
            <a:xfrm>
              <a:off x="1101" y="2454"/>
              <a:ext cx="1070" cy="772"/>
              <a:chOff x="2750" y="1576"/>
              <a:chExt cx="251" cy="260"/>
            </a:xfrm>
          </p:grpSpPr>
          <p:sp>
            <p:nvSpPr>
              <p:cNvPr id="19" name="Rectangle 6"/>
              <p:cNvSpPr>
                <a:spLocks noChangeAspect="1" noChangeArrowheads="1"/>
              </p:cNvSpPr>
              <p:nvPr/>
            </p:nvSpPr>
            <p:spPr bwMode="auto">
              <a:xfrm>
                <a:off x="2750" y="1613"/>
                <a:ext cx="251" cy="187"/>
              </a:xfrm>
              <a:prstGeom prst="rect">
                <a:avLst/>
              </a:prstGeom>
              <a:noFill/>
              <a:ln w="18360">
                <a:solidFill>
                  <a:srgbClr val="FF0000"/>
                </a:solidFill>
                <a:round/>
                <a:headEnd/>
                <a:tailEnd/>
              </a:ln>
              <a:effectLst/>
            </p:spPr>
            <p:txBody>
              <a:bodyPr wrap="none" anchor="ctr"/>
              <a:lstStyle/>
              <a:p>
                <a:endParaRPr lang="en-US"/>
              </a:p>
            </p:txBody>
          </p:sp>
          <p:sp>
            <p:nvSpPr>
              <p:cNvPr id="20" name="AutoShape 7"/>
              <p:cNvSpPr>
                <a:spLocks noChangeAspect="1" noChangeArrowheads="1"/>
              </p:cNvSpPr>
              <p:nvPr/>
            </p:nvSpPr>
            <p:spPr bwMode="auto">
              <a:xfrm>
                <a:off x="2759"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1" name="AutoShape 8"/>
              <p:cNvSpPr>
                <a:spLocks noChangeAspect="1" noChangeArrowheads="1"/>
              </p:cNvSpPr>
              <p:nvPr/>
            </p:nvSpPr>
            <p:spPr bwMode="auto">
              <a:xfrm>
                <a:off x="2844" y="180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2" name="AutoShape 9"/>
              <p:cNvSpPr>
                <a:spLocks noChangeAspect="1" noChangeArrowheads="1"/>
              </p:cNvSpPr>
              <p:nvPr/>
            </p:nvSpPr>
            <p:spPr bwMode="auto">
              <a:xfrm>
                <a:off x="2929" y="180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3" name="AutoShape 10"/>
              <p:cNvSpPr>
                <a:spLocks noChangeAspect="1" noChangeArrowheads="1"/>
              </p:cNvSpPr>
              <p:nvPr/>
            </p:nvSpPr>
            <p:spPr bwMode="auto">
              <a:xfrm>
                <a:off x="2759"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4" name="AutoShape 11"/>
              <p:cNvSpPr>
                <a:spLocks noChangeAspect="1" noChangeArrowheads="1"/>
              </p:cNvSpPr>
              <p:nvPr/>
            </p:nvSpPr>
            <p:spPr bwMode="auto">
              <a:xfrm>
                <a:off x="2844" y="1576"/>
                <a:ext cx="63"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sp>
            <p:nvSpPr>
              <p:cNvPr id="25" name="AutoShape 12"/>
              <p:cNvSpPr>
                <a:spLocks noChangeAspect="1" noChangeArrowheads="1"/>
              </p:cNvSpPr>
              <p:nvPr/>
            </p:nvSpPr>
            <p:spPr bwMode="auto">
              <a:xfrm>
                <a:off x="2929" y="1576"/>
                <a:ext cx="62" cy="30"/>
              </a:xfrm>
              <a:prstGeom prst="roundRect">
                <a:avLst>
                  <a:gd name="adj" fmla="val 16667"/>
                </a:avLst>
              </a:prstGeom>
              <a:noFill/>
              <a:ln w="18360">
                <a:solidFill>
                  <a:srgbClr val="FF0000"/>
                </a:solidFill>
                <a:miter lim="800000"/>
                <a:headEnd/>
                <a:tailEnd/>
              </a:ln>
              <a:effectLst/>
            </p:spPr>
            <p:txBody>
              <a:bodyPr wrap="none" anchor="ctr"/>
              <a:lstStyle/>
              <a:p>
                <a:endParaRPr lang="en-US"/>
              </a:p>
            </p:txBody>
          </p:sp>
        </p:grpSp>
        <p:sp>
          <p:nvSpPr>
            <p:cNvPr id="10" name="Freeform 13"/>
            <p:cNvSpPr>
              <a:spLocks noChangeAspect="1"/>
            </p:cNvSpPr>
            <p:nvPr/>
          </p:nvSpPr>
          <p:spPr bwMode="auto">
            <a:xfrm>
              <a:off x="1248" y="2832"/>
              <a:ext cx="1920" cy="1"/>
            </a:xfrm>
            <a:custGeom>
              <a:avLst/>
              <a:gdLst/>
              <a:ahLst/>
              <a:cxnLst>
                <a:cxn ang="0">
                  <a:pos x="0" y="0"/>
                </a:cxn>
                <a:cxn ang="0">
                  <a:pos x="1920" y="0"/>
                </a:cxn>
              </a:cxnLst>
              <a:rect l="0" t="0" r="r" b="b"/>
              <a:pathLst>
                <a:path w="1920" h="1">
                  <a:moveTo>
                    <a:pt x="0" y="0"/>
                  </a:moveTo>
                  <a:cubicBezTo>
                    <a:pt x="0" y="0"/>
                    <a:pt x="960" y="0"/>
                    <a:pt x="1920" y="0"/>
                  </a:cubicBezTo>
                </a:path>
              </a:pathLst>
            </a:custGeom>
            <a:noFill/>
            <a:ln w="9525">
              <a:solidFill>
                <a:srgbClr val="FF0000"/>
              </a:solidFill>
              <a:round/>
              <a:headEnd/>
              <a:tailEnd/>
            </a:ln>
            <a:effectLst/>
          </p:spPr>
          <p:txBody>
            <a:bodyPr/>
            <a:lstStyle/>
            <a:p>
              <a:endParaRPr lang="en-US"/>
            </a:p>
          </p:txBody>
        </p:sp>
        <p:grpSp>
          <p:nvGrpSpPr>
            <p:cNvPr id="11" name="Group 14"/>
            <p:cNvGrpSpPr>
              <a:grpSpLocks noChangeAspect="1"/>
            </p:cNvGrpSpPr>
            <p:nvPr/>
          </p:nvGrpSpPr>
          <p:grpSpPr bwMode="auto">
            <a:xfrm>
              <a:off x="1248" y="2016"/>
              <a:ext cx="1872" cy="816"/>
              <a:chOff x="1248" y="2016"/>
              <a:chExt cx="1872" cy="816"/>
            </a:xfrm>
          </p:grpSpPr>
          <p:sp>
            <p:nvSpPr>
              <p:cNvPr id="16" name="Freeform 15"/>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17" name="Freeform 16"/>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18" name="Freeform 17"/>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nvGrpSpPr>
            <p:cNvPr id="12" name="Group 18"/>
            <p:cNvGrpSpPr>
              <a:grpSpLocks noChangeAspect="1"/>
            </p:cNvGrpSpPr>
            <p:nvPr/>
          </p:nvGrpSpPr>
          <p:grpSpPr bwMode="auto">
            <a:xfrm flipV="1">
              <a:off x="1248" y="2832"/>
              <a:ext cx="1872" cy="816"/>
              <a:chOff x="1248" y="2016"/>
              <a:chExt cx="1872" cy="816"/>
            </a:xfrm>
          </p:grpSpPr>
          <p:sp>
            <p:nvSpPr>
              <p:cNvPr id="13" name="Freeform 19"/>
              <p:cNvSpPr>
                <a:spLocks noChangeAspect="1"/>
              </p:cNvSpPr>
              <p:nvPr/>
            </p:nvSpPr>
            <p:spPr bwMode="auto">
              <a:xfrm>
                <a:off x="1248" y="2544"/>
                <a:ext cx="1872" cy="288"/>
              </a:xfrm>
              <a:custGeom>
                <a:avLst/>
                <a:gdLst/>
                <a:ahLst/>
                <a:cxnLst>
                  <a:cxn ang="0">
                    <a:pos x="0" y="288"/>
                  </a:cxn>
                  <a:cxn ang="0">
                    <a:pos x="912" y="240"/>
                  </a:cxn>
                  <a:cxn ang="0">
                    <a:pos x="1872" y="0"/>
                  </a:cxn>
                </a:cxnLst>
                <a:rect l="0" t="0" r="r" b="b"/>
                <a:pathLst>
                  <a:path w="1872" h="288">
                    <a:moveTo>
                      <a:pt x="0" y="288"/>
                    </a:moveTo>
                    <a:cubicBezTo>
                      <a:pt x="300" y="288"/>
                      <a:pt x="600" y="288"/>
                      <a:pt x="912" y="240"/>
                    </a:cubicBezTo>
                    <a:cubicBezTo>
                      <a:pt x="1224" y="192"/>
                      <a:pt x="1548" y="96"/>
                      <a:pt x="1872" y="0"/>
                    </a:cubicBezTo>
                  </a:path>
                </a:pathLst>
              </a:custGeom>
              <a:noFill/>
              <a:ln w="9525">
                <a:solidFill>
                  <a:srgbClr val="FF0000"/>
                </a:solidFill>
                <a:round/>
                <a:headEnd/>
                <a:tailEnd/>
              </a:ln>
              <a:effectLst/>
            </p:spPr>
            <p:txBody>
              <a:bodyPr/>
              <a:lstStyle/>
              <a:p>
                <a:endParaRPr lang="en-US"/>
              </a:p>
            </p:txBody>
          </p:sp>
          <p:sp>
            <p:nvSpPr>
              <p:cNvPr id="14" name="Freeform 20"/>
              <p:cNvSpPr>
                <a:spLocks noChangeAspect="1"/>
              </p:cNvSpPr>
              <p:nvPr/>
            </p:nvSpPr>
            <p:spPr bwMode="auto">
              <a:xfrm>
                <a:off x="1248" y="2304"/>
                <a:ext cx="1824" cy="528"/>
              </a:xfrm>
              <a:custGeom>
                <a:avLst/>
                <a:gdLst/>
                <a:ahLst/>
                <a:cxnLst>
                  <a:cxn ang="0">
                    <a:pos x="0" y="528"/>
                  </a:cxn>
                  <a:cxn ang="0">
                    <a:pos x="912" y="432"/>
                  </a:cxn>
                  <a:cxn ang="0">
                    <a:pos x="1824" y="0"/>
                  </a:cxn>
                </a:cxnLst>
                <a:rect l="0" t="0" r="r" b="b"/>
                <a:pathLst>
                  <a:path w="1824" h="528">
                    <a:moveTo>
                      <a:pt x="0" y="528"/>
                    </a:moveTo>
                    <a:cubicBezTo>
                      <a:pt x="304" y="524"/>
                      <a:pt x="608" y="520"/>
                      <a:pt x="912" y="432"/>
                    </a:cubicBezTo>
                    <a:cubicBezTo>
                      <a:pt x="1216" y="344"/>
                      <a:pt x="1520" y="172"/>
                      <a:pt x="1824" y="0"/>
                    </a:cubicBezTo>
                  </a:path>
                </a:pathLst>
              </a:custGeom>
              <a:noFill/>
              <a:ln w="9525">
                <a:solidFill>
                  <a:srgbClr val="FF0000"/>
                </a:solidFill>
                <a:round/>
                <a:headEnd/>
                <a:tailEnd/>
              </a:ln>
              <a:effectLst/>
            </p:spPr>
            <p:txBody>
              <a:bodyPr/>
              <a:lstStyle/>
              <a:p>
                <a:endParaRPr lang="en-US"/>
              </a:p>
            </p:txBody>
          </p:sp>
          <p:sp>
            <p:nvSpPr>
              <p:cNvPr id="15" name="Freeform 21"/>
              <p:cNvSpPr>
                <a:spLocks noChangeAspect="1"/>
              </p:cNvSpPr>
              <p:nvPr/>
            </p:nvSpPr>
            <p:spPr bwMode="auto">
              <a:xfrm>
                <a:off x="1248" y="2016"/>
                <a:ext cx="1680" cy="816"/>
              </a:xfrm>
              <a:custGeom>
                <a:avLst/>
                <a:gdLst/>
                <a:ahLst/>
                <a:cxnLst>
                  <a:cxn ang="0">
                    <a:pos x="0" y="816"/>
                  </a:cxn>
                  <a:cxn ang="0">
                    <a:pos x="912" y="672"/>
                  </a:cxn>
                  <a:cxn ang="0">
                    <a:pos x="1680" y="0"/>
                  </a:cxn>
                </a:cxnLst>
                <a:rect l="0" t="0" r="r" b="b"/>
                <a:pathLst>
                  <a:path w="1680" h="816">
                    <a:moveTo>
                      <a:pt x="0" y="816"/>
                    </a:moveTo>
                    <a:cubicBezTo>
                      <a:pt x="316" y="812"/>
                      <a:pt x="632" y="808"/>
                      <a:pt x="912" y="672"/>
                    </a:cubicBezTo>
                    <a:cubicBezTo>
                      <a:pt x="1192" y="536"/>
                      <a:pt x="1436" y="268"/>
                      <a:pt x="1680" y="0"/>
                    </a:cubicBezTo>
                  </a:path>
                </a:pathLst>
              </a:custGeom>
              <a:noFill/>
              <a:ln w="9525">
                <a:solidFill>
                  <a:srgbClr val="FF0000"/>
                </a:solidFill>
                <a:round/>
                <a:headEnd/>
                <a:tailEnd/>
              </a:ln>
              <a:effectLst/>
            </p:spPr>
            <p:txBody>
              <a:bodyPr/>
              <a:lstStyle/>
              <a:p>
                <a:endParaRPr lang="en-US"/>
              </a:p>
            </p:txBody>
          </p:sp>
        </p:grpSp>
      </p:grpSp>
      <p:sp>
        <p:nvSpPr>
          <p:cNvPr id="26" name="Freeform 22" descr="Granite"/>
          <p:cNvSpPr>
            <a:spLocks/>
          </p:cNvSpPr>
          <p:nvPr/>
        </p:nvSpPr>
        <p:spPr bwMode="auto">
          <a:xfrm>
            <a:off x="5257800" y="2937411"/>
            <a:ext cx="1276350" cy="1066800"/>
          </a:xfrm>
          <a:custGeom>
            <a:avLst/>
            <a:gdLst/>
            <a:ahLst/>
            <a:cxnLst>
              <a:cxn ang="0">
                <a:pos x="48" y="624"/>
              </a:cxn>
              <a:cxn ang="0">
                <a:pos x="240" y="672"/>
              </a:cxn>
              <a:cxn ang="0">
                <a:pos x="432" y="528"/>
              </a:cxn>
              <a:cxn ang="0">
                <a:pos x="594" y="630"/>
              </a:cxn>
              <a:cxn ang="0">
                <a:pos x="804" y="642"/>
              </a:cxn>
              <a:cxn ang="0">
                <a:pos x="762" y="480"/>
              </a:cxn>
              <a:cxn ang="0">
                <a:pos x="804" y="306"/>
              </a:cxn>
              <a:cxn ang="0">
                <a:pos x="768" y="114"/>
              </a:cxn>
              <a:cxn ang="0">
                <a:pos x="624" y="0"/>
              </a:cxn>
              <a:cxn ang="0">
                <a:pos x="480" y="192"/>
              </a:cxn>
              <a:cxn ang="0">
                <a:pos x="576" y="336"/>
              </a:cxn>
              <a:cxn ang="0">
                <a:pos x="336" y="384"/>
              </a:cxn>
              <a:cxn ang="0">
                <a:pos x="192" y="288"/>
              </a:cxn>
              <a:cxn ang="0">
                <a:pos x="144" y="480"/>
              </a:cxn>
              <a:cxn ang="0">
                <a:pos x="0" y="480"/>
              </a:cxn>
              <a:cxn ang="0">
                <a:pos x="48" y="624"/>
              </a:cxn>
            </a:cxnLst>
            <a:rect l="0" t="0" r="r" b="b"/>
            <a:pathLst>
              <a:path w="804" h="672">
                <a:moveTo>
                  <a:pt x="48" y="624"/>
                </a:moveTo>
                <a:lnTo>
                  <a:pt x="240" y="672"/>
                </a:lnTo>
                <a:lnTo>
                  <a:pt x="432" y="528"/>
                </a:lnTo>
                <a:lnTo>
                  <a:pt x="594" y="630"/>
                </a:lnTo>
                <a:lnTo>
                  <a:pt x="804" y="642"/>
                </a:lnTo>
                <a:lnTo>
                  <a:pt x="762" y="480"/>
                </a:lnTo>
                <a:lnTo>
                  <a:pt x="804" y="306"/>
                </a:lnTo>
                <a:lnTo>
                  <a:pt x="768" y="114"/>
                </a:lnTo>
                <a:lnTo>
                  <a:pt x="624" y="0"/>
                </a:lnTo>
                <a:lnTo>
                  <a:pt x="480" y="192"/>
                </a:lnTo>
                <a:lnTo>
                  <a:pt x="576" y="336"/>
                </a:lnTo>
                <a:lnTo>
                  <a:pt x="336" y="384"/>
                </a:lnTo>
                <a:lnTo>
                  <a:pt x="192" y="288"/>
                </a:lnTo>
                <a:lnTo>
                  <a:pt x="144" y="480"/>
                </a:lnTo>
                <a:lnTo>
                  <a:pt x="0" y="480"/>
                </a:lnTo>
                <a:lnTo>
                  <a:pt x="48" y="624"/>
                </a:lnTo>
                <a:close/>
              </a:path>
            </a:pathLst>
          </a:custGeom>
          <a:blipFill dpi="0" rotWithShape="1">
            <a:blip r:embed="rId4"/>
            <a:srcRect/>
            <a:tile tx="0" ty="0" sx="100000" sy="100000" flip="none" algn="tl"/>
          </a:blipFill>
          <a:ln w="9525">
            <a:solidFill>
              <a:schemeClr val="tx1"/>
            </a:solidFill>
            <a:round/>
            <a:headEnd/>
            <a:tailEnd/>
          </a:ln>
          <a:effectLst/>
        </p:spPr>
        <p:txBody>
          <a:bodyPr/>
          <a:lstStyle/>
          <a:p>
            <a:endParaRPr lang="en-US"/>
          </a:p>
        </p:txBody>
      </p:sp>
      <p:sp>
        <p:nvSpPr>
          <p:cNvPr id="27" name="Freeform 23" descr="Granite"/>
          <p:cNvSpPr>
            <a:spLocks/>
          </p:cNvSpPr>
          <p:nvPr/>
        </p:nvSpPr>
        <p:spPr bwMode="auto">
          <a:xfrm>
            <a:off x="6934200" y="2785011"/>
            <a:ext cx="1905000" cy="1143000"/>
          </a:xfrm>
          <a:custGeom>
            <a:avLst/>
            <a:gdLst/>
            <a:ahLst/>
            <a:cxnLst>
              <a:cxn ang="0">
                <a:pos x="0" y="672"/>
              </a:cxn>
              <a:cxn ang="0">
                <a:pos x="48" y="480"/>
              </a:cxn>
              <a:cxn ang="0">
                <a:pos x="0" y="336"/>
              </a:cxn>
              <a:cxn ang="0">
                <a:pos x="48" y="192"/>
              </a:cxn>
              <a:cxn ang="0">
                <a:pos x="96" y="0"/>
              </a:cxn>
              <a:cxn ang="0">
                <a:pos x="240" y="48"/>
              </a:cxn>
              <a:cxn ang="0">
                <a:pos x="528" y="144"/>
              </a:cxn>
              <a:cxn ang="0">
                <a:pos x="864" y="48"/>
              </a:cxn>
              <a:cxn ang="0">
                <a:pos x="1104" y="48"/>
              </a:cxn>
              <a:cxn ang="0">
                <a:pos x="1200" y="192"/>
              </a:cxn>
              <a:cxn ang="0">
                <a:pos x="1134" y="366"/>
              </a:cxn>
              <a:cxn ang="0">
                <a:pos x="1026" y="420"/>
              </a:cxn>
              <a:cxn ang="0">
                <a:pos x="870" y="384"/>
              </a:cxn>
              <a:cxn ang="0">
                <a:pos x="768" y="480"/>
              </a:cxn>
              <a:cxn ang="0">
                <a:pos x="624" y="480"/>
              </a:cxn>
              <a:cxn ang="0">
                <a:pos x="492" y="630"/>
              </a:cxn>
              <a:cxn ang="0">
                <a:pos x="378" y="576"/>
              </a:cxn>
              <a:cxn ang="0">
                <a:pos x="252" y="678"/>
              </a:cxn>
              <a:cxn ang="0">
                <a:pos x="144" y="720"/>
              </a:cxn>
              <a:cxn ang="0">
                <a:pos x="0" y="672"/>
              </a:cxn>
            </a:cxnLst>
            <a:rect l="0" t="0" r="r" b="b"/>
            <a:pathLst>
              <a:path w="1200" h="720">
                <a:moveTo>
                  <a:pt x="0" y="672"/>
                </a:moveTo>
                <a:lnTo>
                  <a:pt x="48" y="480"/>
                </a:lnTo>
                <a:lnTo>
                  <a:pt x="0" y="336"/>
                </a:lnTo>
                <a:lnTo>
                  <a:pt x="48" y="192"/>
                </a:lnTo>
                <a:lnTo>
                  <a:pt x="96" y="0"/>
                </a:lnTo>
                <a:lnTo>
                  <a:pt x="240" y="48"/>
                </a:lnTo>
                <a:lnTo>
                  <a:pt x="528" y="144"/>
                </a:lnTo>
                <a:lnTo>
                  <a:pt x="864" y="48"/>
                </a:lnTo>
                <a:lnTo>
                  <a:pt x="1104" y="48"/>
                </a:lnTo>
                <a:lnTo>
                  <a:pt x="1200" y="192"/>
                </a:lnTo>
                <a:lnTo>
                  <a:pt x="1134" y="366"/>
                </a:lnTo>
                <a:lnTo>
                  <a:pt x="1026" y="420"/>
                </a:lnTo>
                <a:lnTo>
                  <a:pt x="870" y="384"/>
                </a:lnTo>
                <a:lnTo>
                  <a:pt x="768" y="480"/>
                </a:lnTo>
                <a:lnTo>
                  <a:pt x="624" y="480"/>
                </a:lnTo>
                <a:lnTo>
                  <a:pt x="492" y="630"/>
                </a:lnTo>
                <a:lnTo>
                  <a:pt x="378" y="576"/>
                </a:lnTo>
                <a:lnTo>
                  <a:pt x="252" y="678"/>
                </a:lnTo>
                <a:lnTo>
                  <a:pt x="144" y="720"/>
                </a:lnTo>
                <a:lnTo>
                  <a:pt x="0" y="672"/>
                </a:lnTo>
                <a:close/>
              </a:path>
            </a:pathLst>
          </a:custGeom>
          <a:blipFill dpi="0" rotWithShape="1">
            <a:blip r:embed="rId4"/>
            <a:srcRect/>
            <a:tile tx="0" ty="0" sx="100000" sy="100000" flip="none" algn="tl"/>
          </a:blipFill>
          <a:ln w="9525">
            <a:solidFill>
              <a:schemeClr val="tx1"/>
            </a:solidFill>
            <a:round/>
            <a:headEnd/>
            <a:tailEnd/>
          </a:ln>
          <a:effectLst/>
        </p:spPr>
        <p:txBody>
          <a:bodyPr/>
          <a:lstStyle/>
          <a:p>
            <a:endParaRPr lang="en-US"/>
          </a:p>
        </p:txBody>
      </p:sp>
      <p:cxnSp>
        <p:nvCxnSpPr>
          <p:cNvPr id="28" name="Straight Arrow Connector 27"/>
          <p:cNvCxnSpPr/>
          <p:nvPr/>
        </p:nvCxnSpPr>
        <p:spPr>
          <a:xfrm rot="5400000" flipH="1" flipV="1">
            <a:off x="6628332" y="42058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6207419" y="4662449"/>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rot="18937222">
            <a:off x="6457890" y="4646109"/>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rot="15897319">
            <a:off x="6611931" y="4450873"/>
            <a:ext cx="235085" cy="84306"/>
          </a:xfrm>
          <a:custGeom>
            <a:avLst/>
            <a:gdLst>
              <a:gd name="connsiteX0" fmla="*/ 0 w 189689"/>
              <a:gd name="connsiteY0" fmla="*/ 0 h 56744"/>
              <a:gd name="connsiteX1" fmla="*/ 53502 w 189689"/>
              <a:gd name="connsiteY1" fmla="*/ 34047 h 56744"/>
              <a:gd name="connsiteX2" fmla="*/ 136187 w 189689"/>
              <a:gd name="connsiteY2" fmla="*/ 53502 h 56744"/>
              <a:gd name="connsiteX3" fmla="*/ 189689 w 189689"/>
              <a:gd name="connsiteY3" fmla="*/ 53502 h 56744"/>
            </a:gdLst>
            <a:ahLst/>
            <a:cxnLst>
              <a:cxn ang="0">
                <a:pos x="connsiteX0" y="connsiteY0"/>
              </a:cxn>
              <a:cxn ang="0">
                <a:pos x="connsiteX1" y="connsiteY1"/>
              </a:cxn>
              <a:cxn ang="0">
                <a:pos x="connsiteX2" y="connsiteY2"/>
              </a:cxn>
              <a:cxn ang="0">
                <a:pos x="connsiteX3" y="connsiteY3"/>
              </a:cxn>
            </a:cxnLst>
            <a:rect l="l" t="t" r="r" b="b"/>
            <a:pathLst>
              <a:path w="189689" h="56744">
                <a:moveTo>
                  <a:pt x="0" y="0"/>
                </a:moveTo>
                <a:cubicBezTo>
                  <a:pt x="15402" y="12565"/>
                  <a:pt x="30804" y="25130"/>
                  <a:pt x="53502" y="34047"/>
                </a:cubicBezTo>
                <a:cubicBezTo>
                  <a:pt x="76200" y="42964"/>
                  <a:pt x="113489" y="50260"/>
                  <a:pt x="136187" y="53502"/>
                </a:cubicBezTo>
                <a:cubicBezTo>
                  <a:pt x="158885" y="56744"/>
                  <a:pt x="174287" y="55123"/>
                  <a:pt x="189689" y="53502"/>
                </a:cubicBezTo>
              </a:path>
            </a:pathLst>
          </a:cu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rot="5400000" flipH="1" flipV="1">
            <a:off x="6628730" y="39010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633579" y="35962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636482" y="3291402"/>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640040" y="2972957"/>
            <a:ext cx="252919" cy="2137"/>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6" name="Picture 35" descr="relaxation_only_binary.png"/>
          <p:cNvPicPr>
            <a:picLocks noChangeAspect="1"/>
          </p:cNvPicPr>
          <p:nvPr/>
        </p:nvPicPr>
        <p:blipFill>
          <a:blip r:embed="rId5"/>
          <a:srcRect l="50527" t="50872" b="-291"/>
          <a:stretch>
            <a:fillRect/>
          </a:stretch>
        </p:blipFill>
        <p:spPr>
          <a:xfrm>
            <a:off x="6096000" y="4876800"/>
            <a:ext cx="2212041" cy="16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7" name="Content Placeholder 2"/>
          <p:cNvSpPr>
            <a:spLocks noGrp="1"/>
          </p:cNvSpPr>
          <p:nvPr>
            <p:ph idx="1"/>
          </p:nvPr>
        </p:nvSpPr>
        <p:spPr>
          <a:xfrm>
            <a:off x="152400" y="2667000"/>
            <a:ext cx="8453437" cy="4064000"/>
          </a:xfrm>
        </p:spPr>
        <p:txBody>
          <a:bodyPr/>
          <a:lstStyle/>
          <a:p>
            <a:r>
              <a:rPr lang="en-US" dirty="0" smtClean="0">
                <a:cs typeface="Arial" charset="0"/>
              </a:rPr>
              <a:t>Global planning</a:t>
            </a:r>
          </a:p>
          <a:p>
            <a:pPr marL="800100" lvl="1" indent="-342900">
              <a:spcBef>
                <a:spcPct val="40000"/>
              </a:spcBef>
              <a:buFontTx/>
              <a:buChar char="•"/>
            </a:pPr>
            <a:r>
              <a:rPr lang="en-US" dirty="0" smtClean="0">
                <a:cs typeface="Arial" charset="0"/>
              </a:rPr>
              <a:t>Heading-aware planning</a:t>
            </a:r>
          </a:p>
          <a:p>
            <a:pPr marL="800100" lvl="1" indent="-342900">
              <a:spcBef>
                <a:spcPct val="40000"/>
              </a:spcBef>
              <a:buFontTx/>
              <a:buChar char="•"/>
            </a:pPr>
            <a:r>
              <a:rPr lang="en-US" dirty="0" smtClean="0">
                <a:cs typeface="Arial" charset="0"/>
              </a:rPr>
              <a:t>Deliberative, intelligent decisions</a:t>
            </a:r>
          </a:p>
          <a:p>
            <a:r>
              <a:rPr lang="en-US" dirty="0" smtClean="0">
                <a:cs typeface="Arial" charset="0"/>
              </a:rPr>
              <a:t>Local </a:t>
            </a:r>
            <a:r>
              <a:rPr lang="en-US" dirty="0" smtClean="0">
                <a:cs typeface="Arial" charset="0"/>
              </a:rPr>
              <a:t>planning</a:t>
            </a:r>
          </a:p>
          <a:p>
            <a:pPr marL="800100" lvl="1" indent="-342900">
              <a:spcBef>
                <a:spcPct val="40000"/>
              </a:spcBef>
              <a:buFontTx/>
              <a:buChar char="•"/>
            </a:pPr>
            <a:r>
              <a:rPr lang="en-US" dirty="0" smtClean="0">
                <a:cs typeface="Arial" charset="0"/>
              </a:rPr>
              <a:t>Expressive </a:t>
            </a:r>
            <a:r>
              <a:rPr lang="en-US" dirty="0" err="1" smtClean="0">
                <a:cs typeface="Arial" charset="0"/>
              </a:rPr>
              <a:t>clothoids</a:t>
            </a:r>
            <a:endParaRPr lang="en-US" dirty="0" smtClean="0">
              <a:cs typeface="Arial" charset="0"/>
            </a:endParaRPr>
          </a:p>
          <a:p>
            <a:pPr marL="1257300" lvl="2" indent="-342900">
              <a:spcBef>
                <a:spcPct val="40000"/>
              </a:spcBef>
            </a:pPr>
            <a:r>
              <a:rPr lang="en-US" i="1" u="sng" dirty="0" smtClean="0">
                <a:cs typeface="Arial" charset="0"/>
              </a:rPr>
              <a:t>De</a:t>
            </a:r>
            <a:r>
              <a:rPr lang="en-US" dirty="0" smtClean="0">
                <a:cs typeface="Arial" charset="0"/>
              </a:rPr>
              <a:t>coupling heading &amp; position</a:t>
            </a:r>
          </a:p>
          <a:p>
            <a:pPr marL="1257300" lvl="2" indent="-342900">
              <a:spcBef>
                <a:spcPct val="40000"/>
              </a:spcBef>
            </a:pPr>
            <a:r>
              <a:rPr lang="en-US" b="1" dirty="0" smtClean="0">
                <a:cs typeface="Arial" charset="0"/>
              </a:rPr>
              <a:t>No cost!</a:t>
            </a:r>
          </a:p>
          <a:p>
            <a:pPr marL="800100" lvl="1" indent="-342900">
              <a:spcBef>
                <a:spcPct val="40000"/>
              </a:spcBef>
              <a:buFontTx/>
              <a:buChar char="•"/>
            </a:pPr>
            <a:r>
              <a:rPr lang="en-US" dirty="0" smtClean="0">
                <a:cs typeface="Arial" charset="0"/>
              </a:rPr>
              <a:t>Relaxation</a:t>
            </a:r>
          </a:p>
          <a:p>
            <a:pPr marL="1257300" lvl="2" indent="-342900">
              <a:spcBef>
                <a:spcPct val="40000"/>
              </a:spcBef>
            </a:pPr>
            <a:r>
              <a:rPr lang="en-US" dirty="0" smtClean="0">
                <a:cs typeface="Arial" charset="0"/>
              </a:rPr>
              <a:t>Continuum: arbitrary </a:t>
            </a:r>
            <a:r>
              <a:rPr lang="en-US" dirty="0" smtClean="0">
                <a:cs typeface="Arial" charset="0"/>
              </a:rPr>
              <a:t>obstacles</a:t>
            </a:r>
          </a:p>
          <a:p>
            <a:pPr marL="457200"/>
            <a:r>
              <a:rPr lang="en-US" dirty="0" smtClean="0">
                <a:cs typeface="Arial" charset="0"/>
              </a:rPr>
              <a:t>Acknowledgement</a:t>
            </a:r>
          </a:p>
          <a:p>
            <a:pPr marL="857250" lvl="1"/>
            <a:r>
              <a:rPr lang="en-US" dirty="0" smtClean="0">
                <a:cs typeface="Arial" charset="0"/>
              </a:rPr>
              <a:t>Jet Propulsion Lab MTP and SURP</a:t>
            </a:r>
            <a:endParaRPr lang="en-US" dirty="0" smtClean="0">
              <a:cs typeface="Arial" charset="0"/>
            </a:endParaRPr>
          </a:p>
          <a:p>
            <a:endParaRPr lang="en-US" dirty="0" smtClean="0">
              <a:cs typeface="Arial" charset="0"/>
            </a:endParaRPr>
          </a:p>
          <a:p>
            <a:endParaRPr lang="en-US" dirty="0" smtClean="0">
              <a:cs typeface="Arial" charset="0"/>
            </a:endParaRPr>
          </a:p>
          <a:p>
            <a:pPr lvl="1"/>
            <a:endParaRPr lang="en-US" dirty="0" smtClean="0">
              <a:cs typeface="Arial" charset="0"/>
            </a:endParaRPr>
          </a:p>
          <a:p>
            <a:endParaRPr lang="en-US" dirty="0" smtClean="0">
              <a:cs typeface="Arial" charset="0"/>
            </a:endParaRPr>
          </a:p>
          <a:p>
            <a:endParaRPr lang="en-US" dirty="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Lattices for Planning with Dynamics </a:t>
            </a:r>
            <a:endParaRPr lang="en-US" dirty="0"/>
          </a:p>
        </p:txBody>
      </p:sp>
      <p:pic>
        <p:nvPicPr>
          <p:cNvPr id="5" name="ode_planner_side.wmv">
            <a:hlinkClick r:id="" action="ppaction://media"/>
          </p:cNvPr>
          <p:cNvPicPr>
            <a:picLocks noRot="1" noChangeAspect="1"/>
          </p:cNvPicPr>
          <p:nvPr>
            <a:videoFile r:link="rId1"/>
          </p:nvPr>
        </p:nvPicPr>
        <p:blipFill>
          <a:blip r:embed="rId3"/>
          <a:stretch>
            <a:fillRect/>
          </a:stretch>
        </p:blipFill>
        <p:spPr>
          <a:xfrm>
            <a:off x="457200" y="685800"/>
            <a:ext cx="8229600" cy="6172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362200" y="6400800"/>
            <a:ext cx="4594225" cy="211138"/>
          </a:xfrm>
          <a:prstGeom prst="rect">
            <a:avLst/>
          </a:prstGeom>
        </p:spPr>
        <p:txBody>
          <a:bodyPr/>
          <a:lstStyle/>
          <a:p>
            <a:r>
              <a:rPr lang="en-US"/>
              <a:t>Pivtoraiko, Howard, Nesnas &amp; Kelly</a:t>
            </a:r>
          </a:p>
        </p:txBody>
      </p:sp>
      <p:sp>
        <p:nvSpPr>
          <p:cNvPr id="5" name="Slide Number Placeholder 4"/>
          <p:cNvSpPr>
            <a:spLocks noGrp="1"/>
          </p:cNvSpPr>
          <p:nvPr>
            <p:ph type="sldNum" sz="quarter" idx="11"/>
          </p:nvPr>
        </p:nvSpPr>
        <p:spPr/>
        <p:txBody>
          <a:bodyPr/>
          <a:lstStyle/>
          <a:p>
            <a:fld id="{4C48ADB5-F092-419F-8EFA-ACB074E0897F}" type="slidenum">
              <a:rPr lang="en-US"/>
              <a:pPr/>
              <a:t>43</a:t>
            </a:fld>
            <a:endParaRPr lang="en-US"/>
          </a:p>
        </p:txBody>
      </p:sp>
      <p:sp>
        <p:nvSpPr>
          <p:cNvPr id="44034" name="Rectangle 2"/>
          <p:cNvSpPr>
            <a:spLocks noGrp="1" noChangeArrowheads="1"/>
          </p:cNvSpPr>
          <p:nvPr>
            <p:ph type="title"/>
          </p:nvPr>
        </p:nvSpPr>
        <p:spPr/>
        <p:txBody>
          <a:bodyPr/>
          <a:lstStyle/>
          <a:p>
            <a:r>
              <a:rPr lang="en-US"/>
              <a:t>Backup</a:t>
            </a:r>
          </a:p>
        </p:txBody>
      </p:sp>
      <p:sp>
        <p:nvSpPr>
          <p:cNvPr id="4403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Lattice Benefits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44</a:t>
            </a:fld>
            <a:endParaRPr lang="en-US" dirty="0"/>
          </a:p>
        </p:txBody>
      </p:sp>
      <p:sp>
        <p:nvSpPr>
          <p:cNvPr id="15" name="Content Placeholder 2"/>
          <p:cNvSpPr>
            <a:spLocks noGrp="1"/>
          </p:cNvSpPr>
          <p:nvPr>
            <p:ph idx="1"/>
          </p:nvPr>
        </p:nvSpPr>
        <p:spPr>
          <a:xfrm>
            <a:off x="304800" y="1447800"/>
            <a:ext cx="8229600" cy="34290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endParaRPr lang="en-US" sz="2400" dirty="0" smtClean="0"/>
          </a:p>
        </p:txBody>
      </p:sp>
      <p:pic>
        <p:nvPicPr>
          <p:cNvPr id="14" name="Picture 13" descr="lattice.png"/>
          <p:cNvPicPr>
            <a:picLocks noChangeAspect="1"/>
          </p:cNvPicPr>
          <p:nvPr/>
        </p:nvPicPr>
        <p:blipFill>
          <a:blip r:embed="rId3"/>
          <a:stretch>
            <a:fillRect/>
          </a:stretch>
        </p:blipFill>
        <p:spPr>
          <a:xfrm>
            <a:off x="5486400" y="1535829"/>
            <a:ext cx="3124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7114881" y="4648200"/>
            <a:ext cx="2286000" cy="276999"/>
          </a:xfrm>
          <a:prstGeom prst="rect">
            <a:avLst/>
          </a:prstGeom>
          <a:noFill/>
        </p:spPr>
        <p:txBody>
          <a:bodyPr wrap="square" rtlCol="0">
            <a:spAutoFit/>
          </a:bodyPr>
          <a:lstStyle/>
          <a:p>
            <a:r>
              <a:rPr lang="en-US" sz="1200" dirty="0" err="1" smtClean="0"/>
              <a:t>Pivtoraiko</a:t>
            </a:r>
            <a:r>
              <a:rPr lang="en-US" sz="1200" dirty="0" smtClean="0"/>
              <a:t> &amp; Kelly, 2005</a:t>
            </a: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Swaths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45</a:t>
            </a:fld>
            <a:endParaRPr lang="en-US" dirty="0"/>
          </a:p>
        </p:txBody>
      </p:sp>
      <p:grpSp>
        <p:nvGrpSpPr>
          <p:cNvPr id="3" name="Group 7"/>
          <p:cNvGrpSpPr/>
          <p:nvPr/>
        </p:nvGrpSpPr>
        <p:grpSpPr>
          <a:xfrm>
            <a:off x="5334000" y="1676400"/>
            <a:ext cx="3048000" cy="1778000"/>
            <a:chOff x="5029200" y="1495425"/>
            <a:chExt cx="3657600" cy="2133600"/>
          </a:xfrm>
        </p:grpSpPr>
        <p:sp>
          <p:nvSpPr>
            <p:cNvPr id="6" name="Rectangle 5"/>
            <p:cNvSpPr/>
            <p:nvPr/>
          </p:nvSpPr>
          <p:spPr>
            <a:xfrm>
              <a:off x="5029200" y="1495425"/>
              <a:ext cx="3657600" cy="2133600"/>
            </a:xfrm>
            <a:prstGeom prst="rect">
              <a:avLst/>
            </a:prstGeom>
            <a:solidFill>
              <a:schemeClr val="bg1"/>
            </a:solidFill>
            <a:ln w="22225">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wath_example.png"/>
            <p:cNvPicPr>
              <a:picLocks noChangeAspect="1"/>
            </p:cNvPicPr>
            <p:nvPr/>
          </p:nvPicPr>
          <p:blipFill>
            <a:blip r:embed="rId3"/>
            <a:srcRect b="57344"/>
            <a:stretch>
              <a:fillRect/>
            </a:stretch>
          </p:blipFill>
          <p:spPr>
            <a:xfrm>
              <a:off x="5105400" y="1600200"/>
              <a:ext cx="3505200" cy="2003465"/>
            </a:xfrm>
            <a:prstGeom prst="rect">
              <a:avLst/>
            </a:prstGeom>
          </p:spPr>
        </p:pic>
      </p:grpSp>
      <p:grpSp>
        <p:nvGrpSpPr>
          <p:cNvPr id="5" name="Group 10"/>
          <p:cNvGrpSpPr/>
          <p:nvPr/>
        </p:nvGrpSpPr>
        <p:grpSpPr>
          <a:xfrm>
            <a:off x="5334000" y="4343400"/>
            <a:ext cx="3052606" cy="1780687"/>
            <a:chOff x="5067300" y="4086225"/>
            <a:chExt cx="3657600" cy="2133600"/>
          </a:xfrm>
        </p:grpSpPr>
        <p:sp>
          <p:nvSpPr>
            <p:cNvPr id="9" name="Rectangle 8"/>
            <p:cNvSpPr/>
            <p:nvPr/>
          </p:nvSpPr>
          <p:spPr>
            <a:xfrm>
              <a:off x="5067300" y="4086225"/>
              <a:ext cx="3657600" cy="2133600"/>
            </a:xfrm>
            <a:prstGeom prst="rect">
              <a:avLst/>
            </a:prstGeom>
            <a:solidFill>
              <a:schemeClr val="bg1"/>
            </a:solidFill>
            <a:ln w="22225">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wath_example.png"/>
            <p:cNvPicPr>
              <a:picLocks noChangeAspect="1"/>
            </p:cNvPicPr>
            <p:nvPr/>
          </p:nvPicPr>
          <p:blipFill>
            <a:blip r:embed="rId3"/>
            <a:srcRect t="57029"/>
            <a:stretch>
              <a:fillRect/>
            </a:stretch>
          </p:blipFill>
          <p:spPr>
            <a:xfrm>
              <a:off x="5105400" y="4114800"/>
              <a:ext cx="3573136" cy="2057400"/>
            </a:xfrm>
            <a:prstGeom prst="rect">
              <a:avLst/>
            </a:prstGeom>
          </p:spPr>
        </p:pic>
      </p:grpSp>
      <p:sp>
        <p:nvSpPr>
          <p:cNvPr id="12" name="Striped Right Arrow 11"/>
          <p:cNvSpPr/>
          <p:nvPr/>
        </p:nvSpPr>
        <p:spPr>
          <a:xfrm rot="5400000">
            <a:off x="6591300" y="3771900"/>
            <a:ext cx="609600" cy="381000"/>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6897129" y="6123801"/>
            <a:ext cx="2286000" cy="276999"/>
          </a:xfrm>
          <a:prstGeom prst="rect">
            <a:avLst/>
          </a:prstGeom>
          <a:noFill/>
        </p:spPr>
        <p:txBody>
          <a:bodyPr wrap="square" rtlCol="0">
            <a:spAutoFit/>
          </a:bodyPr>
          <a:lstStyle/>
          <a:p>
            <a:r>
              <a:rPr lang="en-US" sz="1200" dirty="0" err="1" smtClean="0"/>
              <a:t>Pivtoraiko</a:t>
            </a:r>
            <a:r>
              <a:rPr lang="en-US" sz="1200" dirty="0" smtClean="0"/>
              <a:t> &amp; Kelly, 2007</a:t>
            </a:r>
            <a:endParaRPr lang="en-US" sz="1200" dirty="0"/>
          </a:p>
        </p:txBody>
      </p:sp>
      <p:sp>
        <p:nvSpPr>
          <p:cNvPr id="16"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endParaRPr lang="en-US" sz="2800" dirty="0" smtClean="0"/>
          </a:p>
          <a:p>
            <a:r>
              <a:rPr lang="en-US" sz="2800" dirty="0" smtClean="0"/>
              <a:t>Benefits</a:t>
            </a:r>
          </a:p>
          <a:p>
            <a:pPr lvl="1"/>
            <a:r>
              <a:rPr lang="en-US" sz="2400" dirty="0" smtClean="0"/>
              <a:t>Pre-computing path swaths</a:t>
            </a:r>
          </a:p>
          <a:p>
            <a:pPr lvl="1"/>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Fixed State Lattice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46</a:t>
            </a:fld>
            <a:endParaRPr lang="en-US" dirty="0"/>
          </a:p>
        </p:txBody>
      </p:sp>
      <p:pic>
        <p:nvPicPr>
          <p:cNvPr id="5" name="Picture 4" descr="hlut.jpg"/>
          <p:cNvPicPr>
            <a:picLocks noChangeAspect="1"/>
          </p:cNvPicPr>
          <p:nvPr/>
        </p:nvPicPr>
        <p:blipFill>
          <a:blip r:embed="rId3"/>
          <a:srcRect l="17021" r="15957"/>
          <a:stretch>
            <a:fillRect/>
          </a:stretch>
        </p:blipFill>
        <p:spPr>
          <a:xfrm>
            <a:off x="5334000" y="1824335"/>
            <a:ext cx="3200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334000" y="1824335"/>
            <a:ext cx="1828800" cy="369332"/>
          </a:xfrm>
          <a:prstGeom prst="rect">
            <a:avLst/>
          </a:prstGeom>
          <a:noFill/>
        </p:spPr>
        <p:txBody>
          <a:bodyPr wrap="square" rtlCol="0">
            <a:spAutoFit/>
          </a:bodyPr>
          <a:lstStyle/>
          <a:p>
            <a:r>
              <a:rPr lang="en-US" b="1" dirty="0" smtClean="0"/>
              <a:t>HLUT</a:t>
            </a:r>
            <a:endParaRPr lang="en-US" b="1" dirty="0"/>
          </a:p>
        </p:txBody>
      </p:sp>
      <p:sp>
        <p:nvSpPr>
          <p:cNvPr id="7" name="TextBox 6"/>
          <p:cNvSpPr txBox="1"/>
          <p:nvPr/>
        </p:nvSpPr>
        <p:spPr>
          <a:xfrm>
            <a:off x="6400800" y="5405735"/>
            <a:ext cx="2286000" cy="461665"/>
          </a:xfrm>
          <a:prstGeom prst="rect">
            <a:avLst/>
          </a:prstGeom>
          <a:noFill/>
        </p:spPr>
        <p:txBody>
          <a:bodyPr wrap="square" rtlCol="0">
            <a:spAutoFit/>
          </a:bodyPr>
          <a:lstStyle/>
          <a:p>
            <a:pPr algn="r"/>
            <a:r>
              <a:rPr lang="en-US" sz="1200" dirty="0" err="1" smtClean="0"/>
              <a:t>Pivtoraiko</a:t>
            </a:r>
            <a:r>
              <a:rPr lang="en-US" sz="1200" dirty="0" smtClean="0"/>
              <a:t> &amp; Kelly, 2005</a:t>
            </a:r>
          </a:p>
          <a:p>
            <a:pPr algn="r"/>
            <a:r>
              <a:rPr lang="en-US" sz="1200" dirty="0" err="1" smtClean="0"/>
              <a:t>Knepper</a:t>
            </a:r>
            <a:r>
              <a:rPr lang="en-US" sz="1200" dirty="0" smtClean="0"/>
              <a:t> &amp; Kelly, 2006</a:t>
            </a:r>
            <a:endParaRPr lang="en-US" sz="1200" dirty="0"/>
          </a:p>
        </p:txBody>
      </p:sp>
      <p:sp>
        <p:nvSpPr>
          <p:cNvPr id="9"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endParaRPr lang="en-US" sz="2800" dirty="0" smtClean="0"/>
          </a:p>
          <a:p>
            <a:r>
              <a:rPr lang="en-US" sz="2800" dirty="0" smtClean="0"/>
              <a:t>Benefits</a:t>
            </a:r>
          </a:p>
          <a:p>
            <a:pPr lvl="1"/>
            <a:r>
              <a:rPr lang="en-US" sz="2400" dirty="0" smtClean="0"/>
              <a:t>Pre-computing path swaths</a:t>
            </a:r>
          </a:p>
          <a:p>
            <a:pPr lvl="1"/>
            <a:r>
              <a:rPr lang="en-US" sz="2400" dirty="0" smtClean="0"/>
              <a:t>Pre-computing heuristics</a:t>
            </a:r>
          </a:p>
          <a:p>
            <a:pPr lvl="1"/>
            <a:endParaRPr 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Fixed State Lattice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47</a:t>
            </a:fld>
            <a:endParaRPr lang="en-US" dirty="0"/>
          </a:p>
        </p:txBody>
      </p:sp>
      <p:pic>
        <p:nvPicPr>
          <p:cNvPr id="8" name="Picture 7" descr="grid_7x7.png"/>
          <p:cNvPicPr>
            <a:picLocks noChangeAspect="1"/>
          </p:cNvPicPr>
          <p:nvPr/>
        </p:nvPicPr>
        <p:blipFill>
          <a:blip r:embed="rId3"/>
          <a:stretch>
            <a:fillRect/>
          </a:stretch>
        </p:blipFill>
        <p:spPr>
          <a:xfrm>
            <a:off x="5105400" y="1828800"/>
            <a:ext cx="3219633" cy="3219633"/>
          </a:xfrm>
          <a:prstGeom prst="rect">
            <a:avLst/>
          </a:prstGeom>
        </p:spPr>
      </p:pic>
      <p:cxnSp>
        <p:nvCxnSpPr>
          <p:cNvPr id="10" name="Straight Connector 9"/>
          <p:cNvCxnSpPr/>
          <p:nvPr/>
        </p:nvCxnSpPr>
        <p:spPr>
          <a:xfrm rot="5400000" flipH="1" flipV="1">
            <a:off x="5569652" y="4565742"/>
            <a:ext cx="456406" cy="13311"/>
          </a:xfrm>
          <a:prstGeom prst="line">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2" name="Arc 11"/>
          <p:cNvSpPr/>
          <p:nvPr/>
        </p:nvSpPr>
        <p:spPr>
          <a:xfrm rot="16200000">
            <a:off x="5791200" y="38862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Arc 12"/>
          <p:cNvSpPr/>
          <p:nvPr/>
        </p:nvSpPr>
        <p:spPr>
          <a:xfrm>
            <a:off x="5791200" y="38862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14" name="Straight Connector 13"/>
          <p:cNvCxnSpPr/>
          <p:nvPr/>
        </p:nvCxnSpPr>
        <p:spPr>
          <a:xfrm rot="5400000" flipH="1" flipV="1">
            <a:off x="5562600" y="4114800"/>
            <a:ext cx="457200" cy="1588"/>
          </a:xfrm>
          <a:prstGeom prst="line">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5" name="Arc 14"/>
          <p:cNvSpPr/>
          <p:nvPr/>
        </p:nvSpPr>
        <p:spPr>
          <a:xfrm>
            <a:off x="4876800" y="38862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Arc 15"/>
          <p:cNvSpPr/>
          <p:nvPr/>
        </p:nvSpPr>
        <p:spPr>
          <a:xfrm rot="5400000">
            <a:off x="5791200" y="29718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19" name="Straight Connector 18"/>
          <p:cNvCxnSpPr/>
          <p:nvPr/>
        </p:nvCxnSpPr>
        <p:spPr>
          <a:xfrm flipV="1">
            <a:off x="6248400" y="3886200"/>
            <a:ext cx="457994" cy="794"/>
          </a:xfrm>
          <a:prstGeom prst="line">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V="1">
            <a:off x="6704806" y="3886200"/>
            <a:ext cx="457994" cy="794"/>
          </a:xfrm>
          <a:prstGeom prst="line">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22" name="Arc 21"/>
          <p:cNvSpPr/>
          <p:nvPr/>
        </p:nvSpPr>
        <p:spPr>
          <a:xfrm rot="5400000">
            <a:off x="6260123" y="29718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Arc 22"/>
          <p:cNvSpPr/>
          <p:nvPr/>
        </p:nvSpPr>
        <p:spPr>
          <a:xfrm rot="5400000">
            <a:off x="6705600" y="2971800"/>
            <a:ext cx="902677" cy="902677"/>
          </a:xfrm>
          <a:prstGeom prst="arc">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24" name="Straight Connector 23"/>
          <p:cNvCxnSpPr/>
          <p:nvPr/>
        </p:nvCxnSpPr>
        <p:spPr>
          <a:xfrm rot="16200000" flipH="1" flipV="1">
            <a:off x="7373419" y="2278948"/>
            <a:ext cx="456406" cy="13311"/>
          </a:xfrm>
          <a:prstGeom prst="line">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25" name="Arc 24"/>
          <p:cNvSpPr/>
          <p:nvPr/>
        </p:nvSpPr>
        <p:spPr>
          <a:xfrm rot="5400000">
            <a:off x="6705600" y="2069124"/>
            <a:ext cx="902677" cy="902677"/>
          </a:xfrm>
          <a:prstGeom prst="arc">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6" name="Arc 25"/>
          <p:cNvSpPr/>
          <p:nvPr/>
        </p:nvSpPr>
        <p:spPr>
          <a:xfrm rot="10800000">
            <a:off x="6705600" y="2069124"/>
            <a:ext cx="902677" cy="902677"/>
          </a:xfrm>
          <a:prstGeom prst="arc">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27" name="Straight Connector 26"/>
          <p:cNvCxnSpPr/>
          <p:nvPr/>
        </p:nvCxnSpPr>
        <p:spPr>
          <a:xfrm rot="16200000" flipH="1" flipV="1">
            <a:off x="7379677" y="2741613"/>
            <a:ext cx="457200" cy="1588"/>
          </a:xfrm>
          <a:prstGeom prst="line">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28" name="Arc 27"/>
          <p:cNvSpPr/>
          <p:nvPr/>
        </p:nvSpPr>
        <p:spPr>
          <a:xfrm rot="10800000">
            <a:off x="7620000" y="2069124"/>
            <a:ext cx="902677" cy="902677"/>
          </a:xfrm>
          <a:prstGeom prst="arc">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9" name="Arc 28"/>
          <p:cNvSpPr/>
          <p:nvPr/>
        </p:nvSpPr>
        <p:spPr>
          <a:xfrm rot="16200000">
            <a:off x="6705600" y="2983524"/>
            <a:ext cx="902677" cy="902677"/>
          </a:xfrm>
          <a:prstGeom prst="arc">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30" name="Straight Connector 29"/>
          <p:cNvCxnSpPr/>
          <p:nvPr/>
        </p:nvCxnSpPr>
        <p:spPr>
          <a:xfrm rot="10800000" flipV="1">
            <a:off x="6693083" y="2971007"/>
            <a:ext cx="457994" cy="794"/>
          </a:xfrm>
          <a:prstGeom prst="line">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rot="10800000" flipV="1">
            <a:off x="6236677" y="2971007"/>
            <a:ext cx="457994" cy="794"/>
          </a:xfrm>
          <a:prstGeom prst="line">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32" name="Arc 31"/>
          <p:cNvSpPr/>
          <p:nvPr/>
        </p:nvSpPr>
        <p:spPr>
          <a:xfrm rot="16200000">
            <a:off x="6236677" y="2983524"/>
            <a:ext cx="902677" cy="902677"/>
          </a:xfrm>
          <a:prstGeom prst="arc">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35" name="Straight Connector 34"/>
          <p:cNvCxnSpPr/>
          <p:nvPr/>
        </p:nvCxnSpPr>
        <p:spPr>
          <a:xfrm rot="16200000" flipH="1" flipV="1">
            <a:off x="7390606" y="3199606"/>
            <a:ext cx="457200" cy="1588"/>
          </a:xfrm>
          <a:prstGeom prst="line">
            <a:avLst/>
          </a:prstGeom>
          <a:ln>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36" name="TextBox 35"/>
          <p:cNvSpPr txBox="1"/>
          <p:nvPr/>
        </p:nvSpPr>
        <p:spPr>
          <a:xfrm>
            <a:off x="5486400" y="4812268"/>
            <a:ext cx="914400" cy="338554"/>
          </a:xfrm>
          <a:prstGeom prst="rect">
            <a:avLst/>
          </a:prstGeom>
          <a:noFill/>
        </p:spPr>
        <p:txBody>
          <a:bodyPr wrap="square" rtlCol="0">
            <a:spAutoFit/>
          </a:bodyPr>
          <a:lstStyle/>
          <a:p>
            <a:r>
              <a:rPr lang="en-US" sz="1600" b="1" dirty="0" smtClean="0"/>
              <a:t>START</a:t>
            </a:r>
            <a:endParaRPr lang="en-US" sz="1600" b="1" dirty="0"/>
          </a:p>
        </p:txBody>
      </p:sp>
      <p:sp>
        <p:nvSpPr>
          <p:cNvPr id="37" name="TextBox 36"/>
          <p:cNvSpPr txBox="1"/>
          <p:nvPr/>
        </p:nvSpPr>
        <p:spPr>
          <a:xfrm>
            <a:off x="7303477" y="1771600"/>
            <a:ext cx="914400" cy="338554"/>
          </a:xfrm>
          <a:prstGeom prst="rect">
            <a:avLst/>
          </a:prstGeom>
          <a:noFill/>
        </p:spPr>
        <p:txBody>
          <a:bodyPr wrap="square" rtlCol="0">
            <a:spAutoFit/>
          </a:bodyPr>
          <a:lstStyle/>
          <a:p>
            <a:r>
              <a:rPr lang="en-US" sz="1600" b="1" dirty="0" smtClean="0"/>
              <a:t>GOAL</a:t>
            </a:r>
            <a:endParaRPr lang="en-US" sz="1600" b="1" dirty="0"/>
          </a:p>
        </p:txBody>
      </p:sp>
      <p:sp>
        <p:nvSpPr>
          <p:cNvPr id="34"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endParaRPr lang="en-US" sz="2800" dirty="0" smtClean="0"/>
          </a:p>
          <a:p>
            <a:r>
              <a:rPr lang="en-US" sz="2800" dirty="0" smtClean="0"/>
              <a:t>Benefits</a:t>
            </a:r>
          </a:p>
          <a:p>
            <a:pPr lvl="1"/>
            <a:r>
              <a:rPr lang="en-US" sz="2400" dirty="0" smtClean="0"/>
              <a:t>Pre-computing path swaths</a:t>
            </a:r>
          </a:p>
          <a:p>
            <a:pPr lvl="1"/>
            <a:r>
              <a:rPr lang="en-US" sz="2400" dirty="0" smtClean="0"/>
              <a:t>Pre-computing heuristics</a:t>
            </a:r>
          </a:p>
          <a:p>
            <a:pPr lvl="1"/>
            <a:r>
              <a:rPr lang="en-US" sz="2400" dirty="0" smtClean="0"/>
              <a:t>Parallelized search</a:t>
            </a:r>
          </a:p>
          <a:p>
            <a:pPr lvl="1"/>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Fixed State Lattice</a:t>
            </a:r>
            <a:endParaRPr lang="en-US" dirty="0"/>
          </a:p>
        </p:txBody>
      </p:sp>
      <p:sp>
        <p:nvSpPr>
          <p:cNvPr id="3" name="Content Placeholder 2"/>
          <p:cNvSpPr>
            <a:spLocks noGrp="1"/>
          </p:cNvSpPr>
          <p:nvPr>
            <p:ph idx="1"/>
          </p:nvPr>
        </p:nvSpPr>
        <p:spPr>
          <a:xfrm>
            <a:off x="304800" y="1524000"/>
            <a:ext cx="4343400" cy="5029200"/>
          </a:xfrm>
        </p:spPr>
        <p:txBody>
          <a:bodyPr>
            <a:normAutofit/>
          </a:bodyPr>
          <a:lstStyle/>
          <a:p>
            <a:r>
              <a:rPr lang="en-US" sz="2800" dirty="0" smtClean="0"/>
              <a:t>State Lattice</a:t>
            </a:r>
          </a:p>
          <a:p>
            <a:pPr lvl="1"/>
            <a:r>
              <a:rPr lang="en-US" sz="2400" dirty="0" smtClean="0"/>
              <a:t>Regularity</a:t>
            </a:r>
          </a:p>
          <a:p>
            <a:pPr lvl="1"/>
            <a:r>
              <a:rPr lang="en-US" sz="2400" dirty="0" smtClean="0"/>
              <a:t>Position invariance</a:t>
            </a:r>
          </a:p>
          <a:p>
            <a:pPr lvl="1"/>
            <a:endParaRPr lang="en-US" sz="2800" dirty="0" smtClean="0"/>
          </a:p>
          <a:p>
            <a:r>
              <a:rPr lang="en-US" sz="2800" dirty="0" smtClean="0"/>
              <a:t>Benefits</a:t>
            </a:r>
          </a:p>
          <a:p>
            <a:pPr lvl="1"/>
            <a:r>
              <a:rPr lang="en-US" sz="2400" dirty="0" smtClean="0"/>
              <a:t>Pre-computing path swaths</a:t>
            </a:r>
          </a:p>
          <a:p>
            <a:pPr lvl="1"/>
            <a:r>
              <a:rPr lang="en-US" sz="2400" dirty="0" smtClean="0"/>
              <a:t>Pre-computing heuristics</a:t>
            </a:r>
          </a:p>
          <a:p>
            <a:pPr lvl="1"/>
            <a:r>
              <a:rPr lang="en-US" sz="2400" dirty="0" smtClean="0"/>
              <a:t>Parallelized search</a:t>
            </a:r>
          </a:p>
          <a:p>
            <a:pPr lvl="1"/>
            <a:r>
              <a:rPr lang="en-US" sz="2400" dirty="0" smtClean="0"/>
              <a:t>Dynamic </a:t>
            </a:r>
            <a:r>
              <a:rPr lang="en-US" sz="2400" dirty="0" err="1" smtClean="0"/>
              <a:t>replanning</a:t>
            </a:r>
            <a:endParaRPr lang="en-US" sz="2400" dirty="0" smtClean="0"/>
          </a:p>
          <a:p>
            <a:pPr lvl="1"/>
            <a:r>
              <a:rPr lang="en-US" sz="2400" dirty="0" smtClean="0"/>
              <a:t>Dynamic search space</a:t>
            </a:r>
          </a:p>
          <a:p>
            <a:pPr lvl="1"/>
            <a:endParaRPr lang="en-US" sz="24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48</a:t>
            </a:fld>
            <a:endParaRPr lang="en-US" dirty="0"/>
          </a:p>
        </p:txBody>
      </p:sp>
      <p:sp>
        <p:nvSpPr>
          <p:cNvPr id="26" name="Rectangle 4" descr="5%"/>
          <p:cNvSpPr>
            <a:spLocks noChangeArrowheads="1"/>
          </p:cNvSpPr>
          <p:nvPr/>
        </p:nvSpPr>
        <p:spPr bwMode="auto">
          <a:xfrm>
            <a:off x="4724400" y="1447800"/>
            <a:ext cx="4114800" cy="4267200"/>
          </a:xfrm>
          <a:prstGeom prst="rect">
            <a:avLst/>
          </a:prstGeom>
          <a:pattFill prst="pct5">
            <a:fgClr>
              <a:schemeClr val="tx1"/>
            </a:fgClr>
            <a:bgClr>
              <a:srgbClr val="FFFFFF"/>
            </a:bgClr>
          </a:pattFill>
          <a:ln w="19050" algn="ctr">
            <a:solidFill>
              <a:schemeClr val="tx1"/>
            </a:solidFill>
            <a:miter lim="800000"/>
            <a:headEnd/>
            <a:tailEnd/>
          </a:ln>
          <a:effectLst>
            <a:outerShdw blurRad="50800" dist="38100" dir="2700000" sx="101000" sy="101000" algn="tl" rotWithShape="0">
              <a:prstClr val="black">
                <a:alpha val="40000"/>
              </a:prstClr>
            </a:outerShdw>
          </a:effectLst>
        </p:spPr>
        <p:txBody>
          <a:bodyPr anchor="ctr">
            <a:spAutoFit/>
          </a:bodyPr>
          <a:lstStyle/>
          <a:p>
            <a:endParaRPr lang="en-US"/>
          </a:p>
        </p:txBody>
      </p:sp>
      <p:sp>
        <p:nvSpPr>
          <p:cNvPr id="27" name="Freeform 5" descr="25%"/>
          <p:cNvSpPr>
            <a:spLocks/>
          </p:cNvSpPr>
          <p:nvPr/>
        </p:nvSpPr>
        <p:spPr bwMode="auto">
          <a:xfrm>
            <a:off x="5486400" y="1524000"/>
            <a:ext cx="1219200" cy="1066800"/>
          </a:xfrm>
          <a:custGeom>
            <a:avLst/>
            <a:gdLst>
              <a:gd name="T0" fmla="*/ 192 w 768"/>
              <a:gd name="T1" fmla="*/ 48 h 672"/>
              <a:gd name="T2" fmla="*/ 0 w 768"/>
              <a:gd name="T3" fmla="*/ 288 h 672"/>
              <a:gd name="T4" fmla="*/ 48 w 768"/>
              <a:gd name="T5" fmla="*/ 432 h 672"/>
              <a:gd name="T6" fmla="*/ 288 w 768"/>
              <a:gd name="T7" fmla="*/ 624 h 672"/>
              <a:gd name="T8" fmla="*/ 576 w 768"/>
              <a:gd name="T9" fmla="*/ 672 h 672"/>
              <a:gd name="T10" fmla="*/ 768 w 768"/>
              <a:gd name="T11" fmla="*/ 528 h 672"/>
              <a:gd name="T12" fmla="*/ 720 w 768"/>
              <a:gd name="T13" fmla="*/ 336 h 672"/>
              <a:gd name="T14" fmla="*/ 720 w 768"/>
              <a:gd name="T15" fmla="*/ 96 h 672"/>
              <a:gd name="T16" fmla="*/ 528 w 768"/>
              <a:gd name="T17" fmla="*/ 48 h 672"/>
              <a:gd name="T18" fmla="*/ 336 w 768"/>
              <a:gd name="T19" fmla="*/ 0 h 672"/>
              <a:gd name="T20" fmla="*/ 192 w 768"/>
              <a:gd name="T21" fmla="*/ 48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672"/>
              <a:gd name="T35" fmla="*/ 768 w 768"/>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672">
                <a:moveTo>
                  <a:pt x="192" y="48"/>
                </a:moveTo>
                <a:lnTo>
                  <a:pt x="0" y="288"/>
                </a:lnTo>
                <a:lnTo>
                  <a:pt x="48" y="432"/>
                </a:lnTo>
                <a:lnTo>
                  <a:pt x="288" y="624"/>
                </a:lnTo>
                <a:lnTo>
                  <a:pt x="576" y="672"/>
                </a:lnTo>
                <a:lnTo>
                  <a:pt x="768" y="528"/>
                </a:lnTo>
                <a:lnTo>
                  <a:pt x="720" y="336"/>
                </a:lnTo>
                <a:lnTo>
                  <a:pt x="720" y="96"/>
                </a:lnTo>
                <a:lnTo>
                  <a:pt x="528" y="48"/>
                </a:lnTo>
                <a:lnTo>
                  <a:pt x="336" y="0"/>
                </a:lnTo>
                <a:lnTo>
                  <a:pt x="192" y="48"/>
                </a:lnTo>
                <a:close/>
              </a:path>
            </a:pathLst>
          </a:custGeom>
          <a:pattFill prst="pct25">
            <a:fgClr>
              <a:schemeClr val="tx1"/>
            </a:fgClr>
            <a:bgClr>
              <a:srgbClr val="FFFFFF"/>
            </a:bgClr>
          </a:pattFill>
          <a:ln w="9525">
            <a:noFill/>
            <a:round/>
            <a:headEnd/>
            <a:tailEnd/>
          </a:ln>
        </p:spPr>
        <p:txBody>
          <a:bodyPr wrap="none">
            <a:spAutoFit/>
          </a:bodyPr>
          <a:lstStyle/>
          <a:p>
            <a:endParaRPr lang="en-US"/>
          </a:p>
        </p:txBody>
      </p:sp>
      <p:sp>
        <p:nvSpPr>
          <p:cNvPr id="28" name="AutoShape 6" descr="20%"/>
          <p:cNvSpPr>
            <a:spLocks noChangeArrowheads="1"/>
          </p:cNvSpPr>
          <p:nvPr/>
        </p:nvSpPr>
        <p:spPr bwMode="auto">
          <a:xfrm rot="5400000">
            <a:off x="6242685" y="1242060"/>
            <a:ext cx="1066800" cy="4069080"/>
          </a:xfrm>
          <a:prstGeom prst="parallelogram">
            <a:avLst>
              <a:gd name="adj" fmla="val 66366"/>
            </a:avLst>
          </a:prstGeom>
          <a:pattFill prst="pct20">
            <a:fgClr>
              <a:schemeClr val="tx1"/>
            </a:fgClr>
            <a:bgClr>
              <a:srgbClr val="FFFFFF"/>
            </a:bgClr>
          </a:pattFill>
          <a:ln w="9525" algn="ctr">
            <a:noFill/>
            <a:miter lim="800000"/>
            <a:headEnd/>
            <a:tailEnd/>
          </a:ln>
        </p:spPr>
        <p:txBody>
          <a:bodyPr anchor="ctr">
            <a:spAutoFit/>
          </a:bodyPr>
          <a:lstStyle/>
          <a:p>
            <a:endParaRPr lang="en-US"/>
          </a:p>
        </p:txBody>
      </p:sp>
      <p:sp>
        <p:nvSpPr>
          <p:cNvPr id="29" name="Freeform 7" descr="20%"/>
          <p:cNvSpPr>
            <a:spLocks/>
          </p:cNvSpPr>
          <p:nvPr/>
        </p:nvSpPr>
        <p:spPr bwMode="auto">
          <a:xfrm>
            <a:off x="7848600" y="1676400"/>
            <a:ext cx="838200" cy="914400"/>
          </a:xfrm>
          <a:custGeom>
            <a:avLst/>
            <a:gdLst>
              <a:gd name="T0" fmla="*/ 480 w 528"/>
              <a:gd name="T1" fmla="*/ 144 h 576"/>
              <a:gd name="T2" fmla="*/ 144 w 528"/>
              <a:gd name="T3" fmla="*/ 0 h 576"/>
              <a:gd name="T4" fmla="*/ 48 w 528"/>
              <a:gd name="T5" fmla="*/ 144 h 576"/>
              <a:gd name="T6" fmla="*/ 0 w 528"/>
              <a:gd name="T7" fmla="*/ 336 h 576"/>
              <a:gd name="T8" fmla="*/ 192 w 528"/>
              <a:gd name="T9" fmla="*/ 576 h 576"/>
              <a:gd name="T10" fmla="*/ 288 w 528"/>
              <a:gd name="T11" fmla="*/ 576 h 576"/>
              <a:gd name="T12" fmla="*/ 480 w 528"/>
              <a:gd name="T13" fmla="*/ 432 h 576"/>
              <a:gd name="T14" fmla="*/ 528 w 528"/>
              <a:gd name="T15" fmla="*/ 288 h 576"/>
              <a:gd name="T16" fmla="*/ 480 w 528"/>
              <a:gd name="T17" fmla="*/ 144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576"/>
              <a:gd name="T29" fmla="*/ 528 w 52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576">
                <a:moveTo>
                  <a:pt x="480" y="144"/>
                </a:moveTo>
                <a:lnTo>
                  <a:pt x="144" y="0"/>
                </a:lnTo>
                <a:lnTo>
                  <a:pt x="48" y="144"/>
                </a:lnTo>
                <a:lnTo>
                  <a:pt x="0" y="336"/>
                </a:lnTo>
                <a:lnTo>
                  <a:pt x="192" y="576"/>
                </a:lnTo>
                <a:lnTo>
                  <a:pt x="288" y="576"/>
                </a:lnTo>
                <a:lnTo>
                  <a:pt x="480" y="432"/>
                </a:lnTo>
                <a:lnTo>
                  <a:pt x="528" y="288"/>
                </a:lnTo>
                <a:lnTo>
                  <a:pt x="480" y="144"/>
                </a:lnTo>
                <a:close/>
              </a:path>
            </a:pathLst>
          </a:custGeom>
          <a:pattFill prst="pct20">
            <a:fgClr>
              <a:schemeClr val="tx1"/>
            </a:fgClr>
            <a:bgClr>
              <a:srgbClr val="FFFFFF"/>
            </a:bgClr>
          </a:pattFill>
          <a:ln w="9525">
            <a:noFill/>
            <a:round/>
            <a:headEnd/>
            <a:tailEnd/>
          </a:ln>
        </p:spPr>
        <p:txBody>
          <a:bodyPr wrap="none">
            <a:spAutoFit/>
          </a:bodyPr>
          <a:lstStyle/>
          <a:p>
            <a:endParaRPr lang="en-US"/>
          </a:p>
        </p:txBody>
      </p:sp>
      <p:sp>
        <p:nvSpPr>
          <p:cNvPr id="30" name="Oval 8" descr="30%"/>
          <p:cNvSpPr>
            <a:spLocks noChangeArrowheads="1"/>
          </p:cNvSpPr>
          <p:nvPr/>
        </p:nvSpPr>
        <p:spPr bwMode="auto">
          <a:xfrm>
            <a:off x="5029200" y="4267200"/>
            <a:ext cx="1066800" cy="1066800"/>
          </a:xfrm>
          <a:prstGeom prst="ellipse">
            <a:avLst/>
          </a:prstGeom>
          <a:pattFill prst="pct30">
            <a:fgClr>
              <a:schemeClr val="tx1"/>
            </a:fgClr>
            <a:bgClr>
              <a:srgbClr val="FFFFFF"/>
            </a:bgClr>
          </a:pattFill>
          <a:ln w="9525" algn="ctr">
            <a:noFill/>
            <a:round/>
            <a:headEnd/>
            <a:tailEnd/>
          </a:ln>
        </p:spPr>
        <p:txBody>
          <a:bodyPr anchor="ctr">
            <a:spAutoFit/>
          </a:bodyPr>
          <a:lstStyle/>
          <a:p>
            <a:endParaRPr lang="en-US"/>
          </a:p>
        </p:txBody>
      </p:sp>
      <p:grpSp>
        <p:nvGrpSpPr>
          <p:cNvPr id="5" name="Group 9"/>
          <p:cNvGrpSpPr>
            <a:grpSpLocks/>
          </p:cNvGrpSpPr>
          <p:nvPr/>
        </p:nvGrpSpPr>
        <p:grpSpPr bwMode="auto">
          <a:xfrm rot="-3835006">
            <a:off x="5315744" y="4590256"/>
            <a:ext cx="501650" cy="465138"/>
            <a:chOff x="3677" y="2186"/>
            <a:chExt cx="316" cy="293"/>
          </a:xfrm>
        </p:grpSpPr>
        <p:sp>
          <p:nvSpPr>
            <p:cNvPr id="32" name="Rectangle 10"/>
            <p:cNvSpPr>
              <a:spLocks noChangeArrowheads="1"/>
            </p:cNvSpPr>
            <p:nvPr/>
          </p:nvSpPr>
          <p:spPr bwMode="auto">
            <a:xfrm rot="1360833">
              <a:off x="3696" y="2261"/>
              <a:ext cx="288" cy="144"/>
            </a:xfrm>
            <a:prstGeom prst="rect">
              <a:avLst/>
            </a:prstGeom>
            <a:solidFill>
              <a:srgbClr val="3333CC"/>
            </a:solidFill>
            <a:ln w="9525">
              <a:noFill/>
              <a:miter lim="800000"/>
              <a:headEnd/>
              <a:tailEnd/>
            </a:ln>
          </p:spPr>
          <p:txBody>
            <a:bodyPr wrap="none" anchor="ctr"/>
            <a:lstStyle/>
            <a:p>
              <a:endParaRPr lang="en-US"/>
            </a:p>
          </p:txBody>
        </p:sp>
        <p:sp>
          <p:nvSpPr>
            <p:cNvPr id="33" name="AutoShape 11"/>
            <p:cNvSpPr>
              <a:spLocks noChangeArrowheads="1"/>
            </p:cNvSpPr>
            <p:nvPr/>
          </p:nvSpPr>
          <p:spPr bwMode="auto">
            <a:xfrm rot="1431466">
              <a:off x="3745" y="2186"/>
              <a:ext cx="87" cy="48"/>
            </a:xfrm>
            <a:prstGeom prst="roundRect">
              <a:avLst>
                <a:gd name="adj" fmla="val 50000"/>
              </a:avLst>
            </a:prstGeom>
            <a:solidFill>
              <a:schemeClr val="tx1"/>
            </a:solidFill>
            <a:ln w="9525" algn="ctr">
              <a:noFill/>
              <a:round/>
              <a:headEnd/>
              <a:tailEnd/>
            </a:ln>
          </p:spPr>
          <p:txBody>
            <a:bodyPr anchor="ctr">
              <a:spAutoFit/>
            </a:bodyPr>
            <a:lstStyle/>
            <a:p>
              <a:endParaRPr lang="en-US"/>
            </a:p>
          </p:txBody>
        </p:sp>
        <p:sp>
          <p:nvSpPr>
            <p:cNvPr id="34" name="AutoShape 12"/>
            <p:cNvSpPr>
              <a:spLocks noChangeArrowheads="1"/>
            </p:cNvSpPr>
            <p:nvPr/>
          </p:nvSpPr>
          <p:spPr bwMode="auto">
            <a:xfrm rot="1431466">
              <a:off x="3677" y="2363"/>
              <a:ext cx="87" cy="48"/>
            </a:xfrm>
            <a:prstGeom prst="roundRect">
              <a:avLst>
                <a:gd name="adj" fmla="val 50000"/>
              </a:avLst>
            </a:prstGeom>
            <a:solidFill>
              <a:schemeClr val="tx1"/>
            </a:solidFill>
            <a:ln w="9525" algn="ctr">
              <a:noFill/>
              <a:round/>
              <a:headEnd/>
              <a:tailEnd/>
            </a:ln>
          </p:spPr>
          <p:txBody>
            <a:bodyPr anchor="ctr">
              <a:spAutoFit/>
            </a:bodyPr>
            <a:lstStyle/>
            <a:p>
              <a:endParaRPr lang="en-US"/>
            </a:p>
          </p:txBody>
        </p:sp>
        <p:sp>
          <p:nvSpPr>
            <p:cNvPr id="35" name="AutoShape 13"/>
            <p:cNvSpPr>
              <a:spLocks noChangeArrowheads="1"/>
            </p:cNvSpPr>
            <p:nvPr/>
          </p:nvSpPr>
          <p:spPr bwMode="auto">
            <a:xfrm rot="1431466">
              <a:off x="3906" y="2252"/>
              <a:ext cx="87" cy="48"/>
            </a:xfrm>
            <a:prstGeom prst="roundRect">
              <a:avLst>
                <a:gd name="adj" fmla="val 50000"/>
              </a:avLst>
            </a:prstGeom>
            <a:solidFill>
              <a:schemeClr val="tx1"/>
            </a:solidFill>
            <a:ln w="9525" algn="ctr">
              <a:noFill/>
              <a:round/>
              <a:headEnd/>
              <a:tailEnd/>
            </a:ln>
          </p:spPr>
          <p:txBody>
            <a:bodyPr anchor="ctr">
              <a:spAutoFit/>
            </a:bodyPr>
            <a:lstStyle/>
            <a:p>
              <a:endParaRPr lang="en-US"/>
            </a:p>
          </p:txBody>
        </p:sp>
        <p:sp>
          <p:nvSpPr>
            <p:cNvPr id="36" name="AutoShape 14"/>
            <p:cNvSpPr>
              <a:spLocks noChangeArrowheads="1"/>
            </p:cNvSpPr>
            <p:nvPr/>
          </p:nvSpPr>
          <p:spPr bwMode="auto">
            <a:xfrm rot="1431466">
              <a:off x="3842" y="2431"/>
              <a:ext cx="87" cy="48"/>
            </a:xfrm>
            <a:prstGeom prst="roundRect">
              <a:avLst>
                <a:gd name="adj" fmla="val 50000"/>
              </a:avLst>
            </a:prstGeom>
            <a:solidFill>
              <a:schemeClr val="tx1"/>
            </a:solidFill>
            <a:ln w="9525" algn="ctr">
              <a:noFill/>
              <a:round/>
              <a:headEnd/>
              <a:tailEnd/>
            </a:ln>
          </p:spPr>
          <p:txBody>
            <a:bodyPr anchor="ctr">
              <a:spAutoFit/>
            </a:bodyPr>
            <a:lstStyle/>
            <a:p>
              <a:endParaRPr lang="en-US"/>
            </a:p>
          </p:txBody>
        </p:sp>
      </p:grpSp>
      <p:grpSp>
        <p:nvGrpSpPr>
          <p:cNvPr id="6" name="Group 15"/>
          <p:cNvGrpSpPr>
            <a:grpSpLocks/>
          </p:cNvGrpSpPr>
          <p:nvPr/>
        </p:nvGrpSpPr>
        <p:grpSpPr bwMode="auto">
          <a:xfrm rot="776506">
            <a:off x="8305800" y="1600200"/>
            <a:ext cx="304800" cy="533400"/>
            <a:chOff x="5280" y="1392"/>
            <a:chExt cx="192" cy="336"/>
          </a:xfrm>
        </p:grpSpPr>
        <p:sp>
          <p:nvSpPr>
            <p:cNvPr id="38" name="AutoShape 16"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39" name="Line 17"/>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0" name="Freeform 18" descr="Paper bag"/>
          <p:cNvSpPr>
            <a:spLocks/>
          </p:cNvSpPr>
          <p:nvPr/>
        </p:nvSpPr>
        <p:spPr bwMode="auto">
          <a:xfrm>
            <a:off x="7848600" y="2362200"/>
            <a:ext cx="762000" cy="914400"/>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sp>
        <p:nvSpPr>
          <p:cNvPr id="41" name="Freeform 19" descr="Paper bag"/>
          <p:cNvSpPr>
            <a:spLocks/>
          </p:cNvSpPr>
          <p:nvPr/>
        </p:nvSpPr>
        <p:spPr bwMode="auto">
          <a:xfrm rot="4936957">
            <a:off x="5943600" y="3048000"/>
            <a:ext cx="1600200" cy="685800"/>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sp>
        <p:nvSpPr>
          <p:cNvPr id="42" name="Freeform 20"/>
          <p:cNvSpPr>
            <a:spLocks/>
          </p:cNvSpPr>
          <p:nvPr/>
        </p:nvSpPr>
        <p:spPr bwMode="auto">
          <a:xfrm>
            <a:off x="5715000" y="2044700"/>
            <a:ext cx="2514600" cy="2616200"/>
          </a:xfrm>
          <a:custGeom>
            <a:avLst/>
            <a:gdLst>
              <a:gd name="T0" fmla="*/ 1584 w 1584"/>
              <a:gd name="T1" fmla="*/ 8 h 1648"/>
              <a:gd name="T2" fmla="*/ 1488 w 1584"/>
              <a:gd name="T3" fmla="*/ 8 h 1648"/>
              <a:gd name="T4" fmla="*/ 1200 w 1584"/>
              <a:gd name="T5" fmla="*/ 56 h 1648"/>
              <a:gd name="T6" fmla="*/ 1056 w 1584"/>
              <a:gd name="T7" fmla="*/ 200 h 1648"/>
              <a:gd name="T8" fmla="*/ 1008 w 1584"/>
              <a:gd name="T9" fmla="*/ 392 h 1648"/>
              <a:gd name="T10" fmla="*/ 1056 w 1584"/>
              <a:gd name="T11" fmla="*/ 728 h 1648"/>
              <a:gd name="T12" fmla="*/ 1200 w 1584"/>
              <a:gd name="T13" fmla="*/ 1112 h 1648"/>
              <a:gd name="T14" fmla="*/ 1104 w 1584"/>
              <a:gd name="T15" fmla="*/ 1352 h 1648"/>
              <a:gd name="T16" fmla="*/ 864 w 1584"/>
              <a:gd name="T17" fmla="*/ 1448 h 1648"/>
              <a:gd name="T18" fmla="*/ 720 w 1584"/>
              <a:gd name="T19" fmla="*/ 1496 h 1648"/>
              <a:gd name="T20" fmla="*/ 576 w 1584"/>
              <a:gd name="T21" fmla="*/ 1496 h 1648"/>
              <a:gd name="T22" fmla="*/ 336 w 1584"/>
              <a:gd name="T23" fmla="*/ 1496 h 1648"/>
              <a:gd name="T24" fmla="*/ 240 w 1584"/>
              <a:gd name="T25" fmla="*/ 1544 h 1648"/>
              <a:gd name="T26" fmla="*/ 192 w 1584"/>
              <a:gd name="T27" fmla="*/ 1592 h 1648"/>
              <a:gd name="T28" fmla="*/ 144 w 1584"/>
              <a:gd name="T29" fmla="*/ 1592 h 1648"/>
              <a:gd name="T30" fmla="*/ 96 w 1584"/>
              <a:gd name="T31" fmla="*/ 1592 h 1648"/>
              <a:gd name="T32" fmla="*/ 48 w 1584"/>
              <a:gd name="T33" fmla="*/ 1640 h 1648"/>
              <a:gd name="T34" fmla="*/ 0 w 1584"/>
              <a:gd name="T35" fmla="*/ 1640 h 1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4"/>
              <a:gd name="T55" fmla="*/ 0 h 1648"/>
              <a:gd name="T56" fmla="*/ 1584 w 1584"/>
              <a:gd name="T57" fmla="*/ 1648 h 1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4" h="1648">
                <a:moveTo>
                  <a:pt x="1584" y="8"/>
                </a:moveTo>
                <a:cubicBezTo>
                  <a:pt x="1568" y="4"/>
                  <a:pt x="1552" y="0"/>
                  <a:pt x="1488" y="8"/>
                </a:cubicBezTo>
                <a:cubicBezTo>
                  <a:pt x="1424" y="16"/>
                  <a:pt x="1272" y="24"/>
                  <a:pt x="1200" y="56"/>
                </a:cubicBezTo>
                <a:cubicBezTo>
                  <a:pt x="1128" y="88"/>
                  <a:pt x="1088" y="144"/>
                  <a:pt x="1056" y="200"/>
                </a:cubicBezTo>
                <a:cubicBezTo>
                  <a:pt x="1024" y="256"/>
                  <a:pt x="1008" y="304"/>
                  <a:pt x="1008" y="392"/>
                </a:cubicBezTo>
                <a:cubicBezTo>
                  <a:pt x="1008" y="480"/>
                  <a:pt x="1024" y="608"/>
                  <a:pt x="1056" y="728"/>
                </a:cubicBezTo>
                <a:cubicBezTo>
                  <a:pt x="1088" y="848"/>
                  <a:pt x="1192" y="1008"/>
                  <a:pt x="1200" y="1112"/>
                </a:cubicBezTo>
                <a:cubicBezTo>
                  <a:pt x="1208" y="1216"/>
                  <a:pt x="1160" y="1296"/>
                  <a:pt x="1104" y="1352"/>
                </a:cubicBezTo>
                <a:cubicBezTo>
                  <a:pt x="1048" y="1408"/>
                  <a:pt x="928" y="1424"/>
                  <a:pt x="864" y="1448"/>
                </a:cubicBezTo>
                <a:cubicBezTo>
                  <a:pt x="800" y="1472"/>
                  <a:pt x="768" y="1488"/>
                  <a:pt x="720" y="1496"/>
                </a:cubicBezTo>
                <a:cubicBezTo>
                  <a:pt x="672" y="1504"/>
                  <a:pt x="640" y="1496"/>
                  <a:pt x="576" y="1496"/>
                </a:cubicBezTo>
                <a:cubicBezTo>
                  <a:pt x="512" y="1496"/>
                  <a:pt x="392" y="1488"/>
                  <a:pt x="336" y="1496"/>
                </a:cubicBezTo>
                <a:cubicBezTo>
                  <a:pt x="280" y="1504"/>
                  <a:pt x="264" y="1528"/>
                  <a:pt x="240" y="1544"/>
                </a:cubicBezTo>
                <a:cubicBezTo>
                  <a:pt x="216" y="1560"/>
                  <a:pt x="208" y="1584"/>
                  <a:pt x="192" y="1592"/>
                </a:cubicBezTo>
                <a:cubicBezTo>
                  <a:pt x="176" y="1600"/>
                  <a:pt x="160" y="1592"/>
                  <a:pt x="144" y="1592"/>
                </a:cubicBezTo>
                <a:cubicBezTo>
                  <a:pt x="128" y="1592"/>
                  <a:pt x="112" y="1584"/>
                  <a:pt x="96" y="1592"/>
                </a:cubicBezTo>
                <a:cubicBezTo>
                  <a:pt x="80" y="1600"/>
                  <a:pt x="64" y="1632"/>
                  <a:pt x="48" y="1640"/>
                </a:cubicBezTo>
                <a:cubicBezTo>
                  <a:pt x="32" y="1648"/>
                  <a:pt x="16" y="1644"/>
                  <a:pt x="0" y="1640"/>
                </a:cubicBezTo>
              </a:path>
            </a:pathLst>
          </a:custGeom>
          <a:noFill/>
          <a:ln w="38100">
            <a:solidFill>
              <a:srgbClr val="66FF33"/>
            </a:solidFill>
            <a:round/>
            <a:headEnd/>
            <a:tailEnd/>
          </a:ln>
        </p:spPr>
        <p:txBody>
          <a:bodyPr wrap="none">
            <a:spAutoFit/>
          </a:bodyPr>
          <a:lstStyle/>
          <a:p>
            <a:endParaRPr lang="en-US"/>
          </a:p>
        </p:txBody>
      </p:sp>
      <p:sp>
        <p:nvSpPr>
          <p:cNvPr id="43" name="Freeform 21" descr="Paper bag"/>
          <p:cNvSpPr>
            <a:spLocks/>
          </p:cNvSpPr>
          <p:nvPr/>
        </p:nvSpPr>
        <p:spPr bwMode="auto">
          <a:xfrm rot="-10471328">
            <a:off x="5943600" y="4724400"/>
            <a:ext cx="407988" cy="363538"/>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sp>
        <p:nvSpPr>
          <p:cNvPr id="44" name="Freeform 22" descr="Paper bag"/>
          <p:cNvSpPr>
            <a:spLocks/>
          </p:cNvSpPr>
          <p:nvPr/>
        </p:nvSpPr>
        <p:spPr bwMode="auto">
          <a:xfrm rot="8312592">
            <a:off x="5410200" y="4114800"/>
            <a:ext cx="407988" cy="363538"/>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grpSp>
        <p:nvGrpSpPr>
          <p:cNvPr id="7" name="Group 37"/>
          <p:cNvGrpSpPr>
            <a:grpSpLocks/>
          </p:cNvGrpSpPr>
          <p:nvPr/>
        </p:nvGrpSpPr>
        <p:grpSpPr bwMode="auto">
          <a:xfrm>
            <a:off x="5791200" y="1747838"/>
            <a:ext cx="560388" cy="538162"/>
            <a:chOff x="3648" y="1104"/>
            <a:chExt cx="353" cy="339"/>
          </a:xfrm>
        </p:grpSpPr>
        <p:sp>
          <p:nvSpPr>
            <p:cNvPr id="46" name="Freeform 23" descr="Paper bag"/>
            <p:cNvSpPr>
              <a:spLocks/>
            </p:cNvSpPr>
            <p:nvPr/>
          </p:nvSpPr>
          <p:spPr bwMode="auto">
            <a:xfrm rot="8312592">
              <a:off x="3648" y="1104"/>
              <a:ext cx="257" cy="229"/>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sp>
          <p:nvSpPr>
            <p:cNvPr id="47" name="Freeform 24" descr="Paper bag"/>
            <p:cNvSpPr>
              <a:spLocks/>
            </p:cNvSpPr>
            <p:nvPr/>
          </p:nvSpPr>
          <p:spPr bwMode="auto">
            <a:xfrm rot="-10039310">
              <a:off x="3744" y="1115"/>
              <a:ext cx="257" cy="229"/>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sp>
          <p:nvSpPr>
            <p:cNvPr id="48" name="Freeform 25" descr="Paper bag"/>
            <p:cNvSpPr>
              <a:spLocks/>
            </p:cNvSpPr>
            <p:nvPr/>
          </p:nvSpPr>
          <p:spPr bwMode="auto">
            <a:xfrm rot="6033866">
              <a:off x="3744" y="1200"/>
              <a:ext cx="257" cy="229"/>
            </a:xfrm>
            <a:custGeom>
              <a:avLst/>
              <a:gdLst>
                <a:gd name="T0" fmla="*/ 240 w 960"/>
                <a:gd name="T1" fmla="*/ 0 h 1488"/>
                <a:gd name="T2" fmla="*/ 144 w 960"/>
                <a:gd name="T3" fmla="*/ 144 h 1488"/>
                <a:gd name="T4" fmla="*/ 0 w 960"/>
                <a:gd name="T5" fmla="*/ 240 h 1488"/>
                <a:gd name="T6" fmla="*/ 0 w 960"/>
                <a:gd name="T7" fmla="*/ 384 h 1488"/>
                <a:gd name="T8" fmla="*/ 0 w 960"/>
                <a:gd name="T9" fmla="*/ 528 h 1488"/>
                <a:gd name="T10" fmla="*/ 96 w 960"/>
                <a:gd name="T11" fmla="*/ 624 h 1488"/>
                <a:gd name="T12" fmla="*/ 192 w 960"/>
                <a:gd name="T13" fmla="*/ 672 h 1488"/>
                <a:gd name="T14" fmla="*/ 288 w 960"/>
                <a:gd name="T15" fmla="*/ 624 h 1488"/>
                <a:gd name="T16" fmla="*/ 288 w 960"/>
                <a:gd name="T17" fmla="*/ 768 h 1488"/>
                <a:gd name="T18" fmla="*/ 288 w 960"/>
                <a:gd name="T19" fmla="*/ 864 h 1488"/>
                <a:gd name="T20" fmla="*/ 336 w 960"/>
                <a:gd name="T21" fmla="*/ 912 h 1488"/>
                <a:gd name="T22" fmla="*/ 384 w 960"/>
                <a:gd name="T23" fmla="*/ 1008 h 1488"/>
                <a:gd name="T24" fmla="*/ 384 w 960"/>
                <a:gd name="T25" fmla="*/ 1056 h 1488"/>
                <a:gd name="T26" fmla="*/ 480 w 960"/>
                <a:gd name="T27" fmla="*/ 1152 h 1488"/>
                <a:gd name="T28" fmla="*/ 480 w 960"/>
                <a:gd name="T29" fmla="*/ 1344 h 1488"/>
                <a:gd name="T30" fmla="*/ 480 w 960"/>
                <a:gd name="T31" fmla="*/ 1440 h 1488"/>
                <a:gd name="T32" fmla="*/ 624 w 960"/>
                <a:gd name="T33" fmla="*/ 1440 h 1488"/>
                <a:gd name="T34" fmla="*/ 768 w 960"/>
                <a:gd name="T35" fmla="*/ 1488 h 1488"/>
                <a:gd name="T36" fmla="*/ 864 w 960"/>
                <a:gd name="T37" fmla="*/ 1440 h 1488"/>
                <a:gd name="T38" fmla="*/ 960 w 960"/>
                <a:gd name="T39" fmla="*/ 1296 h 1488"/>
                <a:gd name="T40" fmla="*/ 960 w 960"/>
                <a:gd name="T41" fmla="*/ 1152 h 1488"/>
                <a:gd name="T42" fmla="*/ 864 w 960"/>
                <a:gd name="T43" fmla="*/ 1008 h 1488"/>
                <a:gd name="T44" fmla="*/ 768 w 960"/>
                <a:gd name="T45" fmla="*/ 864 h 1488"/>
                <a:gd name="T46" fmla="*/ 672 w 960"/>
                <a:gd name="T47" fmla="*/ 720 h 1488"/>
                <a:gd name="T48" fmla="*/ 672 w 960"/>
                <a:gd name="T49" fmla="*/ 528 h 1488"/>
                <a:gd name="T50" fmla="*/ 624 w 960"/>
                <a:gd name="T51" fmla="*/ 480 h 1488"/>
                <a:gd name="T52" fmla="*/ 576 w 960"/>
                <a:gd name="T53" fmla="*/ 288 h 1488"/>
                <a:gd name="T54" fmla="*/ 480 w 960"/>
                <a:gd name="T55" fmla="*/ 96 h 1488"/>
                <a:gd name="T56" fmla="*/ 384 w 960"/>
                <a:gd name="T57" fmla="*/ 48 h 1488"/>
                <a:gd name="T58" fmla="*/ 288 w 960"/>
                <a:gd name="T59" fmla="*/ 48 h 1488"/>
                <a:gd name="T60" fmla="*/ 240 w 960"/>
                <a:gd name="T61" fmla="*/ 0 h 1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0"/>
                <a:gd name="T94" fmla="*/ 0 h 1488"/>
                <a:gd name="T95" fmla="*/ 960 w 960"/>
                <a:gd name="T96" fmla="*/ 1488 h 1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0" h="1488">
                  <a:moveTo>
                    <a:pt x="240" y="0"/>
                  </a:moveTo>
                  <a:lnTo>
                    <a:pt x="144" y="144"/>
                  </a:lnTo>
                  <a:lnTo>
                    <a:pt x="0" y="240"/>
                  </a:lnTo>
                  <a:lnTo>
                    <a:pt x="0" y="384"/>
                  </a:lnTo>
                  <a:lnTo>
                    <a:pt x="0" y="528"/>
                  </a:lnTo>
                  <a:lnTo>
                    <a:pt x="96" y="624"/>
                  </a:lnTo>
                  <a:lnTo>
                    <a:pt x="192" y="672"/>
                  </a:lnTo>
                  <a:lnTo>
                    <a:pt x="288" y="624"/>
                  </a:lnTo>
                  <a:lnTo>
                    <a:pt x="288" y="768"/>
                  </a:lnTo>
                  <a:lnTo>
                    <a:pt x="288" y="864"/>
                  </a:lnTo>
                  <a:lnTo>
                    <a:pt x="336" y="912"/>
                  </a:lnTo>
                  <a:lnTo>
                    <a:pt x="384" y="1008"/>
                  </a:lnTo>
                  <a:lnTo>
                    <a:pt x="384" y="1056"/>
                  </a:lnTo>
                  <a:lnTo>
                    <a:pt x="480" y="1152"/>
                  </a:lnTo>
                  <a:lnTo>
                    <a:pt x="480" y="1344"/>
                  </a:lnTo>
                  <a:lnTo>
                    <a:pt x="480" y="1440"/>
                  </a:lnTo>
                  <a:lnTo>
                    <a:pt x="624" y="1440"/>
                  </a:lnTo>
                  <a:lnTo>
                    <a:pt x="768" y="1488"/>
                  </a:lnTo>
                  <a:lnTo>
                    <a:pt x="864" y="1440"/>
                  </a:lnTo>
                  <a:lnTo>
                    <a:pt x="960" y="1296"/>
                  </a:lnTo>
                  <a:lnTo>
                    <a:pt x="960" y="1152"/>
                  </a:lnTo>
                  <a:lnTo>
                    <a:pt x="864" y="1008"/>
                  </a:lnTo>
                  <a:lnTo>
                    <a:pt x="768" y="864"/>
                  </a:lnTo>
                  <a:lnTo>
                    <a:pt x="672" y="720"/>
                  </a:lnTo>
                  <a:lnTo>
                    <a:pt x="672" y="528"/>
                  </a:lnTo>
                  <a:lnTo>
                    <a:pt x="624" y="480"/>
                  </a:lnTo>
                  <a:lnTo>
                    <a:pt x="576" y="288"/>
                  </a:lnTo>
                  <a:lnTo>
                    <a:pt x="480" y="96"/>
                  </a:lnTo>
                  <a:lnTo>
                    <a:pt x="384" y="48"/>
                  </a:lnTo>
                  <a:lnTo>
                    <a:pt x="288" y="48"/>
                  </a:lnTo>
                  <a:lnTo>
                    <a:pt x="240" y="0"/>
                  </a:lnTo>
                  <a:close/>
                </a:path>
              </a:pathLst>
            </a:custGeom>
            <a:blipFill dpi="0" rotWithShape="1">
              <a:blip r:embed="rId3"/>
              <a:srcRect/>
              <a:tile tx="0" ty="0" sx="100000" sy="100000" flip="none" algn="tl"/>
            </a:blipFill>
            <a:ln w="9525">
              <a:noFill/>
              <a:round/>
              <a:headEnd/>
              <a:tailEnd/>
            </a:ln>
          </p:spPr>
          <p:txBody>
            <a:bodyPr>
              <a:spAutoFit/>
            </a:bodyPr>
            <a:lstStyle/>
            <a:p>
              <a:endParaRPr lang="en-US"/>
            </a:p>
          </p:txBody>
        </p:sp>
      </p:grpSp>
      <p:sp>
        <p:nvSpPr>
          <p:cNvPr id="49" name="Text Box 26"/>
          <p:cNvSpPr txBox="1">
            <a:spLocks noChangeArrowheads="1"/>
          </p:cNvSpPr>
          <p:nvPr/>
        </p:nvSpPr>
        <p:spPr bwMode="auto">
          <a:xfrm>
            <a:off x="8229600" y="5257800"/>
            <a:ext cx="533400" cy="366713"/>
          </a:xfrm>
          <a:prstGeom prst="rect">
            <a:avLst/>
          </a:prstGeom>
          <a:noFill/>
          <a:ln w="9525" algn="ctr">
            <a:noFill/>
            <a:miter lim="800000"/>
            <a:headEnd/>
            <a:tailEnd/>
          </a:ln>
        </p:spPr>
        <p:txBody>
          <a:bodyPr>
            <a:spAutoFit/>
          </a:bodyPr>
          <a:lstStyle/>
          <a:p>
            <a:pPr>
              <a:spcBef>
                <a:spcPct val="50000"/>
              </a:spcBef>
            </a:pPr>
            <a:r>
              <a:rPr lang="en-US" b="1"/>
              <a:t>G</a:t>
            </a:r>
            <a:r>
              <a:rPr lang="en-US" b="1" baseline="-25000"/>
              <a:t>0</a:t>
            </a:r>
          </a:p>
        </p:txBody>
      </p:sp>
      <p:sp>
        <p:nvSpPr>
          <p:cNvPr id="50" name="Text Box 27"/>
          <p:cNvSpPr txBox="1">
            <a:spLocks noChangeArrowheads="1"/>
          </p:cNvSpPr>
          <p:nvPr/>
        </p:nvSpPr>
        <p:spPr bwMode="auto">
          <a:xfrm>
            <a:off x="5562600" y="4814888"/>
            <a:ext cx="533400" cy="366712"/>
          </a:xfrm>
          <a:prstGeom prst="rect">
            <a:avLst/>
          </a:prstGeom>
          <a:noFill/>
          <a:ln w="9525" algn="ctr">
            <a:noFill/>
            <a:miter lim="800000"/>
            <a:headEnd/>
            <a:tailEnd/>
          </a:ln>
        </p:spPr>
        <p:txBody>
          <a:bodyPr>
            <a:spAutoFit/>
          </a:bodyPr>
          <a:lstStyle/>
          <a:p>
            <a:pPr>
              <a:spcBef>
                <a:spcPct val="50000"/>
              </a:spcBef>
            </a:pPr>
            <a:r>
              <a:rPr lang="en-US" b="1"/>
              <a:t>G</a:t>
            </a:r>
            <a:r>
              <a:rPr lang="en-US" b="1" baseline="-25000"/>
              <a:t>1</a:t>
            </a:r>
          </a:p>
        </p:txBody>
      </p:sp>
      <p:sp>
        <p:nvSpPr>
          <p:cNvPr id="51" name="Text Box 28"/>
          <p:cNvSpPr txBox="1">
            <a:spLocks noChangeArrowheads="1"/>
          </p:cNvSpPr>
          <p:nvPr/>
        </p:nvSpPr>
        <p:spPr bwMode="auto">
          <a:xfrm>
            <a:off x="5334000" y="2895600"/>
            <a:ext cx="533400" cy="366713"/>
          </a:xfrm>
          <a:prstGeom prst="rect">
            <a:avLst/>
          </a:prstGeom>
          <a:noFill/>
          <a:ln w="9525" algn="ctr">
            <a:noFill/>
            <a:miter lim="800000"/>
            <a:headEnd/>
            <a:tailEnd/>
          </a:ln>
        </p:spPr>
        <p:txBody>
          <a:bodyPr>
            <a:spAutoFit/>
          </a:bodyPr>
          <a:lstStyle/>
          <a:p>
            <a:pPr>
              <a:spcBef>
                <a:spcPct val="50000"/>
              </a:spcBef>
            </a:pPr>
            <a:r>
              <a:rPr lang="en-US" b="1"/>
              <a:t>G</a:t>
            </a:r>
            <a:r>
              <a:rPr lang="en-US" b="1" baseline="-25000"/>
              <a:t>3</a:t>
            </a:r>
          </a:p>
        </p:txBody>
      </p:sp>
      <p:sp>
        <p:nvSpPr>
          <p:cNvPr id="52" name="Text Box 29"/>
          <p:cNvSpPr txBox="1">
            <a:spLocks noChangeArrowheads="1"/>
          </p:cNvSpPr>
          <p:nvPr/>
        </p:nvSpPr>
        <p:spPr bwMode="auto">
          <a:xfrm>
            <a:off x="8153400" y="2057400"/>
            <a:ext cx="533400" cy="366713"/>
          </a:xfrm>
          <a:prstGeom prst="rect">
            <a:avLst/>
          </a:prstGeom>
          <a:noFill/>
          <a:ln w="9525" algn="ctr">
            <a:noFill/>
            <a:miter lim="800000"/>
            <a:headEnd/>
            <a:tailEnd/>
          </a:ln>
        </p:spPr>
        <p:txBody>
          <a:bodyPr>
            <a:spAutoFit/>
          </a:bodyPr>
          <a:lstStyle/>
          <a:p>
            <a:pPr>
              <a:spcBef>
                <a:spcPct val="50000"/>
              </a:spcBef>
            </a:pPr>
            <a:r>
              <a:rPr lang="en-US" b="1"/>
              <a:t>G</a:t>
            </a:r>
            <a:r>
              <a:rPr lang="en-US" b="1" baseline="-25000"/>
              <a:t>4</a:t>
            </a:r>
          </a:p>
        </p:txBody>
      </p:sp>
      <p:sp>
        <p:nvSpPr>
          <p:cNvPr id="53" name="Text Box 30"/>
          <p:cNvSpPr txBox="1">
            <a:spLocks noChangeArrowheads="1"/>
          </p:cNvSpPr>
          <p:nvPr/>
        </p:nvSpPr>
        <p:spPr bwMode="auto">
          <a:xfrm>
            <a:off x="6096000" y="2133600"/>
            <a:ext cx="533400" cy="366713"/>
          </a:xfrm>
          <a:prstGeom prst="rect">
            <a:avLst/>
          </a:prstGeom>
          <a:noFill/>
          <a:ln w="9525" algn="ctr">
            <a:noFill/>
            <a:miter lim="800000"/>
            <a:headEnd/>
            <a:tailEnd/>
          </a:ln>
        </p:spPr>
        <p:txBody>
          <a:bodyPr>
            <a:spAutoFit/>
          </a:bodyPr>
          <a:lstStyle/>
          <a:p>
            <a:pPr>
              <a:spcBef>
                <a:spcPct val="50000"/>
              </a:spcBef>
            </a:pPr>
            <a:r>
              <a:rPr lang="en-US" b="1"/>
              <a:t>G</a:t>
            </a:r>
            <a:r>
              <a:rPr lang="en-US" b="1" baseline="-25000"/>
              <a:t>5</a:t>
            </a:r>
          </a:p>
        </p:txBody>
      </p:sp>
      <p:grpSp>
        <p:nvGrpSpPr>
          <p:cNvPr id="8" name="Group 65"/>
          <p:cNvGrpSpPr/>
          <p:nvPr/>
        </p:nvGrpSpPr>
        <p:grpSpPr>
          <a:xfrm>
            <a:off x="5029200" y="3962400"/>
            <a:ext cx="1452563" cy="1371600"/>
            <a:chOff x="5029200" y="3962400"/>
            <a:chExt cx="1452563" cy="1371600"/>
          </a:xfrm>
        </p:grpSpPr>
        <p:sp>
          <p:nvSpPr>
            <p:cNvPr id="54" name="Oval 31" descr="30%"/>
            <p:cNvSpPr>
              <a:spLocks noChangeArrowheads="1"/>
            </p:cNvSpPr>
            <p:nvPr/>
          </p:nvSpPr>
          <p:spPr bwMode="auto">
            <a:xfrm>
              <a:off x="5029200" y="4267200"/>
              <a:ext cx="1066800" cy="1066800"/>
            </a:xfrm>
            <a:prstGeom prst="ellipse">
              <a:avLst/>
            </a:prstGeom>
            <a:noFill/>
            <a:ln w="57150" algn="ctr">
              <a:solidFill>
                <a:srgbClr val="FF6699"/>
              </a:solidFill>
              <a:round/>
              <a:headEnd/>
              <a:tailEnd/>
            </a:ln>
          </p:spPr>
          <p:txBody>
            <a:bodyPr anchor="ctr">
              <a:spAutoFit/>
            </a:bodyPr>
            <a:lstStyle/>
            <a:p>
              <a:endParaRPr lang="en-US"/>
            </a:p>
          </p:txBody>
        </p:sp>
        <p:sp>
          <p:nvSpPr>
            <p:cNvPr id="55" name="AutoShape 32"/>
            <p:cNvSpPr>
              <a:spLocks noChangeArrowheads="1"/>
            </p:cNvSpPr>
            <p:nvPr/>
          </p:nvSpPr>
          <p:spPr bwMode="auto">
            <a:xfrm rot="-2231082">
              <a:off x="5791200" y="3962400"/>
              <a:ext cx="304800" cy="228600"/>
            </a:xfrm>
            <a:prstGeom prst="rightArrow">
              <a:avLst>
                <a:gd name="adj1" fmla="val 33333"/>
                <a:gd name="adj2" fmla="val 45833"/>
              </a:avLst>
            </a:prstGeom>
            <a:solidFill>
              <a:schemeClr val="tx1"/>
            </a:solidFill>
            <a:ln w="9525">
              <a:solidFill>
                <a:schemeClr val="tx1"/>
              </a:solidFill>
              <a:miter lim="800000"/>
              <a:headEnd/>
              <a:tailEnd/>
            </a:ln>
          </p:spPr>
          <p:txBody>
            <a:bodyPr wrap="none" anchor="ctr"/>
            <a:lstStyle/>
            <a:p>
              <a:endParaRPr lang="en-US"/>
            </a:p>
          </p:txBody>
        </p:sp>
        <p:sp>
          <p:nvSpPr>
            <p:cNvPr id="56" name="AutoShape 33"/>
            <p:cNvSpPr>
              <a:spLocks noChangeArrowheads="1"/>
            </p:cNvSpPr>
            <p:nvPr/>
          </p:nvSpPr>
          <p:spPr bwMode="auto">
            <a:xfrm rot="-2231082">
              <a:off x="5976938" y="4181475"/>
              <a:ext cx="304800" cy="228600"/>
            </a:xfrm>
            <a:prstGeom prst="rightArrow">
              <a:avLst>
                <a:gd name="adj1" fmla="val 33333"/>
                <a:gd name="adj2" fmla="val 45833"/>
              </a:avLst>
            </a:prstGeom>
            <a:solidFill>
              <a:schemeClr val="tx1"/>
            </a:solidFill>
            <a:ln w="9525">
              <a:solidFill>
                <a:schemeClr val="tx1"/>
              </a:solidFill>
              <a:miter lim="800000"/>
              <a:headEnd/>
              <a:tailEnd/>
            </a:ln>
          </p:spPr>
          <p:txBody>
            <a:bodyPr wrap="none" anchor="ctr"/>
            <a:lstStyle/>
            <a:p>
              <a:endParaRPr lang="en-US"/>
            </a:p>
          </p:txBody>
        </p:sp>
        <p:sp>
          <p:nvSpPr>
            <p:cNvPr id="57" name="AutoShape 34"/>
            <p:cNvSpPr>
              <a:spLocks noChangeArrowheads="1"/>
            </p:cNvSpPr>
            <p:nvPr/>
          </p:nvSpPr>
          <p:spPr bwMode="auto">
            <a:xfrm rot="-2231082">
              <a:off x="6176963" y="4452938"/>
              <a:ext cx="304800" cy="228600"/>
            </a:xfrm>
            <a:prstGeom prst="rightArrow">
              <a:avLst>
                <a:gd name="adj1" fmla="val 33333"/>
                <a:gd name="adj2" fmla="val 45833"/>
              </a:avLst>
            </a:prstGeom>
            <a:solidFill>
              <a:schemeClr val="tx1"/>
            </a:solidFill>
            <a:ln w="9525">
              <a:solidFill>
                <a:schemeClr val="tx1"/>
              </a:solidFill>
              <a:miter lim="800000"/>
              <a:headEnd/>
              <a:tailEnd/>
            </a:ln>
          </p:spPr>
          <p:txBody>
            <a:bodyPr wrap="none" anchor="ctr"/>
            <a:lstStyle/>
            <a:p>
              <a:endParaRPr lang="en-US"/>
            </a:p>
          </p:txBody>
        </p:sp>
      </p:grpSp>
      <p:sp>
        <p:nvSpPr>
          <p:cNvPr id="64" name="Text Box 78"/>
          <p:cNvSpPr txBox="1">
            <a:spLocks noChangeArrowheads="1"/>
          </p:cNvSpPr>
          <p:nvPr/>
        </p:nvSpPr>
        <p:spPr bwMode="auto">
          <a:xfrm>
            <a:off x="4724400" y="5357446"/>
            <a:ext cx="4038600" cy="366713"/>
          </a:xfrm>
          <a:prstGeom prst="rect">
            <a:avLst/>
          </a:prstGeom>
          <a:noFill/>
          <a:ln w="9525">
            <a:noFill/>
            <a:miter lim="800000"/>
            <a:headEnd/>
            <a:tailEnd/>
          </a:ln>
        </p:spPr>
        <p:txBody>
          <a:bodyPr>
            <a:spAutoFit/>
          </a:bodyPr>
          <a:lstStyle/>
          <a:p>
            <a:pPr>
              <a:spcBef>
                <a:spcPct val="50000"/>
              </a:spcBef>
            </a:pPr>
            <a:r>
              <a:rPr lang="en-US" b="1" dirty="0"/>
              <a:t>Search graph </a:t>
            </a:r>
            <a:r>
              <a:rPr lang="en-US" b="1" dirty="0">
                <a:sym typeface="Symbol" pitchFamily="18" charset="2"/>
              </a:rPr>
              <a:t></a:t>
            </a:r>
            <a:r>
              <a:rPr lang="en-US" b="1" dirty="0"/>
              <a:t> G</a:t>
            </a:r>
            <a:r>
              <a:rPr lang="en-US" b="1" baseline="-25000" dirty="0"/>
              <a:t>0</a:t>
            </a:r>
            <a:r>
              <a:rPr lang="en-US" b="1" dirty="0"/>
              <a:t> </a:t>
            </a:r>
            <a:r>
              <a:rPr lang="en-US" b="1" dirty="0">
                <a:sym typeface="Symbol" pitchFamily="18" charset="2"/>
              </a:rPr>
              <a:t></a:t>
            </a:r>
            <a:r>
              <a:rPr lang="en-US" b="1" dirty="0"/>
              <a:t> G</a:t>
            </a:r>
            <a:r>
              <a:rPr lang="en-US" b="1" baseline="-25000" dirty="0"/>
              <a:t>1</a:t>
            </a:r>
            <a:r>
              <a:rPr lang="en-US" b="1" dirty="0"/>
              <a:t> </a:t>
            </a:r>
            <a:r>
              <a:rPr lang="en-US" b="1" dirty="0">
                <a:sym typeface="Symbol" pitchFamily="18" charset="2"/>
              </a:rPr>
              <a:t> </a:t>
            </a:r>
            <a:r>
              <a:rPr lang="en-US" b="1" dirty="0"/>
              <a:t>… </a:t>
            </a:r>
            <a:r>
              <a:rPr lang="en-US" b="1" dirty="0">
                <a:sym typeface="Symbol" pitchFamily="18" charset="2"/>
              </a:rPr>
              <a:t></a:t>
            </a:r>
            <a:r>
              <a:rPr lang="en-US" b="1" dirty="0"/>
              <a:t> </a:t>
            </a:r>
            <a:r>
              <a:rPr lang="en-US" b="1" dirty="0" err="1"/>
              <a:t>G</a:t>
            </a:r>
            <a:r>
              <a:rPr lang="en-US" b="1" baseline="-25000" dirty="0" err="1"/>
              <a:t>n</a:t>
            </a:r>
            <a:endParaRPr lang="en-US" b="1" baseline="-25000" dirty="0"/>
          </a:p>
        </p:txBody>
      </p:sp>
      <p:sp>
        <p:nvSpPr>
          <p:cNvPr id="67" name="TextBox 66"/>
          <p:cNvSpPr txBox="1"/>
          <p:nvPr/>
        </p:nvSpPr>
        <p:spPr>
          <a:xfrm>
            <a:off x="7239000" y="5715000"/>
            <a:ext cx="1905000" cy="276999"/>
          </a:xfrm>
          <a:prstGeom prst="rect">
            <a:avLst/>
          </a:prstGeom>
          <a:noFill/>
        </p:spPr>
        <p:txBody>
          <a:bodyPr wrap="square" rtlCol="0">
            <a:spAutoFit/>
          </a:bodyPr>
          <a:lstStyle/>
          <a:p>
            <a:r>
              <a:rPr lang="en-US" sz="1200" dirty="0" err="1" smtClean="0"/>
              <a:t>Pivtoraiko</a:t>
            </a:r>
            <a:r>
              <a:rPr lang="en-US" sz="1200" dirty="0" smtClean="0"/>
              <a:t> &amp; Kelly, 2008</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Search Space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49</a:t>
            </a:fld>
            <a:endParaRPr lang="en-US" dirty="0"/>
          </a:p>
        </p:txBody>
      </p:sp>
      <p:pic>
        <p:nvPicPr>
          <p:cNvPr id="5" name="GradFidelityMovie.wmv">
            <a:hlinkClick r:id="" action="ppaction://media"/>
          </p:cNvPr>
          <p:cNvPicPr>
            <a:picLocks noGrp="1" noRot="1" noChangeAspect="1"/>
          </p:cNvPicPr>
          <p:nvPr>
            <p:ph idx="1"/>
            <a:videoFile r:link="rId1"/>
          </p:nvPr>
        </p:nvPicPr>
        <p:blipFill>
          <a:blip r:embed="rId4"/>
          <a:stretch>
            <a:fillRect/>
          </a:stretch>
        </p:blipFill>
        <p:spPr>
          <a:xfrm>
            <a:off x="381000" y="1371600"/>
            <a:ext cx="8382000" cy="4714875"/>
          </a:xfrm>
          <a:prstGeom prst="rect">
            <a:avLst/>
          </a:prstGeom>
        </p:spPr>
      </p:pic>
      <p:sp>
        <p:nvSpPr>
          <p:cNvPr id="6" name="TextBox 5"/>
          <p:cNvSpPr txBox="1"/>
          <p:nvPr/>
        </p:nvSpPr>
        <p:spPr>
          <a:xfrm>
            <a:off x="6553200" y="6019800"/>
            <a:ext cx="2286000" cy="461665"/>
          </a:xfrm>
          <a:prstGeom prst="rect">
            <a:avLst/>
          </a:prstGeom>
          <a:noFill/>
        </p:spPr>
        <p:txBody>
          <a:bodyPr wrap="square" rtlCol="0">
            <a:spAutoFit/>
          </a:bodyPr>
          <a:lstStyle/>
          <a:p>
            <a:pPr algn="r"/>
            <a:r>
              <a:rPr lang="en-US" sz="1200" dirty="0" err="1" smtClean="0"/>
              <a:t>Pivtoraiko</a:t>
            </a:r>
            <a:r>
              <a:rPr lang="en-US" sz="1200" dirty="0" smtClean="0"/>
              <a:t> &amp; Kelly, 2008</a:t>
            </a:r>
          </a:p>
          <a:p>
            <a:pPr algn="r"/>
            <a:r>
              <a:rPr lang="en-US" sz="1200" dirty="0" smtClean="0"/>
              <a:t>Graphics: Thomas Howard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895600" y="762000"/>
            <a:ext cx="5715000" cy="4114800"/>
          </a:xfrm>
          <a:prstGeom prst="ellips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Unstructured and Unknown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5</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pic>
        <p:nvPicPr>
          <p:cNvPr id="29" name="Picture 28" descr="mer_cutout.png"/>
          <p:cNvPicPr>
            <a:picLocks noChangeAspect="1"/>
          </p:cNvPicPr>
          <p:nvPr/>
        </p:nvPicPr>
        <p:blipFill>
          <a:blip r:embed="rId10" cstate="print"/>
          <a:stretch>
            <a:fillRect/>
          </a:stretch>
        </p:blipFill>
        <p:spPr>
          <a:xfrm flipH="1">
            <a:off x="381000" y="2971800"/>
            <a:ext cx="1629494" cy="1295400"/>
          </a:xfrm>
          <a:prstGeom prst="rect">
            <a:avLst/>
          </a:prstGeom>
        </p:spPr>
      </p:pic>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1447800" y="4191000"/>
            <a:ext cx="4343400" cy="7620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382294" y="2781300"/>
            <a:ext cx="2818606" cy="79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324303" y="4217276"/>
            <a:ext cx="1718442" cy="199696"/>
          </a:xfrm>
          <a:custGeom>
            <a:avLst/>
            <a:gdLst>
              <a:gd name="connsiteX0" fmla="*/ 0 w 1718442"/>
              <a:gd name="connsiteY0" fmla="*/ 39414 h 199696"/>
              <a:gd name="connsiteX1" fmla="*/ 472966 w 1718442"/>
              <a:gd name="connsiteY1" fmla="*/ 165538 h 199696"/>
              <a:gd name="connsiteX2" fmla="*/ 930166 w 1718442"/>
              <a:gd name="connsiteY2" fmla="*/ 181303 h 199696"/>
              <a:gd name="connsiteX3" fmla="*/ 1371600 w 1718442"/>
              <a:gd name="connsiteY3" fmla="*/ 55179 h 199696"/>
              <a:gd name="connsiteX4" fmla="*/ 1671145 w 1718442"/>
              <a:gd name="connsiteY4" fmla="*/ 7883 h 199696"/>
              <a:gd name="connsiteX5" fmla="*/ 1655380 w 1718442"/>
              <a:gd name="connsiteY5" fmla="*/ 7883 h 199696"/>
              <a:gd name="connsiteX6" fmla="*/ 1671145 w 1718442"/>
              <a:gd name="connsiteY6" fmla="*/ 7883 h 1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42" h="199696">
                <a:moveTo>
                  <a:pt x="0" y="39414"/>
                </a:moveTo>
                <a:cubicBezTo>
                  <a:pt x="158969" y="90652"/>
                  <a:pt x="317938" y="141890"/>
                  <a:pt x="472966" y="165538"/>
                </a:cubicBezTo>
                <a:cubicBezTo>
                  <a:pt x="627994" y="189186"/>
                  <a:pt x="780394" y="199696"/>
                  <a:pt x="930166" y="181303"/>
                </a:cubicBezTo>
                <a:cubicBezTo>
                  <a:pt x="1079938" y="162910"/>
                  <a:pt x="1248103" y="84082"/>
                  <a:pt x="1371600" y="55179"/>
                </a:cubicBezTo>
                <a:cubicBezTo>
                  <a:pt x="1495097" y="26276"/>
                  <a:pt x="1623848" y="15766"/>
                  <a:pt x="1671145" y="7883"/>
                </a:cubicBezTo>
                <a:cubicBezTo>
                  <a:pt x="1718442" y="0"/>
                  <a:pt x="1655380" y="7883"/>
                  <a:pt x="1655380" y="7883"/>
                </a:cubicBezTo>
                <a:lnTo>
                  <a:pt x="1671145" y="7883"/>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2" name="TextBox 41"/>
          <p:cNvSpPr txBox="1"/>
          <p:nvPr/>
        </p:nvSpPr>
        <p:spPr>
          <a:xfrm>
            <a:off x="381000" y="4648200"/>
            <a:ext cx="1600200" cy="369332"/>
          </a:xfrm>
          <a:prstGeom prst="rect">
            <a:avLst/>
          </a:prstGeom>
          <a:noFill/>
        </p:spPr>
        <p:txBody>
          <a:bodyPr wrap="square" rtlCol="0">
            <a:spAutoFit/>
          </a:bodyPr>
          <a:lstStyle/>
          <a:p>
            <a:r>
              <a:rPr lang="en-US" dirty="0" smtClean="0"/>
              <a:t>Local</a:t>
            </a:r>
            <a:endParaRPr lang="en-US" dirty="0"/>
          </a:p>
        </p:txBody>
      </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a:endCxn id="31" idx="1"/>
          </p:cNvCxnSpPr>
          <p:nvPr/>
        </p:nvCxnSpPr>
        <p:spPr>
          <a:xfrm flipV="1">
            <a:off x="1143000" y="4382814"/>
            <a:ext cx="654269"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52400" y="914400"/>
            <a:ext cx="4343400" cy="461665"/>
          </a:xfrm>
          <a:prstGeom prst="rect">
            <a:avLst/>
          </a:prstGeom>
        </p:spPr>
        <p:txBody>
          <a:bodyPr wrap="square">
            <a:spAutoFit/>
          </a:bodyPr>
          <a:lstStyle/>
          <a:p>
            <a:pPr lvl="1"/>
            <a:r>
              <a:rPr lang="en-US" sz="1200" dirty="0" smtClean="0"/>
              <a:t>ALV (Daily  et al., 1988)</a:t>
            </a:r>
          </a:p>
          <a:p>
            <a:endParaRPr lang="en-US" sz="1200" dirty="0"/>
          </a:p>
        </p:txBody>
      </p:sp>
      <p:sp>
        <p:nvSpPr>
          <p:cNvPr id="28" name="TextBox 27"/>
          <p:cNvSpPr txBox="1"/>
          <p:nvPr/>
        </p:nvSpPr>
        <p:spPr>
          <a:xfrm>
            <a:off x="7848600" y="2590800"/>
            <a:ext cx="762000" cy="707886"/>
          </a:xfrm>
          <a:prstGeom prst="rect">
            <a:avLst/>
          </a:prstGeom>
          <a:noFill/>
        </p:spPr>
        <p:txBody>
          <a:bodyPr wrap="square" rtlCol="0">
            <a:spAutoFit/>
          </a:bodyPr>
          <a:lstStyle/>
          <a:p>
            <a:r>
              <a:rPr lang="en-US" sz="4000" b="1" dirty="0" smtClean="0"/>
              <a:t>?</a:t>
            </a:r>
            <a:endParaRPr lang="en-US" sz="4000" b="1" dirty="0"/>
          </a:p>
        </p:txBody>
      </p:sp>
      <p:sp>
        <p:nvSpPr>
          <p:cNvPr id="30" name="5-Point Star 29"/>
          <p:cNvSpPr/>
          <p:nvPr/>
        </p:nvSpPr>
        <p:spPr>
          <a:xfrm>
            <a:off x="5676900" y="40576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5676900" y="12382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4572000" y="762000"/>
            <a:ext cx="4038600" cy="3505200"/>
          </a:xfrm>
          <a:prstGeom prst="ellips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Unstructured and Unknown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6</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680138" y="4191000"/>
            <a:ext cx="3187262" cy="4992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343400" y="2819400"/>
            <a:ext cx="28956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853558" y="4217276"/>
            <a:ext cx="1718442" cy="199696"/>
          </a:xfrm>
          <a:custGeom>
            <a:avLst/>
            <a:gdLst>
              <a:gd name="connsiteX0" fmla="*/ 0 w 1718442"/>
              <a:gd name="connsiteY0" fmla="*/ 39414 h 199696"/>
              <a:gd name="connsiteX1" fmla="*/ 472966 w 1718442"/>
              <a:gd name="connsiteY1" fmla="*/ 165538 h 199696"/>
              <a:gd name="connsiteX2" fmla="*/ 930166 w 1718442"/>
              <a:gd name="connsiteY2" fmla="*/ 181303 h 199696"/>
              <a:gd name="connsiteX3" fmla="*/ 1371600 w 1718442"/>
              <a:gd name="connsiteY3" fmla="*/ 55179 h 199696"/>
              <a:gd name="connsiteX4" fmla="*/ 1671145 w 1718442"/>
              <a:gd name="connsiteY4" fmla="*/ 7883 h 199696"/>
              <a:gd name="connsiteX5" fmla="*/ 1655380 w 1718442"/>
              <a:gd name="connsiteY5" fmla="*/ 7883 h 199696"/>
              <a:gd name="connsiteX6" fmla="*/ 1671145 w 1718442"/>
              <a:gd name="connsiteY6" fmla="*/ 7883 h 1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42" h="199696">
                <a:moveTo>
                  <a:pt x="0" y="39414"/>
                </a:moveTo>
                <a:cubicBezTo>
                  <a:pt x="158969" y="90652"/>
                  <a:pt x="317938" y="141890"/>
                  <a:pt x="472966" y="165538"/>
                </a:cubicBezTo>
                <a:cubicBezTo>
                  <a:pt x="627994" y="189186"/>
                  <a:pt x="780394" y="199696"/>
                  <a:pt x="930166" y="181303"/>
                </a:cubicBezTo>
                <a:cubicBezTo>
                  <a:pt x="1079938" y="162910"/>
                  <a:pt x="1248103" y="84082"/>
                  <a:pt x="1371600" y="55179"/>
                </a:cubicBezTo>
                <a:cubicBezTo>
                  <a:pt x="1495097" y="26276"/>
                  <a:pt x="1623848" y="15766"/>
                  <a:pt x="1671145" y="7883"/>
                </a:cubicBezTo>
                <a:cubicBezTo>
                  <a:pt x="1718442" y="0"/>
                  <a:pt x="1655380" y="7883"/>
                  <a:pt x="1655380" y="7883"/>
                </a:cubicBezTo>
                <a:lnTo>
                  <a:pt x="1671145" y="7883"/>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2" name="TextBox 41"/>
          <p:cNvSpPr txBox="1"/>
          <p:nvPr/>
        </p:nvSpPr>
        <p:spPr>
          <a:xfrm>
            <a:off x="1981200" y="4648200"/>
            <a:ext cx="1600200" cy="369332"/>
          </a:xfrm>
          <a:prstGeom prst="rect">
            <a:avLst/>
          </a:prstGeom>
          <a:noFill/>
        </p:spPr>
        <p:txBody>
          <a:bodyPr wrap="square" rtlCol="0">
            <a:spAutoFit/>
          </a:bodyPr>
          <a:lstStyle/>
          <a:p>
            <a:r>
              <a:rPr lang="en-US" dirty="0" smtClean="0"/>
              <a:t>Local</a:t>
            </a:r>
            <a:endParaRPr lang="en-US" dirty="0"/>
          </a:p>
        </p:txBody>
      </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a:endCxn id="31" idx="1"/>
          </p:cNvCxnSpPr>
          <p:nvPr/>
        </p:nvCxnSpPr>
        <p:spPr>
          <a:xfrm flipV="1">
            <a:off x="2672255" y="4382814"/>
            <a:ext cx="654269"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Hexagon 26"/>
          <p:cNvSpPr/>
          <p:nvPr/>
        </p:nvSpPr>
        <p:spPr>
          <a:xfrm>
            <a:off x="4572000" y="3657600"/>
            <a:ext cx="533400" cy="5334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1 29"/>
          <p:cNvSpPr/>
          <p:nvPr/>
        </p:nvSpPr>
        <p:spPr>
          <a:xfrm>
            <a:off x="4572000" y="4038600"/>
            <a:ext cx="533400" cy="4572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er_cutout.png"/>
          <p:cNvPicPr>
            <a:picLocks noChangeAspect="1"/>
          </p:cNvPicPr>
          <p:nvPr/>
        </p:nvPicPr>
        <p:blipFill>
          <a:blip r:embed="rId10" cstate="print"/>
          <a:stretch>
            <a:fillRect/>
          </a:stretch>
        </p:blipFill>
        <p:spPr>
          <a:xfrm flipH="1">
            <a:off x="1799506" y="2971800"/>
            <a:ext cx="1629494" cy="1295400"/>
          </a:xfrm>
          <a:prstGeom prst="rect">
            <a:avLst/>
          </a:prstGeom>
        </p:spPr>
      </p:pic>
      <p:sp>
        <p:nvSpPr>
          <p:cNvPr id="46" name="Rectangle 45"/>
          <p:cNvSpPr/>
          <p:nvPr/>
        </p:nvSpPr>
        <p:spPr>
          <a:xfrm>
            <a:off x="-152400" y="914400"/>
            <a:ext cx="4343400" cy="461665"/>
          </a:xfrm>
          <a:prstGeom prst="rect">
            <a:avLst/>
          </a:prstGeom>
        </p:spPr>
        <p:txBody>
          <a:bodyPr wrap="square">
            <a:spAutoFit/>
          </a:bodyPr>
          <a:lstStyle/>
          <a:p>
            <a:pPr lvl="1"/>
            <a:r>
              <a:rPr lang="en-US" sz="1200" dirty="0" smtClean="0"/>
              <a:t>ALV (Daily  et al., 1988)</a:t>
            </a:r>
          </a:p>
          <a:p>
            <a:endParaRPr lang="en-US" sz="1200" dirty="0"/>
          </a:p>
        </p:txBody>
      </p:sp>
      <p:sp>
        <p:nvSpPr>
          <p:cNvPr id="44" name="TextBox 43"/>
          <p:cNvSpPr txBox="1"/>
          <p:nvPr/>
        </p:nvSpPr>
        <p:spPr>
          <a:xfrm>
            <a:off x="7848600" y="2590800"/>
            <a:ext cx="762000" cy="707886"/>
          </a:xfrm>
          <a:prstGeom prst="rect">
            <a:avLst/>
          </a:prstGeom>
          <a:noFill/>
        </p:spPr>
        <p:txBody>
          <a:bodyPr wrap="square" rtlCol="0">
            <a:spAutoFit/>
          </a:bodyPr>
          <a:lstStyle/>
          <a:p>
            <a:r>
              <a:rPr lang="en-US" sz="4000" b="1" dirty="0" smtClean="0"/>
              <a:t>?</a:t>
            </a:r>
            <a:endParaRPr lang="en-US" sz="4000" b="1" dirty="0"/>
          </a:p>
        </p:txBody>
      </p:sp>
      <p:sp>
        <p:nvSpPr>
          <p:cNvPr id="47" name="5-Point Star 46"/>
          <p:cNvSpPr/>
          <p:nvPr/>
        </p:nvSpPr>
        <p:spPr>
          <a:xfrm>
            <a:off x="5676900" y="40576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5676900" y="123825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and Unknown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7</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720660" y="4572000"/>
            <a:ext cx="2083676" cy="4729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53694" y="3009900"/>
            <a:ext cx="3275806" cy="79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2" name="TextBox 41"/>
          <p:cNvSpPr txBox="1"/>
          <p:nvPr/>
        </p:nvSpPr>
        <p:spPr>
          <a:xfrm>
            <a:off x="2133600" y="4648200"/>
            <a:ext cx="1600200" cy="369332"/>
          </a:xfrm>
          <a:prstGeom prst="rect">
            <a:avLst/>
          </a:prstGeom>
          <a:noFill/>
        </p:spPr>
        <p:txBody>
          <a:bodyPr wrap="square" rtlCol="0">
            <a:spAutoFit/>
          </a:bodyPr>
          <a:lstStyle/>
          <a:p>
            <a:r>
              <a:rPr lang="en-US" dirty="0" smtClean="0"/>
              <a:t>Local</a:t>
            </a:r>
            <a:endParaRPr lang="en-US" dirty="0"/>
          </a:p>
        </p:txBody>
      </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p:nvPr/>
        </p:nvCxnSpPr>
        <p:spPr>
          <a:xfrm flipV="1">
            <a:off x="2403881" y="2956065"/>
            <a:ext cx="651080" cy="5263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Hexagon 27"/>
          <p:cNvSpPr/>
          <p:nvPr/>
        </p:nvSpPr>
        <p:spPr>
          <a:xfrm>
            <a:off x="4572000" y="3657600"/>
            <a:ext cx="533400" cy="5334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3543697" y="4457303"/>
            <a:ext cx="380206"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71800" y="4240923"/>
            <a:ext cx="764628" cy="2627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descr="mer_cutout.png"/>
          <p:cNvPicPr>
            <a:picLocks noChangeAspect="1"/>
          </p:cNvPicPr>
          <p:nvPr/>
        </p:nvPicPr>
        <p:blipFill>
          <a:blip r:embed="rId10" cstate="print"/>
          <a:stretch>
            <a:fillRect/>
          </a:stretch>
        </p:blipFill>
        <p:spPr>
          <a:xfrm flipH="1">
            <a:off x="1799506" y="2971800"/>
            <a:ext cx="1629494" cy="1295400"/>
          </a:xfrm>
          <a:prstGeom prst="rect">
            <a:avLst/>
          </a:prstGeom>
        </p:spPr>
      </p:pic>
      <p:sp>
        <p:nvSpPr>
          <p:cNvPr id="52" name="Freeform 51"/>
          <p:cNvSpPr/>
          <p:nvPr/>
        </p:nvSpPr>
        <p:spPr>
          <a:xfrm>
            <a:off x="2774731" y="4225159"/>
            <a:ext cx="1623848" cy="404648"/>
          </a:xfrm>
          <a:custGeom>
            <a:avLst/>
            <a:gdLst>
              <a:gd name="connsiteX0" fmla="*/ 0 w 1623848"/>
              <a:gd name="connsiteY0" fmla="*/ 0 h 404648"/>
              <a:gd name="connsiteX1" fmla="*/ 583324 w 1623848"/>
              <a:gd name="connsiteY1" fmla="*/ 78827 h 404648"/>
              <a:gd name="connsiteX2" fmla="*/ 914400 w 1623848"/>
              <a:gd name="connsiteY2" fmla="*/ 204951 h 404648"/>
              <a:gd name="connsiteX3" fmla="*/ 1213945 w 1623848"/>
              <a:gd name="connsiteY3" fmla="*/ 315310 h 404648"/>
              <a:gd name="connsiteX4" fmla="*/ 1497724 w 1623848"/>
              <a:gd name="connsiteY4" fmla="*/ 394138 h 404648"/>
              <a:gd name="connsiteX5" fmla="*/ 1623848 w 1623848"/>
              <a:gd name="connsiteY5" fmla="*/ 378372 h 40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848" h="404648">
                <a:moveTo>
                  <a:pt x="0" y="0"/>
                </a:moveTo>
                <a:cubicBezTo>
                  <a:pt x="215462" y="22334"/>
                  <a:pt x="430924" y="44668"/>
                  <a:pt x="583324" y="78827"/>
                </a:cubicBezTo>
                <a:cubicBezTo>
                  <a:pt x="735724" y="112986"/>
                  <a:pt x="914400" y="204951"/>
                  <a:pt x="914400" y="204951"/>
                </a:cubicBezTo>
                <a:cubicBezTo>
                  <a:pt x="1019504" y="244365"/>
                  <a:pt x="1116724" y="283779"/>
                  <a:pt x="1213945" y="315310"/>
                </a:cubicBezTo>
                <a:cubicBezTo>
                  <a:pt x="1311166" y="346841"/>
                  <a:pt x="1429407" y="383628"/>
                  <a:pt x="1497724" y="394138"/>
                </a:cubicBezTo>
                <a:cubicBezTo>
                  <a:pt x="1566041" y="404648"/>
                  <a:pt x="1594944" y="391510"/>
                  <a:pt x="1623848" y="3783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flipV="1">
            <a:off x="2819400" y="44196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52400" y="914400"/>
            <a:ext cx="4343400" cy="830997"/>
          </a:xfrm>
          <a:prstGeom prst="rect">
            <a:avLst/>
          </a:prstGeom>
        </p:spPr>
        <p:txBody>
          <a:bodyPr wrap="square">
            <a:spAutoFit/>
          </a:bodyPr>
          <a:lstStyle/>
          <a:p>
            <a:pPr lvl="1"/>
            <a:r>
              <a:rPr lang="en-US" sz="1200" dirty="0" smtClean="0"/>
              <a:t>D*/Smarty (</a:t>
            </a:r>
            <a:r>
              <a:rPr lang="en-US" sz="1200" dirty="0" err="1" smtClean="0"/>
              <a:t>Stentz</a:t>
            </a:r>
            <a:r>
              <a:rPr lang="en-US" sz="1200" dirty="0" smtClean="0"/>
              <a:t> &amp; Hebert, 1994)</a:t>
            </a:r>
          </a:p>
          <a:p>
            <a:pPr lvl="1"/>
            <a:r>
              <a:rPr lang="en-US" sz="1200" dirty="0" smtClean="0"/>
              <a:t>Ranger (Kelly, 1995)</a:t>
            </a:r>
          </a:p>
          <a:p>
            <a:pPr lvl="1"/>
            <a:r>
              <a:rPr lang="en-US" sz="1200" dirty="0" err="1" smtClean="0"/>
              <a:t>Morphin</a:t>
            </a:r>
            <a:r>
              <a:rPr lang="en-US" sz="1200" dirty="0" smtClean="0"/>
              <a:t> (Simmons et al., 1996)</a:t>
            </a:r>
          </a:p>
          <a:p>
            <a:pPr lvl="1"/>
            <a:r>
              <a:rPr lang="en-US" sz="1200" dirty="0" smtClean="0"/>
              <a:t>Gestalt (Goldberg, </a:t>
            </a:r>
            <a:r>
              <a:rPr lang="en-US" sz="1200" dirty="0" err="1" smtClean="0"/>
              <a:t>Maimone</a:t>
            </a:r>
            <a:r>
              <a:rPr lang="en-US" sz="1200" dirty="0" smtClean="0"/>
              <a:t> &amp; </a:t>
            </a:r>
            <a:r>
              <a:rPr lang="en-US" sz="1200" dirty="0" err="1" smtClean="0"/>
              <a:t>Matthies</a:t>
            </a:r>
            <a:r>
              <a:rPr lang="en-US" sz="1200" dirty="0" smtClean="0"/>
              <a:t>, 2002)</a:t>
            </a:r>
          </a:p>
        </p:txBody>
      </p:sp>
      <p:sp>
        <p:nvSpPr>
          <p:cNvPr id="31" name="Right Brace 30"/>
          <p:cNvSpPr/>
          <p:nvPr/>
        </p:nvSpPr>
        <p:spPr>
          <a:xfrm>
            <a:off x="5867400" y="40386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136342" y="4114800"/>
            <a:ext cx="2667000" cy="646331"/>
          </a:xfrm>
          <a:prstGeom prst="rect">
            <a:avLst/>
          </a:prstGeom>
          <a:noFill/>
        </p:spPr>
        <p:txBody>
          <a:bodyPr wrap="square" rtlCol="0">
            <a:spAutoFit/>
          </a:bodyPr>
          <a:lstStyle/>
          <a:p>
            <a:r>
              <a:rPr lang="en-US" dirty="0" smtClean="0"/>
              <a:t>Dynamic </a:t>
            </a:r>
            <a:r>
              <a:rPr lang="en-US" dirty="0" err="1" smtClean="0"/>
              <a:t>replanning</a:t>
            </a:r>
            <a:endParaRPr lang="en-US" dirty="0" smtClean="0"/>
          </a:p>
          <a:p>
            <a:r>
              <a:rPr lang="en-US" dirty="0" smtClean="0"/>
              <a:t>D* (</a:t>
            </a:r>
            <a:r>
              <a:rPr lang="en-US" dirty="0" err="1" smtClean="0"/>
              <a:t>Stentz</a:t>
            </a:r>
            <a:r>
              <a:rPr lang="en-US" dirty="0" smtClean="0"/>
              <a:t> ’94, others)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endParaRPr lang="en-US" dirty="0" smtClean="0"/>
          </a:p>
          <a:p>
            <a:r>
              <a:rPr lang="en-US" b="1" dirty="0" smtClean="0">
                <a:solidFill>
                  <a:srgbClr val="FF0000"/>
                </a:solidFill>
              </a:rPr>
              <a:t>Global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dirty="0" smtClean="0"/>
              <a:t>Local planning</a:t>
            </a:r>
          </a:p>
          <a:p>
            <a:pPr lvl="1"/>
            <a:r>
              <a:rPr lang="en-US" dirty="0" smtClean="0"/>
              <a:t>Representation limitations</a:t>
            </a:r>
          </a:p>
          <a:p>
            <a:pPr lvl="1"/>
            <a:r>
              <a:rPr lang="en-US" dirty="0" smtClean="0"/>
              <a:t>Improvements</a:t>
            </a:r>
          </a:p>
          <a:p>
            <a:pPr lvl="1"/>
            <a:r>
              <a:rPr lang="en-US" dirty="0" smtClean="0"/>
              <a:t>Results</a:t>
            </a:r>
          </a:p>
          <a:p>
            <a:pPr lvl="1"/>
            <a:endParaRPr lang="en-US" dirty="0" smtClean="0"/>
          </a:p>
          <a:p>
            <a:r>
              <a:rPr lang="en-US" dirty="0" smtClean="0"/>
              <a:t>Summary</a:t>
            </a:r>
          </a:p>
          <a:p>
            <a:endParaRPr lang="en-US" dirty="0"/>
          </a:p>
        </p:txBody>
      </p:sp>
      <p:sp>
        <p:nvSpPr>
          <p:cNvPr id="5" name="Slide Number Placeholder 4"/>
          <p:cNvSpPr>
            <a:spLocks noGrp="1"/>
          </p:cNvSpPr>
          <p:nvPr>
            <p:ph type="sldNum" sz="quarter" idx="11"/>
          </p:nvPr>
        </p:nvSpPr>
        <p:spPr/>
        <p:txBody>
          <a:bodyPr/>
          <a:lstStyle/>
          <a:p>
            <a:fld id="{D3E5AC10-7604-4D1B-8AA2-0CC4A0956DA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and Unknown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97F074D-1CF2-4D63-BCA3-92FF8448F75E}" type="slidenum">
              <a:rPr lang="en-US" smtClean="0"/>
              <a:pPr/>
              <a:t>9</a:t>
            </a:fld>
            <a:endParaRPr lang="en-US" dirty="0"/>
          </a:p>
        </p:txBody>
      </p:sp>
      <p:grpSp>
        <p:nvGrpSpPr>
          <p:cNvPr id="3" name="Group 13"/>
          <p:cNvGrpSpPr/>
          <p:nvPr/>
        </p:nvGrpSpPr>
        <p:grpSpPr>
          <a:xfrm>
            <a:off x="172995" y="5293656"/>
            <a:ext cx="8779476" cy="1107144"/>
            <a:chOff x="172995" y="5257800"/>
            <a:chExt cx="8779476" cy="1107144"/>
          </a:xfrm>
        </p:grpSpPr>
        <p:pic>
          <p:nvPicPr>
            <p:cNvPr id="34" name="Picture 33" descr="stanford_cart.png"/>
            <p:cNvPicPr>
              <a:picLocks noChangeAspect="1"/>
            </p:cNvPicPr>
            <p:nvPr/>
          </p:nvPicPr>
          <p:blipFill>
            <a:blip r:embed="rId3"/>
            <a:srcRect l="14600" r="24110"/>
            <a:stretch>
              <a:fillRect/>
            </a:stretch>
          </p:blipFill>
          <p:spPr>
            <a:xfrm>
              <a:off x="172995" y="5270157"/>
              <a:ext cx="1046205" cy="1075991"/>
            </a:xfrm>
            <a:prstGeom prst="rect">
              <a:avLst/>
            </a:prstGeom>
          </p:spPr>
        </p:pic>
        <p:pic>
          <p:nvPicPr>
            <p:cNvPr id="35" name="Picture 34" descr="navlab_85.png"/>
            <p:cNvPicPr>
              <a:picLocks noChangeAspect="1"/>
            </p:cNvPicPr>
            <p:nvPr/>
          </p:nvPicPr>
          <p:blipFill>
            <a:blip r:embed="rId4"/>
            <a:srcRect l="15000"/>
            <a:stretch>
              <a:fillRect/>
            </a:stretch>
          </p:blipFill>
          <p:spPr>
            <a:xfrm>
              <a:off x="2438400" y="5277394"/>
              <a:ext cx="1295400" cy="1070784"/>
            </a:xfrm>
            <a:prstGeom prst="rect">
              <a:avLst/>
            </a:prstGeom>
          </p:spPr>
        </p:pic>
        <p:pic>
          <p:nvPicPr>
            <p:cNvPr id="36" name="Picture 35" descr="demoIII_xuv.jpg"/>
            <p:cNvPicPr>
              <a:picLocks noChangeAspect="1"/>
            </p:cNvPicPr>
            <p:nvPr/>
          </p:nvPicPr>
          <p:blipFill>
            <a:blip r:embed="rId5" cstate="print"/>
            <a:srcRect l="4409"/>
            <a:stretch>
              <a:fillRect/>
            </a:stretch>
          </p:blipFill>
          <p:spPr>
            <a:xfrm>
              <a:off x="3733800" y="5273584"/>
              <a:ext cx="1383957" cy="1085850"/>
            </a:xfrm>
            <a:prstGeom prst="rect">
              <a:avLst/>
            </a:prstGeom>
          </p:spPr>
        </p:pic>
        <p:pic>
          <p:nvPicPr>
            <p:cNvPr id="37" name="Picture 36" descr="mer.jpg"/>
            <p:cNvPicPr>
              <a:picLocks noChangeAspect="1"/>
            </p:cNvPicPr>
            <p:nvPr/>
          </p:nvPicPr>
          <p:blipFill>
            <a:blip r:embed="rId6" cstate="print"/>
            <a:srcRect l="11112"/>
            <a:stretch>
              <a:fillRect/>
            </a:stretch>
          </p:blipFill>
          <p:spPr>
            <a:xfrm>
              <a:off x="5117757" y="5264006"/>
              <a:ext cx="1219200" cy="1097280"/>
            </a:xfrm>
            <a:prstGeom prst="rect">
              <a:avLst/>
            </a:prstGeom>
          </p:spPr>
        </p:pic>
        <p:pic>
          <p:nvPicPr>
            <p:cNvPr id="38" name="Picture 37" descr="crusher.bmp"/>
            <p:cNvPicPr>
              <a:picLocks noChangeAspect="1"/>
            </p:cNvPicPr>
            <p:nvPr/>
          </p:nvPicPr>
          <p:blipFill>
            <a:blip r:embed="rId7" cstate="print"/>
            <a:srcRect l="13907" r="11921"/>
            <a:stretch>
              <a:fillRect/>
            </a:stretch>
          </p:blipFill>
          <p:spPr>
            <a:xfrm>
              <a:off x="6336957" y="5257800"/>
              <a:ext cx="1219200" cy="1095830"/>
            </a:xfrm>
            <a:prstGeom prst="rect">
              <a:avLst/>
            </a:prstGeom>
          </p:spPr>
        </p:pic>
        <p:pic>
          <p:nvPicPr>
            <p:cNvPr id="39" name="Picture 2"/>
            <p:cNvPicPr>
              <a:picLocks noChangeAspect="1" noChangeArrowheads="1"/>
            </p:cNvPicPr>
            <p:nvPr/>
          </p:nvPicPr>
          <p:blipFill>
            <a:blip r:embed="rId8"/>
            <a:srcRect/>
            <a:stretch>
              <a:fillRect/>
            </a:stretch>
          </p:blipFill>
          <p:spPr bwMode="auto">
            <a:xfrm>
              <a:off x="7556822" y="5259590"/>
              <a:ext cx="1395649" cy="1105354"/>
            </a:xfrm>
            <a:prstGeom prst="rect">
              <a:avLst/>
            </a:prstGeom>
            <a:noFill/>
            <a:ln w="9525">
              <a:noFill/>
              <a:miter lim="800000"/>
              <a:headEnd/>
              <a:tailEnd/>
            </a:ln>
            <a:effectLst/>
          </p:spPr>
        </p:pic>
        <p:pic>
          <p:nvPicPr>
            <p:cNvPr id="40" name="Picture 39" descr="alv.jpg"/>
            <p:cNvPicPr>
              <a:picLocks noChangeAspect="1"/>
            </p:cNvPicPr>
            <p:nvPr/>
          </p:nvPicPr>
          <p:blipFill>
            <a:blip r:embed="rId9"/>
            <a:srcRect l="40299" t="15881" r="4568" b="12283"/>
            <a:stretch>
              <a:fillRect/>
            </a:stretch>
          </p:blipFill>
          <p:spPr>
            <a:xfrm>
              <a:off x="1219200" y="5272554"/>
              <a:ext cx="1219200" cy="1077776"/>
            </a:xfrm>
            <a:prstGeom prst="rect">
              <a:avLst/>
            </a:prstGeom>
          </p:spPr>
        </p:pic>
      </p:grpSp>
      <p:sp>
        <p:nvSpPr>
          <p:cNvPr id="13" name="Hexagon 12"/>
          <p:cNvSpPr/>
          <p:nvPr/>
        </p:nvSpPr>
        <p:spPr>
          <a:xfrm>
            <a:off x="6172200" y="18288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4267200" y="2667000"/>
            <a:ext cx="914400" cy="7620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720660" y="4572000"/>
            <a:ext cx="2083676" cy="4729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53694" y="3009900"/>
            <a:ext cx="3275806" cy="79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1371600"/>
            <a:ext cx="1981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36"/>
          <p:cNvGrpSpPr>
            <a:grpSpLocks/>
          </p:cNvGrpSpPr>
          <p:nvPr/>
        </p:nvGrpSpPr>
        <p:grpSpPr bwMode="auto">
          <a:xfrm rot="840000">
            <a:off x="7756194" y="943347"/>
            <a:ext cx="304800" cy="533400"/>
            <a:chOff x="5280" y="1392"/>
            <a:chExt cx="192" cy="336"/>
          </a:xfrm>
        </p:grpSpPr>
        <p:sp>
          <p:nvSpPr>
            <p:cNvPr id="33" name="AutoShape 37" descr="Large checker board"/>
            <p:cNvSpPr>
              <a:spLocks noChangeArrowheads="1"/>
            </p:cNvSpPr>
            <p:nvPr/>
          </p:nvSpPr>
          <p:spPr bwMode="auto">
            <a:xfrm>
              <a:off x="5280" y="1392"/>
              <a:ext cx="192" cy="192"/>
            </a:xfrm>
            <a:prstGeom prst="flowChartPunchedTape">
              <a:avLst/>
            </a:prstGeom>
            <a:pattFill prst="lgCheck">
              <a:fgClr>
                <a:schemeClr val="tx1"/>
              </a:fgClr>
              <a:bgClr>
                <a:schemeClr val="bg1"/>
              </a:bgClr>
            </a:pattFill>
            <a:ln w="9525">
              <a:solidFill>
                <a:schemeClr val="tx1"/>
              </a:solidFill>
              <a:miter lim="800000"/>
              <a:headEnd/>
              <a:tailEnd/>
            </a:ln>
          </p:spPr>
          <p:txBody>
            <a:bodyPr wrap="none" anchor="ctr"/>
            <a:lstStyle/>
            <a:p>
              <a:endParaRPr lang="en-US"/>
            </a:p>
          </p:txBody>
        </p:sp>
        <p:sp>
          <p:nvSpPr>
            <p:cNvPr id="41" name="Line 38"/>
            <p:cNvSpPr>
              <a:spLocks noChangeShapeType="1"/>
            </p:cNvSpPr>
            <p:nvPr/>
          </p:nvSpPr>
          <p:spPr bwMode="auto">
            <a:xfrm>
              <a:off x="5280" y="1392"/>
              <a:ext cx="0" cy="336"/>
            </a:xfrm>
            <a:prstGeom prst="line">
              <a:avLst/>
            </a:prstGeom>
            <a:noFill/>
            <a:ln w="38100">
              <a:solidFill>
                <a:schemeClr val="tx1"/>
              </a:solidFill>
              <a:round/>
              <a:headEnd/>
              <a:tailEnd/>
            </a:ln>
          </p:spPr>
          <p:txBody>
            <a:bodyPr/>
            <a:lstStyle/>
            <a:p>
              <a:endParaRPr lang="en-US"/>
            </a:p>
          </p:txBody>
        </p:sp>
      </p:grpSp>
      <p:sp>
        <p:nvSpPr>
          <p:cNvPr id="42" name="TextBox 41"/>
          <p:cNvSpPr txBox="1"/>
          <p:nvPr/>
        </p:nvSpPr>
        <p:spPr>
          <a:xfrm>
            <a:off x="2133600" y="4648200"/>
            <a:ext cx="1600200" cy="369332"/>
          </a:xfrm>
          <a:prstGeom prst="rect">
            <a:avLst/>
          </a:prstGeom>
          <a:noFill/>
        </p:spPr>
        <p:txBody>
          <a:bodyPr wrap="square" rtlCol="0">
            <a:spAutoFit/>
          </a:bodyPr>
          <a:lstStyle/>
          <a:p>
            <a:r>
              <a:rPr lang="en-US" dirty="0" smtClean="0"/>
              <a:t>Local</a:t>
            </a:r>
            <a:endParaRPr lang="en-US" dirty="0"/>
          </a:p>
        </p:txBody>
      </p:sp>
      <p:sp>
        <p:nvSpPr>
          <p:cNvPr id="43" name="TextBox 42"/>
          <p:cNvSpPr txBox="1"/>
          <p:nvPr/>
        </p:nvSpPr>
        <p:spPr>
          <a:xfrm>
            <a:off x="6553200" y="3429000"/>
            <a:ext cx="1600200" cy="369332"/>
          </a:xfrm>
          <a:prstGeom prst="rect">
            <a:avLst/>
          </a:prstGeom>
          <a:noFill/>
        </p:spPr>
        <p:txBody>
          <a:bodyPr wrap="square" rtlCol="0">
            <a:spAutoFit/>
          </a:bodyPr>
          <a:lstStyle/>
          <a:p>
            <a:r>
              <a:rPr lang="en-US" dirty="0" smtClean="0"/>
              <a:t>Global</a:t>
            </a:r>
            <a:endParaRPr lang="en-US" dirty="0"/>
          </a:p>
        </p:txBody>
      </p:sp>
      <p:cxnSp>
        <p:nvCxnSpPr>
          <p:cNvPr id="45" name="Straight Arrow Connector 44"/>
          <p:cNvCxnSpPr/>
          <p:nvPr/>
        </p:nvCxnSpPr>
        <p:spPr>
          <a:xfrm flipV="1">
            <a:off x="2403881" y="2956065"/>
            <a:ext cx="651080" cy="5263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791200" y="3200400"/>
            <a:ext cx="762000" cy="417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Hexagon 27"/>
          <p:cNvSpPr/>
          <p:nvPr/>
        </p:nvSpPr>
        <p:spPr>
          <a:xfrm>
            <a:off x="4572000" y="3657600"/>
            <a:ext cx="533400" cy="533400"/>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3543697" y="4457303"/>
            <a:ext cx="380206"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71800" y="4240923"/>
            <a:ext cx="764628" cy="2627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descr="mer_cutout.png"/>
          <p:cNvPicPr>
            <a:picLocks noChangeAspect="1"/>
          </p:cNvPicPr>
          <p:nvPr/>
        </p:nvPicPr>
        <p:blipFill>
          <a:blip r:embed="rId10" cstate="print"/>
          <a:stretch>
            <a:fillRect/>
          </a:stretch>
        </p:blipFill>
        <p:spPr>
          <a:xfrm flipH="1">
            <a:off x="1799506" y="2971800"/>
            <a:ext cx="1629494" cy="1295400"/>
          </a:xfrm>
          <a:prstGeom prst="rect">
            <a:avLst/>
          </a:prstGeom>
        </p:spPr>
      </p:pic>
      <p:sp>
        <p:nvSpPr>
          <p:cNvPr id="52" name="Freeform 51"/>
          <p:cNvSpPr/>
          <p:nvPr/>
        </p:nvSpPr>
        <p:spPr>
          <a:xfrm>
            <a:off x="2774731" y="4225159"/>
            <a:ext cx="1623848" cy="404648"/>
          </a:xfrm>
          <a:custGeom>
            <a:avLst/>
            <a:gdLst>
              <a:gd name="connsiteX0" fmla="*/ 0 w 1623848"/>
              <a:gd name="connsiteY0" fmla="*/ 0 h 404648"/>
              <a:gd name="connsiteX1" fmla="*/ 583324 w 1623848"/>
              <a:gd name="connsiteY1" fmla="*/ 78827 h 404648"/>
              <a:gd name="connsiteX2" fmla="*/ 914400 w 1623848"/>
              <a:gd name="connsiteY2" fmla="*/ 204951 h 404648"/>
              <a:gd name="connsiteX3" fmla="*/ 1213945 w 1623848"/>
              <a:gd name="connsiteY3" fmla="*/ 315310 h 404648"/>
              <a:gd name="connsiteX4" fmla="*/ 1497724 w 1623848"/>
              <a:gd name="connsiteY4" fmla="*/ 394138 h 404648"/>
              <a:gd name="connsiteX5" fmla="*/ 1623848 w 1623848"/>
              <a:gd name="connsiteY5" fmla="*/ 378372 h 40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848" h="404648">
                <a:moveTo>
                  <a:pt x="0" y="0"/>
                </a:moveTo>
                <a:cubicBezTo>
                  <a:pt x="215462" y="22334"/>
                  <a:pt x="430924" y="44668"/>
                  <a:pt x="583324" y="78827"/>
                </a:cubicBezTo>
                <a:cubicBezTo>
                  <a:pt x="735724" y="112986"/>
                  <a:pt x="914400" y="204951"/>
                  <a:pt x="914400" y="204951"/>
                </a:cubicBezTo>
                <a:cubicBezTo>
                  <a:pt x="1019504" y="244365"/>
                  <a:pt x="1116724" y="283779"/>
                  <a:pt x="1213945" y="315310"/>
                </a:cubicBezTo>
                <a:cubicBezTo>
                  <a:pt x="1311166" y="346841"/>
                  <a:pt x="1429407" y="383628"/>
                  <a:pt x="1497724" y="394138"/>
                </a:cubicBezTo>
                <a:cubicBezTo>
                  <a:pt x="1566041" y="404648"/>
                  <a:pt x="1594944" y="391510"/>
                  <a:pt x="1623848" y="3783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flipV="1">
            <a:off x="2819400" y="44196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52400" y="914400"/>
            <a:ext cx="4343400" cy="830997"/>
          </a:xfrm>
          <a:prstGeom prst="rect">
            <a:avLst/>
          </a:prstGeom>
        </p:spPr>
        <p:txBody>
          <a:bodyPr wrap="square">
            <a:spAutoFit/>
          </a:bodyPr>
          <a:lstStyle/>
          <a:p>
            <a:pPr lvl="1"/>
            <a:r>
              <a:rPr lang="en-US" sz="1200" dirty="0" smtClean="0"/>
              <a:t>D*/Smarty (</a:t>
            </a:r>
            <a:r>
              <a:rPr lang="en-US" sz="1200" dirty="0" err="1" smtClean="0"/>
              <a:t>Stentz</a:t>
            </a:r>
            <a:r>
              <a:rPr lang="en-US" sz="1200" dirty="0" smtClean="0"/>
              <a:t> &amp; Hebert, 1994)</a:t>
            </a:r>
          </a:p>
          <a:p>
            <a:pPr lvl="1"/>
            <a:r>
              <a:rPr lang="en-US" sz="1200" dirty="0" smtClean="0"/>
              <a:t>Ranger (Kelly, 1995)</a:t>
            </a:r>
          </a:p>
          <a:p>
            <a:pPr lvl="1"/>
            <a:r>
              <a:rPr lang="en-US" sz="1200" dirty="0" err="1" smtClean="0"/>
              <a:t>Morphin</a:t>
            </a:r>
            <a:r>
              <a:rPr lang="en-US" sz="1200" dirty="0" smtClean="0"/>
              <a:t> (Simmons et al., 1996)</a:t>
            </a:r>
          </a:p>
          <a:p>
            <a:pPr lvl="1"/>
            <a:r>
              <a:rPr lang="en-US" sz="1200" dirty="0" smtClean="0"/>
              <a:t>Gestalt (Goldberg, </a:t>
            </a:r>
            <a:r>
              <a:rPr lang="en-US" sz="1200" dirty="0" err="1" smtClean="0"/>
              <a:t>Maimone</a:t>
            </a:r>
            <a:r>
              <a:rPr lang="en-US" sz="1200" dirty="0" smtClean="0"/>
              <a:t> &amp; </a:t>
            </a:r>
            <a:r>
              <a:rPr lang="en-US" sz="1200" dirty="0" err="1" smtClean="0"/>
              <a:t>Matthies</a:t>
            </a:r>
            <a:r>
              <a:rPr lang="en-US" sz="1200" dirty="0" smtClean="0"/>
              <a:t>, 2002)</a:t>
            </a:r>
          </a:p>
        </p:txBody>
      </p:sp>
      <p:sp>
        <p:nvSpPr>
          <p:cNvPr id="31" name="Right Brace 30"/>
          <p:cNvSpPr/>
          <p:nvPr/>
        </p:nvSpPr>
        <p:spPr>
          <a:xfrm>
            <a:off x="5867400" y="40386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136342" y="4114800"/>
            <a:ext cx="2667000" cy="646331"/>
          </a:xfrm>
          <a:prstGeom prst="rect">
            <a:avLst/>
          </a:prstGeom>
          <a:noFill/>
        </p:spPr>
        <p:txBody>
          <a:bodyPr wrap="square" rtlCol="0">
            <a:spAutoFit/>
          </a:bodyPr>
          <a:lstStyle/>
          <a:p>
            <a:r>
              <a:rPr lang="en-US" dirty="0" smtClean="0"/>
              <a:t>Dynamic </a:t>
            </a:r>
            <a:r>
              <a:rPr lang="en-US" dirty="0" err="1" smtClean="0"/>
              <a:t>replanning</a:t>
            </a:r>
            <a:endParaRPr lang="en-US" dirty="0" smtClean="0"/>
          </a:p>
          <a:p>
            <a:r>
              <a:rPr lang="en-US" dirty="0" smtClean="0"/>
              <a:t>D* (</a:t>
            </a:r>
            <a:r>
              <a:rPr lang="en-US" dirty="0" err="1" smtClean="0"/>
              <a:t>Stentz</a:t>
            </a:r>
            <a:r>
              <a:rPr lang="en-US" dirty="0" smtClean="0"/>
              <a:t> ’94, others)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c_MSL_cfb_060610">
  <a:themeElements>
    <a:clrScheme name="generic_MSL_cfb_0606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_MSL_cfb_0606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_MSL_cfb_0606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_MSL_cfb_0606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_MSL_cfb_0606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_MSL_cfb_0606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_MSL_cfb_0606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_MSL_cfb_0606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_MSL_cfb_0606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_MSL_cfb_0606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_MSL_cfb_0606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_MSL_cfb_0606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_MSL_cfb_0606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_MSL_cfb_0606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TotalTime>
  <Words>2529</Words>
  <Application>Microsoft Office PowerPoint</Application>
  <PresentationFormat>On-screen Show (4:3)</PresentationFormat>
  <Paragraphs>606</Paragraphs>
  <Slides>49</Slides>
  <Notes>27</Notes>
  <HiddenSlides>1</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generic_MSL_cfb_060610</vt:lpstr>
      <vt:lpstr>CorelDRAW</vt:lpstr>
      <vt:lpstr>Rover Trajectory Planning Constrained Global Planning  and  Path Relaxation </vt:lpstr>
      <vt:lpstr>Autonomous Navigation</vt:lpstr>
      <vt:lpstr>Introduction</vt:lpstr>
      <vt:lpstr>Unstructured Environments</vt:lpstr>
      <vt:lpstr>Unstructured and Unknown</vt:lpstr>
      <vt:lpstr>Unstructured and Unknown</vt:lpstr>
      <vt:lpstr>Unstructured and Unknown</vt:lpstr>
      <vt:lpstr>Outline</vt:lpstr>
      <vt:lpstr>Unstructured and Unknown</vt:lpstr>
      <vt:lpstr>Unstructured and Unknown</vt:lpstr>
      <vt:lpstr>Challenges</vt:lpstr>
      <vt:lpstr>Turn-in-place Difficulties</vt:lpstr>
      <vt:lpstr>Turn-in-place Difficulties</vt:lpstr>
      <vt:lpstr>Turn-in-place Difficulties</vt:lpstr>
      <vt:lpstr>Turn-in-Place Difficulties</vt:lpstr>
      <vt:lpstr>In the Field…</vt:lpstr>
      <vt:lpstr>Heading-Aware Global Planner</vt:lpstr>
      <vt:lpstr>Heading-Aware Global Planner</vt:lpstr>
      <vt:lpstr>Heading-Aware Planning</vt:lpstr>
      <vt:lpstr>Robot-Fixed Search Space</vt:lpstr>
      <vt:lpstr>World-Fixed Search Space</vt:lpstr>
      <vt:lpstr>Robot-Fixed vs. World-Fixed</vt:lpstr>
      <vt:lpstr>Dynamic Re-planning</vt:lpstr>
      <vt:lpstr>Dynamic Re-planning</vt:lpstr>
      <vt:lpstr>Nonholonomic D*</vt:lpstr>
      <vt:lpstr>Nonholonomic D*</vt:lpstr>
      <vt:lpstr>Dynamic Search Space</vt:lpstr>
      <vt:lpstr>8-Connected Grid Alternative</vt:lpstr>
      <vt:lpstr>8-Connected Grid Alternative</vt:lpstr>
      <vt:lpstr>8-Connected Grid Alternative</vt:lpstr>
      <vt:lpstr>Outline</vt:lpstr>
      <vt:lpstr>Following Global Guidance</vt:lpstr>
      <vt:lpstr>Following Global Guidance</vt:lpstr>
      <vt:lpstr>Parameterized Representations</vt:lpstr>
      <vt:lpstr>Arcs vs. Clothoids</vt:lpstr>
      <vt:lpstr>Following Global Guidance</vt:lpstr>
      <vt:lpstr>Path Relaxation</vt:lpstr>
      <vt:lpstr>Fixed vs. Relaxed</vt:lpstr>
      <vt:lpstr>Experimental Results</vt:lpstr>
      <vt:lpstr>Outline</vt:lpstr>
      <vt:lpstr>Summary</vt:lpstr>
      <vt:lpstr>State Lattices for Planning with Dynamics </vt:lpstr>
      <vt:lpstr>Backup</vt:lpstr>
      <vt:lpstr>State Lattice Benefits</vt:lpstr>
      <vt:lpstr>Path Swaths</vt:lpstr>
      <vt:lpstr>World Fixed State Lattice</vt:lpstr>
      <vt:lpstr>World Fixed State Lattice</vt:lpstr>
      <vt:lpstr>World Fixed State Lattice</vt:lpstr>
      <vt:lpstr>Dynamic Search Space</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Experiments in Rover Navigation via  Model-Based Trajectory Generation and  Nonholonomic Motion Planning in State Lattices</dc:title>
  <dc:creator>mihail</dc:creator>
  <cp:lastModifiedBy>Your User Name</cp:lastModifiedBy>
  <cp:revision>100</cp:revision>
  <dcterms:created xsi:type="dcterms:W3CDTF">2008-02-24T20:32:12Z</dcterms:created>
  <dcterms:modified xsi:type="dcterms:W3CDTF">2010-05-04T01:14:11Z</dcterms:modified>
</cp:coreProperties>
</file>