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42"/>
  </p:notesMasterIdLst>
  <p:sldIdLst>
    <p:sldId id="256" r:id="rId2"/>
    <p:sldId id="257" r:id="rId3"/>
    <p:sldId id="266" r:id="rId4"/>
    <p:sldId id="297" r:id="rId5"/>
    <p:sldId id="281" r:id="rId6"/>
    <p:sldId id="282" r:id="rId7"/>
    <p:sldId id="283" r:id="rId8"/>
    <p:sldId id="284" r:id="rId9"/>
    <p:sldId id="277" r:id="rId10"/>
    <p:sldId id="267" r:id="rId11"/>
    <p:sldId id="268" r:id="rId12"/>
    <p:sldId id="278" r:id="rId13"/>
    <p:sldId id="301" r:id="rId14"/>
    <p:sldId id="269" r:id="rId15"/>
    <p:sldId id="270" r:id="rId16"/>
    <p:sldId id="273" r:id="rId17"/>
    <p:sldId id="272" r:id="rId18"/>
    <p:sldId id="271" r:id="rId19"/>
    <p:sldId id="275" r:id="rId20"/>
    <p:sldId id="279" r:id="rId21"/>
    <p:sldId id="280" r:id="rId22"/>
    <p:sldId id="274" r:id="rId23"/>
    <p:sldId id="289" r:id="rId24"/>
    <p:sldId id="276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302" r:id="rId33"/>
    <p:sldId id="258" r:id="rId34"/>
    <p:sldId id="261" r:id="rId35"/>
    <p:sldId id="262" r:id="rId36"/>
    <p:sldId id="264" r:id="rId37"/>
    <p:sldId id="265" r:id="rId38"/>
    <p:sldId id="263" r:id="rId39"/>
    <p:sldId id="296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7" autoAdjust="0"/>
  </p:normalViewPr>
  <p:slideViewPr>
    <p:cSldViewPr>
      <p:cViewPr varScale="1">
        <p:scale>
          <a:sx n="64" d="100"/>
          <a:sy n="64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34" Type="http://schemas.openxmlformats.org/officeDocument/2006/relationships/slide" Target="slides/slide36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5" Type="http://schemas.openxmlformats.org/officeDocument/2006/relationships/slide" Target="slides/slide5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8.xml"/><Relationship Id="rId10" Type="http://schemas.openxmlformats.org/officeDocument/2006/relationships/slide" Target="slides/slide10.xml"/><Relationship Id="rId19" Type="http://schemas.openxmlformats.org/officeDocument/2006/relationships/slide" Target="slides/slide20.xml"/><Relationship Id="rId31" Type="http://schemas.openxmlformats.org/officeDocument/2006/relationships/slide" Target="slides/slide3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3731D-16D3-4D06-A4AB-B27B7A677E7D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50B2-B6DF-4B71-AD16-47754F42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4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50B2-B6DF-4B71-AD16-47754F4267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50B2-B6DF-4B71-AD16-47754F4267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50B2-B6DF-4B71-AD16-47754F4267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50B2-B6DF-4B71-AD16-47754F4267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50B2-B6DF-4B71-AD16-47754F4267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D8E655D-B4D6-420F-9226-B34F85B1B9B2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083F2C6-E508-4E4E-BA0F-9915617976F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rhiee@rit.edu" TargetMode="External"/><Relationship Id="rId2" Type="http://schemas.openxmlformats.org/officeDocument/2006/relationships/hyperlink" Target="mailto:fhubbell@rochester.rr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ms754130.aspx" TargetMode="External"/><Relationship Id="rId2" Type="http://schemas.openxmlformats.org/officeDocument/2006/relationships/hyperlink" Target="http://windowsclient.net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sualstudiomagazine.com/Home.aspx" TargetMode="External"/><Relationship Id="rId4" Type="http://schemas.openxmlformats.org/officeDocument/2006/relationships/hyperlink" Target="http://www.codeproject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IEEE Computer Society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Programming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First Demonstration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/>
          <a:lstStyle/>
          <a:p>
            <a:r>
              <a:rPr lang="en-US" sz="2400" b="1" dirty="0" smtClean="0"/>
              <a:t>Creating a default application in Visual Studio 2010</a:t>
            </a:r>
          </a:p>
          <a:p>
            <a:r>
              <a:rPr lang="en-US" sz="2400" b="1" dirty="0" smtClean="0"/>
              <a:t>Half Code, Half XAML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Window Structure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96619"/>
            <a:ext cx="5233115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517" y="1342020"/>
            <a:ext cx="58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19200" y="1988351"/>
            <a:ext cx="838200" cy="6535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2846" y="134202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14600" y="1988351"/>
            <a:ext cx="160246" cy="6535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4399" y="3022885"/>
            <a:ext cx="735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Drop</a:t>
            </a:r>
          </a:p>
          <a:p>
            <a:pPr algn="ctr"/>
            <a:r>
              <a:rPr lang="en-US" dirty="0" smtClean="0"/>
              <a:t>Down</a:t>
            </a:r>
          </a:p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82782" y="3439710"/>
            <a:ext cx="87461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4956" y="1342020"/>
            <a:ext cx="104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Minimize</a:t>
            </a:r>
          </a:p>
          <a:p>
            <a:pPr algn="ctr"/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33256" y="1342020"/>
            <a:ext cx="108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Maximize</a:t>
            </a:r>
          </a:p>
          <a:p>
            <a:pPr algn="ctr"/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94958" y="1334817"/>
            <a:ext cx="82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Close</a:t>
            </a:r>
          </a:p>
          <a:p>
            <a:pPr algn="ctr"/>
            <a:r>
              <a:rPr lang="en-US" dirty="0" smtClean="0"/>
              <a:t>Button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99582" y="1956478"/>
            <a:ext cx="1096418" cy="6343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64457" y="1956478"/>
            <a:ext cx="336343" cy="6343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81800" y="1956478"/>
            <a:ext cx="236446" cy="6343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96200" y="3439710"/>
            <a:ext cx="725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</a:p>
          <a:p>
            <a:r>
              <a:rPr lang="en-US" dirty="0" smtClean="0"/>
              <a:t>Area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694958" y="3768880"/>
            <a:ext cx="100124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46218" y="4247850"/>
            <a:ext cx="82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Resize</a:t>
            </a:r>
          </a:p>
          <a:p>
            <a:r>
              <a:rPr lang="en-US" dirty="0" smtClean="0"/>
              <a:t>Border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106737" y="4571015"/>
            <a:ext cx="58946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WPF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>
            <a:noAutofit/>
          </a:bodyPr>
          <a:lstStyle/>
          <a:p>
            <a:r>
              <a:rPr lang="en-US" sz="2800" dirty="0"/>
              <a:t>Separation of User Interface from rest of the </a:t>
            </a:r>
            <a:r>
              <a:rPr lang="en-US" sz="2800" dirty="0" smtClean="0"/>
              <a:t>application</a:t>
            </a:r>
          </a:p>
          <a:p>
            <a:r>
              <a:rPr lang="en-US" sz="2800" dirty="0"/>
              <a:t>Object Oriented Architecture</a:t>
            </a:r>
          </a:p>
          <a:p>
            <a:r>
              <a:rPr lang="en-US" sz="2800" dirty="0"/>
              <a:t>Extensible Application Markup Language (XAML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Code-behind (C# or Visual Basic)</a:t>
            </a:r>
            <a:endParaRPr lang="en-US" sz="2800" dirty="0"/>
          </a:p>
          <a:p>
            <a:r>
              <a:rPr lang="en-US" sz="2800" dirty="0"/>
              <a:t>Partial Classes</a:t>
            </a:r>
          </a:p>
          <a:p>
            <a:r>
              <a:rPr lang="en-US" sz="2800" dirty="0"/>
              <a:t>Event Driven Logic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4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Extensible Application Markup Language (XAML)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/>
              <a:t>Pronounced /ˈ</a:t>
            </a:r>
            <a:r>
              <a:rPr lang="en-US" sz="2800" dirty="0" err="1"/>
              <a:t>zæməl</a:t>
            </a:r>
            <a:r>
              <a:rPr lang="en-US" sz="2800" dirty="0"/>
              <a:t>/ rhymes with camel</a:t>
            </a:r>
          </a:p>
          <a:p>
            <a:r>
              <a:rPr lang="en-US" sz="2800" dirty="0"/>
              <a:t>A declarative XML-based language </a:t>
            </a:r>
          </a:p>
          <a:p>
            <a:r>
              <a:rPr lang="en-US" sz="2800" dirty="0"/>
              <a:t>Created by Microsoft</a:t>
            </a:r>
          </a:p>
          <a:p>
            <a:r>
              <a:rPr lang="en-US" sz="2800" dirty="0"/>
              <a:t>Used mostly for Windows Presentation Foundation (WPF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Subset of code functionality</a:t>
            </a:r>
          </a:p>
          <a:p>
            <a:r>
              <a:rPr lang="en-US" sz="2800" dirty="0" smtClean="0"/>
              <a:t>Can not </a:t>
            </a:r>
            <a:r>
              <a:rPr lang="en-US" sz="2800" smtClean="0"/>
              <a:t>execute functions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1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Project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1066800"/>
            <a:ext cx="3733800" cy="5397500"/>
          </a:xfrm>
        </p:spPr>
        <p:txBody>
          <a:bodyPr/>
          <a:lstStyle/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Files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Folders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133 KB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826228" cy="5829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01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95800" y="1143000"/>
            <a:ext cx="3124200" cy="381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143000"/>
            <a:ext cx="3124200" cy="381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Object Structure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09700" y="30099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Window.xaml.cs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09700" y="15240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Window.xaml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38700" y="30099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App.xaml.cs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38700" y="152400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App.xaml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0590" y="4412866"/>
            <a:ext cx="150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0907" y="4412866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" y="3446930"/>
            <a:ext cx="79248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1606924"/>
            <a:ext cx="79248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Object Structure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52500" y="375173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Window.xaml.cs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52500" y="1911724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Window.xaml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29100" y="3751730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App.xaml.cs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29100" y="1911724"/>
            <a:ext cx="2438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App.xaml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9700" y="2260458"/>
            <a:ext cx="91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Markup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4862" y="410046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Second Demonstration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Minimal application that still does something</a:t>
            </a:r>
          </a:p>
          <a:p>
            <a:r>
              <a:rPr lang="en-US" sz="2400" dirty="0" smtClean="0"/>
              <a:t>Enter text and build a list of words</a:t>
            </a:r>
          </a:p>
          <a:p>
            <a:r>
              <a:rPr lang="en-US" sz="2400" dirty="0" smtClean="0"/>
              <a:t>Control Components</a:t>
            </a:r>
          </a:p>
          <a:p>
            <a:pPr lvl="1"/>
            <a:r>
              <a:rPr lang="en-US" sz="2400" dirty="0" smtClean="0"/>
              <a:t>Label Control</a:t>
            </a:r>
          </a:p>
          <a:p>
            <a:pPr lvl="1"/>
            <a:r>
              <a:rPr lang="en-US" sz="2400" dirty="0" err="1" smtClean="0"/>
              <a:t>TextBox</a:t>
            </a:r>
            <a:r>
              <a:rPr lang="en-US" sz="2400" dirty="0" smtClean="0"/>
              <a:t> Control</a:t>
            </a:r>
          </a:p>
          <a:p>
            <a:pPr lvl="1"/>
            <a:r>
              <a:rPr lang="en-US" sz="2400" dirty="0" err="1" smtClean="0"/>
              <a:t>ListBox</a:t>
            </a:r>
            <a:r>
              <a:rPr lang="en-US" sz="2400" dirty="0" smtClean="0"/>
              <a:t> Control</a:t>
            </a:r>
          </a:p>
          <a:p>
            <a:pPr lvl="1"/>
            <a:r>
              <a:rPr lang="en-US" sz="2400" dirty="0" smtClean="0"/>
              <a:t>Button Control</a:t>
            </a:r>
          </a:p>
          <a:p>
            <a:r>
              <a:rPr lang="en-US" sz="2400" dirty="0" smtClean="0"/>
              <a:t>Need to process button click event</a:t>
            </a:r>
          </a:p>
          <a:p>
            <a:r>
              <a:rPr lang="en-US" sz="2400" dirty="0" smtClean="0"/>
              <a:t>Half Code, Half XAML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58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Demo2 Logical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7953" y="1143000"/>
            <a:ext cx="1905000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49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Window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7953" y="2650191"/>
            <a:ext cx="1905000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49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Grid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57382"/>
            <a:ext cx="1905000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49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Label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2871" y="4152610"/>
            <a:ext cx="1905000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49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TextBox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88542" y="4152610"/>
            <a:ext cx="1905000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49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ListBox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cxnSp>
        <p:nvCxnSpPr>
          <p:cNvPr id="10" name="Straight Connector 9"/>
          <p:cNvCxnSpPr>
            <a:endCxn id="5" idx="0"/>
          </p:cNvCxnSpPr>
          <p:nvPr/>
        </p:nvCxnSpPr>
        <p:spPr>
          <a:xfrm>
            <a:off x="4520453" y="2066330"/>
            <a:ext cx="0" cy="583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09700" y="3860679"/>
            <a:ext cx="63470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0"/>
          </p:cNvCxnSpPr>
          <p:nvPr/>
        </p:nvCxnSpPr>
        <p:spPr>
          <a:xfrm>
            <a:off x="1409700" y="3865451"/>
            <a:ext cx="0" cy="2919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56712" y="3878319"/>
            <a:ext cx="0" cy="2919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4212" y="4163491"/>
            <a:ext cx="1905000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49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Button</a:t>
            </a:r>
            <a:br>
              <a:rPr lang="en-US" b="1" dirty="0" smtClean="0"/>
            </a:b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20453" y="3573520"/>
            <a:ext cx="0" cy="2919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32095" y="3860679"/>
            <a:ext cx="0" cy="2919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41042" y="3901814"/>
            <a:ext cx="0" cy="2919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WPF Class Hierarchy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333625" y="1092934"/>
            <a:ext cx="4476750" cy="5053849"/>
            <a:chOff x="2212923" y="1092934"/>
            <a:chExt cx="4476750" cy="5053849"/>
          </a:xfrm>
        </p:grpSpPr>
        <p:sp>
          <p:nvSpPr>
            <p:cNvPr id="4" name="TextBox 3"/>
            <p:cNvSpPr txBox="1"/>
            <p:nvPr/>
          </p:nvSpPr>
          <p:spPr>
            <a:xfrm>
              <a:off x="3482870" y="1092934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Object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82870" y="1679519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/>
                  </a:solidFill>
                </a:rPr>
                <a:t>DispatcherObject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12923" y="2264215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Application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32273" y="2257942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/>
                  </a:solidFill>
                </a:rPr>
                <a:t>DependencyObject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2273" y="2844527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Visual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2273" y="3431112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/>
                  </a:solidFill>
                </a:rPr>
                <a:t>UIElement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2273" y="4017697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/>
                  </a:solidFill>
                </a:rPr>
                <a:t>FrameworkElement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32273" y="4604282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Control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32273" y="5190867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/>
                  </a:solidFill>
                </a:rPr>
                <a:t>ContentControl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2273" y="5777451"/>
              <a:ext cx="20574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Window</a:t>
              </a:r>
              <a:endParaRPr lang="en-US" b="1" dirty="0">
                <a:solidFill>
                  <a:schemeClr val="bg2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511570" y="1462266"/>
              <a:ext cx="0" cy="217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511570" y="2048068"/>
              <a:ext cx="0" cy="1524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660973" y="2633547"/>
              <a:ext cx="0" cy="217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660973" y="3213859"/>
              <a:ext cx="0" cy="217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660973" y="3800444"/>
              <a:ext cx="0" cy="217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660973" y="4387029"/>
              <a:ext cx="0" cy="217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660973" y="4973614"/>
              <a:ext cx="0" cy="217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660973" y="5560198"/>
              <a:ext cx="0" cy="217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41623" y="2200492"/>
              <a:ext cx="24974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6" idx="0"/>
            </p:cNvCxnSpPr>
            <p:nvPr/>
          </p:nvCxnSpPr>
          <p:spPr>
            <a:xfrm>
              <a:off x="3241623" y="2200492"/>
              <a:ext cx="0" cy="63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39046" y="2200492"/>
              <a:ext cx="0" cy="57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3431112"/>
            <a:ext cx="3781425" cy="17597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1600 Public</a:t>
            </a:r>
            <a:r>
              <a:rPr lang="en-US" sz="2800" baseline="0" dirty="0" smtClean="0"/>
              <a:t> Types</a:t>
            </a:r>
          </a:p>
          <a:p>
            <a:r>
              <a:rPr lang="en-US" sz="2800" baseline="0" dirty="0" smtClean="0"/>
              <a:t>3500 Classes</a:t>
            </a:r>
          </a:p>
          <a:p>
            <a:r>
              <a:rPr lang="en-US" sz="2800" baseline="0" dirty="0" smtClean="0"/>
              <a:t>5100 Total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17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Introduction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Frank Hubbell</a:t>
            </a:r>
          </a:p>
          <a:p>
            <a:r>
              <a:rPr lang="en-US" sz="4000" dirty="0" smtClean="0"/>
              <a:t>Hubbell Consulting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dirty="0" smtClean="0"/>
              <a:t>585-392-5293</a:t>
            </a:r>
          </a:p>
          <a:p>
            <a:r>
              <a:rPr lang="en-US" sz="4000" dirty="0" smtClean="0">
                <a:hlinkClick r:id="rId2"/>
              </a:rPr>
              <a:t>fhubbell@rochester.rr.com</a:t>
            </a:r>
            <a:endParaRPr lang="en-US" sz="4000" dirty="0" smtClean="0"/>
          </a:p>
          <a:p>
            <a:r>
              <a:rPr lang="en-US" sz="4000" dirty="0" smtClean="0">
                <a:hlinkClick r:id="rId3"/>
              </a:rPr>
              <a:t>frhiee@rit.edu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1144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Demo2 Design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5105400"/>
          </a:xfrm>
        </p:spPr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Entered value remains in textbox</a:t>
            </a:r>
          </a:p>
          <a:p>
            <a:r>
              <a:rPr lang="en-US" sz="2800" dirty="0" smtClean="0"/>
              <a:t>No control is selected when application starts</a:t>
            </a:r>
          </a:p>
          <a:p>
            <a:r>
              <a:rPr lang="en-US" sz="2800" dirty="0" smtClean="0"/>
              <a:t>User must click in textbox to enter a value</a:t>
            </a:r>
          </a:p>
          <a:p>
            <a:r>
              <a:rPr lang="en-US" sz="2800" dirty="0" smtClean="0"/>
              <a:t>User must move to button to submit value</a:t>
            </a:r>
          </a:p>
          <a:p>
            <a:pPr lvl="1"/>
            <a:r>
              <a:rPr lang="en-US" sz="2800" dirty="0" smtClean="0"/>
              <a:t>Button can be eliminated</a:t>
            </a:r>
          </a:p>
          <a:p>
            <a:r>
              <a:rPr lang="en-US" sz="2800" dirty="0" smtClean="0"/>
              <a:t>Words in </a:t>
            </a:r>
            <a:r>
              <a:rPr lang="en-US" sz="2800" dirty="0" err="1" smtClean="0"/>
              <a:t>listbox</a:t>
            </a:r>
            <a:r>
              <a:rPr lang="en-US" sz="2800" dirty="0" smtClean="0"/>
              <a:t> are not sorted in order</a:t>
            </a:r>
          </a:p>
          <a:p>
            <a:r>
              <a:rPr lang="en-US" sz="2800" dirty="0" smtClean="0"/>
              <a:t>Form in static, should be dynamic</a:t>
            </a:r>
          </a:p>
          <a:p>
            <a:r>
              <a:rPr lang="en-US" sz="2800" dirty="0" smtClean="0"/>
              <a:t>Needs color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6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Demo2 Class Diagram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00888" cy="525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Third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Demonstration of two dimensional graphics</a:t>
            </a:r>
          </a:p>
          <a:p>
            <a:r>
              <a:rPr lang="en-US" sz="2800" dirty="0" smtClean="0"/>
              <a:t>Koch curve</a:t>
            </a:r>
          </a:p>
          <a:p>
            <a:r>
              <a:rPr lang="en-US" sz="2800" dirty="0" smtClean="0"/>
              <a:t>Right and left </a:t>
            </a:r>
            <a:r>
              <a:rPr lang="en-US" sz="2800" dirty="0"/>
              <a:t>m</a:t>
            </a:r>
            <a:r>
              <a:rPr lang="en-US" sz="2800" dirty="0" smtClean="0"/>
              <a:t>ouse buttons to interact with graphic display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No XAML, All C# Code</a:t>
            </a:r>
          </a:p>
          <a:p>
            <a:r>
              <a:rPr lang="en-US" sz="2800" dirty="0" smtClean="0"/>
              <a:t>Fixed size window</a:t>
            </a:r>
          </a:p>
        </p:txBody>
      </p:sp>
    </p:spTree>
    <p:extLst>
      <p:ext uri="{BB962C8B-B14F-4D97-AF65-F5344CB8AC3E}">
        <p14:creationId xmlns:p14="http://schemas.microsoft.com/office/powerpoint/2010/main" val="35784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2D Graphic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Ellipse		Draws an ellipse</a:t>
            </a:r>
            <a:endParaRPr lang="en-US" sz="2800" dirty="0"/>
          </a:p>
          <a:p>
            <a:r>
              <a:rPr lang="en-US" sz="2800" dirty="0" smtClean="0"/>
              <a:t>Line			Draws a line</a:t>
            </a:r>
            <a:endParaRPr lang="en-US" sz="2800" dirty="0"/>
          </a:p>
          <a:p>
            <a:r>
              <a:rPr lang="en-US" sz="2800" dirty="0" smtClean="0"/>
              <a:t>Path			Draws a series of lines and      </a:t>
            </a:r>
            <a:br>
              <a:rPr lang="en-US" sz="2800" dirty="0" smtClean="0"/>
            </a:br>
            <a:r>
              <a:rPr lang="en-US" sz="2800" dirty="0" smtClean="0"/>
              <a:t>                                   curves</a:t>
            </a:r>
            <a:endParaRPr lang="en-US" sz="2800" dirty="0"/>
          </a:p>
          <a:p>
            <a:r>
              <a:rPr lang="en-US" sz="2800" dirty="0" smtClean="0"/>
              <a:t>Polygon		Draws a series of line segments </a:t>
            </a:r>
            <a:br>
              <a:rPr lang="en-US" sz="2800" dirty="0" smtClean="0"/>
            </a:br>
            <a:r>
              <a:rPr lang="en-US" sz="2800" dirty="0" smtClean="0"/>
              <a:t>                                   that connect a series of </a:t>
            </a:r>
            <a:br>
              <a:rPr lang="en-US" sz="2800" dirty="0" smtClean="0"/>
            </a:br>
            <a:r>
              <a:rPr lang="en-US" sz="2800" dirty="0" smtClean="0"/>
              <a:t>                                   points. It finishes by connecting </a:t>
            </a:r>
            <a:br>
              <a:rPr lang="en-US" sz="2800" dirty="0" smtClean="0"/>
            </a:br>
            <a:r>
              <a:rPr lang="en-US" sz="2800" dirty="0" smtClean="0"/>
              <a:t>                                   the last point to the first</a:t>
            </a:r>
            <a:endParaRPr lang="en-US" sz="2800" dirty="0"/>
          </a:p>
          <a:p>
            <a:r>
              <a:rPr lang="en-US" sz="2800" dirty="0" smtClean="0"/>
              <a:t>Polyline		Draws a series of line segments</a:t>
            </a:r>
            <a:br>
              <a:rPr lang="en-US" sz="2800" dirty="0" smtClean="0"/>
            </a:br>
            <a:r>
              <a:rPr lang="en-US" sz="2800" dirty="0" smtClean="0"/>
              <a:t>                                   that connect a series of points</a:t>
            </a:r>
            <a:endParaRPr lang="en-US" sz="2800" dirty="0"/>
          </a:p>
          <a:p>
            <a:r>
              <a:rPr lang="en-US" sz="2800" dirty="0" smtClean="0"/>
              <a:t>Rectangle		Draws a rectangle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4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Demo3 Class Diagram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5577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Fourth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Layout Control Examples</a:t>
            </a:r>
          </a:p>
          <a:p>
            <a:pPr lvl="1"/>
            <a:r>
              <a:rPr lang="en-US" sz="3200" dirty="0" err="1"/>
              <a:t>StackPanel</a:t>
            </a:r>
            <a:endParaRPr lang="en-US" sz="3200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err="1" smtClean="0"/>
              <a:t>WrapPanel</a:t>
            </a:r>
            <a:endParaRPr lang="en-US" sz="3200" dirty="0" smtClean="0"/>
          </a:p>
          <a:p>
            <a:pPr lvl="1"/>
            <a:r>
              <a:rPr lang="en-US" sz="3200" dirty="0" err="1" smtClean="0"/>
              <a:t>DockPanel</a:t>
            </a:r>
            <a:endParaRPr lang="en-US" sz="3200" dirty="0"/>
          </a:p>
          <a:p>
            <a:pPr lvl="1"/>
            <a:r>
              <a:rPr lang="en-US" sz="3200" dirty="0" smtClean="0"/>
              <a:t>Grid</a:t>
            </a:r>
            <a:endParaRPr lang="en-US" sz="3200" dirty="0"/>
          </a:p>
          <a:p>
            <a:pPr lvl="1"/>
            <a:r>
              <a:rPr lang="en-US" sz="3200" dirty="0" smtClean="0"/>
              <a:t>Canvas</a:t>
            </a:r>
          </a:p>
          <a:p>
            <a:r>
              <a:rPr lang="en-US" sz="3200" dirty="0" smtClean="0"/>
              <a:t>All XAML, No Code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42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Button</a:t>
            </a:r>
            <a:endParaRPr lang="en-US" sz="2400" dirty="0"/>
          </a:p>
          <a:p>
            <a:r>
              <a:rPr lang="en-US" sz="2400" dirty="0"/>
              <a:t>Calendar</a:t>
            </a:r>
          </a:p>
          <a:p>
            <a:r>
              <a:rPr lang="en-US" sz="2400" dirty="0" err="1"/>
              <a:t>CheckBox</a:t>
            </a:r>
            <a:endParaRPr lang="en-US" sz="2400" dirty="0"/>
          </a:p>
          <a:p>
            <a:r>
              <a:rPr lang="en-US" sz="2400" dirty="0" err="1"/>
              <a:t>ComboBox</a:t>
            </a:r>
            <a:endParaRPr lang="en-US" sz="2400" dirty="0"/>
          </a:p>
          <a:p>
            <a:r>
              <a:rPr lang="en-US" sz="2400" dirty="0" err="1"/>
              <a:t>DatePicker</a:t>
            </a:r>
            <a:endParaRPr lang="en-US" sz="2400" dirty="0"/>
          </a:p>
          <a:p>
            <a:r>
              <a:rPr lang="en-US" sz="2400" dirty="0" err="1"/>
              <a:t>PasswordBox</a:t>
            </a:r>
            <a:endParaRPr lang="en-US" sz="2400" dirty="0"/>
          </a:p>
          <a:p>
            <a:r>
              <a:rPr lang="en-US" sz="2400" dirty="0" err="1"/>
              <a:t>RadioButton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dirty="0" err="1"/>
              <a:t>RichTextBox</a:t>
            </a:r>
            <a:endParaRPr lang="en-US" sz="2400" dirty="0"/>
          </a:p>
          <a:p>
            <a:r>
              <a:rPr lang="en-US" sz="2400" dirty="0"/>
              <a:t>Slider</a:t>
            </a:r>
          </a:p>
          <a:p>
            <a:r>
              <a:rPr lang="en-US" sz="2400" dirty="0" err="1"/>
              <a:t>TextBlock</a:t>
            </a:r>
            <a:endParaRPr lang="en-US" sz="2400" dirty="0"/>
          </a:p>
          <a:p>
            <a:r>
              <a:rPr lang="en-US" sz="2400" dirty="0" err="1"/>
              <a:t>TextBox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User Input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37338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Border</a:t>
            </a:r>
          </a:p>
          <a:p>
            <a:r>
              <a:rPr lang="en-US" sz="2800" dirty="0" err="1"/>
              <a:t>ContentControl</a:t>
            </a:r>
            <a:endParaRPr lang="en-US" sz="2800" dirty="0"/>
          </a:p>
          <a:p>
            <a:r>
              <a:rPr lang="en-US" sz="2800" dirty="0" err="1"/>
              <a:t>DataGrid</a:t>
            </a:r>
            <a:endParaRPr lang="en-US" sz="2800" dirty="0"/>
          </a:p>
          <a:p>
            <a:r>
              <a:rPr lang="en-US" sz="2800" dirty="0" err="1"/>
              <a:t>DocumentViewer</a:t>
            </a:r>
            <a:endParaRPr lang="en-US" sz="2800" dirty="0"/>
          </a:p>
          <a:p>
            <a:r>
              <a:rPr lang="en-US" sz="2800" dirty="0"/>
              <a:t>Expander</a:t>
            </a:r>
          </a:p>
          <a:p>
            <a:r>
              <a:rPr lang="en-US" sz="2800" dirty="0"/>
              <a:t>Image</a:t>
            </a:r>
          </a:p>
          <a:p>
            <a:r>
              <a:rPr lang="en-US" sz="2800" dirty="0"/>
              <a:t>Label</a:t>
            </a:r>
          </a:p>
          <a:p>
            <a:r>
              <a:rPr lang="en-US" sz="2800" dirty="0" err="1"/>
              <a:t>ListBox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143000"/>
            <a:ext cx="37338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ListView</a:t>
            </a:r>
            <a:endParaRPr lang="en-US" sz="2800" dirty="0"/>
          </a:p>
          <a:p>
            <a:r>
              <a:rPr lang="en-US" sz="2800" dirty="0" err="1"/>
              <a:t>MediaElement</a:t>
            </a:r>
            <a:endParaRPr lang="en-US" sz="2800" dirty="0"/>
          </a:p>
          <a:p>
            <a:r>
              <a:rPr lang="en-US" sz="2800" dirty="0" err="1"/>
              <a:t>ScrollViewer</a:t>
            </a:r>
            <a:endParaRPr lang="en-US" sz="2800" dirty="0"/>
          </a:p>
          <a:p>
            <a:r>
              <a:rPr lang="en-US" sz="2800" dirty="0" err="1"/>
              <a:t>TabControl</a:t>
            </a:r>
            <a:endParaRPr lang="en-US" sz="2800" dirty="0"/>
          </a:p>
          <a:p>
            <a:r>
              <a:rPr lang="en-US" sz="2800" dirty="0" err="1"/>
              <a:t>TreeView</a:t>
            </a:r>
            <a:endParaRPr lang="en-US" sz="2800" dirty="0"/>
          </a:p>
          <a:p>
            <a:r>
              <a:rPr lang="en-US" sz="2800" dirty="0" err="1"/>
              <a:t>Viewbox</a:t>
            </a:r>
            <a:endParaRPr lang="en-US" sz="2800" dirty="0"/>
          </a:p>
          <a:p>
            <a:r>
              <a:rPr lang="en-US" sz="2800" dirty="0" err="1"/>
              <a:t>WebBroswer</a:t>
            </a:r>
            <a:endParaRPr lang="en-US" sz="2800" dirty="0"/>
          </a:p>
          <a:p>
            <a:r>
              <a:rPr lang="en-US" sz="2800" dirty="0" err="1"/>
              <a:t>WindowsFormsHost</a:t>
            </a:r>
            <a:endParaRPr lang="en-US" sz="2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Data Display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Window Component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5105400"/>
          </a:xfrm>
        </p:spPr>
        <p:txBody>
          <a:bodyPr>
            <a:noAutofit/>
          </a:bodyPr>
          <a:lstStyle/>
          <a:p>
            <a:r>
              <a:rPr lang="en-US" sz="2000" dirty="0"/>
              <a:t>Frame</a:t>
            </a:r>
          </a:p>
          <a:p>
            <a:r>
              <a:rPr lang="en-US" sz="2000" dirty="0" err="1"/>
              <a:t>GrideSplitter</a:t>
            </a:r>
            <a:endParaRPr lang="en-US" sz="2000" dirty="0"/>
          </a:p>
          <a:p>
            <a:r>
              <a:rPr lang="en-US" sz="2000" dirty="0" err="1"/>
              <a:t>GroupBox</a:t>
            </a:r>
            <a:endParaRPr lang="en-US" sz="2000" dirty="0"/>
          </a:p>
          <a:p>
            <a:r>
              <a:rPr lang="en-US" sz="2000" dirty="0"/>
              <a:t>Menu</a:t>
            </a:r>
          </a:p>
          <a:p>
            <a:r>
              <a:rPr lang="en-US" sz="2000" dirty="0" err="1"/>
              <a:t>ProgressBar</a:t>
            </a:r>
            <a:endParaRPr lang="en-US" sz="2000" dirty="0"/>
          </a:p>
          <a:p>
            <a:r>
              <a:rPr lang="en-US" sz="2000" dirty="0" err="1"/>
              <a:t>ScrollBar</a:t>
            </a:r>
            <a:endParaRPr lang="en-US" sz="2000" dirty="0"/>
          </a:p>
          <a:p>
            <a:r>
              <a:rPr lang="en-US" sz="2000" dirty="0"/>
              <a:t>Separator</a:t>
            </a:r>
          </a:p>
          <a:p>
            <a:r>
              <a:rPr lang="en-US" sz="2000" dirty="0" err="1"/>
              <a:t>StatusBar</a:t>
            </a:r>
            <a:endParaRPr lang="en-US" sz="2000" dirty="0"/>
          </a:p>
          <a:p>
            <a:r>
              <a:rPr lang="en-US" sz="2000" dirty="0" err="1"/>
              <a:t>ToolBar</a:t>
            </a:r>
            <a:endParaRPr lang="en-US" sz="2000" dirty="0"/>
          </a:p>
          <a:p>
            <a:r>
              <a:rPr lang="en-US" sz="2000" dirty="0" err="1"/>
              <a:t>ToolBarPanel</a:t>
            </a:r>
            <a:endParaRPr lang="en-US" sz="2000" dirty="0"/>
          </a:p>
          <a:p>
            <a:r>
              <a:rPr lang="en-US" sz="2000" dirty="0" err="1"/>
              <a:t>ToolBarTray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54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Control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45 different controls in toolbox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1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Windows Presentation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Latest Windows Development Environment</a:t>
            </a:r>
          </a:p>
          <a:p>
            <a:r>
              <a:rPr lang="en-US" sz="2000" dirty="0" smtClean="0"/>
              <a:t>Replaces Windows Forms?</a:t>
            </a:r>
          </a:p>
          <a:p>
            <a:r>
              <a:rPr lang="en-US" sz="2000" dirty="0" smtClean="0"/>
              <a:t>Better Graphics</a:t>
            </a:r>
          </a:p>
          <a:p>
            <a:r>
              <a:rPr lang="en-US" sz="2000" dirty="0" smtClean="0"/>
              <a:t>Better Multimedia Support</a:t>
            </a:r>
          </a:p>
          <a:p>
            <a:r>
              <a:rPr lang="en-US" sz="2000" dirty="0" smtClean="0"/>
              <a:t>Different Kinds of Applications</a:t>
            </a:r>
          </a:p>
          <a:p>
            <a:pPr lvl="1"/>
            <a:r>
              <a:rPr lang="en-US" sz="2000" dirty="0" smtClean="0"/>
              <a:t>Desktop</a:t>
            </a:r>
          </a:p>
          <a:p>
            <a:pPr lvl="1"/>
            <a:r>
              <a:rPr lang="en-US" sz="2000" dirty="0" smtClean="0"/>
              <a:t>Web page</a:t>
            </a:r>
          </a:p>
          <a:p>
            <a:pPr lvl="1"/>
            <a:r>
              <a:rPr lang="en-US" sz="2000" dirty="0" smtClean="0"/>
              <a:t>Web Application</a:t>
            </a:r>
          </a:p>
          <a:p>
            <a:pPr lvl="1"/>
            <a:r>
              <a:rPr lang="en-US" sz="2000" dirty="0" smtClean="0"/>
              <a:t>Silverlight</a:t>
            </a:r>
          </a:p>
          <a:p>
            <a:r>
              <a:rPr lang="en-US" sz="2000" dirty="0" smtClean="0"/>
              <a:t>Foundation For Other Environments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22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Fifth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Controls</a:t>
            </a:r>
          </a:p>
          <a:p>
            <a:pPr lvl="1"/>
            <a:r>
              <a:rPr lang="en-US" sz="2800" dirty="0" smtClean="0"/>
              <a:t>Slider</a:t>
            </a:r>
          </a:p>
          <a:p>
            <a:pPr lvl="1"/>
            <a:r>
              <a:rPr lang="en-US" sz="2800" dirty="0" smtClean="0"/>
              <a:t>Textbox</a:t>
            </a:r>
          </a:p>
          <a:p>
            <a:r>
              <a:rPr lang="en-US" sz="2800" dirty="0" smtClean="0"/>
              <a:t>Data Binding</a:t>
            </a:r>
          </a:p>
          <a:p>
            <a:r>
              <a:rPr lang="en-US" sz="2800" dirty="0" smtClean="0"/>
              <a:t>All XAML, No Code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7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Sixth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724400"/>
          </a:xfrm>
        </p:spPr>
        <p:txBody>
          <a:bodyPr/>
          <a:lstStyle/>
          <a:p>
            <a:r>
              <a:rPr lang="en-US" sz="2800" dirty="0" smtClean="0"/>
              <a:t>3D Graphics and Animation</a:t>
            </a:r>
          </a:p>
          <a:p>
            <a:r>
              <a:rPr lang="en-US" sz="2800" dirty="0" smtClean="0"/>
              <a:t>Reference:</a:t>
            </a:r>
          </a:p>
          <a:p>
            <a:pPr lvl="1"/>
            <a:r>
              <a:rPr lang="en-US" sz="2800" dirty="0" err="1" smtClean="0"/>
              <a:t>MagicBox</a:t>
            </a:r>
            <a:endParaRPr lang="en-US" sz="2800" dirty="0" smtClean="0"/>
          </a:p>
          <a:p>
            <a:pPr lvl="1"/>
            <a:r>
              <a:rPr lang="en-US" sz="2800" dirty="0" smtClean="0"/>
              <a:t>3D Programming for Windows</a:t>
            </a:r>
          </a:p>
          <a:p>
            <a:pPr lvl="1"/>
            <a:r>
              <a:rPr lang="en-US" sz="2800" dirty="0" smtClean="0"/>
              <a:t>Charles </a:t>
            </a:r>
            <a:r>
              <a:rPr lang="en-US" sz="2800" dirty="0" err="1" smtClean="0"/>
              <a:t>Petzold</a:t>
            </a:r>
            <a:endParaRPr lang="en-US" sz="2800" dirty="0" smtClean="0"/>
          </a:p>
          <a:p>
            <a:r>
              <a:rPr lang="en-US" sz="2800" dirty="0" smtClean="0"/>
              <a:t>All XAML, No Code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0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Seventh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/>
          <a:lstStyle/>
          <a:p>
            <a:r>
              <a:rPr lang="en-US" sz="2800" dirty="0" smtClean="0"/>
              <a:t>3D Graphics and Animation</a:t>
            </a:r>
          </a:p>
          <a:p>
            <a:r>
              <a:rPr lang="en-US" sz="2800" dirty="0" smtClean="0"/>
              <a:t>Reference:</a:t>
            </a:r>
          </a:p>
          <a:p>
            <a:pPr lvl="1"/>
            <a:r>
              <a:rPr lang="en-US" sz="2800" dirty="0" smtClean="0"/>
              <a:t>Gasket3D</a:t>
            </a:r>
          </a:p>
          <a:p>
            <a:pPr lvl="1"/>
            <a:r>
              <a:rPr lang="en-US" sz="2800" dirty="0" smtClean="0"/>
              <a:t>WPF Programmer’s Reference</a:t>
            </a:r>
          </a:p>
          <a:p>
            <a:pPr lvl="1"/>
            <a:r>
              <a:rPr lang="en-US" sz="2800" dirty="0" smtClean="0"/>
              <a:t>Rod Stephens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8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7219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Reference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WPF Programmer’s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959188"/>
            <a:ext cx="3733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Rod Stephens</a:t>
            </a:r>
          </a:p>
          <a:p>
            <a:pPr marL="0" indent="0">
              <a:buNone/>
            </a:pPr>
            <a:r>
              <a:rPr lang="en-US" sz="2400" dirty="0" smtClean="0"/>
              <a:t>ISBN: 978-0-470-47722-9</a:t>
            </a:r>
          </a:p>
          <a:p>
            <a:pPr marL="0" indent="0">
              <a:buNone/>
            </a:pPr>
            <a:r>
              <a:rPr lang="en-US" sz="2400" dirty="0" smtClean="0"/>
              <a:t>Published: 2010</a:t>
            </a:r>
          </a:p>
          <a:p>
            <a:pPr marL="0" indent="0">
              <a:buNone/>
            </a:pPr>
            <a:r>
              <a:rPr lang="en-US" sz="2400" dirty="0" smtClean="0"/>
              <a:t>241 Small Examples</a:t>
            </a:r>
          </a:p>
          <a:p>
            <a:pPr marL="0" indent="0">
              <a:buNone/>
            </a:pPr>
            <a:r>
              <a:rPr lang="en-US" sz="2400" dirty="0"/>
              <a:t>587 </a:t>
            </a:r>
            <a:r>
              <a:rPr lang="en-US" sz="2400" dirty="0" smtClean="0"/>
              <a:t>Pages</a:t>
            </a:r>
          </a:p>
          <a:p>
            <a:pPr marL="0" indent="0">
              <a:buNone/>
            </a:pPr>
            <a:r>
              <a:rPr lang="en-US" sz="2400" dirty="0" smtClean="0"/>
              <a:t>Color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18771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 WPF in C#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959188"/>
            <a:ext cx="3733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Matthew MacDonald</a:t>
            </a:r>
          </a:p>
          <a:p>
            <a:pPr marL="0" indent="0">
              <a:buNone/>
            </a:pPr>
            <a:r>
              <a:rPr lang="en-US" sz="2400" dirty="0" smtClean="0"/>
              <a:t>ISBN: 978-1-4302-7205-2</a:t>
            </a:r>
          </a:p>
          <a:p>
            <a:pPr marL="0" indent="0">
              <a:buNone/>
            </a:pPr>
            <a:r>
              <a:rPr lang="en-US" sz="2400" dirty="0" smtClean="0"/>
              <a:t>Published: 2010</a:t>
            </a:r>
          </a:p>
          <a:p>
            <a:pPr marL="0" indent="0">
              <a:buNone/>
            </a:pPr>
            <a:r>
              <a:rPr lang="en-US" sz="2400" dirty="0" smtClean="0"/>
              <a:t>55 Large Examples</a:t>
            </a:r>
          </a:p>
          <a:p>
            <a:pPr marL="0" indent="0">
              <a:buNone/>
            </a:pPr>
            <a:r>
              <a:rPr lang="en-US" sz="2400" dirty="0"/>
              <a:t>1181 Pages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32972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Applications = Code + Markup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959188"/>
            <a:ext cx="3733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Charles </a:t>
            </a:r>
            <a:r>
              <a:rPr lang="en-US" sz="2400" dirty="0" err="1" smtClean="0"/>
              <a:t>Petzold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ISBN: 978-7356-1957-9</a:t>
            </a:r>
          </a:p>
          <a:p>
            <a:pPr marL="0" indent="0">
              <a:buNone/>
            </a:pPr>
            <a:r>
              <a:rPr lang="en-US" sz="2400" dirty="0" smtClean="0"/>
              <a:t>Published: 2006</a:t>
            </a:r>
          </a:p>
          <a:p>
            <a:pPr marL="0" indent="0">
              <a:buNone/>
            </a:pPr>
            <a:r>
              <a:rPr lang="en-US" sz="2400" dirty="0" smtClean="0"/>
              <a:t>504 Examples</a:t>
            </a:r>
          </a:p>
          <a:p>
            <a:pPr marL="0" indent="0">
              <a:buNone/>
            </a:pPr>
            <a:r>
              <a:rPr lang="en-US" sz="2400" dirty="0" smtClean="0"/>
              <a:t>50% Code, 50% XAML</a:t>
            </a:r>
          </a:p>
          <a:p>
            <a:pPr marL="0" indent="0">
              <a:buNone/>
            </a:pPr>
            <a:r>
              <a:rPr lang="en-US" sz="2400" dirty="0" smtClean="0"/>
              <a:t>1002 </a:t>
            </a:r>
            <a:r>
              <a:rPr lang="en-US" sz="2400" dirty="0"/>
              <a:t>Pages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2" y="1066800"/>
            <a:ext cx="443691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3D Programming for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959188"/>
            <a:ext cx="3733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Charles </a:t>
            </a:r>
            <a:r>
              <a:rPr lang="en-US" sz="2400" dirty="0" err="1" smtClean="0"/>
              <a:t>Petzold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ISBN: 978-07356239</a:t>
            </a:r>
          </a:p>
          <a:p>
            <a:pPr marL="0" indent="0">
              <a:buNone/>
            </a:pPr>
            <a:r>
              <a:rPr lang="en-US" sz="2400" dirty="0"/>
              <a:t>Published: </a:t>
            </a:r>
            <a:r>
              <a:rPr lang="en-US" sz="2400" dirty="0" smtClean="0"/>
              <a:t>2007</a:t>
            </a:r>
          </a:p>
          <a:p>
            <a:pPr marL="0" indent="0">
              <a:buNone/>
            </a:pPr>
            <a:r>
              <a:rPr lang="en-US" sz="2400" dirty="0" smtClean="0"/>
              <a:t>77 Examples</a:t>
            </a:r>
          </a:p>
          <a:p>
            <a:pPr marL="0" indent="0">
              <a:buNone/>
            </a:pPr>
            <a:r>
              <a:rPr lang="en-US" sz="2400" dirty="0"/>
              <a:t>Mostly XAML</a:t>
            </a:r>
          </a:p>
          <a:p>
            <a:pPr marL="0" indent="0">
              <a:buNone/>
            </a:pPr>
            <a:r>
              <a:rPr lang="en-US" sz="2400" dirty="0" smtClean="0"/>
              <a:t>430 </a:t>
            </a:r>
            <a:r>
              <a:rPr lang="en-US" sz="2400" dirty="0"/>
              <a:t>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47580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Programming WPF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959188"/>
            <a:ext cx="37338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Chris Sells &amp; Ian Griffiths</a:t>
            </a:r>
          </a:p>
          <a:p>
            <a:pPr marL="0" indent="0">
              <a:buNone/>
            </a:pPr>
            <a:r>
              <a:rPr lang="en-US" sz="2400" dirty="0" smtClean="0"/>
              <a:t>ISBN: 978-0-596-51037-4</a:t>
            </a:r>
          </a:p>
          <a:p>
            <a:pPr marL="0" indent="0">
              <a:buNone/>
            </a:pPr>
            <a:r>
              <a:rPr lang="en-US" sz="2400" dirty="0" smtClean="0"/>
              <a:t>Published: 2005</a:t>
            </a:r>
          </a:p>
          <a:p>
            <a:pPr marL="0" indent="0">
              <a:buNone/>
            </a:pPr>
            <a:r>
              <a:rPr lang="en-US" sz="2400" dirty="0" smtClean="0"/>
              <a:t>358 Examples</a:t>
            </a:r>
          </a:p>
          <a:p>
            <a:pPr marL="0" indent="0">
              <a:buNone/>
            </a:pPr>
            <a:r>
              <a:rPr lang="en-US" sz="2400" dirty="0" smtClean="0"/>
              <a:t>835 Pages</a:t>
            </a:r>
          </a:p>
          <a:p>
            <a:pPr marL="0" indent="0">
              <a:buNone/>
            </a:pPr>
            <a:r>
              <a:rPr lang="en-US" sz="2400" dirty="0" smtClean="0"/>
              <a:t>Book is getting dated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427294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windowsclient.net/default.aspx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msdn.microsoft.com/en-us/library/ms754130.aspx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http://www.codeproject.com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 smtClean="0"/>
          </a:p>
          <a:p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visualstudiomagazine.com/Home.aspx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6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4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WPF Features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63603"/>
              </p:ext>
            </p:extLst>
          </p:nvPr>
        </p:nvGraphicFramePr>
        <p:xfrm>
          <a:off x="0" y="609600"/>
          <a:ext cx="9139333" cy="6061701"/>
        </p:xfrm>
        <a:graphic>
          <a:graphicData uri="http://schemas.openxmlformats.org/drawingml/2006/table">
            <a:tbl>
              <a:tblPr/>
              <a:tblGrid>
                <a:gridCol w="2205135"/>
                <a:gridCol w="1219200"/>
                <a:gridCol w="838200"/>
                <a:gridCol w="1219200"/>
                <a:gridCol w="1295400"/>
                <a:gridCol w="1219200"/>
                <a:gridCol w="1142998"/>
              </a:tblGrid>
              <a:tr h="814099">
                <a:tc>
                  <a:txBody>
                    <a:bodyPr/>
                    <a:lstStyle/>
                    <a:p>
                      <a:r>
                        <a:rPr lang="en-US" sz="1400" dirty="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Windows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Forms</a:t>
                      </a:r>
                      <a:endParaRPr lang="en-US" sz="1800" b="1" dirty="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PDF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Windows Forms/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GDI+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Windows Media Player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Direct3D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WPF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064849">
                <a:tc>
                  <a:txBody>
                    <a:bodyPr/>
                    <a:lstStyle/>
                    <a:p>
                      <a:r>
                        <a:rPr lang="en-US" sz="2000" b="1"/>
                        <a:t>Graphical interface, e.g., forms and controls</a:t>
                      </a:r>
                      <a:endParaRPr lang="en-US" sz="20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X</a:t>
                      </a:r>
                      <a:endParaRPr lang="en-US" sz="2400" dirty="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635205">
                <a:tc>
                  <a:txBody>
                    <a:bodyPr/>
                    <a:lstStyle/>
                    <a:p>
                      <a:r>
                        <a:rPr lang="en-US" sz="2000" b="1"/>
                        <a:t>On-screen documents</a:t>
                      </a:r>
                      <a:endParaRPr lang="en-US" sz="20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825766">
                <a:tc>
                  <a:txBody>
                    <a:bodyPr/>
                    <a:lstStyle/>
                    <a:p>
                      <a:r>
                        <a:rPr lang="en-US" sz="2000" b="1"/>
                        <a:t>Fixed-format documents</a:t>
                      </a:r>
                      <a:endParaRPr lang="en-US" sz="20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12600">
                <a:tc>
                  <a:txBody>
                    <a:bodyPr/>
                    <a:lstStyle/>
                    <a:p>
                      <a:r>
                        <a:rPr lang="en-US" sz="2000" b="1"/>
                        <a:t>Images</a:t>
                      </a:r>
                      <a:endParaRPr lang="en-US" sz="20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r>
                        <a:rPr lang="en-US" sz="2000" b="1"/>
                        <a:t>Video and audio</a:t>
                      </a:r>
                      <a:endParaRPr lang="en-US" sz="20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825766">
                <a:tc>
                  <a:txBody>
                    <a:bodyPr/>
                    <a:lstStyle/>
                    <a:p>
                      <a:r>
                        <a:rPr lang="en-US" sz="2000" b="1"/>
                        <a:t>Two-dimensional graphi</a:t>
                      </a:r>
                      <a:r>
                        <a:rPr lang="en-US" sz="2000"/>
                        <a:t>cs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825766">
                <a:tc>
                  <a:txBody>
                    <a:bodyPr/>
                    <a:lstStyle/>
                    <a:p>
                      <a:r>
                        <a:rPr lang="en-US" sz="2000" b="1" dirty="0"/>
                        <a:t>Three-dimensional graphics</a:t>
                      </a:r>
                      <a:endParaRPr lang="en-US" sz="2000" dirty="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 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/>
                        <a:t>X</a:t>
                      </a:r>
                      <a:endParaRPr lang="en-US" sz="240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X</a:t>
                      </a:r>
                      <a:endParaRPr lang="en-US" sz="2400" dirty="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Special Thanks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Tom </a:t>
            </a:r>
            <a:r>
              <a:rPr lang="en-US" sz="2800" dirty="0" err="1" smtClean="0"/>
              <a:t>Kurtenbach</a:t>
            </a:r>
            <a:r>
              <a:rPr lang="en-US" sz="2800" dirty="0" smtClean="0"/>
              <a:t> for his help in preparing this talk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275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Microsoft Windows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Autofit/>
          </a:bodyPr>
          <a:lstStyle/>
          <a:p>
            <a:r>
              <a:rPr lang="en-US" sz="1800" b="1" dirty="0"/>
              <a:t>1985 Windows 1.0</a:t>
            </a:r>
          </a:p>
          <a:p>
            <a:r>
              <a:rPr lang="en-US" sz="1800" b="1" dirty="0"/>
              <a:t>1987 Windows 2.0</a:t>
            </a:r>
          </a:p>
          <a:p>
            <a:r>
              <a:rPr lang="en-US" sz="1800" b="1" dirty="0"/>
              <a:t>1990 Windows 3</a:t>
            </a:r>
          </a:p>
          <a:p>
            <a:r>
              <a:rPr lang="en-US" sz="1800" b="1" dirty="0"/>
              <a:t>1993 Windows NT</a:t>
            </a:r>
          </a:p>
          <a:p>
            <a:r>
              <a:rPr lang="en-US" sz="1800" b="1" dirty="0"/>
              <a:t>1995 Windows 95</a:t>
            </a:r>
          </a:p>
          <a:p>
            <a:r>
              <a:rPr lang="en-US" sz="1800" b="1" dirty="0"/>
              <a:t>1998 Windows 98</a:t>
            </a:r>
          </a:p>
          <a:p>
            <a:r>
              <a:rPr lang="en-US" sz="1800" b="1" dirty="0"/>
              <a:t>1999 Windows 98SE</a:t>
            </a:r>
          </a:p>
          <a:p>
            <a:r>
              <a:rPr lang="en-US" sz="1800" b="1" dirty="0"/>
              <a:t>2000 Windows ME</a:t>
            </a:r>
          </a:p>
          <a:p>
            <a:r>
              <a:rPr lang="en-US" sz="1800" b="1" dirty="0"/>
              <a:t>2001 Windows XP</a:t>
            </a:r>
          </a:p>
          <a:p>
            <a:r>
              <a:rPr lang="en-US" sz="1800" b="1" dirty="0"/>
              <a:t>2005 Windows Vista</a:t>
            </a:r>
          </a:p>
          <a:p>
            <a:r>
              <a:rPr lang="en-US" sz="1800" b="1" dirty="0"/>
              <a:t>2009 Windows </a:t>
            </a:r>
            <a:r>
              <a:rPr lang="en-US" sz="1800" b="1" dirty="0" smtClean="0"/>
              <a:t>7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630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Microsoft Windows Development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WIN16 API</a:t>
            </a:r>
            <a:endParaRPr lang="en-US" sz="2400" b="1" dirty="0"/>
          </a:p>
          <a:p>
            <a:r>
              <a:rPr lang="en-US" sz="2400" b="1" dirty="0" smtClean="0"/>
              <a:t>WIN32 API</a:t>
            </a:r>
            <a:endParaRPr lang="en-US" sz="2400" b="1" dirty="0"/>
          </a:p>
          <a:p>
            <a:r>
              <a:rPr lang="en-US" sz="2400" b="1" dirty="0"/>
              <a:t>Window Foundation Class (WFC)</a:t>
            </a:r>
          </a:p>
          <a:p>
            <a:r>
              <a:rPr lang="en-US" sz="2400" b="1" dirty="0"/>
              <a:t>.NET Window Forms (</a:t>
            </a:r>
            <a:r>
              <a:rPr lang="en-US" sz="2400" b="1" dirty="0" err="1"/>
              <a:t>WinForms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.NET Window Presentation Foundation (WPF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07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Windows 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b="1" dirty="0"/>
              <a:t>1985 </a:t>
            </a:r>
            <a:r>
              <a:rPr lang="en-US" sz="2400" b="1" dirty="0" smtClean="0"/>
              <a:t>C  or VB	Windows </a:t>
            </a:r>
            <a:r>
              <a:rPr lang="en-US" sz="2400" b="1" dirty="0"/>
              <a:t>Application Program Interface </a:t>
            </a:r>
            <a:r>
              <a:rPr lang="en-US" sz="2400" b="1" dirty="0" smtClean="0"/>
              <a:t>  </a:t>
            </a:r>
            <a:br>
              <a:rPr lang="en-US" sz="2400" b="1" dirty="0" smtClean="0"/>
            </a:br>
            <a:r>
              <a:rPr lang="en-US" sz="2400" b="1" dirty="0" smtClean="0"/>
              <a:t>                                     (</a:t>
            </a:r>
            <a:r>
              <a:rPr lang="en-US" sz="2400" b="1" dirty="0"/>
              <a:t>API)</a:t>
            </a:r>
          </a:p>
          <a:p>
            <a:r>
              <a:rPr lang="en-US" sz="2400" b="1" dirty="0"/>
              <a:t>1992 C++ </a:t>
            </a:r>
            <a:r>
              <a:rPr lang="en-US" sz="2400" b="1" dirty="0" smtClean="0"/>
              <a:t> or VB	Microsoft </a:t>
            </a:r>
            <a:r>
              <a:rPr lang="en-US" sz="2400" b="1" dirty="0"/>
              <a:t>Foundation Class (MFC) library</a:t>
            </a:r>
          </a:p>
          <a:p>
            <a:r>
              <a:rPr lang="en-US" sz="2400" b="1" dirty="0"/>
              <a:t>2001 C#  or C</a:t>
            </a:r>
            <a:r>
              <a:rPr lang="en-US" sz="2400" b="1" dirty="0" smtClean="0"/>
              <a:t>++	Windows </a:t>
            </a:r>
            <a:r>
              <a:rPr lang="en-US" sz="2400" b="1" dirty="0"/>
              <a:t>Forms </a:t>
            </a:r>
            <a:r>
              <a:rPr lang="en-US" sz="2400" b="1" dirty="0" smtClean="0"/>
              <a:t>(.</a:t>
            </a:r>
            <a:r>
              <a:rPr lang="en-US" sz="2400" b="1" dirty="0"/>
              <a:t>NET </a:t>
            </a:r>
            <a:r>
              <a:rPr lang="en-US" sz="2400" b="1" dirty="0" smtClean="0"/>
              <a:t>Framework)</a:t>
            </a:r>
            <a:br>
              <a:rPr lang="en-US" sz="2400" b="1" dirty="0" smtClean="0"/>
            </a:br>
            <a:r>
              <a:rPr lang="en-US" sz="2400" b="1" dirty="0" smtClean="0"/>
              <a:t>           or VB</a:t>
            </a:r>
            <a:endParaRPr lang="en-US" sz="2400" b="1" dirty="0"/>
          </a:p>
          <a:p>
            <a:r>
              <a:rPr lang="en-US" sz="2400" b="1" dirty="0"/>
              <a:t>2006 C# </a:t>
            </a:r>
            <a:r>
              <a:rPr lang="en-US" sz="2400" b="1" dirty="0" smtClean="0"/>
              <a:t> or VB	Windows </a:t>
            </a:r>
            <a:r>
              <a:rPr lang="en-US" sz="2400" b="1" dirty="0"/>
              <a:t>Presentation Foundation (WPF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57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Visual Basic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Are you now, or have you ever been a basic programmer?</a:t>
            </a:r>
          </a:p>
        </p:txBody>
      </p:sp>
    </p:spTree>
    <p:extLst>
      <p:ext uri="{BB962C8B-B14F-4D97-AF65-F5344CB8AC3E}">
        <p14:creationId xmlns:p14="http://schemas.microsoft.com/office/powerpoint/2010/main" val="20052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Microsoft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8863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1015</TotalTime>
  <Words>712</Words>
  <Application>Microsoft Office PowerPoint</Application>
  <PresentationFormat>On-screen Show (4:3)</PresentationFormat>
  <Paragraphs>326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Horizon</vt:lpstr>
      <vt:lpstr>Windows Programming Overview</vt:lpstr>
      <vt:lpstr>Introduction</vt:lpstr>
      <vt:lpstr>Windows Presentation Foundation</vt:lpstr>
      <vt:lpstr>WPF Features</vt:lpstr>
      <vt:lpstr>Microsoft Windows Operating Systems</vt:lpstr>
      <vt:lpstr>Microsoft Windows Development Platforms</vt:lpstr>
      <vt:lpstr>Windows Programming Languages</vt:lpstr>
      <vt:lpstr>Visual Basic</vt:lpstr>
      <vt:lpstr>Microsoft Architecture</vt:lpstr>
      <vt:lpstr>First Demonstration</vt:lpstr>
      <vt:lpstr>Window Structure</vt:lpstr>
      <vt:lpstr>WPF Architecture</vt:lpstr>
      <vt:lpstr>Extensible Application Markup Language (XAML)</vt:lpstr>
      <vt:lpstr>Project Structure</vt:lpstr>
      <vt:lpstr>Object Structure</vt:lpstr>
      <vt:lpstr>Object Structure</vt:lpstr>
      <vt:lpstr>Second Demonstration</vt:lpstr>
      <vt:lpstr>Demo2 Logical Tree</vt:lpstr>
      <vt:lpstr>WPF Class Hierarchy</vt:lpstr>
      <vt:lpstr>Demo2 Design Analysis</vt:lpstr>
      <vt:lpstr>Demo2 Class Diagram</vt:lpstr>
      <vt:lpstr>Third Demonstration</vt:lpstr>
      <vt:lpstr>2D Graphic Controls</vt:lpstr>
      <vt:lpstr>Demo3 Class Diagram</vt:lpstr>
      <vt:lpstr>Fourth Demonstration</vt:lpstr>
      <vt:lpstr>User Input Controls</vt:lpstr>
      <vt:lpstr>Data Display Controls</vt:lpstr>
      <vt:lpstr>Window Component Controls</vt:lpstr>
      <vt:lpstr>Control Summary</vt:lpstr>
      <vt:lpstr>Fifth Demonstration</vt:lpstr>
      <vt:lpstr>Sixth Demonstration</vt:lpstr>
      <vt:lpstr>Seventh Demonstration</vt:lpstr>
      <vt:lpstr>Reference Material</vt:lpstr>
      <vt:lpstr>WPF Programmer’s Reference</vt:lpstr>
      <vt:lpstr>Pro WPF in C# 2010</vt:lpstr>
      <vt:lpstr>Applications = Code + Markup</vt:lpstr>
      <vt:lpstr>3D Programming for Windows</vt:lpstr>
      <vt:lpstr>Programming WPF</vt:lpstr>
      <vt:lpstr>Web Links</vt:lpstr>
      <vt:lpstr>Special Thanks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Programming Overview</dc:title>
  <dc:creator>Frank Hubbell</dc:creator>
  <cp:lastModifiedBy>Frank Hubbell</cp:lastModifiedBy>
  <cp:revision>58</cp:revision>
  <dcterms:created xsi:type="dcterms:W3CDTF">2011-02-16T19:43:15Z</dcterms:created>
  <dcterms:modified xsi:type="dcterms:W3CDTF">2011-02-24T23:00:48Z</dcterms:modified>
</cp:coreProperties>
</file>