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404050" cy="43205400"/>
  <p:notesSz cx="6858000" cy="9144000"/>
  <p:defaultText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AF00"/>
    <a:srgbClr val="765A00"/>
    <a:srgbClr val="FFD347"/>
    <a:srgbClr val="C4D3DA"/>
    <a:srgbClr val="132EF9"/>
    <a:srgbClr val="3668D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6" d="100"/>
          <a:sy n="16" d="100"/>
        </p:scale>
        <p:origin x="-2562" y="-150"/>
      </p:cViewPr>
      <p:guideLst>
        <p:guide orient="horz" pos="13608"/>
        <p:guide pos="1020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30304" y="13421680"/>
            <a:ext cx="27543443" cy="9261158"/>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3254782" y="10901365"/>
            <a:ext cx="25833229" cy="23224902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743847" y="10901365"/>
            <a:ext cx="76970870" cy="23224902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559696" y="27763473"/>
            <a:ext cx="27543443" cy="8581073"/>
          </a:xfrm>
        </p:spPr>
        <p:txBody>
          <a:bodyPr anchor="t"/>
          <a:lstStyle>
            <a:lvl1pPr algn="l">
              <a:defRPr sz="189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743846" y="63507940"/>
            <a:ext cx="51402048"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7685960" y="63507940"/>
            <a:ext cx="51402051"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smtClean="0"/>
              <a:t>单击此处编辑母版文本样式</a:t>
            </a:r>
          </a:p>
        </p:txBody>
      </p:sp>
      <p:sp>
        <p:nvSpPr>
          <p:cNvPr id="4" name="内容占位符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smtClean="0"/>
              <a:t>单击此处编辑母版文本样式</a:t>
            </a:r>
          </a:p>
        </p:txBody>
      </p:sp>
      <p:sp>
        <p:nvSpPr>
          <p:cNvPr id="6" name="内容占位符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4" y="1720215"/>
            <a:ext cx="10660709" cy="7320915"/>
          </a:xfrm>
        </p:spPr>
        <p:txBody>
          <a:bodyPr anchor="b"/>
          <a:lstStyle>
            <a:lvl1pPr algn="l">
              <a:defRPr sz="95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51421" y="30243780"/>
            <a:ext cx="19442430" cy="3570449"/>
          </a:xfrm>
        </p:spPr>
        <p:txBody>
          <a:bodyPr anchor="b"/>
          <a:lstStyle>
            <a:lvl1pPr algn="l">
              <a:defRPr sz="95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6351421" y="3860483"/>
            <a:ext cx="19442430" cy="25923240"/>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zh-CN" altLang="en-US"/>
          </a:p>
        </p:txBody>
      </p:sp>
      <p:sp>
        <p:nvSpPr>
          <p:cNvPr id="4" name="文本占位符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7026773-802D-4DED-9F4E-CB80BD490096}" type="datetimeFigureOut">
              <a:rPr lang="zh-CN" altLang="en-US" smtClean="0"/>
              <a:pPr/>
              <a:t>2012-5-7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6A5B32-1553-4EB1-9B0F-B2160EEC31B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620203" y="1730219"/>
            <a:ext cx="29163645" cy="7200900"/>
          </a:xfrm>
          <a:prstGeom prst="rect">
            <a:avLst/>
          </a:prstGeom>
        </p:spPr>
        <p:txBody>
          <a:bodyPr vert="horz" lIns="432054" tIns="216027" rIns="432054" bIns="216027"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620203" y="10081263"/>
            <a:ext cx="29163645" cy="28513567"/>
          </a:xfrm>
          <a:prstGeom prst="rect">
            <a:avLst/>
          </a:prstGeom>
        </p:spPr>
        <p:txBody>
          <a:bodyPr vert="horz" lIns="432054" tIns="216027" rIns="432054" bIns="216027"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1620203" y="40045008"/>
            <a:ext cx="7560945" cy="2300288"/>
          </a:xfrm>
          <a:prstGeom prst="rect">
            <a:avLst/>
          </a:prstGeom>
        </p:spPr>
        <p:txBody>
          <a:bodyPr vert="horz" lIns="432054" tIns="216027" rIns="432054" bIns="216027" rtlCol="0" anchor="ctr"/>
          <a:lstStyle>
            <a:lvl1pPr algn="l">
              <a:defRPr sz="5700">
                <a:solidFill>
                  <a:schemeClr val="tx1">
                    <a:tint val="75000"/>
                  </a:schemeClr>
                </a:solidFill>
              </a:defRPr>
            </a:lvl1pPr>
          </a:lstStyle>
          <a:p>
            <a:fld id="{97026773-802D-4DED-9F4E-CB80BD490096}" type="datetimeFigureOut">
              <a:rPr lang="zh-CN" altLang="en-US" smtClean="0"/>
              <a:pPr/>
              <a:t>2012-5-7</a:t>
            </a:fld>
            <a:endParaRPr lang="zh-CN" altLang="en-US"/>
          </a:p>
        </p:txBody>
      </p:sp>
      <p:sp>
        <p:nvSpPr>
          <p:cNvPr id="5" name="页脚占位符 4"/>
          <p:cNvSpPr>
            <a:spLocks noGrp="1"/>
          </p:cNvSpPr>
          <p:nvPr>
            <p:ph type="ftr" sz="quarter" idx="3"/>
          </p:nvPr>
        </p:nvSpPr>
        <p:spPr>
          <a:xfrm>
            <a:off x="11071384" y="40045008"/>
            <a:ext cx="10261283" cy="2300288"/>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3222903" y="40045008"/>
            <a:ext cx="7560945" cy="2300288"/>
          </a:xfrm>
          <a:prstGeom prst="rect">
            <a:avLst/>
          </a:prstGeom>
        </p:spPr>
        <p:txBody>
          <a:bodyPr vert="horz" lIns="432054" tIns="216027" rIns="432054" bIns="216027" rtlCol="0" anchor="ctr"/>
          <a:lstStyle>
            <a:lvl1pPr algn="r">
              <a:defRPr sz="5700">
                <a:solidFill>
                  <a:schemeClr val="tx1">
                    <a:tint val="75000"/>
                  </a:schemeClr>
                </a:solidFill>
              </a:defRPr>
            </a:lvl1pPr>
          </a:lstStyle>
          <a:p>
            <a:fld id="{2A6A5B32-1553-4EB1-9B0F-B2160EEC31B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203" indent="-1620203" algn="l" defTabSz="432054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5000" r="-45000"/>
          </a:stretch>
        </a:blipFill>
        <a:effectLst/>
      </p:bgPr>
    </p:bg>
    <p:spTree>
      <p:nvGrpSpPr>
        <p:cNvPr id="1" name=""/>
        <p:cNvGrpSpPr/>
        <p:nvPr/>
      </p:nvGrpSpPr>
      <p:grpSpPr>
        <a:xfrm>
          <a:off x="0" y="0"/>
          <a:ext cx="0" cy="0"/>
          <a:chOff x="0" y="0"/>
          <a:chExt cx="0" cy="0"/>
        </a:xfrm>
      </p:grpSpPr>
      <p:sp>
        <p:nvSpPr>
          <p:cNvPr id="11" name="矩形 10"/>
          <p:cNvSpPr/>
          <p:nvPr/>
        </p:nvSpPr>
        <p:spPr>
          <a:xfrm>
            <a:off x="1557235" y="4028952"/>
            <a:ext cx="29432456" cy="37219198"/>
          </a:xfrm>
          <a:prstGeom prst="rect">
            <a:avLst/>
          </a:prstGeom>
          <a:solidFill>
            <a:schemeClr val="accent1">
              <a:lumMod val="40000"/>
              <a:lumOff val="60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628541" y="4173804"/>
            <a:ext cx="30789778" cy="1569660"/>
          </a:xfrm>
          <a:prstGeom prst="rect">
            <a:avLst/>
          </a:prstGeom>
        </p:spPr>
        <p:txBody>
          <a:bodyPr wrap="square">
            <a:spAutoFit/>
          </a:bodyPr>
          <a:lstStyle/>
          <a:p>
            <a:pPr algn="ctr"/>
            <a:r>
              <a:rPr lang="en-US" sz="9600" b="1" dirty="0" smtClean="0">
                <a:latin typeface="Times New Roman" pitchFamily="18" charset="0"/>
                <a:cs typeface="Times New Roman" pitchFamily="18" charset="0"/>
              </a:rPr>
              <a:t>Development </a:t>
            </a:r>
            <a:r>
              <a:rPr lang="en-US" sz="9600" b="1" dirty="0">
                <a:latin typeface="Times New Roman" pitchFamily="18" charset="0"/>
                <a:cs typeface="Times New Roman" pitchFamily="18" charset="0"/>
              </a:rPr>
              <a:t>of Trustworthy </a:t>
            </a:r>
            <a:r>
              <a:rPr lang="en-US" sz="9600" b="1" dirty="0" smtClean="0">
                <a:latin typeface="Times New Roman" pitchFamily="18" charset="0"/>
                <a:cs typeface="Times New Roman" pitchFamily="18" charset="0"/>
              </a:rPr>
              <a:t>Service-based </a:t>
            </a:r>
            <a:r>
              <a:rPr lang="en-US" sz="9600" b="1" dirty="0">
                <a:latin typeface="Times New Roman" pitchFamily="18" charset="0"/>
                <a:cs typeface="Times New Roman" pitchFamily="18" charset="0"/>
              </a:rPr>
              <a:t>Systems</a:t>
            </a:r>
            <a:endParaRPr lang="zh-CN" altLang="en-US" sz="9600" dirty="0">
              <a:latin typeface="Times New Roman" pitchFamily="18" charset="0"/>
              <a:cs typeface="Times New Roman" pitchFamily="18" charset="0"/>
            </a:endParaRPr>
          </a:p>
        </p:txBody>
      </p:sp>
      <p:sp>
        <p:nvSpPr>
          <p:cNvPr id="5" name="TextBox 4"/>
          <p:cNvSpPr txBox="1"/>
          <p:nvPr/>
        </p:nvSpPr>
        <p:spPr>
          <a:xfrm>
            <a:off x="1914425" y="6441746"/>
            <a:ext cx="19849601" cy="5016758"/>
          </a:xfrm>
          <a:prstGeom prst="rect">
            <a:avLst/>
          </a:prstGeom>
          <a:noFill/>
        </p:spPr>
        <p:txBody>
          <a:bodyPr wrap="none" rtlCol="0">
            <a:spAutoFit/>
          </a:bodyPr>
          <a:lstStyle/>
          <a:p>
            <a:r>
              <a:rPr lang="zh-CN" altLang="en-US" sz="8000" b="1" dirty="0" smtClean="0"/>
              <a:t>报告人：</a:t>
            </a:r>
            <a:r>
              <a:rPr lang="en-US" sz="8000" b="1" dirty="0"/>
              <a:t>Prof. </a:t>
            </a:r>
            <a:r>
              <a:rPr lang="en-US" sz="8000" b="1" dirty="0" smtClean="0"/>
              <a:t>Stephen </a:t>
            </a:r>
            <a:r>
              <a:rPr lang="en-US" sz="8000" b="1" dirty="0"/>
              <a:t>S. </a:t>
            </a:r>
            <a:r>
              <a:rPr lang="en-US" sz="8000" b="1" dirty="0" err="1"/>
              <a:t>Yau</a:t>
            </a:r>
            <a:r>
              <a:rPr lang="en-US" sz="8000" b="1" dirty="0"/>
              <a:t> (IEEE life fellow</a:t>
            </a:r>
            <a:r>
              <a:rPr lang="en-US" sz="8000" b="1" dirty="0" smtClean="0"/>
              <a:t>)</a:t>
            </a:r>
          </a:p>
          <a:p>
            <a:r>
              <a:rPr lang="en-US" altLang="zh-CN" sz="8000" b="1" dirty="0"/>
              <a:t> </a:t>
            </a:r>
            <a:r>
              <a:rPr lang="en-US" altLang="zh-CN" sz="8000" b="1" dirty="0" smtClean="0"/>
              <a:t>                  </a:t>
            </a:r>
            <a:r>
              <a:rPr lang="en-US" sz="8000" b="1" dirty="0"/>
              <a:t>Arizona State University, U.S.A</a:t>
            </a:r>
            <a:r>
              <a:rPr lang="en-US" sz="8000" b="1" dirty="0" smtClean="0"/>
              <a:t>.</a:t>
            </a:r>
          </a:p>
          <a:p>
            <a:r>
              <a:rPr lang="zh-CN" altLang="en-US" sz="8000" b="1" dirty="0"/>
              <a:t>报告</a:t>
            </a:r>
            <a:r>
              <a:rPr lang="zh-CN" altLang="en-US" sz="8000" b="1" dirty="0" smtClean="0"/>
              <a:t>时间：</a:t>
            </a:r>
            <a:r>
              <a:rPr lang="en-US" altLang="zh-CN" sz="8000" b="1" dirty="0" smtClean="0"/>
              <a:t>2012</a:t>
            </a:r>
            <a:r>
              <a:rPr lang="zh-CN" altLang="en-US" sz="8000" b="1" dirty="0" smtClean="0"/>
              <a:t>年</a:t>
            </a:r>
            <a:r>
              <a:rPr lang="en-US" altLang="zh-CN" sz="8000" b="1" dirty="0" smtClean="0"/>
              <a:t>5</a:t>
            </a:r>
            <a:r>
              <a:rPr lang="zh-CN" altLang="en-US" sz="8000" b="1" dirty="0" smtClean="0"/>
              <a:t>月</a:t>
            </a:r>
            <a:r>
              <a:rPr lang="en-US" altLang="zh-CN" sz="8000" b="1" dirty="0" smtClean="0"/>
              <a:t>11</a:t>
            </a:r>
            <a:r>
              <a:rPr lang="zh-CN" altLang="en-US" sz="8000" b="1" dirty="0" smtClean="0"/>
              <a:t>日下午</a:t>
            </a:r>
            <a:r>
              <a:rPr lang="en-US" altLang="zh-CN" sz="8000" b="1" dirty="0" smtClean="0"/>
              <a:t>3:00</a:t>
            </a:r>
          </a:p>
          <a:p>
            <a:r>
              <a:rPr lang="zh-CN" altLang="en-US" sz="8000" b="1" dirty="0" smtClean="0"/>
              <a:t>报告地点：新科技楼</a:t>
            </a:r>
            <a:r>
              <a:rPr lang="en-US" altLang="zh-CN" sz="8000" b="1" dirty="0" smtClean="0"/>
              <a:t>1012</a:t>
            </a:r>
            <a:r>
              <a:rPr lang="zh-CN" altLang="en-US" sz="8000" b="1" dirty="0" smtClean="0"/>
              <a:t>会议室</a:t>
            </a:r>
            <a:endParaRPr lang="zh-CN" altLang="en-US" sz="8000" b="1" dirty="0"/>
          </a:p>
        </p:txBody>
      </p:sp>
      <p:sp>
        <p:nvSpPr>
          <p:cNvPr id="11265" name="Rectangle 1"/>
          <p:cNvSpPr>
            <a:spLocks noChangeArrowheads="1"/>
          </p:cNvSpPr>
          <p:nvPr/>
        </p:nvSpPr>
        <p:spPr bwMode="auto">
          <a:xfrm>
            <a:off x="2109691" y="11744256"/>
            <a:ext cx="28665686" cy="116955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zh-CN" sz="5800" b="1" i="0" u="none" strike="noStrike" cap="none" normalizeH="0" baseline="0" dirty="0" smtClean="0">
                <a:ln>
                  <a:noFill/>
                </a:ln>
                <a:effectLst/>
                <a:latin typeface="Times New Roman" pitchFamily="18" charset="0"/>
                <a:ea typeface="宋体" pitchFamily="2" charset="-122"/>
                <a:cs typeface="Times New Roman" pitchFamily="18" charset="0"/>
              </a:rPr>
              <a:t>Abstract</a:t>
            </a:r>
            <a:r>
              <a:rPr lang="en-US" altLang="zh-CN" sz="5800" b="1" dirty="0" smtClean="0">
                <a:latin typeface="Times New Roman" pitchFamily="18" charset="0"/>
                <a:ea typeface="宋体" pitchFamily="2" charset="-122"/>
                <a:cs typeface="Times New Roman" pitchFamily="18" charset="0"/>
              </a:rPr>
              <a:t>: </a:t>
            </a:r>
            <a:r>
              <a:rPr kumimoji="0" lang="en-US" altLang="zh-CN" sz="5800" b="0" i="0" u="none" strike="noStrike" cap="none" normalizeH="0" baseline="0" dirty="0" smtClean="0">
                <a:ln>
                  <a:noFill/>
                </a:ln>
                <a:effectLst/>
                <a:latin typeface="Times New Roman" pitchFamily="18" charset="0"/>
                <a:ea typeface="宋体" pitchFamily="2" charset="-122"/>
                <a:cs typeface="Times New Roman" pitchFamily="18" charset="0"/>
              </a:rPr>
              <a:t>Over the past decade, the rapid advances and growth in deployment of service-based systems, such as the booming cloud computing systems, have had major impacts on the economy, society, and our daily lives. Today, users are accustomed to accessing various online services from a wide range of computing devices, from smart phones/tablets to desktop PCs, for both business and entertainments. Such a trend means that more users</a:t>
            </a:r>
            <a:r>
              <a:rPr kumimoji="0" lang="en-US" altLang="zh-CN" sz="5800" b="0" i="0" u="none" strike="noStrike" cap="none" normalizeH="0" baseline="0" dirty="0" smtClean="0">
                <a:ln>
                  <a:noFill/>
                </a:ln>
                <a:effectLst/>
                <a:latin typeface="Arial"/>
                <a:ea typeface="宋体" pitchFamily="2" charset="-122"/>
                <a:cs typeface="Times New Roman" pitchFamily="18" charset="0"/>
              </a:rPr>
              <a:t>’</a:t>
            </a:r>
            <a:r>
              <a:rPr kumimoji="0" lang="en-US" altLang="zh-CN" sz="5800" b="0" i="0" u="none" strike="noStrike" cap="none" normalizeH="0" baseline="0" dirty="0" smtClean="0">
                <a:ln>
                  <a:noFill/>
                </a:ln>
                <a:effectLst/>
                <a:latin typeface="Times New Roman" pitchFamily="18" charset="0"/>
                <a:ea typeface="宋体" pitchFamily="2" charset="-122"/>
                <a:cs typeface="Times New Roman" pitchFamily="18" charset="0"/>
              </a:rPr>
              <a:t> confidential information is transferred, processed and stored in service-based systems.  This trend raises serious concerns on the trustworthiness of such systems. Substantial research has been devoted to developing security mechanisms, network protocols, and methods to improve the trustworthiness of service-based systems. However, much research needs to be done to achieve trustworthy service-base systems, especially human factors which have major impacts to various </a:t>
            </a:r>
            <a:r>
              <a:rPr kumimoji="0" lang="en-US" altLang="zh-CN" sz="5800" b="0" i="0" u="none" strike="noStrike" cap="none" normalizeH="0" baseline="0" dirty="0" err="1" smtClean="0">
                <a:ln>
                  <a:noFill/>
                </a:ln>
                <a:effectLst/>
                <a:latin typeface="Times New Roman" pitchFamily="18" charset="0"/>
                <a:ea typeface="宋体" pitchFamily="2" charset="-122"/>
                <a:cs typeface="Times New Roman" pitchFamily="18" charset="0"/>
              </a:rPr>
              <a:t>QoS</a:t>
            </a:r>
            <a:r>
              <a:rPr kumimoji="0" lang="en-US" altLang="zh-CN" sz="5800" b="0" i="0" u="none" strike="noStrike" cap="none" normalizeH="0" baseline="0" dirty="0" smtClean="0">
                <a:ln>
                  <a:noFill/>
                </a:ln>
                <a:effectLst/>
                <a:latin typeface="Times New Roman" pitchFamily="18" charset="0"/>
                <a:ea typeface="宋体" pitchFamily="2" charset="-122"/>
                <a:cs typeface="Times New Roman" pitchFamily="18" charset="0"/>
              </a:rPr>
              <a:t>, especially those critical to the trustworthiness of service-based systems. In this talk, the challenges, current state of the art and future research directions in the development of trustworthy service-based systems will be discussed.</a:t>
            </a:r>
            <a:r>
              <a:rPr kumimoji="0" lang="en-US" altLang="zh-CN" sz="5800" b="0" i="0" u="none" strike="noStrike" cap="none" normalizeH="0" baseline="0" dirty="0" smtClean="0">
                <a:ln>
                  <a:noFill/>
                </a:ln>
                <a:effectLst/>
                <a:latin typeface="Arial" pitchFamily="34" charset="0"/>
                <a:ea typeface="宋体" pitchFamily="2" charset="-122"/>
              </a:rPr>
              <a:t> </a:t>
            </a:r>
          </a:p>
        </p:txBody>
      </p:sp>
      <p:sp>
        <p:nvSpPr>
          <p:cNvPr id="11266" name="Rectangle 2"/>
          <p:cNvSpPr>
            <a:spLocks noChangeArrowheads="1"/>
          </p:cNvSpPr>
          <p:nvPr/>
        </p:nvSpPr>
        <p:spPr bwMode="auto">
          <a:xfrm>
            <a:off x="9629729" y="23817278"/>
            <a:ext cx="20931334" cy="99104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fontAlgn="base">
              <a:spcBef>
                <a:spcPct val="0"/>
              </a:spcBef>
              <a:spcAft>
                <a:spcPct val="0"/>
              </a:spcAft>
            </a:pPr>
            <a:r>
              <a:rPr kumimoji="0" lang="en-US" altLang="zh-CN" sz="58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Stephen S, </a:t>
            </a:r>
            <a:r>
              <a:rPr kumimoji="0" lang="en-US" altLang="zh-CN" sz="5800" b="0" i="0" u="none" strike="noStrike" cap="none" normalizeH="0" baseline="0" dirty="0" err="1" smtClean="0">
                <a:ln>
                  <a:noFill/>
                </a:ln>
                <a:solidFill>
                  <a:schemeClr val="tx1"/>
                </a:solidFill>
                <a:effectLst/>
                <a:latin typeface="Times New Roman" pitchFamily="18" charset="0"/>
                <a:ea typeface="宋体" pitchFamily="2" charset="-122"/>
                <a:cs typeface="Times New Roman" pitchFamily="18" charset="0"/>
              </a:rPr>
              <a:t>Yau</a:t>
            </a:r>
            <a:r>
              <a:rPr kumimoji="0" lang="en-US" altLang="zh-CN" sz="58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received the M.S. and Ph.D. degrees from the University of Illinois, Urbana, and the B.S. degree from National Taiwan University, Taipei, all in electrical engineering.</a:t>
            </a:r>
            <a:r>
              <a:rPr kumimoji="0" lang="en-US" altLang="zh-CN" sz="5800" b="0" i="0" u="none" strike="noStrike" cap="none" normalizeH="0" baseline="0" dirty="0" smtClean="0">
                <a:ln>
                  <a:noFill/>
                </a:ln>
                <a:solidFill>
                  <a:schemeClr val="tx1"/>
                </a:solidFill>
                <a:effectLst/>
                <a:latin typeface="Arial" pitchFamily="34" charset="0"/>
                <a:ea typeface="宋体" pitchFamily="2" charset="-122"/>
              </a:rPr>
              <a:t> He </a:t>
            </a:r>
            <a:r>
              <a:rPr kumimoji="0" lang="en-US" altLang="zh-CN" sz="58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is the director of Information Assurance Center and a professor of computer science and engineering at Arizona State University (ASU), Tempe, Arizona, USA.  He served as the president of the Computer Society of the IEEE and the president of American Federation of  AFIPS. He was on the IEEE Board of Directors, and the Board of Directors of Computing Research Association.  He served as the editor-in-chief of IEEE COMPUTER.  He organized many national and international major conferences</a:t>
            </a:r>
            <a:r>
              <a:rPr kumimoji="0" lang="en-US" altLang="zh-CN" sz="5800" b="0" i="0" u="none" strike="noStrike" cap="none" normalizeH="0" dirty="0" smtClean="0">
                <a:ln>
                  <a:noFill/>
                </a:ln>
                <a:solidFill>
                  <a:schemeClr val="tx1"/>
                </a:solidFill>
                <a:effectLst/>
                <a:latin typeface="Times New Roman" pitchFamily="18" charset="0"/>
                <a:ea typeface="宋体" pitchFamily="2" charset="-122"/>
                <a:cs typeface="Times New Roman" pitchFamily="18" charset="0"/>
              </a:rPr>
              <a:t> and</a:t>
            </a:r>
            <a:r>
              <a:rPr kumimoji="0" lang="en-US" altLang="zh-CN" sz="58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also served as the general chair or general </a:t>
            </a:r>
            <a:r>
              <a:rPr lang="en-US" altLang="zh-CN" sz="5800" dirty="0" smtClean="0">
                <a:latin typeface="Times New Roman" pitchFamily="18" charset="0"/>
                <a:ea typeface="宋体" pitchFamily="2" charset="-122"/>
                <a:cs typeface="Times New Roman" pitchFamily="18" charset="0"/>
              </a:rPr>
              <a:t>co-</a:t>
            </a:r>
            <a:endParaRPr kumimoji="0" lang="en-US" altLang="zh-CN" sz="5800" b="0" i="0" u="none" strike="noStrike" cap="none" normalizeH="0" baseline="0" dirty="0" smtClean="0">
              <a:ln>
                <a:noFill/>
              </a:ln>
              <a:solidFill>
                <a:schemeClr val="tx1"/>
              </a:solidFill>
              <a:effectLst/>
              <a:latin typeface="Arial" pitchFamily="34" charset="0"/>
              <a:ea typeface="宋体" pitchFamily="2" charset="-122"/>
            </a:endParaRPr>
          </a:p>
        </p:txBody>
      </p:sp>
      <p:pic>
        <p:nvPicPr>
          <p:cNvPr id="11267" name="Picture 3" descr="yau"/>
          <p:cNvPicPr>
            <a:picLocks noChangeAspect="1" noChangeArrowheads="1"/>
          </p:cNvPicPr>
          <p:nvPr/>
        </p:nvPicPr>
        <p:blipFill>
          <a:blip r:embed="rId3"/>
          <a:srcRect/>
          <a:stretch>
            <a:fillRect/>
          </a:stretch>
        </p:blipFill>
        <p:spPr bwMode="auto">
          <a:xfrm>
            <a:off x="1700111" y="23888716"/>
            <a:ext cx="7711925" cy="9715568"/>
          </a:xfrm>
          <a:prstGeom prst="rect">
            <a:avLst/>
          </a:prstGeom>
          <a:noFill/>
          <a:ln w="9525">
            <a:noFill/>
            <a:miter lim="800000"/>
            <a:headEnd/>
            <a:tailEnd/>
          </a:ln>
        </p:spPr>
      </p:pic>
      <p:sp>
        <p:nvSpPr>
          <p:cNvPr id="9" name="矩形 8"/>
          <p:cNvSpPr/>
          <p:nvPr/>
        </p:nvSpPr>
        <p:spPr>
          <a:xfrm>
            <a:off x="1771549" y="33818598"/>
            <a:ext cx="28789514" cy="7232749"/>
          </a:xfrm>
          <a:prstGeom prst="rect">
            <a:avLst/>
          </a:prstGeom>
        </p:spPr>
        <p:txBody>
          <a:bodyPr wrap="square">
            <a:spAutoFit/>
          </a:bodyPr>
          <a:lstStyle/>
          <a:p>
            <a:pPr lvl="0" algn="just" defTabSz="914400" fontAlgn="base">
              <a:spcBef>
                <a:spcPct val="0"/>
              </a:spcBef>
              <a:spcAft>
                <a:spcPct val="0"/>
              </a:spcAft>
            </a:pPr>
            <a:r>
              <a:rPr lang="en-US" altLang="zh-CN" sz="5800" dirty="0" smtClean="0">
                <a:latin typeface="Times New Roman" pitchFamily="18" charset="0"/>
                <a:ea typeface="宋体" pitchFamily="2" charset="-122"/>
                <a:cs typeface="Times New Roman" pitchFamily="18" charset="0"/>
              </a:rPr>
              <a:t>chairs of four co-located </a:t>
            </a:r>
            <a:r>
              <a:rPr lang="en-US" altLang="zh-CN" sz="5800" dirty="0" smtClean="0">
                <a:latin typeface="Times New Roman" pitchFamily="18" charset="0"/>
                <a:ea typeface="宋体" pitchFamily="2" charset="-122"/>
                <a:cs typeface="Times New Roman" pitchFamily="18" charset="0"/>
              </a:rPr>
              <a:t>conferences</a:t>
            </a:r>
            <a:r>
              <a:rPr kumimoji="0" lang="en-US" altLang="zh-CN" sz="58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t>
            </a:r>
            <a:r>
              <a:rPr kumimoji="0" lang="en-US" altLang="zh-CN" sz="58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He has received many awards and recognitions for his accomplishments, including the Tsutomu Kanai Award and Richard E. </a:t>
            </a:r>
            <a:r>
              <a:rPr kumimoji="0" lang="en-US" altLang="zh-CN" sz="5800" b="0" i="0" u="none" strike="noStrike" cap="none" normalizeH="0" baseline="0" dirty="0" err="1" smtClean="0">
                <a:ln>
                  <a:noFill/>
                </a:ln>
                <a:solidFill>
                  <a:schemeClr val="tx1"/>
                </a:solidFill>
                <a:effectLst/>
                <a:latin typeface="Times New Roman" pitchFamily="18" charset="0"/>
                <a:ea typeface="宋体" pitchFamily="2" charset="-122"/>
                <a:cs typeface="Times New Roman" pitchFamily="18" charset="0"/>
              </a:rPr>
              <a:t>Merwin</a:t>
            </a:r>
            <a:r>
              <a:rPr kumimoji="0" lang="en-US" altLang="zh-CN" sz="58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Award of the IEEE Computer Society, the IEEE Centennial Award and Third Millennium Medal, the Outstanding Contributions Award of the Chinese Computer Federation, and the Louis E. Levy Medal of the Franklin Institute.  He is a Life Fellow of the IEEE and a Fellow of the American Association for the Advancement of Science. His current research includes service-based systems, cloud computing, trustworthy computing, software engineering, mobile ad hoc networks and ubiquitous computing.  </a:t>
            </a:r>
            <a:endParaRPr kumimoji="0" lang="en-US" altLang="zh-CN" sz="58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2" name="TextBox 11"/>
          <p:cNvSpPr txBox="1"/>
          <p:nvPr/>
        </p:nvSpPr>
        <p:spPr>
          <a:xfrm>
            <a:off x="3194414" y="41676778"/>
            <a:ext cx="28009591" cy="1138773"/>
          </a:xfrm>
          <a:prstGeom prst="rect">
            <a:avLst/>
          </a:prstGeom>
          <a:noFill/>
        </p:spPr>
        <p:txBody>
          <a:bodyPr wrap="none" rtlCol="0">
            <a:spAutoFit/>
          </a:bodyPr>
          <a:lstStyle/>
          <a:p>
            <a:r>
              <a:rPr lang="en-US" altLang="zh-CN" sz="6800" b="1" dirty="0" smtClean="0">
                <a:solidFill>
                  <a:srgbClr val="FF0000"/>
                </a:solidFill>
                <a:latin typeface="Times New Roman" pitchFamily="18" charset="0"/>
                <a:cs typeface="Times New Roman" pitchFamily="18" charset="0"/>
              </a:rPr>
              <a:t>ISN</a:t>
            </a:r>
            <a:r>
              <a:rPr lang="zh-CN" altLang="en-US" sz="6800" b="1" dirty="0" smtClean="0">
                <a:solidFill>
                  <a:srgbClr val="FF0000"/>
                </a:solidFill>
                <a:latin typeface="Times New Roman" pitchFamily="18" charset="0"/>
                <a:cs typeface="Times New Roman" pitchFamily="18" charset="0"/>
              </a:rPr>
              <a:t>国家重点实验室   无线网络</a:t>
            </a:r>
            <a:r>
              <a:rPr lang="en-US" altLang="zh-CN" sz="6800" b="1" dirty="0" smtClean="0">
                <a:solidFill>
                  <a:srgbClr val="FF0000"/>
                </a:solidFill>
                <a:latin typeface="Times New Roman" pitchFamily="18" charset="0"/>
                <a:cs typeface="Times New Roman" pitchFamily="18" charset="0"/>
              </a:rPr>
              <a:t>111</a:t>
            </a:r>
            <a:r>
              <a:rPr lang="zh-CN" altLang="en-US" sz="6800" b="1" dirty="0" smtClean="0">
                <a:solidFill>
                  <a:srgbClr val="FF0000"/>
                </a:solidFill>
                <a:latin typeface="Times New Roman" pitchFamily="18" charset="0"/>
                <a:cs typeface="Times New Roman" pitchFamily="18" charset="0"/>
              </a:rPr>
              <a:t>基地  通信工程学院  国际合作与交流处</a:t>
            </a:r>
            <a:endParaRPr lang="zh-CN" altLang="en-US" sz="6800" b="1" dirty="0">
              <a:solidFill>
                <a:srgbClr val="FF0000"/>
              </a:solidFill>
              <a:latin typeface="Times New Roman" pitchFamily="18" charset="0"/>
              <a:cs typeface="Times New Roman" pitchFamily="18" charset="0"/>
            </a:endParaRPr>
          </a:p>
        </p:txBody>
      </p:sp>
      <p:pic>
        <p:nvPicPr>
          <p:cNvPr id="1026" name="Picture 2" descr="F:\SR\01ISN秘书\学术会议\信息论会议\logo\西安电子科技大学logo.jpg"/>
          <p:cNvPicPr>
            <a:picLocks noChangeAspect="1" noChangeArrowheads="1"/>
          </p:cNvPicPr>
          <p:nvPr/>
        </p:nvPicPr>
        <p:blipFill>
          <a:blip r:embed="rId4"/>
          <a:srcRect/>
          <a:stretch>
            <a:fillRect/>
          </a:stretch>
        </p:blipFill>
        <p:spPr bwMode="auto">
          <a:xfrm>
            <a:off x="0" y="0"/>
            <a:ext cx="10344109" cy="2757299"/>
          </a:xfrm>
          <a:prstGeom prst="rect">
            <a:avLst/>
          </a:prstGeom>
          <a:noFill/>
          <a:effectLst>
            <a:outerShdw blurRad="50800" dist="50800" dir="5400000" algn="ctr" rotWithShape="0">
              <a:srgbClr val="000000">
                <a:alpha val="13000"/>
              </a:srgbClr>
            </a:outerShdw>
          </a:effectLst>
        </p:spPr>
      </p:pic>
      <p:sp>
        <p:nvSpPr>
          <p:cNvPr id="13" name="矩形 12"/>
          <p:cNvSpPr/>
          <p:nvPr/>
        </p:nvSpPr>
        <p:spPr>
          <a:xfrm>
            <a:off x="9986919" y="1528622"/>
            <a:ext cx="13501782" cy="2431435"/>
          </a:xfrm>
          <a:prstGeom prst="rect">
            <a:avLst/>
          </a:prstGeom>
          <a:noFill/>
          <a:effectLst>
            <a:glow rad="139700">
              <a:schemeClr val="accent2">
                <a:satMod val="175000"/>
                <a:alpha val="40000"/>
              </a:schemeClr>
            </a:glow>
          </a:effectLst>
        </p:spPr>
        <p:txBody>
          <a:bodyPr wrap="square" lIns="91440" tIns="45720" rIns="91440" bIns="45720">
            <a:spAutoFit/>
            <a:scene3d>
              <a:camera prst="orthographicFront"/>
              <a:lightRig rig="threePt" dir="t"/>
            </a:scene3d>
            <a:sp3d extrusionH="57150">
              <a:bevelT w="38100" h="38100"/>
            </a:sp3d>
          </a:bodyPr>
          <a:lstStyle/>
          <a:p>
            <a:pPr algn="ctr"/>
            <a:r>
              <a:rPr lang="zh-CN" altLang="en-US" sz="15200" b="1" dirty="0" smtClean="0">
                <a:ln w="18000">
                  <a:solidFill>
                    <a:srgbClr val="FFC000"/>
                  </a:solidFill>
                  <a:prstDash val="solid"/>
                  <a:miter lim="800000"/>
                </a:ln>
                <a:solidFill>
                  <a:srgbClr val="FFC000"/>
                </a:solidFill>
                <a:effectLst>
                  <a:glow rad="228600">
                    <a:schemeClr val="accent2">
                      <a:satMod val="175000"/>
                      <a:alpha val="40000"/>
                    </a:schemeClr>
                  </a:glow>
                  <a:outerShdw blurRad="50800" dist="38100" dir="18900000" algn="bl" rotWithShape="0">
                    <a:prstClr val="black">
                      <a:alpha val="40000"/>
                    </a:prstClr>
                  </a:outerShdw>
                </a:effectLst>
                <a:latin typeface="幼圆" pitchFamily="49" charset="-122"/>
                <a:ea typeface="幼圆" pitchFamily="49" charset="-122"/>
              </a:rPr>
              <a:t>学 术 报 告</a:t>
            </a:r>
            <a:endParaRPr lang="zh-CN" altLang="en-US" sz="15200" b="1" dirty="0">
              <a:ln w="18000">
                <a:solidFill>
                  <a:srgbClr val="FFC000"/>
                </a:solidFill>
                <a:prstDash val="solid"/>
                <a:miter lim="800000"/>
              </a:ln>
              <a:solidFill>
                <a:srgbClr val="FFC000"/>
              </a:solidFill>
              <a:effectLst>
                <a:glow rad="228600">
                  <a:schemeClr val="accent2">
                    <a:satMod val="175000"/>
                    <a:alpha val="40000"/>
                  </a:schemeClr>
                </a:glow>
                <a:outerShdw blurRad="50800" dist="38100" dir="18900000" algn="bl" rotWithShape="0">
                  <a:prstClr val="black">
                    <a:alpha val="40000"/>
                  </a:prstClr>
                </a:outerShdw>
              </a:effectLst>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C0DCC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TotalTime>
  <Words>496</Words>
  <Application>Microsoft Office PowerPoint</Application>
  <PresentationFormat>自定义</PresentationFormat>
  <Paragraphs>10</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Office 主题</vt:lpstr>
      <vt:lpstr>幻灯片 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 术 报 告</dc:title>
  <dc:creator>User</dc:creator>
  <cp:lastModifiedBy>User</cp:lastModifiedBy>
  <cp:revision>28</cp:revision>
  <dcterms:created xsi:type="dcterms:W3CDTF">2012-05-02T03:41:22Z</dcterms:created>
  <dcterms:modified xsi:type="dcterms:W3CDTF">2012-05-07T02:14:14Z</dcterms:modified>
</cp:coreProperties>
</file>