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3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lender Thin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lender Thin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lender Thin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lender Thin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lender Thin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lender Thin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lender Thin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lender Thin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lender Thin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00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4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B028AA3-E1BA-452B-A263-AE24CA3783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654EC-39CF-4876-AC0D-FA4120C9B86F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2D10E-A76F-4F88-B855-056C3FA1F57E}" type="slidenum">
              <a:rPr lang="en-US"/>
              <a:pPr/>
              <a:t>10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35D92-25FC-4B67-9703-60C4715BBDE6}" type="slidenum">
              <a:rPr lang="en-US"/>
              <a:pPr/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3B7B0-7EEE-44D1-B209-0505F8B75480}" type="slidenum">
              <a:rPr lang="en-US"/>
              <a:pPr/>
              <a:t>12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A56B4-6F75-438F-AFAD-370B6DFD5B0E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B9C4A-1C23-4775-9668-C09807E497D4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D943C-32E2-4999-9369-0FDFB30BEA7D}" type="slidenum">
              <a:rPr lang="en-US"/>
              <a:pPr/>
              <a:t>15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0F5D5-00BA-4052-B52A-1E096B757CFD}" type="slidenum">
              <a:rPr lang="en-US"/>
              <a:pPr/>
              <a:t>16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3BF13-0F99-4B9B-A840-5E9CB1B04B44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A0616-C5A8-4EB4-9AFB-0B3F512F1DC7}" type="slidenum">
              <a:rPr lang="en-US"/>
              <a:pPr/>
              <a:t>18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35CE5-850B-46BF-A1F7-36450FC2D8BC}" type="slidenum">
              <a:rPr lang="en-US"/>
              <a:pPr/>
              <a:t>19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96FC5-73D9-45D9-BBF8-2EAD28494369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5F087-F021-44D7-9FC9-075E79FD2390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85667-C1ED-4803-AEAC-B5405F9AB961}" type="slidenum">
              <a:rPr lang="en-US"/>
              <a:pPr/>
              <a:t>21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8CC0D-24C5-4175-8D39-D57A0041CC2E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D7B16-7619-4A1F-BC86-49191926B285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838BD-C479-4EF6-84B2-A2167E2E946C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93FC0-7F55-424A-96EA-8CA8E9C0E24E}" type="slidenum">
              <a:rPr lang="en-US"/>
              <a:pPr/>
              <a:t>25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D9DD8-9345-4604-9E3C-8E7A5258D2E7}" type="slidenum">
              <a:rPr lang="en-US"/>
              <a:pPr/>
              <a:t>26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B82E5-6879-4D19-8175-C96375682C9B}" type="slidenum">
              <a:rPr lang="en-US"/>
              <a:pPr/>
              <a:t>27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F8166-E7CE-435C-AF6A-C29F7A25F250}" type="slidenum">
              <a:rPr lang="en-US"/>
              <a:pPr/>
              <a:t>28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1212D-88E7-4449-A6FC-3B0FE3A2B7B7}" type="slidenum">
              <a:rPr lang="en-US"/>
              <a:pPr/>
              <a:t>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DAC29-58BF-47D4-818B-141983D67CFB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A8912-EE26-4A39-B015-040779D559BE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13404-EAC1-4677-933B-E1B9EF1C5E8B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09596-E2EB-4607-96D9-8E9CF9D5092C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75EBB-852C-48C3-89B0-1EC31D99465F}" type="slidenum">
              <a:rPr lang="en-US"/>
              <a:pPr/>
              <a:t>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EAD64-FB37-4154-BFB4-FD49EC927977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/>
          <a:srcRect l="28029" t="6679" r="34222" b="47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820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Blender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/>
          <a:srcRect l="23242" t="6500" r="43559" b="516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Blender Medium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5002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US">
                <a:cs typeface="Times New Roman" pitchFamily="18" charset="0"/>
              </a:rPr>
              <a:t> </a:t>
            </a:r>
          </a:p>
          <a:p>
            <a:pPr algn="just">
              <a:buFontTx/>
              <a:buNone/>
            </a:pPr>
            <a:endParaRPr lang="en-US">
              <a:cs typeface="Times New Roman" pitchFamily="18" charset="0"/>
            </a:endParaRPr>
          </a:p>
          <a:p>
            <a:pPr lvl="1" algn="just">
              <a:buFontTx/>
              <a:buNone/>
            </a:pPr>
            <a:endParaRPr lang="en-US">
              <a:cs typeface="Times New Roman" pitchFamily="18" charset="0"/>
            </a:endParaRPr>
          </a:p>
          <a:p>
            <a:pPr algn="just"/>
            <a:endParaRPr lang="en-US" sz="2800"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>
                <a:cs typeface="Times New Roman" pitchFamily="18" charset="0"/>
              </a:rPr>
              <a:t> </a:t>
            </a:r>
          </a:p>
          <a:p>
            <a:pPr lvl="1" algn="just">
              <a:buFontTx/>
              <a:buNone/>
            </a:pPr>
            <a:endParaRPr lang="en-US" sz="2400">
              <a:latin typeface="Tahoma" pitchFamily="34" charset="0"/>
              <a:cs typeface="Times New Roman" pitchFamily="18" charset="0"/>
            </a:endParaRPr>
          </a:p>
          <a:p>
            <a:endParaRPr lang="en-AU" sz="2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CODED </a:t>
            </a:r>
            <a:r>
              <a:rPr lang="en-US" sz="2800" b="1" dirty="0">
                <a:solidFill>
                  <a:srgbClr val="3333FF"/>
                </a:solidFill>
              </a:rPr>
              <a:t>COOPERATIVE TRANSMISSION </a:t>
            </a:r>
            <a:r>
              <a:rPr lang="en-US" sz="2800" b="1" dirty="0" smtClean="0">
                <a:solidFill>
                  <a:srgbClr val="3333FF"/>
                </a:solidFill>
              </a:rPr>
              <a:t>FOR WIRELESS COMMUNICATIONS</a:t>
            </a:r>
            <a:endParaRPr lang="en-AU" sz="28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4343400"/>
            <a:ext cx="8077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3200" dirty="0" smtClean="0"/>
              <a:t>Prof. </a:t>
            </a:r>
            <a:r>
              <a:rPr lang="en-AU" sz="3200" dirty="0" err="1" smtClean="0"/>
              <a:t>Jinhong</a:t>
            </a:r>
            <a:r>
              <a:rPr lang="en-AU" sz="3200" dirty="0" smtClean="0"/>
              <a:t> </a:t>
            </a:r>
            <a:r>
              <a:rPr lang="en-AU" sz="3200" dirty="0" smtClean="0"/>
              <a:t>Yuan</a:t>
            </a:r>
          </a:p>
          <a:p>
            <a:pPr algn="ctr"/>
            <a:r>
              <a:rPr lang="zh-CN" altLang="en-US" sz="2000" dirty="0" smtClean="0"/>
              <a:t>原进宏</a:t>
            </a:r>
            <a:endParaRPr lang="en-AU" sz="2000" dirty="0"/>
          </a:p>
          <a:p>
            <a:pPr algn="ctr"/>
            <a:endParaRPr lang="en-AU" sz="3200" dirty="0"/>
          </a:p>
          <a:p>
            <a:pPr algn="ctr"/>
            <a:r>
              <a:rPr lang="en-AU" sz="2000" dirty="0"/>
              <a:t>School of Electrical Engineering and Telecommunications</a:t>
            </a:r>
          </a:p>
          <a:p>
            <a:pPr algn="ctr"/>
            <a:r>
              <a:rPr lang="en-AU" sz="2000" dirty="0"/>
              <a:t>University of New South Wales</a:t>
            </a:r>
          </a:p>
          <a:p>
            <a:pPr algn="ctr"/>
            <a:r>
              <a:rPr lang="en-AU" sz="2000" dirty="0"/>
              <a:t>Sydney, Australia</a:t>
            </a:r>
          </a:p>
        </p:txBody>
      </p:sp>
      <p:pic>
        <p:nvPicPr>
          <p:cNvPr id="25606" name="Picture 18" descr="logo_UNS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2514600"/>
            <a:ext cx="1143000" cy="1665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SUPERPOSITION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Receiver for block B</a:t>
            </a:r>
            <a:r>
              <a:rPr lang="en-US" sz="2800" baseline="-25000"/>
              <a:t>1</a:t>
            </a:r>
            <a:r>
              <a:rPr lang="en-US" sz="2800"/>
              <a:t> at user A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And then send the superimposed signal of B’</a:t>
            </a:r>
            <a:r>
              <a:rPr lang="en-US" sz="2800" baseline="-25000"/>
              <a:t>1</a:t>
            </a:r>
            <a:r>
              <a:rPr lang="en-US" sz="2800"/>
              <a:t> and A</a:t>
            </a:r>
            <a:r>
              <a:rPr lang="en-US" sz="2800" baseline="-25000"/>
              <a:t>2</a:t>
            </a:r>
            <a:r>
              <a:rPr lang="en-US" sz="2800"/>
              <a:t> to D and 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 process continues for the rest blocks</a:t>
            </a:r>
            <a:endParaRPr lang="en-AU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981200" y="2667000"/>
            <a:ext cx="5181600" cy="1295400"/>
            <a:chOff x="1980" y="3060"/>
            <a:chExt cx="7740" cy="1665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4860" y="3360"/>
              <a:ext cx="900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72000" bIns="72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MAP</a:t>
              </a:r>
            </a:p>
          </p:txBody>
        </p:sp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 flipV="1">
              <a:off x="3420" y="3585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 flipH="1">
              <a:off x="7020" y="3600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28" name="Line 8"/>
            <p:cNvSpPr>
              <a:spLocks noChangeShapeType="1"/>
            </p:cNvSpPr>
            <p:nvPr/>
          </p:nvSpPr>
          <p:spPr bwMode="auto">
            <a:xfrm>
              <a:off x="8820" y="360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9285" y="3060"/>
              <a:ext cx="43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1980" y="3330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54000" bIns="54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 +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7920" y="3360"/>
              <a:ext cx="900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72000" bIns="72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</a:t>
              </a: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7200" y="3060"/>
              <a:ext cx="43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6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B1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3" name="Oval 13"/>
            <p:cNvSpPr>
              <a:spLocks noChangeArrowheads="1"/>
            </p:cNvSpPr>
            <p:nvPr/>
          </p:nvSpPr>
          <p:spPr bwMode="auto">
            <a:xfrm>
              <a:off x="3915" y="3410"/>
              <a:ext cx="340" cy="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4020" y="3585"/>
              <a:ext cx="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>
              <a:off x="4275" y="3600"/>
              <a:ext cx="5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36" name="Line 16"/>
            <p:cNvSpPr>
              <a:spLocks noChangeShapeType="1"/>
            </p:cNvSpPr>
            <p:nvPr/>
          </p:nvSpPr>
          <p:spPr bwMode="auto">
            <a:xfrm flipV="1">
              <a:off x="4095" y="375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3840" y="4185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A1’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6510" y="3420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30000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81939" name="Line 19"/>
            <p:cNvSpPr>
              <a:spLocks noChangeShapeType="1"/>
            </p:cNvSpPr>
            <p:nvPr/>
          </p:nvSpPr>
          <p:spPr bwMode="auto">
            <a:xfrm>
              <a:off x="5760" y="360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solidFill>
                  <a:srgbClr val="3333FF"/>
                </a:solidFill>
              </a:rPr>
              <a:t>SUPERPOSITION BASED COOPERATIVE TRANSMISSION</a:t>
            </a:r>
            <a:endParaRPr lang="en-AU" sz="3900">
              <a:solidFill>
                <a:srgbClr val="3333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 receives and tries to recover all the message blocks for both users jointly in a </a:t>
            </a:r>
            <a:r>
              <a:rPr lang="en-US">
                <a:solidFill>
                  <a:srgbClr val="FF0000"/>
                </a:solidFill>
              </a:rPr>
              <a:t>Turbo-based process</a:t>
            </a:r>
            <a:r>
              <a:rPr lang="en-US"/>
              <a:t> using</a:t>
            </a:r>
          </a:p>
          <a:p>
            <a:endParaRPr lang="en-US"/>
          </a:p>
          <a:p>
            <a:pPr lvl="1"/>
            <a:r>
              <a:rPr lang="en-US"/>
              <a:t>MAP receiver</a:t>
            </a:r>
          </a:p>
          <a:p>
            <a:pPr lvl="1"/>
            <a:r>
              <a:rPr lang="en-US"/>
              <a:t>Low-complexity receiver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OVERVIEW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INTRODUCTION</a:t>
            </a:r>
          </a:p>
          <a:p>
            <a:pPr>
              <a:lnSpc>
                <a:spcPct val="90000"/>
              </a:lnSpc>
            </a:pPr>
            <a:r>
              <a:rPr lang="en-US"/>
              <a:t>SYSTEM MODEL</a:t>
            </a:r>
          </a:p>
          <a:p>
            <a:pPr>
              <a:lnSpc>
                <a:spcPct val="90000"/>
              </a:lnSpc>
            </a:pPr>
            <a:r>
              <a:rPr lang="en-US"/>
              <a:t>SUPERPOSITION BASED COOPERATIVE TRANSMISSION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ITERATIVE MAP RECEIVER</a:t>
            </a:r>
          </a:p>
          <a:p>
            <a:pPr>
              <a:lnSpc>
                <a:spcPct val="90000"/>
              </a:lnSpc>
            </a:pPr>
            <a:r>
              <a:rPr lang="en-US"/>
              <a:t>LOW-COMPLEXITY RECEIVER</a:t>
            </a:r>
          </a:p>
          <a:p>
            <a:pPr>
              <a:lnSpc>
                <a:spcPct val="90000"/>
              </a:lnSpc>
            </a:pPr>
            <a:r>
              <a:rPr lang="en-US"/>
              <a:t>RESULTS</a:t>
            </a:r>
            <a:endParaRPr lang="en-AU"/>
          </a:p>
          <a:p>
            <a:pPr>
              <a:lnSpc>
                <a:spcPct val="90000"/>
              </a:lnSpc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ITERATIVE MAP RECEIVER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1148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1600"/>
              <a:t>MAP2, MAP3 detectors: extract the soft channel LLRs for 2 B</a:t>
            </a:r>
            <a:r>
              <a:rPr lang="en-US" sz="1600" baseline="-25000"/>
              <a:t>1</a:t>
            </a:r>
            <a:r>
              <a:rPr lang="en-US" sz="1600"/>
              <a:t>-related blocks (B</a:t>
            </a:r>
            <a:r>
              <a:rPr lang="en-US" sz="1600" baseline="-25000"/>
              <a:t>1</a:t>
            </a:r>
            <a:r>
              <a:rPr lang="en-US" sz="1600"/>
              <a:t>+A</a:t>
            </a:r>
            <a:r>
              <a:rPr lang="en-US" sz="1600" baseline="-25000"/>
              <a:t>1</a:t>
            </a:r>
            <a:r>
              <a:rPr lang="en-US" sz="1600"/>
              <a:t>’) and (A</a:t>
            </a:r>
            <a:r>
              <a:rPr lang="en-US" sz="1600" baseline="-25000"/>
              <a:t>2</a:t>
            </a:r>
            <a:r>
              <a:rPr lang="en-US" sz="1600"/>
              <a:t>+B</a:t>
            </a:r>
            <a:r>
              <a:rPr lang="en-US" sz="1600" baseline="-25000"/>
              <a:t>1</a:t>
            </a:r>
            <a:r>
              <a:rPr lang="en-US" sz="1600"/>
              <a:t>’)</a:t>
            </a:r>
          </a:p>
          <a:p>
            <a:r>
              <a:rPr lang="en-US" sz="1600"/>
              <a:t>Soft information related to B</a:t>
            </a:r>
            <a:r>
              <a:rPr lang="en-US" sz="1600" baseline="-25000"/>
              <a:t>1</a:t>
            </a: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(B</a:t>
            </a:r>
            <a:r>
              <a:rPr lang="en-US" sz="1600" baseline="-25000">
                <a:sym typeface="Symbol" pitchFamily="18" charset="2"/>
              </a:rPr>
              <a:t>1</a:t>
            </a:r>
            <a:r>
              <a:rPr lang="en-US" sz="1600">
                <a:sym typeface="Symbol" pitchFamily="18" charset="2"/>
              </a:rPr>
              <a:t>) and (B</a:t>
            </a:r>
            <a:r>
              <a:rPr lang="en-US" sz="1600" baseline="-25000">
                <a:sym typeface="Symbol" pitchFamily="18" charset="2"/>
              </a:rPr>
              <a:t>1</a:t>
            </a:r>
            <a:r>
              <a:rPr lang="en-US" sz="1600">
                <a:sym typeface="Symbol" pitchFamily="18" charset="2"/>
              </a:rPr>
              <a:t>’) are added and passed to DECB</a:t>
            </a:r>
            <a:r>
              <a:rPr lang="en-US" sz="1600" baseline="-25000">
                <a:sym typeface="Symbol" pitchFamily="18" charset="2"/>
              </a:rPr>
              <a:t>1</a:t>
            </a:r>
            <a:r>
              <a:rPr lang="en-US" sz="1600">
                <a:sym typeface="Symbol" pitchFamily="18" charset="2"/>
              </a:rPr>
              <a:t> as priori information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2057400" y="2514600"/>
            <a:ext cx="6124575" cy="2638425"/>
            <a:chOff x="1296" y="1584"/>
            <a:chExt cx="3858" cy="1662"/>
          </a:xfrm>
        </p:grpSpPr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1296" y="1632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0" bIns="10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2376" y="1632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0" bIns="10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1944" y="2526"/>
              <a:ext cx="360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180000" rIns="0" bIns="180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MAP2</a:t>
              </a:r>
            </a:p>
          </p:txBody>
        </p: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3828" y="2160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3030" y="1956"/>
              <a:ext cx="360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180000" rIns="0" bIns="180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MAP3</a:t>
              </a:r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1800" y="192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>
              <a:off x="1800" y="264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2880" y="220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2304" y="2610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V="1">
              <a:off x="3390" y="2232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0" name="Oval 16"/>
            <p:cNvSpPr>
              <a:spLocks noChangeArrowheads="1"/>
            </p:cNvSpPr>
            <p:nvPr/>
          </p:nvSpPr>
          <p:spPr bwMode="auto">
            <a:xfrm>
              <a:off x="3528" y="2345"/>
              <a:ext cx="144" cy="1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 flipV="1">
              <a:off x="3600" y="2496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 flipV="1">
              <a:off x="3600" y="2232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>
              <a:off x="3672" y="242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 flipH="1">
              <a:off x="3384" y="21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 flipH="1">
              <a:off x="2304" y="2652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 flipV="1">
              <a:off x="2304" y="280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>
              <a:off x="3390" y="318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88" name="Oval 24"/>
            <p:cNvSpPr>
              <a:spLocks noChangeArrowheads="1"/>
            </p:cNvSpPr>
            <p:nvPr/>
          </p:nvSpPr>
          <p:spPr bwMode="auto">
            <a:xfrm flipV="1">
              <a:off x="3528" y="2922"/>
              <a:ext cx="144" cy="1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8089" name="Line 25"/>
            <p:cNvSpPr>
              <a:spLocks noChangeShapeType="1"/>
            </p:cNvSpPr>
            <p:nvPr/>
          </p:nvSpPr>
          <p:spPr bwMode="auto">
            <a:xfrm>
              <a:off x="3600" y="2803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>
              <a:off x="3600" y="306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 flipV="1">
              <a:off x="3672" y="298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92" name="Line 28"/>
            <p:cNvSpPr>
              <a:spLocks noChangeShapeType="1"/>
            </p:cNvSpPr>
            <p:nvPr/>
          </p:nvSpPr>
          <p:spPr bwMode="auto">
            <a:xfrm flipH="1" flipV="1">
              <a:off x="2304" y="2760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093" name="Text Box 29"/>
            <p:cNvSpPr txBox="1">
              <a:spLocks noChangeArrowheads="1"/>
            </p:cNvSpPr>
            <p:nvPr/>
          </p:nvSpPr>
          <p:spPr bwMode="auto">
            <a:xfrm>
              <a:off x="3828" y="2730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88094" name="Group 30"/>
            <p:cNvGrpSpPr>
              <a:grpSpLocks/>
            </p:cNvGrpSpPr>
            <p:nvPr/>
          </p:nvGrpSpPr>
          <p:grpSpPr bwMode="auto">
            <a:xfrm flipV="1">
              <a:off x="3390" y="1651"/>
              <a:ext cx="432" cy="413"/>
              <a:chOff x="7260" y="1440"/>
              <a:chExt cx="1080" cy="1033"/>
            </a:xfrm>
          </p:grpSpPr>
          <p:sp>
            <p:nvSpPr>
              <p:cNvPr id="88095" name="Line 31"/>
              <p:cNvSpPr>
                <a:spLocks noChangeShapeType="1"/>
              </p:cNvSpPr>
              <p:nvPr/>
            </p:nvSpPr>
            <p:spPr bwMode="auto">
              <a:xfrm flipV="1">
                <a:off x="7275" y="1530"/>
                <a:ext cx="5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096" name="Oval 32"/>
              <p:cNvSpPr>
                <a:spLocks noChangeArrowheads="1"/>
              </p:cNvSpPr>
              <p:nvPr/>
            </p:nvSpPr>
            <p:spPr bwMode="auto">
              <a:xfrm>
                <a:off x="7620" y="1812"/>
                <a:ext cx="360" cy="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88097" name="Line 33"/>
              <p:cNvSpPr>
                <a:spLocks noChangeShapeType="1"/>
              </p:cNvSpPr>
              <p:nvPr/>
            </p:nvSpPr>
            <p:spPr bwMode="auto">
              <a:xfrm flipV="1">
                <a:off x="7800" y="2190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098" name="Line 34"/>
              <p:cNvSpPr>
                <a:spLocks noChangeShapeType="1"/>
              </p:cNvSpPr>
              <p:nvPr/>
            </p:nvSpPr>
            <p:spPr bwMode="auto">
              <a:xfrm flipV="1">
                <a:off x="7800" y="1530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099" name="Line 35"/>
              <p:cNvSpPr>
                <a:spLocks noChangeShapeType="1"/>
              </p:cNvSpPr>
              <p:nvPr/>
            </p:nvSpPr>
            <p:spPr bwMode="auto">
              <a:xfrm>
                <a:off x="7980" y="201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00" name="Line 36"/>
              <p:cNvSpPr>
                <a:spLocks noChangeShapeType="1"/>
              </p:cNvSpPr>
              <p:nvPr/>
            </p:nvSpPr>
            <p:spPr bwMode="auto">
              <a:xfrm flipH="1">
                <a:off x="7260" y="1440"/>
                <a:ext cx="1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8101" name="Text Box 37"/>
            <p:cNvSpPr txBox="1">
              <a:spLocks noChangeArrowheads="1"/>
            </p:cNvSpPr>
            <p:nvPr/>
          </p:nvSpPr>
          <p:spPr bwMode="auto">
            <a:xfrm>
              <a:off x="3828" y="1584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8102" name="Line 38"/>
            <p:cNvSpPr>
              <a:spLocks noChangeShapeType="1"/>
            </p:cNvSpPr>
            <p:nvPr/>
          </p:nvSpPr>
          <p:spPr bwMode="auto">
            <a:xfrm>
              <a:off x="4260" y="242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103" name="Text Box 39"/>
            <p:cNvSpPr txBox="1">
              <a:spLocks noChangeArrowheads="1"/>
            </p:cNvSpPr>
            <p:nvPr/>
          </p:nvSpPr>
          <p:spPr bwMode="auto">
            <a:xfrm>
              <a:off x="4290" y="2256"/>
              <a:ext cx="8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Decoded message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8104" name="Text Box 40"/>
            <p:cNvSpPr txBox="1">
              <a:spLocks noChangeArrowheads="1"/>
            </p:cNvSpPr>
            <p:nvPr/>
          </p:nvSpPr>
          <p:spPr bwMode="auto">
            <a:xfrm>
              <a:off x="2448" y="2472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88105" name="Text Box 41"/>
            <p:cNvSpPr txBox="1">
              <a:spLocks noChangeArrowheads="1"/>
            </p:cNvSpPr>
            <p:nvPr/>
          </p:nvSpPr>
          <p:spPr bwMode="auto">
            <a:xfrm>
              <a:off x="3312" y="2208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’)</a:t>
              </a:r>
            </a:p>
          </p:txBody>
        </p:sp>
        <p:sp>
          <p:nvSpPr>
            <p:cNvPr id="88106" name="Text Box 42"/>
            <p:cNvSpPr txBox="1">
              <a:spLocks noChangeArrowheads="1"/>
            </p:cNvSpPr>
            <p:nvPr/>
          </p:nvSpPr>
          <p:spPr bwMode="auto">
            <a:xfrm>
              <a:off x="3468" y="2016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DEC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88107" name="Text Box 43"/>
            <p:cNvSpPr txBox="1">
              <a:spLocks noChangeArrowheads="1"/>
            </p:cNvSpPr>
            <p:nvPr/>
          </p:nvSpPr>
          <p:spPr bwMode="auto">
            <a:xfrm>
              <a:off x="3264" y="2592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DEC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ITERATIVE MAP RECEIVER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600"/>
              <a:t>DECB</a:t>
            </a:r>
            <a:r>
              <a:rPr lang="en-US" sz="1600" baseline="-25000"/>
              <a:t>1</a:t>
            </a:r>
            <a:r>
              <a:rPr lang="en-US" sz="1600"/>
              <a:t> performs MAP decoding to extract the new extrinsic information, which will be fed back to MAP2 and MAP3 for the next iteration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DECB</a:t>
            </a:r>
            <a:r>
              <a:rPr lang="en-US" sz="1600" baseline="-25000"/>
              <a:t>1</a:t>
            </a:r>
            <a:r>
              <a:rPr lang="en-US" sz="1600"/>
              <a:t> makes hard decision on B</a:t>
            </a:r>
            <a:r>
              <a:rPr lang="en-US" sz="1600" baseline="-25000"/>
              <a:t>1</a:t>
            </a:r>
            <a:r>
              <a:rPr lang="en-US" sz="1600"/>
              <a:t> after a number of iterations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1600">
              <a:sym typeface="Symbol" pitchFamily="18" charset="2"/>
            </a:endParaRP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1676400" y="2133600"/>
            <a:ext cx="6124575" cy="2638425"/>
            <a:chOff x="1296" y="1584"/>
            <a:chExt cx="3858" cy="1662"/>
          </a:xfrm>
        </p:grpSpPr>
        <p:sp>
          <p:nvSpPr>
            <p:cNvPr id="90117" name="Text Box 5"/>
            <p:cNvSpPr txBox="1">
              <a:spLocks noChangeArrowheads="1"/>
            </p:cNvSpPr>
            <p:nvPr/>
          </p:nvSpPr>
          <p:spPr bwMode="auto">
            <a:xfrm>
              <a:off x="1296" y="1632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0" bIns="10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90118" name="Text Box 6"/>
            <p:cNvSpPr txBox="1">
              <a:spLocks noChangeArrowheads="1"/>
            </p:cNvSpPr>
            <p:nvPr/>
          </p:nvSpPr>
          <p:spPr bwMode="auto">
            <a:xfrm>
              <a:off x="2376" y="1632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0" bIns="10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+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1944" y="2526"/>
              <a:ext cx="360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180000" rIns="0" bIns="180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MAP2</a:t>
              </a:r>
            </a:p>
          </p:txBody>
        </p:sp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>
              <a:off x="3828" y="2160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0121" name="Text Box 9"/>
            <p:cNvSpPr txBox="1">
              <a:spLocks noChangeArrowheads="1"/>
            </p:cNvSpPr>
            <p:nvPr/>
          </p:nvSpPr>
          <p:spPr bwMode="auto">
            <a:xfrm>
              <a:off x="3030" y="1956"/>
              <a:ext cx="360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180000" rIns="0" bIns="180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MAP3</a:t>
              </a:r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>
              <a:off x="1800" y="192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3" name="Line 11"/>
            <p:cNvSpPr>
              <a:spLocks noChangeShapeType="1"/>
            </p:cNvSpPr>
            <p:nvPr/>
          </p:nvSpPr>
          <p:spPr bwMode="auto">
            <a:xfrm>
              <a:off x="1800" y="264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5" name="Line 13"/>
            <p:cNvSpPr>
              <a:spLocks noChangeShapeType="1"/>
            </p:cNvSpPr>
            <p:nvPr/>
          </p:nvSpPr>
          <p:spPr bwMode="auto">
            <a:xfrm>
              <a:off x="2880" y="220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6" name="Line 14"/>
            <p:cNvSpPr>
              <a:spLocks noChangeShapeType="1"/>
            </p:cNvSpPr>
            <p:nvPr/>
          </p:nvSpPr>
          <p:spPr bwMode="auto">
            <a:xfrm>
              <a:off x="2304" y="2610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 flipV="1">
              <a:off x="3390" y="2232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auto">
            <a:xfrm>
              <a:off x="3528" y="2345"/>
              <a:ext cx="144" cy="1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 flipV="1">
              <a:off x="3600" y="2496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 flipV="1">
              <a:off x="3600" y="2232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1" name="Line 19"/>
            <p:cNvSpPr>
              <a:spLocks noChangeShapeType="1"/>
            </p:cNvSpPr>
            <p:nvPr/>
          </p:nvSpPr>
          <p:spPr bwMode="auto">
            <a:xfrm>
              <a:off x="3672" y="242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 flipH="1">
              <a:off x="3384" y="21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 flipH="1">
              <a:off x="2304" y="2652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 flipV="1">
              <a:off x="2304" y="280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>
              <a:off x="3390" y="318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 flipV="1">
              <a:off x="3528" y="2922"/>
              <a:ext cx="144" cy="1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3600" y="2803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8" name="Line 26"/>
            <p:cNvSpPr>
              <a:spLocks noChangeShapeType="1"/>
            </p:cNvSpPr>
            <p:nvPr/>
          </p:nvSpPr>
          <p:spPr bwMode="auto">
            <a:xfrm>
              <a:off x="3600" y="306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 flipV="1">
              <a:off x="3672" y="298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 flipH="1" flipV="1">
              <a:off x="2304" y="2760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41" name="Text Box 29"/>
            <p:cNvSpPr txBox="1">
              <a:spLocks noChangeArrowheads="1"/>
            </p:cNvSpPr>
            <p:nvPr/>
          </p:nvSpPr>
          <p:spPr bwMode="auto">
            <a:xfrm>
              <a:off x="3828" y="2730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90142" name="Group 30"/>
            <p:cNvGrpSpPr>
              <a:grpSpLocks/>
            </p:cNvGrpSpPr>
            <p:nvPr/>
          </p:nvGrpSpPr>
          <p:grpSpPr bwMode="auto">
            <a:xfrm flipV="1">
              <a:off x="3390" y="1651"/>
              <a:ext cx="432" cy="413"/>
              <a:chOff x="7260" y="1440"/>
              <a:chExt cx="1080" cy="1033"/>
            </a:xfrm>
          </p:grpSpPr>
          <p:sp>
            <p:nvSpPr>
              <p:cNvPr id="90143" name="Line 31"/>
              <p:cNvSpPr>
                <a:spLocks noChangeShapeType="1"/>
              </p:cNvSpPr>
              <p:nvPr/>
            </p:nvSpPr>
            <p:spPr bwMode="auto">
              <a:xfrm flipV="1">
                <a:off x="7275" y="1530"/>
                <a:ext cx="5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44" name="Oval 32"/>
              <p:cNvSpPr>
                <a:spLocks noChangeArrowheads="1"/>
              </p:cNvSpPr>
              <p:nvPr/>
            </p:nvSpPr>
            <p:spPr bwMode="auto">
              <a:xfrm>
                <a:off x="7620" y="1812"/>
                <a:ext cx="360" cy="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90145" name="Line 33"/>
              <p:cNvSpPr>
                <a:spLocks noChangeShapeType="1"/>
              </p:cNvSpPr>
              <p:nvPr/>
            </p:nvSpPr>
            <p:spPr bwMode="auto">
              <a:xfrm flipV="1">
                <a:off x="7800" y="2190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/>
            </p:nvSpPr>
            <p:spPr bwMode="auto">
              <a:xfrm flipV="1">
                <a:off x="7800" y="1530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47" name="Line 35"/>
              <p:cNvSpPr>
                <a:spLocks noChangeShapeType="1"/>
              </p:cNvSpPr>
              <p:nvPr/>
            </p:nvSpPr>
            <p:spPr bwMode="auto">
              <a:xfrm>
                <a:off x="7980" y="201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48" name="Line 36"/>
              <p:cNvSpPr>
                <a:spLocks noChangeShapeType="1"/>
              </p:cNvSpPr>
              <p:nvPr/>
            </p:nvSpPr>
            <p:spPr bwMode="auto">
              <a:xfrm flipH="1">
                <a:off x="7260" y="1440"/>
                <a:ext cx="1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90149" name="Text Box 37"/>
            <p:cNvSpPr txBox="1">
              <a:spLocks noChangeArrowheads="1"/>
            </p:cNvSpPr>
            <p:nvPr/>
          </p:nvSpPr>
          <p:spPr bwMode="auto">
            <a:xfrm>
              <a:off x="3828" y="1584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A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>
              <a:off x="4260" y="242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51" name="Text Box 39"/>
            <p:cNvSpPr txBox="1">
              <a:spLocks noChangeArrowheads="1"/>
            </p:cNvSpPr>
            <p:nvPr/>
          </p:nvSpPr>
          <p:spPr bwMode="auto">
            <a:xfrm>
              <a:off x="4290" y="2256"/>
              <a:ext cx="8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Decoded message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0152" name="Text Box 40"/>
            <p:cNvSpPr txBox="1">
              <a:spLocks noChangeArrowheads="1"/>
            </p:cNvSpPr>
            <p:nvPr/>
          </p:nvSpPr>
          <p:spPr bwMode="auto">
            <a:xfrm>
              <a:off x="2448" y="2472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90153" name="Text Box 41"/>
            <p:cNvSpPr txBox="1">
              <a:spLocks noChangeArrowheads="1"/>
            </p:cNvSpPr>
            <p:nvPr/>
          </p:nvSpPr>
          <p:spPr bwMode="auto">
            <a:xfrm>
              <a:off x="3312" y="2208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’)</a:t>
              </a:r>
            </a:p>
          </p:txBody>
        </p:sp>
        <p:sp>
          <p:nvSpPr>
            <p:cNvPr id="90154" name="Text Box 42"/>
            <p:cNvSpPr txBox="1">
              <a:spLocks noChangeArrowheads="1"/>
            </p:cNvSpPr>
            <p:nvPr/>
          </p:nvSpPr>
          <p:spPr bwMode="auto">
            <a:xfrm>
              <a:off x="3468" y="2016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DEC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90155" name="Text Box 43"/>
            <p:cNvSpPr txBox="1">
              <a:spLocks noChangeArrowheads="1"/>
            </p:cNvSpPr>
            <p:nvPr/>
          </p:nvSpPr>
          <p:spPr bwMode="auto">
            <a:xfrm>
              <a:off x="3264" y="2592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DEC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aphicFrame>
        <p:nvGraphicFramePr>
          <p:cNvPr id="90156" name="Object 44"/>
          <p:cNvGraphicFramePr>
            <a:graphicFrameLocks noChangeAspect="1"/>
          </p:cNvGraphicFramePr>
          <p:nvPr>
            <p:ph sz="half" idx="2"/>
          </p:nvPr>
        </p:nvGraphicFramePr>
        <p:xfrm>
          <a:off x="3429000" y="5715000"/>
          <a:ext cx="1752600" cy="474663"/>
        </p:xfrm>
        <a:graphic>
          <a:graphicData uri="http://schemas.openxmlformats.org/presentationml/2006/ole">
            <p:oleObj spid="_x0000_s90156" name="Equation" r:id="rId4" imgW="1688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solidFill>
                  <a:srgbClr val="3333FF"/>
                </a:solidFill>
              </a:rPr>
              <a:t>MAP DETECTION</a:t>
            </a:r>
            <a:endParaRPr lang="en-AU" sz="3900">
              <a:solidFill>
                <a:srgbClr val="3333FF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696200" cy="4038600"/>
          </a:xfrm>
        </p:spPr>
        <p:txBody>
          <a:bodyPr/>
          <a:lstStyle/>
          <a:p>
            <a:r>
              <a:rPr lang="en-US" sz="2000">
                <a:latin typeface="Times New Roman" pitchFamily="18" charset="0"/>
              </a:rPr>
              <a:t>Assume s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 and s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 are independent binary bits</a:t>
            </a: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Where</a:t>
            </a:r>
          </a:p>
          <a:p>
            <a:r>
              <a:rPr lang="en-US" sz="2000">
                <a:latin typeface="Times New Roman" pitchFamily="18" charset="0"/>
              </a:rPr>
              <a:t>And            :  priori information fed back from the DECs</a:t>
            </a:r>
          </a:p>
          <a:p>
            <a:r>
              <a:rPr lang="en-US" sz="2000">
                <a:latin typeface="Times New Roman" pitchFamily="18" charset="0"/>
              </a:rPr>
              <a:t>Similar for LLR(s</a:t>
            </a:r>
            <a:r>
              <a:rPr lang="en-US" sz="2000" baseline="-25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r>
              <a:rPr lang="en-US" sz="2000">
                <a:latin typeface="Times New Roman" pitchFamily="18" charset="0"/>
              </a:rPr>
              <a:t>The soft information passed to the decoders</a:t>
            </a:r>
            <a:endParaRPr lang="en-AU" sz="2000">
              <a:latin typeface="Times New Roman" pitchFamily="18" charset="0"/>
            </a:endParaRP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752600" y="4800600"/>
          <a:ext cx="588963" cy="377825"/>
        </p:xfrm>
        <a:graphic>
          <a:graphicData uri="http://schemas.openxmlformats.org/presentationml/2006/ole">
            <p:oleObj spid="_x0000_s92164" name="Equation" r:id="rId4" imgW="431640" imgH="228600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048000" y="2895600"/>
          <a:ext cx="1831975" cy="525463"/>
        </p:xfrm>
        <a:graphic>
          <a:graphicData uri="http://schemas.openxmlformats.org/presentationml/2006/ole">
            <p:oleObj spid="_x0000_s92165" name="Equation" r:id="rId5" imgW="1638000" imgH="469800" progId="Equation.3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3505200" y="3352800"/>
          <a:ext cx="5195888" cy="601663"/>
        </p:xfrm>
        <a:graphic>
          <a:graphicData uri="http://schemas.openxmlformats.org/presentationml/2006/ole">
            <p:oleObj spid="_x0000_s92166" name="Equation" r:id="rId6" imgW="4051080" imgH="469800" progId="Equation.3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2514600" y="4267200"/>
          <a:ext cx="3505200" cy="568325"/>
        </p:xfrm>
        <a:graphic>
          <a:graphicData uri="http://schemas.openxmlformats.org/presentationml/2006/ole">
            <p:oleObj spid="_x0000_s92167" name="Equation" r:id="rId7" imgW="2666880" imgH="431640" progId="Equation.3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429000" y="6103938"/>
          <a:ext cx="2025650" cy="296862"/>
        </p:xfrm>
        <a:graphic>
          <a:graphicData uri="http://schemas.openxmlformats.org/presentationml/2006/ole">
            <p:oleObj spid="_x0000_s92168" name="Equation" r:id="rId8" imgW="1562040" imgH="228600" progId="Equation.3">
              <p:embed/>
            </p:oleObj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3048000" y="2286000"/>
          <a:ext cx="2027238" cy="560388"/>
        </p:xfrm>
        <a:graphic>
          <a:graphicData uri="http://schemas.openxmlformats.org/presentationml/2006/ole">
            <p:oleObj spid="_x0000_s92169" name="Equation" r:id="rId9" imgW="1562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OVERVIEW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INTRODUCTION</a:t>
            </a:r>
          </a:p>
          <a:p>
            <a:pPr>
              <a:lnSpc>
                <a:spcPct val="90000"/>
              </a:lnSpc>
            </a:pPr>
            <a:r>
              <a:rPr lang="en-US"/>
              <a:t>SYSTEM MODEL</a:t>
            </a:r>
          </a:p>
          <a:p>
            <a:pPr>
              <a:lnSpc>
                <a:spcPct val="90000"/>
              </a:lnSpc>
            </a:pPr>
            <a:r>
              <a:rPr lang="en-US"/>
              <a:t>SUPERPOSITION BASED COOPERATIVE TRANSMISSION</a:t>
            </a:r>
          </a:p>
          <a:p>
            <a:pPr>
              <a:lnSpc>
                <a:spcPct val="90000"/>
              </a:lnSpc>
            </a:pPr>
            <a:r>
              <a:rPr lang="en-US"/>
              <a:t>ITERATIVE MAP RECEIVER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LOW-COMPLEXITY RECEIVER</a:t>
            </a:r>
          </a:p>
          <a:p>
            <a:pPr>
              <a:lnSpc>
                <a:spcPct val="90000"/>
              </a:lnSpc>
            </a:pPr>
            <a:r>
              <a:rPr lang="en-US"/>
              <a:t>RESULTS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solidFill>
                  <a:srgbClr val="3333FF"/>
                </a:solidFill>
              </a:rPr>
              <a:t>LOW-COMPLEXITY RECEIVER</a:t>
            </a:r>
            <a:endParaRPr lang="en-AU" sz="3900">
              <a:solidFill>
                <a:srgbClr val="3333FF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000"/>
              <a:t>MAP detectors are replaced by ESEs</a:t>
            </a:r>
            <a:r>
              <a:rPr lang="en-US" sz="2000" baseline="-25000"/>
              <a:t> </a:t>
            </a:r>
            <a:r>
              <a:rPr lang="en-US" sz="2000"/>
              <a:t>(Elementary Signal Estimator)</a:t>
            </a:r>
          </a:p>
          <a:p>
            <a:pPr>
              <a:lnSpc>
                <a:spcPct val="90000"/>
              </a:lnSpc>
            </a:pPr>
            <a:r>
              <a:rPr lang="en-US" sz="2000"/>
              <a:t>ESE performs an interference cancellation process</a:t>
            </a:r>
          </a:p>
          <a:p>
            <a:pPr>
              <a:lnSpc>
                <a:spcPct val="90000"/>
              </a:lnSpc>
            </a:pPr>
            <a:r>
              <a:rPr lang="en-US" sz="2000"/>
              <a:t>The complexity is very minor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AU" sz="2800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981200" y="1905000"/>
            <a:ext cx="6124575" cy="2638425"/>
            <a:chOff x="1374" y="1536"/>
            <a:chExt cx="3858" cy="1662"/>
          </a:xfrm>
        </p:grpSpPr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1374" y="1584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0" bIns="10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B1 + A1’</a:t>
              </a:r>
            </a:p>
          </p:txBody>
        </p:sp>
        <p:sp>
          <p:nvSpPr>
            <p:cNvPr id="96262" name="Text Box 6"/>
            <p:cNvSpPr txBox="1">
              <a:spLocks noChangeArrowheads="1"/>
            </p:cNvSpPr>
            <p:nvPr/>
          </p:nvSpPr>
          <p:spPr bwMode="auto">
            <a:xfrm>
              <a:off x="2454" y="1584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0" bIns="10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A2 + B1’</a:t>
              </a:r>
            </a:p>
          </p:txBody>
        </p: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2022" y="2478"/>
              <a:ext cx="360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0000" bIns="180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ESE2</a:t>
              </a:r>
            </a:p>
          </p:txBody>
        </p:sp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3906" y="2112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B1</a:t>
              </a:r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3108" y="1908"/>
              <a:ext cx="360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0000" bIns="180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ESE3</a:t>
              </a:r>
            </a:p>
          </p:txBody>
        </p:sp>
        <p:sp>
          <p:nvSpPr>
            <p:cNvPr id="96266" name="Line 10"/>
            <p:cNvSpPr>
              <a:spLocks noChangeShapeType="1"/>
            </p:cNvSpPr>
            <p:nvPr/>
          </p:nvSpPr>
          <p:spPr bwMode="auto">
            <a:xfrm>
              <a:off x="1878" y="18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67" name="Line 11"/>
            <p:cNvSpPr>
              <a:spLocks noChangeShapeType="1"/>
            </p:cNvSpPr>
            <p:nvPr/>
          </p:nvSpPr>
          <p:spPr bwMode="auto">
            <a:xfrm>
              <a:off x="1878" y="259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68" name="Line 12"/>
            <p:cNvSpPr>
              <a:spLocks noChangeShapeType="1"/>
            </p:cNvSpPr>
            <p:nvPr/>
          </p:nvSpPr>
          <p:spPr bwMode="auto">
            <a:xfrm>
              <a:off x="2958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69" name="Line 13"/>
            <p:cNvSpPr>
              <a:spLocks noChangeShapeType="1"/>
            </p:cNvSpPr>
            <p:nvPr/>
          </p:nvSpPr>
          <p:spPr bwMode="auto">
            <a:xfrm>
              <a:off x="2958" y="216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0" name="Line 14"/>
            <p:cNvSpPr>
              <a:spLocks noChangeShapeType="1"/>
            </p:cNvSpPr>
            <p:nvPr/>
          </p:nvSpPr>
          <p:spPr bwMode="auto">
            <a:xfrm>
              <a:off x="2382" y="256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1" name="Line 15"/>
            <p:cNvSpPr>
              <a:spLocks noChangeShapeType="1"/>
            </p:cNvSpPr>
            <p:nvPr/>
          </p:nvSpPr>
          <p:spPr bwMode="auto">
            <a:xfrm flipV="1">
              <a:off x="3468" y="2184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auto">
            <a:xfrm>
              <a:off x="3606" y="2297"/>
              <a:ext cx="144" cy="1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 flipV="1">
              <a:off x="3678" y="2448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3678" y="2184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5" name="Line 19"/>
            <p:cNvSpPr>
              <a:spLocks noChangeShapeType="1"/>
            </p:cNvSpPr>
            <p:nvPr/>
          </p:nvSpPr>
          <p:spPr bwMode="auto">
            <a:xfrm>
              <a:off x="3750" y="237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6" name="Line 20"/>
            <p:cNvSpPr>
              <a:spLocks noChangeShapeType="1"/>
            </p:cNvSpPr>
            <p:nvPr/>
          </p:nvSpPr>
          <p:spPr bwMode="auto">
            <a:xfrm flipH="1">
              <a:off x="3462" y="214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 flipH="1">
              <a:off x="2382" y="2604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8" name="Line 22"/>
            <p:cNvSpPr>
              <a:spLocks noChangeShapeType="1"/>
            </p:cNvSpPr>
            <p:nvPr/>
          </p:nvSpPr>
          <p:spPr bwMode="auto">
            <a:xfrm flipV="1">
              <a:off x="2382" y="2754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79" name="Line 23"/>
            <p:cNvSpPr>
              <a:spLocks noChangeShapeType="1"/>
            </p:cNvSpPr>
            <p:nvPr/>
          </p:nvSpPr>
          <p:spPr bwMode="auto">
            <a:xfrm>
              <a:off x="3468" y="3132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 flipV="1">
              <a:off x="3606" y="2874"/>
              <a:ext cx="144" cy="1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6281" name="Line 25"/>
            <p:cNvSpPr>
              <a:spLocks noChangeShapeType="1"/>
            </p:cNvSpPr>
            <p:nvPr/>
          </p:nvSpPr>
          <p:spPr bwMode="auto">
            <a:xfrm>
              <a:off x="3678" y="2755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82" name="Line 26"/>
            <p:cNvSpPr>
              <a:spLocks noChangeShapeType="1"/>
            </p:cNvSpPr>
            <p:nvPr/>
          </p:nvSpPr>
          <p:spPr bwMode="auto">
            <a:xfrm>
              <a:off x="3678" y="3019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83" name="Line 27"/>
            <p:cNvSpPr>
              <a:spLocks noChangeShapeType="1"/>
            </p:cNvSpPr>
            <p:nvPr/>
          </p:nvSpPr>
          <p:spPr bwMode="auto">
            <a:xfrm flipV="1">
              <a:off x="3750" y="294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84" name="Line 28"/>
            <p:cNvSpPr>
              <a:spLocks noChangeShapeType="1"/>
            </p:cNvSpPr>
            <p:nvPr/>
          </p:nvSpPr>
          <p:spPr bwMode="auto">
            <a:xfrm flipH="1" flipV="1">
              <a:off x="2382" y="2712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auto">
            <a:xfrm>
              <a:off x="3906" y="2682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A1</a:t>
              </a:r>
            </a:p>
          </p:txBody>
        </p:sp>
        <p:grpSp>
          <p:nvGrpSpPr>
            <p:cNvPr id="96286" name="Group 30"/>
            <p:cNvGrpSpPr>
              <a:grpSpLocks/>
            </p:cNvGrpSpPr>
            <p:nvPr/>
          </p:nvGrpSpPr>
          <p:grpSpPr bwMode="auto">
            <a:xfrm flipV="1">
              <a:off x="3468" y="1603"/>
              <a:ext cx="432" cy="413"/>
              <a:chOff x="7260" y="1440"/>
              <a:chExt cx="1080" cy="1033"/>
            </a:xfrm>
          </p:grpSpPr>
          <p:sp>
            <p:nvSpPr>
              <p:cNvPr id="96287" name="Line 31"/>
              <p:cNvSpPr>
                <a:spLocks noChangeShapeType="1"/>
              </p:cNvSpPr>
              <p:nvPr/>
            </p:nvSpPr>
            <p:spPr bwMode="auto">
              <a:xfrm flipV="1">
                <a:off x="7275" y="1530"/>
                <a:ext cx="5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288" name="Oval 32"/>
              <p:cNvSpPr>
                <a:spLocks noChangeArrowheads="1"/>
              </p:cNvSpPr>
              <p:nvPr/>
            </p:nvSpPr>
            <p:spPr bwMode="auto">
              <a:xfrm>
                <a:off x="7620" y="1812"/>
                <a:ext cx="360" cy="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96289" name="Line 33"/>
              <p:cNvSpPr>
                <a:spLocks noChangeShapeType="1"/>
              </p:cNvSpPr>
              <p:nvPr/>
            </p:nvSpPr>
            <p:spPr bwMode="auto">
              <a:xfrm flipV="1">
                <a:off x="7800" y="2190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290" name="Line 34"/>
              <p:cNvSpPr>
                <a:spLocks noChangeShapeType="1"/>
              </p:cNvSpPr>
              <p:nvPr/>
            </p:nvSpPr>
            <p:spPr bwMode="auto">
              <a:xfrm flipV="1">
                <a:off x="7800" y="1530"/>
                <a:ext cx="0" cy="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291" name="Line 35"/>
              <p:cNvSpPr>
                <a:spLocks noChangeShapeType="1"/>
              </p:cNvSpPr>
              <p:nvPr/>
            </p:nvSpPr>
            <p:spPr bwMode="auto">
              <a:xfrm>
                <a:off x="7980" y="201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6292" name="Line 36"/>
              <p:cNvSpPr>
                <a:spLocks noChangeShapeType="1"/>
              </p:cNvSpPr>
              <p:nvPr/>
            </p:nvSpPr>
            <p:spPr bwMode="auto">
              <a:xfrm flipH="1">
                <a:off x="7260" y="1440"/>
                <a:ext cx="1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3906" y="1536"/>
              <a:ext cx="432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288000" bIns="288000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 A2</a:t>
              </a:r>
            </a:p>
          </p:txBody>
        </p:sp>
        <p:sp>
          <p:nvSpPr>
            <p:cNvPr id="96294" name="Line 38"/>
            <p:cNvSpPr>
              <a:spLocks noChangeShapeType="1"/>
            </p:cNvSpPr>
            <p:nvPr/>
          </p:nvSpPr>
          <p:spPr bwMode="auto">
            <a:xfrm>
              <a:off x="4338" y="237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295" name="Text Box 39"/>
            <p:cNvSpPr txBox="1">
              <a:spLocks noChangeArrowheads="1"/>
            </p:cNvSpPr>
            <p:nvPr/>
          </p:nvSpPr>
          <p:spPr bwMode="auto">
            <a:xfrm>
              <a:off x="4368" y="2208"/>
              <a:ext cx="8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Decoded message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6296" name="Text Box 40"/>
            <p:cNvSpPr txBox="1">
              <a:spLocks noChangeArrowheads="1"/>
            </p:cNvSpPr>
            <p:nvPr/>
          </p:nvSpPr>
          <p:spPr bwMode="auto">
            <a:xfrm>
              <a:off x="3504" y="1989"/>
              <a:ext cx="5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’)</a:t>
              </a:r>
            </a:p>
          </p:txBody>
        </p:sp>
        <p:sp>
          <p:nvSpPr>
            <p:cNvPr id="96297" name="Text Box 41"/>
            <p:cNvSpPr txBox="1">
              <a:spLocks noChangeArrowheads="1"/>
            </p:cNvSpPr>
            <p:nvPr/>
          </p:nvSpPr>
          <p:spPr bwMode="auto">
            <a:xfrm>
              <a:off x="3438" y="2574"/>
              <a:ext cx="5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96298" name="Text Box 42"/>
            <p:cNvSpPr txBox="1">
              <a:spLocks noChangeArrowheads="1"/>
            </p:cNvSpPr>
            <p:nvPr/>
          </p:nvSpPr>
          <p:spPr bwMode="auto">
            <a:xfrm>
              <a:off x="3168" y="2208"/>
              <a:ext cx="5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ESE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’)</a:t>
              </a:r>
            </a:p>
          </p:txBody>
        </p:sp>
        <p:sp>
          <p:nvSpPr>
            <p:cNvPr id="96299" name="Text Box 43"/>
            <p:cNvSpPr txBox="1">
              <a:spLocks noChangeArrowheads="1"/>
            </p:cNvSpPr>
            <p:nvPr/>
          </p:nvSpPr>
          <p:spPr bwMode="auto">
            <a:xfrm>
              <a:off x="2661" y="2388"/>
              <a:ext cx="5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ESE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 B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ESE FUNCTION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243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 detect s</a:t>
            </a:r>
            <a:r>
              <a:rPr lang="en-US" sz="2400" baseline="-25000"/>
              <a:t>k</a:t>
            </a:r>
            <a:r>
              <a:rPr lang="en-US" sz="2400"/>
              <a:t>(j): consider the other bits of other users as interference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Approximating </a:t>
            </a:r>
            <a:r>
              <a:rPr lang="en-US" sz="2400" i="1">
                <a:sym typeface="Symbol" pitchFamily="18" charset="2"/>
              </a:rPr>
              <a:t></a:t>
            </a:r>
            <a:r>
              <a:rPr lang="en-US" sz="2400" i="1" baseline="-25000">
                <a:sym typeface="Symbol" pitchFamily="18" charset="2"/>
              </a:rPr>
              <a:t>k</a:t>
            </a:r>
            <a:r>
              <a:rPr lang="en-US" sz="2400" i="1">
                <a:sym typeface="Symbol" pitchFamily="18" charset="2"/>
              </a:rPr>
              <a:t>(j)</a:t>
            </a:r>
            <a:r>
              <a:rPr lang="en-US" sz="2400">
                <a:sym typeface="Symbol" pitchFamily="18" charset="2"/>
              </a:rPr>
              <a:t> as an Gaussian variable, s</a:t>
            </a:r>
            <a:r>
              <a:rPr lang="en-US" sz="2400"/>
              <a:t>oft output of ESE: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Where E(</a:t>
            </a:r>
            <a:r>
              <a:rPr lang="en-US" sz="2400" i="1">
                <a:sym typeface="Symbol" pitchFamily="18" charset="2"/>
              </a:rPr>
              <a:t></a:t>
            </a:r>
            <a:r>
              <a:rPr lang="en-US" sz="2400" i="1" baseline="-25000">
                <a:sym typeface="Symbol" pitchFamily="18" charset="2"/>
              </a:rPr>
              <a:t>k</a:t>
            </a:r>
            <a:r>
              <a:rPr lang="en-US" sz="2400" i="1">
                <a:sym typeface="Symbol" pitchFamily="18" charset="2"/>
              </a:rPr>
              <a:t>(j)</a:t>
            </a:r>
            <a:r>
              <a:rPr lang="en-US" sz="2400"/>
              <a:t>) and Var(</a:t>
            </a:r>
            <a:r>
              <a:rPr lang="en-US" sz="2400" i="1">
                <a:sym typeface="Symbol" pitchFamily="18" charset="2"/>
              </a:rPr>
              <a:t></a:t>
            </a:r>
            <a:r>
              <a:rPr lang="en-US" sz="2400" i="1" baseline="-25000">
                <a:sym typeface="Symbol" pitchFamily="18" charset="2"/>
              </a:rPr>
              <a:t>k</a:t>
            </a:r>
            <a:r>
              <a:rPr lang="en-US" sz="2400" i="1">
                <a:sym typeface="Symbol" pitchFamily="18" charset="2"/>
              </a:rPr>
              <a:t>(j)</a:t>
            </a:r>
            <a:r>
              <a:rPr lang="en-US" sz="2400"/>
              <a:t>): statistics of </a:t>
            </a:r>
            <a:r>
              <a:rPr lang="en-US" sz="2400" i="1">
                <a:sym typeface="Symbol" pitchFamily="18" charset="2"/>
              </a:rPr>
              <a:t></a:t>
            </a:r>
            <a:r>
              <a:rPr lang="en-US" sz="2400" i="1" baseline="-25000">
                <a:sym typeface="Symbol" pitchFamily="18" charset="2"/>
              </a:rPr>
              <a:t>k</a:t>
            </a:r>
            <a:r>
              <a:rPr lang="en-US" sz="2400" i="1">
                <a:sym typeface="Symbol" pitchFamily="18" charset="2"/>
              </a:rPr>
              <a:t>(j)</a:t>
            </a:r>
            <a:r>
              <a:rPr lang="en-US" sz="2400">
                <a:sym typeface="Symbol" pitchFamily="18" charset="2"/>
              </a:rPr>
              <a:t> and are updated from the output extrinsic of decoders and the interference is reduced for every iteration.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73338" y="3657600"/>
          <a:ext cx="3448050" cy="1454150"/>
        </p:xfrm>
        <a:graphic>
          <a:graphicData uri="http://schemas.openxmlformats.org/presentationml/2006/ole">
            <p:oleObj spid="_x0000_s98308" name="Equation" r:id="rId4" imgW="2552400" imgH="888840" progId="Equation.3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808288" y="2422525"/>
          <a:ext cx="2822575" cy="696913"/>
        </p:xfrm>
        <a:graphic>
          <a:graphicData uri="http://schemas.openxmlformats.org/presentationml/2006/ole">
            <p:oleObj spid="_x0000_s98309" name="Equation" r:id="rId5" imgW="16761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Performance Analysis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Theorem 1:</a:t>
            </a:r>
            <a:r>
              <a:rPr lang="en-US" sz="2800"/>
              <a:t> </a:t>
            </a:r>
            <a:r>
              <a:rPr lang="en-US" sz="2400"/>
              <a:t>With iterative receivers, the asymptotic conditional PEP depends on channel gains and power allocation factor, but not on the interference.</a:t>
            </a:r>
          </a:p>
          <a:p>
            <a:endParaRPr lang="en-US" sz="2400"/>
          </a:p>
          <a:p>
            <a:endParaRPr lang="en-US" sz="2400"/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Average PEP</a:t>
            </a:r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1828800" y="3276600"/>
          <a:ext cx="6324600" cy="1319213"/>
        </p:xfrm>
        <a:graphic>
          <a:graphicData uri="http://schemas.openxmlformats.org/presentationml/2006/ole">
            <p:oleObj spid="_x0000_s100358" name="Equation" r:id="rId4" imgW="3288960" imgH="685800" progId="Equation.3">
              <p:embed/>
            </p:oleObj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2667000" y="5275263"/>
          <a:ext cx="4267200" cy="971550"/>
        </p:xfrm>
        <a:graphic>
          <a:graphicData uri="http://schemas.openxmlformats.org/presentationml/2006/ole">
            <p:oleObj spid="_x0000_s100360" name="Equation" r:id="rId5" imgW="2006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Cooperative Communications with Superposition Coding</a:t>
            </a:r>
            <a:endParaRPr lang="en-AU" sz="3600">
              <a:solidFill>
                <a:srgbClr val="3333FF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INTRODUCTION</a:t>
            </a:r>
          </a:p>
          <a:p>
            <a:r>
              <a:rPr lang="en-US"/>
              <a:t>SYSTEM MODEL</a:t>
            </a:r>
          </a:p>
          <a:p>
            <a:r>
              <a:rPr lang="en-US"/>
              <a:t>SUPERPOSITION BASED COOPERATIVE TRANSMISSION</a:t>
            </a:r>
          </a:p>
          <a:p>
            <a:r>
              <a:rPr lang="en-US"/>
              <a:t>ITERATIVE MAP RECEIVER</a:t>
            </a:r>
          </a:p>
          <a:p>
            <a:r>
              <a:rPr lang="en-US"/>
              <a:t>LOW-COMPLEXITY RECEIVER</a:t>
            </a:r>
          </a:p>
          <a:p>
            <a:r>
              <a:rPr lang="en-US"/>
              <a:t>RESULTS</a:t>
            </a:r>
            <a:endParaRPr lang="en-AU"/>
          </a:p>
          <a:p>
            <a:pPr>
              <a:lnSpc>
                <a:spcPct val="90000"/>
              </a:lnSpc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Performance Analysis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05800" cy="4648200"/>
          </a:xfrm>
        </p:spPr>
        <p:txBody>
          <a:bodyPr/>
          <a:lstStyle/>
          <a:p>
            <a:r>
              <a:rPr lang="en-US" sz="2800"/>
              <a:t>At a high SNR</a:t>
            </a:r>
          </a:p>
          <a:p>
            <a:endParaRPr lang="en-US" sz="2800"/>
          </a:p>
          <a:p>
            <a:endParaRPr lang="en-US" sz="2800"/>
          </a:p>
          <a:p>
            <a:pPr>
              <a:buFontTx/>
              <a:buNone/>
            </a:pPr>
            <a:r>
              <a:rPr lang="en-US" sz="2800"/>
              <a:t>	where </a:t>
            </a:r>
          </a:p>
          <a:p>
            <a:endParaRPr lang="en-US" sz="2800"/>
          </a:p>
          <a:p>
            <a:r>
              <a:rPr lang="en-US" sz="2800">
                <a:solidFill>
                  <a:srgbClr val="FF0000"/>
                </a:solidFill>
              </a:rPr>
              <a:t>Theorem 2:</a:t>
            </a:r>
            <a:r>
              <a:rPr lang="en-US" sz="2800"/>
              <a:t> Equal power allocation is optimal.</a:t>
            </a:r>
          </a:p>
          <a:p>
            <a:r>
              <a:rPr lang="en-US" sz="2800"/>
              <a:t>BEP with Limit Before Average bound 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657600"/>
            <a:ext cx="35814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943600"/>
            <a:ext cx="7162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0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362200" y="2514600"/>
          <a:ext cx="5105400" cy="839788"/>
        </p:xfrm>
        <a:graphic>
          <a:graphicData uri="http://schemas.openxmlformats.org/presentationml/2006/ole">
            <p:oleObj spid="_x0000_s102407" name="Equation" r:id="rId6" imgW="2781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OVERVIEW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INTRODUCTION</a:t>
            </a:r>
          </a:p>
          <a:p>
            <a:pPr>
              <a:lnSpc>
                <a:spcPct val="90000"/>
              </a:lnSpc>
            </a:pPr>
            <a:r>
              <a:rPr lang="en-US"/>
              <a:t>SYSTEM MODEL</a:t>
            </a:r>
          </a:p>
          <a:p>
            <a:pPr>
              <a:lnSpc>
                <a:spcPct val="90000"/>
              </a:lnSpc>
            </a:pPr>
            <a:r>
              <a:rPr lang="en-US"/>
              <a:t>SUPERPOSITION BASED COOPERATIVE TRANSMISSION</a:t>
            </a:r>
          </a:p>
          <a:p>
            <a:pPr>
              <a:lnSpc>
                <a:spcPct val="90000"/>
              </a:lnSpc>
            </a:pPr>
            <a:r>
              <a:rPr lang="en-US"/>
              <a:t>ITERATIVE MAP RECEIVER</a:t>
            </a:r>
          </a:p>
          <a:p>
            <a:pPr>
              <a:lnSpc>
                <a:spcPct val="90000"/>
              </a:lnSpc>
            </a:pPr>
            <a:r>
              <a:rPr lang="en-US"/>
              <a:t>LOW-COMPLEXITY RECEIVER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RESULTS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AU"/>
          </a:p>
          <a:p>
            <a:pPr>
              <a:lnSpc>
                <a:spcPct val="90000"/>
              </a:lnSpc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Result- power allocation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AU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14600"/>
            <a:ext cx="4495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Results- </a:t>
            </a:r>
            <a:r>
              <a:rPr lang="en-US" sz="2800">
                <a:solidFill>
                  <a:srgbClr val="3333FF"/>
                </a:solidFill>
              </a:rPr>
              <a:t>SNRad=SNRbd=SNRab=SNR (N=10)</a:t>
            </a:r>
            <a:endParaRPr lang="en-AU" sz="2800">
              <a:solidFill>
                <a:srgbClr val="3333FF"/>
              </a:solidFill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4876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Results-</a:t>
            </a:r>
            <a:r>
              <a:rPr lang="en-US" sz="2800">
                <a:solidFill>
                  <a:srgbClr val="3333FF"/>
                </a:solidFill>
              </a:rPr>
              <a:t>SNRad=SNRbd=SNR, SNRab=SNR+10dB</a:t>
            </a:r>
            <a:endParaRPr lang="en-AU" sz="2800">
              <a:solidFill>
                <a:srgbClr val="3333FF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362200"/>
            <a:ext cx="4572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Results-</a:t>
            </a:r>
            <a:r>
              <a:rPr lang="en-US" sz="2800">
                <a:solidFill>
                  <a:srgbClr val="3333FF"/>
                </a:solidFill>
              </a:rPr>
              <a:t>SNRad=SNRbd=SNR, SNRab=SNR+20dB</a:t>
            </a:r>
            <a:endParaRPr lang="en-AU" sz="2800">
              <a:solidFill>
                <a:srgbClr val="3333FF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79663"/>
            <a:ext cx="48768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Result-power allocation</a:t>
            </a:r>
          </a:p>
        </p:txBody>
      </p:sp>
      <p:pic>
        <p:nvPicPr>
          <p:cNvPr id="1146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2519363"/>
            <a:ext cx="5105400" cy="3886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Result-block length </a:t>
            </a:r>
          </a:p>
        </p:txBody>
      </p:sp>
      <p:pic>
        <p:nvPicPr>
          <p:cNvPr id="1167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2362200"/>
            <a:ext cx="5276850" cy="4243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Results-</a:t>
            </a:r>
            <a:r>
              <a:rPr lang="en-US" sz="2800">
                <a:solidFill>
                  <a:srgbClr val="3333FF"/>
                </a:solidFill>
              </a:rPr>
              <a:t>Different qualities of inter-user channel</a:t>
            </a:r>
            <a:endParaRPr lang="en-AU" sz="2800">
              <a:solidFill>
                <a:srgbClr val="3333FF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8788" name="Picture 4" descr="different_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003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Conclusions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Cooperative Communications can provide significant performance gain.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Two approaches are proposed 	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Superposition modulation/coding, for high SNR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Soft relaying, low SNR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two approaches are mainly for achieving the user cooperative diversity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Coding gain is not addressed yet, particularly for a large system, how to design good distributed but pragmatic codes remains an interesting problem.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INTRODUCTION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Practical cooperation schemes: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Amplify and Forward (AF)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Decode and Forward (DF)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Compress and Forward (CF)</a:t>
            </a:r>
          </a:p>
          <a:p>
            <a:pPr>
              <a:lnSpc>
                <a:spcPct val="90000"/>
              </a:lnSpc>
            </a:pPr>
            <a:endParaRPr lang="en-AU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AU" sz="2400">
                <a:sym typeface="Symbol" pitchFamily="18" charset="2"/>
              </a:rPr>
              <a:t>Several transmission schemes for DF provide promising achievements</a:t>
            </a:r>
          </a:p>
          <a:p>
            <a:pPr>
              <a:lnSpc>
                <a:spcPct val="90000"/>
              </a:lnSpc>
            </a:pPr>
            <a:endParaRPr lang="en-AU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AU" sz="2400">
                <a:sym typeface="Symbol" pitchFamily="18" charset="2"/>
              </a:rPr>
              <a:t>Taking turns in forwarding only the partner’s information (conventional DF) is not an efficient way to use the radio channel  a new </a:t>
            </a:r>
            <a:r>
              <a:rPr lang="en-AU" sz="2400">
                <a:solidFill>
                  <a:srgbClr val="FF0000"/>
                </a:solidFill>
                <a:sym typeface="Symbol" pitchFamily="18" charset="2"/>
              </a:rPr>
              <a:t>DF cooperative transmission</a:t>
            </a:r>
            <a:r>
              <a:rPr lang="en-AU" sz="2400">
                <a:sym typeface="Symbol" pitchFamily="18" charset="2"/>
              </a:rPr>
              <a:t> based on </a:t>
            </a:r>
            <a:r>
              <a:rPr lang="en-AU" sz="2400">
                <a:solidFill>
                  <a:srgbClr val="FF0000"/>
                </a:solidFill>
                <a:sym typeface="Symbol" pitchFamily="18" charset="2"/>
              </a:rPr>
              <a:t>superposition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NEW</a:t>
            </a:r>
            <a:r>
              <a:rPr lang="en-US"/>
              <a:t> </a:t>
            </a:r>
            <a:r>
              <a:rPr lang="en-US">
                <a:solidFill>
                  <a:srgbClr val="3333FF"/>
                </a:solidFill>
              </a:rPr>
              <a:t>SCHEME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400"/>
              <a:t>Two users take turns in being the relay for each other</a:t>
            </a:r>
          </a:p>
          <a:p>
            <a:pPr>
              <a:lnSpc>
                <a:spcPct val="80000"/>
              </a:lnSpc>
            </a:pPr>
            <a:endParaRPr lang="en-AU" sz="2400"/>
          </a:p>
          <a:p>
            <a:pPr>
              <a:lnSpc>
                <a:spcPct val="80000"/>
              </a:lnSpc>
            </a:pPr>
            <a:r>
              <a:rPr lang="en-AU" sz="2400"/>
              <a:t>The </a:t>
            </a:r>
            <a:r>
              <a:rPr lang="en-AU" sz="2400">
                <a:solidFill>
                  <a:srgbClr val="FF0000"/>
                </a:solidFill>
              </a:rPr>
              <a:t>forwarded signal</a:t>
            </a:r>
            <a:r>
              <a:rPr lang="en-AU" sz="2400"/>
              <a:t> is the </a:t>
            </a:r>
            <a:r>
              <a:rPr lang="en-AU" sz="2400">
                <a:solidFill>
                  <a:srgbClr val="FF0000"/>
                </a:solidFill>
              </a:rPr>
              <a:t>superimposed data</a:t>
            </a:r>
            <a:r>
              <a:rPr lang="en-AU" sz="2400"/>
              <a:t> of both users, relayed information and its own information</a:t>
            </a:r>
          </a:p>
          <a:p>
            <a:pPr>
              <a:lnSpc>
                <a:spcPct val="80000"/>
              </a:lnSpc>
            </a:pPr>
            <a:endParaRPr lang="en-AU" sz="2400"/>
          </a:p>
          <a:p>
            <a:pPr>
              <a:lnSpc>
                <a:spcPct val="80000"/>
              </a:lnSpc>
            </a:pPr>
            <a:r>
              <a:rPr lang="en-AU" sz="2400">
                <a:solidFill>
                  <a:srgbClr val="FF0000"/>
                </a:solidFill>
              </a:rPr>
              <a:t>Interleavers</a:t>
            </a:r>
            <a:r>
              <a:rPr lang="en-AU" sz="2400"/>
              <a:t> introduced in the superimposing process as an efficient </a:t>
            </a:r>
            <a:r>
              <a:rPr lang="en-AU" sz="2400">
                <a:solidFill>
                  <a:srgbClr val="FF0000"/>
                </a:solidFill>
              </a:rPr>
              <a:t>user separation</a:t>
            </a:r>
            <a:r>
              <a:rPr lang="en-AU" sz="2400"/>
              <a:t> tool</a:t>
            </a:r>
          </a:p>
          <a:p>
            <a:pPr lvl="1">
              <a:lnSpc>
                <a:spcPct val="80000"/>
              </a:lnSpc>
            </a:pPr>
            <a:r>
              <a:rPr lang="en-AU" sz="2000"/>
              <a:t>Provide an improvement in system performance</a:t>
            </a:r>
          </a:p>
          <a:p>
            <a:pPr lvl="1">
              <a:lnSpc>
                <a:spcPct val="80000"/>
              </a:lnSpc>
            </a:pPr>
            <a:r>
              <a:rPr lang="en-AU" sz="2000"/>
              <a:t>Facilitate the decoding process at the destination</a:t>
            </a:r>
          </a:p>
          <a:p>
            <a:pPr>
              <a:lnSpc>
                <a:spcPct val="80000"/>
              </a:lnSpc>
            </a:pPr>
            <a:endParaRPr lang="en-AU" sz="2400"/>
          </a:p>
          <a:p>
            <a:pPr>
              <a:lnSpc>
                <a:spcPct val="80000"/>
              </a:lnSpc>
            </a:pPr>
            <a:r>
              <a:rPr lang="en-AU" sz="2400"/>
              <a:t>Two types of iterative receivers are investigated</a:t>
            </a:r>
          </a:p>
          <a:p>
            <a:pPr lvl="1">
              <a:lnSpc>
                <a:spcPct val="80000"/>
              </a:lnSpc>
            </a:pPr>
            <a:r>
              <a:rPr lang="en-AU" sz="2000"/>
              <a:t>Iterative MAP receiver</a:t>
            </a:r>
          </a:p>
          <a:p>
            <a:pPr lvl="1">
              <a:lnSpc>
                <a:spcPct val="80000"/>
              </a:lnSpc>
            </a:pPr>
            <a:r>
              <a:rPr lang="en-AU" sz="2000"/>
              <a:t>Low-complexity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OVERVIEW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INTRODUCTION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SYSTEM MODEL</a:t>
            </a:r>
          </a:p>
          <a:p>
            <a:pPr>
              <a:lnSpc>
                <a:spcPct val="90000"/>
              </a:lnSpc>
            </a:pPr>
            <a:r>
              <a:rPr lang="en-US"/>
              <a:t>SUPERPOSITION BASED COOPERATIVE TRANSMISSION</a:t>
            </a:r>
          </a:p>
          <a:p>
            <a:pPr>
              <a:lnSpc>
                <a:spcPct val="90000"/>
              </a:lnSpc>
            </a:pPr>
            <a:r>
              <a:rPr lang="en-US"/>
              <a:t>ITERATIVE MAP RECEIVER</a:t>
            </a:r>
          </a:p>
          <a:p>
            <a:pPr>
              <a:lnSpc>
                <a:spcPct val="90000"/>
              </a:lnSpc>
            </a:pPr>
            <a:r>
              <a:rPr lang="en-US"/>
              <a:t>LOW-COMPLEXITY RECEIVER</a:t>
            </a:r>
          </a:p>
          <a:p>
            <a:pPr>
              <a:lnSpc>
                <a:spcPct val="90000"/>
              </a:lnSpc>
            </a:pPr>
            <a:r>
              <a:rPr lang="en-US"/>
              <a:t>RESULTS</a:t>
            </a:r>
            <a:endParaRPr lang="en-AU"/>
          </a:p>
          <a:p>
            <a:pPr>
              <a:lnSpc>
                <a:spcPct val="90000"/>
              </a:lnSpc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solidFill>
                  <a:srgbClr val="3333FF"/>
                </a:solidFill>
              </a:rPr>
              <a:t>SYSTEM MODEL</a:t>
            </a:r>
            <a:endParaRPr lang="en-AU" sz="3900">
              <a:solidFill>
                <a:srgbClr val="3333FF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A, B communicate to a common destination D</a:t>
            </a:r>
          </a:p>
          <a:p>
            <a:pPr>
              <a:lnSpc>
                <a:spcPct val="90000"/>
              </a:lnSpc>
            </a:pPr>
            <a:r>
              <a:rPr lang="en-US" sz="2400"/>
              <a:t>Each user’s transmission can be receivable by the other and the destination</a:t>
            </a:r>
          </a:p>
          <a:p>
            <a:pPr>
              <a:lnSpc>
                <a:spcPct val="90000"/>
              </a:lnSpc>
            </a:pPr>
            <a:r>
              <a:rPr lang="en-US" sz="2400"/>
              <a:t>A, B work in a time-division half-duplex manner</a:t>
            </a:r>
          </a:p>
          <a:p>
            <a:pPr>
              <a:lnSpc>
                <a:spcPct val="90000"/>
              </a:lnSpc>
            </a:pPr>
            <a:r>
              <a:rPr lang="en-US" sz="2400"/>
              <a:t>Channels are block Rayleigh fading channels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</a:t>
            </a:r>
            <a:r>
              <a:rPr lang="en-US" sz="2000" baseline="-25000"/>
              <a:t>ad</a:t>
            </a:r>
            <a:r>
              <a:rPr lang="en-US" sz="2000"/>
              <a:t>, a</a:t>
            </a:r>
            <a:r>
              <a:rPr lang="en-US" sz="2000" baseline="-25000"/>
              <a:t>ab</a:t>
            </a:r>
            <a:r>
              <a:rPr lang="en-US" sz="2000"/>
              <a:t>, a</a:t>
            </a:r>
            <a:r>
              <a:rPr lang="en-US" sz="2000" baseline="-25000"/>
              <a:t>ba</a:t>
            </a:r>
            <a:r>
              <a:rPr lang="en-US" sz="2000"/>
              <a:t>, a</a:t>
            </a:r>
            <a:r>
              <a:rPr lang="en-US" sz="2000" baseline="-25000"/>
              <a:t>bd</a:t>
            </a:r>
            <a:r>
              <a:rPr lang="en-US" sz="2000"/>
              <a:t> ~ C</a:t>
            </a:r>
            <a:r>
              <a:rPr lang="en-US" sz="2000" i="1"/>
              <a:t>N</a:t>
            </a:r>
            <a:r>
              <a:rPr lang="en-US" sz="2000"/>
              <a:t>(0,1): independent and constant in a time slot, perfectly known to the corresponding receivers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</a:t>
            </a:r>
            <a:r>
              <a:rPr lang="en-US" sz="2000" baseline="-25000"/>
              <a:t>ab</a:t>
            </a:r>
            <a:r>
              <a:rPr lang="en-US" sz="2000"/>
              <a:t>, n</a:t>
            </a:r>
            <a:r>
              <a:rPr lang="en-US" sz="2000" baseline="-25000"/>
              <a:t>ad</a:t>
            </a:r>
            <a:r>
              <a:rPr lang="en-US" sz="2000"/>
              <a:t>, n</a:t>
            </a:r>
            <a:r>
              <a:rPr lang="en-US" sz="2000" baseline="-25000"/>
              <a:t>bd</a:t>
            </a:r>
            <a:r>
              <a:rPr lang="en-US" sz="2000"/>
              <a:t> ~ C</a:t>
            </a:r>
            <a:r>
              <a:rPr lang="en-US" sz="2000" i="1"/>
              <a:t>N</a:t>
            </a:r>
            <a:r>
              <a:rPr lang="en-US" sz="2000"/>
              <a:t>(0,</a:t>
            </a:r>
            <a:r>
              <a:rPr lang="en-US" sz="2000">
                <a:cs typeface="Arial" charset="0"/>
              </a:rPr>
              <a:t> </a:t>
            </a:r>
            <a:r>
              <a:rPr lang="en-US" sz="2000">
                <a:cs typeface="Arial" charset="0"/>
                <a:sym typeface="Symbol" pitchFamily="18" charset="2"/>
              </a:rPr>
              <a:t></a:t>
            </a:r>
            <a:r>
              <a:rPr lang="en-US" sz="2000" baseline="30000">
                <a:cs typeface="Arial" charset="0"/>
                <a:sym typeface="Symbol" pitchFamily="18" charset="2"/>
              </a:rPr>
              <a:t>2</a:t>
            </a:r>
            <a:r>
              <a:rPr lang="en-US" sz="2000"/>
              <a:t>): AWGN noise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2362200" y="1828800"/>
            <a:ext cx="4076700" cy="1676400"/>
            <a:chOff x="1896" y="1479"/>
            <a:chExt cx="2568" cy="1056"/>
          </a:xfrm>
        </p:grpSpPr>
        <p:sp>
          <p:nvSpPr>
            <p:cNvPr id="73733" name="Oval 5"/>
            <p:cNvSpPr>
              <a:spLocks noChangeArrowheads="1"/>
            </p:cNvSpPr>
            <p:nvPr/>
          </p:nvSpPr>
          <p:spPr bwMode="auto">
            <a:xfrm>
              <a:off x="1896" y="1611"/>
              <a:ext cx="308" cy="3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2028" y="1698"/>
              <a:ext cx="10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3735" name="Oval 7"/>
            <p:cNvSpPr>
              <a:spLocks noChangeArrowheads="1"/>
            </p:cNvSpPr>
            <p:nvPr/>
          </p:nvSpPr>
          <p:spPr bwMode="auto">
            <a:xfrm>
              <a:off x="2923" y="2227"/>
              <a:ext cx="308" cy="3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3055" y="2314"/>
              <a:ext cx="10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3737" name="Oval 9"/>
            <p:cNvSpPr>
              <a:spLocks noChangeArrowheads="1"/>
            </p:cNvSpPr>
            <p:nvPr/>
          </p:nvSpPr>
          <p:spPr bwMode="auto">
            <a:xfrm>
              <a:off x="4156" y="1611"/>
              <a:ext cx="308" cy="3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38" name="Text Box 10"/>
            <p:cNvSpPr txBox="1">
              <a:spLocks noChangeArrowheads="1"/>
            </p:cNvSpPr>
            <p:nvPr/>
          </p:nvSpPr>
          <p:spPr bwMode="auto">
            <a:xfrm>
              <a:off x="4288" y="1698"/>
              <a:ext cx="10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2204" y="1758"/>
              <a:ext cx="1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>
              <a:off x="2136" y="1909"/>
              <a:ext cx="777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 flipV="1">
              <a:off x="3231" y="1919"/>
              <a:ext cx="1028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065" y="1479"/>
              <a:ext cx="4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200" b="1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="1" i="1" baseline="-25000">
                  <a:latin typeface="Times New Roman" pitchFamily="18" charset="0"/>
                  <a:cs typeface="Times New Roman" pitchFamily="18" charset="0"/>
                </a:rPr>
                <a:t>ad</a:t>
              </a:r>
              <a:r>
                <a:rPr lang="en-US" sz="1200" b="1" i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2375" y="2150"/>
              <a:ext cx="30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200" b="1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="1" i="1" baseline="-2500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12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4" name="Text Box 16"/>
            <p:cNvSpPr txBox="1">
              <a:spLocks noChangeArrowheads="1"/>
            </p:cNvSpPr>
            <p:nvPr/>
          </p:nvSpPr>
          <p:spPr bwMode="auto">
            <a:xfrm>
              <a:off x="3728" y="2158"/>
              <a:ext cx="30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200" b="1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="1" i="1" baseline="-25000">
                  <a:latin typeface="Times New Roman" pitchFamily="18" charset="0"/>
                  <a:cs typeface="Times New Roman" pitchFamily="18" charset="0"/>
                </a:rPr>
                <a:t>bd</a:t>
              </a:r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>
              <a:off x="2170" y="1860"/>
              <a:ext cx="777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auto">
            <a:xfrm>
              <a:off x="2624" y="1919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200" b="1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="1" i="1" baseline="-25000">
                  <a:latin typeface="Times New Roman" pitchFamily="18" charset="0"/>
                  <a:cs typeface="Times New Roman" pitchFamily="18" charset="0"/>
                </a:rPr>
                <a:t>ba</a:t>
              </a:r>
              <a:endParaRPr lang="en-US" sz="12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OVERVIEW</a:t>
            </a:r>
            <a:endParaRPr lang="en-AU">
              <a:solidFill>
                <a:srgbClr val="3333FF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INTRODUCTION</a:t>
            </a:r>
          </a:p>
          <a:p>
            <a:pPr>
              <a:lnSpc>
                <a:spcPct val="90000"/>
              </a:lnSpc>
            </a:pPr>
            <a:r>
              <a:rPr lang="en-US"/>
              <a:t>SYSTEM MODEL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SUPERPOSITION BASED COOPERATIVE TRANSMISSION</a:t>
            </a:r>
          </a:p>
          <a:p>
            <a:pPr>
              <a:lnSpc>
                <a:spcPct val="90000"/>
              </a:lnSpc>
            </a:pPr>
            <a:r>
              <a:rPr lang="en-US"/>
              <a:t>ITERATIVE MAP RECEIVER</a:t>
            </a:r>
          </a:p>
          <a:p>
            <a:pPr>
              <a:lnSpc>
                <a:spcPct val="90000"/>
              </a:lnSpc>
            </a:pPr>
            <a:r>
              <a:rPr lang="en-US"/>
              <a:t>LOW-COMPLEXITY RECEIVER</a:t>
            </a:r>
          </a:p>
          <a:p>
            <a:pPr>
              <a:lnSpc>
                <a:spcPct val="90000"/>
              </a:lnSpc>
            </a:pPr>
            <a:r>
              <a:rPr lang="en-US"/>
              <a:t>RESULTS</a:t>
            </a:r>
            <a:endParaRPr lang="en-AU"/>
          </a:p>
          <a:p>
            <a:pPr>
              <a:lnSpc>
                <a:spcPct val="90000"/>
              </a:lnSpc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333FF"/>
                </a:solidFill>
              </a:rPr>
              <a:t>SUPERPOSITION BASED COOPERATIVE TRANSMISSION</a:t>
            </a:r>
            <a:endParaRPr lang="en-AU" sz="4000">
              <a:solidFill>
                <a:srgbClr val="3333FF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{A</a:t>
            </a:r>
            <a:r>
              <a:rPr lang="en-US" sz="2400" baseline="-25000"/>
              <a:t>k</a:t>
            </a:r>
            <a:r>
              <a:rPr lang="en-US" sz="2400"/>
              <a:t>}, {B</a:t>
            </a:r>
            <a:r>
              <a:rPr lang="en-US" sz="2400" baseline="-25000"/>
              <a:t>k</a:t>
            </a:r>
            <a:r>
              <a:rPr lang="en-US" sz="2400"/>
              <a:t>} k=1:N are N binary blocks A, B want to transmit to D respectively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2N blocks transmitted in 2N time slots compared to 4N time slots in the conventional DF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1143000" y="3276600"/>
            <a:ext cx="7467600" cy="1600200"/>
            <a:chOff x="1800" y="2157"/>
            <a:chExt cx="13140" cy="2520"/>
          </a:xfrm>
        </p:grpSpPr>
        <p:sp>
          <p:nvSpPr>
            <p:cNvPr id="77829" name="Text Box 5"/>
            <p:cNvSpPr txBox="1">
              <a:spLocks noChangeArrowheads="1"/>
            </p:cNvSpPr>
            <p:nvPr/>
          </p:nvSpPr>
          <p:spPr bwMode="auto">
            <a:xfrm>
              <a:off x="4140" y="21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5760" y="30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A’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7380" y="21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B’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9000" y="30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A’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11880" y="21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N-1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4" name="Text Box 10"/>
            <p:cNvSpPr txBox="1">
              <a:spLocks noChangeArrowheads="1"/>
            </p:cNvSpPr>
            <p:nvPr/>
          </p:nvSpPr>
          <p:spPr bwMode="auto">
            <a:xfrm>
              <a:off x="13500" y="30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A’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5" name="Text Box 11"/>
            <p:cNvSpPr txBox="1">
              <a:spLocks noChangeArrowheads="1"/>
            </p:cNvSpPr>
            <p:nvPr/>
          </p:nvSpPr>
          <p:spPr bwMode="auto">
            <a:xfrm>
              <a:off x="4140" y="39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5760" y="39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A’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7380" y="39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B’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9000" y="39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A’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11880" y="39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N-1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13500" y="3957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+ A’</a:t>
              </a:r>
              <a:r>
                <a:rPr lang="en-US" sz="1200" baseline="-2500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1800" y="2337"/>
              <a:ext cx="2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Transmission at A</a:t>
              </a: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1800" y="3237"/>
              <a:ext cx="23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Transmission at B</a:t>
              </a: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1980" y="4137"/>
              <a:ext cx="23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Reception at D</a:t>
              </a:r>
            </a:p>
          </p:txBody>
        </p:sp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10980" y="2157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77845" name="Text Box 21"/>
            <p:cNvSpPr txBox="1">
              <a:spLocks noChangeArrowheads="1"/>
            </p:cNvSpPr>
            <p:nvPr/>
          </p:nvSpPr>
          <p:spPr bwMode="auto">
            <a:xfrm>
              <a:off x="10980" y="3057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77846" name="Text Box 22"/>
            <p:cNvSpPr txBox="1">
              <a:spLocks noChangeArrowheads="1"/>
            </p:cNvSpPr>
            <p:nvPr/>
          </p:nvSpPr>
          <p:spPr bwMode="auto">
            <a:xfrm>
              <a:off x="10980" y="3957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solidFill>
                  <a:srgbClr val="3333FF"/>
                </a:solidFill>
              </a:rPr>
              <a:t>SUPERPOSITION PROCESS</a:t>
            </a:r>
            <a:endParaRPr lang="en-AU" sz="3900" baseline="-25000">
              <a:solidFill>
                <a:srgbClr val="3333FF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597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Superposition process for block B</a:t>
            </a:r>
            <a:r>
              <a:rPr lang="en-US" sz="1800" baseline="-25000"/>
              <a:t>1</a:t>
            </a:r>
            <a:r>
              <a:rPr lang="en-US" sz="1800"/>
              <a:t> and A</a:t>
            </a:r>
            <a:r>
              <a:rPr lang="en-US" sz="1800" baseline="-25000"/>
              <a:t>1</a:t>
            </a:r>
            <a:r>
              <a:rPr lang="en-US" sz="1800"/>
              <a:t>’ at user B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18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18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>
                <a:sym typeface="Symbol" pitchFamily="18" charset="2"/>
              </a:rPr>
              <a:t></a:t>
            </a:r>
            <a:r>
              <a:rPr lang="en-US" sz="1800" baseline="-25000">
                <a:sym typeface="Symbol" pitchFamily="18" charset="2"/>
              </a:rPr>
              <a:t>A</a:t>
            </a:r>
            <a:r>
              <a:rPr lang="en-US" sz="1800">
                <a:sym typeface="Symbol" pitchFamily="18" charset="2"/>
              </a:rPr>
              <a:t>, </a:t>
            </a:r>
            <a:r>
              <a:rPr lang="en-US" sz="1800" baseline="-25000">
                <a:sym typeface="Symbol" pitchFamily="18" charset="2"/>
              </a:rPr>
              <a:t>B</a:t>
            </a:r>
            <a:r>
              <a:rPr lang="en-US" sz="1800">
                <a:sym typeface="Symbol" pitchFamily="18" charset="2"/>
              </a:rPr>
              <a:t>: interleavers for user A and B respectively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ym typeface="Symbol" pitchFamily="18" charset="2"/>
              </a:rPr>
              <a:t>Must be different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ym typeface="Symbol" pitchFamily="18" charset="2"/>
              </a:rPr>
              <a:t>Provide interleaving gain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ym typeface="Symbol" pitchFamily="18" charset="2"/>
              </a:rPr>
              <a:t>Enable a low-complexity iterative receiver at the destination</a:t>
            </a:r>
          </a:p>
          <a:p>
            <a:pPr lvl="1">
              <a:lnSpc>
                <a:spcPct val="90000"/>
              </a:lnSpc>
            </a:pPr>
            <a:endParaRPr lang="en-US" sz="1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>
                <a:sym typeface="Symbol" pitchFamily="18" charset="2"/>
              </a:rPr>
              <a:t>h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>
                <a:sym typeface="Symbol" pitchFamily="18" charset="2"/>
              </a:rPr>
              <a:t>, h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: coefficients for power allocation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ym typeface="Symbol" pitchFamily="18" charset="2"/>
              </a:rPr>
              <a:t>Can be the same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ym typeface="Symbol" pitchFamily="18" charset="2"/>
              </a:rPr>
              <a:t>Provide a better performance if properly controlled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1600200" y="2819400"/>
            <a:ext cx="4267200" cy="1295400"/>
            <a:chOff x="1608" y="1930"/>
            <a:chExt cx="2952" cy="998"/>
          </a:xfrm>
        </p:grpSpPr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2317" y="1992"/>
              <a:ext cx="51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72000" rIns="0" bIns="72000"/>
            <a:lstStyle/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ENC</a:t>
              </a:r>
              <a:r>
                <a:rPr lang="en-US" sz="1400">
                  <a:solidFill>
                    <a:srgbClr val="0033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3135" y="2028"/>
              <a:ext cx="273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18000" rIns="0" bIns="18000"/>
            <a:lstStyle/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1913" y="2136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2832" y="2136"/>
              <a:ext cx="3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 flipV="1">
              <a:off x="3408" y="2142"/>
              <a:ext cx="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135" y="2496"/>
              <a:ext cx="273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18000" rIns="0" bIns="18000"/>
            <a:lstStyle/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>
              <a:off x="1914" y="2610"/>
              <a:ext cx="4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>
              <a:off x="2832" y="2610"/>
              <a:ext cx="3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79885" name="Group 13"/>
            <p:cNvGrpSpPr>
              <a:grpSpLocks/>
            </p:cNvGrpSpPr>
            <p:nvPr/>
          </p:nvGrpSpPr>
          <p:grpSpPr bwMode="auto">
            <a:xfrm>
              <a:off x="3870" y="2274"/>
              <a:ext cx="227" cy="233"/>
              <a:chOff x="8100" y="7200"/>
              <a:chExt cx="567" cy="583"/>
            </a:xfrm>
          </p:grpSpPr>
          <p:sp>
            <p:nvSpPr>
              <p:cNvPr id="79886" name="Oval 14"/>
              <p:cNvSpPr>
                <a:spLocks noChangeArrowheads="1"/>
              </p:cNvSpPr>
              <p:nvPr/>
            </p:nvSpPr>
            <p:spPr bwMode="auto">
              <a:xfrm>
                <a:off x="8100" y="7200"/>
                <a:ext cx="567" cy="52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9887" name="Text Box 15"/>
              <p:cNvSpPr txBox="1">
                <a:spLocks noChangeArrowheads="1"/>
              </p:cNvSpPr>
              <p:nvPr/>
            </p:nvSpPr>
            <p:spPr bwMode="auto">
              <a:xfrm>
                <a:off x="8295" y="7260"/>
                <a:ext cx="28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 flipV="1">
              <a:off x="4099" y="2377"/>
              <a:ext cx="3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auto">
            <a:xfrm>
              <a:off x="3683" y="1930"/>
              <a:ext cx="23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3671" y="2655"/>
              <a:ext cx="23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>
              <a:off x="3755" y="2141"/>
              <a:ext cx="187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 flipV="1">
              <a:off x="3408" y="2610"/>
              <a:ext cx="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 flipV="1">
              <a:off x="3761" y="2478"/>
              <a:ext cx="186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1608" y="203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auto">
            <a:xfrm>
              <a:off x="1608" y="2500"/>
              <a:ext cx="3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6" name="Text Box 24"/>
            <p:cNvSpPr txBox="1">
              <a:spLocks noChangeArrowheads="1"/>
            </p:cNvSpPr>
            <p:nvPr/>
          </p:nvSpPr>
          <p:spPr bwMode="auto">
            <a:xfrm>
              <a:off x="4326" y="2136"/>
              <a:ext cx="23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i="1" baseline="-25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2317" y="2490"/>
              <a:ext cx="51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72000" rIns="0" bIns="72000"/>
            <a:lstStyle/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ENC</a:t>
              </a:r>
              <a:r>
                <a:rPr lang="en-US" sz="1400">
                  <a:solidFill>
                    <a:srgbClr val="0033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9898" name="Object 26"/>
          <p:cNvGraphicFramePr>
            <a:graphicFrameLocks noChangeAspect="1"/>
          </p:cNvGraphicFramePr>
          <p:nvPr>
            <p:ph sz="half" idx="2"/>
          </p:nvPr>
        </p:nvGraphicFramePr>
        <p:xfrm>
          <a:off x="5943600" y="2919413"/>
          <a:ext cx="2038350" cy="579437"/>
        </p:xfrm>
        <a:graphic>
          <a:graphicData uri="http://schemas.openxmlformats.org/presentationml/2006/ole">
            <p:oleObj spid="_x0000_s79898" name="Equation" r:id="rId4" imgW="1028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lender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967</Words>
  <Application>Microsoft Office PowerPoint</Application>
  <PresentationFormat>On-screen Show (4:3)</PresentationFormat>
  <Paragraphs>326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Slide 1</vt:lpstr>
      <vt:lpstr>Cooperative Communications with Superposition Coding</vt:lpstr>
      <vt:lpstr>INTRODUCTION</vt:lpstr>
      <vt:lpstr>NEW SCHEME</vt:lpstr>
      <vt:lpstr>OVERVIEW</vt:lpstr>
      <vt:lpstr>SYSTEM MODEL</vt:lpstr>
      <vt:lpstr>OVERVIEW</vt:lpstr>
      <vt:lpstr>SUPERPOSITION BASED COOPERATIVE TRANSMISSION</vt:lpstr>
      <vt:lpstr>SUPERPOSITION PROCESS</vt:lpstr>
      <vt:lpstr>SUPERPOSITION PROCESS</vt:lpstr>
      <vt:lpstr>SUPERPOSITION BASED COOPERATIVE TRANSMISSION</vt:lpstr>
      <vt:lpstr>OVERVIEW</vt:lpstr>
      <vt:lpstr>ITERATIVE MAP RECEIVER</vt:lpstr>
      <vt:lpstr>ITERATIVE MAP RECEIVER</vt:lpstr>
      <vt:lpstr>MAP DETECTION</vt:lpstr>
      <vt:lpstr>OVERVIEW</vt:lpstr>
      <vt:lpstr>LOW-COMPLEXITY RECEIVER</vt:lpstr>
      <vt:lpstr>ESE FUNCTION</vt:lpstr>
      <vt:lpstr>Performance Analysis</vt:lpstr>
      <vt:lpstr>Performance Analysis</vt:lpstr>
      <vt:lpstr>OVERVIEW</vt:lpstr>
      <vt:lpstr>Result- power allocation</vt:lpstr>
      <vt:lpstr>Results- SNRad=SNRbd=SNRab=SNR (N=10)</vt:lpstr>
      <vt:lpstr>Results-SNRad=SNRbd=SNR, SNRab=SNR+10dB</vt:lpstr>
      <vt:lpstr>Results-SNRad=SNRbd=SNR, SNRab=SNR+20dB</vt:lpstr>
      <vt:lpstr>Result-power allocation</vt:lpstr>
      <vt:lpstr>Result-block length </vt:lpstr>
      <vt:lpstr>Results-Different qualities of inter-user channel</vt:lpstr>
      <vt:lpstr>Conclusions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fgfdfgffg</dc:title>
  <dc:creator>UNSW</dc:creator>
  <cp:lastModifiedBy>Windows User</cp:lastModifiedBy>
  <cp:revision>33</cp:revision>
  <dcterms:created xsi:type="dcterms:W3CDTF">2005-12-15T04:58:47Z</dcterms:created>
  <dcterms:modified xsi:type="dcterms:W3CDTF">2011-06-16T01:35:10Z</dcterms:modified>
</cp:coreProperties>
</file>