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1.xml" ContentType="application/inkml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46"/>
  </p:notesMasterIdLst>
  <p:sldIdLst>
    <p:sldId id="256" r:id="rId2"/>
    <p:sldId id="303" r:id="rId3"/>
    <p:sldId id="676" r:id="rId4"/>
    <p:sldId id="677" r:id="rId5"/>
    <p:sldId id="262" r:id="rId6"/>
    <p:sldId id="688" r:id="rId7"/>
    <p:sldId id="678" r:id="rId8"/>
    <p:sldId id="680" r:id="rId9"/>
    <p:sldId id="681" r:id="rId10"/>
    <p:sldId id="679" r:id="rId11"/>
    <p:sldId id="684" r:id="rId12"/>
    <p:sldId id="685" r:id="rId13"/>
    <p:sldId id="682" r:id="rId14"/>
    <p:sldId id="686" r:id="rId15"/>
    <p:sldId id="687" r:id="rId16"/>
    <p:sldId id="466" r:id="rId17"/>
    <p:sldId id="490" r:id="rId18"/>
    <p:sldId id="492" r:id="rId19"/>
    <p:sldId id="495" r:id="rId20"/>
    <p:sldId id="496" r:id="rId21"/>
    <p:sldId id="498" r:id="rId22"/>
    <p:sldId id="497" r:id="rId23"/>
    <p:sldId id="493" r:id="rId24"/>
    <p:sldId id="500" r:id="rId25"/>
    <p:sldId id="501" r:id="rId26"/>
    <p:sldId id="507" r:id="rId27"/>
    <p:sldId id="509" r:id="rId28"/>
    <p:sldId id="510" r:id="rId29"/>
    <p:sldId id="499" r:id="rId30"/>
    <p:sldId id="689" r:id="rId31"/>
    <p:sldId id="675" r:id="rId32"/>
    <p:sldId id="690" r:id="rId33"/>
    <p:sldId id="691" r:id="rId34"/>
    <p:sldId id="692" r:id="rId35"/>
    <p:sldId id="693" r:id="rId36"/>
    <p:sldId id="694" r:id="rId37"/>
    <p:sldId id="695" r:id="rId38"/>
    <p:sldId id="696" r:id="rId39"/>
    <p:sldId id="668" r:id="rId40"/>
    <p:sldId id="669" r:id="rId41"/>
    <p:sldId id="670" r:id="rId42"/>
    <p:sldId id="671" r:id="rId43"/>
    <p:sldId id="672" r:id="rId44"/>
    <p:sldId id="697" r:id="rId45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208" userDrawn="1">
          <p15:clr>
            <a:srgbClr val="A4A3A4"/>
          </p15:clr>
        </p15:guide>
        <p15:guide id="2" pos="290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68126"/>
    <a:srgbClr val="0000FF"/>
    <a:srgbClr val="FF33CC"/>
    <a:srgbClr val="008000"/>
    <a:srgbClr val="D9A309"/>
    <a:srgbClr val="996633"/>
    <a:srgbClr val="B3773B"/>
    <a:srgbClr val="C3CDEB"/>
    <a:srgbClr val="936AD0"/>
    <a:srgbClr val="A07C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85" autoAdjust="0"/>
    <p:restoredTop sz="94109" autoAdjust="0"/>
  </p:normalViewPr>
  <p:slideViewPr>
    <p:cSldViewPr snapToGrid="0">
      <p:cViewPr varScale="1">
        <p:scale>
          <a:sx n="67" d="100"/>
          <a:sy n="67" d="100"/>
        </p:scale>
        <p:origin x="1132" y="56"/>
      </p:cViewPr>
      <p:guideLst>
        <p:guide orient="horz" pos="2208"/>
        <p:guide pos="290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-278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image" Target="../media/image37.wmf"/><Relationship Id="rId4" Type="http://schemas.openxmlformats.org/officeDocument/2006/relationships/image" Target="../media/image40.wmf"/></Relationships>
</file>

<file path=ppt/drawings/_rels/vmlDrawing11.vml.rels><?xml version="1.0" encoding="UTF-8" standalone="yes"?>
<Relationships xmlns="http://schemas.openxmlformats.org/package/2006/relationships"><Relationship Id="rId8" Type="http://schemas.openxmlformats.org/officeDocument/2006/relationships/image" Target="../media/image50.wmf"/><Relationship Id="rId13" Type="http://schemas.openxmlformats.org/officeDocument/2006/relationships/image" Target="../media/image55.wmf"/><Relationship Id="rId3" Type="http://schemas.openxmlformats.org/officeDocument/2006/relationships/image" Target="../media/image45.wmf"/><Relationship Id="rId7" Type="http://schemas.openxmlformats.org/officeDocument/2006/relationships/image" Target="../media/image49.wmf"/><Relationship Id="rId12" Type="http://schemas.openxmlformats.org/officeDocument/2006/relationships/image" Target="../media/image54.wmf"/><Relationship Id="rId2" Type="http://schemas.openxmlformats.org/officeDocument/2006/relationships/image" Target="../media/image44.wmf"/><Relationship Id="rId1" Type="http://schemas.openxmlformats.org/officeDocument/2006/relationships/image" Target="../media/image43.wmf"/><Relationship Id="rId6" Type="http://schemas.openxmlformats.org/officeDocument/2006/relationships/image" Target="../media/image48.wmf"/><Relationship Id="rId11" Type="http://schemas.openxmlformats.org/officeDocument/2006/relationships/image" Target="../media/image53.wmf"/><Relationship Id="rId5" Type="http://schemas.openxmlformats.org/officeDocument/2006/relationships/image" Target="../media/image47.wmf"/><Relationship Id="rId10" Type="http://schemas.openxmlformats.org/officeDocument/2006/relationships/image" Target="../media/image52.wmf"/><Relationship Id="rId4" Type="http://schemas.openxmlformats.org/officeDocument/2006/relationships/image" Target="../media/image46.wmf"/><Relationship Id="rId9" Type="http://schemas.openxmlformats.org/officeDocument/2006/relationships/image" Target="../media/image51.wmf"/><Relationship Id="rId14" Type="http://schemas.openxmlformats.org/officeDocument/2006/relationships/image" Target="../media/image56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62.wmf"/><Relationship Id="rId2" Type="http://schemas.openxmlformats.org/officeDocument/2006/relationships/image" Target="../media/image61.wmf"/><Relationship Id="rId1" Type="http://schemas.openxmlformats.org/officeDocument/2006/relationships/image" Target="../media/image60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4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6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71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72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Relationship Id="rId6" Type="http://schemas.openxmlformats.org/officeDocument/2006/relationships/image" Target="../media/image10.wmf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4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6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79.wmf"/><Relationship Id="rId2" Type="http://schemas.openxmlformats.org/officeDocument/2006/relationships/image" Target="../media/image78.wmf"/><Relationship Id="rId1" Type="http://schemas.openxmlformats.org/officeDocument/2006/relationships/image" Target="../media/image77.wmf"/><Relationship Id="rId4" Type="http://schemas.openxmlformats.org/officeDocument/2006/relationships/image" Target="../media/image18.wmf"/></Relationships>
</file>

<file path=ppt/drawings/_rels/vmlDrawing25.vml.rels><?xml version="1.0" encoding="UTF-8" standalone="yes"?>
<Relationships xmlns="http://schemas.openxmlformats.org/package/2006/relationships"><Relationship Id="rId8" Type="http://schemas.openxmlformats.org/officeDocument/2006/relationships/image" Target="../media/image84.wmf"/><Relationship Id="rId3" Type="http://schemas.openxmlformats.org/officeDocument/2006/relationships/image" Target="../media/image79.wmf"/><Relationship Id="rId7" Type="http://schemas.openxmlformats.org/officeDocument/2006/relationships/image" Target="../media/image83.wmf"/><Relationship Id="rId2" Type="http://schemas.openxmlformats.org/officeDocument/2006/relationships/image" Target="../media/image78.wmf"/><Relationship Id="rId1" Type="http://schemas.openxmlformats.org/officeDocument/2006/relationships/image" Target="../media/image77.wmf"/><Relationship Id="rId6" Type="http://schemas.openxmlformats.org/officeDocument/2006/relationships/image" Target="../media/image82.wmf"/><Relationship Id="rId5" Type="http://schemas.openxmlformats.org/officeDocument/2006/relationships/image" Target="../media/image81.wmf"/><Relationship Id="rId4" Type="http://schemas.openxmlformats.org/officeDocument/2006/relationships/image" Target="../media/image80.wmf"/></Relationships>
</file>

<file path=ppt/drawings/_rels/vmlDrawing26.vml.rels><?xml version="1.0" encoding="UTF-8" standalone="yes"?>
<Relationships xmlns="http://schemas.openxmlformats.org/package/2006/relationships"><Relationship Id="rId8" Type="http://schemas.openxmlformats.org/officeDocument/2006/relationships/image" Target="../media/image91.wmf"/><Relationship Id="rId3" Type="http://schemas.openxmlformats.org/officeDocument/2006/relationships/image" Target="../media/image86.wmf"/><Relationship Id="rId7" Type="http://schemas.openxmlformats.org/officeDocument/2006/relationships/image" Target="../media/image90.wmf"/><Relationship Id="rId2" Type="http://schemas.openxmlformats.org/officeDocument/2006/relationships/image" Target="../media/image85.wmf"/><Relationship Id="rId1" Type="http://schemas.openxmlformats.org/officeDocument/2006/relationships/image" Target="../media/image83.wmf"/><Relationship Id="rId6" Type="http://schemas.openxmlformats.org/officeDocument/2006/relationships/image" Target="../media/image89.wmf"/><Relationship Id="rId5" Type="http://schemas.openxmlformats.org/officeDocument/2006/relationships/image" Target="../media/image88.wmf"/><Relationship Id="rId4" Type="http://schemas.openxmlformats.org/officeDocument/2006/relationships/image" Target="../media/image8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35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1240" units="in"/>
          <inkml:channel name="Y" type="integer" max="15980" units="in"/>
          <inkml:channel name="F" type="integer" max="255" units="dev"/>
        </inkml:traceFormat>
        <inkml:channelProperties>
          <inkml:channelProperty channel="X" name="resolution" value="2574.54541" units="1/in"/>
          <inkml:channelProperty channel="Y" name="resolution" value="2582.41748" units="1/in"/>
          <inkml:channelProperty channel="F" name="resolution" value="INF" units="1/dev"/>
        </inkml:channelProperties>
      </inkml:inkSource>
      <inkml:timestamp xml:id="ts0" timeString="2006-06-11T13:16:11.67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-2 29 1,'-2'-11'18,"6"3"-15,-1 4-1,0 0 2,-1 1-1,-2 4-2,0 2-3,-5-6-17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587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25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Fare clic per modificare gli stili del testo dello schema</a:t>
            </a:r>
          </a:p>
          <a:p>
            <a:pPr lvl="1"/>
            <a:r>
              <a:rPr lang="en-US" smtClean="0"/>
              <a:t>Secondo livello</a:t>
            </a:r>
          </a:p>
          <a:p>
            <a:pPr lvl="2"/>
            <a:r>
              <a:rPr lang="en-US" smtClean="0"/>
              <a:t>Terzo livello</a:t>
            </a:r>
          </a:p>
          <a:p>
            <a:pPr lvl="3"/>
            <a:r>
              <a:rPr lang="en-US" smtClean="0"/>
              <a:t>Quarto livello</a:t>
            </a:r>
          </a:p>
          <a:p>
            <a:pPr lvl="4"/>
            <a:r>
              <a:rPr lang="en-US" smtClean="0"/>
              <a:t>Quinto livello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19474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587" y="9119474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</a:defRPr>
            </a:lvl1pPr>
          </a:lstStyle>
          <a:p>
            <a:fld id="{3ADEE6DD-9CF7-4D54-A58A-17A263E3459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6469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EE6DD-9CF7-4D54-A58A-17A263E3459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4936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33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0117885-D9D5-44CD-A5CA-BADA25553112}" type="slidenum">
              <a:rPr lang="en-US" smtClean="0">
                <a:cs typeface="Arial" charset="0"/>
              </a:rPr>
              <a:pPr/>
              <a:t>19</a:t>
            </a:fld>
            <a:endParaRPr lang="en-US" smtClean="0">
              <a:cs typeface="Arial" charset="0"/>
            </a:endParaRPr>
          </a:p>
        </p:txBody>
      </p:sp>
      <p:sp>
        <p:nvSpPr>
          <p:cNvPr id="129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33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052785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740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29741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29741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03CFBF3-E899-49A1-8A23-31BA84CACBFB}" type="slidenum">
              <a:rPr lang="en-US" smtClean="0">
                <a:cs typeface="Arial" charset="0"/>
              </a:rPr>
              <a:pPr/>
              <a:t>20</a:t>
            </a:fld>
            <a:endParaRPr lang="en-US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66215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EE6DD-9CF7-4D54-A58A-17A263E3459A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6753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EE6DD-9CF7-4D54-A58A-17A263E3459A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987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EE6DD-9CF7-4D54-A58A-17A263E3459A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9069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EE6DD-9CF7-4D54-A58A-17A263E3459A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1379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EE6DD-9CF7-4D54-A58A-17A263E3459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5425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A18DB5-8DB1-4ACE-A333-0EA05E19A42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5607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A18DB5-8DB1-4ACE-A333-0EA05E19A42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9662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EE6DD-9CF7-4D54-A58A-17A263E3459A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978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EE6DD-9CF7-4D54-A58A-17A263E3459A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2415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EE6DD-9CF7-4D54-A58A-17A263E3459A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1355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306BD9-2D36-4360-B5A1-DB1687321C9F}" type="slidenum">
              <a:rPr lang="en-US"/>
              <a:pPr/>
              <a:t>16</a:t>
            </a:fld>
            <a:endParaRPr lang="en-US"/>
          </a:p>
        </p:txBody>
      </p:sp>
      <p:sp>
        <p:nvSpPr>
          <p:cNvPr id="339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9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7377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EE6DD-9CF7-4D54-A58A-17A263E3459A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1551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Rectangle 5"/>
          <p:cNvSpPr>
            <a:spLocks noGrp="1" noChangeArrowheads="1"/>
          </p:cNvSpPr>
          <p:nvPr>
            <p:ph type="ctrTitle"/>
          </p:nvPr>
        </p:nvSpPr>
        <p:spPr>
          <a:xfrm>
            <a:off x="685800" y="685800"/>
            <a:ext cx="7772400" cy="2127250"/>
          </a:xfrm>
        </p:spPr>
        <p:txBody>
          <a:bodyPr/>
          <a:lstStyle>
            <a:lvl1pPr algn="ctr">
              <a:defRPr sz="4300"/>
            </a:lvl1pPr>
          </a:lstStyle>
          <a:p>
            <a:r>
              <a:rPr lang="en-US" altLang="zh-CN"/>
              <a:t>Click to edit Master title style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70250"/>
            <a:ext cx="6400800" cy="2209800"/>
          </a:xfrm>
        </p:spPr>
        <p:txBody>
          <a:bodyPr/>
          <a:lstStyle>
            <a:lvl1pPr marL="0" indent="0" algn="ctr">
              <a:buFont typeface="Times New Roman" pitchFamily="18" charset="0"/>
              <a:buNone/>
              <a:defRPr sz="3000"/>
            </a:lvl1pPr>
          </a:lstStyle>
          <a:p>
            <a:r>
              <a:rPr lang="en-US" altLang="zh-CN"/>
              <a:t>Click to edit Master subtitle style</a:t>
            </a:r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14344" name="Rectangle 8"/>
          <p:cNvSpPr>
            <a:spLocks noChangeArrowheads="1"/>
          </p:cNvSpPr>
          <p:nvPr/>
        </p:nvSpPr>
        <p:spPr bwMode="auto">
          <a:xfrm>
            <a:off x="457200" y="2971800"/>
            <a:ext cx="8153400" cy="152400"/>
          </a:xfrm>
          <a:prstGeom prst="rect">
            <a:avLst/>
          </a:prstGeom>
          <a:gradFill rotWithShape="1">
            <a:gsLst>
              <a:gs pos="0">
                <a:srgbClr val="287F3D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5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28600" y="6400800"/>
            <a:ext cx="236220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a typeface="SimSun" pitchFamily="2" charset="-122"/>
              </a:defRPr>
            </a:lvl1pPr>
          </a:lstStyle>
          <a:p>
            <a:endParaRPr lang="en-US" altLang="zh-CN"/>
          </a:p>
        </p:txBody>
      </p:sp>
      <p:sp>
        <p:nvSpPr>
          <p:cNvPr id="8" name="Slide Number Placeholder 3"/>
          <p:cNvSpPr txBox="1">
            <a:spLocks/>
          </p:cNvSpPr>
          <p:nvPr userDrawn="1"/>
        </p:nvSpPr>
        <p:spPr>
          <a:xfrm>
            <a:off x="7010400" y="6477000"/>
            <a:ext cx="213360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pPr algn="r"/>
            <a:fld id="{2200A8FC-B941-4D75-AFD1-C3E921E67380}" type="slidenum">
              <a:rPr lang="en-US" altLang="zh-CN" sz="1000" smtClean="0"/>
              <a:pPr algn="r"/>
              <a:t>‹#›</a:t>
            </a:fld>
            <a:endParaRPr lang="en-US" altLang="zh-CN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6868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8686800" cy="5562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6400800"/>
            <a:ext cx="2895600" cy="457200"/>
          </a:xfrm>
        </p:spPr>
        <p:txBody>
          <a:bodyPr/>
          <a:lstStyle>
            <a:lvl1pPr>
              <a:defRPr sz="1200">
                <a:latin typeface="Times New Roman" pitchFamily="18" charset="0"/>
                <a:cs typeface="Times New Roman" pitchFamily="18" charset="0"/>
              </a:defRPr>
            </a:lvl1pPr>
          </a:lstStyle>
          <a:p>
            <a:endParaRPr lang="en-US" altLang="zh-CN" dirty="0" smtClean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Footer Placeholder 3"/>
          <p:cNvSpPr txBox="1">
            <a:spLocks/>
          </p:cNvSpPr>
          <p:nvPr userDrawn="1"/>
        </p:nvSpPr>
        <p:spPr bwMode="auto">
          <a:xfrm>
            <a:off x="0" y="6400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Times New Roman" pitchFamily="18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2296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914400"/>
            <a:ext cx="4152900" cy="5562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33900" y="914400"/>
            <a:ext cx="4152900" cy="2705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33900" y="3771900"/>
            <a:ext cx="4152900" cy="2705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400800"/>
            <a:ext cx="2133600" cy="381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0"/>
            <a:ext cx="8229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914400"/>
            <a:ext cx="84582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Verdana" pitchFamily="34" charset="0"/>
                <a:ea typeface="SimSun" pitchFamily="2" charset="-122"/>
              </a:defRPr>
            </a:lvl1pPr>
          </a:lstStyle>
          <a:p>
            <a:endParaRPr lang="en-US" altLang="zh-CN"/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228600" y="762000"/>
            <a:ext cx="7543800" cy="152400"/>
          </a:xfrm>
          <a:prstGeom prst="rect">
            <a:avLst/>
          </a:prstGeom>
          <a:gradFill rotWithShape="0">
            <a:gsLst>
              <a:gs pos="0">
                <a:srgbClr val="297F3D">
                  <a:alpha val="99001"/>
                </a:srgbClr>
              </a:gs>
              <a:gs pos="100000">
                <a:srgbClr val="FFFF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Slide Number Placeholder 3"/>
          <p:cNvSpPr txBox="1">
            <a:spLocks/>
          </p:cNvSpPr>
          <p:nvPr userDrawn="1"/>
        </p:nvSpPr>
        <p:spPr>
          <a:xfrm>
            <a:off x="7010400" y="6477000"/>
            <a:ext cx="213360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pPr algn="r"/>
            <a:fld id="{2200A8FC-B941-4D75-AFD1-C3E921E67380}" type="slidenum">
              <a:rPr lang="en-US" altLang="zh-CN" sz="1000" smtClean="0"/>
              <a:pPr algn="r"/>
              <a:t>‹#›</a:t>
            </a:fld>
            <a:endParaRPr lang="en-US" altLang="zh-CN" sz="10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5" r:id="rId3"/>
    <p:sldLayoutId id="2147483656" r:id="rId4"/>
    <p:sldLayoutId id="2147483661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imes New Roman" pitchFamily="18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imes New Roman" pitchFamily="18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imes New Roman" pitchFamily="18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imes New Roman" pitchFamily="18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imes New Roman" pitchFamily="18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imes New Roman" pitchFamily="18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imes New Roman" pitchFamily="18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imes New Roman" pitchFamily="18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Times New Roman" pitchFamily="18" charset="0"/>
        <a:buChar char="●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Arial" charset="0"/>
        <a:buChar char="–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23.wmf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oleObject" Target="../embeddings/oleObject12.bin"/><Relationship Id="rId7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microsoft.com/office/2007/relationships/hdphoto" Target="../media/hdphoto1.wdp"/><Relationship Id="rId5" Type="http://schemas.openxmlformats.org/officeDocument/2006/relationships/image" Target="../media/image25.png"/><Relationship Id="rId4" Type="http://schemas.openxmlformats.org/officeDocument/2006/relationships/image" Target="../media/image24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28.jpeg"/><Relationship Id="rId7" Type="http://schemas.openxmlformats.org/officeDocument/2006/relationships/image" Target="../media/image32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jpeg"/><Relationship Id="rId4" Type="http://schemas.openxmlformats.org/officeDocument/2006/relationships/image" Target="../media/image29.jpeg"/><Relationship Id="rId9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0.wmf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4.bin"/><Relationship Id="rId5" Type="http://schemas.openxmlformats.org/officeDocument/2006/relationships/image" Target="../media/image35.wmf"/><Relationship Id="rId4" Type="http://schemas.openxmlformats.org/officeDocument/2006/relationships/oleObject" Target="../embeddings/oleObject13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6.e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3" Type="http://schemas.openxmlformats.org/officeDocument/2006/relationships/image" Target="../media/image41.png"/><Relationship Id="rId7" Type="http://schemas.openxmlformats.org/officeDocument/2006/relationships/image" Target="../media/image38.wmf"/><Relationship Id="rId12" Type="http://schemas.openxmlformats.org/officeDocument/2006/relationships/image" Target="../media/image4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7.bin"/><Relationship Id="rId11" Type="http://schemas.openxmlformats.org/officeDocument/2006/relationships/image" Target="../media/image40.wmf"/><Relationship Id="rId5" Type="http://schemas.openxmlformats.org/officeDocument/2006/relationships/image" Target="../media/image37.wmf"/><Relationship Id="rId10" Type="http://schemas.openxmlformats.org/officeDocument/2006/relationships/oleObject" Target="../embeddings/oleObject19.bin"/><Relationship Id="rId4" Type="http://schemas.openxmlformats.org/officeDocument/2006/relationships/oleObject" Target="../embeddings/oleObject16.bin"/><Relationship Id="rId9" Type="http://schemas.openxmlformats.org/officeDocument/2006/relationships/image" Target="../media/image39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.bin"/><Relationship Id="rId13" Type="http://schemas.openxmlformats.org/officeDocument/2006/relationships/image" Target="../media/image47.wmf"/><Relationship Id="rId18" Type="http://schemas.openxmlformats.org/officeDocument/2006/relationships/image" Target="../media/image49.wmf"/><Relationship Id="rId26" Type="http://schemas.openxmlformats.org/officeDocument/2006/relationships/image" Target="../media/image53.wmf"/><Relationship Id="rId3" Type="http://schemas.openxmlformats.org/officeDocument/2006/relationships/notesSlide" Target="../notesSlides/notesSlide10.xml"/><Relationship Id="rId21" Type="http://schemas.openxmlformats.org/officeDocument/2006/relationships/oleObject" Target="../embeddings/oleObject28.bin"/><Relationship Id="rId7" Type="http://schemas.openxmlformats.org/officeDocument/2006/relationships/image" Target="../media/image44.wmf"/><Relationship Id="rId12" Type="http://schemas.openxmlformats.org/officeDocument/2006/relationships/oleObject" Target="../embeddings/oleObject24.bin"/><Relationship Id="rId17" Type="http://schemas.openxmlformats.org/officeDocument/2006/relationships/oleObject" Target="../embeddings/oleObject26.bin"/><Relationship Id="rId25" Type="http://schemas.openxmlformats.org/officeDocument/2006/relationships/oleObject" Target="../embeddings/oleObject30.bin"/><Relationship Id="rId2" Type="http://schemas.openxmlformats.org/officeDocument/2006/relationships/slideLayout" Target="../slideLayouts/slideLayout3.xml"/><Relationship Id="rId16" Type="http://schemas.openxmlformats.org/officeDocument/2006/relationships/image" Target="../media/image57.png"/><Relationship Id="rId20" Type="http://schemas.openxmlformats.org/officeDocument/2006/relationships/image" Target="../media/image50.wmf"/><Relationship Id="rId29" Type="http://schemas.openxmlformats.org/officeDocument/2006/relationships/oleObject" Target="../embeddings/oleObject32.bin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21.bin"/><Relationship Id="rId11" Type="http://schemas.openxmlformats.org/officeDocument/2006/relationships/image" Target="../media/image46.wmf"/><Relationship Id="rId24" Type="http://schemas.openxmlformats.org/officeDocument/2006/relationships/image" Target="../media/image52.wmf"/><Relationship Id="rId32" Type="http://schemas.openxmlformats.org/officeDocument/2006/relationships/image" Target="../media/image56.wmf"/><Relationship Id="rId5" Type="http://schemas.openxmlformats.org/officeDocument/2006/relationships/image" Target="../media/image43.wmf"/><Relationship Id="rId15" Type="http://schemas.openxmlformats.org/officeDocument/2006/relationships/image" Target="../media/image48.wmf"/><Relationship Id="rId23" Type="http://schemas.openxmlformats.org/officeDocument/2006/relationships/oleObject" Target="../embeddings/oleObject29.bin"/><Relationship Id="rId28" Type="http://schemas.openxmlformats.org/officeDocument/2006/relationships/image" Target="../media/image54.wmf"/><Relationship Id="rId10" Type="http://schemas.openxmlformats.org/officeDocument/2006/relationships/oleObject" Target="../embeddings/oleObject23.bin"/><Relationship Id="rId19" Type="http://schemas.openxmlformats.org/officeDocument/2006/relationships/oleObject" Target="../embeddings/oleObject27.bin"/><Relationship Id="rId31" Type="http://schemas.openxmlformats.org/officeDocument/2006/relationships/oleObject" Target="../embeddings/oleObject33.bin"/><Relationship Id="rId4" Type="http://schemas.openxmlformats.org/officeDocument/2006/relationships/oleObject" Target="../embeddings/oleObject20.bin"/><Relationship Id="rId9" Type="http://schemas.openxmlformats.org/officeDocument/2006/relationships/image" Target="../media/image45.wmf"/><Relationship Id="rId14" Type="http://schemas.openxmlformats.org/officeDocument/2006/relationships/oleObject" Target="../embeddings/oleObject25.bin"/><Relationship Id="rId22" Type="http://schemas.openxmlformats.org/officeDocument/2006/relationships/image" Target="../media/image51.wmf"/><Relationship Id="rId27" Type="http://schemas.openxmlformats.org/officeDocument/2006/relationships/oleObject" Target="../embeddings/oleObject31.bin"/><Relationship Id="rId30" Type="http://schemas.openxmlformats.org/officeDocument/2006/relationships/image" Target="../media/image55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58.wmf"/><Relationship Id="rId5" Type="http://schemas.openxmlformats.org/officeDocument/2006/relationships/oleObject" Target="../embeddings/oleObject34.bin"/><Relationship Id="rId4" Type="http://schemas.openxmlformats.org/officeDocument/2006/relationships/image" Target="../media/image59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35.bin"/><Relationship Id="rId5" Type="http://schemas.openxmlformats.org/officeDocument/2006/relationships/image" Target="../media/image14.png"/><Relationship Id="rId4" Type="http://schemas.openxmlformats.org/officeDocument/2006/relationships/image" Target="../media/image42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8.bin"/><Relationship Id="rId3" Type="http://schemas.openxmlformats.org/officeDocument/2006/relationships/image" Target="../media/image63.png"/><Relationship Id="rId7" Type="http://schemas.openxmlformats.org/officeDocument/2006/relationships/image" Target="../media/image61.wmf"/><Relationship Id="rId12" Type="http://schemas.openxmlformats.org/officeDocument/2006/relationships/image" Target="../media/image6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37.bin"/><Relationship Id="rId11" Type="http://schemas.openxmlformats.org/officeDocument/2006/relationships/oleObject" Target="../embeddings/oleObject41.bin"/><Relationship Id="rId5" Type="http://schemas.openxmlformats.org/officeDocument/2006/relationships/image" Target="../media/image60.wmf"/><Relationship Id="rId10" Type="http://schemas.openxmlformats.org/officeDocument/2006/relationships/oleObject" Target="../embeddings/oleObject40.bin"/><Relationship Id="rId4" Type="http://schemas.openxmlformats.org/officeDocument/2006/relationships/oleObject" Target="../embeddings/oleObject36.bin"/><Relationship Id="rId9" Type="http://schemas.openxmlformats.org/officeDocument/2006/relationships/oleObject" Target="../embeddings/oleObject39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65.png"/><Relationship Id="rId5" Type="http://schemas.openxmlformats.org/officeDocument/2006/relationships/image" Target="../media/image64.emf"/><Relationship Id="rId4" Type="http://schemas.openxmlformats.org/officeDocument/2006/relationships/oleObject" Target="../embeddings/oleObject42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66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12.png"/><Relationship Id="rId5" Type="http://schemas.openxmlformats.org/officeDocument/2006/relationships/image" Target="../media/image18.wmf"/><Relationship Id="rId4" Type="http://schemas.openxmlformats.org/officeDocument/2006/relationships/oleObject" Target="../embeddings/oleObject44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jpeg"/><Relationship Id="rId4" Type="http://schemas.openxmlformats.org/officeDocument/2006/relationships/image" Target="../media/image17.em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0.png"/><Relationship Id="rId4" Type="http://schemas.microsoft.com/office/2007/relationships/hdphoto" Target="../media/hdphoto1.wdp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14.png"/><Relationship Id="rId5" Type="http://schemas.openxmlformats.org/officeDocument/2006/relationships/image" Target="../media/image71.emf"/><Relationship Id="rId4" Type="http://schemas.openxmlformats.org/officeDocument/2006/relationships/oleObject" Target="../embeddings/oleObject45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5" Type="http://schemas.openxmlformats.org/officeDocument/2006/relationships/image" Target="../media/image72.emf"/><Relationship Id="rId4" Type="http://schemas.openxmlformats.org/officeDocument/2006/relationships/oleObject" Target="../embeddings/oleObject46.bin"/></Relationships>
</file>

<file path=ppt/slides/_rels/slide3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oleObject" Target="../embeddings/oleObject47.bin"/><Relationship Id="rId7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6" Type="http://schemas.microsoft.com/office/2007/relationships/hdphoto" Target="../media/hdphoto1.wdp"/><Relationship Id="rId5" Type="http://schemas.openxmlformats.org/officeDocument/2006/relationships/image" Target="../media/image25.png"/><Relationship Id="rId4" Type="http://schemas.openxmlformats.org/officeDocument/2006/relationships/image" Target="../media/image24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6" Type="http://schemas.microsoft.com/office/2007/relationships/hdphoto" Target="../media/hdphoto3.wdp"/><Relationship Id="rId5" Type="http://schemas.openxmlformats.org/officeDocument/2006/relationships/image" Target="../media/image75.png"/><Relationship Id="rId4" Type="http://schemas.openxmlformats.org/officeDocument/2006/relationships/image" Target="../media/image74.emf"/></Relationships>
</file>

<file path=ppt/slides/_rels/slide37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oleObject" Target="../embeddings/oleObject49.bin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6" Type="http://schemas.microsoft.com/office/2007/relationships/hdphoto" Target="../media/hdphoto3.wdp"/><Relationship Id="rId5" Type="http://schemas.openxmlformats.org/officeDocument/2006/relationships/image" Target="../media/image75.png"/><Relationship Id="rId4" Type="http://schemas.openxmlformats.org/officeDocument/2006/relationships/image" Target="../media/image76.emf"/><Relationship Id="rId9" Type="http://schemas.openxmlformats.org/officeDocument/2006/relationships/image" Target="../media/image14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5" Type="http://schemas.openxmlformats.org/officeDocument/2006/relationships/image" Target="../media/image18.wmf"/><Relationship Id="rId4" Type="http://schemas.openxmlformats.org/officeDocument/2006/relationships/oleObject" Target="../embeddings/oleObject50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wmf"/><Relationship Id="rId4" Type="http://schemas.openxmlformats.org/officeDocument/2006/relationships/oleObject" Target="../embeddings/oleObject1.bin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3.bin"/><Relationship Id="rId3" Type="http://schemas.openxmlformats.org/officeDocument/2006/relationships/image" Target="../media/image12.png"/><Relationship Id="rId7" Type="http://schemas.openxmlformats.org/officeDocument/2006/relationships/image" Target="../media/image7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6" Type="http://schemas.openxmlformats.org/officeDocument/2006/relationships/oleObject" Target="../embeddings/oleObject52.bin"/><Relationship Id="rId11" Type="http://schemas.openxmlformats.org/officeDocument/2006/relationships/image" Target="../media/image18.wmf"/><Relationship Id="rId5" Type="http://schemas.openxmlformats.org/officeDocument/2006/relationships/image" Target="../media/image77.wmf"/><Relationship Id="rId10" Type="http://schemas.openxmlformats.org/officeDocument/2006/relationships/oleObject" Target="../embeddings/oleObject54.bin"/><Relationship Id="rId4" Type="http://schemas.openxmlformats.org/officeDocument/2006/relationships/oleObject" Target="../embeddings/oleObject51.bin"/><Relationship Id="rId9" Type="http://schemas.openxmlformats.org/officeDocument/2006/relationships/image" Target="../media/image79.wmf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7.bin"/><Relationship Id="rId13" Type="http://schemas.openxmlformats.org/officeDocument/2006/relationships/oleObject" Target="../embeddings/oleObject60.bin"/><Relationship Id="rId18" Type="http://schemas.openxmlformats.org/officeDocument/2006/relationships/oleObject" Target="../embeddings/oleObject64.bin"/><Relationship Id="rId3" Type="http://schemas.openxmlformats.org/officeDocument/2006/relationships/image" Target="../media/image12.png"/><Relationship Id="rId21" Type="http://schemas.openxmlformats.org/officeDocument/2006/relationships/image" Target="../media/image83.wmf"/><Relationship Id="rId7" Type="http://schemas.openxmlformats.org/officeDocument/2006/relationships/image" Target="../media/image78.wmf"/><Relationship Id="rId12" Type="http://schemas.openxmlformats.org/officeDocument/2006/relationships/oleObject" Target="../embeddings/oleObject59.bin"/><Relationship Id="rId17" Type="http://schemas.openxmlformats.org/officeDocument/2006/relationships/image" Target="../media/image81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63.bin"/><Relationship Id="rId20" Type="http://schemas.openxmlformats.org/officeDocument/2006/relationships/oleObject" Target="../embeddings/oleObject65.bin"/><Relationship Id="rId1" Type="http://schemas.openxmlformats.org/officeDocument/2006/relationships/vmlDrawing" Target="../drawings/vmlDrawing25.vml"/><Relationship Id="rId6" Type="http://schemas.openxmlformats.org/officeDocument/2006/relationships/oleObject" Target="../embeddings/oleObject56.bin"/><Relationship Id="rId11" Type="http://schemas.openxmlformats.org/officeDocument/2006/relationships/image" Target="../media/image80.wmf"/><Relationship Id="rId5" Type="http://schemas.openxmlformats.org/officeDocument/2006/relationships/image" Target="../media/image77.wmf"/><Relationship Id="rId15" Type="http://schemas.openxmlformats.org/officeDocument/2006/relationships/oleObject" Target="../embeddings/oleObject62.bin"/><Relationship Id="rId23" Type="http://schemas.openxmlformats.org/officeDocument/2006/relationships/image" Target="../media/image84.wmf"/><Relationship Id="rId10" Type="http://schemas.openxmlformats.org/officeDocument/2006/relationships/oleObject" Target="../embeddings/oleObject58.bin"/><Relationship Id="rId19" Type="http://schemas.openxmlformats.org/officeDocument/2006/relationships/image" Target="../media/image82.wmf"/><Relationship Id="rId4" Type="http://schemas.openxmlformats.org/officeDocument/2006/relationships/oleObject" Target="../embeddings/oleObject55.bin"/><Relationship Id="rId9" Type="http://schemas.openxmlformats.org/officeDocument/2006/relationships/image" Target="../media/image79.wmf"/><Relationship Id="rId14" Type="http://schemas.openxmlformats.org/officeDocument/2006/relationships/oleObject" Target="../embeddings/oleObject61.bin"/><Relationship Id="rId22" Type="http://schemas.openxmlformats.org/officeDocument/2006/relationships/oleObject" Target="../embeddings/oleObject66.bin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9.bin"/><Relationship Id="rId13" Type="http://schemas.openxmlformats.org/officeDocument/2006/relationships/image" Target="../media/image88.wmf"/><Relationship Id="rId18" Type="http://schemas.openxmlformats.org/officeDocument/2006/relationships/oleObject" Target="../embeddings/oleObject74.bin"/><Relationship Id="rId3" Type="http://schemas.openxmlformats.org/officeDocument/2006/relationships/oleObject" Target="../embeddings/oleObject67.bin"/><Relationship Id="rId7" Type="http://schemas.openxmlformats.org/officeDocument/2006/relationships/image" Target="../media/image85.wmf"/><Relationship Id="rId12" Type="http://schemas.openxmlformats.org/officeDocument/2006/relationships/oleObject" Target="../embeddings/oleObject71.bin"/><Relationship Id="rId17" Type="http://schemas.openxmlformats.org/officeDocument/2006/relationships/image" Target="../media/image90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73.bin"/><Relationship Id="rId1" Type="http://schemas.openxmlformats.org/officeDocument/2006/relationships/vmlDrawing" Target="../drawings/vmlDrawing26.vml"/><Relationship Id="rId6" Type="http://schemas.openxmlformats.org/officeDocument/2006/relationships/oleObject" Target="../embeddings/oleObject68.bin"/><Relationship Id="rId11" Type="http://schemas.openxmlformats.org/officeDocument/2006/relationships/image" Target="../media/image87.wmf"/><Relationship Id="rId5" Type="http://schemas.openxmlformats.org/officeDocument/2006/relationships/image" Target="../media/image12.png"/><Relationship Id="rId15" Type="http://schemas.openxmlformats.org/officeDocument/2006/relationships/image" Target="../media/image89.wmf"/><Relationship Id="rId10" Type="http://schemas.openxmlformats.org/officeDocument/2006/relationships/oleObject" Target="../embeddings/oleObject70.bin"/><Relationship Id="rId19" Type="http://schemas.openxmlformats.org/officeDocument/2006/relationships/image" Target="../media/image91.wmf"/><Relationship Id="rId4" Type="http://schemas.openxmlformats.org/officeDocument/2006/relationships/image" Target="../media/image83.wmf"/><Relationship Id="rId9" Type="http://schemas.openxmlformats.org/officeDocument/2006/relationships/image" Target="../media/image86.wmf"/><Relationship Id="rId14" Type="http://schemas.openxmlformats.org/officeDocument/2006/relationships/oleObject" Target="../embeddings/oleObject72.bin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image" Target="../media/image9.wmf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6.wmf"/><Relationship Id="rId12" Type="http://schemas.openxmlformats.org/officeDocument/2006/relationships/oleObject" Target="../embeddings/oleObject6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8.wmf"/><Relationship Id="rId5" Type="http://schemas.openxmlformats.org/officeDocument/2006/relationships/image" Target="../media/image5.wmf"/><Relationship Id="rId15" Type="http://schemas.openxmlformats.org/officeDocument/2006/relationships/image" Target="../media/image10.wmf"/><Relationship Id="rId10" Type="http://schemas.openxmlformats.org/officeDocument/2006/relationships/oleObject" Target="../embeddings/oleObject5.bin"/><Relationship Id="rId4" Type="http://schemas.openxmlformats.org/officeDocument/2006/relationships/oleObject" Target="../embeddings/oleObject2.bin"/><Relationship Id="rId9" Type="http://schemas.openxmlformats.org/officeDocument/2006/relationships/image" Target="../media/image7.wmf"/><Relationship Id="rId14" Type="http://schemas.openxmlformats.org/officeDocument/2006/relationships/oleObject" Target="../embeddings/oleObject7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image" Target="../media/image12.png"/><Relationship Id="rId7" Type="http://schemas.openxmlformats.org/officeDocument/2006/relationships/oleObject" Target="../embeddings/Microsoft_Word_97_-_2003_Document1.doc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8.bin"/><Relationship Id="rId11" Type="http://schemas.openxmlformats.org/officeDocument/2006/relationships/image" Target="../media/image17.jpeg"/><Relationship Id="rId5" Type="http://schemas.openxmlformats.org/officeDocument/2006/relationships/image" Target="../media/image14.png"/><Relationship Id="rId10" Type="http://schemas.openxmlformats.org/officeDocument/2006/relationships/image" Target="../media/image16.png"/><Relationship Id="rId4" Type="http://schemas.openxmlformats.org/officeDocument/2006/relationships/image" Target="../media/image13.jpeg"/><Relationship Id="rId9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2.png"/><Relationship Id="rId5" Type="http://schemas.openxmlformats.org/officeDocument/2006/relationships/image" Target="../media/image18.wmf"/><Relationship Id="rId4" Type="http://schemas.openxmlformats.org/officeDocument/2006/relationships/oleObject" Target="../embeddings/oleObject9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0.jpeg"/><Relationship Id="rId5" Type="http://schemas.openxmlformats.org/officeDocument/2006/relationships/image" Target="../media/image10.wmf"/><Relationship Id="rId4" Type="http://schemas.openxmlformats.org/officeDocument/2006/relationships/oleObject" Target="../embeddings/oleObject10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0781" y="1501420"/>
            <a:ext cx="8419722" cy="916517"/>
          </a:xfrm>
        </p:spPr>
        <p:txBody>
          <a:bodyPr/>
          <a:lstStyle/>
          <a:p>
            <a:r>
              <a:rPr lang="en-US" sz="3600" dirty="0" smtClean="0"/>
              <a:t>A Current-Centric Approach for EMI Coupling Physics and Concepts in</a:t>
            </a:r>
            <a:br>
              <a:rPr lang="en-US" sz="3600" dirty="0" smtClean="0"/>
            </a:br>
            <a:r>
              <a:rPr lang="en-US" sz="3600" dirty="0" smtClean="0"/>
              <a:t> High-Speed Design</a:t>
            </a:r>
            <a:endParaRPr lang="en-US" sz="3600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5011" y="3270250"/>
            <a:ext cx="7832557" cy="2209800"/>
          </a:xfrm>
        </p:spPr>
        <p:txBody>
          <a:bodyPr/>
          <a:lstStyle/>
          <a:p>
            <a:r>
              <a:rPr lang="en-US" dirty="0" smtClean="0"/>
              <a:t>Jim Drewniak</a:t>
            </a:r>
          </a:p>
          <a:p>
            <a:r>
              <a:rPr lang="en-US" dirty="0" smtClean="0"/>
              <a:t>Missouri S&amp;T EMC Laboratory</a:t>
            </a:r>
          </a:p>
          <a:p>
            <a:r>
              <a:rPr lang="en-US" dirty="0" smtClean="0"/>
              <a:t>Missouri-University of Science and Technology</a:t>
            </a:r>
          </a:p>
        </p:txBody>
      </p:sp>
      <p:pic>
        <p:nvPicPr>
          <p:cNvPr id="2881540" name="Picture 4" descr="http://www.ieee.org/about/toolkit/masterbrand/200408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435" y="5099050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EMC_logo_2009.jpg"/>
          <p:cNvPicPr>
            <a:picLocks noChangeAspect="1" noChangeArrowheads="1"/>
          </p:cNvPicPr>
          <p:nvPr/>
        </p:nvPicPr>
        <p:blipFill>
          <a:blip r:embed="rId4" cstate="print">
            <a:lum bright="10000"/>
          </a:blip>
          <a:srcRect/>
          <a:stretch>
            <a:fillRect/>
          </a:stretch>
        </p:blipFill>
        <p:spPr bwMode="auto">
          <a:xfrm>
            <a:off x="6479235" y="4978400"/>
            <a:ext cx="1879600" cy="187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Coupling to Cables Draped across the Layout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99211" y="1790851"/>
            <a:ext cx="7405428" cy="506714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16692" y="1346886"/>
            <a:ext cx="184731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345990" y="914398"/>
            <a:ext cx="8587945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Similar to </a:t>
            </a:r>
            <a:r>
              <a:rPr lang="en-US" dirty="0" err="1" smtClean="0"/>
              <a:t>heatpipes</a:t>
            </a:r>
            <a:r>
              <a:rPr lang="en-US" dirty="0" smtClean="0"/>
              <a:t>, any conductor, .for example cables draped across the layout can be coupled to with EM energy (1D wave coupling, E-field, or H-field) and radiate (or be part of a coupling path to other radiators)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4748785" y="3558665"/>
            <a:ext cx="1922373" cy="680960"/>
            <a:chOff x="4748785" y="3558665"/>
            <a:chExt cx="1922373" cy="680960"/>
          </a:xfrm>
        </p:grpSpPr>
        <p:sp>
          <p:nvSpPr>
            <p:cNvPr id="7" name="Rectangle 6"/>
            <p:cNvSpPr/>
            <p:nvPr/>
          </p:nvSpPr>
          <p:spPr>
            <a:xfrm rot="2172615">
              <a:off x="4985928" y="3854589"/>
              <a:ext cx="1420550" cy="45719"/>
            </a:xfrm>
            <a:prstGeom prst="rect">
              <a:avLst/>
            </a:prstGeom>
            <a:solidFill>
              <a:srgbClr val="9966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 rot="20426570">
              <a:off x="6233481" y="4193906"/>
              <a:ext cx="437677" cy="45719"/>
            </a:xfrm>
            <a:prstGeom prst="rect">
              <a:avLst/>
            </a:prstGeom>
            <a:solidFill>
              <a:srgbClr val="9966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 rot="19605563">
              <a:off x="4748785" y="3558665"/>
              <a:ext cx="437677" cy="45719"/>
            </a:xfrm>
            <a:prstGeom prst="rect">
              <a:avLst/>
            </a:prstGeom>
            <a:solidFill>
              <a:srgbClr val="9966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Rectangle 10"/>
          <p:cNvSpPr/>
          <p:nvPr/>
        </p:nvSpPr>
        <p:spPr>
          <a:xfrm rot="1531009">
            <a:off x="4968384" y="3537617"/>
            <a:ext cx="79356" cy="45719"/>
          </a:xfrm>
          <a:prstGeom prst="rect">
            <a:avLst/>
          </a:prstGeom>
          <a:solidFill>
            <a:srgbClr val="936A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40011"/>
            <a:ext cx="4244927" cy="2990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 rot="19645841">
            <a:off x="5375191" y="5004487"/>
            <a:ext cx="1838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Coupling from IC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 rot="1924253">
            <a:off x="5043952" y="3458245"/>
            <a:ext cx="2545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1D distributed Coupling from circuit net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10065" y="5511113"/>
            <a:ext cx="34228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6075" indent="-346075"/>
            <a:r>
              <a:rPr lang="en-US" dirty="0" smtClean="0"/>
              <a:t>Q:  When would 1D wave coupling be expected?</a:t>
            </a:r>
          </a:p>
          <a:p>
            <a:r>
              <a:rPr lang="en-US" dirty="0" smtClean="0"/>
              <a:t>Q: E-field coupling?</a:t>
            </a:r>
          </a:p>
          <a:p>
            <a:r>
              <a:rPr lang="en-US" dirty="0" smtClean="0"/>
              <a:t>Q: H-field coupling?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 rot="19645841">
            <a:off x="1622856" y="3711142"/>
            <a:ext cx="1838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Coupling from IC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541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991600" cy="762000"/>
          </a:xfrm>
        </p:spPr>
        <p:txBody>
          <a:bodyPr/>
          <a:lstStyle/>
          <a:p>
            <a:r>
              <a:rPr lang="en-US" sz="2800" dirty="0" smtClean="0"/>
              <a:t>Coupling from Traces Crossing Gaps in Signal Return Planes </a:t>
            </a:r>
            <a:endParaRPr lang="en-US" sz="2800" dirty="0"/>
          </a:p>
        </p:txBody>
      </p:sp>
      <p:grpSp>
        <p:nvGrpSpPr>
          <p:cNvPr id="4" name="Group 50"/>
          <p:cNvGrpSpPr/>
          <p:nvPr/>
        </p:nvGrpSpPr>
        <p:grpSpPr>
          <a:xfrm>
            <a:off x="1176682" y="-104665"/>
            <a:ext cx="5597610" cy="6289590"/>
            <a:chOff x="2075935" y="284205"/>
            <a:chExt cx="5597610" cy="6289590"/>
          </a:xfrm>
        </p:grpSpPr>
        <p:grpSp>
          <p:nvGrpSpPr>
            <p:cNvPr id="9" name="Group 46"/>
            <p:cNvGrpSpPr/>
            <p:nvPr/>
          </p:nvGrpSpPr>
          <p:grpSpPr>
            <a:xfrm>
              <a:off x="2075935" y="284205"/>
              <a:ext cx="5597610" cy="6289590"/>
              <a:chOff x="3013852" y="642552"/>
              <a:chExt cx="3782371" cy="5239296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3013852" y="642552"/>
                <a:ext cx="3098624" cy="5239296"/>
              </a:xfrm>
              <a:prstGeom prst="rect">
                <a:avLst/>
              </a:prstGeom>
              <a:solidFill>
                <a:srgbClr val="996633"/>
              </a:solidFill>
              <a:ln>
                <a:noFill/>
              </a:ln>
              <a:scene3d>
                <a:camera prst="isometricOffAxis2Top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4172463" y="3101561"/>
                <a:ext cx="2573138" cy="44484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scene3d>
                <a:camera prst="isometricOffAxis2Top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Rectangle 6"/>
              <p:cNvSpPr/>
              <p:nvPr/>
            </p:nvSpPr>
            <p:spPr>
              <a:xfrm rot="21269608">
                <a:off x="3801765" y="3237489"/>
                <a:ext cx="2730846" cy="148282"/>
              </a:xfrm>
              <a:prstGeom prst="rect">
                <a:avLst/>
              </a:prstGeom>
              <a:solidFill>
                <a:srgbClr val="D9A309"/>
              </a:solidFill>
              <a:ln>
                <a:noFill/>
              </a:ln>
              <a:scene3d>
                <a:camera prst="isometricTopUp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/>
              <p:cNvSpPr/>
              <p:nvPr/>
            </p:nvSpPr>
            <p:spPr>
              <a:xfrm rot="21269608">
                <a:off x="4065377" y="3315747"/>
                <a:ext cx="2730846" cy="148282"/>
              </a:xfrm>
              <a:prstGeom prst="rect">
                <a:avLst/>
              </a:prstGeom>
              <a:solidFill>
                <a:srgbClr val="D9A309"/>
              </a:solidFill>
              <a:ln>
                <a:noFill/>
              </a:ln>
              <a:scene3d>
                <a:camera prst="isometricTopUp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7" name="Straight Arrow Connector 16"/>
              <p:cNvCxnSpPr/>
              <p:nvPr/>
            </p:nvCxnSpPr>
            <p:spPr>
              <a:xfrm flipV="1">
                <a:off x="4604834" y="3401160"/>
                <a:ext cx="312728" cy="251726"/>
              </a:xfrm>
              <a:prstGeom prst="straightConnector1">
                <a:avLst/>
              </a:prstGeom>
              <a:ln w="38100"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Arrow Connector 17"/>
              <p:cNvCxnSpPr/>
              <p:nvPr/>
            </p:nvCxnSpPr>
            <p:spPr>
              <a:xfrm flipV="1">
                <a:off x="4856089" y="3504093"/>
                <a:ext cx="295261" cy="276479"/>
              </a:xfrm>
              <a:prstGeom prst="straightConnector1">
                <a:avLst/>
              </a:prstGeom>
              <a:ln w="38100"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Arrow Connector 19"/>
              <p:cNvCxnSpPr/>
              <p:nvPr/>
            </p:nvCxnSpPr>
            <p:spPr>
              <a:xfrm flipV="1">
                <a:off x="4973138" y="3668786"/>
                <a:ext cx="245009" cy="233323"/>
              </a:xfrm>
              <a:prstGeom prst="straightConnector1">
                <a:avLst/>
              </a:prstGeom>
              <a:ln w="38100">
                <a:solidFill>
                  <a:srgbClr val="C00000"/>
                </a:solidFill>
                <a:prstDash val="sysDot"/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Arrow Connector 20"/>
              <p:cNvCxnSpPr/>
              <p:nvPr/>
            </p:nvCxnSpPr>
            <p:spPr>
              <a:xfrm flipV="1">
                <a:off x="4507701" y="3426956"/>
                <a:ext cx="200226" cy="195063"/>
              </a:xfrm>
              <a:prstGeom prst="straightConnector1">
                <a:avLst/>
              </a:prstGeom>
              <a:ln w="38100">
                <a:solidFill>
                  <a:srgbClr val="C00000"/>
                </a:solidFill>
                <a:prstDash val="sysDot"/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Arrow Connector 21"/>
              <p:cNvCxnSpPr/>
              <p:nvPr/>
            </p:nvCxnSpPr>
            <p:spPr>
              <a:xfrm flipV="1">
                <a:off x="5535711" y="2762974"/>
                <a:ext cx="291957" cy="226761"/>
              </a:xfrm>
              <a:prstGeom prst="straightConnector1">
                <a:avLst/>
              </a:prstGeom>
              <a:ln w="38100"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Arrow Connector 22"/>
              <p:cNvCxnSpPr/>
              <p:nvPr/>
            </p:nvCxnSpPr>
            <p:spPr>
              <a:xfrm flipV="1">
                <a:off x="5786965" y="2876201"/>
                <a:ext cx="299541" cy="241221"/>
              </a:xfrm>
              <a:prstGeom prst="straightConnector1">
                <a:avLst/>
              </a:prstGeom>
              <a:ln w="38100"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Arrow Connector 23"/>
              <p:cNvCxnSpPr/>
              <p:nvPr/>
            </p:nvCxnSpPr>
            <p:spPr>
              <a:xfrm flipV="1">
                <a:off x="5828866" y="2989427"/>
                <a:ext cx="257637" cy="228945"/>
              </a:xfrm>
              <a:prstGeom prst="straightConnector1">
                <a:avLst/>
              </a:prstGeom>
              <a:ln w="38100">
                <a:solidFill>
                  <a:srgbClr val="C00000"/>
                </a:solidFill>
                <a:prstDash val="sysDot"/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Arrow Connector 24"/>
              <p:cNvCxnSpPr/>
              <p:nvPr/>
            </p:nvCxnSpPr>
            <p:spPr>
              <a:xfrm flipV="1">
                <a:off x="5421876" y="2680627"/>
                <a:ext cx="297246" cy="257654"/>
              </a:xfrm>
              <a:prstGeom prst="straightConnector1">
                <a:avLst/>
              </a:prstGeom>
              <a:ln w="38100">
                <a:solidFill>
                  <a:srgbClr val="C00000"/>
                </a:solidFill>
                <a:prstDash val="sysDot"/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Arrow Connector 25"/>
              <p:cNvCxnSpPr/>
              <p:nvPr/>
            </p:nvCxnSpPr>
            <p:spPr>
              <a:xfrm>
                <a:off x="4491225" y="2979469"/>
                <a:ext cx="719209" cy="138572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prstDash val="sysDot"/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Arrow Connector 26"/>
              <p:cNvCxnSpPr/>
              <p:nvPr/>
            </p:nvCxnSpPr>
            <p:spPr>
              <a:xfrm flipV="1">
                <a:off x="4120518" y="3027414"/>
                <a:ext cx="237292" cy="182705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prstDash val="sysDot"/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Arrow Connector 27"/>
              <p:cNvCxnSpPr/>
              <p:nvPr/>
            </p:nvCxnSpPr>
            <p:spPr>
              <a:xfrm flipH="1" flipV="1">
                <a:off x="4246604" y="3262182"/>
                <a:ext cx="605476" cy="98854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prstDash val="sysDot"/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" name="Group 61"/>
            <p:cNvGrpSpPr/>
            <p:nvPr/>
          </p:nvGrpSpPr>
          <p:grpSpPr>
            <a:xfrm>
              <a:off x="4130040" y="3143764"/>
              <a:ext cx="241780" cy="284205"/>
              <a:chOff x="6233160" y="3410464"/>
              <a:chExt cx="241780" cy="284205"/>
            </a:xfrm>
          </p:grpSpPr>
          <p:sp>
            <p:nvSpPr>
              <p:cNvPr id="59" name="Freeform 58"/>
              <p:cNvSpPr/>
              <p:nvPr/>
            </p:nvSpPr>
            <p:spPr>
              <a:xfrm>
                <a:off x="6264875" y="3410464"/>
                <a:ext cx="210065" cy="284205"/>
              </a:xfrm>
              <a:custGeom>
                <a:avLst/>
                <a:gdLst>
                  <a:gd name="connsiteX0" fmla="*/ 397476 w 397476"/>
                  <a:gd name="connsiteY0" fmla="*/ 16475 h 325394"/>
                  <a:gd name="connsiteX1" fmla="*/ 224481 w 397476"/>
                  <a:gd name="connsiteY1" fmla="*/ 4119 h 325394"/>
                  <a:gd name="connsiteX2" fmla="*/ 88557 w 397476"/>
                  <a:gd name="connsiteY2" fmla="*/ 41189 h 325394"/>
                  <a:gd name="connsiteX3" fmla="*/ 14416 w 397476"/>
                  <a:gd name="connsiteY3" fmla="*/ 152400 h 325394"/>
                  <a:gd name="connsiteX4" fmla="*/ 2059 w 397476"/>
                  <a:gd name="connsiteY4" fmla="*/ 325394 h 325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7476" h="325394">
                    <a:moveTo>
                      <a:pt x="397476" y="16475"/>
                    </a:moveTo>
                    <a:cubicBezTo>
                      <a:pt x="336721" y="8237"/>
                      <a:pt x="275967" y="0"/>
                      <a:pt x="224481" y="4119"/>
                    </a:cubicBezTo>
                    <a:cubicBezTo>
                      <a:pt x="172995" y="8238"/>
                      <a:pt x="123568" y="16476"/>
                      <a:pt x="88557" y="41189"/>
                    </a:cubicBezTo>
                    <a:cubicBezTo>
                      <a:pt x="53546" y="65903"/>
                      <a:pt x="28832" y="105033"/>
                      <a:pt x="14416" y="152400"/>
                    </a:cubicBezTo>
                    <a:cubicBezTo>
                      <a:pt x="0" y="199768"/>
                      <a:pt x="1029" y="262581"/>
                      <a:pt x="2059" y="325394"/>
                    </a:cubicBezTo>
                  </a:path>
                </a:pathLst>
              </a:custGeom>
              <a:ln w="19050"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1" name="Straight Arrow Connector 60"/>
              <p:cNvCxnSpPr/>
              <p:nvPr/>
            </p:nvCxnSpPr>
            <p:spPr>
              <a:xfrm flipH="1">
                <a:off x="6233160" y="3451860"/>
                <a:ext cx="83820" cy="114300"/>
              </a:xfrm>
              <a:prstGeom prst="straightConnector1">
                <a:avLst/>
              </a:prstGeom>
              <a:ln w="19050">
                <a:solidFill>
                  <a:srgbClr val="008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Group 62"/>
            <p:cNvGrpSpPr/>
            <p:nvPr/>
          </p:nvGrpSpPr>
          <p:grpSpPr>
            <a:xfrm>
              <a:off x="4442460" y="3197104"/>
              <a:ext cx="241780" cy="284205"/>
              <a:chOff x="6233160" y="3410464"/>
              <a:chExt cx="241780" cy="284205"/>
            </a:xfrm>
          </p:grpSpPr>
          <p:sp>
            <p:nvSpPr>
              <p:cNvPr id="64" name="Freeform 63"/>
              <p:cNvSpPr/>
              <p:nvPr/>
            </p:nvSpPr>
            <p:spPr>
              <a:xfrm>
                <a:off x="6264875" y="3410464"/>
                <a:ext cx="210065" cy="284205"/>
              </a:xfrm>
              <a:custGeom>
                <a:avLst/>
                <a:gdLst>
                  <a:gd name="connsiteX0" fmla="*/ 397476 w 397476"/>
                  <a:gd name="connsiteY0" fmla="*/ 16475 h 325394"/>
                  <a:gd name="connsiteX1" fmla="*/ 224481 w 397476"/>
                  <a:gd name="connsiteY1" fmla="*/ 4119 h 325394"/>
                  <a:gd name="connsiteX2" fmla="*/ 88557 w 397476"/>
                  <a:gd name="connsiteY2" fmla="*/ 41189 h 325394"/>
                  <a:gd name="connsiteX3" fmla="*/ 14416 w 397476"/>
                  <a:gd name="connsiteY3" fmla="*/ 152400 h 325394"/>
                  <a:gd name="connsiteX4" fmla="*/ 2059 w 397476"/>
                  <a:gd name="connsiteY4" fmla="*/ 325394 h 325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7476" h="325394">
                    <a:moveTo>
                      <a:pt x="397476" y="16475"/>
                    </a:moveTo>
                    <a:cubicBezTo>
                      <a:pt x="336721" y="8237"/>
                      <a:pt x="275967" y="0"/>
                      <a:pt x="224481" y="4119"/>
                    </a:cubicBezTo>
                    <a:cubicBezTo>
                      <a:pt x="172995" y="8238"/>
                      <a:pt x="123568" y="16476"/>
                      <a:pt x="88557" y="41189"/>
                    </a:cubicBezTo>
                    <a:cubicBezTo>
                      <a:pt x="53546" y="65903"/>
                      <a:pt x="28832" y="105033"/>
                      <a:pt x="14416" y="152400"/>
                    </a:cubicBezTo>
                    <a:cubicBezTo>
                      <a:pt x="0" y="199768"/>
                      <a:pt x="1029" y="262581"/>
                      <a:pt x="2059" y="325394"/>
                    </a:cubicBezTo>
                  </a:path>
                </a:pathLst>
              </a:custGeom>
              <a:ln w="19050"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5" name="Straight Arrow Connector 64"/>
              <p:cNvCxnSpPr/>
              <p:nvPr/>
            </p:nvCxnSpPr>
            <p:spPr>
              <a:xfrm flipH="1">
                <a:off x="6233160" y="3451860"/>
                <a:ext cx="83820" cy="114300"/>
              </a:xfrm>
              <a:prstGeom prst="straightConnector1">
                <a:avLst/>
              </a:prstGeom>
              <a:ln w="19050">
                <a:solidFill>
                  <a:srgbClr val="008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oup 65"/>
            <p:cNvGrpSpPr/>
            <p:nvPr/>
          </p:nvGrpSpPr>
          <p:grpSpPr>
            <a:xfrm>
              <a:off x="4732020" y="3235204"/>
              <a:ext cx="241780" cy="284205"/>
              <a:chOff x="6233160" y="3410464"/>
              <a:chExt cx="241780" cy="284205"/>
            </a:xfrm>
          </p:grpSpPr>
          <p:sp>
            <p:nvSpPr>
              <p:cNvPr id="67" name="Freeform 66"/>
              <p:cNvSpPr/>
              <p:nvPr/>
            </p:nvSpPr>
            <p:spPr>
              <a:xfrm>
                <a:off x="6264875" y="3410464"/>
                <a:ext cx="210065" cy="284205"/>
              </a:xfrm>
              <a:custGeom>
                <a:avLst/>
                <a:gdLst>
                  <a:gd name="connsiteX0" fmla="*/ 397476 w 397476"/>
                  <a:gd name="connsiteY0" fmla="*/ 16475 h 325394"/>
                  <a:gd name="connsiteX1" fmla="*/ 224481 w 397476"/>
                  <a:gd name="connsiteY1" fmla="*/ 4119 h 325394"/>
                  <a:gd name="connsiteX2" fmla="*/ 88557 w 397476"/>
                  <a:gd name="connsiteY2" fmla="*/ 41189 h 325394"/>
                  <a:gd name="connsiteX3" fmla="*/ 14416 w 397476"/>
                  <a:gd name="connsiteY3" fmla="*/ 152400 h 325394"/>
                  <a:gd name="connsiteX4" fmla="*/ 2059 w 397476"/>
                  <a:gd name="connsiteY4" fmla="*/ 325394 h 325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7476" h="325394">
                    <a:moveTo>
                      <a:pt x="397476" y="16475"/>
                    </a:moveTo>
                    <a:cubicBezTo>
                      <a:pt x="336721" y="8237"/>
                      <a:pt x="275967" y="0"/>
                      <a:pt x="224481" y="4119"/>
                    </a:cubicBezTo>
                    <a:cubicBezTo>
                      <a:pt x="172995" y="8238"/>
                      <a:pt x="123568" y="16476"/>
                      <a:pt x="88557" y="41189"/>
                    </a:cubicBezTo>
                    <a:cubicBezTo>
                      <a:pt x="53546" y="65903"/>
                      <a:pt x="28832" y="105033"/>
                      <a:pt x="14416" y="152400"/>
                    </a:cubicBezTo>
                    <a:cubicBezTo>
                      <a:pt x="0" y="199768"/>
                      <a:pt x="1029" y="262581"/>
                      <a:pt x="2059" y="325394"/>
                    </a:cubicBezTo>
                  </a:path>
                </a:pathLst>
              </a:custGeom>
              <a:ln w="19050"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8" name="Straight Arrow Connector 67"/>
              <p:cNvCxnSpPr/>
              <p:nvPr/>
            </p:nvCxnSpPr>
            <p:spPr>
              <a:xfrm flipH="1">
                <a:off x="6233160" y="3451860"/>
                <a:ext cx="83820" cy="114300"/>
              </a:xfrm>
              <a:prstGeom prst="straightConnector1">
                <a:avLst/>
              </a:prstGeom>
              <a:ln w="19050">
                <a:solidFill>
                  <a:srgbClr val="008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oup 68"/>
            <p:cNvGrpSpPr/>
            <p:nvPr/>
          </p:nvGrpSpPr>
          <p:grpSpPr>
            <a:xfrm>
              <a:off x="5006340" y="3265684"/>
              <a:ext cx="241780" cy="284205"/>
              <a:chOff x="6233160" y="3410464"/>
              <a:chExt cx="241780" cy="284205"/>
            </a:xfrm>
          </p:grpSpPr>
          <p:sp>
            <p:nvSpPr>
              <p:cNvPr id="70" name="Freeform 69"/>
              <p:cNvSpPr/>
              <p:nvPr/>
            </p:nvSpPr>
            <p:spPr>
              <a:xfrm>
                <a:off x="6264875" y="3410464"/>
                <a:ext cx="210065" cy="284205"/>
              </a:xfrm>
              <a:custGeom>
                <a:avLst/>
                <a:gdLst>
                  <a:gd name="connsiteX0" fmla="*/ 397476 w 397476"/>
                  <a:gd name="connsiteY0" fmla="*/ 16475 h 325394"/>
                  <a:gd name="connsiteX1" fmla="*/ 224481 w 397476"/>
                  <a:gd name="connsiteY1" fmla="*/ 4119 h 325394"/>
                  <a:gd name="connsiteX2" fmla="*/ 88557 w 397476"/>
                  <a:gd name="connsiteY2" fmla="*/ 41189 h 325394"/>
                  <a:gd name="connsiteX3" fmla="*/ 14416 w 397476"/>
                  <a:gd name="connsiteY3" fmla="*/ 152400 h 325394"/>
                  <a:gd name="connsiteX4" fmla="*/ 2059 w 397476"/>
                  <a:gd name="connsiteY4" fmla="*/ 325394 h 325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7476" h="325394">
                    <a:moveTo>
                      <a:pt x="397476" y="16475"/>
                    </a:moveTo>
                    <a:cubicBezTo>
                      <a:pt x="336721" y="8237"/>
                      <a:pt x="275967" y="0"/>
                      <a:pt x="224481" y="4119"/>
                    </a:cubicBezTo>
                    <a:cubicBezTo>
                      <a:pt x="172995" y="8238"/>
                      <a:pt x="123568" y="16476"/>
                      <a:pt x="88557" y="41189"/>
                    </a:cubicBezTo>
                    <a:cubicBezTo>
                      <a:pt x="53546" y="65903"/>
                      <a:pt x="28832" y="105033"/>
                      <a:pt x="14416" y="152400"/>
                    </a:cubicBezTo>
                    <a:cubicBezTo>
                      <a:pt x="0" y="199768"/>
                      <a:pt x="1029" y="262581"/>
                      <a:pt x="2059" y="325394"/>
                    </a:cubicBezTo>
                  </a:path>
                </a:pathLst>
              </a:custGeom>
              <a:ln w="19050"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1" name="Straight Arrow Connector 70"/>
              <p:cNvCxnSpPr/>
              <p:nvPr/>
            </p:nvCxnSpPr>
            <p:spPr>
              <a:xfrm flipH="1">
                <a:off x="6233160" y="3451860"/>
                <a:ext cx="83820" cy="114300"/>
              </a:xfrm>
              <a:prstGeom prst="straightConnector1">
                <a:avLst/>
              </a:prstGeom>
              <a:ln w="19050">
                <a:solidFill>
                  <a:srgbClr val="008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" name="Group 71"/>
            <p:cNvGrpSpPr/>
            <p:nvPr/>
          </p:nvGrpSpPr>
          <p:grpSpPr>
            <a:xfrm>
              <a:off x="5433060" y="3303784"/>
              <a:ext cx="241780" cy="284205"/>
              <a:chOff x="6233160" y="3410464"/>
              <a:chExt cx="241780" cy="284205"/>
            </a:xfrm>
          </p:grpSpPr>
          <p:sp>
            <p:nvSpPr>
              <p:cNvPr id="73" name="Freeform 72"/>
              <p:cNvSpPr/>
              <p:nvPr/>
            </p:nvSpPr>
            <p:spPr>
              <a:xfrm>
                <a:off x="6264875" y="3410464"/>
                <a:ext cx="210065" cy="284205"/>
              </a:xfrm>
              <a:custGeom>
                <a:avLst/>
                <a:gdLst>
                  <a:gd name="connsiteX0" fmla="*/ 397476 w 397476"/>
                  <a:gd name="connsiteY0" fmla="*/ 16475 h 325394"/>
                  <a:gd name="connsiteX1" fmla="*/ 224481 w 397476"/>
                  <a:gd name="connsiteY1" fmla="*/ 4119 h 325394"/>
                  <a:gd name="connsiteX2" fmla="*/ 88557 w 397476"/>
                  <a:gd name="connsiteY2" fmla="*/ 41189 h 325394"/>
                  <a:gd name="connsiteX3" fmla="*/ 14416 w 397476"/>
                  <a:gd name="connsiteY3" fmla="*/ 152400 h 325394"/>
                  <a:gd name="connsiteX4" fmla="*/ 2059 w 397476"/>
                  <a:gd name="connsiteY4" fmla="*/ 325394 h 325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7476" h="325394">
                    <a:moveTo>
                      <a:pt x="397476" y="16475"/>
                    </a:moveTo>
                    <a:cubicBezTo>
                      <a:pt x="336721" y="8237"/>
                      <a:pt x="275967" y="0"/>
                      <a:pt x="224481" y="4119"/>
                    </a:cubicBezTo>
                    <a:cubicBezTo>
                      <a:pt x="172995" y="8238"/>
                      <a:pt x="123568" y="16476"/>
                      <a:pt x="88557" y="41189"/>
                    </a:cubicBezTo>
                    <a:cubicBezTo>
                      <a:pt x="53546" y="65903"/>
                      <a:pt x="28832" y="105033"/>
                      <a:pt x="14416" y="152400"/>
                    </a:cubicBezTo>
                    <a:cubicBezTo>
                      <a:pt x="0" y="199768"/>
                      <a:pt x="1029" y="262581"/>
                      <a:pt x="2059" y="325394"/>
                    </a:cubicBezTo>
                  </a:path>
                </a:pathLst>
              </a:custGeom>
              <a:ln w="19050"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4" name="Straight Arrow Connector 73"/>
              <p:cNvCxnSpPr/>
              <p:nvPr/>
            </p:nvCxnSpPr>
            <p:spPr>
              <a:xfrm flipH="1">
                <a:off x="6233160" y="3451860"/>
                <a:ext cx="83820" cy="114300"/>
              </a:xfrm>
              <a:prstGeom prst="straightConnector1">
                <a:avLst/>
              </a:prstGeom>
              <a:ln w="19050">
                <a:solidFill>
                  <a:srgbClr val="008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" name="Group 74"/>
            <p:cNvGrpSpPr/>
            <p:nvPr/>
          </p:nvGrpSpPr>
          <p:grpSpPr>
            <a:xfrm>
              <a:off x="5913120" y="3387604"/>
              <a:ext cx="241780" cy="284205"/>
              <a:chOff x="6233160" y="3410464"/>
              <a:chExt cx="241780" cy="284205"/>
            </a:xfrm>
          </p:grpSpPr>
          <p:sp>
            <p:nvSpPr>
              <p:cNvPr id="76" name="Freeform 75"/>
              <p:cNvSpPr/>
              <p:nvPr/>
            </p:nvSpPr>
            <p:spPr>
              <a:xfrm>
                <a:off x="6264875" y="3410464"/>
                <a:ext cx="210065" cy="284205"/>
              </a:xfrm>
              <a:custGeom>
                <a:avLst/>
                <a:gdLst>
                  <a:gd name="connsiteX0" fmla="*/ 397476 w 397476"/>
                  <a:gd name="connsiteY0" fmla="*/ 16475 h 325394"/>
                  <a:gd name="connsiteX1" fmla="*/ 224481 w 397476"/>
                  <a:gd name="connsiteY1" fmla="*/ 4119 h 325394"/>
                  <a:gd name="connsiteX2" fmla="*/ 88557 w 397476"/>
                  <a:gd name="connsiteY2" fmla="*/ 41189 h 325394"/>
                  <a:gd name="connsiteX3" fmla="*/ 14416 w 397476"/>
                  <a:gd name="connsiteY3" fmla="*/ 152400 h 325394"/>
                  <a:gd name="connsiteX4" fmla="*/ 2059 w 397476"/>
                  <a:gd name="connsiteY4" fmla="*/ 325394 h 325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7476" h="325394">
                    <a:moveTo>
                      <a:pt x="397476" y="16475"/>
                    </a:moveTo>
                    <a:cubicBezTo>
                      <a:pt x="336721" y="8237"/>
                      <a:pt x="275967" y="0"/>
                      <a:pt x="224481" y="4119"/>
                    </a:cubicBezTo>
                    <a:cubicBezTo>
                      <a:pt x="172995" y="8238"/>
                      <a:pt x="123568" y="16476"/>
                      <a:pt x="88557" y="41189"/>
                    </a:cubicBezTo>
                    <a:cubicBezTo>
                      <a:pt x="53546" y="65903"/>
                      <a:pt x="28832" y="105033"/>
                      <a:pt x="14416" y="152400"/>
                    </a:cubicBezTo>
                    <a:cubicBezTo>
                      <a:pt x="0" y="199768"/>
                      <a:pt x="1029" y="262581"/>
                      <a:pt x="2059" y="325394"/>
                    </a:cubicBezTo>
                  </a:path>
                </a:pathLst>
              </a:custGeom>
              <a:ln w="19050"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7" name="Straight Arrow Connector 76"/>
              <p:cNvCxnSpPr/>
              <p:nvPr/>
            </p:nvCxnSpPr>
            <p:spPr>
              <a:xfrm flipH="1">
                <a:off x="6233160" y="3451860"/>
                <a:ext cx="83820" cy="114300"/>
              </a:xfrm>
              <a:prstGeom prst="straightConnector1">
                <a:avLst/>
              </a:prstGeom>
              <a:ln w="19050">
                <a:solidFill>
                  <a:srgbClr val="008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" name="Group 77"/>
            <p:cNvGrpSpPr/>
            <p:nvPr/>
          </p:nvGrpSpPr>
          <p:grpSpPr>
            <a:xfrm>
              <a:off x="6210300" y="3448564"/>
              <a:ext cx="241780" cy="284205"/>
              <a:chOff x="6233160" y="3410464"/>
              <a:chExt cx="241780" cy="284205"/>
            </a:xfrm>
          </p:grpSpPr>
          <p:sp>
            <p:nvSpPr>
              <p:cNvPr id="79" name="Freeform 78"/>
              <p:cNvSpPr/>
              <p:nvPr/>
            </p:nvSpPr>
            <p:spPr>
              <a:xfrm>
                <a:off x="6264875" y="3410464"/>
                <a:ext cx="210065" cy="284205"/>
              </a:xfrm>
              <a:custGeom>
                <a:avLst/>
                <a:gdLst>
                  <a:gd name="connsiteX0" fmla="*/ 397476 w 397476"/>
                  <a:gd name="connsiteY0" fmla="*/ 16475 h 325394"/>
                  <a:gd name="connsiteX1" fmla="*/ 224481 w 397476"/>
                  <a:gd name="connsiteY1" fmla="*/ 4119 h 325394"/>
                  <a:gd name="connsiteX2" fmla="*/ 88557 w 397476"/>
                  <a:gd name="connsiteY2" fmla="*/ 41189 h 325394"/>
                  <a:gd name="connsiteX3" fmla="*/ 14416 w 397476"/>
                  <a:gd name="connsiteY3" fmla="*/ 152400 h 325394"/>
                  <a:gd name="connsiteX4" fmla="*/ 2059 w 397476"/>
                  <a:gd name="connsiteY4" fmla="*/ 325394 h 325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7476" h="325394">
                    <a:moveTo>
                      <a:pt x="397476" y="16475"/>
                    </a:moveTo>
                    <a:cubicBezTo>
                      <a:pt x="336721" y="8237"/>
                      <a:pt x="275967" y="0"/>
                      <a:pt x="224481" y="4119"/>
                    </a:cubicBezTo>
                    <a:cubicBezTo>
                      <a:pt x="172995" y="8238"/>
                      <a:pt x="123568" y="16476"/>
                      <a:pt x="88557" y="41189"/>
                    </a:cubicBezTo>
                    <a:cubicBezTo>
                      <a:pt x="53546" y="65903"/>
                      <a:pt x="28832" y="105033"/>
                      <a:pt x="14416" y="152400"/>
                    </a:cubicBezTo>
                    <a:cubicBezTo>
                      <a:pt x="0" y="199768"/>
                      <a:pt x="1029" y="262581"/>
                      <a:pt x="2059" y="325394"/>
                    </a:cubicBezTo>
                  </a:path>
                </a:pathLst>
              </a:custGeom>
              <a:ln w="19050"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0" name="Straight Arrow Connector 79"/>
              <p:cNvCxnSpPr/>
              <p:nvPr/>
            </p:nvCxnSpPr>
            <p:spPr>
              <a:xfrm flipH="1">
                <a:off x="6233160" y="3451860"/>
                <a:ext cx="83820" cy="114300"/>
              </a:xfrm>
              <a:prstGeom prst="straightConnector1">
                <a:avLst/>
              </a:prstGeom>
              <a:ln w="19050">
                <a:solidFill>
                  <a:srgbClr val="008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0" name="TextBox 89"/>
            <p:cNvSpPr txBox="1"/>
            <p:nvPr/>
          </p:nvSpPr>
          <p:spPr>
            <a:xfrm>
              <a:off x="3760573" y="1832507"/>
              <a:ext cx="74892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EMI</a:t>
              </a:r>
              <a:endParaRPr lang="en-US" sz="2400" dirty="0"/>
            </a:p>
          </p:txBody>
        </p:sp>
      </p:grpSp>
      <p:cxnSp>
        <p:nvCxnSpPr>
          <p:cNvPr id="54" name="Straight Arrow Connector 53"/>
          <p:cNvCxnSpPr/>
          <p:nvPr/>
        </p:nvCxnSpPr>
        <p:spPr>
          <a:xfrm>
            <a:off x="2316545" y="3407030"/>
            <a:ext cx="2349500" cy="482600"/>
          </a:xfrm>
          <a:prstGeom prst="straightConnector1">
            <a:avLst/>
          </a:prstGeom>
          <a:ln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5" name="Object 54"/>
          <p:cNvGraphicFramePr>
            <a:graphicFrameLocks noChangeAspect="1"/>
          </p:cNvGraphicFramePr>
          <p:nvPr/>
        </p:nvGraphicFramePr>
        <p:xfrm>
          <a:off x="2416488" y="3421318"/>
          <a:ext cx="522357" cy="595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7692" name="Equation" r:id="rId3" imgW="164880" imgH="228600" progId="Equation.DSMT4">
                  <p:embed/>
                </p:oleObj>
              </mc:Choice>
              <mc:Fallback>
                <p:oleObj name="Equation" r:id="rId3" imgW="1648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6488" y="3421318"/>
                        <a:ext cx="522357" cy="5953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9" name="Group 202"/>
          <p:cNvGrpSpPr/>
          <p:nvPr/>
        </p:nvGrpSpPr>
        <p:grpSpPr>
          <a:xfrm>
            <a:off x="0" y="944038"/>
            <a:ext cx="4406899" cy="923330"/>
            <a:chOff x="3128219" y="4992132"/>
            <a:chExt cx="3316701" cy="923330"/>
          </a:xfrm>
          <a:solidFill>
            <a:schemeClr val="bg1"/>
          </a:solidFill>
        </p:grpSpPr>
        <p:cxnSp>
          <p:nvCxnSpPr>
            <p:cNvPr id="33" name="Straight Arrow Connector 32"/>
            <p:cNvCxnSpPr/>
            <p:nvPr/>
          </p:nvCxnSpPr>
          <p:spPr>
            <a:xfrm flipV="1">
              <a:off x="3502682" y="5697014"/>
              <a:ext cx="324371" cy="5041"/>
            </a:xfrm>
            <a:prstGeom prst="straightConnector1">
              <a:avLst/>
            </a:prstGeom>
            <a:grpFill/>
            <a:ln w="38100">
              <a:solidFill>
                <a:srgbClr val="C00000"/>
              </a:solidFill>
              <a:prstDash val="sysDot"/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 flipV="1">
              <a:off x="3525056" y="5447741"/>
              <a:ext cx="331824" cy="3721"/>
            </a:xfrm>
            <a:prstGeom prst="straightConnector1">
              <a:avLst/>
            </a:prstGeom>
            <a:grpFill/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/>
            <p:cNvSpPr txBox="1"/>
            <p:nvPr/>
          </p:nvSpPr>
          <p:spPr>
            <a:xfrm>
              <a:off x="3128219" y="4992132"/>
              <a:ext cx="331670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CM-TL Currents on a Differential Signal Pair</a:t>
              </a:r>
            </a:p>
            <a:p>
              <a:r>
                <a:rPr lang="en-US" dirty="0" smtClean="0"/>
                <a:t>                 on strips</a:t>
              </a:r>
            </a:p>
            <a:p>
              <a:r>
                <a:rPr lang="en-US" dirty="0" smtClean="0"/>
                <a:t>                 on GND</a:t>
              </a:r>
              <a:endParaRPr lang="en-US" dirty="0"/>
            </a:p>
          </p:txBody>
        </p:sp>
      </p:grpSp>
      <p:grpSp>
        <p:nvGrpSpPr>
          <p:cNvPr id="3" name="Group 81"/>
          <p:cNvGrpSpPr/>
          <p:nvPr/>
        </p:nvGrpSpPr>
        <p:grpSpPr>
          <a:xfrm>
            <a:off x="4606799" y="1185965"/>
            <a:ext cx="4623693" cy="923330"/>
            <a:chOff x="332873" y="1732547"/>
            <a:chExt cx="3537285" cy="923330"/>
          </a:xfrm>
          <a:solidFill>
            <a:schemeClr val="bg1"/>
          </a:solidFill>
        </p:grpSpPr>
        <p:cxnSp>
          <p:nvCxnSpPr>
            <p:cNvPr id="83" name="Straight Connector 82"/>
            <p:cNvCxnSpPr/>
            <p:nvPr/>
          </p:nvCxnSpPr>
          <p:spPr>
            <a:xfrm>
              <a:off x="336883" y="1902289"/>
              <a:ext cx="360947" cy="0"/>
            </a:xfrm>
            <a:prstGeom prst="line">
              <a:avLst/>
            </a:prstGeom>
            <a:grpFill/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>
              <a:off x="332873" y="2145083"/>
              <a:ext cx="360947" cy="0"/>
            </a:xfrm>
            <a:prstGeom prst="line">
              <a:avLst/>
            </a:prstGeom>
            <a:grpFill/>
            <a:ln w="3810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TextBox 84"/>
            <p:cNvSpPr txBox="1"/>
            <p:nvPr/>
          </p:nvSpPr>
          <p:spPr>
            <a:xfrm>
              <a:off x="697832" y="1732547"/>
              <a:ext cx="3172326" cy="92333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Conduction current – carried by electrons</a:t>
              </a:r>
            </a:p>
            <a:p>
              <a:r>
                <a:rPr lang="en-US" dirty="0" smtClean="0"/>
                <a:t>Displacement current – carried by       time-changing E-field</a:t>
              </a:r>
              <a:endParaRPr lang="en-US" dirty="0"/>
            </a:p>
          </p:txBody>
        </p:sp>
      </p:grpSp>
      <p:sp>
        <p:nvSpPr>
          <p:cNvPr id="60" name="TextBox 59"/>
          <p:cNvSpPr txBox="1"/>
          <p:nvPr/>
        </p:nvSpPr>
        <p:spPr>
          <a:xfrm>
            <a:off x="383060" y="3970964"/>
            <a:ext cx="857558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Comments:</a:t>
            </a:r>
          </a:p>
          <a:p>
            <a:pPr marL="173038" indent="-173038">
              <a:buFont typeface="Arial" pitchFamily="34" charset="0"/>
              <a:buChar char="•"/>
            </a:pPr>
            <a:r>
              <a:rPr lang="en-US" dirty="0" smtClean="0"/>
              <a:t>Single-ended – work to avoid a trace with high-speed or high-frequency (intended or un-intentional) crossing a gap in its signal return reference.  (Note that for DDR the signal return reference is a PWR for the address, so that should be continuous beneath signal.)  AC stitching across the gap with a closely spaced decoupling capacitor, or a carefully design </a:t>
            </a:r>
            <a:r>
              <a:rPr lang="en-US" dirty="0" err="1" smtClean="0"/>
              <a:t>balan</a:t>
            </a:r>
            <a:r>
              <a:rPr lang="en-US" dirty="0" smtClean="0"/>
              <a:t> across the gap can be used successfully if  a good model including </a:t>
            </a:r>
            <a:r>
              <a:rPr lang="en-US" dirty="0" err="1" smtClean="0"/>
              <a:t>parasitics</a:t>
            </a:r>
            <a:r>
              <a:rPr lang="en-US" dirty="0" smtClean="0"/>
              <a:t> is developed and verified, but it is risky in general.</a:t>
            </a:r>
          </a:p>
          <a:p>
            <a:pPr marL="173038" indent="-173038">
              <a:buFont typeface="Arial" pitchFamily="34" charset="0"/>
              <a:buChar char="•"/>
            </a:pPr>
            <a:r>
              <a:rPr lang="en-US" dirty="0" smtClean="0"/>
              <a:t>Differential – the CM-TL mode has the same non-net current on the reference plane as a single ended signal.  It is worth working to avoid differential signal crossing gap too, and if done, best designed with good modeling in the process.  </a:t>
            </a:r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2652665" y="1511929"/>
            <a:ext cx="1341358" cy="3554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046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Cable Connector Shell-to-PCB Connector Shell</a:t>
            </a:r>
            <a:endParaRPr lang="en-US" dirty="0"/>
          </a:p>
        </p:txBody>
      </p:sp>
      <p:graphicFrame>
        <p:nvGraphicFramePr>
          <p:cNvPr id="2063362" name="Object 2"/>
          <p:cNvGraphicFramePr>
            <a:graphicFrameLocks noChangeAspect="1"/>
          </p:cNvGraphicFramePr>
          <p:nvPr/>
        </p:nvGraphicFramePr>
        <p:xfrm>
          <a:off x="0" y="774700"/>
          <a:ext cx="8924925" cy="576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8715" name="Visio" r:id="rId3" imgW="10982960" imgH="6754267" progId="Visio.Drawing.11">
                  <p:embed/>
                </p:oleObj>
              </mc:Choice>
              <mc:Fallback>
                <p:oleObj name="Visio" r:id="rId3" imgW="10982960" imgH="6754267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774700"/>
                        <a:ext cx="8924925" cy="5768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8200" y="3733800"/>
            <a:ext cx="2941576" cy="280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8264" y="1511300"/>
            <a:ext cx="2446636" cy="2419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699000" y="736600"/>
            <a:ext cx="3670300" cy="10795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68275" indent="-1682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lvl="1" eaLnBrk="1" hangingPunct="1">
              <a:spcBef>
                <a:spcPct val="20000"/>
              </a:spcBef>
              <a:buClr>
                <a:schemeClr val="tx1"/>
              </a:buClr>
              <a:buSzPct val="75000"/>
            </a:pPr>
            <a:r>
              <a:rPr lang="en-US" altLang="zh-CN" sz="2000" dirty="0" smtClean="0">
                <a:latin typeface="Times New Roman" pitchFamily="18" charset="0"/>
                <a:ea typeface="SimSun" pitchFamily="2" charset="-122"/>
              </a:rPr>
              <a:t>The Shell-Shell interface is only connected through 6 contact points (3 on top shown). </a:t>
            </a:r>
            <a:endParaRPr lang="en-US" altLang="zh-CN" sz="2000" dirty="0">
              <a:latin typeface="Times New Roman" pitchFamily="18" charset="0"/>
              <a:ea typeface="SimSun" pitchFamily="2" charset="-122"/>
            </a:endParaRPr>
          </a:p>
        </p:txBody>
      </p:sp>
      <p:sp>
        <p:nvSpPr>
          <p:cNvPr id="8" name="Oval 7"/>
          <p:cNvSpPr/>
          <p:nvPr/>
        </p:nvSpPr>
        <p:spPr>
          <a:xfrm rot="3528893">
            <a:off x="6368477" y="2392431"/>
            <a:ext cx="1993900" cy="378179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262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991600" cy="762000"/>
          </a:xfrm>
        </p:spPr>
        <p:txBody>
          <a:bodyPr/>
          <a:lstStyle/>
          <a:p>
            <a:r>
              <a:rPr lang="en-US" sz="2800" dirty="0" smtClean="0"/>
              <a:t>3D Wave Coupling – Radiation from High-Speed Connectors</a:t>
            </a:r>
            <a:endParaRPr lang="en-US" sz="2800" dirty="0"/>
          </a:p>
        </p:txBody>
      </p:sp>
      <p:grpSp>
        <p:nvGrpSpPr>
          <p:cNvPr id="3" name="Group 3"/>
          <p:cNvGrpSpPr/>
          <p:nvPr/>
        </p:nvGrpSpPr>
        <p:grpSpPr>
          <a:xfrm>
            <a:off x="420239" y="1030018"/>
            <a:ext cx="3658267" cy="2389553"/>
            <a:chOff x="148391" y="2302769"/>
            <a:chExt cx="3658267" cy="2389553"/>
          </a:xfrm>
        </p:grpSpPr>
        <p:grpSp>
          <p:nvGrpSpPr>
            <p:cNvPr id="4" name="Group 7"/>
            <p:cNvGrpSpPr/>
            <p:nvPr/>
          </p:nvGrpSpPr>
          <p:grpSpPr>
            <a:xfrm>
              <a:off x="222327" y="2302769"/>
              <a:ext cx="3584331" cy="2389553"/>
              <a:chOff x="5407269" y="4316047"/>
              <a:chExt cx="3584331" cy="2389553"/>
            </a:xfrm>
          </p:grpSpPr>
          <p:pic>
            <p:nvPicPr>
              <p:cNvPr id="9" name="Picture 2" descr="C:\Documents and Settings\xl3df\My Documents\Dropbox\Photo Jan 29, 0 07 41.jpg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6923" t="23951" r="23513" b="31993"/>
              <a:stretch/>
            </p:blipFill>
            <p:spPr bwMode="auto">
              <a:xfrm>
                <a:off x="5407269" y="4316047"/>
                <a:ext cx="3584331" cy="238955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10" name="Straight Arrow Connector 9"/>
              <p:cNvCxnSpPr/>
              <p:nvPr/>
            </p:nvCxnSpPr>
            <p:spPr>
              <a:xfrm flipV="1">
                <a:off x="6611815" y="5009438"/>
                <a:ext cx="1204546" cy="394900"/>
              </a:xfrm>
              <a:prstGeom prst="straightConnector1">
                <a:avLst/>
              </a:prstGeom>
              <a:ln w="28575">
                <a:solidFill>
                  <a:srgbClr val="BF95DF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Arrow Connector 10"/>
              <p:cNvCxnSpPr/>
              <p:nvPr/>
            </p:nvCxnSpPr>
            <p:spPr>
              <a:xfrm flipV="1">
                <a:off x="6075947" y="5390149"/>
                <a:ext cx="409074" cy="721893"/>
              </a:xfrm>
              <a:prstGeom prst="straightConnector1">
                <a:avLst/>
              </a:prstGeom>
              <a:ln w="28575">
                <a:solidFill>
                  <a:srgbClr val="00B0F0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Arrow Connector 11"/>
              <p:cNvCxnSpPr/>
              <p:nvPr/>
            </p:nvCxnSpPr>
            <p:spPr>
              <a:xfrm>
                <a:off x="7792915" y="5074719"/>
                <a:ext cx="725443" cy="267302"/>
              </a:xfrm>
              <a:prstGeom prst="straightConnector1">
                <a:avLst/>
              </a:prstGeom>
              <a:ln w="28575">
                <a:solidFill>
                  <a:srgbClr val="00B0F0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299" t="17732" r="10412" b="26598"/>
            <a:stretch/>
          </p:blipFill>
          <p:spPr>
            <a:xfrm>
              <a:off x="148391" y="4066680"/>
              <a:ext cx="1036622" cy="567340"/>
            </a:xfrm>
            <a:prstGeom prst="rect">
              <a:avLst/>
            </a:prstGeom>
            <a:ln w="28575">
              <a:solidFill>
                <a:srgbClr val="0000FF"/>
              </a:solidFill>
            </a:ln>
          </p:spPr>
        </p:pic>
        <p:cxnSp>
          <p:nvCxnSpPr>
            <p:cNvPr id="7" name="Curved Connector 6"/>
            <p:cNvCxnSpPr/>
            <p:nvPr/>
          </p:nvCxnSpPr>
          <p:spPr>
            <a:xfrm rot="5400000">
              <a:off x="2129591" y="3332747"/>
              <a:ext cx="589548" cy="276726"/>
            </a:xfrm>
            <a:prstGeom prst="curvedConnector3">
              <a:avLst>
                <a:gd name="adj1" fmla="val 50000"/>
              </a:avLst>
            </a:prstGeom>
            <a:ln w="38100">
              <a:solidFill>
                <a:schemeClr val="bg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2117558" y="3982461"/>
              <a:ext cx="1005403" cy="369332"/>
            </a:xfrm>
            <a:prstGeom prst="rect">
              <a:avLst/>
            </a:prstGeom>
            <a:solidFill>
              <a:srgbClr val="00B050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radiation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4" name="그룹 2"/>
          <p:cNvGrpSpPr/>
          <p:nvPr/>
        </p:nvGrpSpPr>
        <p:grpSpPr>
          <a:xfrm>
            <a:off x="3359449" y="1294084"/>
            <a:ext cx="3211672" cy="845571"/>
            <a:chOff x="240486" y="3866321"/>
            <a:chExt cx="8430860" cy="2708032"/>
          </a:xfrm>
        </p:grpSpPr>
        <p:pic>
          <p:nvPicPr>
            <p:cNvPr id="20" name="Picture 4" descr="C:\MST_Intern\Project\IBM_EMI_reduction\Previous_Works\Final\connector2.jp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9592"/>
            <a:stretch/>
          </p:blipFill>
          <p:spPr bwMode="auto">
            <a:xfrm>
              <a:off x="4560061" y="3866321"/>
              <a:ext cx="4111285" cy="27080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5" descr="C:\MST_Intern\Project\IBM_EMI_reduction\Previous_Works\Final\connector3.jp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706"/>
            <a:stretch/>
          </p:blipFill>
          <p:spPr bwMode="auto">
            <a:xfrm>
              <a:off x="240486" y="3866321"/>
              <a:ext cx="4331523" cy="27080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6" name="자유형 6"/>
          <p:cNvSpPr/>
          <p:nvPr/>
        </p:nvSpPr>
        <p:spPr>
          <a:xfrm>
            <a:off x="3718444" y="1575057"/>
            <a:ext cx="2495580" cy="572814"/>
          </a:xfrm>
          <a:custGeom>
            <a:avLst/>
            <a:gdLst>
              <a:gd name="connsiteX0" fmla="*/ 964839 w 6282274"/>
              <a:gd name="connsiteY0" fmla="*/ 1282147 h 1759226"/>
              <a:gd name="connsiteX1" fmla="*/ 974778 w 6282274"/>
              <a:gd name="connsiteY1" fmla="*/ 1411356 h 1759226"/>
              <a:gd name="connsiteX2" fmla="*/ 994657 w 6282274"/>
              <a:gd name="connsiteY2" fmla="*/ 1530626 h 1759226"/>
              <a:gd name="connsiteX3" fmla="*/ 984717 w 6282274"/>
              <a:gd name="connsiteY3" fmla="*/ 1630017 h 1759226"/>
              <a:gd name="connsiteX4" fmla="*/ 964839 w 6282274"/>
              <a:gd name="connsiteY4" fmla="*/ 1689652 h 1759226"/>
              <a:gd name="connsiteX5" fmla="*/ 944961 w 6282274"/>
              <a:gd name="connsiteY5" fmla="*/ 1719469 h 1759226"/>
              <a:gd name="connsiteX6" fmla="*/ 915144 w 6282274"/>
              <a:gd name="connsiteY6" fmla="*/ 1739347 h 1759226"/>
              <a:gd name="connsiteX7" fmla="*/ 875387 w 6282274"/>
              <a:gd name="connsiteY7" fmla="*/ 1749286 h 1759226"/>
              <a:gd name="connsiteX8" fmla="*/ 696483 w 6282274"/>
              <a:gd name="connsiteY8" fmla="*/ 1759226 h 1759226"/>
              <a:gd name="connsiteX9" fmla="*/ 239283 w 6282274"/>
              <a:gd name="connsiteY9" fmla="*/ 1749286 h 1759226"/>
              <a:gd name="connsiteX10" fmla="*/ 209465 w 6282274"/>
              <a:gd name="connsiteY10" fmla="*/ 1739347 h 1759226"/>
              <a:gd name="connsiteX11" fmla="*/ 179648 w 6282274"/>
              <a:gd name="connsiteY11" fmla="*/ 1719469 h 1759226"/>
              <a:gd name="connsiteX12" fmla="*/ 159770 w 6282274"/>
              <a:gd name="connsiteY12" fmla="*/ 1689652 h 1759226"/>
              <a:gd name="connsiteX13" fmla="*/ 139891 w 6282274"/>
              <a:gd name="connsiteY13" fmla="*/ 1669773 h 1759226"/>
              <a:gd name="connsiteX14" fmla="*/ 110074 w 6282274"/>
              <a:gd name="connsiteY14" fmla="*/ 1570382 h 1759226"/>
              <a:gd name="connsiteX15" fmla="*/ 90196 w 6282274"/>
              <a:gd name="connsiteY15" fmla="*/ 1510747 h 1759226"/>
              <a:gd name="connsiteX16" fmla="*/ 70317 w 6282274"/>
              <a:gd name="connsiteY16" fmla="*/ 1451113 h 1759226"/>
              <a:gd name="connsiteX17" fmla="*/ 60378 w 6282274"/>
              <a:gd name="connsiteY17" fmla="*/ 1421295 h 1759226"/>
              <a:gd name="connsiteX18" fmla="*/ 50439 w 6282274"/>
              <a:gd name="connsiteY18" fmla="*/ 1391478 h 1759226"/>
              <a:gd name="connsiteX19" fmla="*/ 20622 w 6282274"/>
              <a:gd name="connsiteY19" fmla="*/ 1282147 h 1759226"/>
              <a:gd name="connsiteX20" fmla="*/ 10683 w 6282274"/>
              <a:gd name="connsiteY20" fmla="*/ 1252330 h 1759226"/>
              <a:gd name="connsiteX21" fmla="*/ 744 w 6282274"/>
              <a:gd name="connsiteY21" fmla="*/ 1222513 h 1759226"/>
              <a:gd name="connsiteX22" fmla="*/ 20622 w 6282274"/>
              <a:gd name="connsiteY22" fmla="*/ 1013791 h 1759226"/>
              <a:gd name="connsiteX23" fmla="*/ 40500 w 6282274"/>
              <a:gd name="connsiteY23" fmla="*/ 983973 h 1759226"/>
              <a:gd name="connsiteX24" fmla="*/ 70317 w 6282274"/>
              <a:gd name="connsiteY24" fmla="*/ 964095 h 1759226"/>
              <a:gd name="connsiteX25" fmla="*/ 80257 w 6282274"/>
              <a:gd name="connsiteY25" fmla="*/ 934278 h 1759226"/>
              <a:gd name="connsiteX26" fmla="*/ 110074 w 6282274"/>
              <a:gd name="connsiteY26" fmla="*/ 914400 h 1759226"/>
              <a:gd name="connsiteX27" fmla="*/ 129952 w 6282274"/>
              <a:gd name="connsiteY27" fmla="*/ 894521 h 1759226"/>
              <a:gd name="connsiteX28" fmla="*/ 189587 w 6282274"/>
              <a:gd name="connsiteY28" fmla="*/ 775252 h 1759226"/>
              <a:gd name="connsiteX29" fmla="*/ 229344 w 6282274"/>
              <a:gd name="connsiteY29" fmla="*/ 735495 h 1759226"/>
              <a:gd name="connsiteX30" fmla="*/ 259161 w 6282274"/>
              <a:gd name="connsiteY30" fmla="*/ 725556 h 1759226"/>
              <a:gd name="connsiteX31" fmla="*/ 308857 w 6282274"/>
              <a:gd name="connsiteY31" fmla="*/ 685800 h 1759226"/>
              <a:gd name="connsiteX32" fmla="*/ 328735 w 6282274"/>
              <a:gd name="connsiteY32" fmla="*/ 665921 h 1759226"/>
              <a:gd name="connsiteX33" fmla="*/ 358552 w 6282274"/>
              <a:gd name="connsiteY33" fmla="*/ 655982 h 1759226"/>
              <a:gd name="connsiteX34" fmla="*/ 418187 w 6282274"/>
              <a:gd name="connsiteY34" fmla="*/ 626165 h 1759226"/>
              <a:gd name="connsiteX35" fmla="*/ 497700 w 6282274"/>
              <a:gd name="connsiteY35" fmla="*/ 566530 h 1759226"/>
              <a:gd name="connsiteX36" fmla="*/ 527517 w 6282274"/>
              <a:gd name="connsiteY36" fmla="*/ 546652 h 1759226"/>
              <a:gd name="connsiteX37" fmla="*/ 577213 w 6282274"/>
              <a:gd name="connsiteY37" fmla="*/ 506895 h 1759226"/>
              <a:gd name="connsiteX38" fmla="*/ 607031 w 6282274"/>
              <a:gd name="connsiteY38" fmla="*/ 447260 h 1759226"/>
              <a:gd name="connsiteX39" fmla="*/ 626909 w 6282274"/>
              <a:gd name="connsiteY39" fmla="*/ 417443 h 1759226"/>
              <a:gd name="connsiteX40" fmla="*/ 656726 w 6282274"/>
              <a:gd name="connsiteY40" fmla="*/ 367747 h 1759226"/>
              <a:gd name="connsiteX41" fmla="*/ 666665 w 6282274"/>
              <a:gd name="connsiteY41" fmla="*/ 337930 h 1759226"/>
              <a:gd name="connsiteX42" fmla="*/ 706422 w 6282274"/>
              <a:gd name="connsiteY42" fmla="*/ 298173 h 1759226"/>
              <a:gd name="connsiteX43" fmla="*/ 716361 w 6282274"/>
              <a:gd name="connsiteY43" fmla="*/ 268356 h 1759226"/>
              <a:gd name="connsiteX44" fmla="*/ 746178 w 6282274"/>
              <a:gd name="connsiteY44" fmla="*/ 248478 h 1759226"/>
              <a:gd name="connsiteX45" fmla="*/ 795874 w 6282274"/>
              <a:gd name="connsiteY45" fmla="*/ 218660 h 1759226"/>
              <a:gd name="connsiteX46" fmla="*/ 825691 w 6282274"/>
              <a:gd name="connsiteY46" fmla="*/ 198782 h 1759226"/>
              <a:gd name="connsiteX47" fmla="*/ 845570 w 6282274"/>
              <a:gd name="connsiteY47" fmla="*/ 178904 h 1759226"/>
              <a:gd name="connsiteX48" fmla="*/ 875387 w 6282274"/>
              <a:gd name="connsiteY48" fmla="*/ 168965 h 1759226"/>
              <a:gd name="connsiteX49" fmla="*/ 915144 w 6282274"/>
              <a:gd name="connsiteY49" fmla="*/ 129208 h 1759226"/>
              <a:gd name="connsiteX50" fmla="*/ 935022 w 6282274"/>
              <a:gd name="connsiteY50" fmla="*/ 99391 h 1759226"/>
              <a:gd name="connsiteX51" fmla="*/ 964839 w 6282274"/>
              <a:gd name="connsiteY51" fmla="*/ 89452 h 1759226"/>
              <a:gd name="connsiteX52" fmla="*/ 1004596 w 6282274"/>
              <a:gd name="connsiteY52" fmla="*/ 49695 h 1759226"/>
              <a:gd name="connsiteX53" fmla="*/ 1064231 w 6282274"/>
              <a:gd name="connsiteY53" fmla="*/ 29817 h 1759226"/>
              <a:gd name="connsiteX54" fmla="*/ 1094048 w 6282274"/>
              <a:gd name="connsiteY54" fmla="*/ 19878 h 1759226"/>
              <a:gd name="connsiteX55" fmla="*/ 1193439 w 6282274"/>
              <a:gd name="connsiteY55" fmla="*/ 9939 h 1759226"/>
              <a:gd name="connsiteX56" fmla="*/ 1710274 w 6282274"/>
              <a:gd name="connsiteY56" fmla="*/ 0 h 1759226"/>
              <a:gd name="connsiteX57" fmla="*/ 1869300 w 6282274"/>
              <a:gd name="connsiteY57" fmla="*/ 9939 h 1759226"/>
              <a:gd name="connsiteX58" fmla="*/ 1899117 w 6282274"/>
              <a:gd name="connsiteY58" fmla="*/ 19878 h 1759226"/>
              <a:gd name="connsiteX59" fmla="*/ 1968691 w 6282274"/>
              <a:gd name="connsiteY59" fmla="*/ 39756 h 1759226"/>
              <a:gd name="connsiteX60" fmla="*/ 2008448 w 6282274"/>
              <a:gd name="connsiteY60" fmla="*/ 79513 h 1759226"/>
              <a:gd name="connsiteX61" fmla="*/ 2097900 w 6282274"/>
              <a:gd name="connsiteY61" fmla="*/ 109330 h 1759226"/>
              <a:gd name="connsiteX62" fmla="*/ 2127717 w 6282274"/>
              <a:gd name="connsiteY62" fmla="*/ 119269 h 1759226"/>
              <a:gd name="connsiteX63" fmla="*/ 2157535 w 6282274"/>
              <a:gd name="connsiteY63" fmla="*/ 129208 h 1759226"/>
              <a:gd name="connsiteX64" fmla="*/ 2246987 w 6282274"/>
              <a:gd name="connsiteY64" fmla="*/ 168965 h 1759226"/>
              <a:gd name="connsiteX65" fmla="*/ 2276804 w 6282274"/>
              <a:gd name="connsiteY65" fmla="*/ 178904 h 1759226"/>
              <a:gd name="connsiteX66" fmla="*/ 2704187 w 6282274"/>
              <a:gd name="connsiteY66" fmla="*/ 198782 h 1759226"/>
              <a:gd name="connsiteX67" fmla="*/ 3171326 w 6282274"/>
              <a:gd name="connsiteY67" fmla="*/ 188843 h 1759226"/>
              <a:gd name="connsiteX68" fmla="*/ 3201144 w 6282274"/>
              <a:gd name="connsiteY68" fmla="*/ 178904 h 1759226"/>
              <a:gd name="connsiteX69" fmla="*/ 3310474 w 6282274"/>
              <a:gd name="connsiteY69" fmla="*/ 159026 h 1759226"/>
              <a:gd name="connsiteX70" fmla="*/ 3797491 w 6282274"/>
              <a:gd name="connsiteY70" fmla="*/ 139147 h 1759226"/>
              <a:gd name="connsiteX71" fmla="*/ 4095665 w 6282274"/>
              <a:gd name="connsiteY71" fmla="*/ 129208 h 1759226"/>
              <a:gd name="connsiteX72" fmla="*/ 4125483 w 6282274"/>
              <a:gd name="connsiteY72" fmla="*/ 119269 h 1759226"/>
              <a:gd name="connsiteX73" fmla="*/ 4185117 w 6282274"/>
              <a:gd name="connsiteY73" fmla="*/ 79513 h 1759226"/>
              <a:gd name="connsiteX74" fmla="*/ 4443535 w 6282274"/>
              <a:gd name="connsiteY74" fmla="*/ 59634 h 1759226"/>
              <a:gd name="connsiteX75" fmla="*/ 4532987 w 6282274"/>
              <a:gd name="connsiteY75" fmla="*/ 29817 h 1759226"/>
              <a:gd name="connsiteX76" fmla="*/ 4562804 w 6282274"/>
              <a:gd name="connsiteY76" fmla="*/ 19878 h 1759226"/>
              <a:gd name="connsiteX77" fmla="*/ 4592622 w 6282274"/>
              <a:gd name="connsiteY77" fmla="*/ 9939 h 1759226"/>
              <a:gd name="connsiteX78" fmla="*/ 4672135 w 6282274"/>
              <a:gd name="connsiteY78" fmla="*/ 19878 h 1759226"/>
              <a:gd name="connsiteX79" fmla="*/ 5228726 w 6282274"/>
              <a:gd name="connsiteY79" fmla="*/ 29817 h 1759226"/>
              <a:gd name="connsiteX80" fmla="*/ 5248604 w 6282274"/>
              <a:gd name="connsiteY80" fmla="*/ 59634 h 1759226"/>
              <a:gd name="connsiteX81" fmla="*/ 5268483 w 6282274"/>
              <a:gd name="connsiteY81" fmla="*/ 79513 h 1759226"/>
              <a:gd name="connsiteX82" fmla="*/ 5328117 w 6282274"/>
              <a:gd name="connsiteY82" fmla="*/ 119269 h 1759226"/>
              <a:gd name="connsiteX83" fmla="*/ 5367874 w 6282274"/>
              <a:gd name="connsiteY83" fmla="*/ 159026 h 1759226"/>
              <a:gd name="connsiteX84" fmla="*/ 5387752 w 6282274"/>
              <a:gd name="connsiteY84" fmla="*/ 188843 h 1759226"/>
              <a:gd name="connsiteX85" fmla="*/ 5417570 w 6282274"/>
              <a:gd name="connsiteY85" fmla="*/ 198782 h 1759226"/>
              <a:gd name="connsiteX86" fmla="*/ 5487144 w 6282274"/>
              <a:gd name="connsiteY86" fmla="*/ 258417 h 1759226"/>
              <a:gd name="connsiteX87" fmla="*/ 5516961 w 6282274"/>
              <a:gd name="connsiteY87" fmla="*/ 288234 h 1759226"/>
              <a:gd name="connsiteX88" fmla="*/ 5546778 w 6282274"/>
              <a:gd name="connsiteY88" fmla="*/ 298173 h 1759226"/>
              <a:gd name="connsiteX89" fmla="*/ 5576596 w 6282274"/>
              <a:gd name="connsiteY89" fmla="*/ 318052 h 1759226"/>
              <a:gd name="connsiteX90" fmla="*/ 5636231 w 6282274"/>
              <a:gd name="connsiteY90" fmla="*/ 337930 h 1759226"/>
              <a:gd name="connsiteX91" fmla="*/ 5666048 w 6282274"/>
              <a:gd name="connsiteY91" fmla="*/ 357808 h 1759226"/>
              <a:gd name="connsiteX92" fmla="*/ 5725683 w 6282274"/>
              <a:gd name="connsiteY92" fmla="*/ 377686 h 1759226"/>
              <a:gd name="connsiteX93" fmla="*/ 5745561 w 6282274"/>
              <a:gd name="connsiteY93" fmla="*/ 397565 h 1759226"/>
              <a:gd name="connsiteX94" fmla="*/ 5795257 w 6282274"/>
              <a:gd name="connsiteY94" fmla="*/ 437321 h 1759226"/>
              <a:gd name="connsiteX95" fmla="*/ 5825074 w 6282274"/>
              <a:gd name="connsiteY95" fmla="*/ 526773 h 1759226"/>
              <a:gd name="connsiteX96" fmla="*/ 5835013 w 6282274"/>
              <a:gd name="connsiteY96" fmla="*/ 556591 h 1759226"/>
              <a:gd name="connsiteX97" fmla="*/ 5864831 w 6282274"/>
              <a:gd name="connsiteY97" fmla="*/ 576469 h 1759226"/>
              <a:gd name="connsiteX98" fmla="*/ 5904587 w 6282274"/>
              <a:gd name="connsiteY98" fmla="*/ 616226 h 1759226"/>
              <a:gd name="connsiteX99" fmla="*/ 5944344 w 6282274"/>
              <a:gd name="connsiteY99" fmla="*/ 665921 h 1759226"/>
              <a:gd name="connsiteX100" fmla="*/ 5974161 w 6282274"/>
              <a:gd name="connsiteY100" fmla="*/ 675860 h 1759226"/>
              <a:gd name="connsiteX101" fmla="*/ 6023857 w 6282274"/>
              <a:gd name="connsiteY101" fmla="*/ 715617 h 1759226"/>
              <a:gd name="connsiteX102" fmla="*/ 6053674 w 6282274"/>
              <a:gd name="connsiteY102" fmla="*/ 725556 h 1759226"/>
              <a:gd name="connsiteX103" fmla="*/ 6083491 w 6282274"/>
              <a:gd name="connsiteY103" fmla="*/ 755373 h 1759226"/>
              <a:gd name="connsiteX104" fmla="*/ 6113309 w 6282274"/>
              <a:gd name="connsiteY104" fmla="*/ 765313 h 1759226"/>
              <a:gd name="connsiteX105" fmla="*/ 6153065 w 6282274"/>
              <a:gd name="connsiteY105" fmla="*/ 805069 h 1759226"/>
              <a:gd name="connsiteX106" fmla="*/ 6192822 w 6282274"/>
              <a:gd name="connsiteY106" fmla="*/ 884582 h 1759226"/>
              <a:gd name="connsiteX107" fmla="*/ 6222639 w 6282274"/>
              <a:gd name="connsiteY107" fmla="*/ 944217 h 1759226"/>
              <a:gd name="connsiteX108" fmla="*/ 6242517 w 6282274"/>
              <a:gd name="connsiteY108" fmla="*/ 974034 h 1759226"/>
              <a:gd name="connsiteX109" fmla="*/ 6272335 w 6282274"/>
              <a:gd name="connsiteY109" fmla="*/ 1063486 h 1759226"/>
              <a:gd name="connsiteX110" fmla="*/ 6282274 w 6282274"/>
              <a:gd name="connsiteY110" fmla="*/ 1093304 h 1759226"/>
              <a:gd name="connsiteX111" fmla="*/ 6252457 w 6282274"/>
              <a:gd name="connsiteY111" fmla="*/ 1282147 h 1759226"/>
              <a:gd name="connsiteX112" fmla="*/ 6212700 w 6282274"/>
              <a:gd name="connsiteY112" fmla="*/ 1331843 h 1759226"/>
              <a:gd name="connsiteX113" fmla="*/ 6192822 w 6282274"/>
              <a:gd name="connsiteY113" fmla="*/ 1391478 h 1759226"/>
              <a:gd name="connsiteX114" fmla="*/ 6172944 w 6282274"/>
              <a:gd name="connsiteY114" fmla="*/ 1421295 h 1759226"/>
              <a:gd name="connsiteX115" fmla="*/ 6133187 w 6282274"/>
              <a:gd name="connsiteY115" fmla="*/ 1510747 h 1759226"/>
              <a:gd name="connsiteX116" fmla="*/ 6123248 w 6282274"/>
              <a:gd name="connsiteY116" fmla="*/ 1540565 h 1759226"/>
              <a:gd name="connsiteX117" fmla="*/ 6103370 w 6282274"/>
              <a:gd name="connsiteY117" fmla="*/ 1659834 h 1759226"/>
              <a:gd name="connsiteX118" fmla="*/ 6093431 w 6282274"/>
              <a:gd name="connsiteY118" fmla="*/ 1689652 h 1759226"/>
              <a:gd name="connsiteX119" fmla="*/ 6033796 w 6282274"/>
              <a:gd name="connsiteY119" fmla="*/ 1709530 h 1759226"/>
              <a:gd name="connsiteX120" fmla="*/ 5795257 w 6282274"/>
              <a:gd name="connsiteY120" fmla="*/ 1719469 h 1759226"/>
              <a:gd name="connsiteX121" fmla="*/ 5576596 w 6282274"/>
              <a:gd name="connsiteY121" fmla="*/ 1699591 h 1759226"/>
              <a:gd name="connsiteX122" fmla="*/ 5546778 w 6282274"/>
              <a:gd name="connsiteY122" fmla="*/ 1689652 h 1759226"/>
              <a:gd name="connsiteX123" fmla="*/ 5397691 w 6282274"/>
              <a:gd name="connsiteY123" fmla="*/ 1669773 h 1759226"/>
              <a:gd name="connsiteX124" fmla="*/ 5357935 w 6282274"/>
              <a:gd name="connsiteY124" fmla="*/ 1659834 h 1759226"/>
              <a:gd name="connsiteX125" fmla="*/ 5328117 w 6282274"/>
              <a:gd name="connsiteY125" fmla="*/ 1639956 h 1759226"/>
              <a:gd name="connsiteX126" fmla="*/ 5288361 w 6282274"/>
              <a:gd name="connsiteY126" fmla="*/ 1550504 h 1759226"/>
              <a:gd name="connsiteX127" fmla="*/ 5278422 w 6282274"/>
              <a:gd name="connsiteY127" fmla="*/ 1520686 h 1759226"/>
              <a:gd name="connsiteX128" fmla="*/ 5268483 w 6282274"/>
              <a:gd name="connsiteY128" fmla="*/ 1490869 h 1759226"/>
              <a:gd name="connsiteX129" fmla="*/ 5258544 w 6282274"/>
              <a:gd name="connsiteY129" fmla="*/ 1461052 h 1759226"/>
              <a:gd name="connsiteX130" fmla="*/ 5248604 w 6282274"/>
              <a:gd name="connsiteY130" fmla="*/ 1252330 h 1759226"/>
              <a:gd name="connsiteX131" fmla="*/ 5238665 w 6282274"/>
              <a:gd name="connsiteY131" fmla="*/ 1222513 h 1759226"/>
              <a:gd name="connsiteX132" fmla="*/ 5188970 w 6282274"/>
              <a:gd name="connsiteY132" fmla="*/ 1182756 h 1759226"/>
              <a:gd name="connsiteX133" fmla="*/ 5159152 w 6282274"/>
              <a:gd name="connsiteY133" fmla="*/ 1133060 h 1759226"/>
              <a:gd name="connsiteX134" fmla="*/ 5119396 w 6282274"/>
              <a:gd name="connsiteY134" fmla="*/ 1073426 h 1759226"/>
              <a:gd name="connsiteX135" fmla="*/ 5109457 w 6282274"/>
              <a:gd name="connsiteY135" fmla="*/ 1043608 h 1759226"/>
              <a:gd name="connsiteX136" fmla="*/ 5059761 w 6282274"/>
              <a:gd name="connsiteY136" fmla="*/ 1003852 h 1759226"/>
              <a:gd name="connsiteX137" fmla="*/ 4960370 w 6282274"/>
              <a:gd name="connsiteY137" fmla="*/ 924339 h 1759226"/>
              <a:gd name="connsiteX138" fmla="*/ 4900735 w 6282274"/>
              <a:gd name="connsiteY138" fmla="*/ 904460 h 1759226"/>
              <a:gd name="connsiteX139" fmla="*/ 4870917 w 6282274"/>
              <a:gd name="connsiteY139" fmla="*/ 894521 h 1759226"/>
              <a:gd name="connsiteX140" fmla="*/ 4831161 w 6282274"/>
              <a:gd name="connsiteY140" fmla="*/ 884582 h 1759226"/>
              <a:gd name="connsiteX141" fmla="*/ 4662196 w 6282274"/>
              <a:gd name="connsiteY141" fmla="*/ 894521 h 1759226"/>
              <a:gd name="connsiteX142" fmla="*/ 4572744 w 6282274"/>
              <a:gd name="connsiteY142" fmla="*/ 934278 h 1759226"/>
              <a:gd name="connsiteX143" fmla="*/ 4523048 w 6282274"/>
              <a:gd name="connsiteY143" fmla="*/ 974034 h 1759226"/>
              <a:gd name="connsiteX144" fmla="*/ 4483291 w 6282274"/>
              <a:gd name="connsiteY144" fmla="*/ 983973 h 1759226"/>
              <a:gd name="connsiteX145" fmla="*/ 4423657 w 6282274"/>
              <a:gd name="connsiteY145" fmla="*/ 1003852 h 1759226"/>
              <a:gd name="connsiteX146" fmla="*/ 4393839 w 6282274"/>
              <a:gd name="connsiteY146" fmla="*/ 1013791 h 1759226"/>
              <a:gd name="connsiteX147" fmla="*/ 4364022 w 6282274"/>
              <a:gd name="connsiteY147" fmla="*/ 1033669 h 1759226"/>
              <a:gd name="connsiteX148" fmla="*/ 4095665 w 6282274"/>
              <a:gd name="connsiteY148" fmla="*/ 1013791 h 1759226"/>
              <a:gd name="connsiteX149" fmla="*/ 4065848 w 6282274"/>
              <a:gd name="connsiteY149" fmla="*/ 993913 h 1759226"/>
              <a:gd name="connsiteX150" fmla="*/ 4045970 w 6282274"/>
              <a:gd name="connsiteY150" fmla="*/ 974034 h 1759226"/>
              <a:gd name="connsiteX151" fmla="*/ 3906822 w 6282274"/>
              <a:gd name="connsiteY151" fmla="*/ 954156 h 1759226"/>
              <a:gd name="connsiteX152" fmla="*/ 3737857 w 6282274"/>
              <a:gd name="connsiteY152" fmla="*/ 964095 h 1759226"/>
              <a:gd name="connsiteX153" fmla="*/ 3598709 w 6282274"/>
              <a:gd name="connsiteY153" fmla="*/ 974034 h 1759226"/>
              <a:gd name="connsiteX154" fmla="*/ 2932787 w 6282274"/>
              <a:gd name="connsiteY154" fmla="*/ 964095 h 1759226"/>
              <a:gd name="connsiteX155" fmla="*/ 2793639 w 6282274"/>
              <a:gd name="connsiteY155" fmla="*/ 974034 h 1759226"/>
              <a:gd name="connsiteX156" fmla="*/ 2396074 w 6282274"/>
              <a:gd name="connsiteY156" fmla="*/ 954156 h 1759226"/>
              <a:gd name="connsiteX157" fmla="*/ 2177413 w 6282274"/>
              <a:gd name="connsiteY157" fmla="*/ 964095 h 1759226"/>
              <a:gd name="connsiteX158" fmla="*/ 2137657 w 6282274"/>
              <a:gd name="connsiteY158" fmla="*/ 974034 h 1759226"/>
              <a:gd name="connsiteX159" fmla="*/ 2097900 w 6282274"/>
              <a:gd name="connsiteY159" fmla="*/ 1023730 h 1759226"/>
              <a:gd name="connsiteX160" fmla="*/ 2068083 w 6282274"/>
              <a:gd name="connsiteY160" fmla="*/ 1033669 h 1759226"/>
              <a:gd name="connsiteX161" fmla="*/ 2058144 w 6282274"/>
              <a:gd name="connsiteY161" fmla="*/ 1063486 h 1759226"/>
              <a:gd name="connsiteX162" fmla="*/ 1998509 w 6282274"/>
              <a:gd name="connsiteY162" fmla="*/ 1083365 h 1759226"/>
              <a:gd name="connsiteX163" fmla="*/ 1928935 w 6282274"/>
              <a:gd name="connsiteY163" fmla="*/ 1073426 h 1759226"/>
              <a:gd name="connsiteX164" fmla="*/ 1869300 w 6282274"/>
              <a:gd name="connsiteY164" fmla="*/ 1053547 h 1759226"/>
              <a:gd name="connsiteX165" fmla="*/ 1849422 w 6282274"/>
              <a:gd name="connsiteY165" fmla="*/ 1023730 h 1759226"/>
              <a:gd name="connsiteX166" fmla="*/ 1789787 w 6282274"/>
              <a:gd name="connsiteY166" fmla="*/ 1003852 h 1759226"/>
              <a:gd name="connsiteX167" fmla="*/ 1759970 w 6282274"/>
              <a:gd name="connsiteY167" fmla="*/ 993913 h 1759226"/>
              <a:gd name="connsiteX168" fmla="*/ 1730152 w 6282274"/>
              <a:gd name="connsiteY168" fmla="*/ 983973 h 1759226"/>
              <a:gd name="connsiteX169" fmla="*/ 1700335 w 6282274"/>
              <a:gd name="connsiteY169" fmla="*/ 974034 h 1759226"/>
              <a:gd name="connsiteX170" fmla="*/ 1670517 w 6282274"/>
              <a:gd name="connsiteY170" fmla="*/ 954156 h 1759226"/>
              <a:gd name="connsiteX171" fmla="*/ 1610883 w 6282274"/>
              <a:gd name="connsiteY171" fmla="*/ 934278 h 1759226"/>
              <a:gd name="connsiteX172" fmla="*/ 1531370 w 6282274"/>
              <a:gd name="connsiteY172" fmla="*/ 904460 h 1759226"/>
              <a:gd name="connsiteX173" fmla="*/ 1441917 w 6282274"/>
              <a:gd name="connsiteY173" fmla="*/ 914400 h 1759226"/>
              <a:gd name="connsiteX174" fmla="*/ 1412100 w 6282274"/>
              <a:gd name="connsiteY174" fmla="*/ 924339 h 1759226"/>
              <a:gd name="connsiteX175" fmla="*/ 1322648 w 6282274"/>
              <a:gd name="connsiteY175" fmla="*/ 934278 h 1759226"/>
              <a:gd name="connsiteX176" fmla="*/ 1263013 w 6282274"/>
              <a:gd name="connsiteY176" fmla="*/ 954156 h 1759226"/>
              <a:gd name="connsiteX177" fmla="*/ 1233196 w 6282274"/>
              <a:gd name="connsiteY177" fmla="*/ 964095 h 1759226"/>
              <a:gd name="connsiteX178" fmla="*/ 1173561 w 6282274"/>
              <a:gd name="connsiteY178" fmla="*/ 993913 h 1759226"/>
              <a:gd name="connsiteX179" fmla="*/ 1123865 w 6282274"/>
              <a:gd name="connsiteY179" fmla="*/ 1033669 h 1759226"/>
              <a:gd name="connsiteX180" fmla="*/ 1103987 w 6282274"/>
              <a:gd name="connsiteY180" fmla="*/ 1063486 h 1759226"/>
              <a:gd name="connsiteX181" fmla="*/ 1054291 w 6282274"/>
              <a:gd name="connsiteY181" fmla="*/ 1103243 h 1759226"/>
              <a:gd name="connsiteX182" fmla="*/ 1034413 w 6282274"/>
              <a:gd name="connsiteY182" fmla="*/ 1133060 h 1759226"/>
              <a:gd name="connsiteX183" fmla="*/ 1014535 w 6282274"/>
              <a:gd name="connsiteY183" fmla="*/ 1152939 h 1759226"/>
              <a:gd name="connsiteX184" fmla="*/ 964839 w 6282274"/>
              <a:gd name="connsiteY184" fmla="*/ 1222513 h 1759226"/>
              <a:gd name="connsiteX185" fmla="*/ 964839 w 6282274"/>
              <a:gd name="connsiteY185" fmla="*/ 1282147 h 1759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</a:cxnLst>
            <a:rect l="l" t="t" r="r" b="b"/>
            <a:pathLst>
              <a:path w="6282274" h="1759226">
                <a:moveTo>
                  <a:pt x="964839" y="1282147"/>
                </a:moveTo>
                <a:cubicBezTo>
                  <a:pt x="966495" y="1313621"/>
                  <a:pt x="969631" y="1368467"/>
                  <a:pt x="974778" y="1411356"/>
                </a:cubicBezTo>
                <a:cubicBezTo>
                  <a:pt x="979580" y="1451374"/>
                  <a:pt x="994657" y="1530626"/>
                  <a:pt x="994657" y="1530626"/>
                </a:cubicBezTo>
                <a:cubicBezTo>
                  <a:pt x="991344" y="1563756"/>
                  <a:pt x="990853" y="1597292"/>
                  <a:pt x="984717" y="1630017"/>
                </a:cubicBezTo>
                <a:cubicBezTo>
                  <a:pt x="980855" y="1650612"/>
                  <a:pt x="976462" y="1672218"/>
                  <a:pt x="964839" y="1689652"/>
                </a:cubicBezTo>
                <a:cubicBezTo>
                  <a:pt x="958213" y="1699591"/>
                  <a:pt x="953408" y="1711022"/>
                  <a:pt x="944961" y="1719469"/>
                </a:cubicBezTo>
                <a:cubicBezTo>
                  <a:pt x="936514" y="1727916"/>
                  <a:pt x="926123" y="1734642"/>
                  <a:pt x="915144" y="1739347"/>
                </a:cubicBezTo>
                <a:cubicBezTo>
                  <a:pt x="902588" y="1744728"/>
                  <a:pt x="888991" y="1748049"/>
                  <a:pt x="875387" y="1749286"/>
                </a:cubicBezTo>
                <a:cubicBezTo>
                  <a:pt x="815906" y="1754694"/>
                  <a:pt x="756118" y="1755913"/>
                  <a:pt x="696483" y="1759226"/>
                </a:cubicBezTo>
                <a:lnTo>
                  <a:pt x="239283" y="1749286"/>
                </a:lnTo>
                <a:cubicBezTo>
                  <a:pt x="228815" y="1748859"/>
                  <a:pt x="218836" y="1744032"/>
                  <a:pt x="209465" y="1739347"/>
                </a:cubicBezTo>
                <a:cubicBezTo>
                  <a:pt x="198781" y="1734005"/>
                  <a:pt x="189587" y="1726095"/>
                  <a:pt x="179648" y="1719469"/>
                </a:cubicBezTo>
                <a:cubicBezTo>
                  <a:pt x="173022" y="1709530"/>
                  <a:pt x="167232" y="1698980"/>
                  <a:pt x="159770" y="1689652"/>
                </a:cubicBezTo>
                <a:cubicBezTo>
                  <a:pt x="153916" y="1682334"/>
                  <a:pt x="144082" y="1678155"/>
                  <a:pt x="139891" y="1669773"/>
                </a:cubicBezTo>
                <a:cubicBezTo>
                  <a:pt x="122321" y="1634633"/>
                  <a:pt x="120774" y="1606050"/>
                  <a:pt x="110074" y="1570382"/>
                </a:cubicBezTo>
                <a:cubicBezTo>
                  <a:pt x="104053" y="1550312"/>
                  <a:pt x="96822" y="1530625"/>
                  <a:pt x="90196" y="1510747"/>
                </a:cubicBezTo>
                <a:lnTo>
                  <a:pt x="70317" y="1451113"/>
                </a:lnTo>
                <a:lnTo>
                  <a:pt x="60378" y="1421295"/>
                </a:lnTo>
                <a:cubicBezTo>
                  <a:pt x="57065" y="1411356"/>
                  <a:pt x="52494" y="1401751"/>
                  <a:pt x="50439" y="1391478"/>
                </a:cubicBezTo>
                <a:cubicBezTo>
                  <a:pt x="36391" y="1321236"/>
                  <a:pt x="45842" y="1357807"/>
                  <a:pt x="20622" y="1282147"/>
                </a:cubicBezTo>
                <a:lnTo>
                  <a:pt x="10683" y="1252330"/>
                </a:lnTo>
                <a:lnTo>
                  <a:pt x="744" y="1222513"/>
                </a:lnTo>
                <a:cubicBezTo>
                  <a:pt x="994" y="1218022"/>
                  <a:pt x="-6403" y="1067841"/>
                  <a:pt x="20622" y="1013791"/>
                </a:cubicBezTo>
                <a:cubicBezTo>
                  <a:pt x="25964" y="1003107"/>
                  <a:pt x="32053" y="992420"/>
                  <a:pt x="40500" y="983973"/>
                </a:cubicBezTo>
                <a:cubicBezTo>
                  <a:pt x="48946" y="975526"/>
                  <a:pt x="60378" y="970721"/>
                  <a:pt x="70317" y="964095"/>
                </a:cubicBezTo>
                <a:cubicBezTo>
                  <a:pt x="73630" y="954156"/>
                  <a:pt x="73712" y="942459"/>
                  <a:pt x="80257" y="934278"/>
                </a:cubicBezTo>
                <a:cubicBezTo>
                  <a:pt x="87719" y="924950"/>
                  <a:pt x="100746" y="921862"/>
                  <a:pt x="110074" y="914400"/>
                </a:cubicBezTo>
                <a:cubicBezTo>
                  <a:pt x="117391" y="908546"/>
                  <a:pt x="123326" y="901147"/>
                  <a:pt x="129952" y="894521"/>
                </a:cubicBezTo>
                <a:cubicBezTo>
                  <a:pt x="146120" y="846020"/>
                  <a:pt x="151053" y="813786"/>
                  <a:pt x="189587" y="775252"/>
                </a:cubicBezTo>
                <a:cubicBezTo>
                  <a:pt x="202839" y="762000"/>
                  <a:pt x="211564" y="741422"/>
                  <a:pt x="229344" y="735495"/>
                </a:cubicBezTo>
                <a:lnTo>
                  <a:pt x="259161" y="725556"/>
                </a:lnTo>
                <a:cubicBezTo>
                  <a:pt x="298753" y="666168"/>
                  <a:pt x="255513" y="717807"/>
                  <a:pt x="308857" y="685800"/>
                </a:cubicBezTo>
                <a:cubicBezTo>
                  <a:pt x="316892" y="680979"/>
                  <a:pt x="320700" y="670742"/>
                  <a:pt x="328735" y="665921"/>
                </a:cubicBezTo>
                <a:cubicBezTo>
                  <a:pt x="337719" y="660531"/>
                  <a:pt x="349181" y="660667"/>
                  <a:pt x="358552" y="655982"/>
                </a:cubicBezTo>
                <a:cubicBezTo>
                  <a:pt x="435621" y="617448"/>
                  <a:pt x="343242" y="651147"/>
                  <a:pt x="418187" y="626165"/>
                </a:cubicBezTo>
                <a:cubicBezTo>
                  <a:pt x="454958" y="589392"/>
                  <a:pt x="430267" y="611485"/>
                  <a:pt x="497700" y="566530"/>
                </a:cubicBezTo>
                <a:cubicBezTo>
                  <a:pt x="507639" y="559904"/>
                  <a:pt x="519070" y="555099"/>
                  <a:pt x="527517" y="546652"/>
                </a:cubicBezTo>
                <a:cubicBezTo>
                  <a:pt x="555843" y="518326"/>
                  <a:pt x="539599" y="531971"/>
                  <a:pt x="577213" y="506895"/>
                </a:cubicBezTo>
                <a:cubicBezTo>
                  <a:pt x="634179" y="421446"/>
                  <a:pt x="565881" y="529559"/>
                  <a:pt x="607031" y="447260"/>
                </a:cubicBezTo>
                <a:cubicBezTo>
                  <a:pt x="612373" y="436576"/>
                  <a:pt x="621567" y="428127"/>
                  <a:pt x="626909" y="417443"/>
                </a:cubicBezTo>
                <a:cubicBezTo>
                  <a:pt x="652714" y="365832"/>
                  <a:pt x="617899" y="406576"/>
                  <a:pt x="656726" y="367747"/>
                </a:cubicBezTo>
                <a:cubicBezTo>
                  <a:pt x="660039" y="357808"/>
                  <a:pt x="660576" y="346455"/>
                  <a:pt x="666665" y="337930"/>
                </a:cubicBezTo>
                <a:cubicBezTo>
                  <a:pt x="677558" y="322679"/>
                  <a:pt x="706422" y="298173"/>
                  <a:pt x="706422" y="298173"/>
                </a:cubicBezTo>
                <a:cubicBezTo>
                  <a:pt x="709735" y="288234"/>
                  <a:pt x="709816" y="276537"/>
                  <a:pt x="716361" y="268356"/>
                </a:cubicBezTo>
                <a:cubicBezTo>
                  <a:pt x="723823" y="259028"/>
                  <a:pt x="736850" y="255940"/>
                  <a:pt x="746178" y="248478"/>
                </a:cubicBezTo>
                <a:cubicBezTo>
                  <a:pt x="810890" y="196710"/>
                  <a:pt x="715326" y="258935"/>
                  <a:pt x="795874" y="218660"/>
                </a:cubicBezTo>
                <a:cubicBezTo>
                  <a:pt x="806558" y="213318"/>
                  <a:pt x="816363" y="206244"/>
                  <a:pt x="825691" y="198782"/>
                </a:cubicBezTo>
                <a:cubicBezTo>
                  <a:pt x="833008" y="192928"/>
                  <a:pt x="837535" y="183725"/>
                  <a:pt x="845570" y="178904"/>
                </a:cubicBezTo>
                <a:cubicBezTo>
                  <a:pt x="854554" y="173514"/>
                  <a:pt x="865448" y="172278"/>
                  <a:pt x="875387" y="168965"/>
                </a:cubicBezTo>
                <a:cubicBezTo>
                  <a:pt x="888639" y="155713"/>
                  <a:pt x="904748" y="144802"/>
                  <a:pt x="915144" y="129208"/>
                </a:cubicBezTo>
                <a:cubicBezTo>
                  <a:pt x="921770" y="119269"/>
                  <a:pt x="925694" y="106853"/>
                  <a:pt x="935022" y="99391"/>
                </a:cubicBezTo>
                <a:cubicBezTo>
                  <a:pt x="943203" y="92846"/>
                  <a:pt x="954900" y="92765"/>
                  <a:pt x="964839" y="89452"/>
                </a:cubicBezTo>
                <a:cubicBezTo>
                  <a:pt x="978091" y="76200"/>
                  <a:pt x="986816" y="55622"/>
                  <a:pt x="1004596" y="49695"/>
                </a:cubicBezTo>
                <a:lnTo>
                  <a:pt x="1064231" y="29817"/>
                </a:lnTo>
                <a:cubicBezTo>
                  <a:pt x="1074170" y="26504"/>
                  <a:pt x="1083623" y="20920"/>
                  <a:pt x="1094048" y="19878"/>
                </a:cubicBezTo>
                <a:cubicBezTo>
                  <a:pt x="1127178" y="16565"/>
                  <a:pt x="1160161" y="11012"/>
                  <a:pt x="1193439" y="9939"/>
                </a:cubicBezTo>
                <a:cubicBezTo>
                  <a:pt x="1365660" y="4384"/>
                  <a:pt x="1537996" y="3313"/>
                  <a:pt x="1710274" y="0"/>
                </a:cubicBezTo>
                <a:cubicBezTo>
                  <a:pt x="1763283" y="3313"/>
                  <a:pt x="1816480" y="4379"/>
                  <a:pt x="1869300" y="9939"/>
                </a:cubicBezTo>
                <a:cubicBezTo>
                  <a:pt x="1879719" y="11036"/>
                  <a:pt x="1889043" y="17000"/>
                  <a:pt x="1899117" y="19878"/>
                </a:cubicBezTo>
                <a:cubicBezTo>
                  <a:pt x="1986478" y="44838"/>
                  <a:pt x="1897201" y="15926"/>
                  <a:pt x="1968691" y="39756"/>
                </a:cubicBezTo>
                <a:cubicBezTo>
                  <a:pt x="1981943" y="53008"/>
                  <a:pt x="1990668" y="73586"/>
                  <a:pt x="2008448" y="79513"/>
                </a:cubicBezTo>
                <a:lnTo>
                  <a:pt x="2097900" y="109330"/>
                </a:lnTo>
                <a:lnTo>
                  <a:pt x="2127717" y="119269"/>
                </a:lnTo>
                <a:lnTo>
                  <a:pt x="2157535" y="129208"/>
                </a:lnTo>
                <a:cubicBezTo>
                  <a:pt x="2204786" y="160709"/>
                  <a:pt x="2176021" y="145309"/>
                  <a:pt x="2246987" y="168965"/>
                </a:cubicBezTo>
                <a:lnTo>
                  <a:pt x="2276804" y="178904"/>
                </a:lnTo>
                <a:cubicBezTo>
                  <a:pt x="2432380" y="230762"/>
                  <a:pt x="2296184" y="188582"/>
                  <a:pt x="2704187" y="198782"/>
                </a:cubicBezTo>
                <a:lnTo>
                  <a:pt x="3171326" y="188843"/>
                </a:lnTo>
                <a:cubicBezTo>
                  <a:pt x="3181795" y="188424"/>
                  <a:pt x="3190980" y="181445"/>
                  <a:pt x="3201144" y="178904"/>
                </a:cubicBezTo>
                <a:cubicBezTo>
                  <a:pt x="3228929" y="171958"/>
                  <a:pt x="3283887" y="163457"/>
                  <a:pt x="3310474" y="159026"/>
                </a:cubicBezTo>
                <a:cubicBezTo>
                  <a:pt x="3485382" y="100717"/>
                  <a:pt x="3322846" y="151637"/>
                  <a:pt x="3797491" y="139147"/>
                </a:cubicBezTo>
                <a:lnTo>
                  <a:pt x="4095665" y="129208"/>
                </a:lnTo>
                <a:cubicBezTo>
                  <a:pt x="4105604" y="125895"/>
                  <a:pt x="4116324" y="124357"/>
                  <a:pt x="4125483" y="119269"/>
                </a:cubicBezTo>
                <a:cubicBezTo>
                  <a:pt x="4146367" y="107667"/>
                  <a:pt x="4161287" y="81215"/>
                  <a:pt x="4185117" y="79513"/>
                </a:cubicBezTo>
                <a:cubicBezTo>
                  <a:pt x="4364058" y="66730"/>
                  <a:pt x="4277925" y="73435"/>
                  <a:pt x="4443535" y="59634"/>
                </a:cubicBezTo>
                <a:lnTo>
                  <a:pt x="4532987" y="29817"/>
                </a:lnTo>
                <a:lnTo>
                  <a:pt x="4562804" y="19878"/>
                </a:lnTo>
                <a:lnTo>
                  <a:pt x="4592622" y="9939"/>
                </a:lnTo>
                <a:cubicBezTo>
                  <a:pt x="4619126" y="13252"/>
                  <a:pt x="4645437" y="19044"/>
                  <a:pt x="4672135" y="19878"/>
                </a:cubicBezTo>
                <a:cubicBezTo>
                  <a:pt x="4857604" y="25674"/>
                  <a:pt x="5043606" y="17050"/>
                  <a:pt x="5228726" y="29817"/>
                </a:cubicBezTo>
                <a:cubicBezTo>
                  <a:pt x="5240643" y="30639"/>
                  <a:pt x="5241142" y="50306"/>
                  <a:pt x="5248604" y="59634"/>
                </a:cubicBezTo>
                <a:cubicBezTo>
                  <a:pt x="5254458" y="66952"/>
                  <a:pt x="5260986" y="73890"/>
                  <a:pt x="5268483" y="79513"/>
                </a:cubicBezTo>
                <a:cubicBezTo>
                  <a:pt x="5287595" y="93847"/>
                  <a:pt x="5311224" y="102376"/>
                  <a:pt x="5328117" y="119269"/>
                </a:cubicBezTo>
                <a:cubicBezTo>
                  <a:pt x="5341369" y="132521"/>
                  <a:pt x="5357478" y="143432"/>
                  <a:pt x="5367874" y="159026"/>
                </a:cubicBezTo>
                <a:cubicBezTo>
                  <a:pt x="5374500" y="168965"/>
                  <a:pt x="5378424" y="181381"/>
                  <a:pt x="5387752" y="188843"/>
                </a:cubicBezTo>
                <a:cubicBezTo>
                  <a:pt x="5395933" y="195388"/>
                  <a:pt x="5407631" y="195469"/>
                  <a:pt x="5417570" y="198782"/>
                </a:cubicBezTo>
                <a:cubicBezTo>
                  <a:pt x="5462981" y="229056"/>
                  <a:pt x="5438940" y="210213"/>
                  <a:pt x="5487144" y="258417"/>
                </a:cubicBezTo>
                <a:cubicBezTo>
                  <a:pt x="5497083" y="268356"/>
                  <a:pt x="5503626" y="283789"/>
                  <a:pt x="5516961" y="288234"/>
                </a:cubicBezTo>
                <a:lnTo>
                  <a:pt x="5546778" y="298173"/>
                </a:lnTo>
                <a:cubicBezTo>
                  <a:pt x="5556717" y="304799"/>
                  <a:pt x="5565680" y="313200"/>
                  <a:pt x="5576596" y="318052"/>
                </a:cubicBezTo>
                <a:cubicBezTo>
                  <a:pt x="5595744" y="326562"/>
                  <a:pt x="5636231" y="337930"/>
                  <a:pt x="5636231" y="337930"/>
                </a:cubicBezTo>
                <a:cubicBezTo>
                  <a:pt x="5646170" y="344556"/>
                  <a:pt x="5655132" y="352957"/>
                  <a:pt x="5666048" y="357808"/>
                </a:cubicBezTo>
                <a:cubicBezTo>
                  <a:pt x="5685196" y="366318"/>
                  <a:pt x="5725683" y="377686"/>
                  <a:pt x="5725683" y="377686"/>
                </a:cubicBezTo>
                <a:cubicBezTo>
                  <a:pt x="5732309" y="384312"/>
                  <a:pt x="5738244" y="391711"/>
                  <a:pt x="5745561" y="397565"/>
                </a:cubicBezTo>
                <a:cubicBezTo>
                  <a:pt x="5808264" y="447728"/>
                  <a:pt x="5747250" y="389316"/>
                  <a:pt x="5795257" y="437321"/>
                </a:cubicBezTo>
                <a:lnTo>
                  <a:pt x="5825074" y="526773"/>
                </a:lnTo>
                <a:cubicBezTo>
                  <a:pt x="5828387" y="536712"/>
                  <a:pt x="5826296" y="550780"/>
                  <a:pt x="5835013" y="556591"/>
                </a:cubicBezTo>
                <a:lnTo>
                  <a:pt x="5864831" y="576469"/>
                </a:lnTo>
                <a:cubicBezTo>
                  <a:pt x="5886516" y="641524"/>
                  <a:pt x="5856398" y="577674"/>
                  <a:pt x="5904587" y="616226"/>
                </a:cubicBezTo>
                <a:cubicBezTo>
                  <a:pt x="5945216" y="648730"/>
                  <a:pt x="5903817" y="641605"/>
                  <a:pt x="5944344" y="665921"/>
                </a:cubicBezTo>
                <a:cubicBezTo>
                  <a:pt x="5953328" y="671311"/>
                  <a:pt x="5964222" y="672547"/>
                  <a:pt x="5974161" y="675860"/>
                </a:cubicBezTo>
                <a:cubicBezTo>
                  <a:pt x="5992652" y="694352"/>
                  <a:pt x="5998778" y="703078"/>
                  <a:pt x="6023857" y="715617"/>
                </a:cubicBezTo>
                <a:cubicBezTo>
                  <a:pt x="6033228" y="720302"/>
                  <a:pt x="6043735" y="722243"/>
                  <a:pt x="6053674" y="725556"/>
                </a:cubicBezTo>
                <a:cubicBezTo>
                  <a:pt x="6063613" y="735495"/>
                  <a:pt x="6071796" y="747576"/>
                  <a:pt x="6083491" y="755373"/>
                </a:cubicBezTo>
                <a:cubicBezTo>
                  <a:pt x="6092208" y="761185"/>
                  <a:pt x="6105901" y="757905"/>
                  <a:pt x="6113309" y="765313"/>
                </a:cubicBezTo>
                <a:cubicBezTo>
                  <a:pt x="6166317" y="818321"/>
                  <a:pt x="6073553" y="778565"/>
                  <a:pt x="6153065" y="805069"/>
                </a:cubicBezTo>
                <a:cubicBezTo>
                  <a:pt x="6218400" y="870400"/>
                  <a:pt x="6101471" y="747550"/>
                  <a:pt x="6192822" y="884582"/>
                </a:cubicBezTo>
                <a:cubicBezTo>
                  <a:pt x="6249794" y="970042"/>
                  <a:pt x="6181487" y="861913"/>
                  <a:pt x="6222639" y="944217"/>
                </a:cubicBezTo>
                <a:cubicBezTo>
                  <a:pt x="6227981" y="954901"/>
                  <a:pt x="6237666" y="963118"/>
                  <a:pt x="6242517" y="974034"/>
                </a:cubicBezTo>
                <a:cubicBezTo>
                  <a:pt x="6242519" y="974039"/>
                  <a:pt x="6267364" y="1048574"/>
                  <a:pt x="6272335" y="1063486"/>
                </a:cubicBezTo>
                <a:lnTo>
                  <a:pt x="6282274" y="1093304"/>
                </a:lnTo>
                <a:cubicBezTo>
                  <a:pt x="6282251" y="1093598"/>
                  <a:pt x="6280405" y="1254199"/>
                  <a:pt x="6252457" y="1282147"/>
                </a:cubicBezTo>
                <a:cubicBezTo>
                  <a:pt x="6235935" y="1298669"/>
                  <a:pt x="6222730" y="1309275"/>
                  <a:pt x="6212700" y="1331843"/>
                </a:cubicBezTo>
                <a:cubicBezTo>
                  <a:pt x="6204190" y="1350991"/>
                  <a:pt x="6204445" y="1374044"/>
                  <a:pt x="6192822" y="1391478"/>
                </a:cubicBezTo>
                <a:cubicBezTo>
                  <a:pt x="6186196" y="1401417"/>
                  <a:pt x="6177795" y="1410379"/>
                  <a:pt x="6172944" y="1421295"/>
                </a:cubicBezTo>
                <a:cubicBezTo>
                  <a:pt x="6125632" y="1527745"/>
                  <a:pt x="6178173" y="1443267"/>
                  <a:pt x="6133187" y="1510747"/>
                </a:cubicBezTo>
                <a:cubicBezTo>
                  <a:pt x="6129874" y="1520686"/>
                  <a:pt x="6125303" y="1530292"/>
                  <a:pt x="6123248" y="1540565"/>
                </a:cubicBezTo>
                <a:cubicBezTo>
                  <a:pt x="6115344" y="1580087"/>
                  <a:pt x="6116115" y="1621597"/>
                  <a:pt x="6103370" y="1659834"/>
                </a:cubicBezTo>
                <a:cubicBezTo>
                  <a:pt x="6100057" y="1669773"/>
                  <a:pt x="6101956" y="1683562"/>
                  <a:pt x="6093431" y="1689652"/>
                </a:cubicBezTo>
                <a:cubicBezTo>
                  <a:pt x="6076380" y="1701831"/>
                  <a:pt x="6033796" y="1709530"/>
                  <a:pt x="6033796" y="1709530"/>
                </a:cubicBezTo>
                <a:cubicBezTo>
                  <a:pt x="5962604" y="1780718"/>
                  <a:pt x="6021096" y="1732015"/>
                  <a:pt x="5795257" y="1719469"/>
                </a:cubicBezTo>
                <a:cubicBezTo>
                  <a:pt x="5667361" y="1712364"/>
                  <a:pt x="5680484" y="1712577"/>
                  <a:pt x="5576596" y="1699591"/>
                </a:cubicBezTo>
                <a:cubicBezTo>
                  <a:pt x="5566657" y="1696278"/>
                  <a:pt x="5557051" y="1691707"/>
                  <a:pt x="5546778" y="1689652"/>
                </a:cubicBezTo>
                <a:cubicBezTo>
                  <a:pt x="5502726" y="1680842"/>
                  <a:pt x="5441201" y="1677025"/>
                  <a:pt x="5397691" y="1669773"/>
                </a:cubicBezTo>
                <a:cubicBezTo>
                  <a:pt x="5384217" y="1667527"/>
                  <a:pt x="5371187" y="1663147"/>
                  <a:pt x="5357935" y="1659834"/>
                </a:cubicBezTo>
                <a:cubicBezTo>
                  <a:pt x="5347996" y="1653208"/>
                  <a:pt x="5336564" y="1648403"/>
                  <a:pt x="5328117" y="1639956"/>
                </a:cubicBezTo>
                <a:cubicBezTo>
                  <a:pt x="5304491" y="1616331"/>
                  <a:pt x="5298202" y="1580027"/>
                  <a:pt x="5288361" y="1550504"/>
                </a:cubicBezTo>
                <a:lnTo>
                  <a:pt x="5278422" y="1520686"/>
                </a:lnTo>
                <a:lnTo>
                  <a:pt x="5268483" y="1490869"/>
                </a:lnTo>
                <a:lnTo>
                  <a:pt x="5258544" y="1461052"/>
                </a:lnTo>
                <a:cubicBezTo>
                  <a:pt x="5255231" y="1391478"/>
                  <a:pt x="5254389" y="1321742"/>
                  <a:pt x="5248604" y="1252330"/>
                </a:cubicBezTo>
                <a:cubicBezTo>
                  <a:pt x="5247734" y="1241890"/>
                  <a:pt x="5244055" y="1231497"/>
                  <a:pt x="5238665" y="1222513"/>
                </a:cubicBezTo>
                <a:cubicBezTo>
                  <a:pt x="5229222" y="1206775"/>
                  <a:pt x="5202515" y="1191786"/>
                  <a:pt x="5188970" y="1182756"/>
                </a:cubicBezTo>
                <a:cubicBezTo>
                  <a:pt x="5169966" y="1125745"/>
                  <a:pt x="5191896" y="1176719"/>
                  <a:pt x="5159152" y="1133060"/>
                </a:cubicBezTo>
                <a:cubicBezTo>
                  <a:pt x="5144818" y="1113948"/>
                  <a:pt x="5119396" y="1073426"/>
                  <a:pt x="5119396" y="1073426"/>
                </a:cubicBezTo>
                <a:cubicBezTo>
                  <a:pt x="5116083" y="1063487"/>
                  <a:pt x="5114847" y="1052592"/>
                  <a:pt x="5109457" y="1043608"/>
                </a:cubicBezTo>
                <a:cubicBezTo>
                  <a:pt x="5097517" y="1023708"/>
                  <a:pt x="5076488" y="1018189"/>
                  <a:pt x="5059761" y="1003852"/>
                </a:cubicBezTo>
                <a:cubicBezTo>
                  <a:pt x="5025215" y="974241"/>
                  <a:pt x="5007421" y="940023"/>
                  <a:pt x="4960370" y="924339"/>
                </a:cubicBezTo>
                <a:lnTo>
                  <a:pt x="4900735" y="904460"/>
                </a:lnTo>
                <a:cubicBezTo>
                  <a:pt x="4890796" y="901147"/>
                  <a:pt x="4881081" y="897062"/>
                  <a:pt x="4870917" y="894521"/>
                </a:cubicBezTo>
                <a:lnTo>
                  <a:pt x="4831161" y="884582"/>
                </a:lnTo>
                <a:cubicBezTo>
                  <a:pt x="4774839" y="887895"/>
                  <a:pt x="4718141" y="887224"/>
                  <a:pt x="4662196" y="894521"/>
                </a:cubicBezTo>
                <a:cubicBezTo>
                  <a:pt x="4629240" y="898820"/>
                  <a:pt x="4598327" y="913812"/>
                  <a:pt x="4572744" y="934278"/>
                </a:cubicBezTo>
                <a:cubicBezTo>
                  <a:pt x="4548084" y="954005"/>
                  <a:pt x="4555989" y="959917"/>
                  <a:pt x="4523048" y="974034"/>
                </a:cubicBezTo>
                <a:cubicBezTo>
                  <a:pt x="4510492" y="979415"/>
                  <a:pt x="4496375" y="980048"/>
                  <a:pt x="4483291" y="983973"/>
                </a:cubicBezTo>
                <a:cubicBezTo>
                  <a:pt x="4463221" y="989994"/>
                  <a:pt x="4443535" y="997226"/>
                  <a:pt x="4423657" y="1003852"/>
                </a:cubicBezTo>
                <a:lnTo>
                  <a:pt x="4393839" y="1013791"/>
                </a:lnTo>
                <a:cubicBezTo>
                  <a:pt x="4383900" y="1020417"/>
                  <a:pt x="4375959" y="1033227"/>
                  <a:pt x="4364022" y="1033669"/>
                </a:cubicBezTo>
                <a:cubicBezTo>
                  <a:pt x="4167930" y="1040932"/>
                  <a:pt x="4194015" y="1046573"/>
                  <a:pt x="4095665" y="1013791"/>
                </a:cubicBezTo>
                <a:cubicBezTo>
                  <a:pt x="4085726" y="1007165"/>
                  <a:pt x="4075176" y="1001375"/>
                  <a:pt x="4065848" y="993913"/>
                </a:cubicBezTo>
                <a:cubicBezTo>
                  <a:pt x="4058531" y="988059"/>
                  <a:pt x="4054583" y="977725"/>
                  <a:pt x="4045970" y="974034"/>
                </a:cubicBezTo>
                <a:cubicBezTo>
                  <a:pt x="4023819" y="964541"/>
                  <a:pt x="3911903" y="954721"/>
                  <a:pt x="3906822" y="954156"/>
                </a:cubicBezTo>
                <a:lnTo>
                  <a:pt x="3737857" y="964095"/>
                </a:lnTo>
                <a:cubicBezTo>
                  <a:pt x="3691453" y="967089"/>
                  <a:pt x="3645210" y="974034"/>
                  <a:pt x="3598709" y="974034"/>
                </a:cubicBezTo>
                <a:cubicBezTo>
                  <a:pt x="3376710" y="974034"/>
                  <a:pt x="3154761" y="967408"/>
                  <a:pt x="2932787" y="964095"/>
                </a:cubicBezTo>
                <a:cubicBezTo>
                  <a:pt x="2886404" y="967408"/>
                  <a:pt x="2840140" y="974034"/>
                  <a:pt x="2793639" y="974034"/>
                </a:cubicBezTo>
                <a:cubicBezTo>
                  <a:pt x="2446084" y="974034"/>
                  <a:pt x="2539606" y="1002000"/>
                  <a:pt x="2396074" y="954156"/>
                </a:cubicBezTo>
                <a:cubicBezTo>
                  <a:pt x="2323187" y="957469"/>
                  <a:pt x="2250160" y="958499"/>
                  <a:pt x="2177413" y="964095"/>
                </a:cubicBezTo>
                <a:cubicBezTo>
                  <a:pt x="2163793" y="965143"/>
                  <a:pt x="2149875" y="967925"/>
                  <a:pt x="2137657" y="974034"/>
                </a:cubicBezTo>
                <a:cubicBezTo>
                  <a:pt x="2110638" y="987544"/>
                  <a:pt x="2121311" y="1005001"/>
                  <a:pt x="2097900" y="1023730"/>
                </a:cubicBezTo>
                <a:cubicBezTo>
                  <a:pt x="2089719" y="1030275"/>
                  <a:pt x="2078022" y="1030356"/>
                  <a:pt x="2068083" y="1033669"/>
                </a:cubicBezTo>
                <a:cubicBezTo>
                  <a:pt x="2064770" y="1043608"/>
                  <a:pt x="2066669" y="1057397"/>
                  <a:pt x="2058144" y="1063486"/>
                </a:cubicBezTo>
                <a:cubicBezTo>
                  <a:pt x="2041093" y="1075665"/>
                  <a:pt x="1998509" y="1083365"/>
                  <a:pt x="1998509" y="1083365"/>
                </a:cubicBezTo>
                <a:cubicBezTo>
                  <a:pt x="1975318" y="1080052"/>
                  <a:pt x="1951762" y="1078694"/>
                  <a:pt x="1928935" y="1073426"/>
                </a:cubicBezTo>
                <a:cubicBezTo>
                  <a:pt x="1908518" y="1068714"/>
                  <a:pt x="1869300" y="1053547"/>
                  <a:pt x="1869300" y="1053547"/>
                </a:cubicBezTo>
                <a:cubicBezTo>
                  <a:pt x="1862674" y="1043608"/>
                  <a:pt x="1859552" y="1030061"/>
                  <a:pt x="1849422" y="1023730"/>
                </a:cubicBezTo>
                <a:cubicBezTo>
                  <a:pt x="1831653" y="1012625"/>
                  <a:pt x="1809665" y="1010478"/>
                  <a:pt x="1789787" y="1003852"/>
                </a:cubicBezTo>
                <a:lnTo>
                  <a:pt x="1759970" y="993913"/>
                </a:lnTo>
                <a:lnTo>
                  <a:pt x="1730152" y="983973"/>
                </a:lnTo>
                <a:cubicBezTo>
                  <a:pt x="1720213" y="980660"/>
                  <a:pt x="1709052" y="979845"/>
                  <a:pt x="1700335" y="974034"/>
                </a:cubicBezTo>
                <a:cubicBezTo>
                  <a:pt x="1690396" y="967408"/>
                  <a:pt x="1681433" y="959007"/>
                  <a:pt x="1670517" y="954156"/>
                </a:cubicBezTo>
                <a:cubicBezTo>
                  <a:pt x="1651370" y="945646"/>
                  <a:pt x="1628317" y="945901"/>
                  <a:pt x="1610883" y="934278"/>
                </a:cubicBezTo>
                <a:cubicBezTo>
                  <a:pt x="1567009" y="905030"/>
                  <a:pt x="1592778" y="916743"/>
                  <a:pt x="1531370" y="904460"/>
                </a:cubicBezTo>
                <a:cubicBezTo>
                  <a:pt x="1501552" y="907773"/>
                  <a:pt x="1471510" y="909468"/>
                  <a:pt x="1441917" y="914400"/>
                </a:cubicBezTo>
                <a:cubicBezTo>
                  <a:pt x="1431583" y="916122"/>
                  <a:pt x="1422434" y="922617"/>
                  <a:pt x="1412100" y="924339"/>
                </a:cubicBezTo>
                <a:cubicBezTo>
                  <a:pt x="1382507" y="929271"/>
                  <a:pt x="1352465" y="930965"/>
                  <a:pt x="1322648" y="934278"/>
                </a:cubicBezTo>
                <a:lnTo>
                  <a:pt x="1263013" y="954156"/>
                </a:lnTo>
                <a:cubicBezTo>
                  <a:pt x="1253074" y="957469"/>
                  <a:pt x="1241913" y="958284"/>
                  <a:pt x="1233196" y="964095"/>
                </a:cubicBezTo>
                <a:cubicBezTo>
                  <a:pt x="1194661" y="989784"/>
                  <a:pt x="1214710" y="980195"/>
                  <a:pt x="1173561" y="993913"/>
                </a:cubicBezTo>
                <a:cubicBezTo>
                  <a:pt x="1116594" y="1079363"/>
                  <a:pt x="1192448" y="978804"/>
                  <a:pt x="1123865" y="1033669"/>
                </a:cubicBezTo>
                <a:cubicBezTo>
                  <a:pt x="1114537" y="1041131"/>
                  <a:pt x="1111449" y="1054158"/>
                  <a:pt x="1103987" y="1063486"/>
                </a:cubicBezTo>
                <a:cubicBezTo>
                  <a:pt x="1087799" y="1083721"/>
                  <a:pt x="1076435" y="1088481"/>
                  <a:pt x="1054291" y="1103243"/>
                </a:cubicBezTo>
                <a:cubicBezTo>
                  <a:pt x="1047665" y="1113182"/>
                  <a:pt x="1041875" y="1123732"/>
                  <a:pt x="1034413" y="1133060"/>
                </a:cubicBezTo>
                <a:cubicBezTo>
                  <a:pt x="1028559" y="1140377"/>
                  <a:pt x="1018726" y="1144557"/>
                  <a:pt x="1014535" y="1152939"/>
                </a:cubicBezTo>
                <a:cubicBezTo>
                  <a:pt x="977430" y="1227151"/>
                  <a:pt x="1021492" y="1203627"/>
                  <a:pt x="964839" y="1222513"/>
                </a:cubicBezTo>
                <a:cubicBezTo>
                  <a:pt x="952805" y="1258616"/>
                  <a:pt x="963183" y="1250673"/>
                  <a:pt x="964839" y="1282147"/>
                </a:cubicBezTo>
                <a:close/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5" name="Group 26"/>
          <p:cNvGrpSpPr/>
          <p:nvPr/>
        </p:nvGrpSpPr>
        <p:grpSpPr>
          <a:xfrm>
            <a:off x="6776423" y="878495"/>
            <a:ext cx="2114216" cy="1437507"/>
            <a:chOff x="6732880" y="1404547"/>
            <a:chExt cx="2114216" cy="1437507"/>
          </a:xfrm>
        </p:grpSpPr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2880" y="1404547"/>
              <a:ext cx="2114216" cy="14375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2" name="TextBox 21"/>
            <p:cNvSpPr txBox="1"/>
            <p:nvPr/>
          </p:nvSpPr>
          <p:spPr>
            <a:xfrm>
              <a:off x="8143103" y="2100648"/>
              <a:ext cx="57419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GND</a:t>
              </a:r>
              <a:endParaRPr lang="en-US" sz="1400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899187" y="2104766"/>
              <a:ext cx="57419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GND</a:t>
              </a:r>
              <a:endParaRPr lang="en-US" sz="1400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7545860" y="2244809"/>
              <a:ext cx="57419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GND</a:t>
              </a:r>
              <a:endParaRPr lang="en-US" sz="1400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7418173" y="1729946"/>
              <a:ext cx="351378" cy="3118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S</a:t>
              </a:r>
              <a:r>
                <a:rPr lang="en-US" sz="1400" baseline="30000" dirty="0" smtClean="0"/>
                <a:t>+</a:t>
              </a:r>
              <a:endParaRPr lang="en-US" sz="1400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780638" y="1734065"/>
              <a:ext cx="35137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S</a:t>
              </a:r>
              <a:r>
                <a:rPr lang="en-US" sz="1400" baseline="30000" dirty="0" smtClean="0"/>
                <a:t>-</a:t>
              </a:r>
              <a:endParaRPr lang="en-US" sz="1400" dirty="0"/>
            </a:p>
          </p:txBody>
        </p:sp>
      </p:grpSp>
      <p:pic>
        <p:nvPicPr>
          <p:cNvPr id="29" name="Picture 2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7092" y="2343176"/>
            <a:ext cx="3093308" cy="1864846"/>
          </a:xfrm>
          <a:prstGeom prst="rect">
            <a:avLst/>
          </a:prstGeom>
        </p:spPr>
      </p:pic>
      <p:pic>
        <p:nvPicPr>
          <p:cNvPr id="30" name="Picture 2" descr="C:\Users\Matt\Desktop\Research\IBM\Journal Paper\Plots and Scripts\Plot current through connector\Connector_Only.bmp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492" y="3982453"/>
            <a:ext cx="3834063" cy="2875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7" name="Group 23"/>
          <p:cNvGrpSpPr/>
          <p:nvPr/>
        </p:nvGrpSpPr>
        <p:grpSpPr>
          <a:xfrm>
            <a:off x="4774261" y="4061299"/>
            <a:ext cx="3826042" cy="2796701"/>
            <a:chOff x="369579" y="1426384"/>
            <a:chExt cx="3584555" cy="2688416"/>
          </a:xfrm>
        </p:grpSpPr>
        <p:pic>
          <p:nvPicPr>
            <p:cNvPr id="32" name="Picture 2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69579" y="1426384"/>
              <a:ext cx="3584555" cy="26884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Oval 32"/>
            <p:cNvSpPr/>
            <p:nvPr/>
          </p:nvSpPr>
          <p:spPr>
            <a:xfrm>
              <a:off x="1664977" y="1676400"/>
              <a:ext cx="153403" cy="495300"/>
            </a:xfrm>
            <a:prstGeom prst="ellipse">
              <a:avLst/>
            </a:prstGeom>
            <a:no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1836427" y="1676400"/>
              <a:ext cx="153403" cy="4953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2703202" y="1752600"/>
              <a:ext cx="228600" cy="4191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7" name="Straight Connector 36"/>
          <p:cNvCxnSpPr/>
          <p:nvPr/>
        </p:nvCxnSpPr>
        <p:spPr>
          <a:xfrm flipV="1">
            <a:off x="3459892" y="3608173"/>
            <a:ext cx="766119" cy="543697"/>
          </a:xfrm>
          <a:prstGeom prst="line">
            <a:avLst/>
          </a:prstGeom>
          <a:ln w="28575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1359247" y="3534031"/>
            <a:ext cx="31015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Circulation integrals give antenna currents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6388443" y="5313405"/>
            <a:ext cx="209217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Total radiated power</a:t>
            </a:r>
            <a:endParaRPr lang="en-US" dirty="0"/>
          </a:p>
        </p:txBody>
      </p:sp>
      <p:cxnSp>
        <p:nvCxnSpPr>
          <p:cNvPr id="38" name="Curved Connector 37"/>
          <p:cNvCxnSpPr/>
          <p:nvPr/>
        </p:nvCxnSpPr>
        <p:spPr>
          <a:xfrm rot="10800000" flipV="1">
            <a:off x="6115459" y="2625369"/>
            <a:ext cx="660673" cy="562025"/>
          </a:xfrm>
          <a:prstGeom prst="curvedConnector3">
            <a:avLst>
              <a:gd name="adj1" fmla="val 50000"/>
            </a:avLst>
          </a:prstGeom>
          <a:ln w="38100">
            <a:solidFill>
              <a:srgbClr val="0000FF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7014246" y="2468853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EMI)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7206342" y="3091543"/>
            <a:ext cx="19376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Q:  What type of antenna is at this frequency?</a:t>
            </a:r>
            <a:endParaRPr lang="en-US" dirty="0"/>
          </a:p>
        </p:txBody>
      </p:sp>
      <p:cxnSp>
        <p:nvCxnSpPr>
          <p:cNvPr id="44" name="Straight Arrow Connector 43"/>
          <p:cNvCxnSpPr/>
          <p:nvPr/>
        </p:nvCxnSpPr>
        <p:spPr>
          <a:xfrm flipH="1">
            <a:off x="5704114" y="3690257"/>
            <a:ext cx="1589315" cy="143691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H="1" flipV="1">
            <a:off x="4800600" y="1894114"/>
            <a:ext cx="1284514" cy="2471057"/>
          </a:xfrm>
          <a:prstGeom prst="line">
            <a:avLst/>
          </a:prstGeom>
          <a:ln w="28575"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4310742" y="4201886"/>
            <a:ext cx="1678665" cy="369332"/>
          </a:xfrm>
          <a:prstGeom prst="rect">
            <a:avLst/>
          </a:prstGeom>
          <a:solidFill>
            <a:schemeClr val="bg1"/>
          </a:solidFill>
          <a:ln w="12700">
            <a:solidFill>
              <a:srgbClr val="FF0000"/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Resonant length</a:t>
            </a:r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>
            <a:off x="-65323" y="979714"/>
            <a:ext cx="327108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Connector with Large PCB Plane</a:t>
            </a:r>
            <a:endParaRPr lang="en-US" dirty="0"/>
          </a:p>
        </p:txBody>
      </p:sp>
      <p:sp>
        <p:nvSpPr>
          <p:cNvPr id="18" name="직사각형 13"/>
          <p:cNvSpPr/>
          <p:nvPr/>
        </p:nvSpPr>
        <p:spPr>
          <a:xfrm>
            <a:off x="4556314" y="2088460"/>
            <a:ext cx="1332800" cy="338554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ko-KR" sz="1600" dirty="0" smtClean="0">
                <a:latin typeface="+mn-lt"/>
              </a:rPr>
              <a:t>Middle pair</a:t>
            </a:r>
            <a:endParaRPr lang="ko-KR" altLang="en-US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25259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 rot="230173">
            <a:off x="1890624" y="630363"/>
            <a:ext cx="7727244" cy="2826272"/>
            <a:chOff x="-62349" y="1168824"/>
            <a:chExt cx="7727244" cy="2826272"/>
          </a:xfrm>
          <a:solidFill>
            <a:schemeClr val="bg1">
              <a:lumMod val="65000"/>
            </a:schemeClr>
          </a:solidFill>
        </p:grpSpPr>
        <p:sp>
          <p:nvSpPr>
            <p:cNvPr id="24" name="Rectangle 23"/>
            <p:cNvSpPr/>
            <p:nvPr/>
          </p:nvSpPr>
          <p:spPr>
            <a:xfrm>
              <a:off x="2129434" y="2930895"/>
              <a:ext cx="5535461" cy="469232"/>
            </a:xfrm>
            <a:prstGeom prst="rect">
              <a:avLst/>
            </a:prstGeom>
            <a:grpFill/>
            <a:ln>
              <a:noFill/>
            </a:ln>
            <a:scene3d>
              <a:camera prst="isometricRightU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149604" y="1168824"/>
              <a:ext cx="5630779" cy="2610853"/>
            </a:xfrm>
            <a:prstGeom prst="rect">
              <a:avLst/>
            </a:prstGeom>
            <a:grpFill/>
            <a:ln>
              <a:noFill/>
            </a:ln>
            <a:scene3d>
              <a:camera prst="isometricTopU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 rot="21369827">
              <a:off x="-62349" y="3586022"/>
              <a:ext cx="4140352" cy="409074"/>
            </a:xfrm>
            <a:prstGeom prst="rect">
              <a:avLst/>
            </a:prstGeom>
            <a:grpFill/>
            <a:ln>
              <a:noFill/>
            </a:ln>
            <a:scene3d>
              <a:camera prst="isometricOffAxis1Lef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5585461" y="2766060"/>
            <a:ext cx="1132973" cy="703446"/>
            <a:chOff x="5585461" y="2766060"/>
            <a:chExt cx="1132973" cy="703446"/>
          </a:xfrm>
        </p:grpSpPr>
        <p:sp>
          <p:nvSpPr>
            <p:cNvPr id="28" name="Rectangle 27"/>
            <p:cNvSpPr/>
            <p:nvPr/>
          </p:nvSpPr>
          <p:spPr>
            <a:xfrm>
              <a:off x="6393181" y="2766060"/>
              <a:ext cx="106679" cy="198120"/>
            </a:xfrm>
            <a:prstGeom prst="rect">
              <a:avLst/>
            </a:prstGeom>
            <a:solidFill>
              <a:srgbClr val="F0F0F0"/>
            </a:solidFill>
            <a:ln>
              <a:noFill/>
            </a:ln>
            <a:scene3d>
              <a:camera prst="isometricRightU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6233161" y="2857500"/>
              <a:ext cx="106679" cy="198120"/>
            </a:xfrm>
            <a:prstGeom prst="rect">
              <a:avLst/>
            </a:prstGeom>
            <a:solidFill>
              <a:srgbClr val="F0F0F0"/>
            </a:solidFill>
            <a:ln>
              <a:noFill/>
            </a:ln>
            <a:scene3d>
              <a:camera prst="isometricRightU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6080761" y="2926080"/>
              <a:ext cx="106679" cy="198120"/>
            </a:xfrm>
            <a:prstGeom prst="rect">
              <a:avLst/>
            </a:prstGeom>
            <a:solidFill>
              <a:srgbClr val="F0F0F0"/>
            </a:solidFill>
            <a:ln>
              <a:noFill/>
            </a:ln>
            <a:scene3d>
              <a:camera prst="isometricRightU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5905501" y="3009900"/>
              <a:ext cx="106679" cy="198120"/>
            </a:xfrm>
            <a:prstGeom prst="rect">
              <a:avLst/>
            </a:prstGeom>
            <a:solidFill>
              <a:srgbClr val="F0F0F0"/>
            </a:solidFill>
            <a:ln>
              <a:noFill/>
            </a:ln>
            <a:scene3d>
              <a:camera prst="isometricRightU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5753101" y="3070860"/>
              <a:ext cx="106679" cy="198120"/>
            </a:xfrm>
            <a:prstGeom prst="rect">
              <a:avLst/>
            </a:prstGeom>
            <a:solidFill>
              <a:srgbClr val="F0F0F0"/>
            </a:solidFill>
            <a:ln>
              <a:noFill/>
            </a:ln>
            <a:scene3d>
              <a:camera prst="isometricRightU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5585461" y="3162300"/>
              <a:ext cx="106679" cy="198120"/>
            </a:xfrm>
            <a:prstGeom prst="rect">
              <a:avLst/>
            </a:prstGeom>
            <a:solidFill>
              <a:srgbClr val="F0F0F0"/>
            </a:solidFill>
            <a:ln>
              <a:noFill/>
            </a:ln>
            <a:scene3d>
              <a:camera prst="isometricRightU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4" name="Group 30"/>
            <p:cNvGrpSpPr/>
            <p:nvPr/>
          </p:nvGrpSpPr>
          <p:grpSpPr>
            <a:xfrm>
              <a:off x="5804034" y="3012306"/>
              <a:ext cx="914400" cy="457200"/>
              <a:chOff x="5852160" y="3649980"/>
              <a:chExt cx="914400" cy="457200"/>
            </a:xfrm>
          </p:grpSpPr>
          <p:cxnSp>
            <p:nvCxnSpPr>
              <p:cNvPr id="35" name="Straight Connector 34"/>
              <p:cNvCxnSpPr/>
              <p:nvPr/>
            </p:nvCxnSpPr>
            <p:spPr>
              <a:xfrm flipV="1">
                <a:off x="5852160" y="3893820"/>
                <a:ext cx="419100" cy="205740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>
                <a:off x="6355080" y="3832860"/>
                <a:ext cx="121920" cy="251460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 flipV="1">
                <a:off x="6347460" y="3649980"/>
                <a:ext cx="419100" cy="205740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>
                <a:off x="6256020" y="3901440"/>
                <a:ext cx="91440" cy="205740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9" name="TextBox 38"/>
          <p:cNvSpPr txBox="1"/>
          <p:nvPr/>
        </p:nvSpPr>
        <p:spPr>
          <a:xfrm>
            <a:off x="6792021" y="2694726"/>
            <a:ext cx="19936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2.4 GHz receive antenna at 1 cm distance</a:t>
            </a:r>
            <a:endParaRPr lang="en-US" dirty="0"/>
          </a:p>
        </p:txBody>
      </p:sp>
      <p:sp>
        <p:nvSpPr>
          <p:cNvPr id="50" name="TextBox 49"/>
          <p:cNvSpPr txBox="1"/>
          <p:nvPr/>
        </p:nvSpPr>
        <p:spPr>
          <a:xfrm>
            <a:off x="3934326" y="1034716"/>
            <a:ext cx="365997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Dimensions (all approximate):</a:t>
            </a:r>
          </a:p>
          <a:p>
            <a:pPr marL="120650" indent="-120650">
              <a:buFont typeface="Arial" pitchFamily="34" charset="0"/>
              <a:buChar char="•"/>
            </a:pPr>
            <a:r>
              <a:rPr lang="en-US" dirty="0" smtClean="0"/>
              <a:t>Enclosure (30cm x20 cm x 2.5 cm)</a:t>
            </a:r>
          </a:p>
          <a:p>
            <a:pPr marL="120650" indent="-120650">
              <a:buFont typeface="Arial" pitchFamily="34" charset="0"/>
              <a:buChar char="•"/>
            </a:pPr>
            <a:r>
              <a:rPr lang="en-US" dirty="0" smtClean="0"/>
              <a:t>Loop 1.5 cm long x 0.5 cm high</a:t>
            </a:r>
          </a:p>
          <a:p>
            <a:pPr marL="120650" indent="-120650">
              <a:buFont typeface="Arial" pitchFamily="34" charset="0"/>
              <a:buChar char="•"/>
            </a:pPr>
            <a:r>
              <a:rPr lang="en-US" dirty="0" smtClean="0"/>
              <a:t>Apertures (5 mm x 5 mm)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991600" cy="762000"/>
          </a:xfrm>
        </p:spPr>
        <p:txBody>
          <a:bodyPr/>
          <a:lstStyle/>
          <a:p>
            <a:r>
              <a:rPr lang="en-US" dirty="0" smtClean="0"/>
              <a:t>3D Wave Coupling – Coupling through Cavity Mode</a:t>
            </a:r>
            <a:endParaRPr lang="en-US" dirty="0"/>
          </a:p>
        </p:txBody>
      </p:sp>
      <p:grpSp>
        <p:nvGrpSpPr>
          <p:cNvPr id="54" name="Group 53"/>
          <p:cNvGrpSpPr/>
          <p:nvPr/>
        </p:nvGrpSpPr>
        <p:grpSpPr>
          <a:xfrm>
            <a:off x="202262" y="1839531"/>
            <a:ext cx="3176336" cy="1861521"/>
            <a:chOff x="288759" y="974558"/>
            <a:chExt cx="3176336" cy="1861521"/>
          </a:xfrm>
        </p:grpSpPr>
        <p:grpSp>
          <p:nvGrpSpPr>
            <p:cNvPr id="40" name="Group 39"/>
            <p:cNvGrpSpPr/>
            <p:nvPr/>
          </p:nvGrpSpPr>
          <p:grpSpPr>
            <a:xfrm>
              <a:off x="366562" y="1330292"/>
              <a:ext cx="3070860" cy="441960"/>
              <a:chOff x="655320" y="5661660"/>
              <a:chExt cx="3070860" cy="441960"/>
            </a:xfrm>
          </p:grpSpPr>
          <p:sp>
            <p:nvSpPr>
              <p:cNvPr id="41" name="Rectangle 40"/>
              <p:cNvSpPr/>
              <p:nvPr/>
            </p:nvSpPr>
            <p:spPr>
              <a:xfrm>
                <a:off x="655320" y="5661660"/>
                <a:ext cx="3070860" cy="434340"/>
              </a:xfrm>
              <a:prstGeom prst="rect">
                <a:avLst/>
              </a:prstGeom>
              <a:no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2" name="Straight Connector 41"/>
              <p:cNvCxnSpPr/>
              <p:nvPr/>
            </p:nvCxnSpPr>
            <p:spPr>
              <a:xfrm>
                <a:off x="1409700" y="5974080"/>
                <a:ext cx="186690" cy="0"/>
              </a:xfrm>
              <a:prstGeom prst="line">
                <a:avLst/>
              </a:prstGeom>
              <a:ln w="28575">
                <a:solidFill>
                  <a:srgbClr val="FF99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>
                <a:off x="1584960" y="5974080"/>
                <a:ext cx="0" cy="110490"/>
              </a:xfrm>
              <a:prstGeom prst="line">
                <a:avLst/>
              </a:prstGeom>
              <a:ln w="28575">
                <a:solidFill>
                  <a:srgbClr val="FF99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>
              <a:xfrm>
                <a:off x="1421130" y="5970270"/>
                <a:ext cx="0" cy="53340"/>
              </a:xfrm>
              <a:prstGeom prst="line">
                <a:avLst/>
              </a:prstGeom>
              <a:ln w="28575">
                <a:solidFill>
                  <a:srgbClr val="FF99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" name="Oval 44"/>
              <p:cNvSpPr/>
              <p:nvPr/>
            </p:nvSpPr>
            <p:spPr>
              <a:xfrm>
                <a:off x="1375410" y="6023610"/>
                <a:ext cx="83820" cy="80010"/>
              </a:xfrm>
              <a:prstGeom prst="ellipse">
                <a:avLst/>
              </a:prstGeom>
              <a:noFill/>
              <a:ln w="19050">
                <a:solidFill>
                  <a:srgbClr val="008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6" name="Straight Connector 45"/>
              <p:cNvCxnSpPr/>
              <p:nvPr/>
            </p:nvCxnSpPr>
            <p:spPr>
              <a:xfrm>
                <a:off x="1466850" y="5977890"/>
                <a:ext cx="110490" cy="0"/>
              </a:xfrm>
              <a:prstGeom prst="line">
                <a:avLst/>
              </a:prstGeom>
              <a:ln>
                <a:solidFill>
                  <a:srgbClr val="FF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7" name="TextBox 46"/>
            <p:cNvSpPr txBox="1"/>
            <p:nvPr/>
          </p:nvSpPr>
          <p:spPr>
            <a:xfrm>
              <a:off x="288759" y="2189748"/>
              <a:ext cx="26108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Small driven loop in enclosure at 2.4 GHz</a:t>
              </a:r>
              <a:endParaRPr lang="en-US" dirty="0"/>
            </a:p>
          </p:txBody>
        </p:sp>
        <p:cxnSp>
          <p:nvCxnSpPr>
            <p:cNvPr id="48" name="Straight Arrow Connector 47"/>
            <p:cNvCxnSpPr/>
            <p:nvPr/>
          </p:nvCxnSpPr>
          <p:spPr>
            <a:xfrm flipV="1">
              <a:off x="1179095" y="1852863"/>
              <a:ext cx="48126" cy="36094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TextBox 48"/>
            <p:cNvSpPr txBox="1"/>
            <p:nvPr/>
          </p:nvSpPr>
          <p:spPr>
            <a:xfrm>
              <a:off x="938464" y="974558"/>
              <a:ext cx="10246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end view</a:t>
              </a:r>
              <a:endParaRPr lang="en-US" dirty="0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3356811" y="1515979"/>
              <a:ext cx="108284" cy="10828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 rot="572073">
              <a:off x="1442994" y="1435443"/>
              <a:ext cx="863600" cy="190500"/>
            </a:xfrm>
            <a:custGeom>
              <a:avLst/>
              <a:gdLst>
                <a:gd name="connsiteX0" fmla="*/ 0 w 863600"/>
                <a:gd name="connsiteY0" fmla="*/ 190500 h 190500"/>
                <a:gd name="connsiteX1" fmla="*/ 215900 w 863600"/>
                <a:gd name="connsiteY1" fmla="*/ 101600 h 190500"/>
                <a:gd name="connsiteX2" fmla="*/ 342900 w 863600"/>
                <a:gd name="connsiteY2" fmla="*/ 177800 h 190500"/>
                <a:gd name="connsiteX3" fmla="*/ 457200 w 863600"/>
                <a:gd name="connsiteY3" fmla="*/ 139700 h 190500"/>
                <a:gd name="connsiteX4" fmla="*/ 482600 w 863600"/>
                <a:gd name="connsiteY4" fmla="*/ 50800 h 190500"/>
                <a:gd name="connsiteX5" fmla="*/ 584200 w 863600"/>
                <a:gd name="connsiteY5" fmla="*/ 25400 h 190500"/>
                <a:gd name="connsiteX6" fmla="*/ 647700 w 863600"/>
                <a:gd name="connsiteY6" fmla="*/ 114300 h 190500"/>
                <a:gd name="connsiteX7" fmla="*/ 762000 w 863600"/>
                <a:gd name="connsiteY7" fmla="*/ 127000 h 190500"/>
                <a:gd name="connsiteX8" fmla="*/ 762000 w 863600"/>
                <a:gd name="connsiteY8" fmla="*/ 38100 h 190500"/>
                <a:gd name="connsiteX9" fmla="*/ 863600 w 863600"/>
                <a:gd name="connsiteY9" fmla="*/ 0 h 190500"/>
                <a:gd name="connsiteX10" fmla="*/ 863600 w 863600"/>
                <a:gd name="connsiteY10" fmla="*/ 0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63600" h="190500">
                  <a:moveTo>
                    <a:pt x="0" y="190500"/>
                  </a:moveTo>
                  <a:cubicBezTo>
                    <a:pt x="79375" y="147108"/>
                    <a:pt x="158750" y="103717"/>
                    <a:pt x="215900" y="101600"/>
                  </a:cubicBezTo>
                  <a:cubicBezTo>
                    <a:pt x="273050" y="99483"/>
                    <a:pt x="302683" y="171450"/>
                    <a:pt x="342900" y="177800"/>
                  </a:cubicBezTo>
                  <a:cubicBezTo>
                    <a:pt x="383117" y="184150"/>
                    <a:pt x="433917" y="160867"/>
                    <a:pt x="457200" y="139700"/>
                  </a:cubicBezTo>
                  <a:cubicBezTo>
                    <a:pt x="480483" y="118533"/>
                    <a:pt x="461434" y="69850"/>
                    <a:pt x="482600" y="50800"/>
                  </a:cubicBezTo>
                  <a:cubicBezTo>
                    <a:pt x="503766" y="31750"/>
                    <a:pt x="556683" y="14817"/>
                    <a:pt x="584200" y="25400"/>
                  </a:cubicBezTo>
                  <a:cubicBezTo>
                    <a:pt x="611717" y="35983"/>
                    <a:pt x="618067" y="97367"/>
                    <a:pt x="647700" y="114300"/>
                  </a:cubicBezTo>
                  <a:cubicBezTo>
                    <a:pt x="677333" y="131233"/>
                    <a:pt x="742950" y="139700"/>
                    <a:pt x="762000" y="127000"/>
                  </a:cubicBezTo>
                  <a:cubicBezTo>
                    <a:pt x="781050" y="114300"/>
                    <a:pt x="745067" y="59267"/>
                    <a:pt x="762000" y="38100"/>
                  </a:cubicBezTo>
                  <a:cubicBezTo>
                    <a:pt x="778933" y="16933"/>
                    <a:pt x="863600" y="0"/>
                    <a:pt x="863600" y="0"/>
                  </a:cubicBezTo>
                  <a:lnTo>
                    <a:pt x="863600" y="0"/>
                  </a:lnTo>
                </a:path>
              </a:pathLst>
            </a:custGeom>
            <a:ln w="19050">
              <a:solidFill>
                <a:srgbClr val="0000FF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3" name="TextBox 52"/>
          <p:cNvSpPr txBox="1"/>
          <p:nvPr/>
        </p:nvSpPr>
        <p:spPr>
          <a:xfrm>
            <a:off x="556055" y="1210963"/>
            <a:ext cx="2520777" cy="646331"/>
          </a:xfrm>
          <a:prstGeom prst="rect">
            <a:avLst/>
          </a:prstGeom>
          <a:noFill/>
          <a:ln w="38100">
            <a:solidFill>
              <a:srgbClr val="0000FF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Coupling to propagating cavity mode</a:t>
            </a:r>
            <a:endParaRPr lang="en-US" dirty="0"/>
          </a:p>
        </p:txBody>
      </p:sp>
      <p:sp>
        <p:nvSpPr>
          <p:cNvPr id="55" name="Freeform 54"/>
          <p:cNvSpPr/>
          <p:nvPr/>
        </p:nvSpPr>
        <p:spPr>
          <a:xfrm rot="3599108">
            <a:off x="5203567" y="2823519"/>
            <a:ext cx="863600" cy="190500"/>
          </a:xfrm>
          <a:custGeom>
            <a:avLst/>
            <a:gdLst>
              <a:gd name="connsiteX0" fmla="*/ 0 w 863600"/>
              <a:gd name="connsiteY0" fmla="*/ 190500 h 190500"/>
              <a:gd name="connsiteX1" fmla="*/ 215900 w 863600"/>
              <a:gd name="connsiteY1" fmla="*/ 101600 h 190500"/>
              <a:gd name="connsiteX2" fmla="*/ 342900 w 863600"/>
              <a:gd name="connsiteY2" fmla="*/ 177800 h 190500"/>
              <a:gd name="connsiteX3" fmla="*/ 457200 w 863600"/>
              <a:gd name="connsiteY3" fmla="*/ 139700 h 190500"/>
              <a:gd name="connsiteX4" fmla="*/ 482600 w 863600"/>
              <a:gd name="connsiteY4" fmla="*/ 50800 h 190500"/>
              <a:gd name="connsiteX5" fmla="*/ 584200 w 863600"/>
              <a:gd name="connsiteY5" fmla="*/ 25400 h 190500"/>
              <a:gd name="connsiteX6" fmla="*/ 647700 w 863600"/>
              <a:gd name="connsiteY6" fmla="*/ 114300 h 190500"/>
              <a:gd name="connsiteX7" fmla="*/ 762000 w 863600"/>
              <a:gd name="connsiteY7" fmla="*/ 127000 h 190500"/>
              <a:gd name="connsiteX8" fmla="*/ 762000 w 863600"/>
              <a:gd name="connsiteY8" fmla="*/ 38100 h 190500"/>
              <a:gd name="connsiteX9" fmla="*/ 863600 w 863600"/>
              <a:gd name="connsiteY9" fmla="*/ 0 h 190500"/>
              <a:gd name="connsiteX10" fmla="*/ 863600 w 863600"/>
              <a:gd name="connsiteY10" fmla="*/ 0 h 19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63600" h="190500">
                <a:moveTo>
                  <a:pt x="0" y="190500"/>
                </a:moveTo>
                <a:cubicBezTo>
                  <a:pt x="79375" y="147108"/>
                  <a:pt x="158750" y="103717"/>
                  <a:pt x="215900" y="101600"/>
                </a:cubicBezTo>
                <a:cubicBezTo>
                  <a:pt x="273050" y="99483"/>
                  <a:pt x="302683" y="171450"/>
                  <a:pt x="342900" y="177800"/>
                </a:cubicBezTo>
                <a:cubicBezTo>
                  <a:pt x="383117" y="184150"/>
                  <a:pt x="433917" y="160867"/>
                  <a:pt x="457200" y="139700"/>
                </a:cubicBezTo>
                <a:cubicBezTo>
                  <a:pt x="480483" y="118533"/>
                  <a:pt x="461434" y="69850"/>
                  <a:pt x="482600" y="50800"/>
                </a:cubicBezTo>
                <a:cubicBezTo>
                  <a:pt x="503766" y="31750"/>
                  <a:pt x="556683" y="14817"/>
                  <a:pt x="584200" y="25400"/>
                </a:cubicBezTo>
                <a:cubicBezTo>
                  <a:pt x="611717" y="35983"/>
                  <a:pt x="618067" y="97367"/>
                  <a:pt x="647700" y="114300"/>
                </a:cubicBezTo>
                <a:cubicBezTo>
                  <a:pt x="677333" y="131233"/>
                  <a:pt x="742950" y="139700"/>
                  <a:pt x="762000" y="127000"/>
                </a:cubicBezTo>
                <a:cubicBezTo>
                  <a:pt x="781050" y="114300"/>
                  <a:pt x="745067" y="59267"/>
                  <a:pt x="762000" y="38100"/>
                </a:cubicBezTo>
                <a:cubicBezTo>
                  <a:pt x="778933" y="16933"/>
                  <a:pt x="863600" y="0"/>
                  <a:pt x="863600" y="0"/>
                </a:cubicBezTo>
                <a:lnTo>
                  <a:pt x="863600" y="0"/>
                </a:lnTo>
              </a:path>
            </a:pathLst>
          </a:custGeom>
          <a:ln w="19050">
            <a:solidFill>
              <a:srgbClr val="195597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/>
          <p:cNvSpPr txBox="1"/>
          <p:nvPr/>
        </p:nvSpPr>
        <p:spPr>
          <a:xfrm>
            <a:off x="2920314" y="3019168"/>
            <a:ext cx="2520777" cy="646331"/>
          </a:xfrm>
          <a:prstGeom prst="rect">
            <a:avLst/>
          </a:prstGeom>
          <a:noFill/>
          <a:ln w="38100">
            <a:solidFill>
              <a:srgbClr val="195597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Evanescent wave leakage to Wi-Fi antenna</a:t>
            </a:r>
            <a:endParaRPr lang="en-US" dirty="0"/>
          </a:p>
        </p:txBody>
      </p:sp>
      <p:grpSp>
        <p:nvGrpSpPr>
          <p:cNvPr id="57" name="Group 56"/>
          <p:cNvGrpSpPr/>
          <p:nvPr/>
        </p:nvGrpSpPr>
        <p:grpSpPr>
          <a:xfrm>
            <a:off x="4702904" y="4114800"/>
            <a:ext cx="3786187" cy="2743200"/>
            <a:chOff x="5357813" y="3803650"/>
            <a:chExt cx="3786187" cy="2743200"/>
          </a:xfrm>
        </p:grpSpPr>
        <p:pic>
          <p:nvPicPr>
            <p:cNvPr id="58" name="Picture 2" descr="C:\Users\jlkc9\Desktop\Desktop\XiaoLi_Project\ARC\Data\8-26-2012-NoiseMeasurement\IMGP5562.JPG"/>
            <p:cNvPicPr>
              <a:picLocks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7813" y="3803650"/>
              <a:ext cx="3657600" cy="2743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3" name="Rectangle 62"/>
            <p:cNvSpPr/>
            <p:nvPr/>
          </p:nvSpPr>
          <p:spPr>
            <a:xfrm>
              <a:off x="7731125" y="4427538"/>
              <a:ext cx="930275" cy="315912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Antenna</a:t>
              </a:r>
            </a:p>
          </p:txBody>
        </p:sp>
        <p:sp>
          <p:nvSpPr>
            <p:cNvPr id="65" name="Oval 64"/>
            <p:cNvSpPr/>
            <p:nvPr/>
          </p:nvSpPr>
          <p:spPr>
            <a:xfrm>
              <a:off x="6697663" y="4013200"/>
              <a:ext cx="1614487" cy="125413"/>
            </a:xfrm>
            <a:prstGeom prst="ellipse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cxnSp>
          <p:nvCxnSpPr>
            <p:cNvPr id="66" name="Straight Arrow Connector 65"/>
            <p:cNvCxnSpPr>
              <a:endCxn id="65" idx="4"/>
            </p:cNvCxnSpPr>
            <p:nvPr/>
          </p:nvCxnSpPr>
          <p:spPr>
            <a:xfrm flipH="1" flipV="1">
              <a:off x="7505700" y="4138613"/>
              <a:ext cx="257175" cy="288925"/>
            </a:xfrm>
            <a:prstGeom prst="straightConnector1">
              <a:avLst/>
            </a:prstGeom>
            <a:ln w="28575">
              <a:solidFill>
                <a:srgbClr val="00B0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Rectangle 66"/>
            <p:cNvSpPr/>
            <p:nvPr/>
          </p:nvSpPr>
          <p:spPr>
            <a:xfrm>
              <a:off x="7435850" y="5053013"/>
              <a:ext cx="876300" cy="554037"/>
            </a:xfrm>
            <a:prstGeom prst="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8" name="Rectangle 67"/>
            <p:cNvSpPr/>
            <p:nvPr/>
          </p:nvSpPr>
          <p:spPr>
            <a:xfrm>
              <a:off x="8213725" y="5967413"/>
              <a:ext cx="930275" cy="315912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Memory </a:t>
              </a:r>
            </a:p>
          </p:txBody>
        </p:sp>
        <p:cxnSp>
          <p:nvCxnSpPr>
            <p:cNvPr id="69" name="Straight Arrow Connector 68"/>
            <p:cNvCxnSpPr>
              <a:endCxn id="67" idx="2"/>
            </p:cNvCxnSpPr>
            <p:nvPr/>
          </p:nvCxnSpPr>
          <p:spPr>
            <a:xfrm flipH="1" flipV="1">
              <a:off x="7874000" y="5607050"/>
              <a:ext cx="374650" cy="350838"/>
            </a:xfrm>
            <a:prstGeom prst="straightConnector1">
              <a:avLst/>
            </a:prstGeom>
            <a:ln w="28575">
              <a:solidFill>
                <a:srgbClr val="00B0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01326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EMI Concepts and Physics: Module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399" y="914400"/>
            <a:ext cx="8805863" cy="5562600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Review</a:t>
            </a:r>
          </a:p>
          <a:p>
            <a:pPr lvl="1">
              <a:spcBef>
                <a:spcPts val="0"/>
              </a:spcBef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EMI problem at “30,000 feet”</a:t>
            </a:r>
          </a:p>
          <a:p>
            <a:pPr lvl="1">
              <a:spcBef>
                <a:spcPts val="0"/>
              </a:spcBef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EMI coupling paths</a:t>
            </a:r>
          </a:p>
          <a:p>
            <a:pPr lvl="0">
              <a:spcBef>
                <a:spcPts val="0"/>
              </a:spcBef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A short laundry list of representative examples</a:t>
            </a:r>
          </a:p>
          <a:p>
            <a:pPr lvl="0">
              <a:spcBef>
                <a:spcPts val="0"/>
              </a:spcBef>
            </a:pPr>
            <a:r>
              <a:rPr lang="en-US" dirty="0" smtClean="0"/>
              <a:t>A current-based paradigm for anticipating and diagnosing EMI coupling paths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A physics-based paradigm for EMC design, diagnosis, mitigation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Tracing current paths – intentional and un-intentional</a:t>
            </a:r>
          </a:p>
          <a:p>
            <a:pPr lvl="2">
              <a:spcBef>
                <a:spcPts val="0"/>
              </a:spcBef>
            </a:pPr>
            <a:r>
              <a:rPr lang="en-US" dirty="0" smtClean="0"/>
              <a:t>The basic physics through an example – current changing reference</a:t>
            </a:r>
          </a:p>
          <a:p>
            <a:pPr lvl="2">
              <a:spcBef>
                <a:spcPts val="0"/>
              </a:spcBef>
            </a:pPr>
            <a:r>
              <a:rPr lang="en-US" dirty="0" smtClean="0"/>
              <a:t>USB interface</a:t>
            </a:r>
          </a:p>
          <a:p>
            <a:pPr lvl="2">
              <a:spcBef>
                <a:spcPts val="0"/>
              </a:spcBef>
            </a:pPr>
            <a:r>
              <a:rPr lang="en-US" dirty="0" smtClean="0"/>
              <a:t>DVI interface</a:t>
            </a:r>
          </a:p>
          <a:p>
            <a:pPr>
              <a:spcBef>
                <a:spcPts val="0"/>
              </a:spcBef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Developing models</a:t>
            </a:r>
          </a:p>
          <a:p>
            <a:pPr>
              <a:spcBef>
                <a:spcPts val="0"/>
              </a:spcBef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The Maxwell Equations only – paradigm doesn’t apply</a:t>
            </a:r>
          </a:p>
          <a:p>
            <a:pPr>
              <a:spcBef>
                <a:spcPts val="0"/>
              </a:spcBef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Managing currents</a:t>
            </a:r>
          </a:p>
        </p:txBody>
      </p:sp>
    </p:spTree>
    <p:extLst>
      <p:ext uri="{BB962C8B-B14F-4D97-AF65-F5344CB8AC3E}">
        <p14:creationId xmlns:p14="http://schemas.microsoft.com/office/powerpoint/2010/main" val="2800933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094519"/>
            <a:ext cx="3010985" cy="380342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894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734425" cy="762000"/>
          </a:xfrm>
        </p:spPr>
        <p:txBody>
          <a:bodyPr/>
          <a:lstStyle/>
          <a:p>
            <a:r>
              <a:rPr lang="en-US" dirty="0"/>
              <a:t>Physics-Based </a:t>
            </a:r>
            <a:r>
              <a:rPr lang="en-US" dirty="0" smtClean="0"/>
              <a:t>Models and Methodology for EMI</a:t>
            </a:r>
            <a:endParaRPr lang="en-US" dirty="0"/>
          </a:p>
        </p:txBody>
      </p:sp>
      <p:sp>
        <p:nvSpPr>
          <p:cNvPr id="338947" name="Rectangle 3"/>
          <p:cNvSpPr>
            <a:spLocks noChangeArrowheads="1"/>
          </p:cNvSpPr>
          <p:nvPr/>
        </p:nvSpPr>
        <p:spPr bwMode="auto">
          <a:xfrm>
            <a:off x="8364538" y="5868988"/>
            <a:ext cx="101600" cy="4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3200">
                <a:solidFill>
                  <a:srgbClr val="000000"/>
                </a:solidFill>
                <a:latin typeface="Times New Roman" pitchFamily="18" charset="0"/>
                <a:ea typeface="宋体" pitchFamily="2" charset="-122"/>
              </a:rPr>
              <a:t> </a:t>
            </a:r>
            <a:endParaRPr lang="en-US">
              <a:ea typeface="宋体" pitchFamily="2" charset="-122"/>
            </a:endParaRPr>
          </a:p>
        </p:txBody>
      </p:sp>
      <p:sp>
        <p:nvSpPr>
          <p:cNvPr id="338948" name="Rectangle 4"/>
          <p:cNvSpPr>
            <a:spLocks noChangeArrowheads="1"/>
          </p:cNvSpPr>
          <p:nvPr/>
        </p:nvSpPr>
        <p:spPr bwMode="auto">
          <a:xfrm>
            <a:off x="5438775" y="4267200"/>
            <a:ext cx="53975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700" b="1">
                <a:solidFill>
                  <a:srgbClr val="000000"/>
                </a:solidFill>
                <a:latin typeface="Times New Roman" pitchFamily="18" charset="0"/>
                <a:ea typeface="宋体" pitchFamily="2" charset="-122"/>
              </a:rPr>
              <a:t> </a:t>
            </a:r>
            <a:endParaRPr lang="en-US">
              <a:ea typeface="宋体" pitchFamily="2" charset="-122"/>
            </a:endParaRPr>
          </a:p>
        </p:txBody>
      </p:sp>
      <p:sp>
        <p:nvSpPr>
          <p:cNvPr id="338949" name="Rectangle 5"/>
          <p:cNvSpPr>
            <a:spLocks noChangeArrowheads="1"/>
          </p:cNvSpPr>
          <p:nvPr/>
        </p:nvSpPr>
        <p:spPr bwMode="auto">
          <a:xfrm>
            <a:off x="7372350" y="3478213"/>
            <a:ext cx="53975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700" b="1">
                <a:solidFill>
                  <a:srgbClr val="000000"/>
                </a:solidFill>
                <a:latin typeface="Times New Roman" pitchFamily="18" charset="0"/>
                <a:ea typeface="宋体" pitchFamily="2" charset="-122"/>
              </a:rPr>
              <a:t> </a:t>
            </a:r>
            <a:endParaRPr lang="en-US">
              <a:ea typeface="宋体" pitchFamily="2" charset="-122"/>
            </a:endParaRPr>
          </a:p>
        </p:txBody>
      </p:sp>
      <p:sp>
        <p:nvSpPr>
          <p:cNvPr id="338954" name="Rectangle 10"/>
          <p:cNvSpPr>
            <a:spLocks noChangeArrowheads="1"/>
          </p:cNvSpPr>
          <p:nvPr/>
        </p:nvSpPr>
        <p:spPr bwMode="auto">
          <a:xfrm>
            <a:off x="234950" y="1018042"/>
            <a:ext cx="34004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ea typeface="宋体" pitchFamily="2" charset="-122"/>
              </a:rPr>
              <a:t>Geometry (and Materials)</a:t>
            </a:r>
            <a:endParaRPr lang="en-US" sz="2400" dirty="0">
              <a:ea typeface="宋体" pitchFamily="2" charset="-122"/>
            </a:endParaRPr>
          </a:p>
        </p:txBody>
      </p:sp>
      <p:sp>
        <p:nvSpPr>
          <p:cNvPr id="338957" name="Rectangle 13"/>
          <p:cNvSpPr>
            <a:spLocks noChangeArrowheads="1"/>
          </p:cNvSpPr>
          <p:nvPr/>
        </p:nvSpPr>
        <p:spPr bwMode="auto">
          <a:xfrm>
            <a:off x="3231051" y="4996826"/>
            <a:ext cx="5804667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2200" b="1" dirty="0" smtClean="0">
                <a:solidFill>
                  <a:srgbClr val="000000"/>
                </a:solidFill>
                <a:latin typeface="Times New Roman" pitchFamily="18" charset="0"/>
                <a:ea typeface="宋体" pitchFamily="2" charset="-122"/>
              </a:rPr>
              <a:t>Model – mixed </a:t>
            </a:r>
            <a:r>
              <a:rPr lang="en-US" sz="2200" b="1" dirty="0" smtClean="0">
                <a:solidFill>
                  <a:srgbClr val="000000"/>
                </a:solidFill>
                <a:ea typeface="宋体" pitchFamily="2" charset="-122"/>
              </a:rPr>
              <a:t>SPICE(network), TL, </a:t>
            </a:r>
            <a:r>
              <a:rPr lang="en-US" sz="2200" b="1" dirty="0" smtClean="0">
                <a:solidFill>
                  <a:srgbClr val="000000"/>
                </a:solidFill>
                <a:latin typeface="Times New Roman" pitchFamily="18" charset="0"/>
                <a:ea typeface="宋体" pitchFamily="2" charset="-122"/>
              </a:rPr>
              <a:t>Full-Wave</a:t>
            </a:r>
            <a:endParaRPr lang="en-US" sz="2200" b="1" dirty="0">
              <a:solidFill>
                <a:srgbClr val="000000"/>
              </a:solidFill>
              <a:latin typeface="Times New Roman" pitchFamily="18" charset="0"/>
              <a:ea typeface="宋体" pitchFamily="2" charset="-122"/>
            </a:endParaRPr>
          </a:p>
        </p:txBody>
      </p:sp>
      <p:grpSp>
        <p:nvGrpSpPr>
          <p:cNvPr id="80" name="Group 79"/>
          <p:cNvGrpSpPr/>
          <p:nvPr/>
        </p:nvGrpSpPr>
        <p:grpSpPr>
          <a:xfrm>
            <a:off x="3530600" y="2740025"/>
            <a:ext cx="2271713" cy="1443038"/>
            <a:chOff x="3530600" y="2740025"/>
            <a:chExt cx="2271713" cy="1443038"/>
          </a:xfrm>
        </p:grpSpPr>
        <p:sp>
          <p:nvSpPr>
            <p:cNvPr id="338951" name="Freeform 7"/>
            <p:cNvSpPr>
              <a:spLocks/>
            </p:cNvSpPr>
            <p:nvPr/>
          </p:nvSpPr>
          <p:spPr bwMode="auto">
            <a:xfrm>
              <a:off x="3530600" y="2890838"/>
              <a:ext cx="2271713" cy="1292225"/>
            </a:xfrm>
            <a:custGeom>
              <a:avLst/>
              <a:gdLst/>
              <a:ahLst/>
              <a:cxnLst>
                <a:cxn ang="0">
                  <a:pos x="717" y="814"/>
                </a:cxn>
                <a:cxn ang="0">
                  <a:pos x="1431" y="0"/>
                </a:cxn>
                <a:cxn ang="0">
                  <a:pos x="0" y="0"/>
                </a:cxn>
                <a:cxn ang="0">
                  <a:pos x="717" y="814"/>
                </a:cxn>
              </a:cxnLst>
              <a:rect l="0" t="0" r="r" b="b"/>
              <a:pathLst>
                <a:path w="1431" h="814">
                  <a:moveTo>
                    <a:pt x="717" y="814"/>
                  </a:moveTo>
                  <a:lnTo>
                    <a:pt x="1431" y="0"/>
                  </a:lnTo>
                  <a:lnTo>
                    <a:pt x="0" y="0"/>
                  </a:lnTo>
                  <a:lnTo>
                    <a:pt x="717" y="814"/>
                  </a:lnTo>
                  <a:close/>
                </a:path>
              </a:pathLst>
            </a:custGeom>
            <a:solidFill>
              <a:srgbClr val="FFFF99"/>
            </a:solidFill>
            <a:ln w="28575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959" name="Freeform 15"/>
            <p:cNvSpPr>
              <a:spLocks/>
            </p:cNvSpPr>
            <p:nvPr/>
          </p:nvSpPr>
          <p:spPr bwMode="auto">
            <a:xfrm>
              <a:off x="3919538" y="2740025"/>
              <a:ext cx="1557337" cy="320675"/>
            </a:xfrm>
            <a:custGeom>
              <a:avLst/>
              <a:gdLst/>
              <a:ahLst/>
              <a:cxnLst>
                <a:cxn ang="0">
                  <a:pos x="0" y="101"/>
                </a:cxn>
                <a:cxn ang="0">
                  <a:pos x="198" y="202"/>
                </a:cxn>
                <a:cxn ang="0">
                  <a:pos x="198" y="151"/>
                </a:cxn>
                <a:cxn ang="0">
                  <a:pos x="786" y="151"/>
                </a:cxn>
                <a:cxn ang="0">
                  <a:pos x="786" y="202"/>
                </a:cxn>
                <a:cxn ang="0">
                  <a:pos x="981" y="101"/>
                </a:cxn>
                <a:cxn ang="0">
                  <a:pos x="786" y="0"/>
                </a:cxn>
                <a:cxn ang="0">
                  <a:pos x="786" y="50"/>
                </a:cxn>
                <a:cxn ang="0">
                  <a:pos x="198" y="50"/>
                </a:cxn>
                <a:cxn ang="0">
                  <a:pos x="198" y="0"/>
                </a:cxn>
                <a:cxn ang="0">
                  <a:pos x="0" y="101"/>
                </a:cxn>
              </a:cxnLst>
              <a:rect l="0" t="0" r="r" b="b"/>
              <a:pathLst>
                <a:path w="981" h="202">
                  <a:moveTo>
                    <a:pt x="0" y="101"/>
                  </a:moveTo>
                  <a:lnTo>
                    <a:pt x="198" y="202"/>
                  </a:lnTo>
                  <a:lnTo>
                    <a:pt x="198" y="151"/>
                  </a:lnTo>
                  <a:lnTo>
                    <a:pt x="786" y="151"/>
                  </a:lnTo>
                  <a:lnTo>
                    <a:pt x="786" y="202"/>
                  </a:lnTo>
                  <a:lnTo>
                    <a:pt x="981" y="101"/>
                  </a:lnTo>
                  <a:lnTo>
                    <a:pt x="786" y="0"/>
                  </a:lnTo>
                  <a:lnTo>
                    <a:pt x="786" y="50"/>
                  </a:lnTo>
                  <a:lnTo>
                    <a:pt x="198" y="50"/>
                  </a:lnTo>
                  <a:lnTo>
                    <a:pt x="198" y="0"/>
                  </a:lnTo>
                  <a:lnTo>
                    <a:pt x="0" y="101"/>
                  </a:lnTo>
                  <a:close/>
                </a:path>
              </a:pathLst>
            </a:custGeom>
            <a:solidFill>
              <a:schemeClr val="folHlink"/>
            </a:solidFill>
            <a:ln w="2387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960" name="Freeform 16"/>
            <p:cNvSpPr>
              <a:spLocks/>
            </p:cNvSpPr>
            <p:nvPr/>
          </p:nvSpPr>
          <p:spPr bwMode="auto">
            <a:xfrm>
              <a:off x="3756025" y="3141663"/>
              <a:ext cx="768350" cy="8747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0" y="177"/>
                </a:cxn>
                <a:cxn ang="0">
                  <a:pos x="58" y="144"/>
                </a:cxn>
                <a:cxn ang="0">
                  <a:pos x="350" y="476"/>
                </a:cxn>
                <a:cxn ang="0">
                  <a:pos x="312" y="508"/>
                </a:cxn>
                <a:cxn ang="0">
                  <a:pos x="484" y="551"/>
                </a:cxn>
                <a:cxn ang="0">
                  <a:pos x="464" y="374"/>
                </a:cxn>
                <a:cxn ang="0">
                  <a:pos x="426" y="407"/>
                </a:cxn>
                <a:cxn ang="0">
                  <a:pos x="134" y="76"/>
                </a:cxn>
                <a:cxn ang="0">
                  <a:pos x="175" y="43"/>
                </a:cxn>
                <a:cxn ang="0">
                  <a:pos x="0" y="0"/>
                </a:cxn>
              </a:cxnLst>
              <a:rect l="0" t="0" r="r" b="b"/>
              <a:pathLst>
                <a:path w="484" h="551">
                  <a:moveTo>
                    <a:pt x="0" y="0"/>
                  </a:moveTo>
                  <a:lnTo>
                    <a:pt x="20" y="177"/>
                  </a:lnTo>
                  <a:lnTo>
                    <a:pt x="58" y="144"/>
                  </a:lnTo>
                  <a:lnTo>
                    <a:pt x="350" y="476"/>
                  </a:lnTo>
                  <a:lnTo>
                    <a:pt x="312" y="508"/>
                  </a:lnTo>
                  <a:lnTo>
                    <a:pt x="484" y="551"/>
                  </a:lnTo>
                  <a:lnTo>
                    <a:pt x="464" y="374"/>
                  </a:lnTo>
                  <a:lnTo>
                    <a:pt x="426" y="407"/>
                  </a:lnTo>
                  <a:lnTo>
                    <a:pt x="134" y="76"/>
                  </a:lnTo>
                  <a:lnTo>
                    <a:pt x="175" y="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23876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8961" name="Freeform 17"/>
            <p:cNvSpPr>
              <a:spLocks/>
            </p:cNvSpPr>
            <p:nvPr/>
          </p:nvSpPr>
          <p:spPr bwMode="auto">
            <a:xfrm>
              <a:off x="4802188" y="3130550"/>
              <a:ext cx="787400" cy="862013"/>
            </a:xfrm>
            <a:custGeom>
              <a:avLst/>
              <a:gdLst/>
              <a:ahLst/>
              <a:cxnLst>
                <a:cxn ang="0">
                  <a:pos x="496" y="0"/>
                </a:cxn>
                <a:cxn ang="0">
                  <a:pos x="322" y="40"/>
                </a:cxn>
                <a:cxn ang="0">
                  <a:pos x="360" y="75"/>
                </a:cxn>
                <a:cxn ang="0">
                  <a:pos x="61" y="399"/>
                </a:cxn>
                <a:cxn ang="0">
                  <a:pos x="23" y="366"/>
                </a:cxn>
                <a:cxn ang="0">
                  <a:pos x="0" y="543"/>
                </a:cxn>
                <a:cxn ang="0">
                  <a:pos x="175" y="502"/>
                </a:cxn>
                <a:cxn ang="0">
                  <a:pos x="137" y="470"/>
                </a:cxn>
                <a:cxn ang="0">
                  <a:pos x="436" y="144"/>
                </a:cxn>
                <a:cxn ang="0">
                  <a:pos x="471" y="179"/>
                </a:cxn>
                <a:cxn ang="0">
                  <a:pos x="496" y="0"/>
                </a:cxn>
              </a:cxnLst>
              <a:rect l="0" t="0" r="r" b="b"/>
              <a:pathLst>
                <a:path w="496" h="543">
                  <a:moveTo>
                    <a:pt x="496" y="0"/>
                  </a:moveTo>
                  <a:lnTo>
                    <a:pt x="322" y="40"/>
                  </a:lnTo>
                  <a:lnTo>
                    <a:pt x="360" y="75"/>
                  </a:lnTo>
                  <a:lnTo>
                    <a:pt x="61" y="399"/>
                  </a:lnTo>
                  <a:lnTo>
                    <a:pt x="23" y="366"/>
                  </a:lnTo>
                  <a:lnTo>
                    <a:pt x="0" y="543"/>
                  </a:lnTo>
                  <a:lnTo>
                    <a:pt x="175" y="502"/>
                  </a:lnTo>
                  <a:lnTo>
                    <a:pt x="137" y="470"/>
                  </a:lnTo>
                  <a:lnTo>
                    <a:pt x="436" y="144"/>
                  </a:lnTo>
                  <a:lnTo>
                    <a:pt x="471" y="179"/>
                  </a:lnTo>
                  <a:lnTo>
                    <a:pt x="496" y="0"/>
                  </a:lnTo>
                  <a:close/>
                </a:path>
              </a:pathLst>
            </a:custGeom>
            <a:solidFill>
              <a:schemeClr val="folHlink"/>
            </a:solidFill>
            <a:ln w="23876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38962" name="Text Box 18"/>
          <p:cNvSpPr txBox="1">
            <a:spLocks noChangeArrowheads="1"/>
          </p:cNvSpPr>
          <p:nvPr/>
        </p:nvSpPr>
        <p:spPr bwMode="auto">
          <a:xfrm>
            <a:off x="0" y="3072348"/>
            <a:ext cx="3284621" cy="378565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宋体" pitchFamily="2" charset="-122"/>
              </a:rPr>
              <a:t>Trace all current paths</a:t>
            </a:r>
          </a:p>
          <a:p>
            <a:pPr marL="800100" lvl="1" indent="-342900">
              <a:buFontTx/>
              <a:buChar char="•"/>
            </a:pPr>
            <a:r>
              <a:rPr lang="en-US" sz="2000" dirty="0">
                <a:latin typeface="Times New Roman" pitchFamily="18" charset="0"/>
                <a:ea typeface="宋体" pitchFamily="2" charset="-122"/>
              </a:rPr>
              <a:t>conduction –  L/H-field</a:t>
            </a:r>
          </a:p>
          <a:p>
            <a:pPr marL="800100" lvl="1" indent="-342900">
              <a:buFontTx/>
              <a:buChar char="•"/>
            </a:pPr>
            <a:r>
              <a:rPr lang="en-US" sz="2000" dirty="0">
                <a:latin typeface="Times New Roman" pitchFamily="18" charset="0"/>
                <a:ea typeface="宋体" pitchFamily="2" charset="-122"/>
              </a:rPr>
              <a:t>displacement – C/E-field</a:t>
            </a:r>
          </a:p>
          <a:p>
            <a:pPr marL="342900" indent="-342900">
              <a:buFontTx/>
              <a:buAutoNum type="arabicPeriod"/>
            </a:pPr>
            <a:r>
              <a:rPr lang="en-US" sz="2000" dirty="0">
                <a:latin typeface="Times New Roman" pitchFamily="18" charset="0"/>
                <a:ea typeface="宋体" pitchFamily="2" charset="-122"/>
              </a:rPr>
              <a:t>Identify nodes/ports with well-defined V, I (check with full-wave</a:t>
            </a:r>
            <a:r>
              <a:rPr lang="en-US" sz="2000" dirty="0" smtClean="0">
                <a:latin typeface="Times New Roman" pitchFamily="18" charset="0"/>
                <a:ea typeface="宋体" pitchFamily="2" charset="-122"/>
              </a:rPr>
              <a:t>)</a:t>
            </a:r>
          </a:p>
          <a:p>
            <a:pPr marL="342900" indent="-342900">
              <a:buFontTx/>
              <a:buAutoNum type="arabicPeriod"/>
            </a:pPr>
            <a:r>
              <a:rPr lang="en-US" sz="2000" dirty="0" smtClean="0">
                <a:ea typeface="宋体" pitchFamily="2" charset="-122"/>
              </a:rPr>
              <a:t>Geometry features and nodes/circuit elements must have direct correspondence</a:t>
            </a:r>
          </a:p>
        </p:txBody>
      </p:sp>
      <p:sp>
        <p:nvSpPr>
          <p:cNvPr id="338963" name="Text Box 19"/>
          <p:cNvSpPr txBox="1">
            <a:spLocks noChangeArrowheads="1"/>
          </p:cNvSpPr>
          <p:nvPr/>
        </p:nvSpPr>
        <p:spPr bwMode="auto">
          <a:xfrm>
            <a:off x="5784850" y="3852863"/>
            <a:ext cx="3252788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buFontTx/>
              <a:buAutoNum type="arabicPeriod" startAt="4"/>
            </a:pPr>
            <a:r>
              <a:rPr lang="en-US" sz="2000" dirty="0">
                <a:latin typeface="Times New Roman" pitchFamily="18" charset="0"/>
                <a:ea typeface="宋体" pitchFamily="2" charset="-122"/>
              </a:rPr>
              <a:t>Response and circuit model correspond</a:t>
            </a:r>
          </a:p>
        </p:txBody>
      </p:sp>
      <p:sp>
        <p:nvSpPr>
          <p:cNvPr id="338958" name="Rectangle 14"/>
          <p:cNvSpPr>
            <a:spLocks noChangeArrowheads="1"/>
          </p:cNvSpPr>
          <p:nvPr/>
        </p:nvSpPr>
        <p:spPr bwMode="auto">
          <a:xfrm>
            <a:off x="5843829" y="2740777"/>
            <a:ext cx="3300171" cy="677108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2200" b="1" dirty="0">
                <a:solidFill>
                  <a:srgbClr val="000000"/>
                </a:solidFill>
                <a:latin typeface="Times New Roman" pitchFamily="18" charset="0"/>
                <a:ea typeface="宋体" pitchFamily="2" charset="-122"/>
              </a:rPr>
              <a:t>Response (</a:t>
            </a:r>
            <a:r>
              <a:rPr lang="en-US" sz="2200" b="1" dirty="0" smtClean="0">
                <a:solidFill>
                  <a:srgbClr val="000000"/>
                </a:solidFill>
                <a:latin typeface="Times New Roman" pitchFamily="18" charset="0"/>
                <a:ea typeface="宋体" pitchFamily="2" charset="-122"/>
              </a:rPr>
              <a:t>Time Domain – Frequency Domain)</a:t>
            </a:r>
            <a:endParaRPr lang="en-US" sz="2200" b="1" dirty="0">
              <a:solidFill>
                <a:srgbClr val="000000"/>
              </a:solidFill>
              <a:latin typeface="Times New Roman" pitchFamily="18" charset="0"/>
              <a:ea typeface="宋体" pitchFamily="2" charset="-122"/>
            </a:endParaRPr>
          </a:p>
        </p:txBody>
      </p:sp>
      <p:graphicFrame>
        <p:nvGraphicFramePr>
          <p:cNvPr id="249858" name="Object 2"/>
          <p:cNvGraphicFramePr>
            <a:graphicFrameLocks noGrp="1" noChangeAspect="1"/>
          </p:cNvGraphicFramePr>
          <p:nvPr/>
        </p:nvGraphicFramePr>
        <p:xfrm>
          <a:off x="148310" y="1668067"/>
          <a:ext cx="3892522" cy="13759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890" name="Picture" r:id="rId4" imgW="2743200" imgH="971640" progId="Word.Picture.8">
                  <p:embed/>
                </p:oleObj>
              </mc:Choice>
              <mc:Fallback>
                <p:oleObj name="Picture" r:id="rId4" imgW="2743200" imgH="971640" progId="Word.Picture.8">
                  <p:embed/>
                  <p:pic>
                    <p:nvPicPr>
                      <p:cNvPr id="0" name="Picture 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310" y="1668067"/>
                        <a:ext cx="3892522" cy="137592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9859" name="Object 3"/>
          <p:cNvGraphicFramePr>
            <a:graphicFrameLocks noGrp="1" noChangeAspect="1"/>
          </p:cNvGraphicFramePr>
          <p:nvPr/>
        </p:nvGraphicFramePr>
        <p:xfrm>
          <a:off x="6763879" y="827343"/>
          <a:ext cx="2620753" cy="17474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891" name="Picture" r:id="rId6" imgW="2741676" imgH="1827276" progId="Word.Picture.8">
                  <p:embed/>
                </p:oleObj>
              </mc:Choice>
              <mc:Fallback>
                <p:oleObj name="Picture" r:id="rId6" imgW="2741676" imgH="1827276" progId="Word.Picture.8">
                  <p:embed/>
                  <p:pic>
                    <p:nvPicPr>
                      <p:cNvPr id="0" name="Picture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63879" y="827343"/>
                        <a:ext cx="2620753" cy="174741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4378542" y="986779"/>
            <a:ext cx="2395238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28600" indent="-228600">
              <a:buFont typeface="+mj-lt"/>
              <a:buAutoNum type="arabicPeriod" startAt="5"/>
            </a:pPr>
            <a:r>
              <a:rPr lang="en-US" sz="2000" dirty="0" smtClean="0"/>
              <a:t>Response and geometry features correspond</a:t>
            </a:r>
            <a:endParaRPr lang="en-US" sz="2000" dirty="0"/>
          </a:p>
        </p:txBody>
      </p:sp>
      <p:grpSp>
        <p:nvGrpSpPr>
          <p:cNvPr id="19" name="Group 5"/>
          <p:cNvGrpSpPr>
            <a:grpSpLocks/>
          </p:cNvGrpSpPr>
          <p:nvPr/>
        </p:nvGrpSpPr>
        <p:grpSpPr bwMode="auto">
          <a:xfrm>
            <a:off x="3537286" y="5450316"/>
            <a:ext cx="5498432" cy="1008316"/>
            <a:chOff x="487" y="1039"/>
            <a:chExt cx="4992" cy="1165"/>
          </a:xfrm>
        </p:grpSpPr>
        <p:sp>
          <p:nvSpPr>
            <p:cNvPr id="20" name="Rectangle 6"/>
            <p:cNvSpPr>
              <a:spLocks noChangeArrowheads="1"/>
            </p:cNvSpPr>
            <p:nvPr/>
          </p:nvSpPr>
          <p:spPr bwMode="auto">
            <a:xfrm>
              <a:off x="2071" y="1196"/>
              <a:ext cx="1632" cy="1008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b="0" dirty="0" smtClean="0">
                  <a:latin typeface="+mn-lt"/>
                </a:rPr>
                <a:t>Circuit Model</a:t>
              </a:r>
            </a:p>
            <a:p>
              <a:pPr algn="ctr"/>
              <a:r>
                <a:rPr lang="en-US" sz="1400" b="0" dirty="0" smtClean="0">
                  <a:latin typeface="+mn-lt"/>
                </a:rPr>
                <a:t>S- Parameters</a:t>
              </a:r>
            </a:p>
            <a:p>
              <a:pPr algn="ctr"/>
              <a:r>
                <a:rPr lang="en-US" sz="1400" dirty="0" smtClean="0">
                  <a:solidFill>
                    <a:srgbClr val="FFFF00"/>
                  </a:solidFill>
                  <a:latin typeface="+mn-lt"/>
                </a:rPr>
                <a:t>(or Z-parameters)</a:t>
              </a:r>
              <a:endParaRPr lang="en-US" sz="1400" b="0" dirty="0">
                <a:solidFill>
                  <a:srgbClr val="FFFF00"/>
                </a:solidFill>
                <a:latin typeface="+mn-lt"/>
              </a:endParaRPr>
            </a:p>
          </p:txBody>
        </p:sp>
        <p:sp>
          <p:nvSpPr>
            <p:cNvPr id="21" name="Oval 7"/>
            <p:cNvSpPr>
              <a:spLocks noChangeArrowheads="1"/>
            </p:cNvSpPr>
            <p:nvPr/>
          </p:nvSpPr>
          <p:spPr bwMode="auto">
            <a:xfrm>
              <a:off x="4231" y="1292"/>
              <a:ext cx="1248" cy="864"/>
            </a:xfrm>
            <a:prstGeom prst="ellipse">
              <a:avLst/>
            </a:prstGeom>
            <a:solidFill>
              <a:srgbClr val="0066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b="0">
                  <a:solidFill>
                    <a:schemeClr val="bg1"/>
                  </a:solidFill>
                  <a:latin typeface="+mn-lt"/>
                </a:rPr>
                <a:t>EMI ANTENNA</a:t>
              </a:r>
            </a:p>
          </p:txBody>
        </p:sp>
        <p:sp>
          <p:nvSpPr>
            <p:cNvPr id="22" name="Oval 8"/>
            <p:cNvSpPr>
              <a:spLocks noChangeArrowheads="1"/>
            </p:cNvSpPr>
            <p:nvPr/>
          </p:nvSpPr>
          <p:spPr bwMode="auto">
            <a:xfrm>
              <a:off x="487" y="1340"/>
              <a:ext cx="1104" cy="768"/>
            </a:xfrm>
            <a:prstGeom prst="ellipse">
              <a:avLst/>
            </a:prstGeom>
            <a:solidFill>
              <a:srgbClr val="0066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b="0" dirty="0">
                  <a:solidFill>
                    <a:schemeClr val="bg1"/>
                  </a:solidFill>
                  <a:latin typeface="+mn-lt"/>
                </a:rPr>
                <a:t>SOURCE</a:t>
              </a:r>
            </a:p>
          </p:txBody>
        </p:sp>
        <p:grpSp>
          <p:nvGrpSpPr>
            <p:cNvPr id="23" name="Group 9"/>
            <p:cNvGrpSpPr>
              <a:grpSpLocks/>
            </p:cNvGrpSpPr>
            <p:nvPr/>
          </p:nvGrpSpPr>
          <p:grpSpPr bwMode="auto">
            <a:xfrm>
              <a:off x="1399" y="1055"/>
              <a:ext cx="672" cy="1005"/>
              <a:chOff x="1392" y="1203"/>
              <a:chExt cx="672" cy="1005"/>
            </a:xfrm>
          </p:grpSpPr>
          <p:sp>
            <p:nvSpPr>
              <p:cNvPr id="37" name="Line 10"/>
              <p:cNvSpPr>
                <a:spLocks noChangeShapeType="1"/>
              </p:cNvSpPr>
              <p:nvPr/>
            </p:nvSpPr>
            <p:spPr bwMode="auto">
              <a:xfrm>
                <a:off x="1728" y="2064"/>
                <a:ext cx="9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z="1400">
                  <a:latin typeface="+mn-lt"/>
                </a:endParaRPr>
              </a:p>
            </p:txBody>
          </p:sp>
          <p:grpSp>
            <p:nvGrpSpPr>
              <p:cNvPr id="38" name="Group 11"/>
              <p:cNvGrpSpPr>
                <a:grpSpLocks/>
              </p:cNvGrpSpPr>
              <p:nvPr/>
            </p:nvGrpSpPr>
            <p:grpSpPr bwMode="auto">
              <a:xfrm>
                <a:off x="1728" y="1680"/>
                <a:ext cx="96" cy="96"/>
                <a:chOff x="768" y="3360"/>
                <a:chExt cx="96" cy="96"/>
              </a:xfrm>
            </p:grpSpPr>
            <p:sp>
              <p:nvSpPr>
                <p:cNvPr id="46" name="Line 12"/>
                <p:cNvSpPr>
                  <a:spLocks noChangeShapeType="1"/>
                </p:cNvSpPr>
                <p:nvPr/>
              </p:nvSpPr>
              <p:spPr bwMode="auto">
                <a:xfrm>
                  <a:off x="768" y="3408"/>
                  <a:ext cx="96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sz="1400">
                    <a:latin typeface="+mn-lt"/>
                  </a:endParaRPr>
                </a:p>
              </p:txBody>
            </p:sp>
            <p:sp>
              <p:nvSpPr>
                <p:cNvPr id="47" name="Line 13"/>
                <p:cNvSpPr>
                  <a:spLocks noChangeShapeType="1"/>
                </p:cNvSpPr>
                <p:nvPr/>
              </p:nvSpPr>
              <p:spPr bwMode="auto">
                <a:xfrm rot="-5400000">
                  <a:off x="769" y="3407"/>
                  <a:ext cx="96" cy="1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sz="1400">
                    <a:latin typeface="+mn-lt"/>
                  </a:endParaRPr>
                </a:p>
              </p:txBody>
            </p:sp>
          </p:grpSp>
          <p:sp>
            <p:nvSpPr>
              <p:cNvPr id="39" name="Line 14"/>
              <p:cNvSpPr>
                <a:spLocks noChangeShapeType="1"/>
              </p:cNvSpPr>
              <p:nvPr/>
            </p:nvSpPr>
            <p:spPr bwMode="auto">
              <a:xfrm>
                <a:off x="1392" y="1584"/>
                <a:ext cx="672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z="1400">
                  <a:latin typeface="+mn-lt"/>
                </a:endParaRPr>
              </a:p>
            </p:txBody>
          </p:sp>
          <p:sp>
            <p:nvSpPr>
              <p:cNvPr id="40" name="Oval 15"/>
              <p:cNvSpPr>
                <a:spLocks noChangeArrowheads="1"/>
              </p:cNvSpPr>
              <p:nvPr/>
            </p:nvSpPr>
            <p:spPr bwMode="auto">
              <a:xfrm>
                <a:off x="1728" y="1536"/>
                <a:ext cx="96" cy="96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400">
                  <a:latin typeface="+mn-lt"/>
                </a:endParaRPr>
              </a:p>
            </p:txBody>
          </p:sp>
          <p:sp>
            <p:nvSpPr>
              <p:cNvPr id="41" name="Line 16"/>
              <p:cNvSpPr>
                <a:spLocks noChangeShapeType="1"/>
              </p:cNvSpPr>
              <p:nvPr/>
            </p:nvSpPr>
            <p:spPr bwMode="auto">
              <a:xfrm>
                <a:off x="1632" y="1584"/>
                <a:ext cx="96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 sz="1400">
                  <a:latin typeface="+mn-lt"/>
                </a:endParaRPr>
              </a:p>
            </p:txBody>
          </p:sp>
          <p:sp>
            <p:nvSpPr>
              <p:cNvPr id="42" name="Text Box 17"/>
              <p:cNvSpPr txBox="1">
                <a:spLocks noChangeArrowheads="1"/>
              </p:cNvSpPr>
              <p:nvPr/>
            </p:nvSpPr>
            <p:spPr bwMode="auto">
              <a:xfrm>
                <a:off x="1632" y="1737"/>
                <a:ext cx="400" cy="4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r>
                  <a:rPr lang="en-US" b="0" dirty="0" smtClean="0">
                    <a:latin typeface="+mn-lt"/>
                  </a:rPr>
                  <a:t>V</a:t>
                </a:r>
                <a:r>
                  <a:rPr lang="en-US" baseline="-25000" dirty="0" smtClean="0"/>
                  <a:t>1</a:t>
                </a:r>
                <a:endParaRPr lang="en-US" b="0" dirty="0">
                  <a:latin typeface="+mn-lt"/>
                </a:endParaRPr>
              </a:p>
            </p:txBody>
          </p:sp>
          <p:sp>
            <p:nvSpPr>
              <p:cNvPr id="43" name="Text Box 18"/>
              <p:cNvSpPr txBox="1">
                <a:spLocks noChangeArrowheads="1"/>
              </p:cNvSpPr>
              <p:nvPr/>
            </p:nvSpPr>
            <p:spPr bwMode="auto">
              <a:xfrm>
                <a:off x="1536" y="1203"/>
                <a:ext cx="337" cy="4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r>
                  <a:rPr lang="en-US" b="0" dirty="0" smtClean="0">
                    <a:latin typeface="+mn-lt"/>
                  </a:rPr>
                  <a:t>I</a:t>
                </a:r>
                <a:r>
                  <a:rPr lang="en-US" b="0" baseline="-25000" dirty="0" smtClean="0">
                    <a:latin typeface="+mn-lt"/>
                  </a:rPr>
                  <a:t>1</a:t>
                </a:r>
                <a:endParaRPr lang="en-US" b="0" dirty="0">
                  <a:latin typeface="+mn-lt"/>
                </a:endParaRPr>
              </a:p>
            </p:txBody>
          </p:sp>
          <p:sp>
            <p:nvSpPr>
              <p:cNvPr id="44" name="Line 19"/>
              <p:cNvSpPr>
                <a:spLocks noChangeShapeType="1"/>
              </p:cNvSpPr>
              <p:nvPr/>
            </p:nvSpPr>
            <p:spPr bwMode="auto">
              <a:xfrm>
                <a:off x="1392" y="2160"/>
                <a:ext cx="672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z="1400">
                  <a:latin typeface="+mn-lt"/>
                </a:endParaRPr>
              </a:p>
            </p:txBody>
          </p:sp>
          <p:sp>
            <p:nvSpPr>
              <p:cNvPr id="45" name="Oval 20"/>
              <p:cNvSpPr>
                <a:spLocks noChangeArrowheads="1"/>
              </p:cNvSpPr>
              <p:nvPr/>
            </p:nvSpPr>
            <p:spPr bwMode="auto">
              <a:xfrm>
                <a:off x="1728" y="2112"/>
                <a:ext cx="96" cy="96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400">
                  <a:latin typeface="+mn-lt"/>
                </a:endParaRPr>
              </a:p>
            </p:txBody>
          </p:sp>
        </p:grpSp>
        <p:grpSp>
          <p:nvGrpSpPr>
            <p:cNvPr id="24" name="Group 21"/>
            <p:cNvGrpSpPr>
              <a:grpSpLocks/>
            </p:cNvGrpSpPr>
            <p:nvPr/>
          </p:nvGrpSpPr>
          <p:grpSpPr bwMode="auto">
            <a:xfrm>
              <a:off x="3703" y="1039"/>
              <a:ext cx="672" cy="1021"/>
              <a:chOff x="1392" y="1187"/>
              <a:chExt cx="672" cy="1021"/>
            </a:xfrm>
          </p:grpSpPr>
          <p:sp>
            <p:nvSpPr>
              <p:cNvPr id="25" name="Line 22"/>
              <p:cNvSpPr>
                <a:spLocks noChangeShapeType="1"/>
              </p:cNvSpPr>
              <p:nvPr/>
            </p:nvSpPr>
            <p:spPr bwMode="auto">
              <a:xfrm>
                <a:off x="1728" y="2064"/>
                <a:ext cx="9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z="1400">
                  <a:latin typeface="+mn-lt"/>
                </a:endParaRPr>
              </a:p>
            </p:txBody>
          </p:sp>
          <p:grpSp>
            <p:nvGrpSpPr>
              <p:cNvPr id="27" name="Group 23"/>
              <p:cNvGrpSpPr>
                <a:grpSpLocks/>
              </p:cNvGrpSpPr>
              <p:nvPr/>
            </p:nvGrpSpPr>
            <p:grpSpPr bwMode="auto">
              <a:xfrm>
                <a:off x="1728" y="1680"/>
                <a:ext cx="96" cy="96"/>
                <a:chOff x="768" y="3360"/>
                <a:chExt cx="96" cy="96"/>
              </a:xfrm>
            </p:grpSpPr>
            <p:sp>
              <p:nvSpPr>
                <p:cNvPr id="35" name="Line 24"/>
                <p:cNvSpPr>
                  <a:spLocks noChangeShapeType="1"/>
                </p:cNvSpPr>
                <p:nvPr/>
              </p:nvSpPr>
              <p:spPr bwMode="auto">
                <a:xfrm>
                  <a:off x="768" y="3408"/>
                  <a:ext cx="96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sz="1400">
                    <a:latin typeface="+mn-lt"/>
                  </a:endParaRPr>
                </a:p>
              </p:txBody>
            </p:sp>
            <p:sp>
              <p:nvSpPr>
                <p:cNvPr id="36" name="Line 25"/>
                <p:cNvSpPr>
                  <a:spLocks noChangeShapeType="1"/>
                </p:cNvSpPr>
                <p:nvPr/>
              </p:nvSpPr>
              <p:spPr bwMode="auto">
                <a:xfrm rot="-5400000">
                  <a:off x="769" y="3407"/>
                  <a:ext cx="96" cy="1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sz="1400">
                    <a:latin typeface="+mn-lt"/>
                  </a:endParaRPr>
                </a:p>
              </p:txBody>
            </p:sp>
          </p:grpSp>
          <p:sp>
            <p:nvSpPr>
              <p:cNvPr id="28" name="Line 26"/>
              <p:cNvSpPr>
                <a:spLocks noChangeShapeType="1"/>
              </p:cNvSpPr>
              <p:nvPr/>
            </p:nvSpPr>
            <p:spPr bwMode="auto">
              <a:xfrm>
                <a:off x="1392" y="1584"/>
                <a:ext cx="672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z="1400">
                  <a:latin typeface="+mn-lt"/>
                </a:endParaRPr>
              </a:p>
            </p:txBody>
          </p:sp>
          <p:sp>
            <p:nvSpPr>
              <p:cNvPr id="29" name="Oval 27"/>
              <p:cNvSpPr>
                <a:spLocks noChangeArrowheads="1"/>
              </p:cNvSpPr>
              <p:nvPr/>
            </p:nvSpPr>
            <p:spPr bwMode="auto">
              <a:xfrm>
                <a:off x="1728" y="1536"/>
                <a:ext cx="96" cy="96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400">
                  <a:latin typeface="+mn-lt"/>
                </a:endParaRPr>
              </a:p>
            </p:txBody>
          </p:sp>
          <p:sp>
            <p:nvSpPr>
              <p:cNvPr id="30" name="Line 28"/>
              <p:cNvSpPr>
                <a:spLocks noChangeShapeType="1"/>
              </p:cNvSpPr>
              <p:nvPr/>
            </p:nvSpPr>
            <p:spPr bwMode="auto">
              <a:xfrm>
                <a:off x="1632" y="1584"/>
                <a:ext cx="96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 sz="1400">
                  <a:latin typeface="+mn-lt"/>
                </a:endParaRPr>
              </a:p>
            </p:txBody>
          </p:sp>
          <p:sp>
            <p:nvSpPr>
              <p:cNvPr id="31" name="Text Box 29"/>
              <p:cNvSpPr txBox="1">
                <a:spLocks noChangeArrowheads="1"/>
              </p:cNvSpPr>
              <p:nvPr/>
            </p:nvSpPr>
            <p:spPr bwMode="auto">
              <a:xfrm>
                <a:off x="1494" y="1707"/>
                <a:ext cx="416" cy="4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r>
                  <a:rPr lang="en-US" b="0" dirty="0" smtClean="0">
                    <a:latin typeface="+mn-lt"/>
                  </a:rPr>
                  <a:t>V</a:t>
                </a:r>
                <a:r>
                  <a:rPr lang="en-US" baseline="-25000" dirty="0" smtClean="0"/>
                  <a:t>2</a:t>
                </a:r>
                <a:endParaRPr lang="en-US" b="0" dirty="0">
                  <a:latin typeface="+mn-lt"/>
                </a:endParaRPr>
              </a:p>
            </p:txBody>
          </p:sp>
          <p:sp>
            <p:nvSpPr>
              <p:cNvPr id="32" name="Text Box 30"/>
              <p:cNvSpPr txBox="1">
                <a:spLocks noChangeArrowheads="1"/>
              </p:cNvSpPr>
              <p:nvPr/>
            </p:nvSpPr>
            <p:spPr bwMode="auto">
              <a:xfrm>
                <a:off x="1536" y="1187"/>
                <a:ext cx="306" cy="4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r>
                  <a:rPr lang="en-US" b="0" dirty="0" smtClean="0">
                    <a:latin typeface="+mn-lt"/>
                  </a:rPr>
                  <a:t>I</a:t>
                </a:r>
                <a:r>
                  <a:rPr lang="en-US" baseline="-25000" dirty="0" smtClean="0"/>
                  <a:t>2</a:t>
                </a:r>
                <a:endParaRPr lang="en-US" b="0" dirty="0">
                  <a:latin typeface="+mn-lt"/>
                </a:endParaRPr>
              </a:p>
            </p:txBody>
          </p:sp>
          <p:sp>
            <p:nvSpPr>
              <p:cNvPr id="33" name="Line 31"/>
              <p:cNvSpPr>
                <a:spLocks noChangeShapeType="1"/>
              </p:cNvSpPr>
              <p:nvPr/>
            </p:nvSpPr>
            <p:spPr bwMode="auto">
              <a:xfrm>
                <a:off x="1392" y="2160"/>
                <a:ext cx="672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z="1400">
                  <a:latin typeface="+mn-lt"/>
                </a:endParaRPr>
              </a:p>
            </p:txBody>
          </p:sp>
          <p:sp>
            <p:nvSpPr>
              <p:cNvPr id="34" name="Oval 32"/>
              <p:cNvSpPr>
                <a:spLocks noChangeArrowheads="1"/>
              </p:cNvSpPr>
              <p:nvPr/>
            </p:nvSpPr>
            <p:spPr bwMode="auto">
              <a:xfrm>
                <a:off x="1728" y="2112"/>
                <a:ext cx="96" cy="96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400">
                  <a:latin typeface="+mn-lt"/>
                </a:endParaRPr>
              </a:p>
            </p:txBody>
          </p:sp>
        </p:grpSp>
      </p:grpSp>
      <p:cxnSp>
        <p:nvCxnSpPr>
          <p:cNvPr id="49" name="Straight Arrow Connector 48"/>
          <p:cNvCxnSpPr/>
          <p:nvPr/>
        </p:nvCxnSpPr>
        <p:spPr>
          <a:xfrm flipH="1">
            <a:off x="4608091" y="3441042"/>
            <a:ext cx="1227224" cy="1335505"/>
          </a:xfrm>
          <a:prstGeom prst="straightConnector1">
            <a:avLst/>
          </a:prstGeom>
          <a:ln w="38100">
            <a:solidFill>
              <a:srgbClr val="008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>
            <a:off x="3043987" y="3320726"/>
            <a:ext cx="1347544" cy="1491910"/>
          </a:xfrm>
          <a:prstGeom prst="straightConnector1">
            <a:avLst/>
          </a:prstGeom>
          <a:ln w="38100">
            <a:solidFill>
              <a:srgbClr val="008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4114803" y="4511850"/>
            <a:ext cx="372978" cy="445162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flipV="1">
            <a:off x="4487778" y="4572008"/>
            <a:ext cx="312821" cy="372978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3561349" y="4247154"/>
            <a:ext cx="1729961" cy="369332"/>
          </a:xfrm>
          <a:prstGeom prst="rect">
            <a:avLst/>
          </a:prstGeom>
          <a:solidFill>
            <a:srgbClr val="008000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engineering path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 rot="2890782">
            <a:off x="3320716" y="3489158"/>
            <a:ext cx="877163" cy="369332"/>
          </a:xfrm>
          <a:prstGeom prst="rect">
            <a:avLst/>
          </a:prstGeom>
          <a:solidFill>
            <a:srgbClr val="0000FF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physics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77" name="Straight Arrow Connector 76"/>
          <p:cNvCxnSpPr/>
          <p:nvPr/>
        </p:nvCxnSpPr>
        <p:spPr>
          <a:xfrm flipH="1">
            <a:off x="3340765" y="2634915"/>
            <a:ext cx="2338140" cy="32095"/>
          </a:xfrm>
          <a:prstGeom prst="straightConnector1">
            <a:avLst/>
          </a:prstGeom>
          <a:ln w="38100">
            <a:solidFill>
              <a:srgbClr val="C0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>
            <a:off x="3797971" y="2197775"/>
            <a:ext cx="1947969" cy="369332"/>
          </a:xfrm>
          <a:prstGeom prst="rect">
            <a:avLst/>
          </a:prstGeom>
          <a:solidFill>
            <a:srgbClr val="C00000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trial-and-error path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Arc 8"/>
          <p:cNvSpPr/>
          <p:nvPr/>
        </p:nvSpPr>
        <p:spPr>
          <a:xfrm rot="20479677">
            <a:off x="2703261" y="3165724"/>
            <a:ext cx="761028" cy="721104"/>
          </a:xfrm>
          <a:prstGeom prst="arc">
            <a:avLst/>
          </a:prstGeom>
          <a:ln w="57150">
            <a:solidFill>
              <a:srgbClr val="0000FF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13"/>
          <p:cNvSpPr>
            <a:spLocks noChangeArrowheads="1"/>
          </p:cNvSpPr>
          <p:nvPr/>
        </p:nvSpPr>
        <p:spPr bwMode="auto">
          <a:xfrm>
            <a:off x="4257917" y="6543450"/>
            <a:ext cx="3722173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2200" dirty="0" smtClean="0">
                <a:solidFill>
                  <a:srgbClr val="000000"/>
                </a:solidFill>
                <a:latin typeface="Times New Roman" pitchFamily="18" charset="0"/>
                <a:ea typeface="宋体" pitchFamily="2" charset="-122"/>
              </a:rPr>
              <a:t>Ports are required in this concept</a:t>
            </a:r>
            <a:endParaRPr lang="en-US" sz="2200" dirty="0">
              <a:solidFill>
                <a:srgbClr val="000000"/>
              </a:solidFill>
              <a:latin typeface="Times New Roman" pitchFamily="18" charset="0"/>
              <a:ea typeface="宋体" pitchFamily="2" charset="-122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962" grpId="0"/>
      <p:bldP spid="338963" grpId="0"/>
      <p:bldP spid="338958" grpId="0" animBg="1"/>
      <p:bldP spid="2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Paths at High Frequency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256" y="914400"/>
            <a:ext cx="4720389" cy="55626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2000" dirty="0" smtClean="0"/>
              <a:t>Current physics</a:t>
            </a:r>
          </a:p>
          <a:p>
            <a:pPr lvl="1">
              <a:spcBef>
                <a:spcPts val="0"/>
              </a:spcBef>
            </a:pPr>
            <a:r>
              <a:rPr lang="en-US" sz="1800" dirty="0" smtClean="0"/>
              <a:t>Conduction current</a:t>
            </a:r>
          </a:p>
          <a:p>
            <a:pPr lvl="1">
              <a:spcBef>
                <a:spcPts val="0"/>
              </a:spcBef>
            </a:pPr>
            <a:r>
              <a:rPr lang="en-US" sz="1800" dirty="0" smtClean="0"/>
              <a:t>Displacement current</a:t>
            </a:r>
          </a:p>
          <a:p>
            <a:pPr lvl="1">
              <a:spcBef>
                <a:spcPts val="0"/>
              </a:spcBef>
            </a:pPr>
            <a:r>
              <a:rPr lang="en-US" sz="1800" dirty="0" smtClean="0"/>
              <a:t>Skin depth and consequences for current paths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Current flows in loops (conservation of charge)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Intentional currents</a:t>
            </a:r>
          </a:p>
          <a:p>
            <a:pPr lvl="1">
              <a:spcBef>
                <a:spcPts val="0"/>
              </a:spcBef>
            </a:pPr>
            <a:r>
              <a:rPr lang="en-US" sz="1800" dirty="0" smtClean="0"/>
              <a:t>Single-ended – TL currents</a:t>
            </a:r>
          </a:p>
          <a:p>
            <a:pPr lvl="1">
              <a:spcBef>
                <a:spcPts val="0"/>
              </a:spcBef>
            </a:pPr>
            <a:r>
              <a:rPr lang="en-US" sz="1800" dirty="0" smtClean="0"/>
              <a:t>Differential (differential-mode TL, common-mode TL currents)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Unintentional antenna currents</a:t>
            </a:r>
          </a:p>
          <a:p>
            <a:pPr lvl="1">
              <a:spcBef>
                <a:spcPts val="0"/>
              </a:spcBef>
            </a:pPr>
            <a:r>
              <a:rPr lang="en-US" sz="1800" dirty="0" smtClean="0"/>
              <a:t>Cables – shielded, un-shielded</a:t>
            </a:r>
          </a:p>
          <a:p>
            <a:pPr lvl="1">
              <a:spcBef>
                <a:spcPts val="0"/>
              </a:spcBef>
            </a:pPr>
            <a:r>
              <a:rPr lang="en-US" sz="1800" dirty="0" smtClean="0"/>
              <a:t>Antenna currents on board-to-board connectors of resonant dimensions</a:t>
            </a:r>
          </a:p>
          <a:p>
            <a:pPr lvl="1">
              <a:spcBef>
                <a:spcPts val="0"/>
              </a:spcBef>
            </a:pPr>
            <a:r>
              <a:rPr lang="en-US" sz="1800" dirty="0" smtClean="0"/>
              <a:t>Slots, gaps, apertures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Un-intentional currents in EMI coupling paths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223081" y="3056022"/>
            <a:ext cx="4427624" cy="1058773"/>
            <a:chOff x="854239" y="3701089"/>
            <a:chExt cx="7652086" cy="2410949"/>
          </a:xfrm>
        </p:grpSpPr>
        <p:grpSp>
          <p:nvGrpSpPr>
            <p:cNvPr id="5" name="Group 83"/>
            <p:cNvGrpSpPr/>
            <p:nvPr/>
          </p:nvGrpSpPr>
          <p:grpSpPr>
            <a:xfrm>
              <a:off x="854239" y="3701089"/>
              <a:ext cx="7652086" cy="2410949"/>
              <a:chOff x="757987" y="1318837"/>
              <a:chExt cx="7652086" cy="2410949"/>
            </a:xfrm>
          </p:grpSpPr>
          <p:sp>
            <p:nvSpPr>
              <p:cNvPr id="12" name="Rectangle 11"/>
              <p:cNvSpPr/>
              <p:nvPr/>
            </p:nvSpPr>
            <p:spPr>
              <a:xfrm flipV="1">
                <a:off x="1305080" y="2598768"/>
                <a:ext cx="1486246" cy="120368"/>
              </a:xfrm>
              <a:prstGeom prst="rect">
                <a:avLst/>
              </a:prstGeom>
              <a:solidFill>
                <a:srgbClr val="D9A309"/>
              </a:solidFill>
              <a:ln w="3175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3510312" y="2618989"/>
                <a:ext cx="2655108" cy="112632"/>
              </a:xfrm>
              <a:prstGeom prst="rect">
                <a:avLst/>
              </a:prstGeom>
              <a:solidFill>
                <a:srgbClr val="D9A309"/>
              </a:solidFill>
              <a:ln w="3175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3105311" y="3219752"/>
                <a:ext cx="3457731" cy="111125"/>
              </a:xfrm>
              <a:prstGeom prst="rect">
                <a:avLst/>
              </a:prstGeom>
              <a:solidFill>
                <a:srgbClr val="D9A309"/>
              </a:solidFill>
              <a:ln w="3175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grpSp>
            <p:nvGrpSpPr>
              <p:cNvPr id="15" name="Group 41"/>
              <p:cNvGrpSpPr/>
              <p:nvPr/>
            </p:nvGrpSpPr>
            <p:grpSpPr>
              <a:xfrm rot="5400000">
                <a:off x="1761982" y="1979677"/>
                <a:ext cx="312162" cy="366980"/>
                <a:chOff x="1495425" y="3778927"/>
                <a:chExt cx="448784" cy="628548"/>
              </a:xfrm>
            </p:grpSpPr>
            <p:cxnSp>
              <p:nvCxnSpPr>
                <p:cNvPr id="53" name="Straight Connector 52"/>
                <p:cNvCxnSpPr/>
                <p:nvPr/>
              </p:nvCxnSpPr>
              <p:spPr>
                <a:xfrm flipH="1">
                  <a:off x="1495426" y="3810000"/>
                  <a:ext cx="442276" cy="104775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Connector 53"/>
                <p:cNvCxnSpPr/>
                <p:nvPr/>
              </p:nvCxnSpPr>
              <p:spPr>
                <a:xfrm flipH="1" flipV="1">
                  <a:off x="1495426" y="3914775"/>
                  <a:ext cx="442276" cy="62146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/>
                <p:cNvCxnSpPr/>
                <p:nvPr/>
              </p:nvCxnSpPr>
              <p:spPr>
                <a:xfrm flipH="1">
                  <a:off x="1495426" y="3976921"/>
                  <a:ext cx="442277" cy="90254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/>
                <p:nvPr/>
              </p:nvCxnSpPr>
              <p:spPr>
                <a:xfrm flipH="1" flipV="1">
                  <a:off x="1501932" y="4067175"/>
                  <a:ext cx="442276" cy="62146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/>
                <p:cNvCxnSpPr/>
                <p:nvPr/>
              </p:nvCxnSpPr>
              <p:spPr>
                <a:xfrm flipH="1">
                  <a:off x="1495425" y="4135676"/>
                  <a:ext cx="442277" cy="90254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57"/>
                <p:cNvCxnSpPr/>
                <p:nvPr/>
              </p:nvCxnSpPr>
              <p:spPr>
                <a:xfrm flipH="1" flipV="1">
                  <a:off x="1495425" y="4219575"/>
                  <a:ext cx="442276" cy="62146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Straight Connector 58"/>
                <p:cNvCxnSpPr/>
                <p:nvPr/>
              </p:nvCxnSpPr>
              <p:spPr>
                <a:xfrm flipH="1">
                  <a:off x="1501932" y="4282963"/>
                  <a:ext cx="442277" cy="90254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Straight Connector 59"/>
                <p:cNvCxnSpPr/>
                <p:nvPr/>
              </p:nvCxnSpPr>
              <p:spPr>
                <a:xfrm flipH="1" flipV="1">
                  <a:off x="1509857" y="4371976"/>
                  <a:ext cx="279674" cy="35499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Straight Connector 60"/>
                <p:cNvCxnSpPr/>
                <p:nvPr/>
              </p:nvCxnSpPr>
              <p:spPr>
                <a:xfrm flipH="1" flipV="1">
                  <a:off x="1716563" y="3778927"/>
                  <a:ext cx="221140" cy="31074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6" name="Oval 15"/>
              <p:cNvSpPr/>
              <p:nvPr/>
            </p:nvSpPr>
            <p:spPr>
              <a:xfrm>
                <a:off x="913296" y="1887228"/>
                <a:ext cx="509811" cy="607362"/>
              </a:xfrm>
              <a:prstGeom prst="ellips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7" name="TextBox 12"/>
              <p:cNvSpPr txBox="1"/>
              <p:nvPr/>
            </p:nvSpPr>
            <p:spPr>
              <a:xfrm>
                <a:off x="1070161" y="1985226"/>
                <a:ext cx="292225" cy="59571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100" b="1" dirty="0" smtClean="0"/>
                  <a:t>+</a:t>
                </a:r>
                <a:endParaRPr lang="en-US" sz="1100" b="1" dirty="0"/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927284" y="1938014"/>
                <a:ext cx="292225" cy="59571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100" b="1" dirty="0" smtClean="0"/>
                  <a:t>-</a:t>
                </a:r>
                <a:endParaRPr lang="en-US" sz="1100" b="1" dirty="0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2222980" y="2152661"/>
                <a:ext cx="974085" cy="109276"/>
              </a:xfrm>
              <a:prstGeom prst="rect">
                <a:avLst/>
              </a:prstGeom>
              <a:solidFill>
                <a:srgbClr val="D9A309"/>
              </a:solidFill>
              <a:ln w="3175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3039212" y="2152660"/>
                <a:ext cx="176086" cy="1487954"/>
              </a:xfrm>
              <a:prstGeom prst="rect">
                <a:avLst/>
              </a:prstGeom>
              <a:solidFill>
                <a:srgbClr val="F8CD52"/>
              </a:solidFill>
              <a:ln w="3175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cxnSp>
            <p:nvCxnSpPr>
              <p:cNvPr id="21" name="Straight Connector 20"/>
              <p:cNvCxnSpPr>
                <a:stCxn id="16" idx="6"/>
              </p:cNvCxnSpPr>
              <p:nvPr/>
            </p:nvCxnSpPr>
            <p:spPr>
              <a:xfrm>
                <a:off x="1423107" y="2190909"/>
                <a:ext cx="315164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Elbow Connector 21"/>
              <p:cNvCxnSpPr>
                <a:stCxn id="12" idx="1"/>
                <a:endCxn id="16" idx="2"/>
              </p:cNvCxnSpPr>
              <p:nvPr/>
            </p:nvCxnSpPr>
            <p:spPr>
              <a:xfrm rot="10800000">
                <a:off x="913296" y="2190910"/>
                <a:ext cx="391784" cy="468043"/>
              </a:xfrm>
              <a:prstGeom prst="bentConnector3">
                <a:avLst>
                  <a:gd name="adj1" fmla="val 158348"/>
                </a:avLst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>
                <a:endCxn id="19" idx="1"/>
              </p:cNvCxnSpPr>
              <p:nvPr/>
            </p:nvCxnSpPr>
            <p:spPr>
              <a:xfrm>
                <a:off x="2101553" y="2190909"/>
                <a:ext cx="121427" cy="16391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Rectangle 23"/>
              <p:cNvSpPr/>
              <p:nvPr/>
            </p:nvSpPr>
            <p:spPr>
              <a:xfrm>
                <a:off x="6409123" y="2123193"/>
                <a:ext cx="205225" cy="1489263"/>
              </a:xfrm>
              <a:prstGeom prst="rect">
                <a:avLst/>
              </a:prstGeom>
              <a:solidFill>
                <a:srgbClr val="F8CD52"/>
              </a:solidFill>
              <a:ln w="3175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grpSp>
            <p:nvGrpSpPr>
              <p:cNvPr id="25" name="Group 66"/>
              <p:cNvGrpSpPr/>
              <p:nvPr/>
            </p:nvGrpSpPr>
            <p:grpSpPr>
              <a:xfrm>
                <a:off x="7743588" y="2302612"/>
                <a:ext cx="179486" cy="299482"/>
                <a:chOff x="1495425" y="3778927"/>
                <a:chExt cx="448784" cy="628548"/>
              </a:xfrm>
            </p:grpSpPr>
            <p:cxnSp>
              <p:nvCxnSpPr>
                <p:cNvPr id="44" name="Straight Connector 43"/>
                <p:cNvCxnSpPr/>
                <p:nvPr/>
              </p:nvCxnSpPr>
              <p:spPr>
                <a:xfrm flipH="1">
                  <a:off x="1495426" y="3810000"/>
                  <a:ext cx="442276" cy="10477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/>
                <p:cNvCxnSpPr/>
                <p:nvPr/>
              </p:nvCxnSpPr>
              <p:spPr>
                <a:xfrm flipH="1" flipV="1">
                  <a:off x="1495426" y="3914775"/>
                  <a:ext cx="442276" cy="62146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/>
                <p:cNvCxnSpPr/>
                <p:nvPr/>
              </p:nvCxnSpPr>
              <p:spPr>
                <a:xfrm flipH="1">
                  <a:off x="1495426" y="3976921"/>
                  <a:ext cx="442277" cy="90254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/>
                <p:cNvCxnSpPr/>
                <p:nvPr/>
              </p:nvCxnSpPr>
              <p:spPr>
                <a:xfrm flipH="1" flipV="1">
                  <a:off x="1501932" y="4067175"/>
                  <a:ext cx="442276" cy="62146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Straight Connector 47"/>
                <p:cNvCxnSpPr/>
                <p:nvPr/>
              </p:nvCxnSpPr>
              <p:spPr>
                <a:xfrm flipH="1">
                  <a:off x="1495425" y="4135676"/>
                  <a:ext cx="442277" cy="90254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Straight Connector 48"/>
                <p:cNvCxnSpPr/>
                <p:nvPr/>
              </p:nvCxnSpPr>
              <p:spPr>
                <a:xfrm flipH="1" flipV="1">
                  <a:off x="1495425" y="4219575"/>
                  <a:ext cx="442276" cy="62146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Straight Connector 49"/>
                <p:cNvCxnSpPr/>
                <p:nvPr/>
              </p:nvCxnSpPr>
              <p:spPr>
                <a:xfrm flipH="1">
                  <a:off x="1501932" y="4282963"/>
                  <a:ext cx="442277" cy="90254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Straight Connector 50"/>
                <p:cNvCxnSpPr/>
                <p:nvPr/>
              </p:nvCxnSpPr>
              <p:spPr>
                <a:xfrm flipH="1" flipV="1">
                  <a:off x="1509857" y="4371976"/>
                  <a:ext cx="279674" cy="35499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Straight Connector 51"/>
                <p:cNvCxnSpPr/>
                <p:nvPr/>
              </p:nvCxnSpPr>
              <p:spPr>
                <a:xfrm flipH="1" flipV="1">
                  <a:off x="1716563" y="3778927"/>
                  <a:ext cx="221140" cy="31074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6" name="Straight Connector 25"/>
              <p:cNvCxnSpPr/>
              <p:nvPr/>
            </p:nvCxnSpPr>
            <p:spPr>
              <a:xfrm>
                <a:off x="7829997" y="2123193"/>
                <a:ext cx="4634" cy="186821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2"/>
              <p:cNvCxnSpPr/>
              <p:nvPr/>
            </p:nvCxnSpPr>
            <p:spPr>
              <a:xfrm>
                <a:off x="7850406" y="2602092"/>
                <a:ext cx="0" cy="14091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Rectangle 27"/>
              <p:cNvSpPr/>
              <p:nvPr/>
            </p:nvSpPr>
            <p:spPr>
              <a:xfrm>
                <a:off x="6855602" y="2612848"/>
                <a:ext cx="1554471" cy="130159"/>
              </a:xfrm>
              <a:prstGeom prst="rect">
                <a:avLst/>
              </a:prstGeom>
              <a:solidFill>
                <a:srgbClr val="D9A309"/>
              </a:solidFill>
              <a:ln w="3175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6449631" y="2093495"/>
                <a:ext cx="1406990" cy="108284"/>
              </a:xfrm>
              <a:prstGeom prst="rect">
                <a:avLst/>
              </a:prstGeom>
              <a:solidFill>
                <a:srgbClr val="D9A309"/>
              </a:solidFill>
              <a:ln w="3175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757987" y="1318837"/>
                <a:ext cx="2599217" cy="63075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/>
                  <a:t>Signal</a:t>
                </a:r>
                <a:endParaRPr lang="en-US" sz="1200" dirty="0"/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1028309" y="2892101"/>
                <a:ext cx="1462773" cy="63075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/>
                  <a:t>GND</a:t>
                </a:r>
                <a:endParaRPr lang="en-US" sz="1200" dirty="0"/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2933111" y="2148246"/>
                <a:ext cx="384799" cy="101659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6327887" y="2101315"/>
                <a:ext cx="384799" cy="98553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2928835" y="3607770"/>
                <a:ext cx="384799" cy="98553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6323612" y="3631233"/>
                <a:ext cx="384799" cy="98553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cxnSp>
            <p:nvCxnSpPr>
              <p:cNvPr id="36" name="Straight Arrow Connector 35"/>
              <p:cNvCxnSpPr/>
              <p:nvPr/>
            </p:nvCxnSpPr>
            <p:spPr>
              <a:xfrm>
                <a:off x="2249904" y="2346159"/>
                <a:ext cx="445169" cy="0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Arrow Connector 36"/>
              <p:cNvCxnSpPr/>
              <p:nvPr/>
            </p:nvCxnSpPr>
            <p:spPr>
              <a:xfrm>
                <a:off x="3653587" y="3088106"/>
                <a:ext cx="445169" cy="0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Arrow Connector 37"/>
              <p:cNvCxnSpPr/>
              <p:nvPr/>
            </p:nvCxnSpPr>
            <p:spPr>
              <a:xfrm>
                <a:off x="4973051" y="3132222"/>
                <a:ext cx="445169" cy="0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Arrow Connector 38"/>
              <p:cNvCxnSpPr/>
              <p:nvPr/>
            </p:nvCxnSpPr>
            <p:spPr>
              <a:xfrm>
                <a:off x="7090609" y="2302044"/>
                <a:ext cx="445169" cy="0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Arrow Connector 39"/>
              <p:cNvCxnSpPr/>
              <p:nvPr/>
            </p:nvCxnSpPr>
            <p:spPr>
              <a:xfrm flipH="1">
                <a:off x="7050506" y="2490536"/>
                <a:ext cx="493294" cy="0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Arrow Connector 40"/>
              <p:cNvCxnSpPr/>
              <p:nvPr/>
            </p:nvCxnSpPr>
            <p:spPr>
              <a:xfrm flipH="1">
                <a:off x="3858128" y="2847472"/>
                <a:ext cx="493294" cy="0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Arrow Connector 41"/>
              <p:cNvCxnSpPr/>
              <p:nvPr/>
            </p:nvCxnSpPr>
            <p:spPr>
              <a:xfrm flipH="1">
                <a:off x="4924927" y="2855494"/>
                <a:ext cx="493294" cy="0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Arrow Connector 42"/>
              <p:cNvCxnSpPr/>
              <p:nvPr/>
            </p:nvCxnSpPr>
            <p:spPr>
              <a:xfrm flipH="1">
                <a:off x="2205791" y="2542673"/>
                <a:ext cx="493294" cy="0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" name="Straight Arrow Connector 5"/>
            <p:cNvCxnSpPr/>
            <p:nvPr/>
          </p:nvCxnSpPr>
          <p:spPr>
            <a:xfrm flipH="1">
              <a:off x="3244516" y="4981075"/>
              <a:ext cx="16041" cy="477252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 flipH="1" flipV="1">
              <a:off x="6609349" y="4876802"/>
              <a:ext cx="4009" cy="53339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Freeform 7"/>
            <p:cNvSpPr/>
            <p:nvPr/>
          </p:nvSpPr>
          <p:spPr>
            <a:xfrm rot="5400000">
              <a:off x="5967731" y="4830677"/>
              <a:ext cx="366897" cy="459140"/>
            </a:xfrm>
            <a:custGeom>
              <a:avLst/>
              <a:gdLst>
                <a:gd name="connsiteX0" fmla="*/ 214630 w 221615"/>
                <a:gd name="connsiteY0" fmla="*/ 229235 h 229235"/>
                <a:gd name="connsiteX1" fmla="*/ 214630 w 221615"/>
                <a:gd name="connsiteY1" fmla="*/ 42545 h 229235"/>
                <a:gd name="connsiteX2" fmla="*/ 172720 w 221615"/>
                <a:gd name="connsiteY2" fmla="*/ 15875 h 229235"/>
                <a:gd name="connsiteX3" fmla="*/ 100330 w 221615"/>
                <a:gd name="connsiteY3" fmla="*/ 15875 h 229235"/>
                <a:gd name="connsiteX4" fmla="*/ 31750 w 221615"/>
                <a:gd name="connsiteY4" fmla="*/ 15875 h 229235"/>
                <a:gd name="connsiteX5" fmla="*/ 5080 w 221615"/>
                <a:gd name="connsiteY5" fmla="*/ 31115 h 229235"/>
                <a:gd name="connsiteX6" fmla="*/ 1270 w 221615"/>
                <a:gd name="connsiteY6" fmla="*/ 202565 h 229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1615" h="229235">
                  <a:moveTo>
                    <a:pt x="214630" y="229235"/>
                  </a:moveTo>
                  <a:cubicBezTo>
                    <a:pt x="218122" y="153670"/>
                    <a:pt x="221615" y="78105"/>
                    <a:pt x="214630" y="42545"/>
                  </a:cubicBezTo>
                  <a:cubicBezTo>
                    <a:pt x="207645" y="6985"/>
                    <a:pt x="191770" y="20320"/>
                    <a:pt x="172720" y="15875"/>
                  </a:cubicBezTo>
                  <a:cubicBezTo>
                    <a:pt x="153670" y="11430"/>
                    <a:pt x="100330" y="15875"/>
                    <a:pt x="100330" y="15875"/>
                  </a:cubicBezTo>
                  <a:cubicBezTo>
                    <a:pt x="76835" y="15875"/>
                    <a:pt x="47625" y="13335"/>
                    <a:pt x="31750" y="15875"/>
                  </a:cubicBezTo>
                  <a:cubicBezTo>
                    <a:pt x="15875" y="18415"/>
                    <a:pt x="10160" y="0"/>
                    <a:pt x="5080" y="31115"/>
                  </a:cubicBezTo>
                  <a:cubicBezTo>
                    <a:pt x="0" y="62230"/>
                    <a:pt x="635" y="132397"/>
                    <a:pt x="1270" y="202565"/>
                  </a:cubicBezTo>
                </a:path>
              </a:pathLst>
            </a:custGeom>
            <a:ln w="38100">
              <a:solidFill>
                <a:srgbClr val="FF0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9" name="Freeform 8"/>
            <p:cNvSpPr/>
            <p:nvPr/>
          </p:nvSpPr>
          <p:spPr>
            <a:xfrm rot="16200000">
              <a:off x="6805927" y="4814634"/>
              <a:ext cx="366897" cy="459140"/>
            </a:xfrm>
            <a:custGeom>
              <a:avLst/>
              <a:gdLst>
                <a:gd name="connsiteX0" fmla="*/ 214630 w 221615"/>
                <a:gd name="connsiteY0" fmla="*/ 229235 h 229235"/>
                <a:gd name="connsiteX1" fmla="*/ 214630 w 221615"/>
                <a:gd name="connsiteY1" fmla="*/ 42545 h 229235"/>
                <a:gd name="connsiteX2" fmla="*/ 172720 w 221615"/>
                <a:gd name="connsiteY2" fmla="*/ 15875 h 229235"/>
                <a:gd name="connsiteX3" fmla="*/ 100330 w 221615"/>
                <a:gd name="connsiteY3" fmla="*/ 15875 h 229235"/>
                <a:gd name="connsiteX4" fmla="*/ 31750 w 221615"/>
                <a:gd name="connsiteY4" fmla="*/ 15875 h 229235"/>
                <a:gd name="connsiteX5" fmla="*/ 5080 w 221615"/>
                <a:gd name="connsiteY5" fmla="*/ 31115 h 229235"/>
                <a:gd name="connsiteX6" fmla="*/ 1270 w 221615"/>
                <a:gd name="connsiteY6" fmla="*/ 202565 h 229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1615" h="229235">
                  <a:moveTo>
                    <a:pt x="214630" y="229235"/>
                  </a:moveTo>
                  <a:cubicBezTo>
                    <a:pt x="218122" y="153670"/>
                    <a:pt x="221615" y="78105"/>
                    <a:pt x="214630" y="42545"/>
                  </a:cubicBezTo>
                  <a:cubicBezTo>
                    <a:pt x="207645" y="6985"/>
                    <a:pt x="191770" y="20320"/>
                    <a:pt x="172720" y="15875"/>
                  </a:cubicBezTo>
                  <a:cubicBezTo>
                    <a:pt x="153670" y="11430"/>
                    <a:pt x="100330" y="15875"/>
                    <a:pt x="100330" y="15875"/>
                  </a:cubicBezTo>
                  <a:cubicBezTo>
                    <a:pt x="76835" y="15875"/>
                    <a:pt x="47625" y="13335"/>
                    <a:pt x="31750" y="15875"/>
                  </a:cubicBezTo>
                  <a:cubicBezTo>
                    <a:pt x="15875" y="18415"/>
                    <a:pt x="10160" y="0"/>
                    <a:pt x="5080" y="31115"/>
                  </a:cubicBezTo>
                  <a:cubicBezTo>
                    <a:pt x="0" y="62230"/>
                    <a:pt x="635" y="132397"/>
                    <a:pt x="1270" y="202565"/>
                  </a:cubicBezTo>
                </a:path>
              </a:pathLst>
            </a:custGeom>
            <a:ln w="381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0" name="Freeform 9"/>
            <p:cNvSpPr/>
            <p:nvPr/>
          </p:nvSpPr>
          <p:spPr>
            <a:xfrm rot="5400000">
              <a:off x="2618943" y="4874793"/>
              <a:ext cx="366897" cy="459140"/>
            </a:xfrm>
            <a:custGeom>
              <a:avLst/>
              <a:gdLst>
                <a:gd name="connsiteX0" fmla="*/ 214630 w 221615"/>
                <a:gd name="connsiteY0" fmla="*/ 229235 h 229235"/>
                <a:gd name="connsiteX1" fmla="*/ 214630 w 221615"/>
                <a:gd name="connsiteY1" fmla="*/ 42545 h 229235"/>
                <a:gd name="connsiteX2" fmla="*/ 172720 w 221615"/>
                <a:gd name="connsiteY2" fmla="*/ 15875 h 229235"/>
                <a:gd name="connsiteX3" fmla="*/ 100330 w 221615"/>
                <a:gd name="connsiteY3" fmla="*/ 15875 h 229235"/>
                <a:gd name="connsiteX4" fmla="*/ 31750 w 221615"/>
                <a:gd name="connsiteY4" fmla="*/ 15875 h 229235"/>
                <a:gd name="connsiteX5" fmla="*/ 5080 w 221615"/>
                <a:gd name="connsiteY5" fmla="*/ 31115 h 229235"/>
                <a:gd name="connsiteX6" fmla="*/ 1270 w 221615"/>
                <a:gd name="connsiteY6" fmla="*/ 202565 h 229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1615" h="229235">
                  <a:moveTo>
                    <a:pt x="214630" y="229235"/>
                  </a:moveTo>
                  <a:cubicBezTo>
                    <a:pt x="218122" y="153670"/>
                    <a:pt x="221615" y="78105"/>
                    <a:pt x="214630" y="42545"/>
                  </a:cubicBezTo>
                  <a:cubicBezTo>
                    <a:pt x="207645" y="6985"/>
                    <a:pt x="191770" y="20320"/>
                    <a:pt x="172720" y="15875"/>
                  </a:cubicBezTo>
                  <a:cubicBezTo>
                    <a:pt x="153670" y="11430"/>
                    <a:pt x="100330" y="15875"/>
                    <a:pt x="100330" y="15875"/>
                  </a:cubicBezTo>
                  <a:cubicBezTo>
                    <a:pt x="76835" y="15875"/>
                    <a:pt x="47625" y="13335"/>
                    <a:pt x="31750" y="15875"/>
                  </a:cubicBezTo>
                  <a:cubicBezTo>
                    <a:pt x="15875" y="18415"/>
                    <a:pt x="10160" y="0"/>
                    <a:pt x="5080" y="31115"/>
                  </a:cubicBezTo>
                  <a:cubicBezTo>
                    <a:pt x="0" y="62230"/>
                    <a:pt x="635" y="132397"/>
                    <a:pt x="1270" y="202565"/>
                  </a:cubicBezTo>
                </a:path>
              </a:pathLst>
            </a:custGeom>
            <a:ln w="381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1" name="Freeform 10"/>
            <p:cNvSpPr/>
            <p:nvPr/>
          </p:nvSpPr>
          <p:spPr>
            <a:xfrm rot="16200000">
              <a:off x="3457139" y="4858750"/>
              <a:ext cx="366897" cy="459140"/>
            </a:xfrm>
            <a:custGeom>
              <a:avLst/>
              <a:gdLst>
                <a:gd name="connsiteX0" fmla="*/ 214630 w 221615"/>
                <a:gd name="connsiteY0" fmla="*/ 229235 h 229235"/>
                <a:gd name="connsiteX1" fmla="*/ 214630 w 221615"/>
                <a:gd name="connsiteY1" fmla="*/ 42545 h 229235"/>
                <a:gd name="connsiteX2" fmla="*/ 172720 w 221615"/>
                <a:gd name="connsiteY2" fmla="*/ 15875 h 229235"/>
                <a:gd name="connsiteX3" fmla="*/ 100330 w 221615"/>
                <a:gd name="connsiteY3" fmla="*/ 15875 h 229235"/>
                <a:gd name="connsiteX4" fmla="*/ 31750 w 221615"/>
                <a:gd name="connsiteY4" fmla="*/ 15875 h 229235"/>
                <a:gd name="connsiteX5" fmla="*/ 5080 w 221615"/>
                <a:gd name="connsiteY5" fmla="*/ 31115 h 229235"/>
                <a:gd name="connsiteX6" fmla="*/ 1270 w 221615"/>
                <a:gd name="connsiteY6" fmla="*/ 202565 h 229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1615" h="229235">
                  <a:moveTo>
                    <a:pt x="214630" y="229235"/>
                  </a:moveTo>
                  <a:cubicBezTo>
                    <a:pt x="218122" y="153670"/>
                    <a:pt x="221615" y="78105"/>
                    <a:pt x="214630" y="42545"/>
                  </a:cubicBezTo>
                  <a:cubicBezTo>
                    <a:pt x="207645" y="6985"/>
                    <a:pt x="191770" y="20320"/>
                    <a:pt x="172720" y="15875"/>
                  </a:cubicBezTo>
                  <a:cubicBezTo>
                    <a:pt x="153670" y="11430"/>
                    <a:pt x="100330" y="15875"/>
                    <a:pt x="100330" y="15875"/>
                  </a:cubicBezTo>
                  <a:cubicBezTo>
                    <a:pt x="76835" y="15875"/>
                    <a:pt x="47625" y="13335"/>
                    <a:pt x="31750" y="15875"/>
                  </a:cubicBezTo>
                  <a:cubicBezTo>
                    <a:pt x="15875" y="18415"/>
                    <a:pt x="10160" y="0"/>
                    <a:pt x="5080" y="31115"/>
                  </a:cubicBezTo>
                  <a:cubicBezTo>
                    <a:pt x="0" y="62230"/>
                    <a:pt x="635" y="132397"/>
                    <a:pt x="1270" y="202565"/>
                  </a:cubicBezTo>
                </a:path>
              </a:pathLst>
            </a:custGeom>
            <a:ln w="38100">
              <a:solidFill>
                <a:srgbClr val="FF0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4427620" y="0"/>
            <a:ext cx="4716380" cy="2983832"/>
            <a:chOff x="4499810" y="4098771"/>
            <a:chExt cx="5073321" cy="3216429"/>
          </a:xfrm>
        </p:grpSpPr>
        <p:grpSp>
          <p:nvGrpSpPr>
            <p:cNvPr id="63" name="Group 139"/>
            <p:cNvGrpSpPr/>
            <p:nvPr/>
          </p:nvGrpSpPr>
          <p:grpSpPr>
            <a:xfrm>
              <a:off x="4499810" y="4098771"/>
              <a:ext cx="5073321" cy="3216429"/>
              <a:chOff x="4969042" y="4267213"/>
              <a:chExt cx="5073321" cy="3216429"/>
            </a:xfrm>
          </p:grpSpPr>
          <p:sp>
            <p:nvSpPr>
              <p:cNvPr id="76" name="Rectangle 75"/>
              <p:cNvSpPr/>
              <p:nvPr/>
            </p:nvSpPr>
            <p:spPr>
              <a:xfrm>
                <a:off x="6047878" y="4267213"/>
                <a:ext cx="3994485" cy="2526631"/>
              </a:xfrm>
              <a:prstGeom prst="rect">
                <a:avLst/>
              </a:prstGeom>
              <a:solidFill>
                <a:srgbClr val="D9A309"/>
              </a:solidFill>
              <a:ln>
                <a:noFill/>
              </a:ln>
              <a:effectLst/>
              <a:scene3d>
                <a:camera prst="isometricOffAxis2Top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77" name="Picture 6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rot="21282662">
                <a:off x="6744035" y="4274554"/>
                <a:ext cx="2014955" cy="17572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78" name="Rectangle 77"/>
              <p:cNvSpPr/>
              <p:nvPr/>
            </p:nvSpPr>
            <p:spPr>
              <a:xfrm>
                <a:off x="4969042" y="4957011"/>
                <a:ext cx="3994485" cy="2526631"/>
              </a:xfrm>
              <a:prstGeom prst="rect">
                <a:avLst/>
              </a:prstGeom>
              <a:solidFill>
                <a:srgbClr val="D9A309"/>
              </a:solidFill>
              <a:ln>
                <a:noFill/>
              </a:ln>
              <a:effectLst/>
              <a:scene3d>
                <a:camera prst="isometricOffAxis2Top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79" name="Group 132"/>
              <p:cNvGrpSpPr/>
              <p:nvPr/>
            </p:nvGrpSpPr>
            <p:grpSpPr>
              <a:xfrm>
                <a:off x="5763130" y="5835315"/>
                <a:ext cx="2753905" cy="586480"/>
                <a:chOff x="4884824" y="6015789"/>
                <a:chExt cx="2753905" cy="586480"/>
              </a:xfrm>
              <a:solidFill>
                <a:srgbClr val="996633"/>
              </a:solidFill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4884824" y="6039855"/>
                  <a:ext cx="1443789" cy="288759"/>
                </a:xfrm>
                <a:prstGeom prst="rect">
                  <a:avLst/>
                </a:prstGeom>
                <a:grpFill/>
                <a:ln>
                  <a:noFill/>
                </a:ln>
                <a:scene3d>
                  <a:camera prst="isometricOffAxis1Top"/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 rot="2144939">
                  <a:off x="6667987" y="6306755"/>
                  <a:ext cx="970742" cy="295514"/>
                </a:xfrm>
                <a:prstGeom prst="rect">
                  <a:avLst/>
                </a:prstGeom>
                <a:grpFill/>
                <a:ln>
                  <a:noFill/>
                </a:ln>
                <a:scene3d>
                  <a:camera prst="isometricOffAxis2Top"/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6112043" y="6015789"/>
                  <a:ext cx="782052" cy="228600"/>
                </a:xfrm>
                <a:prstGeom prst="rect">
                  <a:avLst/>
                </a:prstGeom>
                <a:grpFill/>
                <a:ln>
                  <a:noFill/>
                </a:ln>
                <a:scene3d>
                  <a:camera prst="isometricOffAxis2Top"/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80" name="Straight Arrow Connector 79"/>
              <p:cNvCxnSpPr/>
              <p:nvPr/>
            </p:nvCxnSpPr>
            <p:spPr>
              <a:xfrm flipV="1">
                <a:off x="6091990" y="6075947"/>
                <a:ext cx="417094" cy="81640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4" name="Straight Arrow Connector 63"/>
            <p:cNvCxnSpPr/>
            <p:nvPr/>
          </p:nvCxnSpPr>
          <p:spPr>
            <a:xfrm>
              <a:off x="6761747" y="5828723"/>
              <a:ext cx="421106" cy="90814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64"/>
            <p:cNvCxnSpPr/>
            <p:nvPr/>
          </p:nvCxnSpPr>
          <p:spPr>
            <a:xfrm>
              <a:off x="7375357" y="6057324"/>
              <a:ext cx="252664" cy="29535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Arrow Connector 65"/>
            <p:cNvCxnSpPr/>
            <p:nvPr/>
          </p:nvCxnSpPr>
          <p:spPr>
            <a:xfrm>
              <a:off x="6649447" y="5908930"/>
              <a:ext cx="421106" cy="90814"/>
            </a:xfrm>
            <a:prstGeom prst="straightConnector1">
              <a:avLst/>
            </a:prstGeom>
            <a:ln w="38100">
              <a:solidFill>
                <a:srgbClr val="FF0000"/>
              </a:solidFill>
              <a:prstDash val="sysDot"/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/>
            <p:cNvCxnSpPr/>
            <p:nvPr/>
          </p:nvCxnSpPr>
          <p:spPr>
            <a:xfrm>
              <a:off x="7263057" y="6137531"/>
              <a:ext cx="252664" cy="295350"/>
            </a:xfrm>
            <a:prstGeom prst="straightConnector1">
              <a:avLst/>
            </a:prstGeom>
            <a:ln w="38100">
              <a:solidFill>
                <a:srgbClr val="FF0000"/>
              </a:solidFill>
              <a:prstDash val="sysDot"/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/>
            <p:cNvCxnSpPr/>
            <p:nvPr/>
          </p:nvCxnSpPr>
          <p:spPr>
            <a:xfrm flipV="1">
              <a:off x="5646816" y="6075947"/>
              <a:ext cx="405068" cy="69604"/>
            </a:xfrm>
            <a:prstGeom prst="straightConnector1">
              <a:avLst/>
            </a:prstGeom>
            <a:ln w="38100">
              <a:solidFill>
                <a:srgbClr val="FF0000"/>
              </a:solidFill>
              <a:prstDash val="sysDot"/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9" name="Group 158"/>
            <p:cNvGrpSpPr/>
            <p:nvPr/>
          </p:nvGrpSpPr>
          <p:grpSpPr>
            <a:xfrm>
              <a:off x="6003754" y="6495219"/>
              <a:ext cx="1250074" cy="646331"/>
              <a:chOff x="3019922" y="6022613"/>
              <a:chExt cx="1250074" cy="646331"/>
            </a:xfrm>
          </p:grpSpPr>
          <p:cxnSp>
            <p:nvCxnSpPr>
              <p:cNvPr id="73" name="Straight Arrow Connector 72"/>
              <p:cNvCxnSpPr/>
              <p:nvPr/>
            </p:nvCxnSpPr>
            <p:spPr>
              <a:xfrm flipV="1">
                <a:off x="3019922" y="6503876"/>
                <a:ext cx="348920" cy="5434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prstDash val="sysDot"/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Arrow Connector 73"/>
              <p:cNvCxnSpPr/>
              <p:nvPr/>
            </p:nvCxnSpPr>
            <p:spPr>
              <a:xfrm flipV="1">
                <a:off x="3043989" y="6235171"/>
                <a:ext cx="356937" cy="4011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5" name="TextBox 74"/>
              <p:cNvSpPr txBox="1"/>
              <p:nvPr/>
            </p:nvSpPr>
            <p:spPr>
              <a:xfrm>
                <a:off x="3296653" y="6022613"/>
                <a:ext cx="97334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on strip</a:t>
                </a:r>
              </a:p>
              <a:p>
                <a:r>
                  <a:rPr lang="en-US" dirty="0" smtClean="0"/>
                  <a:t>on GND</a:t>
                </a:r>
                <a:endParaRPr lang="en-US" dirty="0"/>
              </a:p>
            </p:txBody>
          </p:sp>
        </p:grpSp>
        <p:sp>
          <p:nvSpPr>
            <p:cNvPr id="70" name="Freeform 69"/>
            <p:cNvSpPr/>
            <p:nvPr/>
          </p:nvSpPr>
          <p:spPr>
            <a:xfrm rot="20796195">
              <a:off x="6919459" y="5416532"/>
              <a:ext cx="173863" cy="412454"/>
            </a:xfrm>
            <a:custGeom>
              <a:avLst/>
              <a:gdLst>
                <a:gd name="connsiteX0" fmla="*/ 108284 w 108284"/>
                <a:gd name="connsiteY0" fmla="*/ 0 h 469232"/>
                <a:gd name="connsiteX1" fmla="*/ 12031 w 108284"/>
                <a:gd name="connsiteY1" fmla="*/ 192505 h 469232"/>
                <a:gd name="connsiteX2" fmla="*/ 36095 w 108284"/>
                <a:gd name="connsiteY2" fmla="*/ 469232 h 469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8284" h="469232">
                  <a:moveTo>
                    <a:pt x="108284" y="0"/>
                  </a:moveTo>
                  <a:cubicBezTo>
                    <a:pt x="66173" y="57150"/>
                    <a:pt x="24062" y="114300"/>
                    <a:pt x="12031" y="192505"/>
                  </a:cubicBezTo>
                  <a:cubicBezTo>
                    <a:pt x="0" y="270710"/>
                    <a:pt x="18047" y="369971"/>
                    <a:pt x="36095" y="469232"/>
                  </a:cubicBezTo>
                </a:path>
              </a:pathLst>
            </a:custGeom>
            <a:ln w="28575">
              <a:solidFill>
                <a:srgbClr val="008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20796195">
              <a:off x="7023732" y="5436585"/>
              <a:ext cx="173863" cy="412454"/>
            </a:xfrm>
            <a:custGeom>
              <a:avLst/>
              <a:gdLst>
                <a:gd name="connsiteX0" fmla="*/ 108284 w 108284"/>
                <a:gd name="connsiteY0" fmla="*/ 0 h 469232"/>
                <a:gd name="connsiteX1" fmla="*/ 12031 w 108284"/>
                <a:gd name="connsiteY1" fmla="*/ 192505 h 469232"/>
                <a:gd name="connsiteX2" fmla="*/ 36095 w 108284"/>
                <a:gd name="connsiteY2" fmla="*/ 469232 h 469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8284" h="469232">
                  <a:moveTo>
                    <a:pt x="108284" y="0"/>
                  </a:moveTo>
                  <a:cubicBezTo>
                    <a:pt x="66173" y="57150"/>
                    <a:pt x="24062" y="114300"/>
                    <a:pt x="12031" y="192505"/>
                  </a:cubicBezTo>
                  <a:cubicBezTo>
                    <a:pt x="0" y="270710"/>
                    <a:pt x="18047" y="369971"/>
                    <a:pt x="36095" y="469232"/>
                  </a:cubicBezTo>
                </a:path>
              </a:pathLst>
            </a:custGeom>
            <a:ln w="28575">
              <a:solidFill>
                <a:srgbClr val="008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2" name="Straight Arrow Connector 71"/>
            <p:cNvCxnSpPr/>
            <p:nvPr/>
          </p:nvCxnSpPr>
          <p:spPr>
            <a:xfrm>
              <a:off x="7255042" y="5281864"/>
              <a:ext cx="1" cy="348916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750593" name="Object 1"/>
          <p:cNvGraphicFramePr>
            <a:graphicFrameLocks noChangeAspect="1"/>
          </p:cNvGraphicFramePr>
          <p:nvPr/>
        </p:nvGraphicFramePr>
        <p:xfrm>
          <a:off x="4712287" y="4423718"/>
          <a:ext cx="4110437" cy="26567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0608" name="Visio" r:id="rId5" imgW="10982952" imgH="6754267" progId="Visio.Drawing.11">
                  <p:embed/>
                </p:oleObj>
              </mc:Choice>
              <mc:Fallback>
                <p:oleObj name="Visio" r:id="rId5" imgW="10982952" imgH="6754267" progId="Visio.Drawing.11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2287" y="4423718"/>
                        <a:ext cx="4110437" cy="265670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Conduction and Displacement Current – TL</a:t>
            </a:r>
            <a:endParaRPr lang="en-US" dirty="0"/>
          </a:p>
        </p:txBody>
      </p:sp>
      <p:grpSp>
        <p:nvGrpSpPr>
          <p:cNvPr id="4" name="Group 1122"/>
          <p:cNvGrpSpPr>
            <a:grpSpLocks/>
          </p:cNvGrpSpPr>
          <p:nvPr/>
        </p:nvGrpSpPr>
        <p:grpSpPr bwMode="auto">
          <a:xfrm>
            <a:off x="-2" y="742781"/>
            <a:ext cx="8958282" cy="3460754"/>
            <a:chOff x="448" y="935"/>
            <a:chExt cx="5643" cy="2180"/>
          </a:xfrm>
        </p:grpSpPr>
        <p:pic>
          <p:nvPicPr>
            <p:cNvPr id="6" name="Picture 1093" descr="curr_wave_prop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489" y="1487"/>
              <a:ext cx="2976" cy="13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ext Box 1080"/>
            <p:cNvSpPr txBox="1">
              <a:spLocks noChangeArrowheads="1"/>
            </p:cNvSpPr>
            <p:nvPr/>
          </p:nvSpPr>
          <p:spPr bwMode="auto">
            <a:xfrm>
              <a:off x="4893" y="1670"/>
              <a:ext cx="39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000" b="0" dirty="0"/>
                <a:t>load</a:t>
              </a:r>
            </a:p>
          </p:txBody>
        </p:sp>
        <p:sp>
          <p:nvSpPr>
            <p:cNvPr id="8" name="Text Box 1081"/>
            <p:cNvSpPr txBox="1">
              <a:spLocks noChangeArrowheads="1"/>
            </p:cNvSpPr>
            <p:nvPr/>
          </p:nvSpPr>
          <p:spPr bwMode="auto">
            <a:xfrm>
              <a:off x="562" y="1720"/>
              <a:ext cx="826" cy="7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b="0" dirty="0" smtClean="0"/>
                <a:t>Source</a:t>
              </a:r>
            </a:p>
            <a:p>
              <a:r>
                <a:rPr lang="en-US" dirty="0" smtClean="0"/>
                <a:t>(unit step in time, 0-to-1 transition)</a:t>
              </a:r>
              <a:endParaRPr lang="en-US" b="0" dirty="0"/>
            </a:p>
          </p:txBody>
        </p:sp>
        <p:sp>
          <p:nvSpPr>
            <p:cNvPr id="9" name="Text Box 1082"/>
            <p:cNvSpPr txBox="1">
              <a:spLocks noChangeArrowheads="1"/>
            </p:cNvSpPr>
            <p:nvPr/>
          </p:nvSpPr>
          <p:spPr bwMode="auto">
            <a:xfrm>
              <a:off x="2679" y="1555"/>
              <a:ext cx="239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400" b="0">
                  <a:solidFill>
                    <a:srgbClr val="FF0000"/>
                  </a:solidFill>
                </a:rPr>
                <a:t>I</a:t>
              </a:r>
              <a:r>
                <a:rPr lang="en-US" sz="2400" b="0" baseline="-25000">
                  <a:solidFill>
                    <a:srgbClr val="FF0000"/>
                  </a:solidFill>
                </a:rPr>
                <a:t>c</a:t>
              </a:r>
            </a:p>
          </p:txBody>
        </p:sp>
        <p:sp>
          <p:nvSpPr>
            <p:cNvPr id="10" name="Text Box 1083"/>
            <p:cNvSpPr txBox="1">
              <a:spLocks noChangeArrowheads="1"/>
            </p:cNvSpPr>
            <p:nvPr/>
          </p:nvSpPr>
          <p:spPr bwMode="auto">
            <a:xfrm>
              <a:off x="2206" y="1905"/>
              <a:ext cx="1183" cy="384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700" b="0" dirty="0">
                  <a:solidFill>
                    <a:schemeClr val="bg1"/>
                  </a:solidFill>
                </a:rPr>
                <a:t>(conduction current</a:t>
              </a:r>
            </a:p>
            <a:p>
              <a:pPr algn="ctr"/>
              <a:r>
                <a:rPr lang="en-US" sz="1700" b="0" dirty="0">
                  <a:solidFill>
                    <a:schemeClr val="bg1"/>
                  </a:solidFill>
                </a:rPr>
                <a:t>carried by e</a:t>
              </a:r>
              <a:r>
                <a:rPr lang="en-US" sz="1700" b="0" baseline="30000" dirty="0">
                  <a:solidFill>
                    <a:schemeClr val="bg1"/>
                  </a:solidFill>
                </a:rPr>
                <a:t>-</a:t>
              </a:r>
              <a:r>
                <a:rPr lang="en-US" sz="1700" b="0" dirty="0">
                  <a:solidFill>
                    <a:schemeClr val="bg1"/>
                  </a:solidFill>
                </a:rPr>
                <a:t>)</a:t>
              </a:r>
            </a:p>
          </p:txBody>
        </p:sp>
        <p:sp>
          <p:nvSpPr>
            <p:cNvPr id="11" name="Text Box 1084"/>
            <p:cNvSpPr txBox="1">
              <a:spLocks noChangeArrowheads="1"/>
            </p:cNvSpPr>
            <p:nvPr/>
          </p:nvSpPr>
          <p:spPr bwMode="auto">
            <a:xfrm>
              <a:off x="2703" y="2347"/>
              <a:ext cx="239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400" b="0">
                  <a:solidFill>
                    <a:srgbClr val="FF0000"/>
                  </a:solidFill>
                </a:rPr>
                <a:t>I</a:t>
              </a:r>
              <a:r>
                <a:rPr lang="en-US" sz="2400" b="0" baseline="-25000">
                  <a:solidFill>
                    <a:srgbClr val="FF0000"/>
                  </a:solidFill>
                </a:rPr>
                <a:t>c</a:t>
              </a:r>
            </a:p>
          </p:txBody>
        </p:sp>
        <p:sp>
          <p:nvSpPr>
            <p:cNvPr id="12" name="Text Box 1085"/>
            <p:cNvSpPr txBox="1">
              <a:spLocks noChangeArrowheads="1"/>
            </p:cNvSpPr>
            <p:nvPr/>
          </p:nvSpPr>
          <p:spPr bwMode="auto">
            <a:xfrm>
              <a:off x="1741" y="1644"/>
              <a:ext cx="20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000" b="0"/>
                <a:t>+</a:t>
              </a:r>
            </a:p>
          </p:txBody>
        </p:sp>
        <p:sp>
          <p:nvSpPr>
            <p:cNvPr id="13" name="Text Box 1087"/>
            <p:cNvSpPr txBox="1">
              <a:spLocks noChangeArrowheads="1"/>
            </p:cNvSpPr>
            <p:nvPr/>
          </p:nvSpPr>
          <p:spPr bwMode="auto">
            <a:xfrm>
              <a:off x="3531" y="1882"/>
              <a:ext cx="246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400" b="0" dirty="0">
                  <a:solidFill>
                    <a:srgbClr val="008000"/>
                  </a:solidFill>
                </a:rPr>
                <a:t>I</a:t>
              </a:r>
              <a:r>
                <a:rPr lang="en-US" sz="2400" b="0" baseline="-25000" dirty="0">
                  <a:solidFill>
                    <a:srgbClr val="008000"/>
                  </a:solidFill>
                </a:rPr>
                <a:t>d</a:t>
              </a:r>
            </a:p>
          </p:txBody>
        </p:sp>
        <p:sp>
          <p:nvSpPr>
            <p:cNvPr id="14" name="Text Box 1088"/>
            <p:cNvSpPr txBox="1">
              <a:spLocks noChangeArrowheads="1"/>
            </p:cNvSpPr>
            <p:nvPr/>
          </p:nvSpPr>
          <p:spPr bwMode="auto">
            <a:xfrm>
              <a:off x="3778" y="1809"/>
              <a:ext cx="982" cy="717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1700" b="0" dirty="0">
                  <a:solidFill>
                    <a:schemeClr val="bg1"/>
                  </a:solidFill>
                </a:rPr>
                <a:t>(displacement</a:t>
              </a:r>
            </a:p>
            <a:p>
              <a:r>
                <a:rPr lang="en-US" sz="1700" b="0" dirty="0">
                  <a:solidFill>
                    <a:schemeClr val="bg1"/>
                  </a:solidFill>
                </a:rPr>
                <a:t>    carried by </a:t>
              </a:r>
              <a:r>
                <a:rPr lang="en-US" sz="1700" b="0" dirty="0" smtClean="0">
                  <a:solidFill>
                    <a:schemeClr val="bg1"/>
                  </a:solidFill>
                </a:rPr>
                <a:t> time-changing electric field)</a:t>
              </a:r>
              <a:endParaRPr lang="en-US" sz="1700" b="0" dirty="0">
                <a:solidFill>
                  <a:schemeClr val="bg1"/>
                </a:solidFill>
              </a:endParaRPr>
            </a:p>
          </p:txBody>
        </p:sp>
        <p:sp>
          <p:nvSpPr>
            <p:cNvPr id="15" name="Text Box 1089"/>
            <p:cNvSpPr txBox="1">
              <a:spLocks noChangeArrowheads="1"/>
            </p:cNvSpPr>
            <p:nvPr/>
          </p:nvSpPr>
          <p:spPr bwMode="auto">
            <a:xfrm>
              <a:off x="3097" y="1122"/>
              <a:ext cx="736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b="0" i="1"/>
                <a:t>location of</a:t>
              </a:r>
            </a:p>
            <a:p>
              <a:pPr algn="ctr"/>
              <a:r>
                <a:rPr lang="en-US" b="0" i="1"/>
                <a:t>wavefront</a:t>
              </a:r>
            </a:p>
          </p:txBody>
        </p:sp>
        <p:sp>
          <p:nvSpPr>
            <p:cNvPr id="16" name="Text Box 1090"/>
            <p:cNvSpPr txBox="1">
              <a:spLocks noChangeArrowheads="1"/>
            </p:cNvSpPr>
            <p:nvPr/>
          </p:nvSpPr>
          <p:spPr bwMode="auto">
            <a:xfrm>
              <a:off x="1312" y="1941"/>
              <a:ext cx="880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b="0" dirty="0"/>
                <a:t>voltage wave</a:t>
              </a:r>
            </a:p>
            <a:p>
              <a:pPr algn="ctr"/>
              <a:r>
                <a:rPr lang="en-US" b="0" dirty="0"/>
                <a:t>v(</a:t>
              </a:r>
              <a:r>
                <a:rPr lang="en-US" b="0" dirty="0" err="1"/>
                <a:t>x,t</a:t>
              </a:r>
              <a:r>
                <a:rPr lang="en-US" b="0" dirty="0"/>
                <a:t>)</a:t>
              </a:r>
            </a:p>
          </p:txBody>
        </p:sp>
        <p:sp>
          <p:nvSpPr>
            <p:cNvPr id="17" name="Text Box 1091"/>
            <p:cNvSpPr txBox="1">
              <a:spLocks noChangeArrowheads="1"/>
            </p:cNvSpPr>
            <p:nvPr/>
          </p:nvSpPr>
          <p:spPr bwMode="auto">
            <a:xfrm>
              <a:off x="1764" y="2370"/>
              <a:ext cx="16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000" b="0"/>
                <a:t>-</a:t>
              </a:r>
            </a:p>
          </p:txBody>
        </p:sp>
        <p:sp>
          <p:nvSpPr>
            <p:cNvPr id="18" name="Text Box 1092"/>
            <p:cNvSpPr txBox="1">
              <a:spLocks noChangeArrowheads="1"/>
            </p:cNvSpPr>
            <p:nvPr/>
          </p:nvSpPr>
          <p:spPr bwMode="auto">
            <a:xfrm>
              <a:off x="711" y="1254"/>
              <a:ext cx="1677" cy="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700" b="0" i="1"/>
                <a:t>(current reference direction)</a:t>
              </a:r>
            </a:p>
          </p:txBody>
        </p:sp>
        <p:sp>
          <p:nvSpPr>
            <p:cNvPr id="19" name="Text Box 1094"/>
            <p:cNvSpPr txBox="1">
              <a:spLocks noChangeArrowheads="1"/>
            </p:cNvSpPr>
            <p:nvPr/>
          </p:nvSpPr>
          <p:spPr bwMode="auto">
            <a:xfrm>
              <a:off x="896" y="1092"/>
              <a:ext cx="12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b="0"/>
                <a:t>current wave  i(x,t)</a:t>
              </a:r>
            </a:p>
          </p:txBody>
        </p:sp>
        <p:sp>
          <p:nvSpPr>
            <p:cNvPr id="20" name="Text Box 1095"/>
            <p:cNvSpPr txBox="1">
              <a:spLocks noChangeArrowheads="1"/>
            </p:cNvSpPr>
            <p:nvPr/>
          </p:nvSpPr>
          <p:spPr bwMode="auto">
            <a:xfrm>
              <a:off x="682" y="2466"/>
              <a:ext cx="9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b="0">
                  <a:solidFill>
                    <a:srgbClr val="0000CC"/>
                  </a:solidFill>
                </a:rPr>
                <a:t>signal current</a:t>
              </a:r>
            </a:p>
          </p:txBody>
        </p:sp>
        <p:sp>
          <p:nvSpPr>
            <p:cNvPr id="21" name="Text Box 1096"/>
            <p:cNvSpPr txBox="1">
              <a:spLocks noChangeArrowheads="1"/>
            </p:cNvSpPr>
            <p:nvPr/>
          </p:nvSpPr>
          <p:spPr bwMode="auto">
            <a:xfrm>
              <a:off x="699" y="2634"/>
              <a:ext cx="107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b="0" dirty="0">
                  <a:solidFill>
                    <a:srgbClr val="0000CC"/>
                  </a:solidFill>
                </a:rPr>
                <a:t>return conductor</a:t>
              </a:r>
            </a:p>
          </p:txBody>
        </p:sp>
        <p:sp>
          <p:nvSpPr>
            <p:cNvPr id="22" name="Text Box 1097"/>
            <p:cNvSpPr txBox="1">
              <a:spLocks noChangeArrowheads="1"/>
            </p:cNvSpPr>
            <p:nvPr/>
          </p:nvSpPr>
          <p:spPr bwMode="auto">
            <a:xfrm>
              <a:off x="3576" y="2711"/>
              <a:ext cx="1421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0" dirty="0" err="1"/>
                <a:t>i</a:t>
              </a:r>
              <a:r>
                <a:rPr lang="en-US" b="0" dirty="0"/>
                <a:t>(</a:t>
              </a:r>
              <a:r>
                <a:rPr lang="en-US" b="0" dirty="0" err="1"/>
                <a:t>x,t</a:t>
              </a:r>
              <a:r>
                <a:rPr lang="en-US" b="0" dirty="0"/>
                <a:t>), v(</a:t>
              </a:r>
              <a:r>
                <a:rPr lang="en-US" b="0" dirty="0" err="1"/>
                <a:t>x,t</a:t>
              </a:r>
              <a:r>
                <a:rPr lang="en-US" b="0" dirty="0"/>
                <a:t>) = 0  ahead</a:t>
              </a:r>
            </a:p>
            <a:p>
              <a:r>
                <a:rPr lang="en-US" b="0" dirty="0"/>
                <a:t> of the </a:t>
              </a:r>
              <a:r>
                <a:rPr lang="en-US" b="0" dirty="0" err="1"/>
                <a:t>wavefront</a:t>
              </a:r>
              <a:endParaRPr lang="en-US" b="0" dirty="0"/>
            </a:p>
          </p:txBody>
        </p:sp>
        <p:graphicFrame>
          <p:nvGraphicFramePr>
            <p:cNvPr id="23" name="Object 1102"/>
            <p:cNvGraphicFramePr>
              <a:graphicFrameLocks noChangeAspect="1"/>
            </p:cNvGraphicFramePr>
            <p:nvPr/>
          </p:nvGraphicFramePr>
          <p:xfrm>
            <a:off x="2101" y="1176"/>
            <a:ext cx="168" cy="1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04890" name="Equation" r:id="rId4" imgW="266400" imgH="177480" progId="Equation.3">
                    <p:embed/>
                  </p:oleObj>
                </mc:Choice>
                <mc:Fallback>
                  <p:oleObj name="Equation" r:id="rId4" imgW="266400" imgH="177480" progId="Equation.3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01" y="1176"/>
                          <a:ext cx="168" cy="1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4" name="Object 1103"/>
            <p:cNvGraphicFramePr>
              <a:graphicFrameLocks noChangeAspect="1"/>
            </p:cNvGraphicFramePr>
            <p:nvPr/>
          </p:nvGraphicFramePr>
          <p:xfrm>
            <a:off x="5248" y="1758"/>
            <a:ext cx="168" cy="1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04891" name="Equation" r:id="rId6" imgW="266400" imgH="177480" progId="Equation.3">
                    <p:embed/>
                  </p:oleObj>
                </mc:Choice>
                <mc:Fallback>
                  <p:oleObj name="Equation" r:id="rId6" imgW="266400" imgH="177480" progId="Equation.3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48" y="1758"/>
                          <a:ext cx="168" cy="1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" name="Object 1104"/>
            <p:cNvGraphicFramePr>
              <a:graphicFrameLocks noChangeAspect="1"/>
            </p:cNvGraphicFramePr>
            <p:nvPr/>
          </p:nvGraphicFramePr>
          <p:xfrm>
            <a:off x="448" y="2026"/>
            <a:ext cx="168" cy="1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04892" name="Equation" r:id="rId8" imgW="266400" imgH="177480" progId="Equation.3">
                    <p:embed/>
                  </p:oleObj>
                </mc:Choice>
                <mc:Fallback>
                  <p:oleObj name="Equation" r:id="rId8" imgW="266400" imgH="177480" progId="Equation.3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8" y="2026"/>
                          <a:ext cx="168" cy="1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0000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FF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6" name="Text Box 1106"/>
            <p:cNvSpPr txBox="1">
              <a:spLocks noChangeArrowheads="1"/>
            </p:cNvSpPr>
            <p:nvPr/>
          </p:nvSpPr>
          <p:spPr bwMode="auto">
            <a:xfrm>
              <a:off x="612" y="1415"/>
              <a:ext cx="904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0" dirty="0">
                  <a:solidFill>
                    <a:srgbClr val="FF0000"/>
                  </a:solidFill>
                </a:rPr>
                <a:t>signal current</a:t>
              </a:r>
            </a:p>
            <a:p>
              <a:r>
                <a:rPr lang="en-US" b="0" dirty="0">
                  <a:solidFill>
                    <a:srgbClr val="FF0000"/>
                  </a:solidFill>
                </a:rPr>
                <a:t>conductor</a:t>
              </a:r>
            </a:p>
          </p:txBody>
        </p:sp>
        <p:graphicFrame>
          <p:nvGraphicFramePr>
            <p:cNvPr id="27" name="Object 1107"/>
            <p:cNvGraphicFramePr>
              <a:graphicFrameLocks noChangeAspect="1"/>
            </p:cNvGraphicFramePr>
            <p:nvPr/>
          </p:nvGraphicFramePr>
          <p:xfrm>
            <a:off x="4786" y="1945"/>
            <a:ext cx="1305" cy="5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04893" name="Equation" r:id="rId10" imgW="1663560" imgH="749160" progId="Equation.DSMT4">
                    <p:embed/>
                  </p:oleObj>
                </mc:Choice>
                <mc:Fallback>
                  <p:oleObj name="Equation" r:id="rId10" imgW="1663560" imgH="749160" progId="Equation.DSMT4">
                    <p:embed/>
                    <p:pic>
                      <p:nvPicPr>
                        <p:cNvPr id="0" name="Picture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86" y="1945"/>
                          <a:ext cx="1305" cy="5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8" name="Freeform 1121"/>
            <p:cNvSpPr>
              <a:spLocks/>
            </p:cNvSpPr>
            <p:nvPr/>
          </p:nvSpPr>
          <p:spPr bwMode="auto">
            <a:xfrm>
              <a:off x="3061" y="935"/>
              <a:ext cx="167" cy="233"/>
            </a:xfrm>
            <a:custGeom>
              <a:avLst/>
              <a:gdLst>
                <a:gd name="T0" fmla="*/ 0 w 590"/>
                <a:gd name="T1" fmla="*/ 0 h 181"/>
                <a:gd name="T2" fmla="*/ 273 w 590"/>
                <a:gd name="T3" fmla="*/ 0 h 181"/>
                <a:gd name="T4" fmla="*/ 363 w 590"/>
                <a:gd name="T5" fmla="*/ 181 h 181"/>
                <a:gd name="T6" fmla="*/ 590 w 590"/>
                <a:gd name="T7" fmla="*/ 181 h 18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90"/>
                <a:gd name="T13" fmla="*/ 0 h 181"/>
                <a:gd name="T14" fmla="*/ 590 w 590"/>
                <a:gd name="T15" fmla="*/ 181 h 18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90" h="181">
                  <a:moveTo>
                    <a:pt x="0" y="0"/>
                  </a:moveTo>
                  <a:lnTo>
                    <a:pt x="273" y="0"/>
                  </a:lnTo>
                  <a:lnTo>
                    <a:pt x="363" y="181"/>
                  </a:lnTo>
                  <a:lnTo>
                    <a:pt x="590" y="181"/>
                  </a:lnTo>
                </a:path>
              </a:pathLst>
            </a:custGeom>
            <a:noFill/>
            <a:ln w="38100">
              <a:solidFill>
                <a:srgbClr val="008000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20000"/>
                </a:spcBef>
                <a:buFontTx/>
                <a:buChar char="•"/>
              </a:pPr>
              <a:endParaRPr lang="en-US" b="0"/>
            </a:p>
          </p:txBody>
        </p:sp>
      </p:grpSp>
      <p:cxnSp>
        <p:nvCxnSpPr>
          <p:cNvPr id="30" name="Straight Connector 29"/>
          <p:cNvCxnSpPr/>
          <p:nvPr/>
        </p:nvCxnSpPr>
        <p:spPr>
          <a:xfrm>
            <a:off x="4742159" y="1655725"/>
            <a:ext cx="3160" cy="2164297"/>
          </a:xfrm>
          <a:prstGeom prst="line">
            <a:avLst/>
          </a:prstGeom>
          <a:ln w="28575">
            <a:solidFill>
              <a:srgbClr val="008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V="1">
            <a:off x="3138898" y="1720511"/>
            <a:ext cx="625642" cy="1203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H="1" flipV="1">
            <a:off x="3271251" y="3465091"/>
            <a:ext cx="585532" cy="802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/>
          <p:cNvSpPr/>
          <p:nvPr/>
        </p:nvSpPr>
        <p:spPr>
          <a:xfrm>
            <a:off x="6868692" y="2322089"/>
            <a:ext cx="2130929" cy="1046750"/>
          </a:xfrm>
          <a:prstGeom prst="rect">
            <a:avLst/>
          </a:prstGeom>
          <a:noFill/>
          <a:ln>
            <a:solidFill>
              <a:srgbClr val="008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/>
          <p:cNvSpPr txBox="1"/>
          <p:nvPr/>
        </p:nvSpPr>
        <p:spPr>
          <a:xfrm>
            <a:off x="2105527" y="3549309"/>
            <a:ext cx="26228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Conduction current is DC behind the wave front</a:t>
            </a:r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>
            <a:off x="3765884" y="4295267"/>
            <a:ext cx="537811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Q:  If the current is zero in front of the wave-front,  how can there be a DC (conduction) current in one direction on the signal conductor, and in the opposite direction on the signal return?</a:t>
            </a:r>
          </a:p>
          <a:p>
            <a:pPr marL="342900" indent="-342900">
              <a:buFont typeface="+mj-lt"/>
              <a:buAutoNum type="alphaLcPeriod"/>
            </a:pPr>
            <a:r>
              <a:rPr lang="en-US" sz="1600" dirty="0" smtClean="0"/>
              <a:t>Electrons are very athletic and they jump from the signal to return conductors.</a:t>
            </a:r>
          </a:p>
          <a:p>
            <a:pPr marL="342900" indent="-342900">
              <a:buFont typeface="+mj-lt"/>
              <a:buAutoNum type="alphaLcPeriod"/>
            </a:pPr>
            <a:r>
              <a:rPr lang="en-US" sz="1600" dirty="0" smtClean="0"/>
              <a:t>A second type of current is displacement current, and the current continuity is maintained by the displacement current at the wave-front where there is a time-changing E-field (voltage for TEM wave).</a:t>
            </a:r>
            <a:endParaRPr lang="en-US" sz="1600" dirty="0"/>
          </a:p>
        </p:txBody>
      </p:sp>
      <p:grpSp>
        <p:nvGrpSpPr>
          <p:cNvPr id="55" name="Group 54"/>
          <p:cNvGrpSpPr/>
          <p:nvPr/>
        </p:nvGrpSpPr>
        <p:grpSpPr>
          <a:xfrm>
            <a:off x="-12038" y="4599709"/>
            <a:ext cx="3794329" cy="2078487"/>
            <a:chOff x="-12038" y="4481763"/>
            <a:chExt cx="4069702" cy="2196433"/>
          </a:xfrm>
        </p:grpSpPr>
        <p:pic>
          <p:nvPicPr>
            <p:cNvPr id="35" name="Picture 5" descr="C:\Documents and Settings\Amendra Koul\Desktop\To Bruce\microstrip.jpg"/>
            <p:cNvPicPr>
              <a:picLocks noChangeAspect="1" noChangeArrowheads="1"/>
            </p:cNvPicPr>
            <p:nvPr/>
          </p:nvPicPr>
          <p:blipFill>
            <a:blip r:embed="rId12" cstate="print"/>
            <a:srcRect b="13669"/>
            <a:stretch>
              <a:fillRect/>
            </a:stretch>
          </p:blipFill>
          <p:spPr bwMode="auto">
            <a:xfrm>
              <a:off x="908223" y="4481763"/>
              <a:ext cx="3149441" cy="1943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6" name="TextBox 35"/>
            <p:cNvSpPr txBox="1"/>
            <p:nvPr/>
          </p:nvSpPr>
          <p:spPr>
            <a:xfrm>
              <a:off x="1335492" y="4608094"/>
              <a:ext cx="199926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Microstrip</a:t>
              </a:r>
              <a:r>
                <a:rPr lang="en-US" dirty="0" smtClean="0"/>
                <a:t> example</a:t>
              </a:r>
              <a:endParaRPr lang="en-US" dirty="0"/>
            </a:p>
          </p:txBody>
        </p:sp>
        <p:sp>
          <p:nvSpPr>
            <p:cNvPr id="37" name="Text Box 1106"/>
            <p:cNvSpPr txBox="1">
              <a:spLocks noChangeArrowheads="1"/>
            </p:cNvSpPr>
            <p:nvPr/>
          </p:nvSpPr>
          <p:spPr bwMode="auto">
            <a:xfrm>
              <a:off x="17044" y="4977902"/>
              <a:ext cx="1607216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1400" b="0" dirty="0">
                  <a:solidFill>
                    <a:srgbClr val="FF0000"/>
                  </a:solidFill>
                </a:rPr>
                <a:t>signal </a:t>
              </a:r>
              <a:r>
                <a:rPr lang="en-US" sz="1400" b="0" dirty="0" smtClean="0">
                  <a:solidFill>
                    <a:srgbClr val="FF0000"/>
                  </a:solidFill>
                </a:rPr>
                <a:t>current conductor</a:t>
              </a:r>
              <a:endParaRPr lang="en-US" sz="1400" b="0" dirty="0">
                <a:solidFill>
                  <a:srgbClr val="FF0000"/>
                </a:solidFill>
              </a:endParaRPr>
            </a:p>
          </p:txBody>
        </p:sp>
        <p:sp>
          <p:nvSpPr>
            <p:cNvPr id="38" name="Text Box 1095"/>
            <p:cNvSpPr txBox="1">
              <a:spLocks noChangeArrowheads="1"/>
            </p:cNvSpPr>
            <p:nvPr/>
          </p:nvSpPr>
          <p:spPr bwMode="auto">
            <a:xfrm>
              <a:off x="-12038" y="5527435"/>
              <a:ext cx="1782600" cy="7386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1400" dirty="0" smtClean="0">
                  <a:solidFill>
                    <a:srgbClr val="0000CC"/>
                  </a:solidFill>
                </a:rPr>
                <a:t>signal return </a:t>
              </a:r>
              <a:r>
                <a:rPr lang="en-US" sz="1400" dirty="0" err="1" smtClean="0">
                  <a:solidFill>
                    <a:srgbClr val="0000CC"/>
                  </a:solidFill>
                </a:rPr>
                <a:t>currentconductor</a:t>
              </a:r>
              <a:endParaRPr lang="en-US" sz="1400" dirty="0" smtClean="0">
                <a:solidFill>
                  <a:srgbClr val="0000CC"/>
                </a:solidFill>
              </a:endParaRPr>
            </a:p>
            <a:p>
              <a:r>
                <a:rPr lang="en-US" sz="1400" b="0" dirty="0" smtClean="0">
                  <a:solidFill>
                    <a:srgbClr val="0000CC"/>
                  </a:solidFill>
                </a:rPr>
                <a:t> </a:t>
              </a:r>
              <a:endParaRPr lang="en-US" sz="1400" b="0" dirty="0">
                <a:solidFill>
                  <a:srgbClr val="0000CC"/>
                </a:solidFill>
              </a:endParaRPr>
            </a:p>
          </p:txBody>
        </p:sp>
        <p:grpSp>
          <p:nvGrpSpPr>
            <p:cNvPr id="39" name="Group 38"/>
            <p:cNvGrpSpPr/>
            <p:nvPr/>
          </p:nvGrpSpPr>
          <p:grpSpPr>
            <a:xfrm>
              <a:off x="2374231" y="5431255"/>
              <a:ext cx="152401" cy="140368"/>
              <a:chOff x="6797842" y="2045368"/>
              <a:chExt cx="565484" cy="541421"/>
            </a:xfrm>
          </p:grpSpPr>
          <p:sp>
            <p:nvSpPr>
              <p:cNvPr id="40" name="Oval 39"/>
              <p:cNvSpPr/>
              <p:nvPr/>
            </p:nvSpPr>
            <p:spPr>
              <a:xfrm>
                <a:off x="6797842" y="2045368"/>
                <a:ext cx="565484" cy="541421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/>
              <p:nvPr/>
            </p:nvSpPr>
            <p:spPr>
              <a:xfrm>
                <a:off x="6960169" y="2213810"/>
                <a:ext cx="220578" cy="212548"/>
              </a:xfrm>
              <a:prstGeom prst="ellipse">
                <a:avLst/>
              </a:prstGeom>
              <a:solidFill>
                <a:srgbClr val="FF0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4" name="Group 43"/>
            <p:cNvGrpSpPr/>
            <p:nvPr/>
          </p:nvGrpSpPr>
          <p:grpSpPr>
            <a:xfrm>
              <a:off x="2369419" y="5623359"/>
              <a:ext cx="152401" cy="140368"/>
              <a:chOff x="7082590" y="3220452"/>
              <a:chExt cx="565484" cy="541421"/>
            </a:xfrm>
          </p:grpSpPr>
          <p:sp>
            <p:nvSpPr>
              <p:cNvPr id="45" name="Oval 44"/>
              <p:cNvSpPr/>
              <p:nvPr/>
            </p:nvSpPr>
            <p:spPr>
              <a:xfrm>
                <a:off x="7082590" y="3220452"/>
                <a:ext cx="565484" cy="541421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6" name="Straight Connector 45"/>
              <p:cNvCxnSpPr/>
              <p:nvPr/>
            </p:nvCxnSpPr>
            <p:spPr>
              <a:xfrm>
                <a:off x="7170821" y="3320719"/>
                <a:ext cx="397042" cy="336884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 flipV="1">
                <a:off x="7166811" y="3328715"/>
                <a:ext cx="364957" cy="356937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2" name="Straight Arrow Connector 51"/>
            <p:cNvCxnSpPr/>
            <p:nvPr/>
          </p:nvCxnSpPr>
          <p:spPr>
            <a:xfrm flipV="1">
              <a:off x="1732547" y="5666874"/>
              <a:ext cx="553453" cy="577515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Text Box 1083"/>
            <p:cNvSpPr txBox="1">
              <a:spLocks noChangeArrowheads="1"/>
            </p:cNvSpPr>
            <p:nvPr/>
          </p:nvSpPr>
          <p:spPr bwMode="auto">
            <a:xfrm>
              <a:off x="1114429" y="6068595"/>
              <a:ext cx="1878017" cy="609601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700" b="0" dirty="0">
                  <a:solidFill>
                    <a:schemeClr val="bg1"/>
                  </a:solidFill>
                </a:rPr>
                <a:t>(conduction current</a:t>
              </a:r>
            </a:p>
            <a:p>
              <a:pPr algn="ctr"/>
              <a:r>
                <a:rPr lang="en-US" sz="1700" b="0" dirty="0">
                  <a:solidFill>
                    <a:schemeClr val="bg1"/>
                  </a:solidFill>
                </a:rPr>
                <a:t>carried by e</a:t>
              </a:r>
              <a:r>
                <a:rPr lang="en-US" sz="1700" b="0" baseline="30000" dirty="0">
                  <a:solidFill>
                    <a:schemeClr val="bg1"/>
                  </a:solidFill>
                </a:rPr>
                <a:t>-</a:t>
              </a:r>
              <a:r>
                <a:rPr lang="en-US" sz="1700" b="0" dirty="0">
                  <a:solidFill>
                    <a:schemeClr val="bg1"/>
                  </a:solidFill>
                </a:rPr>
                <a:t>)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2141609" y="1275347"/>
            <a:ext cx="1684421" cy="2153653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  <a:alpha val="31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solidFill>
              <a:srgbClr val="99CC00"/>
            </a:solidFill>
          </a:ln>
          <a:scene3d>
            <a:camera prst="isometricRight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2630898" y="1235244"/>
            <a:ext cx="1684421" cy="2153653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  <a:alpha val="31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solidFill>
              <a:srgbClr val="99CC00"/>
            </a:solidFill>
          </a:ln>
          <a:scene3d>
            <a:camera prst="isometricRight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0848" name="Rectangle 3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Skin Effect and Skin Depth</a:t>
            </a:r>
          </a:p>
        </p:txBody>
      </p:sp>
      <p:graphicFrame>
        <p:nvGraphicFramePr>
          <p:cNvPr id="93082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2845882"/>
              </p:ext>
            </p:extLst>
          </p:nvPr>
        </p:nvGraphicFramePr>
        <p:xfrm>
          <a:off x="603250" y="3725863"/>
          <a:ext cx="7548563" cy="554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6083" name="Equation" r:id="rId4" imgW="4495680" imgH="330120" progId="Equation.DSMT4">
                  <p:embed/>
                </p:oleObj>
              </mc:Choice>
              <mc:Fallback>
                <p:oleObj name="Equation" r:id="rId4" imgW="4495680" imgH="33012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250" y="3725863"/>
                        <a:ext cx="7548563" cy="5540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30823" name="Object 7"/>
          <p:cNvGraphicFramePr>
            <a:graphicFrameLocks noChangeAspect="1"/>
          </p:cNvGraphicFramePr>
          <p:nvPr/>
        </p:nvGraphicFramePr>
        <p:xfrm>
          <a:off x="2717800" y="4419600"/>
          <a:ext cx="37084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6084" name="Equation" r:id="rId6" imgW="3708360" imgH="596880" progId="Equation.3">
                  <p:embed/>
                </p:oleObj>
              </mc:Choice>
              <mc:Fallback>
                <p:oleObj name="Equation" r:id="rId6" imgW="3708360" imgH="59688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7800" y="4419600"/>
                        <a:ext cx="3708400" cy="596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30844" name="Text Box 22"/>
          <p:cNvSpPr txBox="1">
            <a:spLocks noChangeArrowheads="1"/>
          </p:cNvSpPr>
          <p:nvPr/>
        </p:nvSpPr>
        <p:spPr bwMode="auto">
          <a:xfrm>
            <a:off x="0" y="5127973"/>
            <a:ext cx="6668022" cy="1255728"/>
          </a:xfrm>
          <a:prstGeom prst="rect">
            <a:avLst/>
          </a:prstGeom>
          <a:solidFill>
            <a:srgbClr val="195597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25425" indent="-225425">
              <a:spcBef>
                <a:spcPct val="20000"/>
              </a:spcBef>
              <a:buFont typeface="Arial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And replace the exponential volume distribution of current with a </a:t>
            </a:r>
            <a:r>
              <a:rPr lang="en-US" dirty="0" smtClean="0">
                <a:solidFill>
                  <a:schemeClr val="bg1"/>
                </a:solidFill>
              </a:rPr>
              <a:t>uniform distribution of  depth     in </a:t>
            </a:r>
            <a:r>
              <a:rPr lang="en-US" dirty="0">
                <a:solidFill>
                  <a:schemeClr val="bg1"/>
                </a:solidFill>
              </a:rPr>
              <a:t>the </a:t>
            </a:r>
            <a:r>
              <a:rPr lang="en-US" dirty="0" smtClean="0">
                <a:solidFill>
                  <a:schemeClr val="bg1"/>
                </a:solidFill>
              </a:rPr>
              <a:t>conductor</a:t>
            </a:r>
          </a:p>
          <a:p>
            <a:pPr marL="225425" indent="-225425">
              <a:spcBef>
                <a:spcPct val="20000"/>
              </a:spcBef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And consider the E- and H-fields beyond one skin depth to be negligible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93082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2500425"/>
              </p:ext>
            </p:extLst>
          </p:nvPr>
        </p:nvGraphicFramePr>
        <p:xfrm>
          <a:off x="3057833" y="5462337"/>
          <a:ext cx="242386" cy="2599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6085" name="Equation" r:id="rId8" imgW="139680" imgH="177480" progId="Equation.DSMT4">
                  <p:embed/>
                </p:oleObj>
              </mc:Choice>
              <mc:Fallback>
                <p:oleObj name="Equation" r:id="rId8" imgW="139680" imgH="17748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7833" y="5462337"/>
                        <a:ext cx="242386" cy="25993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30825" name="Object 9"/>
          <p:cNvGraphicFramePr>
            <a:graphicFrameLocks noChangeAspect="1"/>
          </p:cNvGraphicFramePr>
          <p:nvPr/>
        </p:nvGraphicFramePr>
        <p:xfrm>
          <a:off x="7274620" y="4707046"/>
          <a:ext cx="1514475" cy="88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6086" name="Equation" r:id="rId10" imgW="1041120" imgH="609480" progId="Equation.3">
                  <p:embed/>
                </p:oleObj>
              </mc:Choice>
              <mc:Fallback>
                <p:oleObj name="Equation" r:id="rId10" imgW="1041120" imgH="60948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74620" y="4707046"/>
                        <a:ext cx="1514475" cy="885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30826" name="Object 10"/>
          <p:cNvGraphicFramePr>
            <a:graphicFrameLocks noChangeAspect="1"/>
          </p:cNvGraphicFramePr>
          <p:nvPr/>
        </p:nvGraphicFramePr>
        <p:xfrm>
          <a:off x="3522663" y="4437063"/>
          <a:ext cx="1905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6087" name="Equation" r:id="rId12" imgW="190440" imgH="215640" progId="Equation.3">
                  <p:embed/>
                </p:oleObj>
              </mc:Choice>
              <mc:Fallback>
                <p:oleObj name="Equation" r:id="rId12" imgW="190440" imgH="215640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2663" y="4437063"/>
                        <a:ext cx="1905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30847" name="Text Box 28"/>
          <p:cNvSpPr txBox="1">
            <a:spLocks noChangeArrowheads="1"/>
          </p:cNvSpPr>
          <p:nvPr/>
        </p:nvSpPr>
        <p:spPr bwMode="auto">
          <a:xfrm>
            <a:off x="7087470" y="5647890"/>
            <a:ext cx="18716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dirty="0"/>
              <a:t>(good conductor)</a:t>
            </a:r>
          </a:p>
        </p:txBody>
      </p:sp>
      <p:graphicFrame>
        <p:nvGraphicFramePr>
          <p:cNvPr id="505869" name="Object 13"/>
          <p:cNvGraphicFramePr>
            <a:graphicFrameLocks noChangeAspect="1"/>
          </p:cNvGraphicFramePr>
          <p:nvPr/>
        </p:nvGraphicFramePr>
        <p:xfrm>
          <a:off x="4944729" y="156410"/>
          <a:ext cx="465971" cy="6310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6088" name="Equation" r:id="rId14" imgW="139680" imgH="177480" progId="Equation.DSMT4">
                  <p:embed/>
                </p:oleObj>
              </mc:Choice>
              <mc:Fallback>
                <p:oleObj name="Equation" r:id="rId14" imgW="139680" imgH="177480" progId="Equation.DSMT4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44729" y="156410"/>
                        <a:ext cx="465971" cy="63102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TextBox 36"/>
          <p:cNvSpPr txBox="1"/>
          <p:nvPr/>
        </p:nvSpPr>
        <p:spPr>
          <a:xfrm>
            <a:off x="0" y="962526"/>
            <a:ext cx="2286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uniform plane wave (UPW) is such that constant magnitude and constant phase fronts are planar.</a:t>
            </a:r>
            <a:endParaRPr lang="en-US" dirty="0"/>
          </a:p>
        </p:txBody>
      </p:sp>
      <p:sp>
        <p:nvSpPr>
          <p:cNvPr id="42" name="Rectangle 41"/>
          <p:cNvSpPr/>
          <p:nvPr/>
        </p:nvSpPr>
        <p:spPr>
          <a:xfrm>
            <a:off x="3072051" y="1279357"/>
            <a:ext cx="1684421" cy="2153653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  <a:alpha val="31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solidFill>
              <a:srgbClr val="99CC00"/>
            </a:solidFill>
          </a:ln>
          <a:scene3d>
            <a:camera prst="isometricRight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5" name="Group 34"/>
          <p:cNvGrpSpPr/>
          <p:nvPr/>
        </p:nvGrpSpPr>
        <p:grpSpPr>
          <a:xfrm>
            <a:off x="1484044" y="1053097"/>
            <a:ext cx="7659956" cy="2449513"/>
            <a:chOff x="894497" y="1149350"/>
            <a:chExt cx="7659956" cy="2449513"/>
          </a:xfrm>
        </p:grpSpPr>
        <p:pic>
          <p:nvPicPr>
            <p:cNvPr id="930830" name="Picture 2" descr="skin_effect_series_r"/>
            <p:cNvPicPr>
              <a:picLocks noChangeAspect="1" noChangeArrowheads="1"/>
            </p:cNvPicPr>
            <p:nvPr/>
          </p:nvPicPr>
          <p:blipFill>
            <a:blip r:embed="rId1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175550" y="1446213"/>
              <a:ext cx="3636962" cy="19827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30831" name="Text Box 3"/>
            <p:cNvSpPr txBox="1">
              <a:spLocks noChangeArrowheads="1"/>
            </p:cNvSpPr>
            <p:nvPr/>
          </p:nvSpPr>
          <p:spPr bwMode="auto">
            <a:xfrm>
              <a:off x="4318173" y="1149350"/>
              <a:ext cx="28575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en-US" b="0" dirty="0"/>
                <a:t>z</a:t>
              </a:r>
            </a:p>
          </p:txBody>
        </p:sp>
        <p:sp>
          <p:nvSpPr>
            <p:cNvPr id="930832" name="Text Box 4"/>
            <p:cNvSpPr txBox="1">
              <a:spLocks noChangeArrowheads="1"/>
            </p:cNvSpPr>
            <p:nvPr/>
          </p:nvSpPr>
          <p:spPr bwMode="auto">
            <a:xfrm>
              <a:off x="7742411" y="3089275"/>
              <a:ext cx="29845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en-US" b="0"/>
                <a:t>x</a:t>
              </a:r>
            </a:p>
          </p:txBody>
        </p:sp>
        <p:sp>
          <p:nvSpPr>
            <p:cNvPr id="930833" name="Text Box 5"/>
            <p:cNvSpPr txBox="1">
              <a:spLocks noChangeArrowheads="1"/>
            </p:cNvSpPr>
            <p:nvPr/>
          </p:nvSpPr>
          <p:spPr bwMode="auto">
            <a:xfrm>
              <a:off x="6073190" y="2397690"/>
              <a:ext cx="2481263" cy="646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en-US" b="0" dirty="0"/>
                <a:t>J(x) – the real current in the conductor</a:t>
              </a:r>
            </a:p>
          </p:txBody>
        </p:sp>
        <p:sp>
          <p:nvSpPr>
            <p:cNvPr id="930834" name="Line 6"/>
            <p:cNvSpPr>
              <a:spLocks noChangeShapeType="1"/>
            </p:cNvSpPr>
            <p:nvPr/>
          </p:nvSpPr>
          <p:spPr bwMode="auto">
            <a:xfrm flipH="1">
              <a:off x="5371577" y="2664088"/>
              <a:ext cx="702721" cy="10520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med" len="med"/>
              <a:tailEnd type="arrow" w="med" len="med"/>
            </a:ln>
          </p:spPr>
          <p:txBody>
            <a:bodyPr wrap="square">
              <a:spAutoFit/>
            </a:bodyPr>
            <a:lstStyle/>
            <a:p>
              <a:endParaRPr lang="en-US"/>
            </a:p>
          </p:txBody>
        </p:sp>
        <p:graphicFrame>
          <p:nvGraphicFramePr>
            <p:cNvPr id="930818" name="Object 2"/>
            <p:cNvGraphicFramePr>
              <a:graphicFrameLocks noChangeAspect="1"/>
            </p:cNvGraphicFramePr>
            <p:nvPr/>
          </p:nvGraphicFramePr>
          <p:xfrm>
            <a:off x="4502150" y="3282950"/>
            <a:ext cx="139700" cy="292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06089" name="Equation" r:id="rId17" imgW="139680" imgH="291960" progId="Equation.3">
                    <p:embed/>
                  </p:oleObj>
                </mc:Choice>
                <mc:Fallback>
                  <p:oleObj name="Equation" r:id="rId17" imgW="139680" imgH="291960" progId="Equation.3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02150" y="3282950"/>
                          <a:ext cx="139700" cy="2921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30819" name="Object 3"/>
            <p:cNvGraphicFramePr>
              <a:graphicFrameLocks noChangeAspect="1"/>
            </p:cNvGraphicFramePr>
            <p:nvPr/>
          </p:nvGraphicFramePr>
          <p:xfrm>
            <a:off x="3996162" y="2667000"/>
            <a:ext cx="165100" cy="228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06090" name="Equation" r:id="rId19" imgW="164880" imgH="228600" progId="Equation.3">
                    <p:embed/>
                  </p:oleObj>
                </mc:Choice>
                <mc:Fallback>
                  <p:oleObj name="Equation" r:id="rId19" imgW="164880" imgH="228600" progId="Equation.3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96162" y="2667000"/>
                          <a:ext cx="165100" cy="2286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30820" name="Object 4"/>
            <p:cNvGraphicFramePr>
              <a:graphicFrameLocks noChangeAspect="1"/>
            </p:cNvGraphicFramePr>
            <p:nvPr/>
          </p:nvGraphicFramePr>
          <p:xfrm>
            <a:off x="5037562" y="3370263"/>
            <a:ext cx="533400" cy="228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06091" name="Equation" r:id="rId21" imgW="533160" imgH="228600" progId="Equation.3">
                    <p:embed/>
                  </p:oleObj>
                </mc:Choice>
                <mc:Fallback>
                  <p:oleObj name="Equation" r:id="rId21" imgW="533160" imgH="228600" progId="Equation.3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37562" y="3370263"/>
                          <a:ext cx="533400" cy="2286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30821" name="Object 5"/>
            <p:cNvGraphicFramePr>
              <a:graphicFrameLocks noChangeAspect="1"/>
            </p:cNvGraphicFramePr>
            <p:nvPr/>
          </p:nvGraphicFramePr>
          <p:xfrm>
            <a:off x="4243812" y="3370263"/>
            <a:ext cx="508000" cy="228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06092" name="Equation" r:id="rId23" imgW="507960" imgH="228600" progId="Equation.3">
                    <p:embed/>
                  </p:oleObj>
                </mc:Choice>
                <mc:Fallback>
                  <p:oleObj name="Equation" r:id="rId23" imgW="507960" imgH="228600" progId="Equation.3">
                    <p:embed/>
                    <p:pic>
                      <p:nvPicPr>
                        <p:cNvPr id="0" name="Picture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43812" y="3370263"/>
                          <a:ext cx="508000" cy="2286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30836" name="Text Box 12"/>
            <p:cNvSpPr txBox="1">
              <a:spLocks noChangeArrowheads="1"/>
            </p:cNvSpPr>
            <p:nvPr/>
          </p:nvSpPr>
          <p:spPr bwMode="auto">
            <a:xfrm>
              <a:off x="1298393" y="3076324"/>
              <a:ext cx="1347485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en-US" b="0" dirty="0"/>
                <a:t>RGW </a:t>
              </a:r>
              <a:r>
                <a:rPr lang="en-US" b="0" dirty="0" smtClean="0"/>
                <a:t> UPW</a:t>
              </a:r>
              <a:endParaRPr lang="en-US" b="0" dirty="0"/>
            </a:p>
          </p:txBody>
        </p:sp>
        <p:sp>
          <p:nvSpPr>
            <p:cNvPr id="930837" name="Line 13"/>
            <p:cNvSpPr>
              <a:spLocks noChangeShapeType="1"/>
            </p:cNvSpPr>
            <p:nvPr/>
          </p:nvSpPr>
          <p:spPr bwMode="auto">
            <a:xfrm>
              <a:off x="1599430" y="2544763"/>
              <a:ext cx="609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930838" name="Line 14"/>
            <p:cNvSpPr>
              <a:spLocks noChangeShapeType="1"/>
            </p:cNvSpPr>
            <p:nvPr/>
          </p:nvSpPr>
          <p:spPr bwMode="auto">
            <a:xfrm flipV="1">
              <a:off x="1594667" y="2012950"/>
              <a:ext cx="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930839" name="Line 15"/>
            <p:cNvSpPr>
              <a:spLocks noChangeShapeType="1"/>
            </p:cNvSpPr>
            <p:nvPr/>
          </p:nvSpPr>
          <p:spPr bwMode="auto">
            <a:xfrm flipH="1">
              <a:off x="1299392" y="2546350"/>
              <a:ext cx="295275" cy="2952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930845" name="Text Box 26"/>
            <p:cNvSpPr txBox="1">
              <a:spLocks noChangeArrowheads="1"/>
            </p:cNvSpPr>
            <p:nvPr/>
          </p:nvSpPr>
          <p:spPr bwMode="auto">
            <a:xfrm>
              <a:off x="2514600" y="1371600"/>
              <a:ext cx="110490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en-US" b="0"/>
                <a:t>free space</a:t>
              </a:r>
            </a:p>
          </p:txBody>
        </p:sp>
        <p:sp>
          <p:nvSpPr>
            <p:cNvPr id="930846" name="Text Box 27"/>
            <p:cNvSpPr txBox="1">
              <a:spLocks noChangeArrowheads="1"/>
            </p:cNvSpPr>
            <p:nvPr/>
          </p:nvSpPr>
          <p:spPr bwMode="auto">
            <a:xfrm>
              <a:off x="4984423" y="1239252"/>
              <a:ext cx="161290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en-US" b="0" dirty="0"/>
                <a:t>good conductor</a:t>
              </a:r>
            </a:p>
          </p:txBody>
        </p:sp>
        <p:graphicFrame>
          <p:nvGraphicFramePr>
            <p:cNvPr id="930827" name="Object 11"/>
            <p:cNvGraphicFramePr>
              <a:graphicFrameLocks noChangeAspect="1"/>
            </p:cNvGraphicFramePr>
            <p:nvPr/>
          </p:nvGraphicFramePr>
          <p:xfrm>
            <a:off x="4157333" y="1662113"/>
            <a:ext cx="215900" cy="292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06093" name="Equation" r:id="rId25" imgW="215640" imgH="291960" progId="Equation.3">
                    <p:embed/>
                  </p:oleObj>
                </mc:Choice>
                <mc:Fallback>
                  <p:oleObj name="Equation" r:id="rId25" imgW="215640" imgH="291960" progId="Equation.3">
                    <p:embed/>
                    <p:pic>
                      <p:nvPicPr>
                        <p:cNvPr id="0" name="Picture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57333" y="1662113"/>
                          <a:ext cx="215900" cy="2921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05870" name="Object 14"/>
            <p:cNvGraphicFramePr>
              <a:graphicFrameLocks noChangeAspect="1"/>
            </p:cNvGraphicFramePr>
            <p:nvPr/>
          </p:nvGraphicFramePr>
          <p:xfrm>
            <a:off x="1455218" y="1515980"/>
            <a:ext cx="325246" cy="43196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06094" name="Equation" r:id="rId27" imgW="152280" imgH="190440" progId="Equation.DSMT4">
                    <p:embed/>
                  </p:oleObj>
                </mc:Choice>
                <mc:Fallback>
                  <p:oleObj name="Equation" r:id="rId27" imgW="152280" imgH="190440" progId="Equation.DSMT4">
                    <p:embed/>
                    <p:pic>
                      <p:nvPicPr>
                        <p:cNvPr id="0" name="Picture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55218" y="1515980"/>
                          <a:ext cx="325246" cy="43196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05871" name="Object 15"/>
            <p:cNvGraphicFramePr>
              <a:graphicFrameLocks noChangeAspect="1"/>
            </p:cNvGraphicFramePr>
            <p:nvPr/>
          </p:nvGraphicFramePr>
          <p:xfrm>
            <a:off x="894497" y="2743199"/>
            <a:ext cx="333014" cy="37899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06095" name="Equation" r:id="rId29" imgW="177480" imgH="190440" progId="Equation.DSMT4">
                    <p:embed/>
                  </p:oleObj>
                </mc:Choice>
                <mc:Fallback>
                  <p:oleObj name="Equation" r:id="rId29" imgW="177480" imgH="190440" progId="Equation.DSMT4">
                    <p:embed/>
                    <p:pic>
                      <p:nvPicPr>
                        <p:cNvPr id="0" name="Picture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94497" y="2743199"/>
                          <a:ext cx="333014" cy="37899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cxnSp>
        <p:nvCxnSpPr>
          <p:cNvPr id="45" name="Straight Arrow Connector 44"/>
          <p:cNvCxnSpPr/>
          <p:nvPr/>
        </p:nvCxnSpPr>
        <p:spPr>
          <a:xfrm>
            <a:off x="2237874" y="1167063"/>
            <a:ext cx="649705" cy="20453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05872" name="Object 16"/>
          <p:cNvGraphicFramePr>
            <a:graphicFrameLocks noChangeAspect="1"/>
          </p:cNvGraphicFramePr>
          <p:nvPr/>
        </p:nvGraphicFramePr>
        <p:xfrm>
          <a:off x="7218613" y="1094156"/>
          <a:ext cx="1420061" cy="4569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6096" name="Equation" r:id="rId31" imgW="672840" imgH="203040" progId="Equation.DSMT4">
                  <p:embed/>
                </p:oleObj>
              </mc:Choice>
              <mc:Fallback>
                <p:oleObj name="Equation" r:id="rId31" imgW="672840" imgH="203040" progId="Equation.DSMT4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18613" y="1094156"/>
                        <a:ext cx="1420061" cy="45691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" name="Text Box 27"/>
          <p:cNvSpPr txBox="1">
            <a:spLocks noChangeArrowheads="1"/>
          </p:cNvSpPr>
          <p:nvPr/>
        </p:nvSpPr>
        <p:spPr bwMode="auto">
          <a:xfrm>
            <a:off x="6168573" y="1505044"/>
            <a:ext cx="297542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US" b="0" dirty="0" smtClean="0"/>
              <a:t>E- and H-fields decay away rapidly in good conductor</a:t>
            </a:r>
            <a:endParaRPr lang="en-US" b="0" dirty="0"/>
          </a:p>
        </p:txBody>
      </p:sp>
      <p:cxnSp>
        <p:nvCxnSpPr>
          <p:cNvPr id="51" name="Straight Arrow Connector 50"/>
          <p:cNvCxnSpPr/>
          <p:nvPr/>
        </p:nvCxnSpPr>
        <p:spPr>
          <a:xfrm flipV="1">
            <a:off x="3795386" y="2868460"/>
            <a:ext cx="1540702" cy="240499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EMI Concepts and Physics: Module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399" y="914400"/>
            <a:ext cx="8805863" cy="5562600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-US" dirty="0" smtClean="0"/>
              <a:t>Reminders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EMI problem at “30,000 feet”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EMI coupling paths</a:t>
            </a:r>
          </a:p>
          <a:p>
            <a:pPr lvl="0">
              <a:spcBef>
                <a:spcPts val="0"/>
              </a:spcBef>
            </a:pPr>
            <a:r>
              <a:rPr lang="en-US" dirty="0" smtClean="0"/>
              <a:t>A short laundry list of representative examples</a:t>
            </a:r>
          </a:p>
          <a:p>
            <a:pPr lvl="0">
              <a:spcBef>
                <a:spcPts val="0"/>
              </a:spcBef>
            </a:pPr>
            <a:r>
              <a:rPr lang="en-US" dirty="0" smtClean="0"/>
              <a:t>A current-based paradigm for anticipating and diagnosing EMI coupling paths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A physics-based paradigm for EMC design, diagnosis, mitigation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Tracing current paths – intentional and un-intentional</a:t>
            </a:r>
          </a:p>
          <a:p>
            <a:pPr lvl="2">
              <a:spcBef>
                <a:spcPts val="0"/>
              </a:spcBef>
            </a:pPr>
            <a:r>
              <a:rPr lang="en-US" dirty="0" smtClean="0"/>
              <a:t>The basic physics through an example – current changing reference</a:t>
            </a:r>
          </a:p>
          <a:p>
            <a:pPr lvl="2">
              <a:spcBef>
                <a:spcPts val="0"/>
              </a:spcBef>
            </a:pPr>
            <a:r>
              <a:rPr lang="en-US" dirty="0" smtClean="0"/>
              <a:t>USB interface</a:t>
            </a:r>
          </a:p>
          <a:p>
            <a:pPr lvl="2">
              <a:spcBef>
                <a:spcPts val="0"/>
              </a:spcBef>
            </a:pPr>
            <a:r>
              <a:rPr lang="en-US" dirty="0" smtClean="0"/>
              <a:t>DVI interface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Developing models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The Maxwell Equations only – paradigm doesn’t apply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Managing currents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8772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Skin Depth for Copper</a:t>
            </a:r>
          </a:p>
        </p:txBody>
      </p:sp>
      <p:grpSp>
        <p:nvGrpSpPr>
          <p:cNvPr id="2" name="Group 11"/>
          <p:cNvGrpSpPr/>
          <p:nvPr/>
        </p:nvGrpSpPr>
        <p:grpSpPr>
          <a:xfrm>
            <a:off x="642485" y="911326"/>
            <a:ext cx="8425006" cy="5372906"/>
            <a:chOff x="642485" y="911326"/>
            <a:chExt cx="8425006" cy="5372906"/>
          </a:xfrm>
        </p:grpSpPr>
        <p:pic>
          <p:nvPicPr>
            <p:cNvPr id="928771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42485" y="1102632"/>
              <a:ext cx="7789862" cy="5181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28773" name="TextBox 5"/>
            <p:cNvSpPr txBox="1">
              <a:spLocks noChangeArrowheads="1"/>
            </p:cNvSpPr>
            <p:nvPr/>
          </p:nvSpPr>
          <p:spPr bwMode="auto">
            <a:xfrm>
              <a:off x="6284460" y="3889149"/>
              <a:ext cx="1262062" cy="36988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en-US" b="0" dirty="0" err="1">
                  <a:latin typeface="Symbol" pitchFamily="18" charset="2"/>
                </a:rPr>
                <a:t>d</a:t>
              </a:r>
              <a:r>
                <a:rPr lang="en-US" b="0" baseline="-25000" dirty="0" err="1"/>
                <a:t>s</a:t>
              </a:r>
              <a:r>
                <a:rPr lang="en-US" b="0" dirty="0"/>
                <a:t>=2.08 </a:t>
              </a:r>
              <a:r>
                <a:rPr lang="en-US" b="0" dirty="0">
                  <a:latin typeface="Symbol" pitchFamily="18" charset="2"/>
                </a:rPr>
                <a:t>m</a:t>
              </a:r>
              <a:r>
                <a:rPr lang="en-US" b="0" dirty="0"/>
                <a:t>m</a:t>
              </a:r>
            </a:p>
          </p:txBody>
        </p:sp>
        <p:sp>
          <p:nvSpPr>
            <p:cNvPr id="928774" name="TextBox 6"/>
            <p:cNvSpPr txBox="1">
              <a:spLocks noChangeArrowheads="1"/>
            </p:cNvSpPr>
            <p:nvPr/>
          </p:nvSpPr>
          <p:spPr bwMode="auto">
            <a:xfrm>
              <a:off x="6335713" y="4927146"/>
              <a:ext cx="1262062" cy="36988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en-US" b="0" dirty="0" err="1">
                  <a:latin typeface="Symbol" pitchFamily="18" charset="2"/>
                </a:rPr>
                <a:t>d</a:t>
              </a:r>
              <a:r>
                <a:rPr lang="en-US" b="0" baseline="-25000" dirty="0" err="1"/>
                <a:t>s</a:t>
              </a:r>
              <a:r>
                <a:rPr lang="en-US" b="0" dirty="0"/>
                <a:t>=0.66 </a:t>
              </a:r>
              <a:r>
                <a:rPr lang="en-US" b="0" dirty="0">
                  <a:latin typeface="Symbol" pitchFamily="18" charset="2"/>
                </a:rPr>
                <a:t>m</a:t>
              </a:r>
              <a:r>
                <a:rPr lang="en-US" b="0" dirty="0"/>
                <a:t>m</a:t>
              </a:r>
            </a:p>
          </p:txBody>
        </p:sp>
        <p:sp>
          <p:nvSpPr>
            <p:cNvPr id="928775" name="TextBox 7"/>
            <p:cNvSpPr txBox="1">
              <a:spLocks noChangeArrowheads="1"/>
            </p:cNvSpPr>
            <p:nvPr/>
          </p:nvSpPr>
          <p:spPr bwMode="auto">
            <a:xfrm>
              <a:off x="5064806" y="3309937"/>
              <a:ext cx="1147762" cy="3683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en-US" b="0" dirty="0" err="1">
                  <a:latin typeface="Symbol" pitchFamily="18" charset="2"/>
                </a:rPr>
                <a:t>d</a:t>
              </a:r>
              <a:r>
                <a:rPr lang="en-US" b="0" baseline="-25000" dirty="0" err="1"/>
                <a:t>s</a:t>
              </a:r>
              <a:r>
                <a:rPr lang="en-US" b="0" dirty="0"/>
                <a:t>=6.6 </a:t>
              </a:r>
              <a:r>
                <a:rPr lang="en-US" b="0" dirty="0">
                  <a:latin typeface="Symbol" pitchFamily="18" charset="2"/>
                </a:rPr>
                <a:t>m</a:t>
              </a:r>
              <a:r>
                <a:rPr lang="en-US" b="0" dirty="0"/>
                <a:t>m</a:t>
              </a:r>
            </a:p>
          </p:txBody>
        </p:sp>
        <p:sp>
          <p:nvSpPr>
            <p:cNvPr id="928776" name="TextBox 8"/>
            <p:cNvSpPr txBox="1">
              <a:spLocks noChangeArrowheads="1"/>
            </p:cNvSpPr>
            <p:nvPr/>
          </p:nvSpPr>
          <p:spPr bwMode="auto">
            <a:xfrm>
              <a:off x="3998232" y="2808968"/>
              <a:ext cx="1262063" cy="3683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en-US" b="0">
                  <a:latin typeface="Symbol" pitchFamily="18" charset="2"/>
                </a:rPr>
                <a:t>d</a:t>
              </a:r>
              <a:r>
                <a:rPr lang="en-US" b="0" baseline="-25000"/>
                <a:t>s</a:t>
              </a:r>
              <a:r>
                <a:rPr lang="en-US" b="0"/>
                <a:t>=20.8 </a:t>
              </a:r>
              <a:r>
                <a:rPr lang="en-US" b="0">
                  <a:latin typeface="Symbol" pitchFamily="18" charset="2"/>
                </a:rPr>
                <a:t>m</a:t>
              </a:r>
              <a:r>
                <a:rPr lang="en-US" b="0"/>
                <a:t>m</a:t>
              </a:r>
            </a:p>
          </p:txBody>
        </p:sp>
        <p:sp>
          <p:nvSpPr>
            <p:cNvPr id="928777" name="TextBox 9"/>
            <p:cNvSpPr txBox="1">
              <a:spLocks noChangeArrowheads="1"/>
            </p:cNvSpPr>
            <p:nvPr/>
          </p:nvSpPr>
          <p:spPr bwMode="auto">
            <a:xfrm>
              <a:off x="2772456" y="2264456"/>
              <a:ext cx="1089025" cy="36988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en-US" b="0" dirty="0" err="1">
                  <a:latin typeface="Symbol" pitchFamily="18" charset="2"/>
                </a:rPr>
                <a:t>d</a:t>
              </a:r>
              <a:r>
                <a:rPr lang="en-US" b="0" baseline="-25000" dirty="0" err="1"/>
                <a:t>s</a:t>
              </a:r>
              <a:r>
                <a:rPr lang="en-US" b="0" dirty="0"/>
                <a:t>=66 </a:t>
              </a:r>
              <a:r>
                <a:rPr lang="en-US" b="0" dirty="0">
                  <a:latin typeface="Symbol" pitchFamily="18" charset="2"/>
                </a:rPr>
                <a:t>m</a:t>
              </a:r>
              <a:r>
                <a:rPr lang="en-US" b="0" dirty="0"/>
                <a:t>m</a:t>
              </a:r>
            </a:p>
          </p:txBody>
        </p:sp>
        <p:sp>
          <p:nvSpPr>
            <p:cNvPr id="928778" name="TextBox 10"/>
            <p:cNvSpPr txBox="1">
              <a:spLocks noChangeArrowheads="1"/>
            </p:cNvSpPr>
            <p:nvPr/>
          </p:nvSpPr>
          <p:spPr bwMode="auto">
            <a:xfrm>
              <a:off x="1603149" y="1764167"/>
              <a:ext cx="1204912" cy="3683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en-US" b="0">
                  <a:latin typeface="Symbol" pitchFamily="18" charset="2"/>
                </a:rPr>
                <a:t>d</a:t>
              </a:r>
              <a:r>
                <a:rPr lang="en-US" b="0" baseline="-25000"/>
                <a:t>s</a:t>
              </a:r>
              <a:r>
                <a:rPr lang="en-US" b="0"/>
                <a:t>=209 </a:t>
              </a:r>
              <a:r>
                <a:rPr lang="en-US" b="0">
                  <a:latin typeface="Symbol" pitchFamily="18" charset="2"/>
                </a:rPr>
                <a:t>m</a:t>
              </a:r>
              <a:r>
                <a:rPr lang="en-US" b="0"/>
                <a:t>m</a:t>
              </a:r>
            </a:p>
          </p:txBody>
        </p:sp>
        <p:sp>
          <p:nvSpPr>
            <p:cNvPr id="928779" name="Rectangle 11"/>
            <p:cNvSpPr>
              <a:spLocks noChangeArrowheads="1"/>
            </p:cNvSpPr>
            <p:nvPr/>
          </p:nvSpPr>
          <p:spPr bwMode="auto">
            <a:xfrm>
              <a:off x="6627639" y="911326"/>
              <a:ext cx="2434790" cy="590488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square">
              <a:spAutoFit/>
            </a:bodyPr>
            <a:lstStyle/>
            <a:p>
              <a:pPr marL="342900" indent="-342900">
                <a:spcBef>
                  <a:spcPct val="20000"/>
                </a:spcBef>
                <a:buFontTx/>
                <a:buChar char="•"/>
              </a:pPr>
              <a:endParaRPr lang="en-US" b="0"/>
            </a:p>
          </p:txBody>
        </p:sp>
        <p:graphicFrame>
          <p:nvGraphicFramePr>
            <p:cNvPr id="928770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45587364"/>
                </p:ext>
              </p:extLst>
            </p:nvPr>
          </p:nvGraphicFramePr>
          <p:xfrm>
            <a:off x="6759061" y="997101"/>
            <a:ext cx="2308430" cy="45244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06897" name="Equation" r:id="rId5" imgW="1231560" imgH="241200" progId="Equation.DSMT4">
                    <p:embed/>
                  </p:oleObj>
                </mc:Choice>
                <mc:Fallback>
                  <p:oleObj name="Equation" r:id="rId5" imgW="1231560" imgH="241200" progId="Equation.DSMT4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759061" y="997101"/>
                          <a:ext cx="2308430" cy="452447"/>
                        </a:xfrm>
                        <a:prstGeom prst="rect">
                          <a:avLst/>
                        </a:prstGeom>
                        <a:noFill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3" name="TextBox 12"/>
          <p:cNvSpPr txBox="1"/>
          <p:nvPr/>
        </p:nvSpPr>
        <p:spPr>
          <a:xfrm>
            <a:off x="1983842" y="3539228"/>
            <a:ext cx="2136808" cy="646331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 oz. Cu = 35 </a:t>
            </a:r>
            <a:r>
              <a:rPr lang="en-US" dirty="0" smtClean="0">
                <a:solidFill>
                  <a:schemeClr val="bg1"/>
                </a:solidFill>
                <a:latin typeface="Symbol" pitchFamily="18" charset="2"/>
              </a:rPr>
              <a:t>m</a:t>
            </a:r>
            <a:r>
              <a:rPr lang="en-US" dirty="0" smtClean="0">
                <a:solidFill>
                  <a:schemeClr val="bg1"/>
                </a:solidFill>
              </a:rPr>
              <a:t>m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0.5 oz. Cu = 17.5 </a:t>
            </a:r>
            <a:r>
              <a:rPr lang="en-US" dirty="0" smtClean="0">
                <a:solidFill>
                  <a:schemeClr val="bg1"/>
                </a:solidFill>
                <a:latin typeface="Symbol" pitchFamily="18" charset="2"/>
              </a:rPr>
              <a:t>m</a:t>
            </a:r>
            <a:r>
              <a:rPr lang="en-US" dirty="0" smtClean="0">
                <a:solidFill>
                  <a:schemeClr val="bg1"/>
                </a:solidFill>
              </a:rPr>
              <a:t>m 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4243067" y="980902"/>
            <a:ext cx="1385" cy="4972396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671061" y="1607820"/>
            <a:ext cx="4213859" cy="1200329"/>
          </a:xfrm>
          <a:prstGeom prst="rect">
            <a:avLst/>
          </a:prstGeom>
          <a:solidFill>
            <a:srgbClr val="A68126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For typical high-speed PCB nets, all conductors have 2 surfaces on which current flows and no fields in the interior of the conductor.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326020" y="4731145"/>
            <a:ext cx="2747231" cy="286262"/>
          </a:xfrm>
          <a:prstGeom prst="rect">
            <a:avLst/>
          </a:prstGeom>
          <a:solidFill>
            <a:srgbClr val="D9A309"/>
          </a:solidFill>
          <a:ln w="31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5064806" y="4180025"/>
            <a:ext cx="0" cy="487225"/>
          </a:xfrm>
          <a:prstGeom prst="straightConnector1">
            <a:avLst/>
          </a:prstGeom>
          <a:ln w="38100">
            <a:solidFill>
              <a:srgbClr val="A68126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5064806" y="5054940"/>
            <a:ext cx="0" cy="475648"/>
          </a:xfrm>
          <a:prstGeom prst="straightConnector1">
            <a:avLst/>
          </a:prstGeom>
          <a:ln w="38100">
            <a:solidFill>
              <a:srgbClr val="A68126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3326019" y="4744426"/>
            <a:ext cx="2747231" cy="263456"/>
          </a:xfrm>
          <a:prstGeom prst="rect">
            <a:avLst/>
          </a:prstGeom>
          <a:solidFill>
            <a:srgbClr val="A68126"/>
          </a:solidFill>
          <a:ln>
            <a:solidFill>
              <a:srgbClr val="A681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 </a:t>
            </a:r>
            <a:r>
              <a:rPr lang="en-US" dirty="0" err="1" smtClean="0"/>
              <a:t>oz</a:t>
            </a:r>
            <a:r>
              <a:rPr lang="en-US" dirty="0" smtClean="0"/>
              <a:t> Cu = 5</a:t>
            </a:r>
            <a:r>
              <a:rPr lang="en-US" dirty="0" smtClean="0">
                <a:latin typeface="Symbol" panose="05050102010706020507" pitchFamily="18" charset="2"/>
              </a:rPr>
              <a:t>d</a:t>
            </a:r>
            <a:r>
              <a:rPr lang="en-US" dirty="0" smtClean="0"/>
              <a:t> at </a:t>
            </a:r>
            <a:r>
              <a:rPr lang="en-US" dirty="0" smtClean="0"/>
              <a:t>100 MHz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Skin Depth and Current at High-Frequency</a:t>
            </a:r>
            <a:endParaRPr lang="en-US" dirty="0"/>
          </a:p>
        </p:txBody>
      </p:sp>
      <p:sp>
        <p:nvSpPr>
          <p:cNvPr id="83" name="TextBox 82"/>
          <p:cNvSpPr txBox="1"/>
          <p:nvPr/>
        </p:nvSpPr>
        <p:spPr>
          <a:xfrm>
            <a:off x="355745" y="1094743"/>
            <a:ext cx="85087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Q:  Which is the correct current path?  Assume the signal is such that the spectrum is such that the copper thickness is several skin depths thick.</a:t>
            </a:r>
            <a:endParaRPr lang="en-US" dirty="0"/>
          </a:p>
        </p:txBody>
      </p:sp>
      <p:grpSp>
        <p:nvGrpSpPr>
          <p:cNvPr id="3" name="Group 151"/>
          <p:cNvGrpSpPr/>
          <p:nvPr/>
        </p:nvGrpSpPr>
        <p:grpSpPr>
          <a:xfrm>
            <a:off x="886326" y="1992276"/>
            <a:ext cx="7652084" cy="2273967"/>
            <a:chOff x="886326" y="1487903"/>
            <a:chExt cx="7652084" cy="2273967"/>
          </a:xfrm>
        </p:grpSpPr>
        <p:grpSp>
          <p:nvGrpSpPr>
            <p:cNvPr id="4" name="Group 84"/>
            <p:cNvGrpSpPr/>
            <p:nvPr/>
          </p:nvGrpSpPr>
          <p:grpSpPr>
            <a:xfrm>
              <a:off x="886326" y="1487903"/>
              <a:ext cx="7652084" cy="2273967"/>
              <a:chOff x="757989" y="1455819"/>
              <a:chExt cx="7652084" cy="2273967"/>
            </a:xfrm>
          </p:grpSpPr>
          <p:sp>
            <p:nvSpPr>
              <p:cNvPr id="86" name="Rectangle 85"/>
              <p:cNvSpPr/>
              <p:nvPr/>
            </p:nvSpPr>
            <p:spPr>
              <a:xfrm flipV="1">
                <a:off x="1305080" y="2598768"/>
                <a:ext cx="1486246" cy="120368"/>
              </a:xfrm>
              <a:prstGeom prst="rect">
                <a:avLst/>
              </a:prstGeom>
              <a:solidFill>
                <a:srgbClr val="D9A309"/>
              </a:solidFill>
              <a:ln w="3175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Rectangle 86"/>
              <p:cNvSpPr/>
              <p:nvPr/>
            </p:nvSpPr>
            <p:spPr>
              <a:xfrm>
                <a:off x="3510312" y="2618989"/>
                <a:ext cx="2655108" cy="112632"/>
              </a:xfrm>
              <a:prstGeom prst="rect">
                <a:avLst/>
              </a:prstGeom>
              <a:solidFill>
                <a:srgbClr val="D9A309"/>
              </a:solidFill>
              <a:ln w="3175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Rectangle 87"/>
              <p:cNvSpPr/>
              <p:nvPr/>
            </p:nvSpPr>
            <p:spPr>
              <a:xfrm>
                <a:off x="3105311" y="3219752"/>
                <a:ext cx="3457731" cy="111125"/>
              </a:xfrm>
              <a:prstGeom prst="rect">
                <a:avLst/>
              </a:prstGeom>
              <a:solidFill>
                <a:srgbClr val="D9A309"/>
              </a:solidFill>
              <a:ln w="3175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6" name="Group 41"/>
              <p:cNvGrpSpPr/>
              <p:nvPr/>
            </p:nvGrpSpPr>
            <p:grpSpPr>
              <a:xfrm rot="5400000">
                <a:off x="1761982" y="1979677"/>
                <a:ext cx="312162" cy="366980"/>
                <a:chOff x="1495425" y="3778927"/>
                <a:chExt cx="448784" cy="628548"/>
              </a:xfrm>
            </p:grpSpPr>
            <p:cxnSp>
              <p:nvCxnSpPr>
                <p:cNvPr id="127" name="Straight Connector 126"/>
                <p:cNvCxnSpPr/>
                <p:nvPr/>
              </p:nvCxnSpPr>
              <p:spPr>
                <a:xfrm flipH="1">
                  <a:off x="1495426" y="3810000"/>
                  <a:ext cx="442276" cy="104775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Straight Connector 127"/>
                <p:cNvCxnSpPr/>
                <p:nvPr/>
              </p:nvCxnSpPr>
              <p:spPr>
                <a:xfrm flipH="1" flipV="1">
                  <a:off x="1495426" y="3914775"/>
                  <a:ext cx="442276" cy="62146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Straight Connector 128"/>
                <p:cNvCxnSpPr/>
                <p:nvPr/>
              </p:nvCxnSpPr>
              <p:spPr>
                <a:xfrm flipH="1">
                  <a:off x="1495426" y="3976921"/>
                  <a:ext cx="442277" cy="90254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Straight Connector 129"/>
                <p:cNvCxnSpPr/>
                <p:nvPr/>
              </p:nvCxnSpPr>
              <p:spPr>
                <a:xfrm flipH="1" flipV="1">
                  <a:off x="1501932" y="4067175"/>
                  <a:ext cx="442276" cy="62146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1" name="Straight Connector 130"/>
                <p:cNvCxnSpPr/>
                <p:nvPr/>
              </p:nvCxnSpPr>
              <p:spPr>
                <a:xfrm flipH="1">
                  <a:off x="1495425" y="4135676"/>
                  <a:ext cx="442277" cy="90254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2" name="Straight Connector 131"/>
                <p:cNvCxnSpPr/>
                <p:nvPr/>
              </p:nvCxnSpPr>
              <p:spPr>
                <a:xfrm flipH="1" flipV="1">
                  <a:off x="1495425" y="4219575"/>
                  <a:ext cx="442276" cy="62146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3" name="Straight Connector 132"/>
                <p:cNvCxnSpPr/>
                <p:nvPr/>
              </p:nvCxnSpPr>
              <p:spPr>
                <a:xfrm flipH="1">
                  <a:off x="1501932" y="4282963"/>
                  <a:ext cx="442277" cy="90254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4" name="Straight Connector 133"/>
                <p:cNvCxnSpPr/>
                <p:nvPr/>
              </p:nvCxnSpPr>
              <p:spPr>
                <a:xfrm flipH="1" flipV="1">
                  <a:off x="1509857" y="4371976"/>
                  <a:ext cx="279674" cy="35499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5" name="Straight Connector 134"/>
                <p:cNvCxnSpPr/>
                <p:nvPr/>
              </p:nvCxnSpPr>
              <p:spPr>
                <a:xfrm flipH="1" flipV="1">
                  <a:off x="1716563" y="3778927"/>
                  <a:ext cx="221140" cy="31074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90" name="Oval 89"/>
              <p:cNvSpPr/>
              <p:nvPr/>
            </p:nvSpPr>
            <p:spPr>
              <a:xfrm>
                <a:off x="913296" y="1887228"/>
                <a:ext cx="509811" cy="607362"/>
              </a:xfrm>
              <a:prstGeom prst="ellips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TextBox 90"/>
              <p:cNvSpPr txBox="1"/>
              <p:nvPr/>
            </p:nvSpPr>
            <p:spPr>
              <a:xfrm>
                <a:off x="1132544" y="1985225"/>
                <a:ext cx="292225" cy="39616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/>
                  <a:t>+</a:t>
                </a:r>
                <a:endParaRPr lang="en-US" sz="1600" b="1" dirty="0"/>
              </a:p>
            </p:txBody>
          </p:sp>
          <p:sp>
            <p:nvSpPr>
              <p:cNvPr id="92" name="TextBox 91"/>
              <p:cNvSpPr txBox="1"/>
              <p:nvPr/>
            </p:nvSpPr>
            <p:spPr>
              <a:xfrm>
                <a:off x="927285" y="1938015"/>
                <a:ext cx="292225" cy="39159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/>
                  <a:t>-</a:t>
                </a:r>
                <a:endParaRPr lang="en-US" sz="1600" b="1" dirty="0"/>
              </a:p>
            </p:txBody>
          </p:sp>
          <p:sp>
            <p:nvSpPr>
              <p:cNvPr id="93" name="Rectangle 92"/>
              <p:cNvSpPr/>
              <p:nvPr/>
            </p:nvSpPr>
            <p:spPr>
              <a:xfrm>
                <a:off x="2222980" y="2152661"/>
                <a:ext cx="974085" cy="109276"/>
              </a:xfrm>
              <a:prstGeom prst="rect">
                <a:avLst/>
              </a:prstGeom>
              <a:solidFill>
                <a:srgbClr val="D9A309"/>
              </a:solidFill>
              <a:ln w="3175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Rectangle 93"/>
              <p:cNvSpPr/>
              <p:nvPr/>
            </p:nvSpPr>
            <p:spPr>
              <a:xfrm>
                <a:off x="3039212" y="2152660"/>
                <a:ext cx="176086" cy="1487954"/>
              </a:xfrm>
              <a:prstGeom prst="rect">
                <a:avLst/>
              </a:prstGeom>
              <a:solidFill>
                <a:srgbClr val="F8CD52"/>
              </a:solidFill>
              <a:ln w="3175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95" name="Straight Connector 94"/>
              <p:cNvCxnSpPr>
                <a:stCxn id="90" idx="6"/>
              </p:cNvCxnSpPr>
              <p:nvPr/>
            </p:nvCxnSpPr>
            <p:spPr>
              <a:xfrm>
                <a:off x="1423107" y="2190909"/>
                <a:ext cx="315164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Elbow Connector 95"/>
              <p:cNvCxnSpPr>
                <a:stCxn id="86" idx="1"/>
                <a:endCxn id="90" idx="2"/>
              </p:cNvCxnSpPr>
              <p:nvPr/>
            </p:nvCxnSpPr>
            <p:spPr>
              <a:xfrm rot="10800000">
                <a:off x="913296" y="2190910"/>
                <a:ext cx="391784" cy="468043"/>
              </a:xfrm>
              <a:prstGeom prst="bentConnector3">
                <a:avLst>
                  <a:gd name="adj1" fmla="val 158348"/>
                </a:avLst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/>
              <p:cNvCxnSpPr>
                <a:endCxn id="93" idx="1"/>
              </p:cNvCxnSpPr>
              <p:nvPr/>
            </p:nvCxnSpPr>
            <p:spPr>
              <a:xfrm>
                <a:off x="2101553" y="2190909"/>
                <a:ext cx="121427" cy="16391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8" name="Rectangle 97"/>
              <p:cNvSpPr/>
              <p:nvPr/>
            </p:nvSpPr>
            <p:spPr>
              <a:xfrm>
                <a:off x="6409123" y="2123193"/>
                <a:ext cx="205225" cy="1489263"/>
              </a:xfrm>
              <a:prstGeom prst="rect">
                <a:avLst/>
              </a:prstGeom>
              <a:solidFill>
                <a:srgbClr val="F8CD52"/>
              </a:solidFill>
              <a:ln w="3175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8" name="Group 66"/>
              <p:cNvGrpSpPr/>
              <p:nvPr/>
            </p:nvGrpSpPr>
            <p:grpSpPr>
              <a:xfrm>
                <a:off x="7743588" y="2302612"/>
                <a:ext cx="179486" cy="299482"/>
                <a:chOff x="1495425" y="3778927"/>
                <a:chExt cx="448784" cy="628548"/>
              </a:xfrm>
            </p:grpSpPr>
            <p:cxnSp>
              <p:nvCxnSpPr>
                <p:cNvPr id="118" name="Straight Connector 117"/>
                <p:cNvCxnSpPr/>
                <p:nvPr/>
              </p:nvCxnSpPr>
              <p:spPr>
                <a:xfrm flipH="1">
                  <a:off x="1495426" y="3810000"/>
                  <a:ext cx="442276" cy="10477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9" name="Straight Connector 118"/>
                <p:cNvCxnSpPr/>
                <p:nvPr/>
              </p:nvCxnSpPr>
              <p:spPr>
                <a:xfrm flipH="1" flipV="1">
                  <a:off x="1495426" y="3914775"/>
                  <a:ext cx="442276" cy="62146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0" name="Straight Connector 119"/>
                <p:cNvCxnSpPr/>
                <p:nvPr/>
              </p:nvCxnSpPr>
              <p:spPr>
                <a:xfrm flipH="1">
                  <a:off x="1495426" y="3976921"/>
                  <a:ext cx="442277" cy="90254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1" name="Straight Connector 120"/>
                <p:cNvCxnSpPr/>
                <p:nvPr/>
              </p:nvCxnSpPr>
              <p:spPr>
                <a:xfrm flipH="1" flipV="1">
                  <a:off x="1501932" y="4067175"/>
                  <a:ext cx="442276" cy="62146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2" name="Straight Connector 121"/>
                <p:cNvCxnSpPr/>
                <p:nvPr/>
              </p:nvCxnSpPr>
              <p:spPr>
                <a:xfrm flipH="1">
                  <a:off x="1495425" y="4135676"/>
                  <a:ext cx="442277" cy="90254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3" name="Straight Connector 122"/>
                <p:cNvCxnSpPr/>
                <p:nvPr/>
              </p:nvCxnSpPr>
              <p:spPr>
                <a:xfrm flipH="1" flipV="1">
                  <a:off x="1495425" y="4219575"/>
                  <a:ext cx="442276" cy="62146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4" name="Straight Connector 123"/>
                <p:cNvCxnSpPr/>
                <p:nvPr/>
              </p:nvCxnSpPr>
              <p:spPr>
                <a:xfrm flipH="1">
                  <a:off x="1501932" y="4282963"/>
                  <a:ext cx="442277" cy="90254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5" name="Straight Connector 124"/>
                <p:cNvCxnSpPr/>
                <p:nvPr/>
              </p:nvCxnSpPr>
              <p:spPr>
                <a:xfrm flipH="1" flipV="1">
                  <a:off x="1509857" y="4371976"/>
                  <a:ext cx="279674" cy="35499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6" name="Straight Connector 125"/>
                <p:cNvCxnSpPr/>
                <p:nvPr/>
              </p:nvCxnSpPr>
              <p:spPr>
                <a:xfrm flipH="1" flipV="1">
                  <a:off x="1716563" y="3778927"/>
                  <a:ext cx="221140" cy="31074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00" name="Straight Connector 99"/>
              <p:cNvCxnSpPr/>
              <p:nvPr/>
            </p:nvCxnSpPr>
            <p:spPr>
              <a:xfrm>
                <a:off x="7829997" y="2123193"/>
                <a:ext cx="4634" cy="186821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/>
              <p:cNvCxnSpPr/>
              <p:nvPr/>
            </p:nvCxnSpPr>
            <p:spPr>
              <a:xfrm>
                <a:off x="7850406" y="2602092"/>
                <a:ext cx="0" cy="14091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2" name="Rectangle 101"/>
              <p:cNvSpPr/>
              <p:nvPr/>
            </p:nvSpPr>
            <p:spPr>
              <a:xfrm>
                <a:off x="6855602" y="2612848"/>
                <a:ext cx="1554471" cy="130159"/>
              </a:xfrm>
              <a:prstGeom prst="rect">
                <a:avLst/>
              </a:prstGeom>
              <a:solidFill>
                <a:srgbClr val="D9A309"/>
              </a:solidFill>
              <a:ln w="3175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Rectangle 102"/>
              <p:cNvSpPr/>
              <p:nvPr/>
            </p:nvSpPr>
            <p:spPr>
              <a:xfrm>
                <a:off x="6449631" y="2093495"/>
                <a:ext cx="1406990" cy="108284"/>
              </a:xfrm>
              <a:prstGeom prst="rect">
                <a:avLst/>
              </a:prstGeom>
              <a:solidFill>
                <a:srgbClr val="D9A309"/>
              </a:solidFill>
              <a:ln w="3175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TextBox 103"/>
              <p:cNvSpPr txBox="1"/>
              <p:nvPr/>
            </p:nvSpPr>
            <p:spPr>
              <a:xfrm>
                <a:off x="757989" y="1455819"/>
                <a:ext cx="830180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Signal</a:t>
                </a:r>
                <a:endParaRPr lang="en-US" dirty="0"/>
              </a:p>
            </p:txBody>
          </p:sp>
          <p:sp>
            <p:nvSpPr>
              <p:cNvPr id="105" name="TextBox 104"/>
              <p:cNvSpPr txBox="1"/>
              <p:nvPr/>
            </p:nvSpPr>
            <p:spPr>
              <a:xfrm>
                <a:off x="1715647" y="2892101"/>
                <a:ext cx="775436" cy="43218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GND</a:t>
                </a:r>
                <a:endParaRPr lang="en-US" dirty="0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2933111" y="2148246"/>
                <a:ext cx="384799" cy="101659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Rectangle 106"/>
              <p:cNvSpPr/>
              <p:nvPr/>
            </p:nvSpPr>
            <p:spPr>
              <a:xfrm>
                <a:off x="6327887" y="2101315"/>
                <a:ext cx="384799" cy="98553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Rectangle 107"/>
              <p:cNvSpPr/>
              <p:nvPr/>
            </p:nvSpPr>
            <p:spPr>
              <a:xfrm>
                <a:off x="2928835" y="3607770"/>
                <a:ext cx="384799" cy="98553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Rectangle 108"/>
              <p:cNvSpPr/>
              <p:nvPr/>
            </p:nvSpPr>
            <p:spPr>
              <a:xfrm>
                <a:off x="6323612" y="3631233"/>
                <a:ext cx="384799" cy="98553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10" name="Straight Arrow Connector 109"/>
              <p:cNvCxnSpPr/>
              <p:nvPr/>
            </p:nvCxnSpPr>
            <p:spPr>
              <a:xfrm>
                <a:off x="2249904" y="2346159"/>
                <a:ext cx="445169" cy="0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Arrow Connector 110"/>
              <p:cNvCxnSpPr/>
              <p:nvPr/>
            </p:nvCxnSpPr>
            <p:spPr>
              <a:xfrm>
                <a:off x="3653587" y="3088106"/>
                <a:ext cx="445169" cy="0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Arrow Connector 111"/>
              <p:cNvCxnSpPr/>
              <p:nvPr/>
            </p:nvCxnSpPr>
            <p:spPr>
              <a:xfrm>
                <a:off x="4973051" y="3132222"/>
                <a:ext cx="445169" cy="0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Arrow Connector 112"/>
              <p:cNvCxnSpPr/>
              <p:nvPr/>
            </p:nvCxnSpPr>
            <p:spPr>
              <a:xfrm>
                <a:off x="7090609" y="2302044"/>
                <a:ext cx="445169" cy="0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Straight Arrow Connector 113"/>
              <p:cNvCxnSpPr/>
              <p:nvPr/>
            </p:nvCxnSpPr>
            <p:spPr>
              <a:xfrm flipH="1">
                <a:off x="7050506" y="2490536"/>
                <a:ext cx="493294" cy="0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Straight Arrow Connector 114"/>
              <p:cNvCxnSpPr/>
              <p:nvPr/>
            </p:nvCxnSpPr>
            <p:spPr>
              <a:xfrm flipH="1">
                <a:off x="3785937" y="2618874"/>
                <a:ext cx="493294" cy="0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Arrow Connector 115"/>
              <p:cNvCxnSpPr/>
              <p:nvPr/>
            </p:nvCxnSpPr>
            <p:spPr>
              <a:xfrm flipH="1">
                <a:off x="4961022" y="2602830"/>
                <a:ext cx="493294" cy="0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Arrow Connector 116"/>
              <p:cNvCxnSpPr/>
              <p:nvPr/>
            </p:nvCxnSpPr>
            <p:spPr>
              <a:xfrm flipH="1">
                <a:off x="2205791" y="2542673"/>
                <a:ext cx="493294" cy="0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36" name="Straight Arrow Connector 135"/>
            <p:cNvCxnSpPr/>
            <p:nvPr/>
          </p:nvCxnSpPr>
          <p:spPr>
            <a:xfrm flipH="1">
              <a:off x="3260558" y="2626896"/>
              <a:ext cx="16041" cy="477252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Arrow Connector 137"/>
            <p:cNvCxnSpPr/>
            <p:nvPr/>
          </p:nvCxnSpPr>
          <p:spPr>
            <a:xfrm flipH="1" flipV="1">
              <a:off x="6625391" y="2522623"/>
              <a:ext cx="4009" cy="53339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8" name="TextBox 147"/>
            <p:cNvSpPr txBox="1"/>
            <p:nvPr/>
          </p:nvSpPr>
          <p:spPr>
            <a:xfrm>
              <a:off x="4584032" y="1696452"/>
              <a:ext cx="52610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(a)</a:t>
              </a:r>
              <a:endParaRPr lang="en-US" sz="2400" dirty="0"/>
            </a:p>
          </p:txBody>
        </p:sp>
      </p:grpSp>
      <p:grpSp>
        <p:nvGrpSpPr>
          <p:cNvPr id="9" name="Group 150"/>
          <p:cNvGrpSpPr/>
          <p:nvPr/>
        </p:nvGrpSpPr>
        <p:grpSpPr>
          <a:xfrm>
            <a:off x="769282" y="4198065"/>
            <a:ext cx="7652084" cy="2273967"/>
            <a:chOff x="854241" y="3838071"/>
            <a:chExt cx="7652084" cy="2273967"/>
          </a:xfrm>
        </p:grpSpPr>
        <p:grpSp>
          <p:nvGrpSpPr>
            <p:cNvPr id="11" name="Group 83"/>
            <p:cNvGrpSpPr/>
            <p:nvPr/>
          </p:nvGrpSpPr>
          <p:grpSpPr>
            <a:xfrm>
              <a:off x="854241" y="3838071"/>
              <a:ext cx="7652084" cy="2273967"/>
              <a:chOff x="757989" y="1455819"/>
              <a:chExt cx="7652084" cy="2273967"/>
            </a:xfrm>
          </p:grpSpPr>
          <p:sp>
            <p:nvSpPr>
              <p:cNvPr id="5" name="Rectangle 4"/>
              <p:cNvSpPr/>
              <p:nvPr/>
            </p:nvSpPr>
            <p:spPr>
              <a:xfrm flipV="1">
                <a:off x="1305080" y="2598768"/>
                <a:ext cx="1486246" cy="120368"/>
              </a:xfrm>
              <a:prstGeom prst="rect">
                <a:avLst/>
              </a:prstGeom>
              <a:solidFill>
                <a:srgbClr val="D9A309"/>
              </a:solidFill>
              <a:ln w="3175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3510312" y="2618989"/>
                <a:ext cx="2655108" cy="112632"/>
              </a:xfrm>
              <a:prstGeom prst="rect">
                <a:avLst/>
              </a:prstGeom>
              <a:solidFill>
                <a:srgbClr val="D9A309"/>
              </a:solidFill>
              <a:ln w="3175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3105311" y="3219752"/>
                <a:ext cx="3457731" cy="111125"/>
              </a:xfrm>
              <a:prstGeom prst="rect">
                <a:avLst/>
              </a:prstGeom>
              <a:solidFill>
                <a:srgbClr val="D9A309"/>
              </a:solidFill>
              <a:ln w="3175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1" name="Group 41"/>
              <p:cNvGrpSpPr/>
              <p:nvPr/>
            </p:nvGrpSpPr>
            <p:grpSpPr>
              <a:xfrm rot="5400000">
                <a:off x="1761982" y="1979677"/>
                <a:ext cx="312162" cy="366980"/>
                <a:chOff x="1495425" y="3778927"/>
                <a:chExt cx="448784" cy="628548"/>
              </a:xfrm>
            </p:grpSpPr>
            <p:cxnSp>
              <p:nvCxnSpPr>
                <p:cNvPr id="49" name="Straight Connector 48"/>
                <p:cNvCxnSpPr/>
                <p:nvPr/>
              </p:nvCxnSpPr>
              <p:spPr>
                <a:xfrm flipH="1">
                  <a:off x="1495426" y="3810000"/>
                  <a:ext cx="442276" cy="104775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Straight Connector 49"/>
                <p:cNvCxnSpPr/>
                <p:nvPr/>
              </p:nvCxnSpPr>
              <p:spPr>
                <a:xfrm flipH="1" flipV="1">
                  <a:off x="1495426" y="3914775"/>
                  <a:ext cx="442276" cy="62146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Straight Connector 50"/>
                <p:cNvCxnSpPr/>
                <p:nvPr/>
              </p:nvCxnSpPr>
              <p:spPr>
                <a:xfrm flipH="1">
                  <a:off x="1495426" y="3976921"/>
                  <a:ext cx="442277" cy="90254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Straight Connector 51"/>
                <p:cNvCxnSpPr/>
                <p:nvPr/>
              </p:nvCxnSpPr>
              <p:spPr>
                <a:xfrm flipH="1" flipV="1">
                  <a:off x="1501932" y="4067175"/>
                  <a:ext cx="442276" cy="62146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Connector 52"/>
                <p:cNvCxnSpPr/>
                <p:nvPr/>
              </p:nvCxnSpPr>
              <p:spPr>
                <a:xfrm flipH="1">
                  <a:off x="1495425" y="4135676"/>
                  <a:ext cx="442277" cy="90254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Connector 53"/>
                <p:cNvCxnSpPr/>
                <p:nvPr/>
              </p:nvCxnSpPr>
              <p:spPr>
                <a:xfrm flipH="1" flipV="1">
                  <a:off x="1495425" y="4219575"/>
                  <a:ext cx="442276" cy="62146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/>
                <p:cNvCxnSpPr/>
                <p:nvPr/>
              </p:nvCxnSpPr>
              <p:spPr>
                <a:xfrm flipH="1">
                  <a:off x="1501932" y="4282963"/>
                  <a:ext cx="442277" cy="90254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/>
                <p:nvPr/>
              </p:nvCxnSpPr>
              <p:spPr>
                <a:xfrm flipH="1" flipV="1">
                  <a:off x="1509857" y="4371976"/>
                  <a:ext cx="279674" cy="35499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/>
                <p:cNvCxnSpPr/>
                <p:nvPr/>
              </p:nvCxnSpPr>
              <p:spPr>
                <a:xfrm flipH="1" flipV="1">
                  <a:off x="1716563" y="3778927"/>
                  <a:ext cx="221140" cy="31074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2" name="Oval 11"/>
              <p:cNvSpPr/>
              <p:nvPr/>
            </p:nvSpPr>
            <p:spPr>
              <a:xfrm>
                <a:off x="913296" y="1887228"/>
                <a:ext cx="509811" cy="607362"/>
              </a:xfrm>
              <a:prstGeom prst="ellips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1132544" y="1985225"/>
                <a:ext cx="292225" cy="39616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/>
                  <a:t>+</a:t>
                </a:r>
                <a:endParaRPr lang="en-US" sz="1600" b="1" dirty="0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927285" y="1938015"/>
                <a:ext cx="292225" cy="39159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/>
                  <a:t>-</a:t>
                </a:r>
                <a:endParaRPr lang="en-US" sz="1600" b="1" dirty="0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2222980" y="2152661"/>
                <a:ext cx="974085" cy="109276"/>
              </a:xfrm>
              <a:prstGeom prst="rect">
                <a:avLst/>
              </a:prstGeom>
              <a:solidFill>
                <a:srgbClr val="D9A309"/>
              </a:solidFill>
              <a:ln w="3175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3039212" y="2152660"/>
                <a:ext cx="176086" cy="1487954"/>
              </a:xfrm>
              <a:prstGeom prst="rect">
                <a:avLst/>
              </a:prstGeom>
              <a:solidFill>
                <a:srgbClr val="F8CD52"/>
              </a:solidFill>
              <a:ln w="3175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7" name="Straight Connector 16"/>
              <p:cNvCxnSpPr>
                <a:stCxn id="12" idx="6"/>
              </p:cNvCxnSpPr>
              <p:nvPr/>
            </p:nvCxnSpPr>
            <p:spPr>
              <a:xfrm>
                <a:off x="1423107" y="2190909"/>
                <a:ext cx="315164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Elbow Connector 17"/>
              <p:cNvCxnSpPr>
                <a:stCxn id="5" idx="1"/>
                <a:endCxn id="12" idx="2"/>
              </p:cNvCxnSpPr>
              <p:nvPr/>
            </p:nvCxnSpPr>
            <p:spPr>
              <a:xfrm rot="10800000">
                <a:off x="913296" y="2190910"/>
                <a:ext cx="391784" cy="468043"/>
              </a:xfrm>
              <a:prstGeom prst="bentConnector3">
                <a:avLst>
                  <a:gd name="adj1" fmla="val 158348"/>
                </a:avLst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>
                <a:endCxn id="15" idx="1"/>
              </p:cNvCxnSpPr>
              <p:nvPr/>
            </p:nvCxnSpPr>
            <p:spPr>
              <a:xfrm>
                <a:off x="2101553" y="2190909"/>
                <a:ext cx="121427" cy="16391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Rectangle 18"/>
              <p:cNvSpPr/>
              <p:nvPr/>
            </p:nvSpPr>
            <p:spPr>
              <a:xfrm>
                <a:off x="6409123" y="2123193"/>
                <a:ext cx="205225" cy="1489263"/>
              </a:xfrm>
              <a:prstGeom prst="rect">
                <a:avLst/>
              </a:prstGeom>
              <a:solidFill>
                <a:srgbClr val="F8CD52"/>
              </a:solidFill>
              <a:ln w="3175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6" name="Group 66"/>
              <p:cNvGrpSpPr/>
              <p:nvPr/>
            </p:nvGrpSpPr>
            <p:grpSpPr>
              <a:xfrm>
                <a:off x="7743588" y="2302612"/>
                <a:ext cx="179486" cy="299482"/>
                <a:chOff x="1495425" y="3778927"/>
                <a:chExt cx="448784" cy="628548"/>
              </a:xfrm>
            </p:grpSpPr>
            <p:cxnSp>
              <p:nvCxnSpPr>
                <p:cNvPr id="40" name="Straight Connector 39"/>
                <p:cNvCxnSpPr/>
                <p:nvPr/>
              </p:nvCxnSpPr>
              <p:spPr>
                <a:xfrm flipH="1">
                  <a:off x="1495426" y="3810000"/>
                  <a:ext cx="442276" cy="10477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>
                <a:xfrm flipH="1" flipV="1">
                  <a:off x="1495426" y="3914775"/>
                  <a:ext cx="442276" cy="62146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/>
                <p:cNvCxnSpPr/>
                <p:nvPr/>
              </p:nvCxnSpPr>
              <p:spPr>
                <a:xfrm flipH="1">
                  <a:off x="1495426" y="3976921"/>
                  <a:ext cx="442277" cy="90254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42"/>
                <p:cNvCxnSpPr/>
                <p:nvPr/>
              </p:nvCxnSpPr>
              <p:spPr>
                <a:xfrm flipH="1" flipV="1">
                  <a:off x="1501932" y="4067175"/>
                  <a:ext cx="442276" cy="62146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/>
                <p:cNvCxnSpPr/>
                <p:nvPr/>
              </p:nvCxnSpPr>
              <p:spPr>
                <a:xfrm flipH="1">
                  <a:off x="1495425" y="4135676"/>
                  <a:ext cx="442277" cy="90254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/>
                <p:cNvCxnSpPr/>
                <p:nvPr/>
              </p:nvCxnSpPr>
              <p:spPr>
                <a:xfrm flipH="1" flipV="1">
                  <a:off x="1495425" y="4219575"/>
                  <a:ext cx="442276" cy="62146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/>
                <p:cNvCxnSpPr/>
                <p:nvPr/>
              </p:nvCxnSpPr>
              <p:spPr>
                <a:xfrm flipH="1">
                  <a:off x="1501932" y="4282963"/>
                  <a:ext cx="442277" cy="90254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/>
                <p:cNvCxnSpPr/>
                <p:nvPr/>
              </p:nvCxnSpPr>
              <p:spPr>
                <a:xfrm flipH="1" flipV="1">
                  <a:off x="1509857" y="4371976"/>
                  <a:ext cx="279674" cy="35499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Straight Connector 47"/>
                <p:cNvCxnSpPr/>
                <p:nvPr/>
              </p:nvCxnSpPr>
              <p:spPr>
                <a:xfrm flipH="1" flipV="1">
                  <a:off x="1716563" y="3778927"/>
                  <a:ext cx="221140" cy="31074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2" name="Straight Connector 21"/>
              <p:cNvCxnSpPr/>
              <p:nvPr/>
            </p:nvCxnSpPr>
            <p:spPr>
              <a:xfrm>
                <a:off x="7829997" y="2123193"/>
                <a:ext cx="4634" cy="186821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>
                <a:off x="7850406" y="2602092"/>
                <a:ext cx="0" cy="14091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Rectangle 23"/>
              <p:cNvSpPr/>
              <p:nvPr/>
            </p:nvSpPr>
            <p:spPr>
              <a:xfrm>
                <a:off x="6855602" y="2612848"/>
                <a:ext cx="1554471" cy="130159"/>
              </a:xfrm>
              <a:prstGeom prst="rect">
                <a:avLst/>
              </a:prstGeom>
              <a:solidFill>
                <a:srgbClr val="D9A309"/>
              </a:solidFill>
              <a:ln w="3175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6449631" y="2093495"/>
                <a:ext cx="1406990" cy="108284"/>
              </a:xfrm>
              <a:prstGeom prst="rect">
                <a:avLst/>
              </a:prstGeom>
              <a:solidFill>
                <a:srgbClr val="D9A309"/>
              </a:solidFill>
              <a:ln w="3175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757989" y="1455819"/>
                <a:ext cx="830180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Signal</a:t>
                </a:r>
                <a:endParaRPr lang="en-US" dirty="0"/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1715647" y="2892101"/>
                <a:ext cx="775436" cy="43218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GND</a:t>
                </a:r>
                <a:endParaRPr lang="en-US" dirty="0"/>
              </a:p>
            </p:txBody>
          </p:sp>
          <p:sp>
            <p:nvSpPr>
              <p:cNvPr id="58" name="Rectangle 57"/>
              <p:cNvSpPr/>
              <p:nvPr/>
            </p:nvSpPr>
            <p:spPr>
              <a:xfrm>
                <a:off x="2933111" y="2148246"/>
                <a:ext cx="384799" cy="101659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Rectangle 59"/>
              <p:cNvSpPr/>
              <p:nvPr/>
            </p:nvSpPr>
            <p:spPr>
              <a:xfrm>
                <a:off x="6327887" y="2101315"/>
                <a:ext cx="384799" cy="98553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Rectangle 60"/>
              <p:cNvSpPr/>
              <p:nvPr/>
            </p:nvSpPr>
            <p:spPr>
              <a:xfrm>
                <a:off x="2928835" y="3607770"/>
                <a:ext cx="384799" cy="98553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Rectangle 61"/>
              <p:cNvSpPr/>
              <p:nvPr/>
            </p:nvSpPr>
            <p:spPr>
              <a:xfrm>
                <a:off x="6323612" y="3631233"/>
                <a:ext cx="384799" cy="98553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1" name="Straight Arrow Connector 70"/>
              <p:cNvCxnSpPr/>
              <p:nvPr/>
            </p:nvCxnSpPr>
            <p:spPr>
              <a:xfrm>
                <a:off x="2249904" y="2346159"/>
                <a:ext cx="445169" cy="0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Arrow Connector 71"/>
              <p:cNvCxnSpPr/>
              <p:nvPr/>
            </p:nvCxnSpPr>
            <p:spPr>
              <a:xfrm>
                <a:off x="3653587" y="3088106"/>
                <a:ext cx="445169" cy="0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Arrow Connector 72"/>
              <p:cNvCxnSpPr/>
              <p:nvPr/>
            </p:nvCxnSpPr>
            <p:spPr>
              <a:xfrm>
                <a:off x="4973051" y="3132222"/>
                <a:ext cx="445169" cy="0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Arrow Connector 73"/>
              <p:cNvCxnSpPr/>
              <p:nvPr/>
            </p:nvCxnSpPr>
            <p:spPr>
              <a:xfrm>
                <a:off x="7090609" y="2302044"/>
                <a:ext cx="445169" cy="0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Arrow Connector 74"/>
              <p:cNvCxnSpPr/>
              <p:nvPr/>
            </p:nvCxnSpPr>
            <p:spPr>
              <a:xfrm flipH="1">
                <a:off x="7050506" y="2490536"/>
                <a:ext cx="493294" cy="0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Arrow Connector 77"/>
              <p:cNvCxnSpPr/>
              <p:nvPr/>
            </p:nvCxnSpPr>
            <p:spPr>
              <a:xfrm flipH="1">
                <a:off x="3858128" y="2847472"/>
                <a:ext cx="493294" cy="0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Arrow Connector 78"/>
              <p:cNvCxnSpPr/>
              <p:nvPr/>
            </p:nvCxnSpPr>
            <p:spPr>
              <a:xfrm flipH="1">
                <a:off x="4924927" y="2855494"/>
                <a:ext cx="493294" cy="0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Arrow Connector 80"/>
              <p:cNvCxnSpPr/>
              <p:nvPr/>
            </p:nvCxnSpPr>
            <p:spPr>
              <a:xfrm flipH="1">
                <a:off x="2205791" y="2542673"/>
                <a:ext cx="493294" cy="0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41" name="Straight Arrow Connector 140"/>
            <p:cNvCxnSpPr/>
            <p:nvPr/>
          </p:nvCxnSpPr>
          <p:spPr>
            <a:xfrm flipH="1">
              <a:off x="3244516" y="4981075"/>
              <a:ext cx="16041" cy="477252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Arrow Connector 141"/>
            <p:cNvCxnSpPr/>
            <p:nvPr/>
          </p:nvCxnSpPr>
          <p:spPr>
            <a:xfrm flipH="1" flipV="1">
              <a:off x="6609349" y="4876802"/>
              <a:ext cx="4009" cy="53339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4" name="Freeform 143"/>
            <p:cNvSpPr/>
            <p:nvPr/>
          </p:nvSpPr>
          <p:spPr>
            <a:xfrm rot="5400000">
              <a:off x="5967731" y="4830677"/>
              <a:ext cx="366897" cy="459140"/>
            </a:xfrm>
            <a:custGeom>
              <a:avLst/>
              <a:gdLst>
                <a:gd name="connsiteX0" fmla="*/ 214630 w 221615"/>
                <a:gd name="connsiteY0" fmla="*/ 229235 h 229235"/>
                <a:gd name="connsiteX1" fmla="*/ 214630 w 221615"/>
                <a:gd name="connsiteY1" fmla="*/ 42545 h 229235"/>
                <a:gd name="connsiteX2" fmla="*/ 172720 w 221615"/>
                <a:gd name="connsiteY2" fmla="*/ 15875 h 229235"/>
                <a:gd name="connsiteX3" fmla="*/ 100330 w 221615"/>
                <a:gd name="connsiteY3" fmla="*/ 15875 h 229235"/>
                <a:gd name="connsiteX4" fmla="*/ 31750 w 221615"/>
                <a:gd name="connsiteY4" fmla="*/ 15875 h 229235"/>
                <a:gd name="connsiteX5" fmla="*/ 5080 w 221615"/>
                <a:gd name="connsiteY5" fmla="*/ 31115 h 229235"/>
                <a:gd name="connsiteX6" fmla="*/ 1270 w 221615"/>
                <a:gd name="connsiteY6" fmla="*/ 202565 h 229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1615" h="229235">
                  <a:moveTo>
                    <a:pt x="214630" y="229235"/>
                  </a:moveTo>
                  <a:cubicBezTo>
                    <a:pt x="218122" y="153670"/>
                    <a:pt x="221615" y="78105"/>
                    <a:pt x="214630" y="42545"/>
                  </a:cubicBezTo>
                  <a:cubicBezTo>
                    <a:pt x="207645" y="6985"/>
                    <a:pt x="191770" y="20320"/>
                    <a:pt x="172720" y="15875"/>
                  </a:cubicBezTo>
                  <a:cubicBezTo>
                    <a:pt x="153670" y="11430"/>
                    <a:pt x="100330" y="15875"/>
                    <a:pt x="100330" y="15875"/>
                  </a:cubicBezTo>
                  <a:cubicBezTo>
                    <a:pt x="76835" y="15875"/>
                    <a:pt x="47625" y="13335"/>
                    <a:pt x="31750" y="15875"/>
                  </a:cubicBezTo>
                  <a:cubicBezTo>
                    <a:pt x="15875" y="18415"/>
                    <a:pt x="10160" y="0"/>
                    <a:pt x="5080" y="31115"/>
                  </a:cubicBezTo>
                  <a:cubicBezTo>
                    <a:pt x="0" y="62230"/>
                    <a:pt x="635" y="132397"/>
                    <a:pt x="1270" y="202565"/>
                  </a:cubicBezTo>
                </a:path>
              </a:pathLst>
            </a:custGeom>
            <a:ln w="38100">
              <a:solidFill>
                <a:srgbClr val="FF0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Freeform 144"/>
            <p:cNvSpPr/>
            <p:nvPr/>
          </p:nvSpPr>
          <p:spPr>
            <a:xfrm rot="16200000">
              <a:off x="6805927" y="4814634"/>
              <a:ext cx="366897" cy="459140"/>
            </a:xfrm>
            <a:custGeom>
              <a:avLst/>
              <a:gdLst>
                <a:gd name="connsiteX0" fmla="*/ 214630 w 221615"/>
                <a:gd name="connsiteY0" fmla="*/ 229235 h 229235"/>
                <a:gd name="connsiteX1" fmla="*/ 214630 w 221615"/>
                <a:gd name="connsiteY1" fmla="*/ 42545 h 229235"/>
                <a:gd name="connsiteX2" fmla="*/ 172720 w 221615"/>
                <a:gd name="connsiteY2" fmla="*/ 15875 h 229235"/>
                <a:gd name="connsiteX3" fmla="*/ 100330 w 221615"/>
                <a:gd name="connsiteY3" fmla="*/ 15875 h 229235"/>
                <a:gd name="connsiteX4" fmla="*/ 31750 w 221615"/>
                <a:gd name="connsiteY4" fmla="*/ 15875 h 229235"/>
                <a:gd name="connsiteX5" fmla="*/ 5080 w 221615"/>
                <a:gd name="connsiteY5" fmla="*/ 31115 h 229235"/>
                <a:gd name="connsiteX6" fmla="*/ 1270 w 221615"/>
                <a:gd name="connsiteY6" fmla="*/ 202565 h 229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1615" h="229235">
                  <a:moveTo>
                    <a:pt x="214630" y="229235"/>
                  </a:moveTo>
                  <a:cubicBezTo>
                    <a:pt x="218122" y="153670"/>
                    <a:pt x="221615" y="78105"/>
                    <a:pt x="214630" y="42545"/>
                  </a:cubicBezTo>
                  <a:cubicBezTo>
                    <a:pt x="207645" y="6985"/>
                    <a:pt x="191770" y="20320"/>
                    <a:pt x="172720" y="15875"/>
                  </a:cubicBezTo>
                  <a:cubicBezTo>
                    <a:pt x="153670" y="11430"/>
                    <a:pt x="100330" y="15875"/>
                    <a:pt x="100330" y="15875"/>
                  </a:cubicBezTo>
                  <a:cubicBezTo>
                    <a:pt x="76835" y="15875"/>
                    <a:pt x="47625" y="13335"/>
                    <a:pt x="31750" y="15875"/>
                  </a:cubicBezTo>
                  <a:cubicBezTo>
                    <a:pt x="15875" y="18415"/>
                    <a:pt x="10160" y="0"/>
                    <a:pt x="5080" y="31115"/>
                  </a:cubicBezTo>
                  <a:cubicBezTo>
                    <a:pt x="0" y="62230"/>
                    <a:pt x="635" y="132397"/>
                    <a:pt x="1270" y="202565"/>
                  </a:cubicBezTo>
                </a:path>
              </a:pathLst>
            </a:custGeom>
            <a:ln w="381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Freeform 145"/>
            <p:cNvSpPr/>
            <p:nvPr/>
          </p:nvSpPr>
          <p:spPr>
            <a:xfrm rot="5400000">
              <a:off x="2618943" y="4874793"/>
              <a:ext cx="366897" cy="459140"/>
            </a:xfrm>
            <a:custGeom>
              <a:avLst/>
              <a:gdLst>
                <a:gd name="connsiteX0" fmla="*/ 214630 w 221615"/>
                <a:gd name="connsiteY0" fmla="*/ 229235 h 229235"/>
                <a:gd name="connsiteX1" fmla="*/ 214630 w 221615"/>
                <a:gd name="connsiteY1" fmla="*/ 42545 h 229235"/>
                <a:gd name="connsiteX2" fmla="*/ 172720 w 221615"/>
                <a:gd name="connsiteY2" fmla="*/ 15875 h 229235"/>
                <a:gd name="connsiteX3" fmla="*/ 100330 w 221615"/>
                <a:gd name="connsiteY3" fmla="*/ 15875 h 229235"/>
                <a:gd name="connsiteX4" fmla="*/ 31750 w 221615"/>
                <a:gd name="connsiteY4" fmla="*/ 15875 h 229235"/>
                <a:gd name="connsiteX5" fmla="*/ 5080 w 221615"/>
                <a:gd name="connsiteY5" fmla="*/ 31115 h 229235"/>
                <a:gd name="connsiteX6" fmla="*/ 1270 w 221615"/>
                <a:gd name="connsiteY6" fmla="*/ 202565 h 229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1615" h="229235">
                  <a:moveTo>
                    <a:pt x="214630" y="229235"/>
                  </a:moveTo>
                  <a:cubicBezTo>
                    <a:pt x="218122" y="153670"/>
                    <a:pt x="221615" y="78105"/>
                    <a:pt x="214630" y="42545"/>
                  </a:cubicBezTo>
                  <a:cubicBezTo>
                    <a:pt x="207645" y="6985"/>
                    <a:pt x="191770" y="20320"/>
                    <a:pt x="172720" y="15875"/>
                  </a:cubicBezTo>
                  <a:cubicBezTo>
                    <a:pt x="153670" y="11430"/>
                    <a:pt x="100330" y="15875"/>
                    <a:pt x="100330" y="15875"/>
                  </a:cubicBezTo>
                  <a:cubicBezTo>
                    <a:pt x="76835" y="15875"/>
                    <a:pt x="47625" y="13335"/>
                    <a:pt x="31750" y="15875"/>
                  </a:cubicBezTo>
                  <a:cubicBezTo>
                    <a:pt x="15875" y="18415"/>
                    <a:pt x="10160" y="0"/>
                    <a:pt x="5080" y="31115"/>
                  </a:cubicBezTo>
                  <a:cubicBezTo>
                    <a:pt x="0" y="62230"/>
                    <a:pt x="635" y="132397"/>
                    <a:pt x="1270" y="202565"/>
                  </a:cubicBezTo>
                </a:path>
              </a:pathLst>
            </a:custGeom>
            <a:ln w="381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Freeform 146"/>
            <p:cNvSpPr/>
            <p:nvPr/>
          </p:nvSpPr>
          <p:spPr>
            <a:xfrm rot="16200000">
              <a:off x="3457139" y="4858750"/>
              <a:ext cx="366897" cy="459140"/>
            </a:xfrm>
            <a:custGeom>
              <a:avLst/>
              <a:gdLst>
                <a:gd name="connsiteX0" fmla="*/ 214630 w 221615"/>
                <a:gd name="connsiteY0" fmla="*/ 229235 h 229235"/>
                <a:gd name="connsiteX1" fmla="*/ 214630 w 221615"/>
                <a:gd name="connsiteY1" fmla="*/ 42545 h 229235"/>
                <a:gd name="connsiteX2" fmla="*/ 172720 w 221615"/>
                <a:gd name="connsiteY2" fmla="*/ 15875 h 229235"/>
                <a:gd name="connsiteX3" fmla="*/ 100330 w 221615"/>
                <a:gd name="connsiteY3" fmla="*/ 15875 h 229235"/>
                <a:gd name="connsiteX4" fmla="*/ 31750 w 221615"/>
                <a:gd name="connsiteY4" fmla="*/ 15875 h 229235"/>
                <a:gd name="connsiteX5" fmla="*/ 5080 w 221615"/>
                <a:gd name="connsiteY5" fmla="*/ 31115 h 229235"/>
                <a:gd name="connsiteX6" fmla="*/ 1270 w 221615"/>
                <a:gd name="connsiteY6" fmla="*/ 202565 h 229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1615" h="229235">
                  <a:moveTo>
                    <a:pt x="214630" y="229235"/>
                  </a:moveTo>
                  <a:cubicBezTo>
                    <a:pt x="218122" y="153670"/>
                    <a:pt x="221615" y="78105"/>
                    <a:pt x="214630" y="42545"/>
                  </a:cubicBezTo>
                  <a:cubicBezTo>
                    <a:pt x="207645" y="6985"/>
                    <a:pt x="191770" y="20320"/>
                    <a:pt x="172720" y="15875"/>
                  </a:cubicBezTo>
                  <a:cubicBezTo>
                    <a:pt x="153670" y="11430"/>
                    <a:pt x="100330" y="15875"/>
                    <a:pt x="100330" y="15875"/>
                  </a:cubicBezTo>
                  <a:cubicBezTo>
                    <a:pt x="76835" y="15875"/>
                    <a:pt x="47625" y="13335"/>
                    <a:pt x="31750" y="15875"/>
                  </a:cubicBezTo>
                  <a:cubicBezTo>
                    <a:pt x="15875" y="18415"/>
                    <a:pt x="10160" y="0"/>
                    <a:pt x="5080" y="31115"/>
                  </a:cubicBezTo>
                  <a:cubicBezTo>
                    <a:pt x="0" y="62230"/>
                    <a:pt x="635" y="132397"/>
                    <a:pt x="1270" y="202565"/>
                  </a:cubicBezTo>
                </a:path>
              </a:pathLst>
            </a:custGeom>
            <a:ln w="38100">
              <a:solidFill>
                <a:srgbClr val="FF0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TextBox 148"/>
            <p:cNvSpPr txBox="1"/>
            <p:nvPr/>
          </p:nvSpPr>
          <p:spPr>
            <a:xfrm>
              <a:off x="4628150" y="4146883"/>
              <a:ext cx="54373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(b)</a:t>
              </a:r>
              <a:endParaRPr lang="en-US" sz="24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Skin Depth and Current at High-Frequency</a:t>
            </a:r>
            <a:endParaRPr lang="en-US" dirty="0"/>
          </a:p>
        </p:txBody>
      </p:sp>
      <p:sp>
        <p:nvSpPr>
          <p:cNvPr id="83" name="TextBox 82"/>
          <p:cNvSpPr txBox="1"/>
          <p:nvPr/>
        </p:nvSpPr>
        <p:spPr>
          <a:xfrm>
            <a:off x="445168" y="1022684"/>
            <a:ext cx="6566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Q:  What are the correct physics for the (correct) current path below?</a:t>
            </a:r>
            <a:endParaRPr lang="en-US" dirty="0"/>
          </a:p>
        </p:txBody>
      </p:sp>
      <p:grpSp>
        <p:nvGrpSpPr>
          <p:cNvPr id="137" name="Group 136"/>
          <p:cNvGrpSpPr/>
          <p:nvPr/>
        </p:nvGrpSpPr>
        <p:grpSpPr>
          <a:xfrm>
            <a:off x="782051" y="1576134"/>
            <a:ext cx="7652084" cy="2273967"/>
            <a:chOff x="854241" y="3838071"/>
            <a:chExt cx="7652084" cy="2273967"/>
          </a:xfrm>
        </p:grpSpPr>
        <p:grpSp>
          <p:nvGrpSpPr>
            <p:cNvPr id="3" name="Group 83"/>
            <p:cNvGrpSpPr/>
            <p:nvPr/>
          </p:nvGrpSpPr>
          <p:grpSpPr>
            <a:xfrm>
              <a:off x="854241" y="3838071"/>
              <a:ext cx="7652084" cy="2273967"/>
              <a:chOff x="757989" y="1455819"/>
              <a:chExt cx="7652084" cy="2273967"/>
            </a:xfrm>
          </p:grpSpPr>
          <p:sp>
            <p:nvSpPr>
              <p:cNvPr id="5" name="Rectangle 4"/>
              <p:cNvSpPr/>
              <p:nvPr/>
            </p:nvSpPr>
            <p:spPr>
              <a:xfrm flipV="1">
                <a:off x="1305080" y="2598768"/>
                <a:ext cx="1486246" cy="120368"/>
              </a:xfrm>
              <a:prstGeom prst="rect">
                <a:avLst/>
              </a:prstGeom>
              <a:solidFill>
                <a:srgbClr val="D9A309"/>
              </a:solidFill>
              <a:ln w="3175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3510312" y="2618989"/>
                <a:ext cx="2655108" cy="112632"/>
              </a:xfrm>
              <a:prstGeom prst="rect">
                <a:avLst/>
              </a:prstGeom>
              <a:solidFill>
                <a:srgbClr val="D9A309"/>
              </a:solidFill>
              <a:ln w="3175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3105311" y="3219752"/>
                <a:ext cx="3457731" cy="111125"/>
              </a:xfrm>
              <a:prstGeom prst="rect">
                <a:avLst/>
              </a:prstGeom>
              <a:solidFill>
                <a:srgbClr val="D9A309"/>
              </a:solidFill>
              <a:ln w="3175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" name="Group 41"/>
              <p:cNvGrpSpPr/>
              <p:nvPr/>
            </p:nvGrpSpPr>
            <p:grpSpPr>
              <a:xfrm rot="5400000">
                <a:off x="1761982" y="1979677"/>
                <a:ext cx="312162" cy="366980"/>
                <a:chOff x="1495425" y="3778927"/>
                <a:chExt cx="448784" cy="628548"/>
              </a:xfrm>
            </p:grpSpPr>
            <p:cxnSp>
              <p:nvCxnSpPr>
                <p:cNvPr id="49" name="Straight Connector 48"/>
                <p:cNvCxnSpPr/>
                <p:nvPr/>
              </p:nvCxnSpPr>
              <p:spPr>
                <a:xfrm flipH="1">
                  <a:off x="1495426" y="3810000"/>
                  <a:ext cx="442276" cy="104775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Straight Connector 49"/>
                <p:cNvCxnSpPr/>
                <p:nvPr/>
              </p:nvCxnSpPr>
              <p:spPr>
                <a:xfrm flipH="1" flipV="1">
                  <a:off x="1495426" y="3914775"/>
                  <a:ext cx="442276" cy="62146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Straight Connector 50"/>
                <p:cNvCxnSpPr/>
                <p:nvPr/>
              </p:nvCxnSpPr>
              <p:spPr>
                <a:xfrm flipH="1">
                  <a:off x="1495426" y="3976921"/>
                  <a:ext cx="442277" cy="90254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Straight Connector 51"/>
                <p:cNvCxnSpPr/>
                <p:nvPr/>
              </p:nvCxnSpPr>
              <p:spPr>
                <a:xfrm flipH="1" flipV="1">
                  <a:off x="1501932" y="4067175"/>
                  <a:ext cx="442276" cy="62146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Connector 52"/>
                <p:cNvCxnSpPr/>
                <p:nvPr/>
              </p:nvCxnSpPr>
              <p:spPr>
                <a:xfrm flipH="1">
                  <a:off x="1495425" y="4135676"/>
                  <a:ext cx="442277" cy="90254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Connector 53"/>
                <p:cNvCxnSpPr/>
                <p:nvPr/>
              </p:nvCxnSpPr>
              <p:spPr>
                <a:xfrm flipH="1" flipV="1">
                  <a:off x="1495425" y="4219575"/>
                  <a:ext cx="442276" cy="62146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/>
                <p:cNvCxnSpPr/>
                <p:nvPr/>
              </p:nvCxnSpPr>
              <p:spPr>
                <a:xfrm flipH="1">
                  <a:off x="1501932" y="4282963"/>
                  <a:ext cx="442277" cy="90254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/>
                <p:nvPr/>
              </p:nvCxnSpPr>
              <p:spPr>
                <a:xfrm flipH="1" flipV="1">
                  <a:off x="1509857" y="4371976"/>
                  <a:ext cx="279674" cy="35499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/>
                <p:cNvCxnSpPr/>
                <p:nvPr/>
              </p:nvCxnSpPr>
              <p:spPr>
                <a:xfrm flipH="1" flipV="1">
                  <a:off x="1716563" y="3778927"/>
                  <a:ext cx="221140" cy="31074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2" name="Oval 11"/>
              <p:cNvSpPr/>
              <p:nvPr/>
            </p:nvSpPr>
            <p:spPr>
              <a:xfrm>
                <a:off x="913296" y="1887228"/>
                <a:ext cx="509811" cy="607362"/>
              </a:xfrm>
              <a:prstGeom prst="ellips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1132544" y="1985225"/>
                <a:ext cx="292225" cy="39616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/>
                  <a:t>+</a:t>
                </a:r>
                <a:endParaRPr lang="en-US" sz="1600" b="1" dirty="0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927285" y="1938015"/>
                <a:ext cx="292225" cy="39159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/>
                  <a:t>-</a:t>
                </a:r>
                <a:endParaRPr lang="en-US" sz="1600" b="1" dirty="0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2222980" y="2152661"/>
                <a:ext cx="974085" cy="109276"/>
              </a:xfrm>
              <a:prstGeom prst="rect">
                <a:avLst/>
              </a:prstGeom>
              <a:solidFill>
                <a:srgbClr val="D9A309"/>
              </a:solidFill>
              <a:ln w="3175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3039212" y="2152660"/>
                <a:ext cx="176086" cy="1487954"/>
              </a:xfrm>
              <a:prstGeom prst="rect">
                <a:avLst/>
              </a:prstGeom>
              <a:solidFill>
                <a:srgbClr val="F8CD52"/>
              </a:solidFill>
              <a:ln w="3175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7" name="Straight Connector 16"/>
              <p:cNvCxnSpPr>
                <a:stCxn id="12" idx="6"/>
              </p:cNvCxnSpPr>
              <p:nvPr/>
            </p:nvCxnSpPr>
            <p:spPr>
              <a:xfrm>
                <a:off x="1423107" y="2190909"/>
                <a:ext cx="315164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Elbow Connector 17"/>
              <p:cNvCxnSpPr>
                <a:stCxn id="5" idx="1"/>
                <a:endCxn id="12" idx="2"/>
              </p:cNvCxnSpPr>
              <p:nvPr/>
            </p:nvCxnSpPr>
            <p:spPr>
              <a:xfrm rot="10800000">
                <a:off x="913296" y="2190910"/>
                <a:ext cx="391784" cy="468043"/>
              </a:xfrm>
              <a:prstGeom prst="bentConnector3">
                <a:avLst>
                  <a:gd name="adj1" fmla="val 158348"/>
                </a:avLst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>
                <a:endCxn id="15" idx="1"/>
              </p:cNvCxnSpPr>
              <p:nvPr/>
            </p:nvCxnSpPr>
            <p:spPr>
              <a:xfrm>
                <a:off x="2101553" y="2190909"/>
                <a:ext cx="121427" cy="16391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Rectangle 18"/>
              <p:cNvSpPr/>
              <p:nvPr/>
            </p:nvSpPr>
            <p:spPr>
              <a:xfrm>
                <a:off x="6409123" y="2123193"/>
                <a:ext cx="205225" cy="1489263"/>
              </a:xfrm>
              <a:prstGeom prst="rect">
                <a:avLst/>
              </a:prstGeom>
              <a:solidFill>
                <a:srgbClr val="F8CD52"/>
              </a:solidFill>
              <a:ln w="3175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6" name="Group 66"/>
              <p:cNvGrpSpPr/>
              <p:nvPr/>
            </p:nvGrpSpPr>
            <p:grpSpPr>
              <a:xfrm>
                <a:off x="7743588" y="2302612"/>
                <a:ext cx="179486" cy="299482"/>
                <a:chOff x="1495425" y="3778927"/>
                <a:chExt cx="448784" cy="628548"/>
              </a:xfrm>
            </p:grpSpPr>
            <p:cxnSp>
              <p:nvCxnSpPr>
                <p:cNvPr id="40" name="Straight Connector 39"/>
                <p:cNvCxnSpPr/>
                <p:nvPr/>
              </p:nvCxnSpPr>
              <p:spPr>
                <a:xfrm flipH="1">
                  <a:off x="1495426" y="3810000"/>
                  <a:ext cx="442276" cy="10477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>
                <a:xfrm flipH="1" flipV="1">
                  <a:off x="1495426" y="3914775"/>
                  <a:ext cx="442276" cy="62146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/>
                <p:cNvCxnSpPr/>
                <p:nvPr/>
              </p:nvCxnSpPr>
              <p:spPr>
                <a:xfrm flipH="1">
                  <a:off x="1495426" y="3976921"/>
                  <a:ext cx="442277" cy="90254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42"/>
                <p:cNvCxnSpPr/>
                <p:nvPr/>
              </p:nvCxnSpPr>
              <p:spPr>
                <a:xfrm flipH="1" flipV="1">
                  <a:off x="1501932" y="4067175"/>
                  <a:ext cx="442276" cy="62146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/>
                <p:cNvCxnSpPr/>
                <p:nvPr/>
              </p:nvCxnSpPr>
              <p:spPr>
                <a:xfrm flipH="1">
                  <a:off x="1495425" y="4135676"/>
                  <a:ext cx="442277" cy="90254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/>
                <p:cNvCxnSpPr/>
                <p:nvPr/>
              </p:nvCxnSpPr>
              <p:spPr>
                <a:xfrm flipH="1" flipV="1">
                  <a:off x="1495425" y="4219575"/>
                  <a:ext cx="442276" cy="62146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/>
                <p:cNvCxnSpPr/>
                <p:nvPr/>
              </p:nvCxnSpPr>
              <p:spPr>
                <a:xfrm flipH="1">
                  <a:off x="1501932" y="4282963"/>
                  <a:ext cx="442277" cy="90254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/>
                <p:cNvCxnSpPr/>
                <p:nvPr/>
              </p:nvCxnSpPr>
              <p:spPr>
                <a:xfrm flipH="1" flipV="1">
                  <a:off x="1509857" y="4371976"/>
                  <a:ext cx="279674" cy="35499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Straight Connector 47"/>
                <p:cNvCxnSpPr/>
                <p:nvPr/>
              </p:nvCxnSpPr>
              <p:spPr>
                <a:xfrm flipH="1" flipV="1">
                  <a:off x="1716563" y="3778927"/>
                  <a:ext cx="221140" cy="31074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2" name="Straight Connector 21"/>
              <p:cNvCxnSpPr/>
              <p:nvPr/>
            </p:nvCxnSpPr>
            <p:spPr>
              <a:xfrm>
                <a:off x="7829997" y="2123193"/>
                <a:ext cx="4634" cy="186821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>
                <a:off x="7850406" y="2602092"/>
                <a:ext cx="0" cy="14091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Rectangle 23"/>
              <p:cNvSpPr/>
              <p:nvPr/>
            </p:nvSpPr>
            <p:spPr>
              <a:xfrm>
                <a:off x="6855602" y="2612848"/>
                <a:ext cx="1554471" cy="130159"/>
              </a:xfrm>
              <a:prstGeom prst="rect">
                <a:avLst/>
              </a:prstGeom>
              <a:solidFill>
                <a:srgbClr val="D9A309"/>
              </a:solidFill>
              <a:ln w="3175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6449631" y="2093495"/>
                <a:ext cx="1406990" cy="108284"/>
              </a:xfrm>
              <a:prstGeom prst="rect">
                <a:avLst/>
              </a:prstGeom>
              <a:solidFill>
                <a:srgbClr val="D9A309"/>
              </a:solidFill>
              <a:ln w="3175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757989" y="1455819"/>
                <a:ext cx="830180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Signal</a:t>
                </a:r>
                <a:endParaRPr lang="en-US" dirty="0"/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1715647" y="2892101"/>
                <a:ext cx="775436" cy="43218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GND</a:t>
                </a:r>
                <a:endParaRPr lang="en-US" dirty="0"/>
              </a:p>
            </p:txBody>
          </p:sp>
          <p:sp>
            <p:nvSpPr>
              <p:cNvPr id="58" name="Rectangle 57"/>
              <p:cNvSpPr/>
              <p:nvPr/>
            </p:nvSpPr>
            <p:spPr>
              <a:xfrm>
                <a:off x="2933111" y="2148246"/>
                <a:ext cx="384799" cy="101659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Rectangle 59"/>
              <p:cNvSpPr/>
              <p:nvPr/>
            </p:nvSpPr>
            <p:spPr>
              <a:xfrm>
                <a:off x="6327887" y="2101315"/>
                <a:ext cx="384799" cy="98553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Rectangle 60"/>
              <p:cNvSpPr/>
              <p:nvPr/>
            </p:nvSpPr>
            <p:spPr>
              <a:xfrm>
                <a:off x="2928835" y="3607770"/>
                <a:ext cx="384799" cy="98553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Rectangle 61"/>
              <p:cNvSpPr/>
              <p:nvPr/>
            </p:nvSpPr>
            <p:spPr>
              <a:xfrm>
                <a:off x="6323612" y="3631233"/>
                <a:ext cx="384799" cy="98553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1" name="Straight Arrow Connector 70"/>
              <p:cNvCxnSpPr/>
              <p:nvPr/>
            </p:nvCxnSpPr>
            <p:spPr>
              <a:xfrm>
                <a:off x="2249904" y="2346159"/>
                <a:ext cx="445169" cy="0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Arrow Connector 71"/>
              <p:cNvCxnSpPr/>
              <p:nvPr/>
            </p:nvCxnSpPr>
            <p:spPr>
              <a:xfrm>
                <a:off x="3653587" y="3088106"/>
                <a:ext cx="445169" cy="0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Arrow Connector 72"/>
              <p:cNvCxnSpPr/>
              <p:nvPr/>
            </p:nvCxnSpPr>
            <p:spPr>
              <a:xfrm>
                <a:off x="4973051" y="3132222"/>
                <a:ext cx="445169" cy="0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Arrow Connector 73"/>
              <p:cNvCxnSpPr/>
              <p:nvPr/>
            </p:nvCxnSpPr>
            <p:spPr>
              <a:xfrm>
                <a:off x="7090609" y="2302044"/>
                <a:ext cx="445169" cy="0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Arrow Connector 74"/>
              <p:cNvCxnSpPr/>
              <p:nvPr/>
            </p:nvCxnSpPr>
            <p:spPr>
              <a:xfrm flipH="1">
                <a:off x="7050506" y="2490536"/>
                <a:ext cx="493294" cy="0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Arrow Connector 77"/>
              <p:cNvCxnSpPr/>
              <p:nvPr/>
            </p:nvCxnSpPr>
            <p:spPr>
              <a:xfrm flipH="1">
                <a:off x="3858128" y="2847472"/>
                <a:ext cx="493294" cy="0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Arrow Connector 78"/>
              <p:cNvCxnSpPr/>
              <p:nvPr/>
            </p:nvCxnSpPr>
            <p:spPr>
              <a:xfrm flipH="1">
                <a:off x="4924927" y="2855494"/>
                <a:ext cx="493294" cy="0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Arrow Connector 80"/>
              <p:cNvCxnSpPr/>
              <p:nvPr/>
            </p:nvCxnSpPr>
            <p:spPr>
              <a:xfrm flipH="1">
                <a:off x="2205791" y="2542673"/>
                <a:ext cx="493294" cy="0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41" name="Straight Arrow Connector 140"/>
            <p:cNvCxnSpPr/>
            <p:nvPr/>
          </p:nvCxnSpPr>
          <p:spPr>
            <a:xfrm flipH="1">
              <a:off x="3244516" y="4981075"/>
              <a:ext cx="16041" cy="477252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Arrow Connector 141"/>
            <p:cNvCxnSpPr/>
            <p:nvPr/>
          </p:nvCxnSpPr>
          <p:spPr>
            <a:xfrm flipH="1" flipV="1">
              <a:off x="6609349" y="4876802"/>
              <a:ext cx="4009" cy="53339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4" name="Freeform 143"/>
            <p:cNvSpPr/>
            <p:nvPr/>
          </p:nvSpPr>
          <p:spPr>
            <a:xfrm rot="5400000">
              <a:off x="5967731" y="4830677"/>
              <a:ext cx="366897" cy="459140"/>
            </a:xfrm>
            <a:custGeom>
              <a:avLst/>
              <a:gdLst>
                <a:gd name="connsiteX0" fmla="*/ 214630 w 221615"/>
                <a:gd name="connsiteY0" fmla="*/ 229235 h 229235"/>
                <a:gd name="connsiteX1" fmla="*/ 214630 w 221615"/>
                <a:gd name="connsiteY1" fmla="*/ 42545 h 229235"/>
                <a:gd name="connsiteX2" fmla="*/ 172720 w 221615"/>
                <a:gd name="connsiteY2" fmla="*/ 15875 h 229235"/>
                <a:gd name="connsiteX3" fmla="*/ 100330 w 221615"/>
                <a:gd name="connsiteY3" fmla="*/ 15875 h 229235"/>
                <a:gd name="connsiteX4" fmla="*/ 31750 w 221615"/>
                <a:gd name="connsiteY4" fmla="*/ 15875 h 229235"/>
                <a:gd name="connsiteX5" fmla="*/ 5080 w 221615"/>
                <a:gd name="connsiteY5" fmla="*/ 31115 h 229235"/>
                <a:gd name="connsiteX6" fmla="*/ 1270 w 221615"/>
                <a:gd name="connsiteY6" fmla="*/ 202565 h 229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1615" h="229235">
                  <a:moveTo>
                    <a:pt x="214630" y="229235"/>
                  </a:moveTo>
                  <a:cubicBezTo>
                    <a:pt x="218122" y="153670"/>
                    <a:pt x="221615" y="78105"/>
                    <a:pt x="214630" y="42545"/>
                  </a:cubicBezTo>
                  <a:cubicBezTo>
                    <a:pt x="207645" y="6985"/>
                    <a:pt x="191770" y="20320"/>
                    <a:pt x="172720" y="15875"/>
                  </a:cubicBezTo>
                  <a:cubicBezTo>
                    <a:pt x="153670" y="11430"/>
                    <a:pt x="100330" y="15875"/>
                    <a:pt x="100330" y="15875"/>
                  </a:cubicBezTo>
                  <a:cubicBezTo>
                    <a:pt x="76835" y="15875"/>
                    <a:pt x="47625" y="13335"/>
                    <a:pt x="31750" y="15875"/>
                  </a:cubicBezTo>
                  <a:cubicBezTo>
                    <a:pt x="15875" y="18415"/>
                    <a:pt x="10160" y="0"/>
                    <a:pt x="5080" y="31115"/>
                  </a:cubicBezTo>
                  <a:cubicBezTo>
                    <a:pt x="0" y="62230"/>
                    <a:pt x="635" y="132397"/>
                    <a:pt x="1270" y="202565"/>
                  </a:cubicBezTo>
                </a:path>
              </a:pathLst>
            </a:custGeom>
            <a:ln w="38100">
              <a:solidFill>
                <a:srgbClr val="FF0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Freeform 144"/>
            <p:cNvSpPr/>
            <p:nvPr/>
          </p:nvSpPr>
          <p:spPr>
            <a:xfrm rot="16200000">
              <a:off x="6805927" y="4814634"/>
              <a:ext cx="366897" cy="459140"/>
            </a:xfrm>
            <a:custGeom>
              <a:avLst/>
              <a:gdLst>
                <a:gd name="connsiteX0" fmla="*/ 214630 w 221615"/>
                <a:gd name="connsiteY0" fmla="*/ 229235 h 229235"/>
                <a:gd name="connsiteX1" fmla="*/ 214630 w 221615"/>
                <a:gd name="connsiteY1" fmla="*/ 42545 h 229235"/>
                <a:gd name="connsiteX2" fmla="*/ 172720 w 221615"/>
                <a:gd name="connsiteY2" fmla="*/ 15875 h 229235"/>
                <a:gd name="connsiteX3" fmla="*/ 100330 w 221615"/>
                <a:gd name="connsiteY3" fmla="*/ 15875 h 229235"/>
                <a:gd name="connsiteX4" fmla="*/ 31750 w 221615"/>
                <a:gd name="connsiteY4" fmla="*/ 15875 h 229235"/>
                <a:gd name="connsiteX5" fmla="*/ 5080 w 221615"/>
                <a:gd name="connsiteY5" fmla="*/ 31115 h 229235"/>
                <a:gd name="connsiteX6" fmla="*/ 1270 w 221615"/>
                <a:gd name="connsiteY6" fmla="*/ 202565 h 229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1615" h="229235">
                  <a:moveTo>
                    <a:pt x="214630" y="229235"/>
                  </a:moveTo>
                  <a:cubicBezTo>
                    <a:pt x="218122" y="153670"/>
                    <a:pt x="221615" y="78105"/>
                    <a:pt x="214630" y="42545"/>
                  </a:cubicBezTo>
                  <a:cubicBezTo>
                    <a:pt x="207645" y="6985"/>
                    <a:pt x="191770" y="20320"/>
                    <a:pt x="172720" y="15875"/>
                  </a:cubicBezTo>
                  <a:cubicBezTo>
                    <a:pt x="153670" y="11430"/>
                    <a:pt x="100330" y="15875"/>
                    <a:pt x="100330" y="15875"/>
                  </a:cubicBezTo>
                  <a:cubicBezTo>
                    <a:pt x="76835" y="15875"/>
                    <a:pt x="47625" y="13335"/>
                    <a:pt x="31750" y="15875"/>
                  </a:cubicBezTo>
                  <a:cubicBezTo>
                    <a:pt x="15875" y="18415"/>
                    <a:pt x="10160" y="0"/>
                    <a:pt x="5080" y="31115"/>
                  </a:cubicBezTo>
                  <a:cubicBezTo>
                    <a:pt x="0" y="62230"/>
                    <a:pt x="635" y="132397"/>
                    <a:pt x="1270" y="202565"/>
                  </a:cubicBezTo>
                </a:path>
              </a:pathLst>
            </a:custGeom>
            <a:ln w="381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Freeform 145"/>
            <p:cNvSpPr/>
            <p:nvPr/>
          </p:nvSpPr>
          <p:spPr>
            <a:xfrm rot="5400000">
              <a:off x="2618943" y="4874793"/>
              <a:ext cx="366897" cy="459140"/>
            </a:xfrm>
            <a:custGeom>
              <a:avLst/>
              <a:gdLst>
                <a:gd name="connsiteX0" fmla="*/ 214630 w 221615"/>
                <a:gd name="connsiteY0" fmla="*/ 229235 h 229235"/>
                <a:gd name="connsiteX1" fmla="*/ 214630 w 221615"/>
                <a:gd name="connsiteY1" fmla="*/ 42545 h 229235"/>
                <a:gd name="connsiteX2" fmla="*/ 172720 w 221615"/>
                <a:gd name="connsiteY2" fmla="*/ 15875 h 229235"/>
                <a:gd name="connsiteX3" fmla="*/ 100330 w 221615"/>
                <a:gd name="connsiteY3" fmla="*/ 15875 h 229235"/>
                <a:gd name="connsiteX4" fmla="*/ 31750 w 221615"/>
                <a:gd name="connsiteY4" fmla="*/ 15875 h 229235"/>
                <a:gd name="connsiteX5" fmla="*/ 5080 w 221615"/>
                <a:gd name="connsiteY5" fmla="*/ 31115 h 229235"/>
                <a:gd name="connsiteX6" fmla="*/ 1270 w 221615"/>
                <a:gd name="connsiteY6" fmla="*/ 202565 h 229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1615" h="229235">
                  <a:moveTo>
                    <a:pt x="214630" y="229235"/>
                  </a:moveTo>
                  <a:cubicBezTo>
                    <a:pt x="218122" y="153670"/>
                    <a:pt x="221615" y="78105"/>
                    <a:pt x="214630" y="42545"/>
                  </a:cubicBezTo>
                  <a:cubicBezTo>
                    <a:pt x="207645" y="6985"/>
                    <a:pt x="191770" y="20320"/>
                    <a:pt x="172720" y="15875"/>
                  </a:cubicBezTo>
                  <a:cubicBezTo>
                    <a:pt x="153670" y="11430"/>
                    <a:pt x="100330" y="15875"/>
                    <a:pt x="100330" y="15875"/>
                  </a:cubicBezTo>
                  <a:cubicBezTo>
                    <a:pt x="76835" y="15875"/>
                    <a:pt x="47625" y="13335"/>
                    <a:pt x="31750" y="15875"/>
                  </a:cubicBezTo>
                  <a:cubicBezTo>
                    <a:pt x="15875" y="18415"/>
                    <a:pt x="10160" y="0"/>
                    <a:pt x="5080" y="31115"/>
                  </a:cubicBezTo>
                  <a:cubicBezTo>
                    <a:pt x="0" y="62230"/>
                    <a:pt x="635" y="132397"/>
                    <a:pt x="1270" y="202565"/>
                  </a:cubicBezTo>
                </a:path>
              </a:pathLst>
            </a:custGeom>
            <a:ln w="381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Freeform 146"/>
            <p:cNvSpPr/>
            <p:nvPr/>
          </p:nvSpPr>
          <p:spPr>
            <a:xfrm rot="16200000">
              <a:off x="3457139" y="4858750"/>
              <a:ext cx="366897" cy="459140"/>
            </a:xfrm>
            <a:custGeom>
              <a:avLst/>
              <a:gdLst>
                <a:gd name="connsiteX0" fmla="*/ 214630 w 221615"/>
                <a:gd name="connsiteY0" fmla="*/ 229235 h 229235"/>
                <a:gd name="connsiteX1" fmla="*/ 214630 w 221615"/>
                <a:gd name="connsiteY1" fmla="*/ 42545 h 229235"/>
                <a:gd name="connsiteX2" fmla="*/ 172720 w 221615"/>
                <a:gd name="connsiteY2" fmla="*/ 15875 h 229235"/>
                <a:gd name="connsiteX3" fmla="*/ 100330 w 221615"/>
                <a:gd name="connsiteY3" fmla="*/ 15875 h 229235"/>
                <a:gd name="connsiteX4" fmla="*/ 31750 w 221615"/>
                <a:gd name="connsiteY4" fmla="*/ 15875 h 229235"/>
                <a:gd name="connsiteX5" fmla="*/ 5080 w 221615"/>
                <a:gd name="connsiteY5" fmla="*/ 31115 h 229235"/>
                <a:gd name="connsiteX6" fmla="*/ 1270 w 221615"/>
                <a:gd name="connsiteY6" fmla="*/ 202565 h 229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1615" h="229235">
                  <a:moveTo>
                    <a:pt x="214630" y="229235"/>
                  </a:moveTo>
                  <a:cubicBezTo>
                    <a:pt x="218122" y="153670"/>
                    <a:pt x="221615" y="78105"/>
                    <a:pt x="214630" y="42545"/>
                  </a:cubicBezTo>
                  <a:cubicBezTo>
                    <a:pt x="207645" y="6985"/>
                    <a:pt x="191770" y="20320"/>
                    <a:pt x="172720" y="15875"/>
                  </a:cubicBezTo>
                  <a:cubicBezTo>
                    <a:pt x="153670" y="11430"/>
                    <a:pt x="100330" y="15875"/>
                    <a:pt x="100330" y="15875"/>
                  </a:cubicBezTo>
                  <a:cubicBezTo>
                    <a:pt x="76835" y="15875"/>
                    <a:pt x="47625" y="13335"/>
                    <a:pt x="31750" y="15875"/>
                  </a:cubicBezTo>
                  <a:cubicBezTo>
                    <a:pt x="15875" y="18415"/>
                    <a:pt x="10160" y="0"/>
                    <a:pt x="5080" y="31115"/>
                  </a:cubicBezTo>
                  <a:cubicBezTo>
                    <a:pt x="0" y="62230"/>
                    <a:pt x="635" y="132397"/>
                    <a:pt x="1270" y="202565"/>
                  </a:cubicBezTo>
                </a:path>
              </a:pathLst>
            </a:custGeom>
            <a:ln w="38100">
              <a:solidFill>
                <a:srgbClr val="FF0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9" name="Rectangle 138"/>
          <p:cNvSpPr/>
          <p:nvPr/>
        </p:nvSpPr>
        <p:spPr>
          <a:xfrm>
            <a:off x="312820" y="3993991"/>
            <a:ext cx="845820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96875" indent="-228600">
              <a:buFont typeface="+mj-lt"/>
              <a:buAutoNum type="alphaLcPeriod"/>
            </a:pPr>
            <a:r>
              <a:rPr lang="en-US" sz="2000" dirty="0" smtClean="0"/>
              <a:t>The current must return as shown because of skin depth.</a:t>
            </a:r>
          </a:p>
          <a:p>
            <a:pPr marL="396875" indent="-228600">
              <a:buFont typeface="+mj-lt"/>
              <a:buAutoNum type="alphaLcPeriod"/>
            </a:pPr>
            <a:r>
              <a:rPr lang="en-US" sz="2000" dirty="0" smtClean="0"/>
              <a:t>The current takes the path of least impedance and this is the lowest impedance path.</a:t>
            </a:r>
          </a:p>
          <a:p>
            <a:pPr marL="396875" indent="-228600">
              <a:buFont typeface="+mj-lt"/>
              <a:buAutoNum type="alphaLcPeriod"/>
            </a:pPr>
            <a:r>
              <a:rPr lang="en-US" sz="2000" dirty="0" smtClean="0">
                <a:solidFill>
                  <a:srgbClr val="0000FF"/>
                </a:solidFill>
              </a:rPr>
              <a:t>At high frequencies, when the copper planes/area fills that function as the signal reference conductors are several skin depths thick, no E or H fields can exist inside these planes.  In order for this to be the case, currents have to “see” a partner and cannot “look through” conductors.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2" name="Group 181"/>
          <p:cNvGrpSpPr/>
          <p:nvPr/>
        </p:nvGrpSpPr>
        <p:grpSpPr>
          <a:xfrm>
            <a:off x="4558667" y="3379899"/>
            <a:ext cx="4716380" cy="2983832"/>
            <a:chOff x="4608096" y="3874168"/>
            <a:chExt cx="4716380" cy="2983832"/>
          </a:xfrm>
        </p:grpSpPr>
        <p:sp>
          <p:nvSpPr>
            <p:cNvPr id="139" name="Rectangle 138"/>
            <p:cNvSpPr/>
            <p:nvPr/>
          </p:nvSpPr>
          <p:spPr>
            <a:xfrm>
              <a:off x="5611029" y="3874168"/>
              <a:ext cx="3713447" cy="2343917"/>
            </a:xfrm>
            <a:prstGeom prst="rect">
              <a:avLst/>
            </a:prstGeom>
            <a:solidFill>
              <a:srgbClr val="D9A309"/>
            </a:solidFill>
            <a:ln>
              <a:noFill/>
            </a:ln>
            <a:effectLst/>
            <a:scene3d>
              <a:camera prst="isometricOffAxis2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46822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21282662">
              <a:off x="6258207" y="3880978"/>
              <a:ext cx="1873190" cy="16301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8" name="Rectangle 137"/>
            <p:cNvSpPr/>
            <p:nvPr/>
          </p:nvSpPr>
          <p:spPr>
            <a:xfrm>
              <a:off x="4608096" y="4514083"/>
              <a:ext cx="3713447" cy="2343917"/>
            </a:xfrm>
            <a:prstGeom prst="rect">
              <a:avLst/>
            </a:prstGeom>
            <a:solidFill>
              <a:srgbClr val="D9A309"/>
            </a:solidFill>
            <a:ln>
              <a:noFill/>
            </a:ln>
            <a:effectLst/>
            <a:scene3d>
              <a:camera prst="isometricOffAxis2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3" name="Group 132"/>
            <p:cNvGrpSpPr/>
            <p:nvPr/>
          </p:nvGrpSpPr>
          <p:grpSpPr>
            <a:xfrm>
              <a:off x="5346315" y="5328872"/>
              <a:ext cx="2560150" cy="544069"/>
              <a:chOff x="4884824" y="6015789"/>
              <a:chExt cx="2753905" cy="586480"/>
            </a:xfrm>
            <a:solidFill>
              <a:srgbClr val="996633"/>
            </a:solidFill>
          </p:grpSpPr>
          <p:sp>
            <p:nvSpPr>
              <p:cNvPr id="131" name="Rectangle 130"/>
              <p:cNvSpPr/>
              <p:nvPr/>
            </p:nvSpPr>
            <p:spPr>
              <a:xfrm>
                <a:off x="4884824" y="6039855"/>
                <a:ext cx="1443789" cy="288759"/>
              </a:xfrm>
              <a:prstGeom prst="rect">
                <a:avLst/>
              </a:prstGeom>
              <a:grpFill/>
              <a:ln>
                <a:noFill/>
              </a:ln>
              <a:scene3d>
                <a:camera prst="isometricOffAxis1Top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" name="Rectangle 131"/>
              <p:cNvSpPr/>
              <p:nvPr/>
            </p:nvSpPr>
            <p:spPr>
              <a:xfrm rot="2144939">
                <a:off x="6667987" y="6306755"/>
                <a:ext cx="970742" cy="295514"/>
              </a:xfrm>
              <a:prstGeom prst="rect">
                <a:avLst/>
              </a:prstGeom>
              <a:grpFill/>
              <a:ln>
                <a:noFill/>
              </a:ln>
              <a:scene3d>
                <a:camera prst="isometricOffAxis2Top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Rectangle 129"/>
              <p:cNvSpPr/>
              <p:nvPr/>
            </p:nvSpPr>
            <p:spPr>
              <a:xfrm>
                <a:off x="6112043" y="6015789"/>
                <a:ext cx="782052" cy="228600"/>
              </a:xfrm>
              <a:prstGeom prst="rect">
                <a:avLst/>
              </a:prstGeom>
              <a:grpFill/>
              <a:ln>
                <a:noFill/>
              </a:ln>
              <a:scene3d>
                <a:camera prst="isometricOffAxis2Top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36" name="Straight Arrow Connector 135"/>
            <p:cNvCxnSpPr/>
            <p:nvPr/>
          </p:nvCxnSpPr>
          <p:spPr>
            <a:xfrm flipV="1">
              <a:off x="5652037" y="5552103"/>
              <a:ext cx="387749" cy="75736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Arrow Connector 140"/>
            <p:cNvCxnSpPr/>
            <p:nvPr/>
          </p:nvCxnSpPr>
          <p:spPr>
            <a:xfrm>
              <a:off x="6710891" y="5479018"/>
              <a:ext cx="391478" cy="84247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Arrow Connector 142"/>
            <p:cNvCxnSpPr/>
            <p:nvPr/>
          </p:nvCxnSpPr>
          <p:spPr>
            <a:xfrm>
              <a:off x="7281330" y="5691088"/>
              <a:ext cx="234887" cy="273992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Arrow Connector 146"/>
            <p:cNvCxnSpPr/>
            <p:nvPr/>
          </p:nvCxnSpPr>
          <p:spPr>
            <a:xfrm>
              <a:off x="6606492" y="5553425"/>
              <a:ext cx="391478" cy="84247"/>
            </a:xfrm>
            <a:prstGeom prst="straightConnector1">
              <a:avLst/>
            </a:prstGeom>
            <a:ln w="38100">
              <a:solidFill>
                <a:srgbClr val="FF0000"/>
              </a:solidFill>
              <a:prstDash val="sysDot"/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Arrow Connector 147"/>
            <p:cNvCxnSpPr/>
            <p:nvPr/>
          </p:nvCxnSpPr>
          <p:spPr>
            <a:xfrm>
              <a:off x="7176931" y="5765494"/>
              <a:ext cx="234887" cy="273992"/>
            </a:xfrm>
            <a:prstGeom prst="straightConnector1">
              <a:avLst/>
            </a:prstGeom>
            <a:ln w="38100">
              <a:solidFill>
                <a:srgbClr val="FF0000"/>
              </a:solidFill>
              <a:prstDash val="sysDot"/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Arrow Connector 150"/>
            <p:cNvCxnSpPr/>
            <p:nvPr/>
          </p:nvCxnSpPr>
          <p:spPr>
            <a:xfrm flipV="1">
              <a:off x="5674403" y="5708364"/>
              <a:ext cx="376569" cy="64571"/>
            </a:xfrm>
            <a:prstGeom prst="straightConnector1">
              <a:avLst/>
            </a:prstGeom>
            <a:ln w="38100">
              <a:solidFill>
                <a:srgbClr val="FF0000"/>
              </a:solidFill>
              <a:prstDash val="sysDot"/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3" name="Group 172"/>
            <p:cNvGrpSpPr/>
            <p:nvPr/>
          </p:nvGrpSpPr>
          <p:grpSpPr>
            <a:xfrm>
              <a:off x="7883025" y="5763685"/>
              <a:ext cx="1162123" cy="599591"/>
              <a:chOff x="5647884" y="6542160"/>
              <a:chExt cx="1162123" cy="599591"/>
            </a:xfrm>
          </p:grpSpPr>
          <p:cxnSp>
            <p:nvCxnSpPr>
              <p:cNvPr id="153" name="Straight Arrow Connector 152"/>
              <p:cNvCxnSpPr/>
              <p:nvPr/>
            </p:nvCxnSpPr>
            <p:spPr>
              <a:xfrm flipV="1">
                <a:off x="5647884" y="6988619"/>
                <a:ext cx="324371" cy="5041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prstDash val="sysDot"/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Straight Arrow Connector 153"/>
              <p:cNvCxnSpPr/>
              <p:nvPr/>
            </p:nvCxnSpPr>
            <p:spPr>
              <a:xfrm flipV="1">
                <a:off x="5670258" y="6739346"/>
                <a:ext cx="331824" cy="3721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6" name="TextBox 155"/>
              <p:cNvSpPr txBox="1"/>
              <p:nvPr/>
            </p:nvSpPr>
            <p:spPr>
              <a:xfrm>
                <a:off x="5905145" y="6542160"/>
                <a:ext cx="904862" cy="5995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on strip</a:t>
                </a:r>
              </a:p>
              <a:p>
                <a:r>
                  <a:rPr lang="en-US" dirty="0" smtClean="0"/>
                  <a:t>on GND</a:t>
                </a:r>
                <a:endParaRPr lang="en-US" dirty="0"/>
              </a:p>
            </p:txBody>
          </p:sp>
        </p:grpSp>
        <p:sp>
          <p:nvSpPr>
            <p:cNvPr id="161" name="Freeform 160"/>
            <p:cNvSpPr/>
            <p:nvPr/>
          </p:nvSpPr>
          <p:spPr>
            <a:xfrm rot="20796195">
              <a:off x="6857507" y="5096635"/>
              <a:ext cx="161631" cy="382627"/>
            </a:xfrm>
            <a:custGeom>
              <a:avLst/>
              <a:gdLst>
                <a:gd name="connsiteX0" fmla="*/ 108284 w 108284"/>
                <a:gd name="connsiteY0" fmla="*/ 0 h 469232"/>
                <a:gd name="connsiteX1" fmla="*/ 12031 w 108284"/>
                <a:gd name="connsiteY1" fmla="*/ 192505 h 469232"/>
                <a:gd name="connsiteX2" fmla="*/ 36095 w 108284"/>
                <a:gd name="connsiteY2" fmla="*/ 469232 h 469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8284" h="469232">
                  <a:moveTo>
                    <a:pt x="108284" y="0"/>
                  </a:moveTo>
                  <a:cubicBezTo>
                    <a:pt x="66173" y="57150"/>
                    <a:pt x="24062" y="114300"/>
                    <a:pt x="12031" y="192505"/>
                  </a:cubicBezTo>
                  <a:cubicBezTo>
                    <a:pt x="0" y="270710"/>
                    <a:pt x="18047" y="369971"/>
                    <a:pt x="36095" y="469232"/>
                  </a:cubicBezTo>
                </a:path>
              </a:pathLst>
            </a:custGeom>
            <a:ln w="28575">
              <a:solidFill>
                <a:srgbClr val="008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Freeform 161"/>
            <p:cNvSpPr/>
            <p:nvPr/>
          </p:nvSpPr>
          <p:spPr>
            <a:xfrm rot="20796195">
              <a:off x="6954444" y="5115238"/>
              <a:ext cx="161631" cy="382627"/>
            </a:xfrm>
            <a:custGeom>
              <a:avLst/>
              <a:gdLst>
                <a:gd name="connsiteX0" fmla="*/ 108284 w 108284"/>
                <a:gd name="connsiteY0" fmla="*/ 0 h 469232"/>
                <a:gd name="connsiteX1" fmla="*/ 12031 w 108284"/>
                <a:gd name="connsiteY1" fmla="*/ 192505 h 469232"/>
                <a:gd name="connsiteX2" fmla="*/ 36095 w 108284"/>
                <a:gd name="connsiteY2" fmla="*/ 469232 h 469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8284" h="469232">
                  <a:moveTo>
                    <a:pt x="108284" y="0"/>
                  </a:moveTo>
                  <a:cubicBezTo>
                    <a:pt x="66173" y="57150"/>
                    <a:pt x="24062" y="114300"/>
                    <a:pt x="12031" y="192505"/>
                  </a:cubicBezTo>
                  <a:cubicBezTo>
                    <a:pt x="0" y="270710"/>
                    <a:pt x="18047" y="369971"/>
                    <a:pt x="36095" y="469232"/>
                  </a:cubicBezTo>
                </a:path>
              </a:pathLst>
            </a:custGeom>
            <a:ln w="28575">
              <a:solidFill>
                <a:srgbClr val="008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3" name="Straight Arrow Connector 162"/>
            <p:cNvCxnSpPr/>
            <p:nvPr/>
          </p:nvCxnSpPr>
          <p:spPr>
            <a:xfrm>
              <a:off x="7169480" y="4971705"/>
              <a:ext cx="1" cy="323684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Flows in Loops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-1" y="882426"/>
            <a:ext cx="64729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Current flows in loops (no charge collecting), and if there is a source in current loop or path, then current will return to the source.</a:t>
            </a:r>
            <a:endParaRPr lang="en-US" dirty="0"/>
          </a:p>
        </p:txBody>
      </p:sp>
      <p:pic>
        <p:nvPicPr>
          <p:cNvPr id="92" name="Picture 5" descr="C:\Documents and Settings\Amendra Koul\Desktop\To Bruce\microstrip.jpg"/>
          <p:cNvPicPr>
            <a:picLocks noChangeAspect="1" noChangeArrowheads="1"/>
          </p:cNvPicPr>
          <p:nvPr/>
        </p:nvPicPr>
        <p:blipFill>
          <a:blip r:embed="rId4" cstate="print"/>
          <a:srcRect b="13669"/>
          <a:stretch>
            <a:fillRect/>
          </a:stretch>
        </p:blipFill>
        <p:spPr bwMode="auto">
          <a:xfrm>
            <a:off x="5567934" y="1637944"/>
            <a:ext cx="2914329" cy="1735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3" name="TextBox 92"/>
          <p:cNvSpPr txBox="1"/>
          <p:nvPr/>
        </p:nvSpPr>
        <p:spPr>
          <a:xfrm>
            <a:off x="5963306" y="1750781"/>
            <a:ext cx="18710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Microstrip</a:t>
            </a:r>
            <a:r>
              <a:rPr lang="en-US" dirty="0" smtClean="0"/>
              <a:t> current</a:t>
            </a:r>
            <a:endParaRPr lang="en-US" dirty="0"/>
          </a:p>
        </p:txBody>
      </p:sp>
      <p:sp>
        <p:nvSpPr>
          <p:cNvPr id="94" name="Text Box 1106"/>
          <p:cNvSpPr txBox="1">
            <a:spLocks noChangeArrowheads="1"/>
          </p:cNvSpPr>
          <p:nvPr/>
        </p:nvSpPr>
        <p:spPr bwMode="auto">
          <a:xfrm>
            <a:off x="4743283" y="2081087"/>
            <a:ext cx="1487234" cy="467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b="0" dirty="0">
                <a:solidFill>
                  <a:srgbClr val="FF0000"/>
                </a:solidFill>
              </a:rPr>
              <a:t>signal </a:t>
            </a:r>
            <a:r>
              <a:rPr lang="en-US" sz="1400" b="0" dirty="0" smtClean="0">
                <a:solidFill>
                  <a:srgbClr val="FF0000"/>
                </a:solidFill>
              </a:rPr>
              <a:t>current conductor</a:t>
            </a:r>
            <a:endParaRPr lang="en-US" sz="1400" b="0" dirty="0">
              <a:solidFill>
                <a:srgbClr val="FF0000"/>
              </a:solidFill>
            </a:endParaRPr>
          </a:p>
        </p:txBody>
      </p:sp>
      <p:sp>
        <p:nvSpPr>
          <p:cNvPr id="95" name="Text Box 1095"/>
          <p:cNvSpPr txBox="1">
            <a:spLocks noChangeArrowheads="1"/>
          </p:cNvSpPr>
          <p:nvPr/>
        </p:nvSpPr>
        <p:spPr bwMode="auto">
          <a:xfrm>
            <a:off x="4716372" y="2571921"/>
            <a:ext cx="1649526" cy="65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rgbClr val="0000CC"/>
                </a:solidFill>
              </a:rPr>
              <a:t>signal return </a:t>
            </a:r>
            <a:r>
              <a:rPr lang="en-US" sz="1400" dirty="0" err="1" smtClean="0">
                <a:solidFill>
                  <a:srgbClr val="0000CC"/>
                </a:solidFill>
              </a:rPr>
              <a:t>currentconductor</a:t>
            </a:r>
            <a:endParaRPr lang="en-US" sz="1400" dirty="0" smtClean="0">
              <a:solidFill>
                <a:srgbClr val="0000CC"/>
              </a:solidFill>
            </a:endParaRPr>
          </a:p>
          <a:p>
            <a:r>
              <a:rPr lang="en-US" sz="1400" b="0" dirty="0" smtClean="0">
                <a:solidFill>
                  <a:srgbClr val="0000CC"/>
                </a:solidFill>
              </a:rPr>
              <a:t> </a:t>
            </a:r>
            <a:endParaRPr lang="en-US" sz="1400" b="0" dirty="0">
              <a:solidFill>
                <a:srgbClr val="0000CC"/>
              </a:solidFill>
            </a:endParaRPr>
          </a:p>
        </p:txBody>
      </p:sp>
      <p:grpSp>
        <p:nvGrpSpPr>
          <p:cNvPr id="96" name="Group 38"/>
          <p:cNvGrpSpPr/>
          <p:nvPr/>
        </p:nvGrpSpPr>
        <p:grpSpPr>
          <a:xfrm>
            <a:off x="6924501" y="2486014"/>
            <a:ext cx="141024" cy="125374"/>
            <a:chOff x="6797842" y="2045368"/>
            <a:chExt cx="565484" cy="541421"/>
          </a:xfrm>
        </p:grpSpPr>
        <p:sp>
          <p:nvSpPr>
            <p:cNvPr id="103" name="Oval 102"/>
            <p:cNvSpPr/>
            <p:nvPr/>
          </p:nvSpPr>
          <p:spPr>
            <a:xfrm>
              <a:off x="6797842" y="2045368"/>
              <a:ext cx="565484" cy="54142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03"/>
            <p:cNvSpPr/>
            <p:nvPr/>
          </p:nvSpPr>
          <p:spPr>
            <a:xfrm>
              <a:off x="6960169" y="2213810"/>
              <a:ext cx="220578" cy="212548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7" name="Group 43"/>
          <p:cNvGrpSpPr/>
          <p:nvPr/>
        </p:nvGrpSpPr>
        <p:grpSpPr>
          <a:xfrm>
            <a:off x="6920049" y="2657598"/>
            <a:ext cx="141024" cy="125374"/>
            <a:chOff x="7082590" y="3220452"/>
            <a:chExt cx="565484" cy="541421"/>
          </a:xfrm>
        </p:grpSpPr>
        <p:sp>
          <p:nvSpPr>
            <p:cNvPr id="100" name="Oval 99"/>
            <p:cNvSpPr/>
            <p:nvPr/>
          </p:nvSpPr>
          <p:spPr>
            <a:xfrm>
              <a:off x="7082590" y="3220452"/>
              <a:ext cx="565484" cy="54142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1" name="Straight Connector 100"/>
            <p:cNvCxnSpPr/>
            <p:nvPr/>
          </p:nvCxnSpPr>
          <p:spPr>
            <a:xfrm>
              <a:off x="7170821" y="3320719"/>
              <a:ext cx="397042" cy="33688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 flipV="1">
              <a:off x="7166811" y="3328715"/>
              <a:ext cx="364957" cy="35693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8" name="Straight Arrow Connector 97"/>
          <p:cNvCxnSpPr/>
          <p:nvPr/>
        </p:nvCxnSpPr>
        <p:spPr>
          <a:xfrm flipH="1" flipV="1">
            <a:off x="7068065" y="2669059"/>
            <a:ext cx="407775" cy="37070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Text Box 1083"/>
          <p:cNvSpPr txBox="1">
            <a:spLocks noChangeArrowheads="1"/>
          </p:cNvSpPr>
          <p:nvPr/>
        </p:nvSpPr>
        <p:spPr bwMode="auto">
          <a:xfrm>
            <a:off x="7253913" y="2944065"/>
            <a:ext cx="1737819" cy="54448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700" b="0" dirty="0">
                <a:solidFill>
                  <a:schemeClr val="bg1"/>
                </a:solidFill>
              </a:rPr>
              <a:t>(conduction current</a:t>
            </a:r>
          </a:p>
          <a:p>
            <a:pPr algn="ctr"/>
            <a:r>
              <a:rPr lang="en-US" sz="1700" b="0" dirty="0">
                <a:solidFill>
                  <a:schemeClr val="bg1"/>
                </a:solidFill>
              </a:rPr>
              <a:t>carried by e</a:t>
            </a:r>
            <a:r>
              <a:rPr lang="en-US" sz="1700" b="0" baseline="30000" dirty="0">
                <a:solidFill>
                  <a:schemeClr val="bg1"/>
                </a:solidFill>
              </a:rPr>
              <a:t>-</a:t>
            </a:r>
            <a:r>
              <a:rPr lang="en-US" sz="1700" b="0" dirty="0">
                <a:solidFill>
                  <a:schemeClr val="bg1"/>
                </a:solidFill>
              </a:rPr>
              <a:t>)</a:t>
            </a:r>
          </a:p>
        </p:txBody>
      </p:sp>
      <p:grpSp>
        <p:nvGrpSpPr>
          <p:cNvPr id="135" name="Group 134"/>
          <p:cNvGrpSpPr/>
          <p:nvPr/>
        </p:nvGrpSpPr>
        <p:grpSpPr>
          <a:xfrm>
            <a:off x="-38100" y="2750586"/>
            <a:ext cx="5784130" cy="2313033"/>
            <a:chOff x="-38100" y="2509946"/>
            <a:chExt cx="5784130" cy="2313033"/>
          </a:xfrm>
        </p:grpSpPr>
        <p:grpSp>
          <p:nvGrpSpPr>
            <p:cNvPr id="105" name="Group 104"/>
            <p:cNvGrpSpPr/>
            <p:nvPr/>
          </p:nvGrpSpPr>
          <p:grpSpPr>
            <a:xfrm>
              <a:off x="-38100" y="2509946"/>
              <a:ext cx="5784130" cy="2313033"/>
              <a:chOff x="-38100" y="1662297"/>
              <a:chExt cx="5784130" cy="2313033"/>
            </a:xfrm>
          </p:grpSpPr>
          <p:grpSp>
            <p:nvGrpSpPr>
              <p:cNvPr id="33" name="Group 32"/>
              <p:cNvGrpSpPr/>
              <p:nvPr/>
            </p:nvGrpSpPr>
            <p:grpSpPr>
              <a:xfrm>
                <a:off x="-38100" y="1662297"/>
                <a:ext cx="5784130" cy="2034464"/>
                <a:chOff x="289010" y="2095434"/>
                <a:chExt cx="5784130" cy="2034464"/>
              </a:xfrm>
            </p:grpSpPr>
            <p:sp>
              <p:nvSpPr>
                <p:cNvPr id="5" name="Rectangle 4"/>
                <p:cNvSpPr/>
                <p:nvPr/>
              </p:nvSpPr>
              <p:spPr>
                <a:xfrm flipV="1">
                  <a:off x="327110" y="3777915"/>
                  <a:ext cx="5363827" cy="67679"/>
                </a:xfrm>
                <a:prstGeom prst="rect">
                  <a:avLst/>
                </a:prstGeom>
                <a:solidFill>
                  <a:srgbClr val="FFC000"/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" name="Rectangle 5"/>
                <p:cNvSpPr/>
                <p:nvPr/>
              </p:nvSpPr>
              <p:spPr>
                <a:xfrm flipV="1">
                  <a:off x="3803484" y="3410632"/>
                  <a:ext cx="764903" cy="45719"/>
                </a:xfrm>
                <a:prstGeom prst="rect">
                  <a:avLst/>
                </a:prstGeom>
                <a:solidFill>
                  <a:srgbClr val="FFC000"/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7" name="Group 6"/>
                <p:cNvGrpSpPr/>
                <p:nvPr/>
              </p:nvGrpSpPr>
              <p:grpSpPr>
                <a:xfrm>
                  <a:off x="684297" y="2514600"/>
                  <a:ext cx="2070935" cy="756485"/>
                  <a:chOff x="971550" y="2962275"/>
                  <a:chExt cx="2843213" cy="1152525"/>
                </a:xfrm>
                <a:solidFill>
                  <a:schemeClr val="bg1">
                    <a:lumMod val="50000"/>
                  </a:schemeClr>
                </a:solidFill>
              </p:grpSpPr>
              <p:sp>
                <p:nvSpPr>
                  <p:cNvPr id="8" name="Rectangle 7"/>
                  <p:cNvSpPr/>
                  <p:nvPr/>
                </p:nvSpPr>
                <p:spPr>
                  <a:xfrm>
                    <a:off x="971550" y="3028950"/>
                    <a:ext cx="2843213" cy="1085850"/>
                  </a:xfrm>
                  <a:prstGeom prst="rect">
                    <a:avLst/>
                  </a:prstGeom>
                  <a:grpFill/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" name="Rectangle 8"/>
                  <p:cNvSpPr/>
                  <p:nvPr/>
                </p:nvSpPr>
                <p:spPr>
                  <a:xfrm>
                    <a:off x="1157288" y="3000374"/>
                    <a:ext cx="45719" cy="91440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" name="Rectangle 9"/>
                  <p:cNvSpPr/>
                  <p:nvPr/>
                </p:nvSpPr>
                <p:spPr>
                  <a:xfrm>
                    <a:off x="2909888" y="3009899"/>
                    <a:ext cx="45719" cy="91440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" name="Rectangle 10"/>
                  <p:cNvSpPr/>
                  <p:nvPr/>
                </p:nvSpPr>
                <p:spPr>
                  <a:xfrm>
                    <a:off x="3176588" y="3033712"/>
                    <a:ext cx="45719" cy="91440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" name="Rectangle 11"/>
                  <p:cNvSpPr/>
                  <p:nvPr/>
                </p:nvSpPr>
                <p:spPr>
                  <a:xfrm>
                    <a:off x="3414713" y="3028950"/>
                    <a:ext cx="45719" cy="91440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" name="Rectangle 12"/>
                  <p:cNvSpPr/>
                  <p:nvPr/>
                </p:nvSpPr>
                <p:spPr>
                  <a:xfrm>
                    <a:off x="3652838" y="3009900"/>
                    <a:ext cx="45719" cy="91440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" name="Rectangle 13"/>
                  <p:cNvSpPr/>
                  <p:nvPr/>
                </p:nvSpPr>
                <p:spPr>
                  <a:xfrm>
                    <a:off x="1381126" y="2995613"/>
                    <a:ext cx="45719" cy="914400"/>
                  </a:xfrm>
                  <a:prstGeom prst="rect">
                    <a:avLst/>
                  </a:prstGeom>
                  <a:grpFill/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" name="Rectangle 14"/>
                  <p:cNvSpPr/>
                  <p:nvPr/>
                </p:nvSpPr>
                <p:spPr>
                  <a:xfrm>
                    <a:off x="1647825" y="2976562"/>
                    <a:ext cx="45719" cy="91440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" name="Rectangle 15"/>
                  <p:cNvSpPr/>
                  <p:nvPr/>
                </p:nvSpPr>
                <p:spPr>
                  <a:xfrm>
                    <a:off x="1985963" y="3014662"/>
                    <a:ext cx="45719" cy="91440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" name="Rectangle 16"/>
                  <p:cNvSpPr/>
                  <p:nvPr/>
                </p:nvSpPr>
                <p:spPr>
                  <a:xfrm>
                    <a:off x="2295525" y="2981325"/>
                    <a:ext cx="45719" cy="91440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" name="Rectangle 17"/>
                  <p:cNvSpPr/>
                  <p:nvPr/>
                </p:nvSpPr>
                <p:spPr>
                  <a:xfrm>
                    <a:off x="2633663" y="2962275"/>
                    <a:ext cx="45719" cy="91440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19" name="TextBox 18"/>
                <p:cNvSpPr txBox="1"/>
                <p:nvPr/>
              </p:nvSpPr>
              <p:spPr>
                <a:xfrm>
                  <a:off x="4700589" y="3180347"/>
                  <a:ext cx="1356462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dirty="0" smtClean="0"/>
                    <a:t>signal trace</a:t>
                  </a:r>
                  <a:endParaRPr lang="en-US" sz="2000" dirty="0"/>
                </a:p>
              </p:txBody>
            </p:sp>
            <p:grpSp>
              <p:nvGrpSpPr>
                <p:cNvPr id="29" name="Group 28"/>
                <p:cNvGrpSpPr/>
                <p:nvPr/>
              </p:nvGrpSpPr>
              <p:grpSpPr>
                <a:xfrm>
                  <a:off x="2249905" y="2983833"/>
                  <a:ext cx="1608220" cy="585536"/>
                  <a:chOff x="2273969" y="2743200"/>
                  <a:chExt cx="1608220" cy="585536"/>
                </a:xfrm>
              </p:grpSpPr>
              <p:sp>
                <p:nvSpPr>
                  <p:cNvPr id="20" name="Arc 19"/>
                  <p:cNvSpPr/>
                  <p:nvPr/>
                </p:nvSpPr>
                <p:spPr>
                  <a:xfrm rot="21196300">
                    <a:off x="2273969" y="2851484"/>
                    <a:ext cx="1022684" cy="348916"/>
                  </a:xfrm>
                  <a:prstGeom prst="arc">
                    <a:avLst>
                      <a:gd name="adj1" fmla="val 16200000"/>
                      <a:gd name="adj2" fmla="val 21052991"/>
                    </a:avLst>
                  </a:prstGeom>
                  <a:ln w="38100">
                    <a:solidFill>
                      <a:srgbClr val="00B050"/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22" name="Straight Connector 21"/>
                  <p:cNvCxnSpPr/>
                  <p:nvPr/>
                </p:nvCxnSpPr>
                <p:spPr>
                  <a:xfrm flipH="1">
                    <a:off x="3152274" y="2743200"/>
                    <a:ext cx="156411" cy="324852"/>
                  </a:xfrm>
                  <a:prstGeom prst="line">
                    <a:avLst/>
                  </a:prstGeom>
                  <a:ln w="38100">
                    <a:solidFill>
                      <a:srgbClr val="00B050"/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" name="Straight Connector 22"/>
                  <p:cNvCxnSpPr/>
                  <p:nvPr/>
                </p:nvCxnSpPr>
                <p:spPr>
                  <a:xfrm flipH="1">
                    <a:off x="3268579" y="2799347"/>
                    <a:ext cx="156411" cy="324852"/>
                  </a:xfrm>
                  <a:prstGeom prst="line">
                    <a:avLst/>
                  </a:prstGeom>
                  <a:ln w="38100">
                    <a:solidFill>
                      <a:srgbClr val="00B050"/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4" name="Arc 23"/>
                  <p:cNvSpPr/>
                  <p:nvPr/>
                </p:nvSpPr>
                <p:spPr>
                  <a:xfrm rot="307151">
                    <a:off x="2859505" y="2979820"/>
                    <a:ext cx="1022684" cy="348916"/>
                  </a:xfrm>
                  <a:prstGeom prst="arc">
                    <a:avLst>
                      <a:gd name="adj1" fmla="val 16200000"/>
                      <a:gd name="adj2" fmla="val 21052991"/>
                    </a:avLst>
                  </a:prstGeom>
                  <a:ln w="38100">
                    <a:solidFill>
                      <a:srgbClr val="00B050"/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25" name="Rectangle 24"/>
                <p:cNvSpPr/>
                <p:nvPr/>
              </p:nvSpPr>
              <p:spPr>
                <a:xfrm>
                  <a:off x="818147" y="3260558"/>
                  <a:ext cx="96253" cy="529389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TextBox 25"/>
                <p:cNvSpPr txBox="1"/>
                <p:nvPr/>
              </p:nvSpPr>
              <p:spPr>
                <a:xfrm>
                  <a:off x="4780799" y="3729788"/>
                  <a:ext cx="1292341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dirty="0" smtClean="0"/>
                    <a:t>PCB GND</a:t>
                  </a:r>
                  <a:endParaRPr lang="en-US" sz="2000" dirty="0"/>
                </a:p>
              </p:txBody>
            </p:sp>
            <p:sp>
              <p:nvSpPr>
                <p:cNvPr id="27" name="TextBox 26"/>
                <p:cNvSpPr txBox="1"/>
                <p:nvPr/>
              </p:nvSpPr>
              <p:spPr>
                <a:xfrm>
                  <a:off x="289010" y="2095434"/>
                  <a:ext cx="3357009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dirty="0" err="1" smtClean="0"/>
                    <a:t>Heatsink</a:t>
                  </a:r>
                  <a:r>
                    <a:rPr lang="en-US" sz="2000" dirty="0" smtClean="0"/>
                    <a:t> (grounded in 1 place)</a:t>
                  </a:r>
                  <a:endParaRPr lang="en-US" sz="2000" dirty="0"/>
                </a:p>
              </p:txBody>
            </p:sp>
            <p:sp>
              <p:nvSpPr>
                <p:cNvPr id="28" name="Rectangle 27"/>
                <p:cNvSpPr/>
                <p:nvPr/>
              </p:nvSpPr>
              <p:spPr>
                <a:xfrm>
                  <a:off x="1142998" y="3308683"/>
                  <a:ext cx="1227221" cy="397042"/>
                </a:xfrm>
                <a:prstGeom prst="rect">
                  <a:avLst/>
                </a:prstGeom>
                <a:solidFill>
                  <a:srgbClr val="9966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IC</a:t>
                  </a:r>
                  <a:endParaRPr lang="en-US" dirty="0"/>
                </a:p>
              </p:txBody>
            </p:sp>
            <p:pic>
              <p:nvPicPr>
                <p:cNvPr id="546820" name="Picture 4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647951" y="3093814"/>
                  <a:ext cx="170196" cy="73315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40" name="Group 39"/>
              <p:cNvGrpSpPr/>
              <p:nvPr/>
            </p:nvGrpSpPr>
            <p:grpSpPr>
              <a:xfrm>
                <a:off x="1802452" y="2201779"/>
                <a:ext cx="1951472" cy="1609119"/>
                <a:chOff x="1874641" y="2177716"/>
                <a:chExt cx="1951472" cy="1609119"/>
              </a:xfrm>
            </p:grpSpPr>
            <p:sp>
              <p:nvSpPr>
                <p:cNvPr id="34" name="Arc 33"/>
                <p:cNvSpPr/>
                <p:nvPr/>
              </p:nvSpPr>
              <p:spPr>
                <a:xfrm rot="20940133">
                  <a:off x="1874641" y="2182989"/>
                  <a:ext cx="1951472" cy="1603846"/>
                </a:xfrm>
                <a:prstGeom prst="arc">
                  <a:avLst>
                    <a:gd name="adj1" fmla="val 15408977"/>
                    <a:gd name="adj2" fmla="val 0"/>
                  </a:avLst>
                </a:prstGeom>
                <a:ln w="19050">
                  <a:solidFill>
                    <a:srgbClr val="008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36" name="Straight Arrow Connector 35"/>
                <p:cNvCxnSpPr/>
                <p:nvPr/>
              </p:nvCxnSpPr>
              <p:spPr>
                <a:xfrm flipH="1" flipV="1">
                  <a:off x="3056021" y="2177716"/>
                  <a:ext cx="180474" cy="36095"/>
                </a:xfrm>
                <a:prstGeom prst="straightConnector1">
                  <a:avLst/>
                </a:prstGeom>
                <a:ln w="19050">
                  <a:solidFill>
                    <a:srgbClr val="008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1" name="Group 40"/>
              <p:cNvGrpSpPr/>
              <p:nvPr/>
            </p:nvGrpSpPr>
            <p:grpSpPr>
              <a:xfrm>
                <a:off x="1762346" y="2366211"/>
                <a:ext cx="1951472" cy="1609119"/>
                <a:chOff x="1874641" y="2177716"/>
                <a:chExt cx="1951472" cy="1609119"/>
              </a:xfrm>
            </p:grpSpPr>
            <p:sp>
              <p:nvSpPr>
                <p:cNvPr id="42" name="Arc 41"/>
                <p:cNvSpPr/>
                <p:nvPr/>
              </p:nvSpPr>
              <p:spPr>
                <a:xfrm rot="20940133">
                  <a:off x="1874641" y="2182989"/>
                  <a:ext cx="1951472" cy="1603846"/>
                </a:xfrm>
                <a:prstGeom prst="arc">
                  <a:avLst>
                    <a:gd name="adj1" fmla="val 15408977"/>
                    <a:gd name="adj2" fmla="val 0"/>
                  </a:avLst>
                </a:prstGeom>
                <a:ln w="19050">
                  <a:solidFill>
                    <a:srgbClr val="008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43" name="Straight Arrow Connector 42"/>
                <p:cNvCxnSpPr/>
                <p:nvPr/>
              </p:nvCxnSpPr>
              <p:spPr>
                <a:xfrm flipH="1" flipV="1">
                  <a:off x="3056021" y="2177716"/>
                  <a:ext cx="180474" cy="36095"/>
                </a:xfrm>
                <a:prstGeom prst="straightConnector1">
                  <a:avLst/>
                </a:prstGeom>
                <a:ln w="19050">
                  <a:solidFill>
                    <a:srgbClr val="008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8" name="Group 47"/>
              <p:cNvGrpSpPr/>
              <p:nvPr/>
            </p:nvGrpSpPr>
            <p:grpSpPr>
              <a:xfrm>
                <a:off x="2069431" y="2863516"/>
                <a:ext cx="212557" cy="489285"/>
                <a:chOff x="2033337" y="4199021"/>
                <a:chExt cx="212557" cy="489285"/>
              </a:xfrm>
            </p:grpSpPr>
            <p:sp>
              <p:nvSpPr>
                <p:cNvPr id="46" name="Freeform 45"/>
                <p:cNvSpPr/>
                <p:nvPr/>
              </p:nvSpPr>
              <p:spPr>
                <a:xfrm>
                  <a:off x="2033337" y="4199021"/>
                  <a:ext cx="108284" cy="469232"/>
                </a:xfrm>
                <a:custGeom>
                  <a:avLst/>
                  <a:gdLst>
                    <a:gd name="connsiteX0" fmla="*/ 108284 w 108284"/>
                    <a:gd name="connsiteY0" fmla="*/ 0 h 469232"/>
                    <a:gd name="connsiteX1" fmla="*/ 12031 w 108284"/>
                    <a:gd name="connsiteY1" fmla="*/ 192505 h 469232"/>
                    <a:gd name="connsiteX2" fmla="*/ 36095 w 108284"/>
                    <a:gd name="connsiteY2" fmla="*/ 469232 h 4692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08284" h="469232">
                      <a:moveTo>
                        <a:pt x="108284" y="0"/>
                      </a:moveTo>
                      <a:cubicBezTo>
                        <a:pt x="66173" y="57150"/>
                        <a:pt x="24062" y="114300"/>
                        <a:pt x="12031" y="192505"/>
                      </a:cubicBezTo>
                      <a:cubicBezTo>
                        <a:pt x="0" y="270710"/>
                        <a:pt x="18047" y="369971"/>
                        <a:pt x="36095" y="469232"/>
                      </a:cubicBezTo>
                    </a:path>
                  </a:pathLst>
                </a:custGeom>
                <a:ln w="28575">
                  <a:solidFill>
                    <a:srgbClr val="008000"/>
                  </a:solidFill>
                  <a:headEnd type="none" w="med" len="med"/>
                  <a:tailEnd type="arrow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" name="Freeform 46"/>
                <p:cNvSpPr/>
                <p:nvPr/>
              </p:nvSpPr>
              <p:spPr>
                <a:xfrm>
                  <a:off x="2137610" y="4219074"/>
                  <a:ext cx="108284" cy="469232"/>
                </a:xfrm>
                <a:custGeom>
                  <a:avLst/>
                  <a:gdLst>
                    <a:gd name="connsiteX0" fmla="*/ 108284 w 108284"/>
                    <a:gd name="connsiteY0" fmla="*/ 0 h 469232"/>
                    <a:gd name="connsiteX1" fmla="*/ 12031 w 108284"/>
                    <a:gd name="connsiteY1" fmla="*/ 192505 h 469232"/>
                    <a:gd name="connsiteX2" fmla="*/ 36095 w 108284"/>
                    <a:gd name="connsiteY2" fmla="*/ 469232 h 4692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08284" h="469232">
                      <a:moveTo>
                        <a:pt x="108284" y="0"/>
                      </a:moveTo>
                      <a:cubicBezTo>
                        <a:pt x="66173" y="57150"/>
                        <a:pt x="24062" y="114300"/>
                        <a:pt x="12031" y="192505"/>
                      </a:cubicBezTo>
                      <a:cubicBezTo>
                        <a:pt x="0" y="270710"/>
                        <a:pt x="18047" y="369971"/>
                        <a:pt x="36095" y="469232"/>
                      </a:cubicBezTo>
                    </a:path>
                  </a:pathLst>
                </a:custGeom>
                <a:ln w="28575">
                  <a:solidFill>
                    <a:srgbClr val="008000"/>
                  </a:solidFill>
                  <a:headEnd type="none" w="med" len="med"/>
                  <a:tailEnd type="arrow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49" name="Straight Arrow Connector 48"/>
              <p:cNvCxnSpPr/>
              <p:nvPr/>
            </p:nvCxnSpPr>
            <p:spPr>
              <a:xfrm flipH="1">
                <a:off x="1415716" y="2847472"/>
                <a:ext cx="493294" cy="0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Arrow Connector 49"/>
              <p:cNvCxnSpPr/>
              <p:nvPr/>
            </p:nvCxnSpPr>
            <p:spPr>
              <a:xfrm flipH="1">
                <a:off x="665748" y="2855493"/>
                <a:ext cx="493294" cy="0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Arrow Connector 50"/>
              <p:cNvCxnSpPr/>
              <p:nvPr/>
            </p:nvCxnSpPr>
            <p:spPr>
              <a:xfrm>
                <a:off x="649706" y="2875547"/>
                <a:ext cx="24062" cy="372979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Arrow Connector 54"/>
              <p:cNvCxnSpPr/>
              <p:nvPr/>
            </p:nvCxnSpPr>
            <p:spPr>
              <a:xfrm flipV="1">
                <a:off x="685800" y="3300662"/>
                <a:ext cx="437147" cy="8023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Arrow Connector 56"/>
              <p:cNvCxnSpPr/>
              <p:nvPr/>
            </p:nvCxnSpPr>
            <p:spPr>
              <a:xfrm flipV="1">
                <a:off x="1491916" y="3260558"/>
                <a:ext cx="433137" cy="1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Arrow Connector 59"/>
              <p:cNvCxnSpPr/>
              <p:nvPr/>
            </p:nvCxnSpPr>
            <p:spPr>
              <a:xfrm>
                <a:off x="2462464" y="2366210"/>
                <a:ext cx="4010" cy="509337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Arrow Connector 61"/>
              <p:cNvCxnSpPr/>
              <p:nvPr/>
            </p:nvCxnSpPr>
            <p:spPr>
              <a:xfrm flipV="1">
                <a:off x="2462464" y="3256547"/>
                <a:ext cx="433137" cy="1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8" name="Group 38"/>
            <p:cNvGrpSpPr/>
            <p:nvPr/>
          </p:nvGrpSpPr>
          <p:grpSpPr>
            <a:xfrm>
              <a:off x="3828375" y="3889698"/>
              <a:ext cx="141024" cy="125374"/>
              <a:chOff x="6797842" y="2045368"/>
              <a:chExt cx="565484" cy="541421"/>
            </a:xfrm>
          </p:grpSpPr>
          <p:sp>
            <p:nvSpPr>
              <p:cNvPr id="109" name="Oval 108"/>
              <p:cNvSpPr/>
              <p:nvPr/>
            </p:nvSpPr>
            <p:spPr>
              <a:xfrm>
                <a:off x="6797842" y="2045368"/>
                <a:ext cx="565484" cy="541421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Oval 109"/>
              <p:cNvSpPr/>
              <p:nvPr/>
            </p:nvSpPr>
            <p:spPr>
              <a:xfrm>
                <a:off x="6960169" y="2213810"/>
                <a:ext cx="220578" cy="212548"/>
              </a:xfrm>
              <a:prstGeom prst="ellipse">
                <a:avLst/>
              </a:prstGeom>
              <a:solidFill>
                <a:srgbClr val="FF0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1" name="Group 43"/>
            <p:cNvGrpSpPr/>
            <p:nvPr/>
          </p:nvGrpSpPr>
          <p:grpSpPr>
            <a:xfrm>
              <a:off x="3823923" y="4061282"/>
              <a:ext cx="141024" cy="125374"/>
              <a:chOff x="7082590" y="3220452"/>
              <a:chExt cx="565484" cy="541421"/>
            </a:xfrm>
          </p:grpSpPr>
          <p:sp>
            <p:nvSpPr>
              <p:cNvPr id="112" name="Oval 111"/>
              <p:cNvSpPr/>
              <p:nvPr/>
            </p:nvSpPr>
            <p:spPr>
              <a:xfrm>
                <a:off x="7082590" y="3220452"/>
                <a:ext cx="565484" cy="541421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13" name="Straight Connector 112"/>
              <p:cNvCxnSpPr/>
              <p:nvPr/>
            </p:nvCxnSpPr>
            <p:spPr>
              <a:xfrm>
                <a:off x="7170821" y="3320719"/>
                <a:ext cx="397042" cy="336884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Straight Connector 113"/>
              <p:cNvCxnSpPr/>
              <p:nvPr/>
            </p:nvCxnSpPr>
            <p:spPr>
              <a:xfrm flipV="1">
                <a:off x="7166811" y="3328715"/>
                <a:ext cx="364957" cy="356937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23" name="TextBox 122"/>
          <p:cNvSpPr txBox="1"/>
          <p:nvPr/>
        </p:nvSpPr>
        <p:spPr>
          <a:xfrm>
            <a:off x="2441110" y="4569405"/>
            <a:ext cx="1768642" cy="646331"/>
          </a:xfrm>
          <a:prstGeom prst="rect">
            <a:avLst/>
          </a:prstGeom>
          <a:solidFill>
            <a:srgbClr val="00800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3"/>
                </a:solidFill>
              </a:rPr>
              <a:t>Electrically short is capacitance</a:t>
            </a:r>
            <a:endParaRPr lang="en-US" dirty="0">
              <a:solidFill>
                <a:schemeClr val="accent3"/>
              </a:solidFill>
            </a:endParaRPr>
          </a:p>
        </p:txBody>
      </p:sp>
      <p:cxnSp>
        <p:nvCxnSpPr>
          <p:cNvPr id="124" name="Straight Arrow Connector 123"/>
          <p:cNvCxnSpPr>
            <a:stCxn id="123" idx="0"/>
          </p:cNvCxnSpPr>
          <p:nvPr/>
        </p:nvCxnSpPr>
        <p:spPr>
          <a:xfrm flipH="1" flipV="1">
            <a:off x="3212433" y="3753854"/>
            <a:ext cx="112998" cy="815551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Text Box 1083"/>
          <p:cNvSpPr txBox="1">
            <a:spLocks noChangeArrowheads="1"/>
          </p:cNvSpPr>
          <p:nvPr/>
        </p:nvSpPr>
        <p:spPr bwMode="auto">
          <a:xfrm>
            <a:off x="179806" y="4587738"/>
            <a:ext cx="1756628" cy="615553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700" dirty="0" smtClean="0">
                <a:solidFill>
                  <a:schemeClr val="bg1"/>
                </a:solidFill>
              </a:rPr>
              <a:t>Electrically short is inductance</a:t>
            </a:r>
            <a:endParaRPr lang="en-US" sz="1700" b="0" dirty="0">
              <a:solidFill>
                <a:schemeClr val="bg1"/>
              </a:solidFill>
            </a:endParaRPr>
          </a:p>
        </p:txBody>
      </p:sp>
      <p:cxnSp>
        <p:nvCxnSpPr>
          <p:cNvPr id="127" name="Straight Arrow Connector 126"/>
          <p:cNvCxnSpPr/>
          <p:nvPr/>
        </p:nvCxnSpPr>
        <p:spPr>
          <a:xfrm flipH="1" flipV="1">
            <a:off x="421105" y="4030579"/>
            <a:ext cx="334984" cy="57336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1" name="TextBox 170"/>
          <p:cNvSpPr txBox="1"/>
          <p:nvPr/>
        </p:nvSpPr>
        <p:spPr>
          <a:xfrm>
            <a:off x="0" y="5352752"/>
            <a:ext cx="53400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Note that high-frequencies are considered here so that the current flows on conductor surfaces.</a:t>
            </a:r>
            <a:endParaRPr lang="en-US" dirty="0"/>
          </a:p>
        </p:txBody>
      </p:sp>
      <p:sp>
        <p:nvSpPr>
          <p:cNvPr id="172" name="TextBox 171"/>
          <p:cNvSpPr txBox="1"/>
          <p:nvPr/>
        </p:nvSpPr>
        <p:spPr>
          <a:xfrm>
            <a:off x="6412834" y="168442"/>
            <a:ext cx="2586787" cy="1477328"/>
          </a:xfrm>
          <a:prstGeom prst="rect">
            <a:avLst/>
          </a:prstGeom>
          <a:solidFill>
            <a:srgbClr val="195597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3"/>
                </a:solidFill>
              </a:rPr>
              <a:t>Trace all current paths</a:t>
            </a:r>
          </a:p>
          <a:p>
            <a:pPr marL="168275" indent="-168275"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3"/>
                </a:solidFill>
              </a:rPr>
              <a:t>intentional – signal</a:t>
            </a:r>
          </a:p>
          <a:p>
            <a:pPr marL="168275" indent="-168275"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3"/>
                </a:solidFill>
              </a:rPr>
              <a:t>Un-intentional – due to parasitic coupling and can lead to EMI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186" name="TextBox 185"/>
          <p:cNvSpPr txBox="1"/>
          <p:nvPr/>
        </p:nvSpPr>
        <p:spPr>
          <a:xfrm>
            <a:off x="-76200" y="6069227"/>
            <a:ext cx="93217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Q:  The </a:t>
            </a:r>
            <a:r>
              <a:rPr lang="en-US" dirty="0" err="1" smtClean="0"/>
              <a:t>heatsink</a:t>
            </a:r>
            <a:r>
              <a:rPr lang="en-US" dirty="0" smtClean="0"/>
              <a:t> is grounded, why is there still a displacement current between the </a:t>
            </a:r>
            <a:r>
              <a:rPr lang="en-US" dirty="0" err="1" smtClean="0"/>
              <a:t>heatsink</a:t>
            </a:r>
            <a:r>
              <a:rPr lang="en-US" dirty="0" smtClean="0"/>
              <a:t> and the PCB GND shown as part of the return path of the in-intended current coupled to the </a:t>
            </a:r>
            <a:r>
              <a:rPr lang="en-US" dirty="0" err="1" smtClean="0"/>
              <a:t>heatsink</a:t>
            </a:r>
            <a:r>
              <a:rPr lang="en-US" dirty="0" smtClean="0"/>
              <a:t>?</a:t>
            </a:r>
            <a:endParaRPr lang="en-US" dirty="0"/>
          </a:p>
        </p:txBody>
      </p:sp>
      <p:cxnSp>
        <p:nvCxnSpPr>
          <p:cNvPr id="188" name="Straight Arrow Connector 187"/>
          <p:cNvCxnSpPr/>
          <p:nvPr/>
        </p:nvCxnSpPr>
        <p:spPr>
          <a:xfrm flipH="1" flipV="1">
            <a:off x="2286000" y="4165600"/>
            <a:ext cx="3479800" cy="2044700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/>
          <p:cNvCxnSpPr/>
          <p:nvPr/>
        </p:nvCxnSpPr>
        <p:spPr>
          <a:xfrm>
            <a:off x="2569144" y="3462119"/>
            <a:ext cx="4010" cy="509337"/>
          </a:xfrm>
          <a:prstGeom prst="straightConnector1">
            <a:avLst/>
          </a:prstGeom>
          <a:ln w="38100">
            <a:solidFill>
              <a:srgbClr val="FF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7" name="Group 136"/>
          <p:cNvGrpSpPr/>
          <p:nvPr/>
        </p:nvGrpSpPr>
        <p:grpSpPr>
          <a:xfrm>
            <a:off x="0" y="1515730"/>
            <a:ext cx="4689654" cy="1187515"/>
            <a:chOff x="4175760" y="5694030"/>
            <a:chExt cx="4689654" cy="1187515"/>
          </a:xfrm>
        </p:grpSpPr>
        <p:graphicFrame>
          <p:nvGraphicFramePr>
            <p:cNvPr id="115" name="Object 2"/>
            <p:cNvGraphicFramePr>
              <a:graphicFrameLocks noChangeAspect="1"/>
            </p:cNvGraphicFramePr>
            <p:nvPr/>
          </p:nvGraphicFramePr>
          <p:xfrm>
            <a:off x="7733527" y="5694030"/>
            <a:ext cx="1131887" cy="8969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46837" name="Equation" r:id="rId6" imgW="736560" imgH="583920" progId="Equation.DSMT4">
                    <p:embed/>
                  </p:oleObj>
                </mc:Choice>
                <mc:Fallback>
                  <p:oleObj name="Equation" r:id="rId6" imgW="736560" imgH="583920" progId="Equation.DSMT4">
                    <p:embed/>
                    <p:pic>
                      <p:nvPicPr>
                        <p:cNvPr id="0" name="Picture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733527" y="5694030"/>
                          <a:ext cx="1131887" cy="89693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16" name="Group 71"/>
            <p:cNvGrpSpPr/>
            <p:nvPr/>
          </p:nvGrpSpPr>
          <p:grpSpPr>
            <a:xfrm>
              <a:off x="4175760" y="5711994"/>
              <a:ext cx="3580077" cy="1169551"/>
              <a:chOff x="4175760" y="5461616"/>
              <a:chExt cx="3580077" cy="1169551"/>
            </a:xfrm>
          </p:grpSpPr>
          <p:grpSp>
            <p:nvGrpSpPr>
              <p:cNvPr id="120" name="Group 74"/>
              <p:cNvGrpSpPr/>
              <p:nvPr/>
            </p:nvGrpSpPr>
            <p:grpSpPr>
              <a:xfrm>
                <a:off x="4218552" y="5461616"/>
                <a:ext cx="3537285" cy="1169551"/>
                <a:chOff x="332873" y="1732547"/>
                <a:chExt cx="3537285" cy="1169551"/>
              </a:xfrm>
            </p:grpSpPr>
            <p:cxnSp>
              <p:nvCxnSpPr>
                <p:cNvPr id="128" name="Straight Connector 127"/>
                <p:cNvCxnSpPr/>
                <p:nvPr/>
              </p:nvCxnSpPr>
              <p:spPr>
                <a:xfrm>
                  <a:off x="336883" y="1852861"/>
                  <a:ext cx="360947" cy="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Straight Connector 128"/>
                <p:cNvCxnSpPr/>
                <p:nvPr/>
              </p:nvCxnSpPr>
              <p:spPr>
                <a:xfrm>
                  <a:off x="332873" y="2318081"/>
                  <a:ext cx="360947" cy="0"/>
                </a:xfrm>
                <a:prstGeom prst="line">
                  <a:avLst/>
                </a:prstGeom>
                <a:ln w="38100">
                  <a:solidFill>
                    <a:srgbClr val="008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34" name="TextBox 133"/>
                <p:cNvSpPr txBox="1"/>
                <p:nvPr/>
              </p:nvSpPr>
              <p:spPr>
                <a:xfrm>
                  <a:off x="697832" y="1732547"/>
                  <a:ext cx="3172326" cy="116955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 smtClean="0"/>
                    <a:t>Conduction current – carried by electrons</a:t>
                  </a:r>
                </a:p>
                <a:p>
                  <a:endParaRPr lang="en-US" sz="1400" dirty="0" smtClean="0"/>
                </a:p>
                <a:p>
                  <a:r>
                    <a:rPr lang="en-US" sz="1400" dirty="0" smtClean="0"/>
                    <a:t>Displacement current – carried by time-</a:t>
                  </a:r>
                </a:p>
                <a:p>
                  <a:r>
                    <a:rPr lang="en-US" sz="1400" dirty="0" smtClean="0"/>
                    <a:t>changing E-field</a:t>
                  </a:r>
                </a:p>
                <a:p>
                  <a:r>
                    <a:rPr lang="en-US" sz="1400" dirty="0" smtClean="0"/>
                    <a:t>Antenna conduction current</a:t>
                  </a:r>
                  <a:endParaRPr lang="en-US" sz="1400" dirty="0"/>
                </a:p>
              </p:txBody>
            </p:sp>
          </p:grpSp>
          <p:cxnSp>
            <p:nvCxnSpPr>
              <p:cNvPr id="125" name="Straight Arrow Connector 124"/>
              <p:cNvCxnSpPr/>
              <p:nvPr/>
            </p:nvCxnSpPr>
            <p:spPr>
              <a:xfrm>
                <a:off x="4175760" y="6469388"/>
                <a:ext cx="426720" cy="0"/>
              </a:xfrm>
              <a:prstGeom prst="straightConnector1">
                <a:avLst/>
              </a:prstGeom>
              <a:ln w="28575">
                <a:solidFill>
                  <a:srgbClr val="FF33CC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40" name="TextBox 139"/>
          <p:cNvSpPr txBox="1"/>
          <p:nvPr/>
        </p:nvSpPr>
        <p:spPr>
          <a:xfrm>
            <a:off x="3636418" y="2676408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EMI</a:t>
            </a:r>
            <a:endParaRPr lang="en-US" dirty="0"/>
          </a:p>
        </p:txBody>
      </p:sp>
      <p:cxnSp>
        <p:nvCxnSpPr>
          <p:cNvPr id="142" name="Curved Connector 141"/>
          <p:cNvCxnSpPr/>
          <p:nvPr/>
        </p:nvCxnSpPr>
        <p:spPr>
          <a:xfrm rot="10800000" flipV="1">
            <a:off x="2616202" y="3035299"/>
            <a:ext cx="1041398" cy="711199"/>
          </a:xfrm>
          <a:prstGeom prst="curvedConnector3">
            <a:avLst>
              <a:gd name="adj1" fmla="val 50000"/>
            </a:avLst>
          </a:prstGeom>
          <a:ln w="38100">
            <a:solidFill>
              <a:srgbClr val="0000FF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Intentional Currents – TL Signal Currents</a:t>
            </a:r>
            <a:endParaRPr lang="en-US" dirty="0"/>
          </a:p>
        </p:txBody>
      </p:sp>
      <p:sp>
        <p:nvSpPr>
          <p:cNvPr id="53" name="Rectangle 270"/>
          <p:cNvSpPr>
            <a:spLocks noChangeArrowheads="1"/>
          </p:cNvSpPr>
          <p:nvPr/>
        </p:nvSpPr>
        <p:spPr bwMode="auto">
          <a:xfrm>
            <a:off x="501063" y="4020720"/>
            <a:ext cx="363437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dirty="0"/>
              <a:t>There are currents on ref. plane but the </a:t>
            </a:r>
            <a:r>
              <a:rPr lang="en-US" b="1" dirty="0"/>
              <a:t>net current</a:t>
            </a:r>
            <a:r>
              <a:rPr lang="en-US" dirty="0"/>
              <a:t> on </a:t>
            </a:r>
            <a:r>
              <a:rPr lang="en-US" dirty="0" smtClean="0"/>
              <a:t>reference plane</a:t>
            </a:r>
            <a:endParaRPr lang="en-US" dirty="0"/>
          </a:p>
        </p:txBody>
      </p:sp>
      <p:sp>
        <p:nvSpPr>
          <p:cNvPr id="127" name="Text Box 382"/>
          <p:cNvSpPr txBox="1">
            <a:spLocks noChangeArrowheads="1"/>
          </p:cNvSpPr>
          <p:nvPr/>
        </p:nvSpPr>
        <p:spPr bwMode="auto">
          <a:xfrm>
            <a:off x="4943170" y="4313255"/>
            <a:ext cx="420083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dirty="0">
                <a:latin typeface="Times New Roman" pitchFamily="18" charset="0"/>
              </a:rPr>
              <a:t>There is </a:t>
            </a:r>
            <a:r>
              <a:rPr lang="en-US" b="1" dirty="0">
                <a:latin typeface="Times New Roman" pitchFamily="18" charset="0"/>
              </a:rPr>
              <a:t>net current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</a:rPr>
              <a:t>on the reference </a:t>
            </a:r>
            <a:r>
              <a:rPr lang="en-US" dirty="0">
                <a:latin typeface="Times New Roman" pitchFamily="18" charset="0"/>
              </a:rPr>
              <a:t>plane</a:t>
            </a:r>
          </a:p>
        </p:txBody>
      </p:sp>
      <p:sp>
        <p:nvSpPr>
          <p:cNvPr id="171" name="TextBox 170"/>
          <p:cNvSpPr txBox="1"/>
          <p:nvPr/>
        </p:nvSpPr>
        <p:spPr>
          <a:xfrm>
            <a:off x="0" y="4728412"/>
            <a:ext cx="74819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68275" indent="-168275">
              <a:buFont typeface="Arial" pitchFamily="34" charset="0"/>
              <a:buChar char="•"/>
            </a:pPr>
            <a:r>
              <a:rPr lang="en-US" sz="2400" dirty="0" smtClean="0"/>
              <a:t>Transmission-line (TL) currents for a single-ended signal:</a:t>
            </a:r>
            <a:endParaRPr lang="en-US" sz="2400" dirty="0"/>
          </a:p>
        </p:txBody>
      </p:sp>
      <p:sp>
        <p:nvSpPr>
          <p:cNvPr id="173" name="TextBox 172"/>
          <p:cNvSpPr txBox="1"/>
          <p:nvPr/>
        </p:nvSpPr>
        <p:spPr>
          <a:xfrm>
            <a:off x="300789" y="1371601"/>
            <a:ext cx="44363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Odd-Mode</a:t>
            </a:r>
          </a:p>
          <a:p>
            <a:pPr algn="ctr"/>
            <a:r>
              <a:rPr lang="en-US" dirty="0" smtClean="0"/>
              <a:t>Transmission-line differential mode (DM-TL)</a:t>
            </a:r>
            <a:endParaRPr lang="en-US" dirty="0"/>
          </a:p>
        </p:txBody>
      </p:sp>
      <p:sp>
        <p:nvSpPr>
          <p:cNvPr id="174" name="TextBox 173"/>
          <p:cNvSpPr txBox="1"/>
          <p:nvPr/>
        </p:nvSpPr>
        <p:spPr>
          <a:xfrm>
            <a:off x="4713497" y="1367593"/>
            <a:ext cx="44340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Even-Mode</a:t>
            </a:r>
          </a:p>
          <a:p>
            <a:pPr algn="ctr"/>
            <a:r>
              <a:rPr lang="en-US" dirty="0" smtClean="0"/>
              <a:t>Transmission-line “common”-mode (CM-TL)</a:t>
            </a:r>
            <a:endParaRPr lang="en-US" dirty="0"/>
          </a:p>
        </p:txBody>
      </p:sp>
      <p:grpSp>
        <p:nvGrpSpPr>
          <p:cNvPr id="227" name="Group 226"/>
          <p:cNvGrpSpPr/>
          <p:nvPr/>
        </p:nvGrpSpPr>
        <p:grpSpPr>
          <a:xfrm>
            <a:off x="666757" y="5257801"/>
            <a:ext cx="3147254" cy="1398490"/>
            <a:chOff x="2567747" y="3594892"/>
            <a:chExt cx="2365201" cy="967903"/>
          </a:xfrm>
        </p:grpSpPr>
        <p:grpSp>
          <p:nvGrpSpPr>
            <p:cNvPr id="228" name="Group 348"/>
            <p:cNvGrpSpPr>
              <a:grpSpLocks/>
            </p:cNvGrpSpPr>
            <p:nvPr/>
          </p:nvGrpSpPr>
          <p:grpSpPr bwMode="auto">
            <a:xfrm>
              <a:off x="2567747" y="3832133"/>
              <a:ext cx="348777" cy="730662"/>
              <a:chOff x="95" y="1914"/>
              <a:chExt cx="314" cy="614"/>
            </a:xfrm>
          </p:grpSpPr>
          <p:sp>
            <p:nvSpPr>
              <p:cNvPr id="245" name="Text Box 349"/>
              <p:cNvSpPr txBox="1">
                <a:spLocks noChangeArrowheads="1"/>
              </p:cNvSpPr>
              <p:nvPr/>
            </p:nvSpPr>
            <p:spPr bwMode="auto">
              <a:xfrm>
                <a:off x="95" y="2051"/>
                <a:ext cx="314" cy="3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>
                  <a:buNone/>
                </a:pPr>
                <a:r>
                  <a:rPr lang="en-US" dirty="0">
                    <a:latin typeface="Times New Roman" pitchFamily="18" charset="0"/>
                  </a:rPr>
                  <a:t>V</a:t>
                </a:r>
                <a:endParaRPr lang="en-US" baseline="-25000" dirty="0">
                  <a:latin typeface="Times New Roman" pitchFamily="18" charset="0"/>
                </a:endParaRPr>
              </a:p>
            </p:txBody>
          </p:sp>
          <p:sp>
            <p:nvSpPr>
              <p:cNvPr id="246" name="Text Box 350"/>
              <p:cNvSpPr txBox="1">
                <a:spLocks noChangeArrowheads="1"/>
              </p:cNvSpPr>
              <p:nvPr/>
            </p:nvSpPr>
            <p:spPr bwMode="auto">
              <a:xfrm>
                <a:off x="101" y="1914"/>
                <a:ext cx="281" cy="3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>
                  <a:buNone/>
                </a:pPr>
                <a:r>
                  <a:rPr lang="en-US" dirty="0">
                    <a:latin typeface="Times New Roman" pitchFamily="18" charset="0"/>
                  </a:rPr>
                  <a:t>+</a:t>
                </a:r>
              </a:p>
            </p:txBody>
          </p:sp>
          <p:sp>
            <p:nvSpPr>
              <p:cNvPr id="247" name="Text Box 351"/>
              <p:cNvSpPr txBox="1">
                <a:spLocks noChangeArrowheads="1"/>
              </p:cNvSpPr>
              <p:nvPr/>
            </p:nvSpPr>
            <p:spPr bwMode="auto">
              <a:xfrm>
                <a:off x="125" y="2220"/>
                <a:ext cx="234" cy="3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>
                  <a:buNone/>
                </a:pPr>
                <a:r>
                  <a:rPr lang="en-US" dirty="0">
                    <a:latin typeface="Times New Roman" pitchFamily="18" charset="0"/>
                  </a:rPr>
                  <a:t>-</a:t>
                </a:r>
              </a:p>
            </p:txBody>
          </p:sp>
        </p:grpSp>
        <p:pic>
          <p:nvPicPr>
            <p:cNvPr id="229" name="Picture 352" descr="capacitance_1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988723" y="3791673"/>
              <a:ext cx="1759436" cy="5938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aphicFrame>
          <p:nvGraphicFramePr>
            <p:cNvPr id="230" name="Object 354"/>
            <p:cNvGraphicFramePr>
              <a:graphicFrameLocks noChangeAspect="1"/>
            </p:cNvGraphicFramePr>
            <p:nvPr/>
          </p:nvGraphicFramePr>
          <p:xfrm>
            <a:off x="2968729" y="3686953"/>
            <a:ext cx="151063" cy="21896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40440" name="Equation" r:id="rId4" imgW="215640" imgH="291960" progId="Equation.3">
                    <p:embed/>
                  </p:oleObj>
                </mc:Choice>
                <mc:Fallback>
                  <p:oleObj name="Equation" r:id="rId4" imgW="215640" imgH="291960" progId="Equation.3">
                    <p:embed/>
                    <p:pic>
                      <p:nvPicPr>
                        <p:cNvPr id="0" name="Picture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68729" y="3686953"/>
                          <a:ext cx="151063" cy="21896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31" name="Object 355"/>
            <p:cNvGraphicFramePr>
              <a:graphicFrameLocks noChangeAspect="1"/>
            </p:cNvGraphicFramePr>
            <p:nvPr/>
          </p:nvGraphicFramePr>
          <p:xfrm>
            <a:off x="2970951" y="4072514"/>
            <a:ext cx="133291" cy="21896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40441" name="Equation" r:id="rId6" imgW="190440" imgH="291960" progId="Equation.3">
                    <p:embed/>
                  </p:oleObj>
                </mc:Choice>
                <mc:Fallback>
                  <p:oleObj name="Equation" r:id="rId6" imgW="190440" imgH="291960" progId="Equation.3">
                    <p:embed/>
                    <p:pic>
                      <p:nvPicPr>
                        <p:cNvPr id="0" name="Picture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70951" y="4072514"/>
                          <a:ext cx="133291" cy="21896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32" name="Rectangle 358"/>
            <p:cNvSpPr>
              <a:spLocks noChangeArrowheads="1"/>
            </p:cNvSpPr>
            <p:nvPr/>
          </p:nvSpPr>
          <p:spPr bwMode="auto">
            <a:xfrm>
              <a:off x="3512999" y="3853554"/>
              <a:ext cx="679782" cy="128520"/>
            </a:xfrm>
            <a:prstGeom prst="rec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33" name="Group 55"/>
            <p:cNvGrpSpPr/>
            <p:nvPr/>
          </p:nvGrpSpPr>
          <p:grpSpPr>
            <a:xfrm>
              <a:off x="2797674" y="3594892"/>
              <a:ext cx="2135274" cy="583666"/>
              <a:chOff x="2797674" y="3703858"/>
              <a:chExt cx="2135274" cy="426573"/>
            </a:xfrm>
          </p:grpSpPr>
          <p:sp>
            <p:nvSpPr>
              <p:cNvPr id="242" name="Oval 378"/>
              <p:cNvSpPr>
                <a:spLocks noChangeArrowheads="1"/>
              </p:cNvSpPr>
              <p:nvPr/>
            </p:nvSpPr>
            <p:spPr bwMode="auto">
              <a:xfrm>
                <a:off x="2797674" y="3705721"/>
                <a:ext cx="2135274" cy="424710"/>
              </a:xfrm>
              <a:prstGeom prst="ellips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3" name="Line 379"/>
              <p:cNvSpPr>
                <a:spLocks noChangeShapeType="1"/>
              </p:cNvSpPr>
              <p:nvPr/>
            </p:nvSpPr>
            <p:spPr bwMode="auto">
              <a:xfrm flipH="1">
                <a:off x="3619747" y="3703858"/>
                <a:ext cx="399872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4" name="Line 380"/>
              <p:cNvSpPr>
                <a:spLocks noChangeShapeType="1"/>
              </p:cNvSpPr>
              <p:nvPr/>
            </p:nvSpPr>
            <p:spPr bwMode="auto">
              <a:xfrm flipH="1">
                <a:off x="3618822" y="4128720"/>
                <a:ext cx="399872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 type="triangle" w="med" len="med"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34" name="Group 152"/>
            <p:cNvGrpSpPr/>
            <p:nvPr/>
          </p:nvGrpSpPr>
          <p:grpSpPr>
            <a:xfrm>
              <a:off x="3783811" y="4018034"/>
              <a:ext cx="145476" cy="333054"/>
              <a:chOff x="3743712" y="2305540"/>
              <a:chExt cx="145476" cy="333054"/>
            </a:xfrm>
          </p:grpSpPr>
          <p:grpSp>
            <p:nvGrpSpPr>
              <p:cNvPr id="235" name="Group 38"/>
              <p:cNvGrpSpPr/>
              <p:nvPr/>
            </p:nvGrpSpPr>
            <p:grpSpPr>
              <a:xfrm>
                <a:off x="3748164" y="2305540"/>
                <a:ext cx="141024" cy="125374"/>
                <a:chOff x="6797842" y="2045368"/>
                <a:chExt cx="565484" cy="541421"/>
              </a:xfrm>
            </p:grpSpPr>
            <p:sp>
              <p:nvSpPr>
                <p:cNvPr id="240" name="Oval 239"/>
                <p:cNvSpPr/>
                <p:nvPr/>
              </p:nvSpPr>
              <p:spPr>
                <a:xfrm>
                  <a:off x="6797842" y="2045368"/>
                  <a:ext cx="565484" cy="541421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1" name="Oval 240"/>
                <p:cNvSpPr/>
                <p:nvPr/>
              </p:nvSpPr>
              <p:spPr>
                <a:xfrm>
                  <a:off x="6960169" y="2213810"/>
                  <a:ext cx="220578" cy="212548"/>
                </a:xfrm>
                <a:prstGeom prst="ellipse">
                  <a:avLst/>
                </a:prstGeom>
                <a:solidFill>
                  <a:srgbClr val="FF0000"/>
                </a:solidFill>
                <a:ln w="28575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6" name="Group 43"/>
              <p:cNvGrpSpPr/>
              <p:nvPr/>
            </p:nvGrpSpPr>
            <p:grpSpPr>
              <a:xfrm>
                <a:off x="3743712" y="2513220"/>
                <a:ext cx="141024" cy="125374"/>
                <a:chOff x="7082590" y="3220452"/>
                <a:chExt cx="565484" cy="541421"/>
              </a:xfrm>
            </p:grpSpPr>
            <p:sp>
              <p:nvSpPr>
                <p:cNvPr id="237" name="Oval 236"/>
                <p:cNvSpPr/>
                <p:nvPr/>
              </p:nvSpPr>
              <p:spPr>
                <a:xfrm>
                  <a:off x="7082590" y="3220452"/>
                  <a:ext cx="565484" cy="541421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238" name="Straight Connector 237"/>
                <p:cNvCxnSpPr/>
                <p:nvPr/>
              </p:nvCxnSpPr>
              <p:spPr>
                <a:xfrm>
                  <a:off x="7170821" y="3320719"/>
                  <a:ext cx="397042" cy="336884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9" name="Straight Connector 238"/>
                <p:cNvCxnSpPr/>
                <p:nvPr/>
              </p:nvCxnSpPr>
              <p:spPr>
                <a:xfrm flipV="1">
                  <a:off x="7166811" y="3328715"/>
                  <a:ext cx="364957" cy="356937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248" name="TextBox 247"/>
          <p:cNvSpPr txBox="1"/>
          <p:nvPr/>
        </p:nvSpPr>
        <p:spPr>
          <a:xfrm>
            <a:off x="0" y="958516"/>
            <a:ext cx="78241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68275" indent="-168275">
              <a:buFont typeface="Arial" pitchFamily="34" charset="0"/>
              <a:buChar char="•"/>
            </a:pPr>
            <a:r>
              <a:rPr lang="en-US" sz="2400" dirty="0" smtClean="0"/>
              <a:t>Transmission-line (TL) currents for a differential signal pair:</a:t>
            </a:r>
            <a:endParaRPr lang="en-US" sz="2400" dirty="0"/>
          </a:p>
        </p:txBody>
      </p:sp>
      <p:grpSp>
        <p:nvGrpSpPr>
          <p:cNvPr id="252" name="Group 251"/>
          <p:cNvGrpSpPr/>
          <p:nvPr/>
        </p:nvGrpSpPr>
        <p:grpSpPr>
          <a:xfrm>
            <a:off x="4853747" y="2011080"/>
            <a:ext cx="4271963" cy="2361747"/>
            <a:chOff x="4853747" y="2011080"/>
            <a:chExt cx="4271963" cy="2361747"/>
          </a:xfrm>
        </p:grpSpPr>
        <p:grpSp>
          <p:nvGrpSpPr>
            <p:cNvPr id="93" name="Group 348"/>
            <p:cNvGrpSpPr>
              <a:grpSpLocks/>
            </p:cNvGrpSpPr>
            <p:nvPr/>
          </p:nvGrpSpPr>
          <p:grpSpPr bwMode="auto">
            <a:xfrm>
              <a:off x="4853747" y="3218523"/>
              <a:ext cx="348777" cy="730662"/>
              <a:chOff x="95" y="1914"/>
              <a:chExt cx="314" cy="614"/>
            </a:xfrm>
          </p:grpSpPr>
          <p:sp>
            <p:nvSpPr>
              <p:cNvPr id="124" name="Text Box 349"/>
              <p:cNvSpPr txBox="1">
                <a:spLocks noChangeArrowheads="1"/>
              </p:cNvSpPr>
              <p:nvPr/>
            </p:nvSpPr>
            <p:spPr bwMode="auto">
              <a:xfrm>
                <a:off x="95" y="2051"/>
                <a:ext cx="314" cy="3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>
                  <a:buNone/>
                </a:pPr>
                <a:r>
                  <a:rPr lang="en-US" dirty="0">
                    <a:latin typeface="Times New Roman" pitchFamily="18" charset="0"/>
                  </a:rPr>
                  <a:t>V</a:t>
                </a:r>
                <a:endParaRPr lang="en-US" baseline="-25000" dirty="0">
                  <a:latin typeface="Times New Roman" pitchFamily="18" charset="0"/>
                </a:endParaRPr>
              </a:p>
            </p:txBody>
          </p:sp>
          <p:sp>
            <p:nvSpPr>
              <p:cNvPr id="125" name="Text Box 350"/>
              <p:cNvSpPr txBox="1">
                <a:spLocks noChangeArrowheads="1"/>
              </p:cNvSpPr>
              <p:nvPr/>
            </p:nvSpPr>
            <p:spPr bwMode="auto">
              <a:xfrm>
                <a:off x="101" y="1914"/>
                <a:ext cx="281" cy="3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>
                  <a:buNone/>
                </a:pPr>
                <a:r>
                  <a:rPr lang="en-US" dirty="0">
                    <a:latin typeface="Times New Roman" pitchFamily="18" charset="0"/>
                  </a:rPr>
                  <a:t>+</a:t>
                </a:r>
              </a:p>
            </p:txBody>
          </p:sp>
          <p:sp>
            <p:nvSpPr>
              <p:cNvPr id="126" name="Text Box 351"/>
              <p:cNvSpPr txBox="1">
                <a:spLocks noChangeArrowheads="1"/>
              </p:cNvSpPr>
              <p:nvPr/>
            </p:nvSpPr>
            <p:spPr bwMode="auto">
              <a:xfrm>
                <a:off x="125" y="2220"/>
                <a:ext cx="234" cy="3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>
                  <a:buNone/>
                </a:pPr>
                <a:r>
                  <a:rPr lang="en-US" dirty="0">
                    <a:latin typeface="Times New Roman" pitchFamily="18" charset="0"/>
                  </a:rPr>
                  <a:t>-</a:t>
                </a:r>
              </a:p>
            </p:txBody>
          </p:sp>
        </p:grpSp>
        <p:pic>
          <p:nvPicPr>
            <p:cNvPr id="94" name="Picture 352" descr="capacitance_1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274723" y="3178063"/>
              <a:ext cx="1759436" cy="5938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5" name="Text Box 353"/>
            <p:cNvSpPr txBox="1">
              <a:spLocks noChangeArrowheads="1"/>
            </p:cNvSpPr>
            <p:nvPr/>
          </p:nvSpPr>
          <p:spPr bwMode="auto">
            <a:xfrm>
              <a:off x="5992271" y="2709202"/>
              <a:ext cx="247698" cy="3665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buNone/>
              </a:pPr>
              <a:r>
                <a:rPr lang="en-US" dirty="0" err="1">
                  <a:latin typeface="Times New Roman" pitchFamily="18" charset="0"/>
                </a:rPr>
                <a:t>i</a:t>
              </a:r>
              <a:endParaRPr lang="en-US" baseline="-25000" dirty="0">
                <a:latin typeface="Times New Roman" pitchFamily="18" charset="0"/>
              </a:endParaRPr>
            </a:p>
          </p:txBody>
        </p:sp>
        <p:graphicFrame>
          <p:nvGraphicFramePr>
            <p:cNvPr id="96" name="Object 354"/>
            <p:cNvGraphicFramePr>
              <a:graphicFrameLocks noChangeAspect="1"/>
            </p:cNvGraphicFramePr>
            <p:nvPr/>
          </p:nvGraphicFramePr>
          <p:xfrm>
            <a:off x="5254729" y="3073343"/>
            <a:ext cx="151063" cy="21896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40442" name="Equation" r:id="rId8" imgW="215640" imgH="291960" progId="Equation.3">
                    <p:embed/>
                  </p:oleObj>
                </mc:Choice>
                <mc:Fallback>
                  <p:oleObj name="Equation" r:id="rId8" imgW="215640" imgH="291960" progId="Equation.3">
                    <p:embed/>
                    <p:pic>
                      <p:nvPicPr>
                        <p:cNvPr id="0" name="Object 35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54729" y="3073343"/>
                          <a:ext cx="151063" cy="21896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7" name="Object 355"/>
            <p:cNvGraphicFramePr>
              <a:graphicFrameLocks noChangeAspect="1"/>
            </p:cNvGraphicFramePr>
            <p:nvPr/>
          </p:nvGraphicFramePr>
          <p:xfrm>
            <a:off x="5256951" y="3458904"/>
            <a:ext cx="133291" cy="21896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40443" name="Equation" r:id="rId9" imgW="190440" imgH="291960" progId="Equation.3">
                    <p:embed/>
                  </p:oleObj>
                </mc:Choice>
                <mc:Fallback>
                  <p:oleObj name="Equation" r:id="rId9" imgW="190440" imgH="291960" progId="Equation.3">
                    <p:embed/>
                    <p:pic>
                      <p:nvPicPr>
                        <p:cNvPr id="0" name="Object 35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56951" y="3458904"/>
                          <a:ext cx="133291" cy="21896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98" name="Picture 356" descr="capacitance_1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018608" y="3172113"/>
              <a:ext cx="1759436" cy="5938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9" name="Text Box 357"/>
            <p:cNvSpPr txBox="1">
              <a:spLocks noChangeArrowheads="1"/>
            </p:cNvSpPr>
            <p:nvPr/>
          </p:nvSpPr>
          <p:spPr bwMode="auto">
            <a:xfrm>
              <a:off x="8429267" y="3402974"/>
              <a:ext cx="374324" cy="3665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buNone/>
              </a:pPr>
              <a:r>
                <a:rPr lang="en-US" dirty="0">
                  <a:latin typeface="Times New Roman" pitchFamily="18" charset="0"/>
                </a:rPr>
                <a:t>d</a:t>
              </a:r>
              <a:r>
                <a:rPr lang="en-US" baseline="-25000" dirty="0">
                  <a:latin typeface="Times New Roman" pitchFamily="18" charset="0"/>
                </a:rPr>
                <a:t>1</a:t>
              </a:r>
            </a:p>
          </p:txBody>
        </p:sp>
        <p:sp>
          <p:nvSpPr>
            <p:cNvPr id="100" name="Rectangle 358"/>
            <p:cNvSpPr>
              <a:spLocks noChangeArrowheads="1"/>
            </p:cNvSpPr>
            <p:nvPr/>
          </p:nvSpPr>
          <p:spPr bwMode="auto">
            <a:xfrm>
              <a:off x="5798999" y="3239944"/>
              <a:ext cx="679782" cy="128520"/>
            </a:xfrm>
            <a:prstGeom prst="rec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" name="Rectangle 359"/>
            <p:cNvSpPr>
              <a:spLocks noChangeArrowheads="1"/>
            </p:cNvSpPr>
            <p:nvPr/>
          </p:nvSpPr>
          <p:spPr bwMode="auto">
            <a:xfrm>
              <a:off x="7562878" y="3237564"/>
              <a:ext cx="666453" cy="128520"/>
            </a:xfrm>
            <a:prstGeom prst="rec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04" name="Group 366"/>
            <p:cNvGrpSpPr>
              <a:grpSpLocks/>
            </p:cNvGrpSpPr>
            <p:nvPr/>
          </p:nvGrpSpPr>
          <p:grpSpPr bwMode="auto">
            <a:xfrm>
              <a:off x="7020084" y="3977213"/>
              <a:ext cx="179942" cy="173741"/>
              <a:chOff x="2346" y="3454"/>
              <a:chExt cx="162" cy="146"/>
            </a:xfrm>
          </p:grpSpPr>
          <p:sp>
            <p:nvSpPr>
              <p:cNvPr id="117" name="Oval 367"/>
              <p:cNvSpPr>
                <a:spLocks noChangeArrowheads="1"/>
              </p:cNvSpPr>
              <p:nvPr/>
            </p:nvSpPr>
            <p:spPr bwMode="auto">
              <a:xfrm>
                <a:off x="2356" y="3454"/>
                <a:ext cx="144" cy="132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8" name="Line 368"/>
              <p:cNvSpPr>
                <a:spLocks noChangeShapeType="1"/>
              </p:cNvSpPr>
              <p:nvPr/>
            </p:nvSpPr>
            <p:spPr bwMode="auto">
              <a:xfrm>
                <a:off x="2346" y="3528"/>
                <a:ext cx="162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" name="Line 369"/>
              <p:cNvSpPr>
                <a:spLocks noChangeShapeType="1"/>
              </p:cNvSpPr>
              <p:nvPr/>
            </p:nvSpPr>
            <p:spPr bwMode="auto">
              <a:xfrm flipH="1">
                <a:off x="2424" y="3462"/>
                <a:ext cx="6" cy="13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5" name="Text Box 370"/>
            <p:cNvSpPr txBox="1">
              <a:spLocks noChangeArrowheads="1"/>
            </p:cNvSpPr>
            <p:nvPr/>
          </p:nvSpPr>
          <p:spPr bwMode="auto">
            <a:xfrm>
              <a:off x="7802801" y="2765132"/>
              <a:ext cx="247698" cy="3665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buNone/>
              </a:pPr>
              <a:r>
                <a:rPr lang="en-US" dirty="0" err="1">
                  <a:latin typeface="Times New Roman" pitchFamily="18" charset="0"/>
                </a:rPr>
                <a:t>i</a:t>
              </a:r>
              <a:endParaRPr lang="en-US" baseline="-25000" dirty="0">
                <a:latin typeface="Times New Roman" pitchFamily="18" charset="0"/>
              </a:endParaRPr>
            </a:p>
          </p:txBody>
        </p:sp>
        <p:sp>
          <p:nvSpPr>
            <p:cNvPr id="106" name="Text Box 371"/>
            <p:cNvSpPr txBox="1">
              <a:spLocks noChangeArrowheads="1"/>
            </p:cNvSpPr>
            <p:nvPr/>
          </p:nvSpPr>
          <p:spPr bwMode="auto">
            <a:xfrm>
              <a:off x="6748695" y="4006306"/>
              <a:ext cx="613137" cy="3665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buNone/>
              </a:pPr>
              <a:r>
                <a:rPr lang="en-US" dirty="0" err="1">
                  <a:latin typeface="Times New Roman" pitchFamily="18" charset="0"/>
                </a:rPr>
                <a:t>i</a:t>
              </a:r>
              <a:r>
                <a:rPr lang="en-US" baseline="-25000" dirty="0" err="1">
                  <a:latin typeface="Times New Roman" pitchFamily="18" charset="0"/>
                </a:rPr>
                <a:t>return</a:t>
              </a:r>
              <a:endParaRPr lang="en-US" baseline="-25000" dirty="0">
                <a:latin typeface="Times New Roman" pitchFamily="18" charset="0"/>
              </a:endParaRPr>
            </a:p>
          </p:txBody>
        </p:sp>
        <p:sp>
          <p:nvSpPr>
            <p:cNvPr id="107" name="Text Box 372"/>
            <p:cNvSpPr txBox="1">
              <a:spLocks noChangeArrowheads="1"/>
            </p:cNvSpPr>
            <p:nvPr/>
          </p:nvSpPr>
          <p:spPr bwMode="auto">
            <a:xfrm>
              <a:off x="8776933" y="3423204"/>
              <a:ext cx="348777" cy="3677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buNone/>
              </a:pPr>
              <a:r>
                <a:rPr lang="en-US" dirty="0">
                  <a:latin typeface="Times New Roman" pitchFamily="18" charset="0"/>
                </a:rPr>
                <a:t>V</a:t>
              </a:r>
              <a:endParaRPr lang="en-US" baseline="-25000" dirty="0">
                <a:latin typeface="Times New Roman" pitchFamily="18" charset="0"/>
              </a:endParaRPr>
            </a:p>
          </p:txBody>
        </p:sp>
        <p:sp>
          <p:nvSpPr>
            <p:cNvPr id="108" name="Text Box 373"/>
            <p:cNvSpPr txBox="1">
              <a:spLocks noChangeArrowheads="1"/>
            </p:cNvSpPr>
            <p:nvPr/>
          </p:nvSpPr>
          <p:spPr bwMode="auto">
            <a:xfrm>
              <a:off x="8800259" y="3258984"/>
              <a:ext cx="313233" cy="3665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buNone/>
              </a:pPr>
              <a:r>
                <a:rPr lang="en-US" dirty="0"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09" name="Text Box 374"/>
            <p:cNvSpPr txBox="1">
              <a:spLocks noChangeArrowheads="1"/>
            </p:cNvSpPr>
            <p:nvPr/>
          </p:nvSpPr>
          <p:spPr bwMode="auto">
            <a:xfrm>
              <a:off x="8826917" y="3624315"/>
              <a:ext cx="261027" cy="3665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buNone/>
              </a:pPr>
              <a:r>
                <a:rPr lang="en-US" dirty="0">
                  <a:latin typeface="Times New Roman" pitchFamily="18" charset="0"/>
                </a:rPr>
                <a:t>-</a:t>
              </a:r>
            </a:p>
          </p:txBody>
        </p:sp>
        <p:sp>
          <p:nvSpPr>
            <p:cNvPr id="110" name="Line 375"/>
            <p:cNvSpPr>
              <a:spLocks noChangeShapeType="1"/>
            </p:cNvSpPr>
            <p:nvPr/>
          </p:nvSpPr>
          <p:spPr bwMode="auto">
            <a:xfrm>
              <a:off x="6970846" y="2416461"/>
              <a:ext cx="0" cy="1726695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prstDash val="dash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" name="Freeform 376"/>
            <p:cNvSpPr>
              <a:spLocks/>
            </p:cNvSpPr>
            <p:nvPr/>
          </p:nvSpPr>
          <p:spPr bwMode="auto">
            <a:xfrm>
              <a:off x="6478781" y="2525941"/>
              <a:ext cx="387653" cy="721142"/>
            </a:xfrm>
            <a:custGeom>
              <a:avLst/>
              <a:gdLst>
                <a:gd name="T0" fmla="*/ 0 w 349"/>
                <a:gd name="T1" fmla="*/ 606 h 606"/>
                <a:gd name="T2" fmla="*/ 294 w 349"/>
                <a:gd name="T3" fmla="*/ 432 h 606"/>
                <a:gd name="T4" fmla="*/ 330 w 349"/>
                <a:gd name="T5" fmla="*/ 0 h 606"/>
                <a:gd name="T6" fmla="*/ 0 60000 65536"/>
                <a:gd name="T7" fmla="*/ 0 60000 65536"/>
                <a:gd name="T8" fmla="*/ 0 60000 65536"/>
                <a:gd name="T9" fmla="*/ 0 w 349"/>
                <a:gd name="T10" fmla="*/ 0 h 606"/>
                <a:gd name="T11" fmla="*/ 349 w 349"/>
                <a:gd name="T12" fmla="*/ 606 h 60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49" h="606">
                  <a:moveTo>
                    <a:pt x="0" y="606"/>
                  </a:moveTo>
                  <a:cubicBezTo>
                    <a:pt x="119" y="569"/>
                    <a:pt x="239" y="533"/>
                    <a:pt x="294" y="432"/>
                  </a:cubicBezTo>
                  <a:cubicBezTo>
                    <a:pt x="349" y="331"/>
                    <a:pt x="339" y="165"/>
                    <a:pt x="330" y="0"/>
                  </a:cubicBezTo>
                </a:path>
              </a:pathLst>
            </a:custGeom>
            <a:noFill/>
            <a:ln w="19050">
              <a:solidFill>
                <a:srgbClr val="008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" name="Freeform 377"/>
            <p:cNvSpPr>
              <a:spLocks/>
            </p:cNvSpPr>
            <p:nvPr/>
          </p:nvSpPr>
          <p:spPr bwMode="auto">
            <a:xfrm>
              <a:off x="7016387" y="2554501"/>
              <a:ext cx="522055" cy="699722"/>
            </a:xfrm>
            <a:custGeom>
              <a:avLst/>
              <a:gdLst>
                <a:gd name="T0" fmla="*/ 470 w 470"/>
                <a:gd name="T1" fmla="*/ 588 h 588"/>
                <a:gd name="T2" fmla="*/ 74 w 470"/>
                <a:gd name="T3" fmla="*/ 408 h 588"/>
                <a:gd name="T4" fmla="*/ 26 w 470"/>
                <a:gd name="T5" fmla="*/ 0 h 588"/>
                <a:gd name="T6" fmla="*/ 0 60000 65536"/>
                <a:gd name="T7" fmla="*/ 0 60000 65536"/>
                <a:gd name="T8" fmla="*/ 0 60000 65536"/>
                <a:gd name="T9" fmla="*/ 0 w 470"/>
                <a:gd name="T10" fmla="*/ 0 h 588"/>
                <a:gd name="T11" fmla="*/ 470 w 470"/>
                <a:gd name="T12" fmla="*/ 588 h 5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70" h="588">
                  <a:moveTo>
                    <a:pt x="470" y="588"/>
                  </a:moveTo>
                  <a:cubicBezTo>
                    <a:pt x="309" y="547"/>
                    <a:pt x="148" y="506"/>
                    <a:pt x="74" y="408"/>
                  </a:cubicBezTo>
                  <a:cubicBezTo>
                    <a:pt x="0" y="310"/>
                    <a:pt x="13" y="155"/>
                    <a:pt x="26" y="0"/>
                  </a:cubicBezTo>
                </a:path>
              </a:pathLst>
            </a:custGeom>
            <a:noFill/>
            <a:ln w="19050">
              <a:solidFill>
                <a:srgbClr val="008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" name="Oval 378"/>
            <p:cNvSpPr>
              <a:spLocks noChangeArrowheads="1"/>
            </p:cNvSpPr>
            <p:nvPr/>
          </p:nvSpPr>
          <p:spPr bwMode="auto">
            <a:xfrm>
              <a:off x="5083673" y="2782982"/>
              <a:ext cx="3798781" cy="878223"/>
            </a:xfrm>
            <a:prstGeom prst="ellips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" name="Line 379"/>
            <p:cNvSpPr>
              <a:spLocks noChangeShapeType="1"/>
            </p:cNvSpPr>
            <p:nvPr/>
          </p:nvSpPr>
          <p:spPr bwMode="auto">
            <a:xfrm flipH="1">
              <a:off x="6772021" y="2782982"/>
              <a:ext cx="399872" cy="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" name="Line 380"/>
            <p:cNvSpPr>
              <a:spLocks noChangeShapeType="1"/>
            </p:cNvSpPr>
            <p:nvPr/>
          </p:nvSpPr>
          <p:spPr bwMode="auto">
            <a:xfrm flipH="1">
              <a:off x="6783128" y="3665965"/>
              <a:ext cx="399872" cy="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" name="Text Box 381"/>
            <p:cNvSpPr txBox="1">
              <a:spLocks noChangeArrowheads="1"/>
            </p:cNvSpPr>
            <p:nvPr/>
          </p:nvSpPr>
          <p:spPr bwMode="auto">
            <a:xfrm>
              <a:off x="6152219" y="2091590"/>
              <a:ext cx="2155975" cy="4617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buNone/>
              </a:pPr>
              <a:r>
                <a:rPr lang="en-US" sz="2400" dirty="0">
                  <a:latin typeface="Times New Roman" pitchFamily="18" charset="0"/>
                </a:rPr>
                <a:t>symmetry plane</a:t>
              </a:r>
            </a:p>
          </p:txBody>
        </p:sp>
        <p:grpSp>
          <p:nvGrpSpPr>
            <p:cNvPr id="139" name="Group 360"/>
            <p:cNvGrpSpPr>
              <a:grpSpLocks/>
            </p:cNvGrpSpPr>
            <p:nvPr/>
          </p:nvGrpSpPr>
          <p:grpSpPr bwMode="auto">
            <a:xfrm>
              <a:off x="6030842" y="2011080"/>
              <a:ext cx="159949" cy="157080"/>
              <a:chOff x="834" y="3582"/>
              <a:chExt cx="144" cy="132"/>
            </a:xfrm>
          </p:grpSpPr>
          <p:sp>
            <p:nvSpPr>
              <p:cNvPr id="140" name="Oval 361"/>
              <p:cNvSpPr>
                <a:spLocks noChangeArrowheads="1"/>
              </p:cNvSpPr>
              <p:nvPr/>
            </p:nvSpPr>
            <p:spPr bwMode="auto">
              <a:xfrm>
                <a:off x="834" y="3582"/>
                <a:ext cx="144" cy="132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1" name="Oval 362"/>
              <p:cNvSpPr>
                <a:spLocks noChangeArrowheads="1"/>
              </p:cNvSpPr>
              <p:nvPr/>
            </p:nvSpPr>
            <p:spPr bwMode="auto">
              <a:xfrm>
                <a:off x="876" y="3624"/>
                <a:ext cx="56" cy="5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42" name="Group 363"/>
            <p:cNvGrpSpPr>
              <a:grpSpLocks/>
            </p:cNvGrpSpPr>
            <p:nvPr/>
          </p:nvGrpSpPr>
          <p:grpSpPr bwMode="auto">
            <a:xfrm>
              <a:off x="7773253" y="2037655"/>
              <a:ext cx="159949" cy="157080"/>
              <a:chOff x="834" y="3582"/>
              <a:chExt cx="144" cy="132"/>
            </a:xfrm>
          </p:grpSpPr>
          <p:sp>
            <p:nvSpPr>
              <p:cNvPr id="143" name="Oval 364"/>
              <p:cNvSpPr>
                <a:spLocks noChangeArrowheads="1"/>
              </p:cNvSpPr>
              <p:nvPr/>
            </p:nvSpPr>
            <p:spPr bwMode="auto">
              <a:xfrm>
                <a:off x="834" y="3582"/>
                <a:ext cx="144" cy="132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4" name="Oval 365"/>
              <p:cNvSpPr>
                <a:spLocks noChangeArrowheads="1"/>
              </p:cNvSpPr>
              <p:nvPr/>
            </p:nvSpPr>
            <p:spPr bwMode="auto">
              <a:xfrm>
                <a:off x="876" y="3624"/>
                <a:ext cx="56" cy="5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53" name="Group 152"/>
            <p:cNvGrpSpPr/>
            <p:nvPr/>
          </p:nvGrpSpPr>
          <p:grpSpPr>
            <a:xfrm>
              <a:off x="6069811" y="3404424"/>
              <a:ext cx="145476" cy="333054"/>
              <a:chOff x="3743712" y="2305540"/>
              <a:chExt cx="145476" cy="333054"/>
            </a:xfrm>
          </p:grpSpPr>
          <p:grpSp>
            <p:nvGrpSpPr>
              <p:cNvPr id="154" name="Group 38"/>
              <p:cNvGrpSpPr/>
              <p:nvPr/>
            </p:nvGrpSpPr>
            <p:grpSpPr>
              <a:xfrm>
                <a:off x="3748164" y="2305540"/>
                <a:ext cx="141024" cy="125374"/>
                <a:chOff x="6797842" y="2045368"/>
                <a:chExt cx="565484" cy="541421"/>
              </a:xfrm>
            </p:grpSpPr>
            <p:sp>
              <p:nvSpPr>
                <p:cNvPr id="159" name="Oval 158"/>
                <p:cNvSpPr/>
                <p:nvPr/>
              </p:nvSpPr>
              <p:spPr>
                <a:xfrm>
                  <a:off x="6797842" y="2045368"/>
                  <a:ext cx="565484" cy="541421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0" name="Oval 159"/>
                <p:cNvSpPr/>
                <p:nvPr/>
              </p:nvSpPr>
              <p:spPr>
                <a:xfrm>
                  <a:off x="6960169" y="2213810"/>
                  <a:ext cx="220578" cy="212548"/>
                </a:xfrm>
                <a:prstGeom prst="ellipse">
                  <a:avLst/>
                </a:prstGeom>
                <a:solidFill>
                  <a:srgbClr val="FF0000"/>
                </a:solidFill>
                <a:ln w="28575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55" name="Group 43"/>
              <p:cNvGrpSpPr/>
              <p:nvPr/>
            </p:nvGrpSpPr>
            <p:grpSpPr>
              <a:xfrm>
                <a:off x="3743712" y="2513220"/>
                <a:ext cx="141024" cy="125374"/>
                <a:chOff x="7082590" y="3220452"/>
                <a:chExt cx="565484" cy="541421"/>
              </a:xfrm>
            </p:grpSpPr>
            <p:sp>
              <p:nvSpPr>
                <p:cNvPr id="156" name="Oval 155"/>
                <p:cNvSpPr/>
                <p:nvPr/>
              </p:nvSpPr>
              <p:spPr>
                <a:xfrm>
                  <a:off x="7082590" y="3220452"/>
                  <a:ext cx="565484" cy="541421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57" name="Straight Connector 156"/>
                <p:cNvCxnSpPr/>
                <p:nvPr/>
              </p:nvCxnSpPr>
              <p:spPr>
                <a:xfrm>
                  <a:off x="7170821" y="3320719"/>
                  <a:ext cx="397042" cy="336884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8" name="Straight Connector 157"/>
                <p:cNvCxnSpPr/>
                <p:nvPr/>
              </p:nvCxnSpPr>
              <p:spPr>
                <a:xfrm flipV="1">
                  <a:off x="7166811" y="3328715"/>
                  <a:ext cx="364957" cy="356937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61" name="Group 160"/>
            <p:cNvGrpSpPr/>
            <p:nvPr/>
          </p:nvGrpSpPr>
          <p:grpSpPr>
            <a:xfrm>
              <a:off x="7822411" y="3388382"/>
              <a:ext cx="145476" cy="333054"/>
              <a:chOff x="3743712" y="2305540"/>
              <a:chExt cx="145476" cy="333054"/>
            </a:xfrm>
          </p:grpSpPr>
          <p:grpSp>
            <p:nvGrpSpPr>
              <p:cNvPr id="162" name="Group 38"/>
              <p:cNvGrpSpPr/>
              <p:nvPr/>
            </p:nvGrpSpPr>
            <p:grpSpPr>
              <a:xfrm>
                <a:off x="3748164" y="2305540"/>
                <a:ext cx="141024" cy="125374"/>
                <a:chOff x="6797842" y="2045368"/>
                <a:chExt cx="565484" cy="541421"/>
              </a:xfrm>
            </p:grpSpPr>
            <p:sp>
              <p:nvSpPr>
                <p:cNvPr id="167" name="Oval 166"/>
                <p:cNvSpPr/>
                <p:nvPr/>
              </p:nvSpPr>
              <p:spPr>
                <a:xfrm>
                  <a:off x="6797842" y="2045368"/>
                  <a:ext cx="565484" cy="541421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8" name="Oval 167"/>
                <p:cNvSpPr/>
                <p:nvPr/>
              </p:nvSpPr>
              <p:spPr>
                <a:xfrm>
                  <a:off x="6960169" y="2213810"/>
                  <a:ext cx="220578" cy="212548"/>
                </a:xfrm>
                <a:prstGeom prst="ellipse">
                  <a:avLst/>
                </a:prstGeom>
                <a:solidFill>
                  <a:srgbClr val="FF0000"/>
                </a:solidFill>
                <a:ln w="28575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63" name="Group 43"/>
              <p:cNvGrpSpPr/>
              <p:nvPr/>
            </p:nvGrpSpPr>
            <p:grpSpPr>
              <a:xfrm>
                <a:off x="3743712" y="2513220"/>
                <a:ext cx="141024" cy="125374"/>
                <a:chOff x="7082590" y="3220452"/>
                <a:chExt cx="565484" cy="541421"/>
              </a:xfrm>
            </p:grpSpPr>
            <p:sp>
              <p:nvSpPr>
                <p:cNvPr id="164" name="Oval 163"/>
                <p:cNvSpPr/>
                <p:nvPr/>
              </p:nvSpPr>
              <p:spPr>
                <a:xfrm>
                  <a:off x="7082590" y="3220452"/>
                  <a:ext cx="565484" cy="541421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65" name="Straight Connector 164"/>
                <p:cNvCxnSpPr/>
                <p:nvPr/>
              </p:nvCxnSpPr>
              <p:spPr>
                <a:xfrm>
                  <a:off x="7170821" y="3320719"/>
                  <a:ext cx="397042" cy="336884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6" name="Straight Connector 165"/>
                <p:cNvCxnSpPr/>
                <p:nvPr/>
              </p:nvCxnSpPr>
              <p:spPr>
                <a:xfrm flipV="1">
                  <a:off x="7166811" y="3328715"/>
                  <a:ext cx="364957" cy="356937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249" name="Rectangle 248"/>
            <p:cNvSpPr/>
            <p:nvPr/>
          </p:nvSpPr>
          <p:spPr>
            <a:xfrm>
              <a:off x="5233736" y="3729790"/>
              <a:ext cx="3549317" cy="108284"/>
            </a:xfrm>
            <a:prstGeom prst="rect">
              <a:avLst/>
            </a:prstGeom>
            <a:solidFill>
              <a:srgbClr val="D9A30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3" name="Group 252"/>
          <p:cNvGrpSpPr/>
          <p:nvPr/>
        </p:nvGrpSpPr>
        <p:grpSpPr>
          <a:xfrm>
            <a:off x="0" y="2014454"/>
            <a:ext cx="4765676" cy="2038183"/>
            <a:chOff x="0" y="2014454"/>
            <a:chExt cx="4765676" cy="2038183"/>
          </a:xfrm>
        </p:grpSpPr>
        <p:sp>
          <p:nvSpPr>
            <p:cNvPr id="5" name="Text Box 222"/>
            <p:cNvSpPr txBox="1">
              <a:spLocks noChangeArrowheads="1"/>
            </p:cNvSpPr>
            <p:nvPr/>
          </p:nvSpPr>
          <p:spPr bwMode="auto">
            <a:xfrm>
              <a:off x="2371725" y="3441450"/>
              <a:ext cx="374650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buNone/>
              </a:pPr>
              <a:r>
                <a:rPr lang="en-US" dirty="0">
                  <a:latin typeface="Times New Roman" pitchFamily="18" charset="0"/>
                </a:rPr>
                <a:t>d</a:t>
              </a:r>
              <a:r>
                <a:rPr lang="en-US" baseline="-25000" dirty="0">
                  <a:latin typeface="Times New Roman" pitchFamily="18" charset="0"/>
                </a:rPr>
                <a:t>1</a:t>
              </a:r>
            </a:p>
          </p:txBody>
        </p:sp>
        <p:sp>
          <p:nvSpPr>
            <p:cNvPr id="6" name="Rectangle 223"/>
            <p:cNvSpPr>
              <a:spLocks noChangeArrowheads="1"/>
            </p:cNvSpPr>
            <p:nvPr/>
          </p:nvSpPr>
          <p:spPr bwMode="auto">
            <a:xfrm>
              <a:off x="3206750" y="3268412"/>
              <a:ext cx="720725" cy="131762"/>
            </a:xfrm>
            <a:prstGeom prst="rec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Text Box 224"/>
            <p:cNvSpPr txBox="1">
              <a:spLocks noChangeArrowheads="1"/>
            </p:cNvSpPr>
            <p:nvPr/>
          </p:nvSpPr>
          <p:spPr bwMode="auto">
            <a:xfrm>
              <a:off x="0" y="3425575"/>
              <a:ext cx="536575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buNone/>
              </a:pPr>
              <a:r>
                <a:rPr lang="en-US" dirty="0">
                  <a:latin typeface="Times New Roman" pitchFamily="18" charset="0"/>
                </a:rPr>
                <a:t>+ V</a:t>
              </a:r>
              <a:endParaRPr lang="en-US" baseline="-25000" dirty="0">
                <a:latin typeface="Times New Roman" pitchFamily="18" charset="0"/>
              </a:endParaRPr>
            </a:p>
          </p:txBody>
        </p:sp>
        <p:sp>
          <p:nvSpPr>
            <p:cNvPr id="8" name="Text Box 225"/>
            <p:cNvSpPr txBox="1">
              <a:spLocks noChangeArrowheads="1"/>
            </p:cNvSpPr>
            <p:nvPr/>
          </p:nvSpPr>
          <p:spPr bwMode="auto">
            <a:xfrm>
              <a:off x="96838" y="3255712"/>
              <a:ext cx="314325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buNone/>
              </a:pPr>
              <a:r>
                <a:rPr lang="en-US" dirty="0"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9" name="Text Box 226"/>
            <p:cNvSpPr txBox="1">
              <a:spLocks noChangeArrowheads="1"/>
            </p:cNvSpPr>
            <p:nvPr/>
          </p:nvSpPr>
          <p:spPr bwMode="auto">
            <a:xfrm>
              <a:off x="125413" y="3630362"/>
              <a:ext cx="261938" cy="369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buNone/>
              </a:pPr>
              <a:r>
                <a:rPr lang="en-US" dirty="0">
                  <a:latin typeface="Times New Roman" pitchFamily="18" charset="0"/>
                </a:rPr>
                <a:t>-</a:t>
              </a:r>
            </a:p>
          </p:txBody>
        </p:sp>
        <p:pic>
          <p:nvPicPr>
            <p:cNvPr id="10" name="Picture 227" descr="capacitance_1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41338" y="3214437"/>
              <a:ext cx="1908175" cy="6111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Text Box 228"/>
            <p:cNvSpPr txBox="1">
              <a:spLocks noChangeArrowheads="1"/>
            </p:cNvSpPr>
            <p:nvPr/>
          </p:nvSpPr>
          <p:spPr bwMode="auto">
            <a:xfrm>
              <a:off x="1239838" y="2622300"/>
              <a:ext cx="433388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buNone/>
              </a:pPr>
              <a:r>
                <a:rPr lang="en-US" dirty="0">
                  <a:latin typeface="Times New Roman" pitchFamily="18" charset="0"/>
                </a:rPr>
                <a:t>+ </a:t>
              </a:r>
              <a:r>
                <a:rPr lang="en-US" dirty="0" err="1">
                  <a:latin typeface="Times New Roman" pitchFamily="18" charset="0"/>
                </a:rPr>
                <a:t>i</a:t>
              </a:r>
              <a:endParaRPr lang="en-US" baseline="-25000" dirty="0">
                <a:latin typeface="Times New Roman" pitchFamily="18" charset="0"/>
              </a:endParaRPr>
            </a:p>
          </p:txBody>
        </p:sp>
        <p:graphicFrame>
          <p:nvGraphicFramePr>
            <p:cNvPr id="12" name="Object 229"/>
            <p:cNvGraphicFramePr>
              <a:graphicFrameLocks noChangeAspect="1"/>
            </p:cNvGraphicFramePr>
            <p:nvPr/>
          </p:nvGraphicFramePr>
          <p:xfrm>
            <a:off x="520700" y="3106487"/>
            <a:ext cx="163513" cy="2254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40444" name="Equation" r:id="rId10" imgW="215640" imgH="291960" progId="Equation.3">
                    <p:embed/>
                  </p:oleObj>
                </mc:Choice>
                <mc:Fallback>
                  <p:oleObj name="Equation" r:id="rId10" imgW="215640" imgH="291960" progId="Equation.3">
                    <p:embed/>
                    <p:pic>
                      <p:nvPicPr>
                        <p:cNvPr id="0" name="Object 22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0700" y="3106487"/>
                          <a:ext cx="163513" cy="2254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" name="Object 230"/>
            <p:cNvGraphicFramePr>
              <a:graphicFrameLocks noChangeAspect="1"/>
            </p:cNvGraphicFramePr>
            <p:nvPr/>
          </p:nvGraphicFramePr>
          <p:xfrm>
            <a:off x="473075" y="3444625"/>
            <a:ext cx="179388" cy="2714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40445" name="Equation" r:id="rId11" imgW="152280" imgH="228600" progId="Equation.DSMT4">
                    <p:embed/>
                  </p:oleObj>
                </mc:Choice>
                <mc:Fallback>
                  <p:oleObj name="Equation" r:id="rId11" imgW="152280" imgH="228600" progId="Equation.DSMT4">
                    <p:embed/>
                    <p:pic>
                      <p:nvPicPr>
                        <p:cNvPr id="0" name="Object 23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3075" y="3444625"/>
                          <a:ext cx="179388" cy="27146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" name="Rectangle 231"/>
            <p:cNvSpPr>
              <a:spLocks noChangeArrowheads="1"/>
            </p:cNvSpPr>
            <p:nvPr/>
          </p:nvSpPr>
          <p:spPr bwMode="auto">
            <a:xfrm>
              <a:off x="1109663" y="3277937"/>
              <a:ext cx="736600" cy="131762"/>
            </a:xfrm>
            <a:prstGeom prst="rec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Text Box 239"/>
            <p:cNvSpPr txBox="1">
              <a:spLocks noChangeArrowheads="1"/>
            </p:cNvSpPr>
            <p:nvPr/>
          </p:nvSpPr>
          <p:spPr bwMode="auto">
            <a:xfrm>
              <a:off x="3398838" y="2617537"/>
              <a:ext cx="381000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buNone/>
              </a:pPr>
              <a:r>
                <a:rPr lang="en-US" dirty="0">
                  <a:latin typeface="Times New Roman" pitchFamily="18" charset="0"/>
                </a:rPr>
                <a:t>- </a:t>
              </a:r>
              <a:r>
                <a:rPr lang="en-US" dirty="0" err="1">
                  <a:latin typeface="Times New Roman" pitchFamily="18" charset="0"/>
                </a:rPr>
                <a:t>i</a:t>
              </a:r>
              <a:endParaRPr lang="en-US" baseline="-25000" dirty="0">
                <a:latin typeface="Times New Roman" pitchFamily="18" charset="0"/>
              </a:endParaRPr>
            </a:p>
          </p:txBody>
        </p:sp>
        <p:grpSp>
          <p:nvGrpSpPr>
            <p:cNvPr id="18" name="Group 240"/>
            <p:cNvGrpSpPr>
              <a:grpSpLocks/>
            </p:cNvGrpSpPr>
            <p:nvPr/>
          </p:nvGrpSpPr>
          <p:grpSpPr bwMode="auto">
            <a:xfrm>
              <a:off x="4338638" y="3279525"/>
              <a:ext cx="427038" cy="739775"/>
              <a:chOff x="77" y="1914"/>
              <a:chExt cx="354" cy="603"/>
            </a:xfrm>
          </p:grpSpPr>
          <p:sp>
            <p:nvSpPr>
              <p:cNvPr id="45" name="Text Box 241"/>
              <p:cNvSpPr txBox="1">
                <a:spLocks noChangeArrowheads="1"/>
              </p:cNvSpPr>
              <p:nvPr/>
            </p:nvSpPr>
            <p:spPr bwMode="auto">
              <a:xfrm>
                <a:off x="77" y="2053"/>
                <a:ext cx="354" cy="2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>
                  <a:buNone/>
                </a:pPr>
                <a:r>
                  <a:rPr lang="en-US" dirty="0">
                    <a:latin typeface="Times New Roman" pitchFamily="18" charset="0"/>
                  </a:rPr>
                  <a:t>-V</a:t>
                </a:r>
                <a:endParaRPr lang="en-US" baseline="-25000" dirty="0">
                  <a:latin typeface="Times New Roman" pitchFamily="18" charset="0"/>
                </a:endParaRPr>
              </a:p>
            </p:txBody>
          </p:sp>
          <p:sp>
            <p:nvSpPr>
              <p:cNvPr id="46" name="Text Box 242"/>
              <p:cNvSpPr txBox="1">
                <a:spLocks noChangeArrowheads="1"/>
              </p:cNvSpPr>
              <p:nvPr/>
            </p:nvSpPr>
            <p:spPr bwMode="auto">
              <a:xfrm>
                <a:off x="113" y="1914"/>
                <a:ext cx="260" cy="2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>
                  <a:buNone/>
                </a:pPr>
                <a:r>
                  <a:rPr lang="en-US" dirty="0">
                    <a:latin typeface="Times New Roman" pitchFamily="18" charset="0"/>
                  </a:rPr>
                  <a:t>+</a:t>
                </a:r>
              </a:p>
            </p:txBody>
          </p:sp>
          <p:sp>
            <p:nvSpPr>
              <p:cNvPr id="47" name="Text Box 243"/>
              <p:cNvSpPr txBox="1">
                <a:spLocks noChangeArrowheads="1"/>
              </p:cNvSpPr>
              <p:nvPr/>
            </p:nvSpPr>
            <p:spPr bwMode="auto">
              <a:xfrm>
                <a:off x="135" y="2218"/>
                <a:ext cx="217" cy="2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>
                  <a:buNone/>
                </a:pPr>
                <a:r>
                  <a:rPr lang="en-US" dirty="0" smtClean="0">
                    <a:latin typeface="Times New Roman" pitchFamily="18" charset="0"/>
                  </a:rPr>
                  <a:t>-</a:t>
                </a:r>
                <a:endParaRPr lang="en-US" dirty="0">
                  <a:latin typeface="Times New Roman" pitchFamily="18" charset="0"/>
                </a:endParaRPr>
              </a:p>
            </p:txBody>
          </p:sp>
        </p:grpSp>
        <p:sp>
          <p:nvSpPr>
            <p:cNvPr id="19" name="Line 244"/>
            <p:cNvSpPr>
              <a:spLocks noChangeShapeType="1"/>
            </p:cNvSpPr>
            <p:nvPr/>
          </p:nvSpPr>
          <p:spPr bwMode="auto">
            <a:xfrm>
              <a:off x="2630488" y="2542925"/>
              <a:ext cx="6350" cy="1389062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prstDash val="dash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Text Box 245"/>
            <p:cNvSpPr txBox="1">
              <a:spLocks noChangeArrowheads="1"/>
            </p:cNvSpPr>
            <p:nvPr/>
          </p:nvSpPr>
          <p:spPr bwMode="auto">
            <a:xfrm>
              <a:off x="1361239" y="2181643"/>
              <a:ext cx="2719388" cy="4619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buNone/>
              </a:pPr>
              <a:r>
                <a:rPr lang="en-US" sz="2400" dirty="0">
                  <a:latin typeface="Times New Roman" pitchFamily="18" charset="0"/>
                </a:rPr>
                <a:t>anti-symmetry plane</a:t>
              </a:r>
            </a:p>
          </p:txBody>
        </p:sp>
        <p:sp>
          <p:nvSpPr>
            <p:cNvPr id="21" name="Line 246"/>
            <p:cNvSpPr>
              <a:spLocks noChangeShapeType="1"/>
            </p:cNvSpPr>
            <p:nvPr/>
          </p:nvSpPr>
          <p:spPr bwMode="auto">
            <a:xfrm>
              <a:off x="2441575" y="3795462"/>
              <a:ext cx="196532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247"/>
            <p:cNvSpPr>
              <a:spLocks noChangeShapeType="1"/>
            </p:cNvSpPr>
            <p:nvPr/>
          </p:nvSpPr>
          <p:spPr bwMode="auto">
            <a:xfrm>
              <a:off x="2441575" y="3398587"/>
              <a:ext cx="76517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pPr>
                <a:buNone/>
              </a:pPr>
              <a:endParaRPr lang="en-US" dirty="0"/>
            </a:p>
          </p:txBody>
        </p:sp>
        <p:sp>
          <p:nvSpPr>
            <p:cNvPr id="23" name="Line 248"/>
            <p:cNvSpPr>
              <a:spLocks noChangeShapeType="1"/>
            </p:cNvSpPr>
            <p:nvPr/>
          </p:nvSpPr>
          <p:spPr bwMode="auto">
            <a:xfrm>
              <a:off x="3206750" y="3398587"/>
              <a:ext cx="70961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Line 249"/>
            <p:cNvSpPr>
              <a:spLocks noChangeShapeType="1"/>
            </p:cNvSpPr>
            <p:nvPr/>
          </p:nvSpPr>
          <p:spPr bwMode="auto">
            <a:xfrm>
              <a:off x="3916363" y="3398587"/>
              <a:ext cx="48895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Text Box 250"/>
            <p:cNvSpPr txBox="1">
              <a:spLocks noChangeArrowheads="1"/>
            </p:cNvSpPr>
            <p:nvPr/>
          </p:nvSpPr>
          <p:spPr bwMode="auto">
            <a:xfrm>
              <a:off x="2911475" y="3595437"/>
              <a:ext cx="15303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buNone/>
              </a:pPr>
              <a:r>
                <a:rPr lang="en-US" sz="1200" dirty="0">
                  <a:latin typeface="Times New Roman" pitchFamily="18" charset="0"/>
                </a:rPr>
                <a:t>+    +    +   +  +  +     +     </a:t>
              </a:r>
            </a:p>
          </p:txBody>
        </p:sp>
        <p:sp>
          <p:nvSpPr>
            <p:cNvPr id="26" name="Text Box 251"/>
            <p:cNvSpPr txBox="1">
              <a:spLocks noChangeArrowheads="1"/>
            </p:cNvSpPr>
            <p:nvPr/>
          </p:nvSpPr>
          <p:spPr bwMode="auto">
            <a:xfrm>
              <a:off x="3154363" y="3311275"/>
              <a:ext cx="1187450" cy="338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buNone/>
              </a:pPr>
              <a:r>
                <a:rPr lang="en-US" sz="1600" dirty="0">
                  <a:latin typeface="Times New Roman" pitchFamily="18" charset="0"/>
                </a:rPr>
                <a:t>-  -  -  -  -  -</a:t>
              </a:r>
              <a:r>
                <a:rPr lang="en-US" sz="1200" b="1" dirty="0">
                  <a:latin typeface="Times New Roman" pitchFamily="18" charset="0"/>
                </a:rPr>
                <a:t>  </a:t>
              </a:r>
            </a:p>
          </p:txBody>
        </p:sp>
        <p:sp>
          <p:nvSpPr>
            <p:cNvPr id="27" name="Text Box 252"/>
            <p:cNvSpPr txBox="1">
              <a:spLocks noChangeArrowheads="1"/>
            </p:cNvSpPr>
            <p:nvPr/>
          </p:nvSpPr>
          <p:spPr bwMode="auto">
            <a:xfrm>
              <a:off x="3063875" y="3166812"/>
              <a:ext cx="252413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buNone/>
              </a:pPr>
              <a:r>
                <a:rPr lang="en-US" sz="1600" dirty="0">
                  <a:latin typeface="Times New Roman" pitchFamily="18" charset="0"/>
                </a:rPr>
                <a:t>-</a:t>
              </a:r>
            </a:p>
          </p:txBody>
        </p:sp>
        <p:sp>
          <p:nvSpPr>
            <p:cNvPr id="28" name="Text Box 253"/>
            <p:cNvSpPr txBox="1">
              <a:spLocks noChangeArrowheads="1"/>
            </p:cNvSpPr>
            <p:nvPr/>
          </p:nvSpPr>
          <p:spPr bwMode="auto">
            <a:xfrm>
              <a:off x="3883025" y="3179512"/>
              <a:ext cx="254000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buNone/>
              </a:pPr>
              <a:r>
                <a:rPr lang="en-US" sz="1600" dirty="0">
                  <a:latin typeface="Times New Roman" pitchFamily="18" charset="0"/>
                </a:rPr>
                <a:t>-</a:t>
              </a:r>
            </a:p>
          </p:txBody>
        </p:sp>
        <p:sp>
          <p:nvSpPr>
            <p:cNvPr id="29" name="Line 254"/>
            <p:cNvSpPr>
              <a:spLocks noChangeShapeType="1"/>
            </p:cNvSpPr>
            <p:nvPr/>
          </p:nvSpPr>
          <p:spPr bwMode="auto">
            <a:xfrm flipV="1">
              <a:off x="3370263" y="3508125"/>
              <a:ext cx="7938" cy="147637"/>
            </a:xfrm>
            <a:prstGeom prst="line">
              <a:avLst/>
            </a:prstGeom>
            <a:noFill/>
            <a:ln w="19050">
              <a:solidFill>
                <a:srgbClr val="008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Line 255"/>
            <p:cNvSpPr>
              <a:spLocks noChangeShapeType="1"/>
            </p:cNvSpPr>
            <p:nvPr/>
          </p:nvSpPr>
          <p:spPr bwMode="auto">
            <a:xfrm flipV="1">
              <a:off x="3513138" y="3506537"/>
              <a:ext cx="7938" cy="146050"/>
            </a:xfrm>
            <a:prstGeom prst="line">
              <a:avLst/>
            </a:prstGeom>
            <a:noFill/>
            <a:ln w="19050">
              <a:solidFill>
                <a:srgbClr val="008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Line 256"/>
            <p:cNvSpPr>
              <a:spLocks noChangeShapeType="1"/>
            </p:cNvSpPr>
            <p:nvPr/>
          </p:nvSpPr>
          <p:spPr bwMode="auto">
            <a:xfrm flipV="1">
              <a:off x="3640138" y="3511300"/>
              <a:ext cx="7938" cy="146050"/>
            </a:xfrm>
            <a:prstGeom prst="line">
              <a:avLst/>
            </a:prstGeom>
            <a:noFill/>
            <a:ln w="19050">
              <a:solidFill>
                <a:srgbClr val="008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Line 257"/>
            <p:cNvSpPr>
              <a:spLocks noChangeShapeType="1"/>
            </p:cNvSpPr>
            <p:nvPr/>
          </p:nvSpPr>
          <p:spPr bwMode="auto">
            <a:xfrm flipV="1">
              <a:off x="3760788" y="3508125"/>
              <a:ext cx="7938" cy="147637"/>
            </a:xfrm>
            <a:prstGeom prst="line">
              <a:avLst/>
            </a:prstGeom>
            <a:noFill/>
            <a:ln w="19050">
              <a:solidFill>
                <a:srgbClr val="008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" name="Freeform 258"/>
            <p:cNvSpPr>
              <a:spLocks/>
            </p:cNvSpPr>
            <p:nvPr/>
          </p:nvSpPr>
          <p:spPr bwMode="auto">
            <a:xfrm>
              <a:off x="3198813" y="3493837"/>
              <a:ext cx="71438" cy="147637"/>
            </a:xfrm>
            <a:custGeom>
              <a:avLst/>
              <a:gdLst>
                <a:gd name="T0" fmla="*/ 0 w 60"/>
                <a:gd name="T1" fmla="*/ 93 h 120"/>
                <a:gd name="T2" fmla="*/ 32 w 60"/>
                <a:gd name="T3" fmla="*/ 51 h 120"/>
                <a:gd name="T4" fmla="*/ 45 w 60"/>
                <a:gd name="T5" fmla="*/ 0 h 120"/>
                <a:gd name="T6" fmla="*/ 0 60000 65536"/>
                <a:gd name="T7" fmla="*/ 0 60000 65536"/>
                <a:gd name="T8" fmla="*/ 0 60000 65536"/>
                <a:gd name="T9" fmla="*/ 0 w 60"/>
                <a:gd name="T10" fmla="*/ 0 h 120"/>
                <a:gd name="T11" fmla="*/ 60 w 60"/>
                <a:gd name="T12" fmla="*/ 120 h 12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0" h="120">
                  <a:moveTo>
                    <a:pt x="0" y="120"/>
                  </a:moveTo>
                  <a:cubicBezTo>
                    <a:pt x="7" y="81"/>
                    <a:pt x="7" y="78"/>
                    <a:pt x="42" y="66"/>
                  </a:cubicBezTo>
                  <a:cubicBezTo>
                    <a:pt x="49" y="44"/>
                    <a:pt x="60" y="23"/>
                    <a:pt x="60" y="0"/>
                  </a:cubicBezTo>
                </a:path>
              </a:pathLst>
            </a:custGeom>
            <a:noFill/>
            <a:ln w="12700">
              <a:solidFill>
                <a:srgbClr val="008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259"/>
            <p:cNvSpPr>
              <a:spLocks/>
            </p:cNvSpPr>
            <p:nvPr/>
          </p:nvSpPr>
          <p:spPr bwMode="auto">
            <a:xfrm>
              <a:off x="3887788" y="3501775"/>
              <a:ext cx="93663" cy="146050"/>
            </a:xfrm>
            <a:custGeom>
              <a:avLst/>
              <a:gdLst>
                <a:gd name="T0" fmla="*/ 56 w 79"/>
                <a:gd name="T1" fmla="*/ 92 h 120"/>
                <a:gd name="T2" fmla="*/ 52 w 79"/>
                <a:gd name="T3" fmla="*/ 41 h 120"/>
                <a:gd name="T4" fmla="*/ 25 w 79"/>
                <a:gd name="T5" fmla="*/ 32 h 120"/>
                <a:gd name="T6" fmla="*/ 11 w 79"/>
                <a:gd name="T7" fmla="*/ 28 h 120"/>
                <a:gd name="T8" fmla="*/ 2 w 79"/>
                <a:gd name="T9" fmla="*/ 0 h 1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9"/>
                <a:gd name="T16" fmla="*/ 0 h 120"/>
                <a:gd name="T17" fmla="*/ 79 w 79"/>
                <a:gd name="T18" fmla="*/ 120 h 1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9" h="120">
                  <a:moveTo>
                    <a:pt x="75" y="120"/>
                  </a:moveTo>
                  <a:cubicBezTo>
                    <a:pt x="73" y="98"/>
                    <a:pt x="79" y="73"/>
                    <a:pt x="69" y="54"/>
                  </a:cubicBezTo>
                  <a:cubicBezTo>
                    <a:pt x="63" y="43"/>
                    <a:pt x="45" y="46"/>
                    <a:pt x="33" y="42"/>
                  </a:cubicBezTo>
                  <a:cubicBezTo>
                    <a:pt x="27" y="40"/>
                    <a:pt x="15" y="36"/>
                    <a:pt x="15" y="36"/>
                  </a:cubicBezTo>
                  <a:cubicBezTo>
                    <a:pt x="0" y="13"/>
                    <a:pt x="3" y="25"/>
                    <a:pt x="3" y="0"/>
                  </a:cubicBezTo>
                </a:path>
              </a:pathLst>
            </a:custGeom>
            <a:noFill/>
            <a:ln w="19050">
              <a:solidFill>
                <a:srgbClr val="008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260"/>
            <p:cNvSpPr>
              <a:spLocks/>
            </p:cNvSpPr>
            <p:nvPr/>
          </p:nvSpPr>
          <p:spPr bwMode="auto">
            <a:xfrm>
              <a:off x="2982913" y="3384300"/>
              <a:ext cx="201613" cy="271462"/>
            </a:xfrm>
            <a:custGeom>
              <a:avLst/>
              <a:gdLst>
                <a:gd name="T0" fmla="*/ 18 w 168"/>
                <a:gd name="T1" fmla="*/ 171 h 222"/>
                <a:gd name="T2" fmla="*/ 18 w 168"/>
                <a:gd name="T3" fmla="*/ 79 h 222"/>
                <a:gd name="T4" fmla="*/ 127 w 168"/>
                <a:gd name="T5" fmla="*/ 0 h 222"/>
                <a:gd name="T6" fmla="*/ 0 60000 65536"/>
                <a:gd name="T7" fmla="*/ 0 60000 65536"/>
                <a:gd name="T8" fmla="*/ 0 60000 65536"/>
                <a:gd name="T9" fmla="*/ 0 w 168"/>
                <a:gd name="T10" fmla="*/ 0 h 222"/>
                <a:gd name="T11" fmla="*/ 168 w 168"/>
                <a:gd name="T12" fmla="*/ 222 h 22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8" h="222">
                  <a:moveTo>
                    <a:pt x="24" y="222"/>
                  </a:moveTo>
                  <a:cubicBezTo>
                    <a:pt x="12" y="180"/>
                    <a:pt x="0" y="139"/>
                    <a:pt x="24" y="102"/>
                  </a:cubicBezTo>
                  <a:cubicBezTo>
                    <a:pt x="48" y="65"/>
                    <a:pt x="144" y="17"/>
                    <a:pt x="168" y="0"/>
                  </a:cubicBezTo>
                </a:path>
              </a:pathLst>
            </a:custGeom>
            <a:noFill/>
            <a:ln w="19050">
              <a:solidFill>
                <a:srgbClr val="008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261"/>
            <p:cNvSpPr>
              <a:spLocks/>
            </p:cNvSpPr>
            <p:nvPr/>
          </p:nvSpPr>
          <p:spPr bwMode="auto">
            <a:xfrm>
              <a:off x="3962400" y="3390650"/>
              <a:ext cx="263525" cy="257175"/>
            </a:xfrm>
            <a:custGeom>
              <a:avLst/>
              <a:gdLst>
                <a:gd name="T0" fmla="*/ 146 w 218"/>
                <a:gd name="T1" fmla="*/ 162 h 210"/>
                <a:gd name="T2" fmla="*/ 142 w 218"/>
                <a:gd name="T3" fmla="*/ 74 h 210"/>
                <a:gd name="T4" fmla="*/ 0 w 218"/>
                <a:gd name="T5" fmla="*/ 0 h 210"/>
                <a:gd name="T6" fmla="*/ 0 60000 65536"/>
                <a:gd name="T7" fmla="*/ 0 60000 65536"/>
                <a:gd name="T8" fmla="*/ 0 60000 65536"/>
                <a:gd name="T9" fmla="*/ 0 w 218"/>
                <a:gd name="T10" fmla="*/ 0 h 210"/>
                <a:gd name="T11" fmla="*/ 218 w 218"/>
                <a:gd name="T12" fmla="*/ 210 h 21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8" h="210">
                  <a:moveTo>
                    <a:pt x="192" y="210"/>
                  </a:moveTo>
                  <a:cubicBezTo>
                    <a:pt x="205" y="170"/>
                    <a:pt x="218" y="131"/>
                    <a:pt x="186" y="96"/>
                  </a:cubicBezTo>
                  <a:cubicBezTo>
                    <a:pt x="154" y="61"/>
                    <a:pt x="77" y="30"/>
                    <a:pt x="0" y="0"/>
                  </a:cubicBezTo>
                </a:path>
              </a:pathLst>
            </a:custGeom>
            <a:noFill/>
            <a:ln w="19050">
              <a:solidFill>
                <a:srgbClr val="008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262"/>
            <p:cNvSpPr>
              <a:spLocks/>
            </p:cNvSpPr>
            <p:nvPr/>
          </p:nvSpPr>
          <p:spPr bwMode="auto">
            <a:xfrm>
              <a:off x="1898650" y="2989012"/>
              <a:ext cx="1263650" cy="284162"/>
            </a:xfrm>
            <a:custGeom>
              <a:avLst/>
              <a:gdLst>
                <a:gd name="T0" fmla="*/ 0 w 1050"/>
                <a:gd name="T1" fmla="*/ 160 h 232"/>
                <a:gd name="T2" fmla="*/ 459 w 1050"/>
                <a:gd name="T3" fmla="*/ 3 h 232"/>
                <a:gd name="T4" fmla="*/ 796 w 1050"/>
                <a:gd name="T5" fmla="*/ 179 h 232"/>
                <a:gd name="T6" fmla="*/ 0 60000 65536"/>
                <a:gd name="T7" fmla="*/ 0 60000 65536"/>
                <a:gd name="T8" fmla="*/ 0 60000 65536"/>
                <a:gd name="T9" fmla="*/ 0 w 1050"/>
                <a:gd name="T10" fmla="*/ 0 h 232"/>
                <a:gd name="T11" fmla="*/ 1050 w 1050"/>
                <a:gd name="T12" fmla="*/ 232 h 23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50" h="232">
                  <a:moveTo>
                    <a:pt x="0" y="208"/>
                  </a:moveTo>
                  <a:cubicBezTo>
                    <a:pt x="215" y="104"/>
                    <a:pt x="431" y="0"/>
                    <a:pt x="606" y="4"/>
                  </a:cubicBezTo>
                  <a:cubicBezTo>
                    <a:pt x="781" y="8"/>
                    <a:pt x="915" y="120"/>
                    <a:pt x="1050" y="232"/>
                  </a:cubicBezTo>
                </a:path>
              </a:pathLst>
            </a:custGeom>
            <a:noFill/>
            <a:ln w="19050">
              <a:solidFill>
                <a:srgbClr val="008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263"/>
            <p:cNvSpPr>
              <a:spLocks/>
            </p:cNvSpPr>
            <p:nvPr/>
          </p:nvSpPr>
          <p:spPr bwMode="auto">
            <a:xfrm>
              <a:off x="1841500" y="2661987"/>
              <a:ext cx="1414463" cy="574675"/>
            </a:xfrm>
            <a:custGeom>
              <a:avLst/>
              <a:gdLst>
                <a:gd name="T0" fmla="*/ 0 w 1176"/>
                <a:gd name="T1" fmla="*/ 330 h 469"/>
                <a:gd name="T2" fmla="*/ 486 w 1176"/>
                <a:gd name="T3" fmla="*/ 5 h 469"/>
                <a:gd name="T4" fmla="*/ 891 w 1176"/>
                <a:gd name="T5" fmla="*/ 362 h 469"/>
                <a:gd name="T6" fmla="*/ 0 60000 65536"/>
                <a:gd name="T7" fmla="*/ 0 60000 65536"/>
                <a:gd name="T8" fmla="*/ 0 60000 65536"/>
                <a:gd name="T9" fmla="*/ 0 w 1176"/>
                <a:gd name="T10" fmla="*/ 0 h 469"/>
                <a:gd name="T11" fmla="*/ 1176 w 1176"/>
                <a:gd name="T12" fmla="*/ 469 h 46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76" h="469">
                  <a:moveTo>
                    <a:pt x="0" y="427"/>
                  </a:moveTo>
                  <a:cubicBezTo>
                    <a:pt x="223" y="213"/>
                    <a:pt x="446" y="0"/>
                    <a:pt x="642" y="7"/>
                  </a:cubicBezTo>
                  <a:cubicBezTo>
                    <a:pt x="838" y="14"/>
                    <a:pt x="1007" y="241"/>
                    <a:pt x="1176" y="469"/>
                  </a:cubicBezTo>
                </a:path>
              </a:pathLst>
            </a:custGeom>
            <a:noFill/>
            <a:ln w="19050">
              <a:solidFill>
                <a:srgbClr val="008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Oval 264"/>
            <p:cNvSpPr>
              <a:spLocks noChangeArrowheads="1"/>
            </p:cNvSpPr>
            <p:nvPr/>
          </p:nvSpPr>
          <p:spPr bwMode="auto">
            <a:xfrm>
              <a:off x="555625" y="2958850"/>
              <a:ext cx="1919288" cy="720725"/>
            </a:xfrm>
            <a:prstGeom prst="ellips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" name="Oval 265"/>
            <p:cNvSpPr>
              <a:spLocks noChangeArrowheads="1"/>
            </p:cNvSpPr>
            <p:nvPr/>
          </p:nvSpPr>
          <p:spPr bwMode="auto">
            <a:xfrm>
              <a:off x="2668588" y="2969962"/>
              <a:ext cx="1920875" cy="720725"/>
            </a:xfrm>
            <a:prstGeom prst="ellips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Line 266"/>
            <p:cNvSpPr>
              <a:spLocks noChangeShapeType="1"/>
            </p:cNvSpPr>
            <p:nvPr/>
          </p:nvSpPr>
          <p:spPr bwMode="auto">
            <a:xfrm flipH="1" flipV="1">
              <a:off x="1377950" y="2965200"/>
              <a:ext cx="246063" cy="635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Line 267"/>
            <p:cNvSpPr>
              <a:spLocks noChangeShapeType="1"/>
            </p:cNvSpPr>
            <p:nvPr/>
          </p:nvSpPr>
          <p:spPr bwMode="auto">
            <a:xfrm>
              <a:off x="1343025" y="3670050"/>
              <a:ext cx="244475" cy="7937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Line 268"/>
            <p:cNvSpPr>
              <a:spLocks noChangeShapeType="1"/>
            </p:cNvSpPr>
            <p:nvPr/>
          </p:nvSpPr>
          <p:spPr bwMode="auto">
            <a:xfrm>
              <a:off x="3522663" y="2965200"/>
              <a:ext cx="246063" cy="635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Line 269"/>
            <p:cNvSpPr>
              <a:spLocks noChangeShapeType="1"/>
            </p:cNvSpPr>
            <p:nvPr/>
          </p:nvSpPr>
          <p:spPr bwMode="auto">
            <a:xfrm flipH="1">
              <a:off x="3487738" y="3684337"/>
              <a:ext cx="280988" cy="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83" name="Group 82"/>
            <p:cNvGrpSpPr/>
            <p:nvPr/>
          </p:nvGrpSpPr>
          <p:grpSpPr>
            <a:xfrm>
              <a:off x="1414180" y="3456561"/>
              <a:ext cx="145476" cy="333054"/>
              <a:chOff x="3743712" y="2305540"/>
              <a:chExt cx="145476" cy="333054"/>
            </a:xfrm>
          </p:grpSpPr>
          <p:grpSp>
            <p:nvGrpSpPr>
              <p:cNvPr id="84" name="Group 38"/>
              <p:cNvGrpSpPr/>
              <p:nvPr/>
            </p:nvGrpSpPr>
            <p:grpSpPr>
              <a:xfrm>
                <a:off x="3748164" y="2305540"/>
                <a:ext cx="141024" cy="125374"/>
                <a:chOff x="6797842" y="2045368"/>
                <a:chExt cx="565484" cy="541421"/>
              </a:xfrm>
            </p:grpSpPr>
            <p:sp>
              <p:nvSpPr>
                <p:cNvPr id="89" name="Oval 88"/>
                <p:cNvSpPr/>
                <p:nvPr/>
              </p:nvSpPr>
              <p:spPr>
                <a:xfrm>
                  <a:off x="6797842" y="2045368"/>
                  <a:ext cx="565484" cy="541421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0" name="Oval 89"/>
                <p:cNvSpPr/>
                <p:nvPr/>
              </p:nvSpPr>
              <p:spPr>
                <a:xfrm>
                  <a:off x="6960169" y="2213810"/>
                  <a:ext cx="220578" cy="212548"/>
                </a:xfrm>
                <a:prstGeom prst="ellipse">
                  <a:avLst/>
                </a:prstGeom>
                <a:solidFill>
                  <a:srgbClr val="FF0000"/>
                </a:solidFill>
                <a:ln w="28575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5" name="Group 43"/>
              <p:cNvGrpSpPr/>
              <p:nvPr/>
            </p:nvGrpSpPr>
            <p:grpSpPr>
              <a:xfrm>
                <a:off x="3743712" y="2513220"/>
                <a:ext cx="141024" cy="125374"/>
                <a:chOff x="7082590" y="3220452"/>
                <a:chExt cx="565484" cy="541421"/>
              </a:xfrm>
            </p:grpSpPr>
            <p:sp>
              <p:nvSpPr>
                <p:cNvPr id="86" name="Oval 85"/>
                <p:cNvSpPr/>
                <p:nvPr/>
              </p:nvSpPr>
              <p:spPr>
                <a:xfrm>
                  <a:off x="7082590" y="3220452"/>
                  <a:ext cx="565484" cy="541421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87" name="Straight Connector 86"/>
                <p:cNvCxnSpPr/>
                <p:nvPr/>
              </p:nvCxnSpPr>
              <p:spPr>
                <a:xfrm>
                  <a:off x="7170821" y="3320719"/>
                  <a:ext cx="397042" cy="336884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" name="Straight Connector 87"/>
                <p:cNvCxnSpPr/>
                <p:nvPr/>
              </p:nvCxnSpPr>
              <p:spPr>
                <a:xfrm flipV="1">
                  <a:off x="7166811" y="3328715"/>
                  <a:ext cx="364957" cy="356937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29" name="Group 232"/>
            <p:cNvGrpSpPr>
              <a:grpSpLocks/>
            </p:cNvGrpSpPr>
            <p:nvPr/>
          </p:nvGrpSpPr>
          <p:grpSpPr bwMode="auto">
            <a:xfrm>
              <a:off x="1328070" y="2054642"/>
              <a:ext cx="173038" cy="161925"/>
              <a:chOff x="834" y="3582"/>
              <a:chExt cx="144" cy="132"/>
            </a:xfrm>
          </p:grpSpPr>
          <p:sp>
            <p:nvSpPr>
              <p:cNvPr id="130" name="Oval 233"/>
              <p:cNvSpPr>
                <a:spLocks noChangeArrowheads="1"/>
              </p:cNvSpPr>
              <p:nvPr/>
            </p:nvSpPr>
            <p:spPr bwMode="auto">
              <a:xfrm>
                <a:off x="834" y="3582"/>
                <a:ext cx="144" cy="132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1" name="Oval 234"/>
              <p:cNvSpPr>
                <a:spLocks noChangeArrowheads="1"/>
              </p:cNvSpPr>
              <p:nvPr/>
            </p:nvSpPr>
            <p:spPr bwMode="auto">
              <a:xfrm>
                <a:off x="876" y="3624"/>
                <a:ext cx="56" cy="5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33" name="Group 235"/>
            <p:cNvGrpSpPr>
              <a:grpSpLocks/>
            </p:cNvGrpSpPr>
            <p:nvPr/>
          </p:nvGrpSpPr>
          <p:grpSpPr bwMode="auto">
            <a:xfrm>
              <a:off x="3490996" y="2014454"/>
              <a:ext cx="195263" cy="179387"/>
              <a:chOff x="2346" y="3454"/>
              <a:chExt cx="162" cy="146"/>
            </a:xfrm>
          </p:grpSpPr>
          <p:sp>
            <p:nvSpPr>
              <p:cNvPr id="134" name="Oval 236"/>
              <p:cNvSpPr>
                <a:spLocks noChangeArrowheads="1"/>
              </p:cNvSpPr>
              <p:nvPr/>
            </p:nvSpPr>
            <p:spPr bwMode="auto">
              <a:xfrm>
                <a:off x="2356" y="3454"/>
                <a:ext cx="144" cy="132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5" name="Line 237"/>
              <p:cNvSpPr>
                <a:spLocks noChangeShapeType="1"/>
              </p:cNvSpPr>
              <p:nvPr/>
            </p:nvSpPr>
            <p:spPr bwMode="auto">
              <a:xfrm>
                <a:off x="2346" y="3528"/>
                <a:ext cx="162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" name="Line 238"/>
              <p:cNvSpPr>
                <a:spLocks noChangeShapeType="1"/>
              </p:cNvSpPr>
              <p:nvPr/>
            </p:nvSpPr>
            <p:spPr bwMode="auto">
              <a:xfrm flipH="1">
                <a:off x="2424" y="3462"/>
                <a:ext cx="6" cy="13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5" name="Group 144"/>
            <p:cNvGrpSpPr/>
            <p:nvPr/>
          </p:nvGrpSpPr>
          <p:grpSpPr>
            <a:xfrm rot="10800000">
              <a:off x="3507674" y="3441030"/>
              <a:ext cx="170569" cy="324853"/>
              <a:chOff x="3743712" y="2305537"/>
              <a:chExt cx="145478" cy="333057"/>
            </a:xfrm>
          </p:grpSpPr>
          <p:grpSp>
            <p:nvGrpSpPr>
              <p:cNvPr id="146" name="Group 38"/>
              <p:cNvGrpSpPr/>
              <p:nvPr/>
            </p:nvGrpSpPr>
            <p:grpSpPr>
              <a:xfrm>
                <a:off x="3748166" y="2305537"/>
                <a:ext cx="141024" cy="125374"/>
                <a:chOff x="6797842" y="2045368"/>
                <a:chExt cx="565484" cy="541421"/>
              </a:xfrm>
            </p:grpSpPr>
            <p:sp>
              <p:nvSpPr>
                <p:cNvPr id="151" name="Oval 150"/>
                <p:cNvSpPr/>
                <p:nvPr/>
              </p:nvSpPr>
              <p:spPr>
                <a:xfrm>
                  <a:off x="6797842" y="2045368"/>
                  <a:ext cx="565484" cy="541421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2" name="Oval 151"/>
                <p:cNvSpPr/>
                <p:nvPr/>
              </p:nvSpPr>
              <p:spPr>
                <a:xfrm>
                  <a:off x="6960169" y="2213810"/>
                  <a:ext cx="220578" cy="212548"/>
                </a:xfrm>
                <a:prstGeom prst="ellipse">
                  <a:avLst/>
                </a:prstGeom>
                <a:solidFill>
                  <a:srgbClr val="FF0000"/>
                </a:solidFill>
                <a:ln w="28575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47" name="Group 43"/>
              <p:cNvGrpSpPr/>
              <p:nvPr/>
            </p:nvGrpSpPr>
            <p:grpSpPr>
              <a:xfrm>
                <a:off x="3743712" y="2513220"/>
                <a:ext cx="141024" cy="125374"/>
                <a:chOff x="7082590" y="3220452"/>
                <a:chExt cx="565484" cy="541421"/>
              </a:xfrm>
            </p:grpSpPr>
            <p:sp>
              <p:nvSpPr>
                <p:cNvPr id="148" name="Oval 147"/>
                <p:cNvSpPr/>
                <p:nvPr/>
              </p:nvSpPr>
              <p:spPr>
                <a:xfrm>
                  <a:off x="7082590" y="3220452"/>
                  <a:ext cx="565484" cy="541421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49" name="Straight Connector 148"/>
                <p:cNvCxnSpPr/>
                <p:nvPr/>
              </p:nvCxnSpPr>
              <p:spPr>
                <a:xfrm>
                  <a:off x="7170821" y="3320719"/>
                  <a:ext cx="397042" cy="336884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0" name="Straight Connector 149"/>
                <p:cNvCxnSpPr/>
                <p:nvPr/>
              </p:nvCxnSpPr>
              <p:spPr>
                <a:xfrm flipV="1">
                  <a:off x="7166811" y="3328715"/>
                  <a:ext cx="364957" cy="356937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250" name="Rectangle 249"/>
            <p:cNvSpPr/>
            <p:nvPr/>
          </p:nvSpPr>
          <p:spPr>
            <a:xfrm>
              <a:off x="561473" y="3773907"/>
              <a:ext cx="3890211" cy="112294"/>
            </a:xfrm>
            <a:prstGeom prst="rect">
              <a:avLst/>
            </a:prstGeom>
            <a:solidFill>
              <a:srgbClr val="D9A30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Rectangle 250"/>
            <p:cNvSpPr/>
            <p:nvPr/>
          </p:nvSpPr>
          <p:spPr>
            <a:xfrm>
              <a:off x="2875547" y="3886198"/>
              <a:ext cx="300790" cy="10828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4" name="TextBox 253"/>
          <p:cNvSpPr txBox="1"/>
          <p:nvPr/>
        </p:nvSpPr>
        <p:spPr>
          <a:xfrm>
            <a:off x="4114800" y="5125451"/>
            <a:ext cx="502919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EMC people sometimes refer to intentional single ended currents as “differential”-mode currents, and any un-intentional currents, on </a:t>
            </a:r>
            <a:r>
              <a:rPr lang="en-US" dirty="0" err="1" smtClean="0"/>
              <a:t>heatsinks</a:t>
            </a:r>
            <a:r>
              <a:rPr lang="en-US" dirty="0" smtClean="0"/>
              <a:t>, anywhere in the PCB design, on cables, etc., as “common”-mode currents.  It is worth avoiding using the same name for different physics.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Un-intentional EMI “Antenna” Currents – Shielded Cable</a:t>
            </a:r>
            <a:endParaRPr lang="en-US" sz="2800" dirty="0"/>
          </a:p>
        </p:txBody>
      </p:sp>
      <p:graphicFrame>
        <p:nvGraphicFramePr>
          <p:cNvPr id="744450" name="Object 2"/>
          <p:cNvGraphicFramePr>
            <a:graphicFrameLocks noChangeAspect="1"/>
          </p:cNvGraphicFramePr>
          <p:nvPr/>
        </p:nvGraphicFramePr>
        <p:xfrm>
          <a:off x="0" y="803189"/>
          <a:ext cx="9367181" cy="60548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4464" name="Visio" r:id="rId4" imgW="10982960" imgH="6754267" progId="Visio.Drawing.11">
                  <p:embed/>
                </p:oleObj>
              </mc:Choice>
              <mc:Fallback>
                <p:oleObj name="Visio" r:id="rId4" imgW="10982960" imgH="6754267" progId="Visio.Drawing.11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803189"/>
                        <a:ext cx="9367181" cy="605481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646140" y="1383958"/>
            <a:ext cx="43248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current on the outer surface of the cable shield is often denoted “common-mode” current.  It is a radiating current and denoted here as an antenna-mode current.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668471" y="4296909"/>
            <a:ext cx="41024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There is a third wire in the 3-conductor system that is attached to PCB GND, and this is the return for the CM-TL currents.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9143" y="3845763"/>
            <a:ext cx="2394857" cy="2389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7260768" y="3069769"/>
            <a:ext cx="1774372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Not a perfect 360</a:t>
            </a:r>
            <a:r>
              <a:rPr lang="en-US" baseline="30000" dirty="0" smtClean="0"/>
              <a:t>o</a:t>
            </a:r>
            <a:r>
              <a:rPr lang="en-US" dirty="0" smtClean="0"/>
              <a:t> connection of shield braid to metal shell</a:t>
            </a: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6977733" y="4267200"/>
            <a:ext cx="751115" cy="783771"/>
          </a:xfrm>
          <a:prstGeom prst="ellipse">
            <a:avLst/>
          </a:prstGeom>
          <a:noFill/>
          <a:ln w="38100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712030" y="5638802"/>
            <a:ext cx="5138056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Q:  What is the impact of the imperfect shield connection?  How can this be quantified – measured, modeled, or calculated?</a:t>
            </a:r>
          </a:p>
          <a:p>
            <a:r>
              <a:rPr lang="en-US" dirty="0" smtClean="0"/>
              <a:t>Q:  What are mitigation approaches? How to choose?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 dirty="0" smtClean="0"/>
              <a:t>Un-intentional EMI “Antenna” Currents – Un-shielded Cable</a:t>
            </a:r>
            <a:endParaRPr lang="en-US" sz="2600" dirty="0"/>
          </a:p>
        </p:txBody>
      </p:sp>
      <p:graphicFrame>
        <p:nvGraphicFramePr>
          <p:cNvPr id="950275" name="Object 3"/>
          <p:cNvGraphicFramePr>
            <a:graphicFrameLocks noChangeAspect="1"/>
          </p:cNvGraphicFramePr>
          <p:nvPr/>
        </p:nvGraphicFramePr>
        <p:xfrm>
          <a:off x="0" y="803275"/>
          <a:ext cx="9367838" cy="6054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0289" name="Visio" r:id="rId3" imgW="10982952" imgH="6754267" progId="Visio.Drawing.11">
                  <p:embed/>
                </p:oleObj>
              </mc:Choice>
              <mc:Fallback>
                <p:oleObj name="Visio" r:id="rId3" imgW="10982952" imgH="6754267" progId="Visio.Drawing.11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803275"/>
                        <a:ext cx="9367838" cy="6054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053023" y="889685"/>
            <a:ext cx="507862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Antenna currents (conductions) go down all conductors and  “return” by displacement current to the outer surface of the metal enclosure wall.  (These currents are often call “common-mode” currents.  Bad choice of words.)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858530" y="4316628"/>
            <a:ext cx="54246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single-ended signal currents are sometimes denoted “differential-mode” currents.  (Bad use of these words.)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Un-intentional Currents across/around Slots</a:t>
            </a:r>
            <a:endParaRPr lang="en-US" dirty="0"/>
          </a:p>
        </p:txBody>
      </p:sp>
      <p:grpSp>
        <p:nvGrpSpPr>
          <p:cNvPr id="19" name="Group 202"/>
          <p:cNvGrpSpPr/>
          <p:nvPr/>
        </p:nvGrpSpPr>
        <p:grpSpPr>
          <a:xfrm>
            <a:off x="4572001" y="1606378"/>
            <a:ext cx="4720280" cy="923330"/>
            <a:chOff x="3128219" y="4992132"/>
            <a:chExt cx="3316701" cy="923330"/>
          </a:xfrm>
        </p:grpSpPr>
        <p:cxnSp>
          <p:nvCxnSpPr>
            <p:cNvPr id="33" name="Straight Arrow Connector 32"/>
            <p:cNvCxnSpPr/>
            <p:nvPr/>
          </p:nvCxnSpPr>
          <p:spPr>
            <a:xfrm flipV="1">
              <a:off x="3502682" y="5697014"/>
              <a:ext cx="324371" cy="5041"/>
            </a:xfrm>
            <a:prstGeom prst="straightConnector1">
              <a:avLst/>
            </a:prstGeom>
            <a:ln w="38100">
              <a:solidFill>
                <a:srgbClr val="C00000"/>
              </a:solidFill>
              <a:prstDash val="sysDot"/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 flipV="1">
              <a:off x="3525056" y="5447741"/>
              <a:ext cx="331824" cy="3721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/>
            <p:cNvSpPr txBox="1"/>
            <p:nvPr/>
          </p:nvSpPr>
          <p:spPr>
            <a:xfrm>
              <a:off x="3128219" y="4992132"/>
              <a:ext cx="331670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CM-TL Currents on a Differential Signal Pair</a:t>
              </a:r>
            </a:p>
            <a:p>
              <a:r>
                <a:rPr lang="en-US" dirty="0" smtClean="0"/>
                <a:t>                 on strips</a:t>
              </a:r>
            </a:p>
            <a:p>
              <a:r>
                <a:rPr lang="en-US" dirty="0" smtClean="0"/>
                <a:t>                 on GND</a:t>
              </a:r>
              <a:endParaRPr lang="en-US" dirty="0"/>
            </a:p>
          </p:txBody>
        </p:sp>
      </p:grpSp>
      <p:grpSp>
        <p:nvGrpSpPr>
          <p:cNvPr id="82" name="Group 81"/>
          <p:cNvGrpSpPr/>
          <p:nvPr/>
        </p:nvGrpSpPr>
        <p:grpSpPr>
          <a:xfrm>
            <a:off x="4520307" y="4472879"/>
            <a:ext cx="4623693" cy="923330"/>
            <a:chOff x="332873" y="1732547"/>
            <a:chExt cx="3537285" cy="923330"/>
          </a:xfrm>
        </p:grpSpPr>
        <p:cxnSp>
          <p:nvCxnSpPr>
            <p:cNvPr id="83" name="Straight Connector 82"/>
            <p:cNvCxnSpPr/>
            <p:nvPr/>
          </p:nvCxnSpPr>
          <p:spPr>
            <a:xfrm>
              <a:off x="336883" y="1902289"/>
              <a:ext cx="360947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>
              <a:off x="332873" y="2145083"/>
              <a:ext cx="360947" cy="0"/>
            </a:xfrm>
            <a:prstGeom prst="line">
              <a:avLst/>
            </a:prstGeom>
            <a:ln w="3810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TextBox 84"/>
            <p:cNvSpPr txBox="1"/>
            <p:nvPr/>
          </p:nvSpPr>
          <p:spPr>
            <a:xfrm>
              <a:off x="697832" y="1732547"/>
              <a:ext cx="317232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Conduction current – carried by electrons</a:t>
              </a:r>
            </a:p>
            <a:p>
              <a:r>
                <a:rPr lang="en-US" dirty="0" smtClean="0"/>
                <a:t>Displacement current – carried by       time-changing E-field</a:t>
              </a:r>
              <a:endParaRPr lang="en-US" dirty="0"/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1130118" y="407773"/>
            <a:ext cx="5597610" cy="6289590"/>
            <a:chOff x="2075935" y="284205"/>
            <a:chExt cx="5597610" cy="6289590"/>
          </a:xfrm>
        </p:grpSpPr>
        <p:grpSp>
          <p:nvGrpSpPr>
            <p:cNvPr id="47" name="Group 46"/>
            <p:cNvGrpSpPr/>
            <p:nvPr/>
          </p:nvGrpSpPr>
          <p:grpSpPr>
            <a:xfrm>
              <a:off x="2075935" y="284205"/>
              <a:ext cx="5597610" cy="6289590"/>
              <a:chOff x="3013852" y="642552"/>
              <a:chExt cx="3782371" cy="5239296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3013852" y="642552"/>
                <a:ext cx="3098624" cy="5239296"/>
              </a:xfrm>
              <a:prstGeom prst="rect">
                <a:avLst/>
              </a:prstGeom>
              <a:solidFill>
                <a:srgbClr val="996633"/>
              </a:solidFill>
              <a:ln>
                <a:noFill/>
              </a:ln>
              <a:scene3d>
                <a:camera prst="isometricOffAxis2Top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4172463" y="3101561"/>
                <a:ext cx="2573138" cy="44484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scene3d>
                <a:camera prst="isometricOffAxis2Top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Rectangle 6"/>
              <p:cNvSpPr/>
              <p:nvPr/>
            </p:nvSpPr>
            <p:spPr>
              <a:xfrm rot="21269608">
                <a:off x="3801765" y="3237489"/>
                <a:ext cx="2730846" cy="148282"/>
              </a:xfrm>
              <a:prstGeom prst="rect">
                <a:avLst/>
              </a:prstGeom>
              <a:solidFill>
                <a:srgbClr val="D9A309"/>
              </a:solidFill>
              <a:ln>
                <a:noFill/>
              </a:ln>
              <a:scene3d>
                <a:camera prst="isometricTopUp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/>
              <p:cNvSpPr/>
              <p:nvPr/>
            </p:nvSpPr>
            <p:spPr>
              <a:xfrm rot="21269608">
                <a:off x="4065377" y="3315747"/>
                <a:ext cx="2730846" cy="148282"/>
              </a:xfrm>
              <a:prstGeom prst="rect">
                <a:avLst/>
              </a:prstGeom>
              <a:solidFill>
                <a:srgbClr val="D9A309"/>
              </a:solidFill>
              <a:ln>
                <a:noFill/>
              </a:ln>
              <a:scene3d>
                <a:camera prst="isometricTopUp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7" name="Straight Arrow Connector 16"/>
              <p:cNvCxnSpPr/>
              <p:nvPr/>
            </p:nvCxnSpPr>
            <p:spPr>
              <a:xfrm flipV="1">
                <a:off x="4604834" y="3401160"/>
                <a:ext cx="312728" cy="251726"/>
              </a:xfrm>
              <a:prstGeom prst="straightConnector1">
                <a:avLst/>
              </a:prstGeom>
              <a:ln w="38100"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Arrow Connector 17"/>
              <p:cNvCxnSpPr/>
              <p:nvPr/>
            </p:nvCxnSpPr>
            <p:spPr>
              <a:xfrm flipV="1">
                <a:off x="4856089" y="3504093"/>
                <a:ext cx="295261" cy="276479"/>
              </a:xfrm>
              <a:prstGeom prst="straightConnector1">
                <a:avLst/>
              </a:prstGeom>
              <a:ln w="38100"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Arrow Connector 19"/>
              <p:cNvCxnSpPr/>
              <p:nvPr/>
            </p:nvCxnSpPr>
            <p:spPr>
              <a:xfrm flipV="1">
                <a:off x="4973138" y="3668786"/>
                <a:ext cx="245009" cy="233323"/>
              </a:xfrm>
              <a:prstGeom prst="straightConnector1">
                <a:avLst/>
              </a:prstGeom>
              <a:ln w="38100">
                <a:solidFill>
                  <a:srgbClr val="C00000"/>
                </a:solidFill>
                <a:prstDash val="sysDot"/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Arrow Connector 20"/>
              <p:cNvCxnSpPr/>
              <p:nvPr/>
            </p:nvCxnSpPr>
            <p:spPr>
              <a:xfrm flipV="1">
                <a:off x="4507701" y="3426956"/>
                <a:ext cx="200226" cy="195063"/>
              </a:xfrm>
              <a:prstGeom prst="straightConnector1">
                <a:avLst/>
              </a:prstGeom>
              <a:ln w="38100">
                <a:solidFill>
                  <a:srgbClr val="C00000"/>
                </a:solidFill>
                <a:prstDash val="sysDot"/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Arrow Connector 21"/>
              <p:cNvCxnSpPr/>
              <p:nvPr/>
            </p:nvCxnSpPr>
            <p:spPr>
              <a:xfrm flipV="1">
                <a:off x="5535711" y="2762974"/>
                <a:ext cx="291957" cy="226761"/>
              </a:xfrm>
              <a:prstGeom prst="straightConnector1">
                <a:avLst/>
              </a:prstGeom>
              <a:ln w="38100"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Arrow Connector 22"/>
              <p:cNvCxnSpPr/>
              <p:nvPr/>
            </p:nvCxnSpPr>
            <p:spPr>
              <a:xfrm flipV="1">
                <a:off x="5786965" y="2876201"/>
                <a:ext cx="299541" cy="241221"/>
              </a:xfrm>
              <a:prstGeom prst="straightConnector1">
                <a:avLst/>
              </a:prstGeom>
              <a:ln w="38100"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Arrow Connector 23"/>
              <p:cNvCxnSpPr/>
              <p:nvPr/>
            </p:nvCxnSpPr>
            <p:spPr>
              <a:xfrm flipV="1">
                <a:off x="5828866" y="2989427"/>
                <a:ext cx="257637" cy="228945"/>
              </a:xfrm>
              <a:prstGeom prst="straightConnector1">
                <a:avLst/>
              </a:prstGeom>
              <a:ln w="38100">
                <a:solidFill>
                  <a:srgbClr val="C00000"/>
                </a:solidFill>
                <a:prstDash val="sysDot"/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Arrow Connector 24"/>
              <p:cNvCxnSpPr/>
              <p:nvPr/>
            </p:nvCxnSpPr>
            <p:spPr>
              <a:xfrm flipV="1">
                <a:off x="5421876" y="2680627"/>
                <a:ext cx="297246" cy="257654"/>
              </a:xfrm>
              <a:prstGeom prst="straightConnector1">
                <a:avLst/>
              </a:prstGeom>
              <a:ln w="38100">
                <a:solidFill>
                  <a:srgbClr val="C00000"/>
                </a:solidFill>
                <a:prstDash val="sysDot"/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Arrow Connector 25"/>
              <p:cNvCxnSpPr/>
              <p:nvPr/>
            </p:nvCxnSpPr>
            <p:spPr>
              <a:xfrm>
                <a:off x="4491225" y="2979469"/>
                <a:ext cx="719209" cy="138572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prstDash val="sysDot"/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Arrow Connector 26"/>
              <p:cNvCxnSpPr/>
              <p:nvPr/>
            </p:nvCxnSpPr>
            <p:spPr>
              <a:xfrm flipV="1">
                <a:off x="4120518" y="3027414"/>
                <a:ext cx="237292" cy="182705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prstDash val="sysDot"/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Arrow Connector 27"/>
              <p:cNvCxnSpPr/>
              <p:nvPr/>
            </p:nvCxnSpPr>
            <p:spPr>
              <a:xfrm flipH="1" flipV="1">
                <a:off x="4246604" y="3262182"/>
                <a:ext cx="605476" cy="98854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prstDash val="sysDot"/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2" name="Group 61"/>
            <p:cNvGrpSpPr/>
            <p:nvPr/>
          </p:nvGrpSpPr>
          <p:grpSpPr>
            <a:xfrm>
              <a:off x="4130040" y="3143764"/>
              <a:ext cx="241780" cy="284205"/>
              <a:chOff x="6233160" y="3410464"/>
              <a:chExt cx="241780" cy="284205"/>
            </a:xfrm>
          </p:grpSpPr>
          <p:sp>
            <p:nvSpPr>
              <p:cNvPr id="59" name="Freeform 58"/>
              <p:cNvSpPr/>
              <p:nvPr/>
            </p:nvSpPr>
            <p:spPr>
              <a:xfrm>
                <a:off x="6264875" y="3410464"/>
                <a:ext cx="210065" cy="284205"/>
              </a:xfrm>
              <a:custGeom>
                <a:avLst/>
                <a:gdLst>
                  <a:gd name="connsiteX0" fmla="*/ 397476 w 397476"/>
                  <a:gd name="connsiteY0" fmla="*/ 16475 h 325394"/>
                  <a:gd name="connsiteX1" fmla="*/ 224481 w 397476"/>
                  <a:gd name="connsiteY1" fmla="*/ 4119 h 325394"/>
                  <a:gd name="connsiteX2" fmla="*/ 88557 w 397476"/>
                  <a:gd name="connsiteY2" fmla="*/ 41189 h 325394"/>
                  <a:gd name="connsiteX3" fmla="*/ 14416 w 397476"/>
                  <a:gd name="connsiteY3" fmla="*/ 152400 h 325394"/>
                  <a:gd name="connsiteX4" fmla="*/ 2059 w 397476"/>
                  <a:gd name="connsiteY4" fmla="*/ 325394 h 325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7476" h="325394">
                    <a:moveTo>
                      <a:pt x="397476" y="16475"/>
                    </a:moveTo>
                    <a:cubicBezTo>
                      <a:pt x="336721" y="8237"/>
                      <a:pt x="275967" y="0"/>
                      <a:pt x="224481" y="4119"/>
                    </a:cubicBezTo>
                    <a:cubicBezTo>
                      <a:pt x="172995" y="8238"/>
                      <a:pt x="123568" y="16476"/>
                      <a:pt x="88557" y="41189"/>
                    </a:cubicBezTo>
                    <a:cubicBezTo>
                      <a:pt x="53546" y="65903"/>
                      <a:pt x="28832" y="105033"/>
                      <a:pt x="14416" y="152400"/>
                    </a:cubicBezTo>
                    <a:cubicBezTo>
                      <a:pt x="0" y="199768"/>
                      <a:pt x="1029" y="262581"/>
                      <a:pt x="2059" y="325394"/>
                    </a:cubicBezTo>
                  </a:path>
                </a:pathLst>
              </a:custGeom>
              <a:ln w="19050"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1" name="Straight Arrow Connector 60"/>
              <p:cNvCxnSpPr/>
              <p:nvPr/>
            </p:nvCxnSpPr>
            <p:spPr>
              <a:xfrm flipH="1">
                <a:off x="6233160" y="3451860"/>
                <a:ext cx="83820" cy="114300"/>
              </a:xfrm>
              <a:prstGeom prst="straightConnector1">
                <a:avLst/>
              </a:prstGeom>
              <a:ln w="19050">
                <a:solidFill>
                  <a:srgbClr val="008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3" name="Group 62"/>
            <p:cNvGrpSpPr/>
            <p:nvPr/>
          </p:nvGrpSpPr>
          <p:grpSpPr>
            <a:xfrm>
              <a:off x="4442460" y="3197104"/>
              <a:ext cx="241780" cy="284205"/>
              <a:chOff x="6233160" y="3410464"/>
              <a:chExt cx="241780" cy="284205"/>
            </a:xfrm>
          </p:grpSpPr>
          <p:sp>
            <p:nvSpPr>
              <p:cNvPr id="64" name="Freeform 63"/>
              <p:cNvSpPr/>
              <p:nvPr/>
            </p:nvSpPr>
            <p:spPr>
              <a:xfrm>
                <a:off x="6264875" y="3410464"/>
                <a:ext cx="210065" cy="284205"/>
              </a:xfrm>
              <a:custGeom>
                <a:avLst/>
                <a:gdLst>
                  <a:gd name="connsiteX0" fmla="*/ 397476 w 397476"/>
                  <a:gd name="connsiteY0" fmla="*/ 16475 h 325394"/>
                  <a:gd name="connsiteX1" fmla="*/ 224481 w 397476"/>
                  <a:gd name="connsiteY1" fmla="*/ 4119 h 325394"/>
                  <a:gd name="connsiteX2" fmla="*/ 88557 w 397476"/>
                  <a:gd name="connsiteY2" fmla="*/ 41189 h 325394"/>
                  <a:gd name="connsiteX3" fmla="*/ 14416 w 397476"/>
                  <a:gd name="connsiteY3" fmla="*/ 152400 h 325394"/>
                  <a:gd name="connsiteX4" fmla="*/ 2059 w 397476"/>
                  <a:gd name="connsiteY4" fmla="*/ 325394 h 325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7476" h="325394">
                    <a:moveTo>
                      <a:pt x="397476" y="16475"/>
                    </a:moveTo>
                    <a:cubicBezTo>
                      <a:pt x="336721" y="8237"/>
                      <a:pt x="275967" y="0"/>
                      <a:pt x="224481" y="4119"/>
                    </a:cubicBezTo>
                    <a:cubicBezTo>
                      <a:pt x="172995" y="8238"/>
                      <a:pt x="123568" y="16476"/>
                      <a:pt x="88557" y="41189"/>
                    </a:cubicBezTo>
                    <a:cubicBezTo>
                      <a:pt x="53546" y="65903"/>
                      <a:pt x="28832" y="105033"/>
                      <a:pt x="14416" y="152400"/>
                    </a:cubicBezTo>
                    <a:cubicBezTo>
                      <a:pt x="0" y="199768"/>
                      <a:pt x="1029" y="262581"/>
                      <a:pt x="2059" y="325394"/>
                    </a:cubicBezTo>
                  </a:path>
                </a:pathLst>
              </a:custGeom>
              <a:ln w="19050"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5" name="Straight Arrow Connector 64"/>
              <p:cNvCxnSpPr/>
              <p:nvPr/>
            </p:nvCxnSpPr>
            <p:spPr>
              <a:xfrm flipH="1">
                <a:off x="6233160" y="3451860"/>
                <a:ext cx="83820" cy="114300"/>
              </a:xfrm>
              <a:prstGeom prst="straightConnector1">
                <a:avLst/>
              </a:prstGeom>
              <a:ln w="19050">
                <a:solidFill>
                  <a:srgbClr val="008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6" name="Group 65"/>
            <p:cNvGrpSpPr/>
            <p:nvPr/>
          </p:nvGrpSpPr>
          <p:grpSpPr>
            <a:xfrm>
              <a:off x="4732020" y="3235204"/>
              <a:ext cx="241780" cy="284205"/>
              <a:chOff x="6233160" y="3410464"/>
              <a:chExt cx="241780" cy="284205"/>
            </a:xfrm>
          </p:grpSpPr>
          <p:sp>
            <p:nvSpPr>
              <p:cNvPr id="67" name="Freeform 66"/>
              <p:cNvSpPr/>
              <p:nvPr/>
            </p:nvSpPr>
            <p:spPr>
              <a:xfrm>
                <a:off x="6264875" y="3410464"/>
                <a:ext cx="210065" cy="284205"/>
              </a:xfrm>
              <a:custGeom>
                <a:avLst/>
                <a:gdLst>
                  <a:gd name="connsiteX0" fmla="*/ 397476 w 397476"/>
                  <a:gd name="connsiteY0" fmla="*/ 16475 h 325394"/>
                  <a:gd name="connsiteX1" fmla="*/ 224481 w 397476"/>
                  <a:gd name="connsiteY1" fmla="*/ 4119 h 325394"/>
                  <a:gd name="connsiteX2" fmla="*/ 88557 w 397476"/>
                  <a:gd name="connsiteY2" fmla="*/ 41189 h 325394"/>
                  <a:gd name="connsiteX3" fmla="*/ 14416 w 397476"/>
                  <a:gd name="connsiteY3" fmla="*/ 152400 h 325394"/>
                  <a:gd name="connsiteX4" fmla="*/ 2059 w 397476"/>
                  <a:gd name="connsiteY4" fmla="*/ 325394 h 325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7476" h="325394">
                    <a:moveTo>
                      <a:pt x="397476" y="16475"/>
                    </a:moveTo>
                    <a:cubicBezTo>
                      <a:pt x="336721" y="8237"/>
                      <a:pt x="275967" y="0"/>
                      <a:pt x="224481" y="4119"/>
                    </a:cubicBezTo>
                    <a:cubicBezTo>
                      <a:pt x="172995" y="8238"/>
                      <a:pt x="123568" y="16476"/>
                      <a:pt x="88557" y="41189"/>
                    </a:cubicBezTo>
                    <a:cubicBezTo>
                      <a:pt x="53546" y="65903"/>
                      <a:pt x="28832" y="105033"/>
                      <a:pt x="14416" y="152400"/>
                    </a:cubicBezTo>
                    <a:cubicBezTo>
                      <a:pt x="0" y="199768"/>
                      <a:pt x="1029" y="262581"/>
                      <a:pt x="2059" y="325394"/>
                    </a:cubicBezTo>
                  </a:path>
                </a:pathLst>
              </a:custGeom>
              <a:ln w="19050"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8" name="Straight Arrow Connector 67"/>
              <p:cNvCxnSpPr/>
              <p:nvPr/>
            </p:nvCxnSpPr>
            <p:spPr>
              <a:xfrm flipH="1">
                <a:off x="6233160" y="3451860"/>
                <a:ext cx="83820" cy="114300"/>
              </a:xfrm>
              <a:prstGeom prst="straightConnector1">
                <a:avLst/>
              </a:prstGeom>
              <a:ln w="19050">
                <a:solidFill>
                  <a:srgbClr val="008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9" name="Group 68"/>
            <p:cNvGrpSpPr/>
            <p:nvPr/>
          </p:nvGrpSpPr>
          <p:grpSpPr>
            <a:xfrm>
              <a:off x="5006340" y="3265684"/>
              <a:ext cx="241780" cy="284205"/>
              <a:chOff x="6233160" y="3410464"/>
              <a:chExt cx="241780" cy="284205"/>
            </a:xfrm>
          </p:grpSpPr>
          <p:sp>
            <p:nvSpPr>
              <p:cNvPr id="70" name="Freeform 69"/>
              <p:cNvSpPr/>
              <p:nvPr/>
            </p:nvSpPr>
            <p:spPr>
              <a:xfrm>
                <a:off x="6264875" y="3410464"/>
                <a:ext cx="210065" cy="284205"/>
              </a:xfrm>
              <a:custGeom>
                <a:avLst/>
                <a:gdLst>
                  <a:gd name="connsiteX0" fmla="*/ 397476 w 397476"/>
                  <a:gd name="connsiteY0" fmla="*/ 16475 h 325394"/>
                  <a:gd name="connsiteX1" fmla="*/ 224481 w 397476"/>
                  <a:gd name="connsiteY1" fmla="*/ 4119 h 325394"/>
                  <a:gd name="connsiteX2" fmla="*/ 88557 w 397476"/>
                  <a:gd name="connsiteY2" fmla="*/ 41189 h 325394"/>
                  <a:gd name="connsiteX3" fmla="*/ 14416 w 397476"/>
                  <a:gd name="connsiteY3" fmla="*/ 152400 h 325394"/>
                  <a:gd name="connsiteX4" fmla="*/ 2059 w 397476"/>
                  <a:gd name="connsiteY4" fmla="*/ 325394 h 325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7476" h="325394">
                    <a:moveTo>
                      <a:pt x="397476" y="16475"/>
                    </a:moveTo>
                    <a:cubicBezTo>
                      <a:pt x="336721" y="8237"/>
                      <a:pt x="275967" y="0"/>
                      <a:pt x="224481" y="4119"/>
                    </a:cubicBezTo>
                    <a:cubicBezTo>
                      <a:pt x="172995" y="8238"/>
                      <a:pt x="123568" y="16476"/>
                      <a:pt x="88557" y="41189"/>
                    </a:cubicBezTo>
                    <a:cubicBezTo>
                      <a:pt x="53546" y="65903"/>
                      <a:pt x="28832" y="105033"/>
                      <a:pt x="14416" y="152400"/>
                    </a:cubicBezTo>
                    <a:cubicBezTo>
                      <a:pt x="0" y="199768"/>
                      <a:pt x="1029" y="262581"/>
                      <a:pt x="2059" y="325394"/>
                    </a:cubicBezTo>
                  </a:path>
                </a:pathLst>
              </a:custGeom>
              <a:ln w="19050"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1" name="Straight Arrow Connector 70"/>
              <p:cNvCxnSpPr/>
              <p:nvPr/>
            </p:nvCxnSpPr>
            <p:spPr>
              <a:xfrm flipH="1">
                <a:off x="6233160" y="3451860"/>
                <a:ext cx="83820" cy="114300"/>
              </a:xfrm>
              <a:prstGeom prst="straightConnector1">
                <a:avLst/>
              </a:prstGeom>
              <a:ln w="19050">
                <a:solidFill>
                  <a:srgbClr val="008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2" name="Group 71"/>
            <p:cNvGrpSpPr/>
            <p:nvPr/>
          </p:nvGrpSpPr>
          <p:grpSpPr>
            <a:xfrm>
              <a:off x="5433060" y="3303784"/>
              <a:ext cx="241780" cy="284205"/>
              <a:chOff x="6233160" y="3410464"/>
              <a:chExt cx="241780" cy="284205"/>
            </a:xfrm>
          </p:grpSpPr>
          <p:sp>
            <p:nvSpPr>
              <p:cNvPr id="73" name="Freeform 72"/>
              <p:cNvSpPr/>
              <p:nvPr/>
            </p:nvSpPr>
            <p:spPr>
              <a:xfrm>
                <a:off x="6264875" y="3410464"/>
                <a:ext cx="210065" cy="284205"/>
              </a:xfrm>
              <a:custGeom>
                <a:avLst/>
                <a:gdLst>
                  <a:gd name="connsiteX0" fmla="*/ 397476 w 397476"/>
                  <a:gd name="connsiteY0" fmla="*/ 16475 h 325394"/>
                  <a:gd name="connsiteX1" fmla="*/ 224481 w 397476"/>
                  <a:gd name="connsiteY1" fmla="*/ 4119 h 325394"/>
                  <a:gd name="connsiteX2" fmla="*/ 88557 w 397476"/>
                  <a:gd name="connsiteY2" fmla="*/ 41189 h 325394"/>
                  <a:gd name="connsiteX3" fmla="*/ 14416 w 397476"/>
                  <a:gd name="connsiteY3" fmla="*/ 152400 h 325394"/>
                  <a:gd name="connsiteX4" fmla="*/ 2059 w 397476"/>
                  <a:gd name="connsiteY4" fmla="*/ 325394 h 325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7476" h="325394">
                    <a:moveTo>
                      <a:pt x="397476" y="16475"/>
                    </a:moveTo>
                    <a:cubicBezTo>
                      <a:pt x="336721" y="8237"/>
                      <a:pt x="275967" y="0"/>
                      <a:pt x="224481" y="4119"/>
                    </a:cubicBezTo>
                    <a:cubicBezTo>
                      <a:pt x="172995" y="8238"/>
                      <a:pt x="123568" y="16476"/>
                      <a:pt x="88557" y="41189"/>
                    </a:cubicBezTo>
                    <a:cubicBezTo>
                      <a:pt x="53546" y="65903"/>
                      <a:pt x="28832" y="105033"/>
                      <a:pt x="14416" y="152400"/>
                    </a:cubicBezTo>
                    <a:cubicBezTo>
                      <a:pt x="0" y="199768"/>
                      <a:pt x="1029" y="262581"/>
                      <a:pt x="2059" y="325394"/>
                    </a:cubicBezTo>
                  </a:path>
                </a:pathLst>
              </a:custGeom>
              <a:ln w="19050"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4" name="Straight Arrow Connector 73"/>
              <p:cNvCxnSpPr/>
              <p:nvPr/>
            </p:nvCxnSpPr>
            <p:spPr>
              <a:xfrm flipH="1">
                <a:off x="6233160" y="3451860"/>
                <a:ext cx="83820" cy="114300"/>
              </a:xfrm>
              <a:prstGeom prst="straightConnector1">
                <a:avLst/>
              </a:prstGeom>
              <a:ln w="19050">
                <a:solidFill>
                  <a:srgbClr val="008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5" name="Group 74"/>
            <p:cNvGrpSpPr/>
            <p:nvPr/>
          </p:nvGrpSpPr>
          <p:grpSpPr>
            <a:xfrm>
              <a:off x="5913120" y="3387604"/>
              <a:ext cx="241780" cy="284205"/>
              <a:chOff x="6233160" y="3410464"/>
              <a:chExt cx="241780" cy="284205"/>
            </a:xfrm>
          </p:grpSpPr>
          <p:sp>
            <p:nvSpPr>
              <p:cNvPr id="76" name="Freeform 75"/>
              <p:cNvSpPr/>
              <p:nvPr/>
            </p:nvSpPr>
            <p:spPr>
              <a:xfrm>
                <a:off x="6264875" y="3410464"/>
                <a:ext cx="210065" cy="284205"/>
              </a:xfrm>
              <a:custGeom>
                <a:avLst/>
                <a:gdLst>
                  <a:gd name="connsiteX0" fmla="*/ 397476 w 397476"/>
                  <a:gd name="connsiteY0" fmla="*/ 16475 h 325394"/>
                  <a:gd name="connsiteX1" fmla="*/ 224481 w 397476"/>
                  <a:gd name="connsiteY1" fmla="*/ 4119 h 325394"/>
                  <a:gd name="connsiteX2" fmla="*/ 88557 w 397476"/>
                  <a:gd name="connsiteY2" fmla="*/ 41189 h 325394"/>
                  <a:gd name="connsiteX3" fmla="*/ 14416 w 397476"/>
                  <a:gd name="connsiteY3" fmla="*/ 152400 h 325394"/>
                  <a:gd name="connsiteX4" fmla="*/ 2059 w 397476"/>
                  <a:gd name="connsiteY4" fmla="*/ 325394 h 325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7476" h="325394">
                    <a:moveTo>
                      <a:pt x="397476" y="16475"/>
                    </a:moveTo>
                    <a:cubicBezTo>
                      <a:pt x="336721" y="8237"/>
                      <a:pt x="275967" y="0"/>
                      <a:pt x="224481" y="4119"/>
                    </a:cubicBezTo>
                    <a:cubicBezTo>
                      <a:pt x="172995" y="8238"/>
                      <a:pt x="123568" y="16476"/>
                      <a:pt x="88557" y="41189"/>
                    </a:cubicBezTo>
                    <a:cubicBezTo>
                      <a:pt x="53546" y="65903"/>
                      <a:pt x="28832" y="105033"/>
                      <a:pt x="14416" y="152400"/>
                    </a:cubicBezTo>
                    <a:cubicBezTo>
                      <a:pt x="0" y="199768"/>
                      <a:pt x="1029" y="262581"/>
                      <a:pt x="2059" y="325394"/>
                    </a:cubicBezTo>
                  </a:path>
                </a:pathLst>
              </a:custGeom>
              <a:ln w="19050"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7" name="Straight Arrow Connector 76"/>
              <p:cNvCxnSpPr/>
              <p:nvPr/>
            </p:nvCxnSpPr>
            <p:spPr>
              <a:xfrm flipH="1">
                <a:off x="6233160" y="3451860"/>
                <a:ext cx="83820" cy="114300"/>
              </a:xfrm>
              <a:prstGeom prst="straightConnector1">
                <a:avLst/>
              </a:prstGeom>
              <a:ln w="19050">
                <a:solidFill>
                  <a:srgbClr val="008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8" name="Group 77"/>
            <p:cNvGrpSpPr/>
            <p:nvPr/>
          </p:nvGrpSpPr>
          <p:grpSpPr>
            <a:xfrm>
              <a:off x="6210300" y="3448564"/>
              <a:ext cx="241780" cy="284205"/>
              <a:chOff x="6233160" y="3410464"/>
              <a:chExt cx="241780" cy="284205"/>
            </a:xfrm>
          </p:grpSpPr>
          <p:sp>
            <p:nvSpPr>
              <p:cNvPr id="79" name="Freeform 78"/>
              <p:cNvSpPr/>
              <p:nvPr/>
            </p:nvSpPr>
            <p:spPr>
              <a:xfrm>
                <a:off x="6264875" y="3410464"/>
                <a:ext cx="210065" cy="284205"/>
              </a:xfrm>
              <a:custGeom>
                <a:avLst/>
                <a:gdLst>
                  <a:gd name="connsiteX0" fmla="*/ 397476 w 397476"/>
                  <a:gd name="connsiteY0" fmla="*/ 16475 h 325394"/>
                  <a:gd name="connsiteX1" fmla="*/ 224481 w 397476"/>
                  <a:gd name="connsiteY1" fmla="*/ 4119 h 325394"/>
                  <a:gd name="connsiteX2" fmla="*/ 88557 w 397476"/>
                  <a:gd name="connsiteY2" fmla="*/ 41189 h 325394"/>
                  <a:gd name="connsiteX3" fmla="*/ 14416 w 397476"/>
                  <a:gd name="connsiteY3" fmla="*/ 152400 h 325394"/>
                  <a:gd name="connsiteX4" fmla="*/ 2059 w 397476"/>
                  <a:gd name="connsiteY4" fmla="*/ 325394 h 325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7476" h="325394">
                    <a:moveTo>
                      <a:pt x="397476" y="16475"/>
                    </a:moveTo>
                    <a:cubicBezTo>
                      <a:pt x="336721" y="8237"/>
                      <a:pt x="275967" y="0"/>
                      <a:pt x="224481" y="4119"/>
                    </a:cubicBezTo>
                    <a:cubicBezTo>
                      <a:pt x="172995" y="8238"/>
                      <a:pt x="123568" y="16476"/>
                      <a:pt x="88557" y="41189"/>
                    </a:cubicBezTo>
                    <a:cubicBezTo>
                      <a:pt x="53546" y="65903"/>
                      <a:pt x="28832" y="105033"/>
                      <a:pt x="14416" y="152400"/>
                    </a:cubicBezTo>
                    <a:cubicBezTo>
                      <a:pt x="0" y="199768"/>
                      <a:pt x="1029" y="262581"/>
                      <a:pt x="2059" y="325394"/>
                    </a:cubicBezTo>
                  </a:path>
                </a:pathLst>
              </a:custGeom>
              <a:ln w="19050"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0" name="Straight Arrow Connector 79"/>
              <p:cNvCxnSpPr/>
              <p:nvPr/>
            </p:nvCxnSpPr>
            <p:spPr>
              <a:xfrm flipH="1">
                <a:off x="6233160" y="3451860"/>
                <a:ext cx="83820" cy="114300"/>
              </a:xfrm>
              <a:prstGeom prst="straightConnector1">
                <a:avLst/>
              </a:prstGeom>
              <a:ln w="19050">
                <a:solidFill>
                  <a:srgbClr val="008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Un-intentional Antenna Currents on </a:t>
            </a:r>
            <a:r>
              <a:rPr lang="en-US" dirty="0" err="1" smtClean="0"/>
              <a:t>Heatsinks</a:t>
            </a:r>
            <a:endParaRPr lang="en-US" dirty="0"/>
          </a:p>
        </p:txBody>
      </p:sp>
      <p:grpSp>
        <p:nvGrpSpPr>
          <p:cNvPr id="86" name="Group 85"/>
          <p:cNvGrpSpPr/>
          <p:nvPr/>
        </p:nvGrpSpPr>
        <p:grpSpPr>
          <a:xfrm>
            <a:off x="281253" y="4540501"/>
            <a:ext cx="4710190" cy="923330"/>
            <a:chOff x="332873" y="1732549"/>
            <a:chExt cx="3603458" cy="923330"/>
          </a:xfrm>
        </p:grpSpPr>
        <p:cxnSp>
          <p:nvCxnSpPr>
            <p:cNvPr id="87" name="Straight Connector 86"/>
            <p:cNvCxnSpPr/>
            <p:nvPr/>
          </p:nvCxnSpPr>
          <p:spPr>
            <a:xfrm>
              <a:off x="336883" y="1902289"/>
              <a:ext cx="360947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>
              <a:off x="332873" y="2145083"/>
              <a:ext cx="360947" cy="0"/>
            </a:xfrm>
            <a:prstGeom prst="line">
              <a:avLst/>
            </a:prstGeom>
            <a:ln w="3810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TextBox 88"/>
            <p:cNvSpPr txBox="1"/>
            <p:nvPr/>
          </p:nvSpPr>
          <p:spPr>
            <a:xfrm>
              <a:off x="764005" y="1732549"/>
              <a:ext cx="317232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Conduction current – carried by electrons</a:t>
              </a:r>
            </a:p>
            <a:p>
              <a:r>
                <a:rPr lang="en-US" dirty="0" smtClean="0"/>
                <a:t>Displacement current – carried by       time-changing E-field</a:t>
              </a:r>
              <a:endParaRPr lang="en-US" dirty="0"/>
            </a:p>
          </p:txBody>
        </p:sp>
      </p:grpSp>
      <p:grpSp>
        <p:nvGrpSpPr>
          <p:cNvPr id="109" name="Group 108"/>
          <p:cNvGrpSpPr/>
          <p:nvPr/>
        </p:nvGrpSpPr>
        <p:grpSpPr>
          <a:xfrm>
            <a:off x="3675448" y="1968843"/>
            <a:ext cx="5770604" cy="3756455"/>
            <a:chOff x="3089188" y="1075038"/>
            <a:chExt cx="5770604" cy="3756455"/>
          </a:xfrm>
        </p:grpSpPr>
        <p:grpSp>
          <p:nvGrpSpPr>
            <p:cNvPr id="5" name="Group 139"/>
            <p:cNvGrpSpPr/>
            <p:nvPr/>
          </p:nvGrpSpPr>
          <p:grpSpPr>
            <a:xfrm>
              <a:off x="3089188" y="1075038"/>
              <a:ext cx="5770604" cy="3756455"/>
              <a:chOff x="4925212" y="4267213"/>
              <a:chExt cx="5117151" cy="3216428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6047878" y="4267213"/>
                <a:ext cx="3994485" cy="2526631"/>
              </a:xfrm>
              <a:prstGeom prst="rect">
                <a:avLst/>
              </a:prstGeom>
              <a:solidFill>
                <a:srgbClr val="D9A309"/>
              </a:solidFill>
              <a:ln>
                <a:noFill/>
              </a:ln>
              <a:effectLst/>
              <a:scene3d>
                <a:camera prst="isometricOffAxis2Top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9" name="Picture 6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 rot="21282662">
                <a:off x="6744035" y="4274554"/>
                <a:ext cx="2014955" cy="17572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0" name="Rectangle 19"/>
              <p:cNvSpPr/>
              <p:nvPr/>
            </p:nvSpPr>
            <p:spPr>
              <a:xfrm>
                <a:off x="4925212" y="4957011"/>
                <a:ext cx="3994486" cy="2526630"/>
              </a:xfrm>
              <a:prstGeom prst="rect">
                <a:avLst/>
              </a:prstGeom>
              <a:solidFill>
                <a:srgbClr val="D9A309"/>
              </a:solidFill>
              <a:ln>
                <a:noFill/>
              </a:ln>
              <a:effectLst/>
              <a:scene3d>
                <a:camera prst="isometricOffAxis2Top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91" name="Straight Arrow Connector 90"/>
            <p:cNvCxnSpPr/>
            <p:nvPr/>
          </p:nvCxnSpPr>
          <p:spPr>
            <a:xfrm flipV="1">
              <a:off x="5623811" y="2109881"/>
              <a:ext cx="14013" cy="441436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Arrow Connector 91"/>
            <p:cNvCxnSpPr/>
            <p:nvPr/>
          </p:nvCxnSpPr>
          <p:spPr>
            <a:xfrm flipV="1">
              <a:off x="5850352" y="2151070"/>
              <a:ext cx="14013" cy="441436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Arrow Connector 92"/>
            <p:cNvCxnSpPr/>
            <p:nvPr/>
          </p:nvCxnSpPr>
          <p:spPr>
            <a:xfrm flipV="1">
              <a:off x="6039822" y="2155190"/>
              <a:ext cx="14013" cy="441436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Arrow Connector 93"/>
            <p:cNvCxnSpPr/>
            <p:nvPr/>
          </p:nvCxnSpPr>
          <p:spPr>
            <a:xfrm flipV="1">
              <a:off x="6303433" y="2196378"/>
              <a:ext cx="14013" cy="441436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Arrow Connector 94"/>
            <p:cNvCxnSpPr/>
            <p:nvPr/>
          </p:nvCxnSpPr>
          <p:spPr>
            <a:xfrm flipV="1">
              <a:off x="6554688" y="2200498"/>
              <a:ext cx="14013" cy="441436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7" name="Freeform 96"/>
            <p:cNvSpPr/>
            <p:nvPr/>
          </p:nvSpPr>
          <p:spPr>
            <a:xfrm rot="9628533">
              <a:off x="6948685" y="2836517"/>
              <a:ext cx="67004" cy="398905"/>
            </a:xfrm>
            <a:custGeom>
              <a:avLst/>
              <a:gdLst>
                <a:gd name="connsiteX0" fmla="*/ 108284 w 108284"/>
                <a:gd name="connsiteY0" fmla="*/ 0 h 469232"/>
                <a:gd name="connsiteX1" fmla="*/ 12031 w 108284"/>
                <a:gd name="connsiteY1" fmla="*/ 192505 h 469232"/>
                <a:gd name="connsiteX2" fmla="*/ 36095 w 108284"/>
                <a:gd name="connsiteY2" fmla="*/ 469232 h 469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8284" h="469232">
                  <a:moveTo>
                    <a:pt x="108284" y="0"/>
                  </a:moveTo>
                  <a:cubicBezTo>
                    <a:pt x="66173" y="57150"/>
                    <a:pt x="24062" y="114300"/>
                    <a:pt x="12031" y="192505"/>
                  </a:cubicBezTo>
                  <a:cubicBezTo>
                    <a:pt x="0" y="270710"/>
                    <a:pt x="18047" y="369971"/>
                    <a:pt x="36095" y="469232"/>
                  </a:cubicBezTo>
                </a:path>
              </a:pathLst>
            </a:custGeom>
            <a:ln w="28575">
              <a:solidFill>
                <a:srgbClr val="008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Freeform 97"/>
            <p:cNvSpPr/>
            <p:nvPr/>
          </p:nvSpPr>
          <p:spPr>
            <a:xfrm rot="9628533">
              <a:off x="6063118" y="2778852"/>
              <a:ext cx="67004" cy="398905"/>
            </a:xfrm>
            <a:custGeom>
              <a:avLst/>
              <a:gdLst>
                <a:gd name="connsiteX0" fmla="*/ 108284 w 108284"/>
                <a:gd name="connsiteY0" fmla="*/ 0 h 469232"/>
                <a:gd name="connsiteX1" fmla="*/ 12031 w 108284"/>
                <a:gd name="connsiteY1" fmla="*/ 192505 h 469232"/>
                <a:gd name="connsiteX2" fmla="*/ 36095 w 108284"/>
                <a:gd name="connsiteY2" fmla="*/ 469232 h 469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8284" h="469232">
                  <a:moveTo>
                    <a:pt x="108284" y="0"/>
                  </a:moveTo>
                  <a:cubicBezTo>
                    <a:pt x="66173" y="57150"/>
                    <a:pt x="24062" y="114300"/>
                    <a:pt x="12031" y="192505"/>
                  </a:cubicBezTo>
                  <a:cubicBezTo>
                    <a:pt x="0" y="270710"/>
                    <a:pt x="18047" y="369971"/>
                    <a:pt x="36095" y="469232"/>
                  </a:cubicBezTo>
                </a:path>
              </a:pathLst>
            </a:custGeom>
            <a:ln w="28575">
              <a:solidFill>
                <a:srgbClr val="008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9628533">
              <a:off x="6610933" y="2832398"/>
              <a:ext cx="67004" cy="398905"/>
            </a:xfrm>
            <a:custGeom>
              <a:avLst/>
              <a:gdLst>
                <a:gd name="connsiteX0" fmla="*/ 108284 w 108284"/>
                <a:gd name="connsiteY0" fmla="*/ 0 h 469232"/>
                <a:gd name="connsiteX1" fmla="*/ 12031 w 108284"/>
                <a:gd name="connsiteY1" fmla="*/ 192505 h 469232"/>
                <a:gd name="connsiteX2" fmla="*/ 36095 w 108284"/>
                <a:gd name="connsiteY2" fmla="*/ 469232 h 469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8284" h="469232">
                  <a:moveTo>
                    <a:pt x="108284" y="0"/>
                  </a:moveTo>
                  <a:cubicBezTo>
                    <a:pt x="66173" y="57150"/>
                    <a:pt x="24062" y="114300"/>
                    <a:pt x="12031" y="192505"/>
                  </a:cubicBezTo>
                  <a:cubicBezTo>
                    <a:pt x="0" y="270710"/>
                    <a:pt x="18047" y="369971"/>
                    <a:pt x="36095" y="469232"/>
                  </a:cubicBezTo>
                </a:path>
              </a:pathLst>
            </a:custGeom>
            <a:ln w="28575">
              <a:solidFill>
                <a:srgbClr val="008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9628533">
              <a:off x="6293776" y="2787090"/>
              <a:ext cx="67004" cy="398905"/>
            </a:xfrm>
            <a:custGeom>
              <a:avLst/>
              <a:gdLst>
                <a:gd name="connsiteX0" fmla="*/ 108284 w 108284"/>
                <a:gd name="connsiteY0" fmla="*/ 0 h 469232"/>
                <a:gd name="connsiteX1" fmla="*/ 12031 w 108284"/>
                <a:gd name="connsiteY1" fmla="*/ 192505 h 469232"/>
                <a:gd name="connsiteX2" fmla="*/ 36095 w 108284"/>
                <a:gd name="connsiteY2" fmla="*/ 469232 h 469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8284" h="469232">
                  <a:moveTo>
                    <a:pt x="108284" y="0"/>
                  </a:moveTo>
                  <a:cubicBezTo>
                    <a:pt x="66173" y="57150"/>
                    <a:pt x="24062" y="114300"/>
                    <a:pt x="12031" y="192505"/>
                  </a:cubicBezTo>
                  <a:cubicBezTo>
                    <a:pt x="0" y="270710"/>
                    <a:pt x="18047" y="369971"/>
                    <a:pt x="36095" y="469232"/>
                  </a:cubicBezTo>
                </a:path>
              </a:pathLst>
            </a:custGeom>
            <a:ln w="28575">
              <a:solidFill>
                <a:srgbClr val="008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Freeform 100"/>
            <p:cNvSpPr/>
            <p:nvPr/>
          </p:nvSpPr>
          <p:spPr>
            <a:xfrm rot="9628533">
              <a:off x="5778913" y="2704711"/>
              <a:ext cx="67004" cy="398905"/>
            </a:xfrm>
            <a:custGeom>
              <a:avLst/>
              <a:gdLst>
                <a:gd name="connsiteX0" fmla="*/ 108284 w 108284"/>
                <a:gd name="connsiteY0" fmla="*/ 0 h 469232"/>
                <a:gd name="connsiteX1" fmla="*/ 12031 w 108284"/>
                <a:gd name="connsiteY1" fmla="*/ 192505 h 469232"/>
                <a:gd name="connsiteX2" fmla="*/ 36095 w 108284"/>
                <a:gd name="connsiteY2" fmla="*/ 469232 h 469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8284" h="469232">
                  <a:moveTo>
                    <a:pt x="108284" y="0"/>
                  </a:moveTo>
                  <a:cubicBezTo>
                    <a:pt x="66173" y="57150"/>
                    <a:pt x="24062" y="114300"/>
                    <a:pt x="12031" y="192505"/>
                  </a:cubicBezTo>
                  <a:cubicBezTo>
                    <a:pt x="0" y="270710"/>
                    <a:pt x="18047" y="369971"/>
                    <a:pt x="36095" y="469232"/>
                  </a:cubicBezTo>
                </a:path>
              </a:pathLst>
            </a:custGeom>
            <a:ln w="28575">
              <a:solidFill>
                <a:srgbClr val="008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Freeform 101"/>
            <p:cNvSpPr/>
            <p:nvPr/>
          </p:nvSpPr>
          <p:spPr>
            <a:xfrm rot="9628533">
              <a:off x="5474112" y="2659403"/>
              <a:ext cx="67004" cy="398905"/>
            </a:xfrm>
            <a:custGeom>
              <a:avLst/>
              <a:gdLst>
                <a:gd name="connsiteX0" fmla="*/ 108284 w 108284"/>
                <a:gd name="connsiteY0" fmla="*/ 0 h 469232"/>
                <a:gd name="connsiteX1" fmla="*/ 12031 w 108284"/>
                <a:gd name="connsiteY1" fmla="*/ 192505 h 469232"/>
                <a:gd name="connsiteX2" fmla="*/ 36095 w 108284"/>
                <a:gd name="connsiteY2" fmla="*/ 469232 h 469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8284" h="469232">
                  <a:moveTo>
                    <a:pt x="108284" y="0"/>
                  </a:moveTo>
                  <a:cubicBezTo>
                    <a:pt x="66173" y="57150"/>
                    <a:pt x="24062" y="114300"/>
                    <a:pt x="12031" y="192505"/>
                  </a:cubicBezTo>
                  <a:cubicBezTo>
                    <a:pt x="0" y="270710"/>
                    <a:pt x="18047" y="369971"/>
                    <a:pt x="36095" y="469232"/>
                  </a:cubicBezTo>
                </a:path>
              </a:pathLst>
            </a:custGeom>
            <a:ln w="28575">
              <a:solidFill>
                <a:srgbClr val="008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0" name="Group 109"/>
          <p:cNvGrpSpPr/>
          <p:nvPr/>
        </p:nvGrpSpPr>
        <p:grpSpPr>
          <a:xfrm>
            <a:off x="0" y="1100782"/>
            <a:ext cx="4805901" cy="2022388"/>
            <a:chOff x="189255" y="757882"/>
            <a:chExt cx="4805901" cy="2022388"/>
          </a:xfrm>
        </p:grpSpPr>
        <p:grpSp>
          <p:nvGrpSpPr>
            <p:cNvPr id="90" name="Group 89"/>
            <p:cNvGrpSpPr/>
            <p:nvPr/>
          </p:nvGrpSpPr>
          <p:grpSpPr>
            <a:xfrm>
              <a:off x="189255" y="1129007"/>
              <a:ext cx="3987330" cy="1651263"/>
              <a:chOff x="572314" y="3785710"/>
              <a:chExt cx="3987330" cy="1651263"/>
            </a:xfrm>
          </p:grpSpPr>
          <p:sp>
            <p:nvSpPr>
              <p:cNvPr id="55" name="Rectangle 4"/>
              <p:cNvSpPr/>
              <p:nvPr/>
            </p:nvSpPr>
            <p:spPr>
              <a:xfrm flipV="1">
                <a:off x="572314" y="5379977"/>
                <a:ext cx="3987330" cy="56996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7" name="Group 6"/>
              <p:cNvGrpSpPr/>
              <p:nvPr/>
            </p:nvGrpSpPr>
            <p:grpSpPr>
              <a:xfrm>
                <a:off x="929500" y="4116662"/>
                <a:ext cx="2070935" cy="756485"/>
                <a:chOff x="971550" y="2962275"/>
                <a:chExt cx="2843213" cy="1152525"/>
              </a:xfrm>
              <a:solidFill>
                <a:schemeClr val="bg1">
                  <a:lumMod val="50000"/>
                </a:schemeClr>
              </a:solidFill>
            </p:grpSpPr>
            <p:sp>
              <p:nvSpPr>
                <p:cNvPr id="69" name="Rectangle 68"/>
                <p:cNvSpPr/>
                <p:nvPr/>
              </p:nvSpPr>
              <p:spPr>
                <a:xfrm>
                  <a:off x="971550" y="3028950"/>
                  <a:ext cx="2843213" cy="1085850"/>
                </a:xfrm>
                <a:prstGeom prst="rect">
                  <a:avLst/>
                </a:prstGeom>
                <a:grp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0" name="Rectangle 69"/>
                <p:cNvSpPr/>
                <p:nvPr/>
              </p:nvSpPr>
              <p:spPr>
                <a:xfrm>
                  <a:off x="1157288" y="3000374"/>
                  <a:ext cx="45719" cy="9144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1" name="Rectangle 70"/>
                <p:cNvSpPr/>
                <p:nvPr/>
              </p:nvSpPr>
              <p:spPr>
                <a:xfrm>
                  <a:off x="2909888" y="3009899"/>
                  <a:ext cx="45719" cy="9144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2" name="Rectangle 10"/>
                <p:cNvSpPr/>
                <p:nvPr/>
              </p:nvSpPr>
              <p:spPr>
                <a:xfrm>
                  <a:off x="3176588" y="3033712"/>
                  <a:ext cx="45719" cy="9144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3" name="Rectangle 11"/>
                <p:cNvSpPr/>
                <p:nvPr/>
              </p:nvSpPr>
              <p:spPr>
                <a:xfrm>
                  <a:off x="3414713" y="3028950"/>
                  <a:ext cx="45719" cy="9144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4" name="Rectangle 12"/>
                <p:cNvSpPr/>
                <p:nvPr/>
              </p:nvSpPr>
              <p:spPr>
                <a:xfrm>
                  <a:off x="3652838" y="3009900"/>
                  <a:ext cx="45719" cy="9144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5" name="Rectangle 13"/>
                <p:cNvSpPr/>
                <p:nvPr/>
              </p:nvSpPr>
              <p:spPr>
                <a:xfrm>
                  <a:off x="1381126" y="2995613"/>
                  <a:ext cx="45719" cy="914400"/>
                </a:xfrm>
                <a:prstGeom prst="rect">
                  <a:avLst/>
                </a:prstGeom>
                <a:grp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6" name="Rectangle 14"/>
                <p:cNvSpPr/>
                <p:nvPr/>
              </p:nvSpPr>
              <p:spPr>
                <a:xfrm>
                  <a:off x="1647825" y="2976562"/>
                  <a:ext cx="45719" cy="9144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7" name="Rectangle 15"/>
                <p:cNvSpPr/>
                <p:nvPr/>
              </p:nvSpPr>
              <p:spPr>
                <a:xfrm>
                  <a:off x="1985963" y="3014662"/>
                  <a:ext cx="45719" cy="9144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8" name="Rectangle 16"/>
                <p:cNvSpPr/>
                <p:nvPr/>
              </p:nvSpPr>
              <p:spPr>
                <a:xfrm>
                  <a:off x="2295525" y="2981325"/>
                  <a:ext cx="45719" cy="9144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17"/>
                <p:cNvSpPr/>
                <p:nvPr/>
              </p:nvSpPr>
              <p:spPr>
                <a:xfrm>
                  <a:off x="2633663" y="2962275"/>
                  <a:ext cx="45719" cy="9144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60" name="Rectangle 59"/>
              <p:cNvSpPr/>
              <p:nvPr/>
            </p:nvSpPr>
            <p:spPr>
              <a:xfrm>
                <a:off x="1037968" y="4856205"/>
                <a:ext cx="111211" cy="523447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1419496" y="3785710"/>
                <a:ext cx="103746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err="1" smtClean="0"/>
                  <a:t>heatsink</a:t>
                </a:r>
                <a:endParaRPr lang="en-US" sz="2000" dirty="0"/>
              </a:p>
            </p:txBody>
          </p:sp>
          <p:sp>
            <p:nvSpPr>
              <p:cNvPr id="63" name="Rectangle 62"/>
              <p:cNvSpPr/>
              <p:nvPr/>
            </p:nvSpPr>
            <p:spPr>
              <a:xfrm>
                <a:off x="1388201" y="4935459"/>
                <a:ext cx="1227221" cy="397042"/>
              </a:xfrm>
              <a:prstGeom prst="rect">
                <a:avLst/>
              </a:prstGeom>
              <a:solidFill>
                <a:srgbClr val="9966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IC</a:t>
                </a:r>
                <a:endParaRPr lang="en-US" dirty="0"/>
              </a:p>
            </p:txBody>
          </p:sp>
          <p:grpSp>
            <p:nvGrpSpPr>
              <p:cNvPr id="41" name="Group 47"/>
              <p:cNvGrpSpPr/>
              <p:nvPr/>
            </p:nvGrpSpPr>
            <p:grpSpPr>
              <a:xfrm rot="8987955">
                <a:off x="2899483" y="4787425"/>
                <a:ext cx="393107" cy="634965"/>
                <a:chOff x="2082781" y="4167513"/>
                <a:chExt cx="163113" cy="520793"/>
              </a:xfrm>
            </p:grpSpPr>
            <p:sp>
              <p:nvSpPr>
                <p:cNvPr id="49" name="Freeform 48"/>
                <p:cNvSpPr/>
                <p:nvPr/>
              </p:nvSpPr>
              <p:spPr>
                <a:xfrm>
                  <a:off x="2082781" y="4167513"/>
                  <a:ext cx="108284" cy="469231"/>
                </a:xfrm>
                <a:custGeom>
                  <a:avLst/>
                  <a:gdLst>
                    <a:gd name="connsiteX0" fmla="*/ 108284 w 108284"/>
                    <a:gd name="connsiteY0" fmla="*/ 0 h 469232"/>
                    <a:gd name="connsiteX1" fmla="*/ 12031 w 108284"/>
                    <a:gd name="connsiteY1" fmla="*/ 192505 h 469232"/>
                    <a:gd name="connsiteX2" fmla="*/ 36095 w 108284"/>
                    <a:gd name="connsiteY2" fmla="*/ 469232 h 4692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08284" h="469232">
                      <a:moveTo>
                        <a:pt x="108284" y="0"/>
                      </a:moveTo>
                      <a:cubicBezTo>
                        <a:pt x="66173" y="57150"/>
                        <a:pt x="24062" y="114300"/>
                        <a:pt x="12031" y="192505"/>
                      </a:cubicBezTo>
                      <a:cubicBezTo>
                        <a:pt x="0" y="270710"/>
                        <a:pt x="18047" y="369971"/>
                        <a:pt x="36095" y="469232"/>
                      </a:cubicBezTo>
                    </a:path>
                  </a:pathLst>
                </a:custGeom>
                <a:ln w="28575">
                  <a:solidFill>
                    <a:srgbClr val="008000"/>
                  </a:solidFill>
                  <a:headEnd type="arrow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" name="Freeform 49"/>
                <p:cNvSpPr/>
                <p:nvPr/>
              </p:nvSpPr>
              <p:spPr>
                <a:xfrm>
                  <a:off x="2137610" y="4219074"/>
                  <a:ext cx="108284" cy="469232"/>
                </a:xfrm>
                <a:custGeom>
                  <a:avLst/>
                  <a:gdLst>
                    <a:gd name="connsiteX0" fmla="*/ 108284 w 108284"/>
                    <a:gd name="connsiteY0" fmla="*/ 0 h 469232"/>
                    <a:gd name="connsiteX1" fmla="*/ 12031 w 108284"/>
                    <a:gd name="connsiteY1" fmla="*/ 192505 h 469232"/>
                    <a:gd name="connsiteX2" fmla="*/ 36095 w 108284"/>
                    <a:gd name="connsiteY2" fmla="*/ 469232 h 4692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08284" h="469232">
                      <a:moveTo>
                        <a:pt x="108284" y="0"/>
                      </a:moveTo>
                      <a:cubicBezTo>
                        <a:pt x="66173" y="57150"/>
                        <a:pt x="24062" y="114300"/>
                        <a:pt x="12031" y="192505"/>
                      </a:cubicBezTo>
                      <a:cubicBezTo>
                        <a:pt x="0" y="270710"/>
                        <a:pt x="18047" y="369971"/>
                        <a:pt x="36095" y="469232"/>
                      </a:cubicBezTo>
                    </a:path>
                  </a:pathLst>
                </a:custGeom>
                <a:ln w="28575">
                  <a:solidFill>
                    <a:srgbClr val="008000"/>
                  </a:solidFill>
                  <a:headEnd type="arrow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47" name="Straight Arrow Connector 46"/>
              <p:cNvCxnSpPr/>
              <p:nvPr/>
            </p:nvCxnSpPr>
            <p:spPr>
              <a:xfrm flipV="1">
                <a:off x="3049487" y="4231124"/>
                <a:ext cx="14013" cy="441436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Arrow Connector 83"/>
              <p:cNvCxnSpPr/>
              <p:nvPr/>
            </p:nvCxnSpPr>
            <p:spPr>
              <a:xfrm flipV="1">
                <a:off x="1892070" y="4880920"/>
                <a:ext cx="418643" cy="5825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03" name="Curved Connector 102"/>
            <p:cNvCxnSpPr/>
            <p:nvPr/>
          </p:nvCxnSpPr>
          <p:spPr>
            <a:xfrm rot="10800000" flipV="1">
              <a:off x="2984571" y="1890583"/>
              <a:ext cx="660673" cy="562025"/>
            </a:xfrm>
            <a:prstGeom prst="curvedConnector3">
              <a:avLst>
                <a:gd name="adj1" fmla="val 50000"/>
              </a:avLst>
            </a:prstGeom>
            <a:ln w="38100">
              <a:solidFill>
                <a:srgbClr val="0000FF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6" name="TextBox 105"/>
            <p:cNvSpPr txBox="1"/>
            <p:nvPr/>
          </p:nvSpPr>
          <p:spPr>
            <a:xfrm>
              <a:off x="3521676" y="1581667"/>
              <a:ext cx="147348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Radiation</a:t>
              </a:r>
            </a:p>
            <a:p>
              <a:pPr algn="ctr"/>
              <a:r>
                <a:rPr lang="en-US" dirty="0" smtClean="0"/>
                <a:t>(cavity mode)</a:t>
              </a:r>
              <a:endParaRPr lang="en-US" dirty="0"/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3457595" y="757882"/>
              <a:ext cx="148630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Radiation</a:t>
              </a:r>
            </a:p>
            <a:p>
              <a:pPr algn="ctr"/>
              <a:r>
                <a:rPr lang="en-US" dirty="0" smtClean="0"/>
                <a:t>(dipole mode)</a:t>
              </a:r>
              <a:endParaRPr lang="en-US" dirty="0"/>
            </a:p>
          </p:txBody>
        </p:sp>
        <p:cxnSp>
          <p:nvCxnSpPr>
            <p:cNvPr id="108" name="Curved Connector 107"/>
            <p:cNvCxnSpPr/>
            <p:nvPr/>
          </p:nvCxnSpPr>
          <p:spPr>
            <a:xfrm rot="10800000" flipV="1">
              <a:off x="2803338" y="1227437"/>
              <a:ext cx="660673" cy="562025"/>
            </a:xfrm>
            <a:prstGeom prst="curvedConnector3">
              <a:avLst>
                <a:gd name="adj1" fmla="val 50000"/>
              </a:avLst>
            </a:prstGeom>
            <a:ln w="38100">
              <a:solidFill>
                <a:srgbClr val="0000FF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1" name="Straight Arrow Connector 50"/>
          <p:cNvCxnSpPr/>
          <p:nvPr/>
        </p:nvCxnSpPr>
        <p:spPr>
          <a:xfrm flipV="1">
            <a:off x="1395956" y="2986217"/>
            <a:ext cx="418643" cy="5825"/>
          </a:xfrm>
          <a:prstGeom prst="straightConnector1">
            <a:avLst/>
          </a:prstGeom>
          <a:ln w="38100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Intentional and </a:t>
            </a:r>
            <a:r>
              <a:rPr lang="en-US" u="sng" dirty="0" smtClean="0"/>
              <a:t>Un-Intentional</a:t>
            </a:r>
            <a:r>
              <a:rPr lang="en-US" dirty="0" smtClean="0"/>
              <a:t> Currents on PCBs</a:t>
            </a:r>
            <a:endParaRPr lang="en-US" dirty="0"/>
          </a:p>
        </p:txBody>
      </p:sp>
      <p:grpSp>
        <p:nvGrpSpPr>
          <p:cNvPr id="85" name="Group 84"/>
          <p:cNvGrpSpPr/>
          <p:nvPr/>
        </p:nvGrpSpPr>
        <p:grpSpPr>
          <a:xfrm>
            <a:off x="216568" y="1197225"/>
            <a:ext cx="5746030" cy="3252775"/>
            <a:chOff x="312821" y="1064878"/>
            <a:chExt cx="5746030" cy="3252775"/>
          </a:xfrm>
        </p:grpSpPr>
        <p:grpSp>
          <p:nvGrpSpPr>
            <p:cNvPr id="4" name="Group 3"/>
            <p:cNvGrpSpPr/>
            <p:nvPr/>
          </p:nvGrpSpPr>
          <p:grpSpPr>
            <a:xfrm>
              <a:off x="312821" y="2092834"/>
              <a:ext cx="5746030" cy="2224819"/>
              <a:chOff x="0" y="2598160"/>
              <a:chExt cx="5746030" cy="2224819"/>
            </a:xfrm>
          </p:grpSpPr>
          <p:grpSp>
            <p:nvGrpSpPr>
              <p:cNvPr id="5" name="Group 104"/>
              <p:cNvGrpSpPr/>
              <p:nvPr/>
            </p:nvGrpSpPr>
            <p:grpSpPr>
              <a:xfrm>
                <a:off x="0" y="2598160"/>
                <a:ext cx="5746030" cy="2224819"/>
                <a:chOff x="0" y="1750511"/>
                <a:chExt cx="5746030" cy="2224819"/>
              </a:xfrm>
            </p:grpSpPr>
            <p:grpSp>
              <p:nvGrpSpPr>
                <p:cNvPr id="13" name="Group 32"/>
                <p:cNvGrpSpPr/>
                <p:nvPr/>
              </p:nvGrpSpPr>
              <p:grpSpPr>
                <a:xfrm>
                  <a:off x="0" y="1750511"/>
                  <a:ext cx="5746030" cy="1946250"/>
                  <a:chOff x="327110" y="2183648"/>
                  <a:chExt cx="5746030" cy="1946250"/>
                </a:xfrm>
              </p:grpSpPr>
              <p:sp>
                <p:nvSpPr>
                  <p:cNvPr id="30" name="Rectangle 4"/>
                  <p:cNvSpPr/>
                  <p:nvPr/>
                </p:nvSpPr>
                <p:spPr>
                  <a:xfrm flipV="1">
                    <a:off x="327110" y="3777915"/>
                    <a:ext cx="5363827" cy="67679"/>
                  </a:xfrm>
                  <a:prstGeom prst="rect">
                    <a:avLst/>
                  </a:prstGeom>
                  <a:solidFill>
                    <a:srgbClr val="FFC000"/>
                  </a:solidFill>
                  <a:ln>
                    <a:solidFill>
                      <a:srgbClr val="FFC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1" name="Rectangle 30"/>
                  <p:cNvSpPr/>
                  <p:nvPr/>
                </p:nvSpPr>
                <p:spPr>
                  <a:xfrm flipV="1">
                    <a:off x="3803484" y="3410632"/>
                    <a:ext cx="764903" cy="45719"/>
                  </a:xfrm>
                  <a:prstGeom prst="rect">
                    <a:avLst/>
                  </a:prstGeom>
                  <a:solidFill>
                    <a:srgbClr val="FFC000"/>
                  </a:solidFill>
                  <a:ln>
                    <a:solidFill>
                      <a:srgbClr val="FFC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32" name="Group 6"/>
                  <p:cNvGrpSpPr/>
                  <p:nvPr/>
                </p:nvGrpSpPr>
                <p:grpSpPr>
                  <a:xfrm>
                    <a:off x="684297" y="2514600"/>
                    <a:ext cx="2070935" cy="756485"/>
                    <a:chOff x="971550" y="2962275"/>
                    <a:chExt cx="2843213" cy="1152525"/>
                  </a:xfrm>
                  <a:solidFill>
                    <a:schemeClr val="bg1">
                      <a:lumMod val="50000"/>
                    </a:schemeClr>
                  </a:solidFill>
                </p:grpSpPr>
                <p:sp>
                  <p:nvSpPr>
                    <p:cNvPr id="44" name="Rectangle 43"/>
                    <p:cNvSpPr/>
                    <p:nvPr/>
                  </p:nvSpPr>
                  <p:spPr>
                    <a:xfrm>
                      <a:off x="971550" y="3028950"/>
                      <a:ext cx="2843213" cy="108585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5" name="Rectangle 44"/>
                    <p:cNvSpPr/>
                    <p:nvPr/>
                  </p:nvSpPr>
                  <p:spPr>
                    <a:xfrm>
                      <a:off x="1157288" y="3000374"/>
                      <a:ext cx="45719" cy="91440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6" name="Rectangle 45"/>
                    <p:cNvSpPr/>
                    <p:nvPr/>
                  </p:nvSpPr>
                  <p:spPr>
                    <a:xfrm>
                      <a:off x="2909888" y="3009899"/>
                      <a:ext cx="45719" cy="91440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7" name="Rectangle 10"/>
                    <p:cNvSpPr/>
                    <p:nvPr/>
                  </p:nvSpPr>
                  <p:spPr>
                    <a:xfrm>
                      <a:off x="3176588" y="3033712"/>
                      <a:ext cx="45719" cy="91440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8" name="Rectangle 11"/>
                    <p:cNvSpPr/>
                    <p:nvPr/>
                  </p:nvSpPr>
                  <p:spPr>
                    <a:xfrm>
                      <a:off x="3414713" y="3028950"/>
                      <a:ext cx="45719" cy="91440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9" name="Rectangle 12"/>
                    <p:cNvSpPr/>
                    <p:nvPr/>
                  </p:nvSpPr>
                  <p:spPr>
                    <a:xfrm>
                      <a:off x="3652838" y="3009900"/>
                      <a:ext cx="45719" cy="91440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0" name="Rectangle 13"/>
                    <p:cNvSpPr/>
                    <p:nvPr/>
                  </p:nvSpPr>
                  <p:spPr>
                    <a:xfrm>
                      <a:off x="1381126" y="2995613"/>
                      <a:ext cx="45719" cy="91440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1" name="Rectangle 14"/>
                    <p:cNvSpPr/>
                    <p:nvPr/>
                  </p:nvSpPr>
                  <p:spPr>
                    <a:xfrm>
                      <a:off x="1647825" y="2976562"/>
                      <a:ext cx="45719" cy="91440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2" name="Rectangle 15"/>
                    <p:cNvSpPr/>
                    <p:nvPr/>
                  </p:nvSpPr>
                  <p:spPr>
                    <a:xfrm>
                      <a:off x="1985963" y="3014662"/>
                      <a:ext cx="45719" cy="91440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3" name="Rectangle 16"/>
                    <p:cNvSpPr/>
                    <p:nvPr/>
                  </p:nvSpPr>
                  <p:spPr>
                    <a:xfrm>
                      <a:off x="2295525" y="2981325"/>
                      <a:ext cx="45719" cy="91440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4" name="Rectangle 17"/>
                    <p:cNvSpPr/>
                    <p:nvPr/>
                  </p:nvSpPr>
                  <p:spPr>
                    <a:xfrm>
                      <a:off x="2633663" y="2962275"/>
                      <a:ext cx="45719" cy="91440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33" name="TextBox 32"/>
                  <p:cNvSpPr txBox="1"/>
                  <p:nvPr/>
                </p:nvSpPr>
                <p:spPr>
                  <a:xfrm>
                    <a:off x="4700589" y="3180347"/>
                    <a:ext cx="1356462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2000" dirty="0" smtClean="0"/>
                      <a:t>signal trace</a:t>
                    </a:r>
                    <a:endParaRPr lang="en-US" sz="2000" dirty="0"/>
                  </a:p>
                </p:txBody>
              </p:sp>
              <p:grpSp>
                <p:nvGrpSpPr>
                  <p:cNvPr id="34" name="Group 28"/>
                  <p:cNvGrpSpPr/>
                  <p:nvPr/>
                </p:nvGrpSpPr>
                <p:grpSpPr>
                  <a:xfrm>
                    <a:off x="2249905" y="2983833"/>
                    <a:ext cx="1608220" cy="585536"/>
                    <a:chOff x="2273969" y="2743200"/>
                    <a:chExt cx="1608220" cy="585536"/>
                  </a:xfrm>
                </p:grpSpPr>
                <p:sp>
                  <p:nvSpPr>
                    <p:cNvPr id="40" name="Arc 39"/>
                    <p:cNvSpPr/>
                    <p:nvPr/>
                  </p:nvSpPr>
                  <p:spPr>
                    <a:xfrm rot="21196300">
                      <a:off x="2273969" y="2851484"/>
                      <a:ext cx="1022684" cy="348916"/>
                    </a:xfrm>
                    <a:prstGeom prst="arc">
                      <a:avLst>
                        <a:gd name="adj1" fmla="val 16200000"/>
                        <a:gd name="adj2" fmla="val 21052991"/>
                      </a:avLst>
                    </a:prstGeom>
                    <a:ln w="38100">
                      <a:solidFill>
                        <a:srgbClr val="00B050"/>
                      </a:solidFill>
                      <a:prstDash val="sysDot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41" name="Straight Connector 40"/>
                    <p:cNvCxnSpPr/>
                    <p:nvPr/>
                  </p:nvCxnSpPr>
                  <p:spPr>
                    <a:xfrm flipH="1">
                      <a:off x="3152274" y="2743200"/>
                      <a:ext cx="156411" cy="324852"/>
                    </a:xfrm>
                    <a:prstGeom prst="line">
                      <a:avLst/>
                    </a:prstGeom>
                    <a:ln w="38100">
                      <a:solidFill>
                        <a:srgbClr val="00B050"/>
                      </a:solidFill>
                      <a:prstDash val="sysDot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2" name="Straight Connector 41"/>
                    <p:cNvCxnSpPr/>
                    <p:nvPr/>
                  </p:nvCxnSpPr>
                  <p:spPr>
                    <a:xfrm flipH="1">
                      <a:off x="3268579" y="2799347"/>
                      <a:ext cx="156411" cy="324852"/>
                    </a:xfrm>
                    <a:prstGeom prst="line">
                      <a:avLst/>
                    </a:prstGeom>
                    <a:ln w="38100">
                      <a:solidFill>
                        <a:srgbClr val="00B050"/>
                      </a:solidFill>
                      <a:prstDash val="sysDot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43" name="Arc 42"/>
                    <p:cNvSpPr/>
                    <p:nvPr/>
                  </p:nvSpPr>
                  <p:spPr>
                    <a:xfrm rot="307151">
                      <a:off x="2859505" y="2979820"/>
                      <a:ext cx="1022684" cy="348916"/>
                    </a:xfrm>
                    <a:prstGeom prst="arc">
                      <a:avLst>
                        <a:gd name="adj1" fmla="val 16200000"/>
                        <a:gd name="adj2" fmla="val 21052991"/>
                      </a:avLst>
                    </a:prstGeom>
                    <a:ln w="38100">
                      <a:solidFill>
                        <a:srgbClr val="00B050"/>
                      </a:solidFill>
                      <a:prstDash val="sysDot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35" name="Rectangle 34"/>
                  <p:cNvSpPr/>
                  <p:nvPr/>
                </p:nvSpPr>
                <p:spPr>
                  <a:xfrm>
                    <a:off x="818147" y="3260558"/>
                    <a:ext cx="96253" cy="529389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" name="TextBox 35"/>
                  <p:cNvSpPr txBox="1"/>
                  <p:nvPr/>
                </p:nvSpPr>
                <p:spPr>
                  <a:xfrm>
                    <a:off x="4780799" y="3729788"/>
                    <a:ext cx="1292341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2000" dirty="0" smtClean="0"/>
                      <a:t>PCB GND</a:t>
                    </a:r>
                    <a:endParaRPr lang="en-US" sz="2000" dirty="0"/>
                  </a:p>
                </p:txBody>
              </p:sp>
              <p:sp>
                <p:nvSpPr>
                  <p:cNvPr id="37" name="TextBox 36"/>
                  <p:cNvSpPr txBox="1"/>
                  <p:nvPr/>
                </p:nvSpPr>
                <p:spPr>
                  <a:xfrm>
                    <a:off x="1174293" y="2183648"/>
                    <a:ext cx="1037463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2000" dirty="0" err="1" smtClean="0"/>
                      <a:t>heatsink</a:t>
                    </a:r>
                    <a:endParaRPr lang="en-US" sz="2000" dirty="0"/>
                  </a:p>
                </p:txBody>
              </p:sp>
              <p:sp>
                <p:nvSpPr>
                  <p:cNvPr id="38" name="Rectangle 37"/>
                  <p:cNvSpPr/>
                  <p:nvPr/>
                </p:nvSpPr>
                <p:spPr>
                  <a:xfrm>
                    <a:off x="1142998" y="3308683"/>
                    <a:ext cx="1227221" cy="397042"/>
                  </a:xfrm>
                  <a:prstGeom prst="rect">
                    <a:avLst/>
                  </a:prstGeom>
                  <a:solidFill>
                    <a:srgbClr val="9966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 smtClean="0"/>
                      <a:t>IC</a:t>
                    </a:r>
                    <a:endParaRPr lang="en-US" dirty="0"/>
                  </a:p>
                </p:txBody>
              </p:sp>
              <p:pic>
                <p:nvPicPr>
                  <p:cNvPr id="39" name="Picture 4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/>
                  <a:srcRect/>
                  <a:stretch>
                    <a:fillRect/>
                  </a:stretch>
                </p:blipFill>
                <p:spPr bwMode="auto">
                  <a:xfrm>
                    <a:off x="647951" y="3093814"/>
                    <a:ext cx="170196" cy="73315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  <p:grpSp>
              <p:nvGrpSpPr>
                <p:cNvPr id="14" name="Group 39"/>
                <p:cNvGrpSpPr/>
                <p:nvPr/>
              </p:nvGrpSpPr>
              <p:grpSpPr>
                <a:xfrm>
                  <a:off x="1802452" y="2201779"/>
                  <a:ext cx="1951472" cy="1609119"/>
                  <a:chOff x="1874641" y="2177716"/>
                  <a:chExt cx="1951472" cy="1609119"/>
                </a:xfrm>
              </p:grpSpPr>
              <p:sp>
                <p:nvSpPr>
                  <p:cNvPr id="28" name="Arc 27"/>
                  <p:cNvSpPr/>
                  <p:nvPr/>
                </p:nvSpPr>
                <p:spPr>
                  <a:xfrm rot="20940133">
                    <a:off x="1874641" y="2182989"/>
                    <a:ext cx="1951472" cy="1603846"/>
                  </a:xfrm>
                  <a:prstGeom prst="arc">
                    <a:avLst>
                      <a:gd name="adj1" fmla="val 15408977"/>
                      <a:gd name="adj2" fmla="val 0"/>
                    </a:avLst>
                  </a:prstGeom>
                  <a:ln w="19050">
                    <a:solidFill>
                      <a:srgbClr val="008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29" name="Straight Arrow Connector 28"/>
                  <p:cNvCxnSpPr/>
                  <p:nvPr/>
                </p:nvCxnSpPr>
                <p:spPr>
                  <a:xfrm flipH="1" flipV="1">
                    <a:off x="3056021" y="2177716"/>
                    <a:ext cx="180474" cy="36095"/>
                  </a:xfrm>
                  <a:prstGeom prst="straightConnector1">
                    <a:avLst/>
                  </a:prstGeom>
                  <a:ln w="19050">
                    <a:solidFill>
                      <a:srgbClr val="008000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5" name="Group 40"/>
                <p:cNvGrpSpPr/>
                <p:nvPr/>
              </p:nvGrpSpPr>
              <p:grpSpPr>
                <a:xfrm>
                  <a:off x="1762346" y="2366211"/>
                  <a:ext cx="1951472" cy="1609119"/>
                  <a:chOff x="1874641" y="2177716"/>
                  <a:chExt cx="1951472" cy="1609119"/>
                </a:xfrm>
              </p:grpSpPr>
              <p:sp>
                <p:nvSpPr>
                  <p:cNvPr id="26" name="Arc 25"/>
                  <p:cNvSpPr/>
                  <p:nvPr/>
                </p:nvSpPr>
                <p:spPr>
                  <a:xfrm rot="20940133">
                    <a:off x="1874641" y="2182989"/>
                    <a:ext cx="1951472" cy="1603846"/>
                  </a:xfrm>
                  <a:prstGeom prst="arc">
                    <a:avLst>
                      <a:gd name="adj1" fmla="val 15408977"/>
                      <a:gd name="adj2" fmla="val 0"/>
                    </a:avLst>
                  </a:prstGeom>
                  <a:ln w="19050">
                    <a:solidFill>
                      <a:srgbClr val="008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27" name="Straight Arrow Connector 26"/>
                  <p:cNvCxnSpPr/>
                  <p:nvPr/>
                </p:nvCxnSpPr>
                <p:spPr>
                  <a:xfrm flipH="1" flipV="1">
                    <a:off x="3056021" y="2177716"/>
                    <a:ext cx="180474" cy="36095"/>
                  </a:xfrm>
                  <a:prstGeom prst="straightConnector1">
                    <a:avLst/>
                  </a:prstGeom>
                  <a:ln w="19050">
                    <a:solidFill>
                      <a:srgbClr val="008000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6" name="Group 47"/>
                <p:cNvGrpSpPr/>
                <p:nvPr/>
              </p:nvGrpSpPr>
              <p:grpSpPr>
                <a:xfrm>
                  <a:off x="2069431" y="2863516"/>
                  <a:ext cx="212557" cy="489285"/>
                  <a:chOff x="2033337" y="4199021"/>
                  <a:chExt cx="212557" cy="489285"/>
                </a:xfrm>
              </p:grpSpPr>
              <p:sp>
                <p:nvSpPr>
                  <p:cNvPr id="24" name="Freeform 23"/>
                  <p:cNvSpPr/>
                  <p:nvPr/>
                </p:nvSpPr>
                <p:spPr>
                  <a:xfrm>
                    <a:off x="2033337" y="4199021"/>
                    <a:ext cx="108284" cy="469232"/>
                  </a:xfrm>
                  <a:custGeom>
                    <a:avLst/>
                    <a:gdLst>
                      <a:gd name="connsiteX0" fmla="*/ 108284 w 108284"/>
                      <a:gd name="connsiteY0" fmla="*/ 0 h 469232"/>
                      <a:gd name="connsiteX1" fmla="*/ 12031 w 108284"/>
                      <a:gd name="connsiteY1" fmla="*/ 192505 h 469232"/>
                      <a:gd name="connsiteX2" fmla="*/ 36095 w 108284"/>
                      <a:gd name="connsiteY2" fmla="*/ 469232 h 4692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08284" h="469232">
                        <a:moveTo>
                          <a:pt x="108284" y="0"/>
                        </a:moveTo>
                        <a:cubicBezTo>
                          <a:pt x="66173" y="57150"/>
                          <a:pt x="24062" y="114300"/>
                          <a:pt x="12031" y="192505"/>
                        </a:cubicBezTo>
                        <a:cubicBezTo>
                          <a:pt x="0" y="270710"/>
                          <a:pt x="18047" y="369971"/>
                          <a:pt x="36095" y="469232"/>
                        </a:cubicBezTo>
                      </a:path>
                    </a:pathLst>
                  </a:custGeom>
                  <a:ln w="28575">
                    <a:solidFill>
                      <a:srgbClr val="008000"/>
                    </a:solidFill>
                    <a:headEnd type="none" w="med" len="med"/>
                    <a:tailEnd type="arrow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" name="Freeform 24"/>
                  <p:cNvSpPr/>
                  <p:nvPr/>
                </p:nvSpPr>
                <p:spPr>
                  <a:xfrm>
                    <a:off x="2137610" y="4219074"/>
                    <a:ext cx="108284" cy="469232"/>
                  </a:xfrm>
                  <a:custGeom>
                    <a:avLst/>
                    <a:gdLst>
                      <a:gd name="connsiteX0" fmla="*/ 108284 w 108284"/>
                      <a:gd name="connsiteY0" fmla="*/ 0 h 469232"/>
                      <a:gd name="connsiteX1" fmla="*/ 12031 w 108284"/>
                      <a:gd name="connsiteY1" fmla="*/ 192505 h 469232"/>
                      <a:gd name="connsiteX2" fmla="*/ 36095 w 108284"/>
                      <a:gd name="connsiteY2" fmla="*/ 469232 h 4692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08284" h="469232">
                        <a:moveTo>
                          <a:pt x="108284" y="0"/>
                        </a:moveTo>
                        <a:cubicBezTo>
                          <a:pt x="66173" y="57150"/>
                          <a:pt x="24062" y="114300"/>
                          <a:pt x="12031" y="192505"/>
                        </a:cubicBezTo>
                        <a:cubicBezTo>
                          <a:pt x="0" y="270710"/>
                          <a:pt x="18047" y="369971"/>
                          <a:pt x="36095" y="469232"/>
                        </a:cubicBezTo>
                      </a:path>
                    </a:pathLst>
                  </a:custGeom>
                  <a:ln w="28575">
                    <a:solidFill>
                      <a:srgbClr val="008000"/>
                    </a:solidFill>
                    <a:headEnd type="none" w="med" len="med"/>
                    <a:tailEnd type="arrow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cxnSp>
              <p:nvCxnSpPr>
                <p:cNvPr id="17" name="Straight Arrow Connector 16"/>
                <p:cNvCxnSpPr/>
                <p:nvPr/>
              </p:nvCxnSpPr>
              <p:spPr>
                <a:xfrm flipH="1">
                  <a:off x="1415716" y="2847472"/>
                  <a:ext cx="493294" cy="0"/>
                </a:xfrm>
                <a:prstGeom prst="straightConnector1">
                  <a:avLst/>
                </a:prstGeom>
                <a:ln w="38100"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Arrow Connector 17"/>
                <p:cNvCxnSpPr/>
                <p:nvPr/>
              </p:nvCxnSpPr>
              <p:spPr>
                <a:xfrm flipH="1">
                  <a:off x="665748" y="2855493"/>
                  <a:ext cx="493294" cy="0"/>
                </a:xfrm>
                <a:prstGeom prst="straightConnector1">
                  <a:avLst/>
                </a:prstGeom>
                <a:ln w="38100"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Arrow Connector 18"/>
                <p:cNvCxnSpPr/>
                <p:nvPr/>
              </p:nvCxnSpPr>
              <p:spPr>
                <a:xfrm>
                  <a:off x="649706" y="2875547"/>
                  <a:ext cx="24062" cy="372979"/>
                </a:xfrm>
                <a:prstGeom prst="straightConnector1">
                  <a:avLst/>
                </a:prstGeom>
                <a:ln w="38100"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Arrow Connector 19"/>
                <p:cNvCxnSpPr/>
                <p:nvPr/>
              </p:nvCxnSpPr>
              <p:spPr>
                <a:xfrm flipV="1">
                  <a:off x="685800" y="3300662"/>
                  <a:ext cx="437147" cy="8023"/>
                </a:xfrm>
                <a:prstGeom prst="straightConnector1">
                  <a:avLst/>
                </a:prstGeom>
                <a:ln w="38100"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Arrow Connector 20"/>
                <p:cNvCxnSpPr/>
                <p:nvPr/>
              </p:nvCxnSpPr>
              <p:spPr>
                <a:xfrm flipV="1">
                  <a:off x="1491916" y="3260558"/>
                  <a:ext cx="433137" cy="1"/>
                </a:xfrm>
                <a:prstGeom prst="straightConnector1">
                  <a:avLst/>
                </a:prstGeom>
                <a:ln w="38100"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Arrow Connector 21"/>
                <p:cNvCxnSpPr/>
                <p:nvPr/>
              </p:nvCxnSpPr>
              <p:spPr>
                <a:xfrm>
                  <a:off x="2462464" y="2366210"/>
                  <a:ext cx="4010" cy="509337"/>
                </a:xfrm>
                <a:prstGeom prst="straightConnector1">
                  <a:avLst/>
                </a:prstGeom>
                <a:ln w="38100"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Arrow Connector 22"/>
                <p:cNvCxnSpPr/>
                <p:nvPr/>
              </p:nvCxnSpPr>
              <p:spPr>
                <a:xfrm flipV="1">
                  <a:off x="2462464" y="3256547"/>
                  <a:ext cx="433137" cy="1"/>
                </a:xfrm>
                <a:prstGeom prst="straightConnector1">
                  <a:avLst/>
                </a:prstGeom>
                <a:ln w="38100"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" name="Group 38"/>
              <p:cNvGrpSpPr/>
              <p:nvPr/>
            </p:nvGrpSpPr>
            <p:grpSpPr>
              <a:xfrm>
                <a:off x="3828375" y="3889698"/>
                <a:ext cx="141024" cy="125374"/>
                <a:chOff x="6797842" y="2045368"/>
                <a:chExt cx="565484" cy="541421"/>
              </a:xfrm>
            </p:grpSpPr>
            <p:sp>
              <p:nvSpPr>
                <p:cNvPr id="11" name="Oval 10"/>
                <p:cNvSpPr/>
                <p:nvPr/>
              </p:nvSpPr>
              <p:spPr>
                <a:xfrm>
                  <a:off x="6797842" y="2045368"/>
                  <a:ext cx="565484" cy="541421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" name="Oval 11"/>
                <p:cNvSpPr/>
                <p:nvPr/>
              </p:nvSpPr>
              <p:spPr>
                <a:xfrm>
                  <a:off x="6960169" y="2213810"/>
                  <a:ext cx="220578" cy="212548"/>
                </a:xfrm>
                <a:prstGeom prst="ellipse">
                  <a:avLst/>
                </a:prstGeom>
                <a:solidFill>
                  <a:srgbClr val="FF0000"/>
                </a:solidFill>
                <a:ln w="28575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" name="Group 43"/>
              <p:cNvGrpSpPr/>
              <p:nvPr/>
            </p:nvGrpSpPr>
            <p:grpSpPr>
              <a:xfrm>
                <a:off x="3823923" y="4061282"/>
                <a:ext cx="141024" cy="125374"/>
                <a:chOff x="7082590" y="3220452"/>
                <a:chExt cx="565484" cy="541421"/>
              </a:xfrm>
            </p:grpSpPr>
            <p:sp>
              <p:nvSpPr>
                <p:cNvPr id="8" name="Oval 7"/>
                <p:cNvSpPr/>
                <p:nvPr/>
              </p:nvSpPr>
              <p:spPr>
                <a:xfrm>
                  <a:off x="7082590" y="3220452"/>
                  <a:ext cx="565484" cy="541421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9" name="Straight Connector 8"/>
                <p:cNvCxnSpPr/>
                <p:nvPr/>
              </p:nvCxnSpPr>
              <p:spPr>
                <a:xfrm>
                  <a:off x="7170821" y="3320719"/>
                  <a:ext cx="397042" cy="336884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Straight Connector 9"/>
                <p:cNvCxnSpPr/>
                <p:nvPr/>
              </p:nvCxnSpPr>
              <p:spPr>
                <a:xfrm flipV="1">
                  <a:off x="7166811" y="3328715"/>
                  <a:ext cx="364957" cy="356937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55" name="Group 54"/>
            <p:cNvGrpSpPr/>
            <p:nvPr/>
          </p:nvGrpSpPr>
          <p:grpSpPr>
            <a:xfrm>
              <a:off x="312821" y="1082842"/>
              <a:ext cx="3537285" cy="954107"/>
              <a:chOff x="332873" y="1732547"/>
              <a:chExt cx="3537285" cy="954107"/>
            </a:xfrm>
          </p:grpSpPr>
          <p:cxnSp>
            <p:nvCxnSpPr>
              <p:cNvPr id="56" name="Straight Connector 55"/>
              <p:cNvCxnSpPr/>
              <p:nvPr/>
            </p:nvCxnSpPr>
            <p:spPr>
              <a:xfrm>
                <a:off x="336883" y="1852861"/>
                <a:ext cx="360947" cy="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>
                <a:off x="332873" y="2318081"/>
                <a:ext cx="360947" cy="0"/>
              </a:xfrm>
              <a:prstGeom prst="line">
                <a:avLst/>
              </a:prstGeom>
              <a:ln w="38100"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8" name="TextBox 57"/>
              <p:cNvSpPr txBox="1"/>
              <p:nvPr/>
            </p:nvSpPr>
            <p:spPr>
              <a:xfrm>
                <a:off x="697832" y="1732547"/>
                <a:ext cx="3172326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/>
                  <a:t>Conduction current – carried by electrons</a:t>
                </a:r>
              </a:p>
              <a:p>
                <a:endParaRPr lang="en-US" sz="1400" dirty="0" smtClean="0"/>
              </a:p>
              <a:p>
                <a:r>
                  <a:rPr lang="en-US" sz="1400" dirty="0" smtClean="0"/>
                  <a:t>Displacement current – carried by time-changing E-field</a:t>
                </a:r>
                <a:endParaRPr lang="en-US" sz="1400" dirty="0"/>
              </a:p>
            </p:txBody>
          </p:sp>
        </p:grpSp>
        <p:graphicFrame>
          <p:nvGraphicFramePr>
            <p:cNvPr id="737282" name="Object 2"/>
            <p:cNvGraphicFramePr>
              <a:graphicFrameLocks noChangeAspect="1"/>
            </p:cNvGraphicFramePr>
            <p:nvPr/>
          </p:nvGraphicFramePr>
          <p:xfrm>
            <a:off x="3827796" y="1064878"/>
            <a:ext cx="1131887" cy="8969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37296" name="Equation" r:id="rId4" imgW="736560" imgH="583920" progId="Equation.DSMT4">
                    <p:embed/>
                  </p:oleObj>
                </mc:Choice>
                <mc:Fallback>
                  <p:oleObj name="Equation" r:id="rId4" imgW="736560" imgH="583920" progId="Equation.DSMT4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27796" y="1064878"/>
                          <a:ext cx="1131887" cy="89693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63" name="Group 62"/>
          <p:cNvGrpSpPr/>
          <p:nvPr/>
        </p:nvGrpSpPr>
        <p:grpSpPr>
          <a:xfrm>
            <a:off x="5013592" y="948868"/>
            <a:ext cx="4716380" cy="2983832"/>
            <a:chOff x="4499810" y="4098771"/>
            <a:chExt cx="5073321" cy="3216429"/>
          </a:xfrm>
        </p:grpSpPr>
        <p:grpSp>
          <p:nvGrpSpPr>
            <p:cNvPr id="64" name="Group 139"/>
            <p:cNvGrpSpPr/>
            <p:nvPr/>
          </p:nvGrpSpPr>
          <p:grpSpPr>
            <a:xfrm>
              <a:off x="4499810" y="4098771"/>
              <a:ext cx="5073321" cy="3216429"/>
              <a:chOff x="4969042" y="4267213"/>
              <a:chExt cx="5073321" cy="3216429"/>
            </a:xfrm>
          </p:grpSpPr>
          <p:sp>
            <p:nvSpPr>
              <p:cNvPr id="77" name="Rectangle 76"/>
              <p:cNvSpPr/>
              <p:nvPr/>
            </p:nvSpPr>
            <p:spPr>
              <a:xfrm>
                <a:off x="6047878" y="4267213"/>
                <a:ext cx="3994485" cy="2526631"/>
              </a:xfrm>
              <a:prstGeom prst="rect">
                <a:avLst/>
              </a:prstGeom>
              <a:solidFill>
                <a:srgbClr val="D9A309"/>
              </a:solidFill>
              <a:ln>
                <a:noFill/>
              </a:ln>
              <a:effectLst/>
              <a:scene3d>
                <a:camera prst="isometricOffAxis2Top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78" name="Picture 6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 rot="21282662">
                <a:off x="6744035" y="4274554"/>
                <a:ext cx="2014955" cy="17572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79" name="Rectangle 78"/>
              <p:cNvSpPr/>
              <p:nvPr/>
            </p:nvSpPr>
            <p:spPr>
              <a:xfrm>
                <a:off x="4969042" y="4957011"/>
                <a:ext cx="3994485" cy="2526631"/>
              </a:xfrm>
              <a:prstGeom prst="rect">
                <a:avLst/>
              </a:prstGeom>
              <a:solidFill>
                <a:srgbClr val="D9A309"/>
              </a:solidFill>
              <a:ln>
                <a:noFill/>
              </a:ln>
              <a:effectLst/>
              <a:scene3d>
                <a:camera prst="isometricOffAxis2Top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80" name="Group 132"/>
              <p:cNvGrpSpPr/>
              <p:nvPr/>
            </p:nvGrpSpPr>
            <p:grpSpPr>
              <a:xfrm>
                <a:off x="5763130" y="5835315"/>
                <a:ext cx="2753905" cy="586480"/>
                <a:chOff x="4884824" y="6015789"/>
                <a:chExt cx="2753905" cy="586480"/>
              </a:xfrm>
              <a:solidFill>
                <a:srgbClr val="996633"/>
              </a:solidFill>
            </p:grpSpPr>
            <p:sp>
              <p:nvSpPr>
                <p:cNvPr id="82" name="Rectangle 81"/>
                <p:cNvSpPr/>
                <p:nvPr/>
              </p:nvSpPr>
              <p:spPr>
                <a:xfrm>
                  <a:off x="4884824" y="6039855"/>
                  <a:ext cx="1443789" cy="288759"/>
                </a:xfrm>
                <a:prstGeom prst="rect">
                  <a:avLst/>
                </a:prstGeom>
                <a:grpFill/>
                <a:ln>
                  <a:noFill/>
                </a:ln>
                <a:scene3d>
                  <a:camera prst="isometricOffAxis1Top"/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 rot="2144939">
                  <a:off x="6667987" y="6306755"/>
                  <a:ext cx="970742" cy="295514"/>
                </a:xfrm>
                <a:prstGeom prst="rect">
                  <a:avLst/>
                </a:prstGeom>
                <a:grpFill/>
                <a:ln>
                  <a:noFill/>
                </a:ln>
                <a:scene3d>
                  <a:camera prst="isometricOffAxis2Top"/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4" name="Rectangle 83"/>
                <p:cNvSpPr/>
                <p:nvPr/>
              </p:nvSpPr>
              <p:spPr>
                <a:xfrm>
                  <a:off x="6112043" y="6015789"/>
                  <a:ext cx="782052" cy="228600"/>
                </a:xfrm>
                <a:prstGeom prst="rect">
                  <a:avLst/>
                </a:prstGeom>
                <a:grpFill/>
                <a:ln>
                  <a:noFill/>
                </a:ln>
                <a:scene3d>
                  <a:camera prst="isometricOffAxis2Top"/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81" name="Straight Arrow Connector 80"/>
              <p:cNvCxnSpPr/>
              <p:nvPr/>
            </p:nvCxnSpPr>
            <p:spPr>
              <a:xfrm flipV="1">
                <a:off x="6091990" y="6075947"/>
                <a:ext cx="417094" cy="81640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5" name="Straight Arrow Connector 64"/>
            <p:cNvCxnSpPr/>
            <p:nvPr/>
          </p:nvCxnSpPr>
          <p:spPr>
            <a:xfrm>
              <a:off x="6761747" y="5828723"/>
              <a:ext cx="421106" cy="90814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Arrow Connector 65"/>
            <p:cNvCxnSpPr/>
            <p:nvPr/>
          </p:nvCxnSpPr>
          <p:spPr>
            <a:xfrm>
              <a:off x="7375357" y="6057324"/>
              <a:ext cx="252664" cy="29535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/>
            <p:cNvCxnSpPr/>
            <p:nvPr/>
          </p:nvCxnSpPr>
          <p:spPr>
            <a:xfrm>
              <a:off x="6649447" y="5908930"/>
              <a:ext cx="421106" cy="90814"/>
            </a:xfrm>
            <a:prstGeom prst="straightConnector1">
              <a:avLst/>
            </a:prstGeom>
            <a:ln w="19050">
              <a:solidFill>
                <a:srgbClr val="FF0000"/>
              </a:solidFill>
              <a:prstDash val="sysDot"/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/>
            <p:cNvCxnSpPr/>
            <p:nvPr/>
          </p:nvCxnSpPr>
          <p:spPr>
            <a:xfrm>
              <a:off x="7263057" y="6137531"/>
              <a:ext cx="252664" cy="295350"/>
            </a:xfrm>
            <a:prstGeom prst="straightConnector1">
              <a:avLst/>
            </a:prstGeom>
            <a:ln w="19050">
              <a:solidFill>
                <a:srgbClr val="FF0000"/>
              </a:solidFill>
              <a:prstDash val="sysDot"/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/>
            <p:cNvCxnSpPr/>
            <p:nvPr/>
          </p:nvCxnSpPr>
          <p:spPr>
            <a:xfrm flipV="1">
              <a:off x="5646816" y="6075947"/>
              <a:ext cx="405068" cy="69604"/>
            </a:xfrm>
            <a:prstGeom prst="straightConnector1">
              <a:avLst/>
            </a:prstGeom>
            <a:ln w="19050">
              <a:solidFill>
                <a:srgbClr val="FF0000"/>
              </a:solidFill>
              <a:prstDash val="sysDot"/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0" name="Group 158"/>
            <p:cNvGrpSpPr/>
            <p:nvPr/>
          </p:nvGrpSpPr>
          <p:grpSpPr>
            <a:xfrm>
              <a:off x="6003754" y="6495219"/>
              <a:ext cx="1250074" cy="646331"/>
              <a:chOff x="3019922" y="6022613"/>
              <a:chExt cx="1250074" cy="646331"/>
            </a:xfrm>
          </p:grpSpPr>
          <p:cxnSp>
            <p:nvCxnSpPr>
              <p:cNvPr id="74" name="Straight Arrow Connector 73"/>
              <p:cNvCxnSpPr/>
              <p:nvPr/>
            </p:nvCxnSpPr>
            <p:spPr>
              <a:xfrm flipV="1">
                <a:off x="3019922" y="6503876"/>
                <a:ext cx="348920" cy="5434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prstDash val="sysDot"/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Arrow Connector 74"/>
              <p:cNvCxnSpPr/>
              <p:nvPr/>
            </p:nvCxnSpPr>
            <p:spPr>
              <a:xfrm flipV="1">
                <a:off x="3043989" y="6235171"/>
                <a:ext cx="356937" cy="4011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6" name="TextBox 75"/>
              <p:cNvSpPr txBox="1"/>
              <p:nvPr/>
            </p:nvSpPr>
            <p:spPr>
              <a:xfrm>
                <a:off x="3296653" y="6022613"/>
                <a:ext cx="97334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on strip</a:t>
                </a:r>
              </a:p>
              <a:p>
                <a:r>
                  <a:rPr lang="en-US" dirty="0" smtClean="0"/>
                  <a:t>on GND</a:t>
                </a:r>
                <a:endParaRPr lang="en-US" dirty="0"/>
              </a:p>
            </p:txBody>
          </p:sp>
        </p:grpSp>
        <p:sp>
          <p:nvSpPr>
            <p:cNvPr id="71" name="Freeform 70"/>
            <p:cNvSpPr/>
            <p:nvPr/>
          </p:nvSpPr>
          <p:spPr>
            <a:xfrm rot="20796195">
              <a:off x="6919459" y="5416532"/>
              <a:ext cx="173863" cy="412454"/>
            </a:xfrm>
            <a:custGeom>
              <a:avLst/>
              <a:gdLst>
                <a:gd name="connsiteX0" fmla="*/ 108284 w 108284"/>
                <a:gd name="connsiteY0" fmla="*/ 0 h 469232"/>
                <a:gd name="connsiteX1" fmla="*/ 12031 w 108284"/>
                <a:gd name="connsiteY1" fmla="*/ 192505 h 469232"/>
                <a:gd name="connsiteX2" fmla="*/ 36095 w 108284"/>
                <a:gd name="connsiteY2" fmla="*/ 469232 h 469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8284" h="469232">
                  <a:moveTo>
                    <a:pt x="108284" y="0"/>
                  </a:moveTo>
                  <a:cubicBezTo>
                    <a:pt x="66173" y="57150"/>
                    <a:pt x="24062" y="114300"/>
                    <a:pt x="12031" y="192505"/>
                  </a:cubicBezTo>
                  <a:cubicBezTo>
                    <a:pt x="0" y="270710"/>
                    <a:pt x="18047" y="369971"/>
                    <a:pt x="36095" y="469232"/>
                  </a:cubicBezTo>
                </a:path>
              </a:pathLst>
            </a:custGeom>
            <a:ln w="28575">
              <a:solidFill>
                <a:srgbClr val="008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Freeform 71"/>
            <p:cNvSpPr/>
            <p:nvPr/>
          </p:nvSpPr>
          <p:spPr>
            <a:xfrm rot="20796195">
              <a:off x="7023732" y="5436585"/>
              <a:ext cx="173863" cy="412454"/>
            </a:xfrm>
            <a:custGeom>
              <a:avLst/>
              <a:gdLst>
                <a:gd name="connsiteX0" fmla="*/ 108284 w 108284"/>
                <a:gd name="connsiteY0" fmla="*/ 0 h 469232"/>
                <a:gd name="connsiteX1" fmla="*/ 12031 w 108284"/>
                <a:gd name="connsiteY1" fmla="*/ 192505 h 469232"/>
                <a:gd name="connsiteX2" fmla="*/ 36095 w 108284"/>
                <a:gd name="connsiteY2" fmla="*/ 469232 h 469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8284" h="469232">
                  <a:moveTo>
                    <a:pt x="108284" y="0"/>
                  </a:moveTo>
                  <a:cubicBezTo>
                    <a:pt x="66173" y="57150"/>
                    <a:pt x="24062" y="114300"/>
                    <a:pt x="12031" y="192505"/>
                  </a:cubicBezTo>
                  <a:cubicBezTo>
                    <a:pt x="0" y="270710"/>
                    <a:pt x="18047" y="369971"/>
                    <a:pt x="36095" y="469232"/>
                  </a:cubicBezTo>
                </a:path>
              </a:pathLst>
            </a:custGeom>
            <a:ln w="28575">
              <a:solidFill>
                <a:srgbClr val="008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3" name="Straight Arrow Connector 72"/>
            <p:cNvCxnSpPr/>
            <p:nvPr/>
          </p:nvCxnSpPr>
          <p:spPr>
            <a:xfrm>
              <a:off x="7255042" y="5281864"/>
              <a:ext cx="1" cy="348916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6" name="Rectangle 85"/>
          <p:cNvSpPr/>
          <p:nvPr/>
        </p:nvSpPr>
        <p:spPr>
          <a:xfrm>
            <a:off x="3934326" y="3308680"/>
            <a:ext cx="372979" cy="830179"/>
          </a:xfrm>
          <a:prstGeom prst="rect">
            <a:avLst/>
          </a:prstGeom>
          <a:noFill/>
          <a:ln w="38100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TextBox 86"/>
          <p:cNvSpPr txBox="1"/>
          <p:nvPr/>
        </p:nvSpPr>
        <p:spPr>
          <a:xfrm>
            <a:off x="3904736" y="4139513"/>
            <a:ext cx="4423718" cy="923330"/>
          </a:xfrm>
          <a:prstGeom prst="rect">
            <a:avLst/>
          </a:prstGeom>
          <a:noFill/>
          <a:ln w="38100">
            <a:solidFill>
              <a:srgbClr val="C00000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The intentional signal current and its signal return current on the strip conductor and PCB GND signal return conductor</a:t>
            </a:r>
            <a:endParaRPr lang="en-US" dirty="0"/>
          </a:p>
        </p:txBody>
      </p:sp>
      <p:sp>
        <p:nvSpPr>
          <p:cNvPr id="88" name="TextBox 87"/>
          <p:cNvSpPr txBox="1"/>
          <p:nvPr/>
        </p:nvSpPr>
        <p:spPr>
          <a:xfrm>
            <a:off x="148282" y="5449330"/>
            <a:ext cx="78836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Q: There are two un-intended current paths.  What are they?</a:t>
            </a:r>
            <a:endParaRPr lang="en-US" sz="2400" dirty="0"/>
          </a:p>
        </p:txBody>
      </p:sp>
      <p:cxnSp>
        <p:nvCxnSpPr>
          <p:cNvPr id="90" name="Straight Arrow Connector 89"/>
          <p:cNvCxnSpPr/>
          <p:nvPr/>
        </p:nvCxnSpPr>
        <p:spPr>
          <a:xfrm flipV="1">
            <a:off x="6054810" y="2730843"/>
            <a:ext cx="247136" cy="1408673"/>
          </a:xfrm>
          <a:prstGeom prst="straightConnector1">
            <a:avLst/>
          </a:prstGeom>
          <a:ln w="19050">
            <a:solidFill>
              <a:srgbClr val="C00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EMI/RFI </a:t>
            </a:r>
            <a:r>
              <a:rPr lang="en-US" dirty="0"/>
              <a:t>Problem Constituents</a:t>
            </a:r>
          </a:p>
        </p:txBody>
      </p:sp>
      <p:sp>
        <p:nvSpPr>
          <p:cNvPr id="90115" name="Text Box 3"/>
          <p:cNvSpPr txBox="1">
            <a:spLocks noChangeArrowheads="1"/>
          </p:cNvSpPr>
          <p:nvPr/>
        </p:nvSpPr>
        <p:spPr bwMode="auto">
          <a:xfrm>
            <a:off x="457200" y="1159048"/>
            <a:ext cx="2743200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b="0">
                <a:latin typeface="Times New Roman" pitchFamily="18" charset="0"/>
              </a:rPr>
              <a:t>ideally a pair of terminals with well-defined V, &amp; I – a port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773113" y="1817862"/>
            <a:ext cx="7924800" cy="1849439"/>
            <a:chOff x="487" y="1039"/>
            <a:chExt cx="4992" cy="1165"/>
          </a:xfrm>
        </p:grpSpPr>
        <p:sp>
          <p:nvSpPr>
            <p:cNvPr id="90118" name="Rectangle 6"/>
            <p:cNvSpPr>
              <a:spLocks noChangeArrowheads="1"/>
            </p:cNvSpPr>
            <p:nvPr/>
          </p:nvSpPr>
          <p:spPr bwMode="auto">
            <a:xfrm>
              <a:off x="2071" y="1196"/>
              <a:ext cx="1632" cy="1008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 b="0" dirty="0">
                  <a:latin typeface="+mn-lt"/>
                </a:rPr>
                <a:t>COUPLING PATH</a:t>
              </a:r>
            </a:p>
            <a:p>
              <a:pPr algn="ctr"/>
              <a:endParaRPr lang="en-US" sz="2000" b="0" dirty="0">
                <a:latin typeface="+mn-lt"/>
              </a:endParaRPr>
            </a:p>
            <a:p>
              <a:pPr algn="ctr"/>
              <a:r>
                <a:rPr lang="en-US" sz="2000" b="0" dirty="0">
                  <a:solidFill>
                    <a:srgbClr val="FFFF00"/>
                  </a:solidFill>
                  <a:latin typeface="+mn-lt"/>
                </a:rPr>
                <a:t>(transfer function</a:t>
              </a:r>
            </a:p>
            <a:p>
              <a:pPr algn="ctr"/>
              <a:r>
                <a:rPr lang="en-US" sz="2000" b="0" dirty="0">
                  <a:solidFill>
                    <a:srgbClr val="FFFF00"/>
                  </a:solidFill>
                  <a:latin typeface="+mn-lt"/>
                </a:rPr>
                <a:t>description ideal)</a:t>
              </a:r>
            </a:p>
          </p:txBody>
        </p:sp>
        <p:sp>
          <p:nvSpPr>
            <p:cNvPr id="90119" name="Oval 7"/>
            <p:cNvSpPr>
              <a:spLocks noChangeArrowheads="1"/>
            </p:cNvSpPr>
            <p:nvPr/>
          </p:nvSpPr>
          <p:spPr bwMode="auto">
            <a:xfrm>
              <a:off x="4231" y="1292"/>
              <a:ext cx="1248" cy="864"/>
            </a:xfrm>
            <a:prstGeom prst="ellipse">
              <a:avLst/>
            </a:prstGeom>
            <a:solidFill>
              <a:srgbClr val="0066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 b="0" dirty="0">
                  <a:solidFill>
                    <a:schemeClr val="bg1"/>
                  </a:solidFill>
                  <a:latin typeface="+mn-lt"/>
                </a:rPr>
                <a:t>EMI </a:t>
              </a:r>
              <a:r>
                <a:rPr lang="en-US" sz="2000" b="0" dirty="0" smtClean="0">
                  <a:solidFill>
                    <a:schemeClr val="bg1"/>
                  </a:solidFill>
                  <a:latin typeface="+mn-lt"/>
                </a:rPr>
                <a:t>ANTENNA</a:t>
              </a:r>
            </a:p>
            <a:p>
              <a:pPr algn="ctr"/>
              <a:r>
                <a:rPr lang="en-US" sz="2000" dirty="0" smtClean="0">
                  <a:solidFill>
                    <a:schemeClr val="bg1"/>
                  </a:solidFill>
                  <a:latin typeface="+mn-lt"/>
                </a:rPr>
                <a:t>(or RFI victim)</a:t>
              </a:r>
              <a:endParaRPr lang="en-US" sz="2000" b="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90120" name="Oval 8"/>
            <p:cNvSpPr>
              <a:spLocks noChangeArrowheads="1"/>
            </p:cNvSpPr>
            <p:nvPr/>
          </p:nvSpPr>
          <p:spPr bwMode="auto">
            <a:xfrm>
              <a:off x="487" y="1340"/>
              <a:ext cx="1104" cy="768"/>
            </a:xfrm>
            <a:prstGeom prst="ellipse">
              <a:avLst/>
            </a:prstGeom>
            <a:solidFill>
              <a:srgbClr val="0066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 b="0" dirty="0">
                  <a:solidFill>
                    <a:schemeClr val="bg1"/>
                  </a:solidFill>
                  <a:latin typeface="+mn-lt"/>
                </a:rPr>
                <a:t>SOURCE</a:t>
              </a:r>
            </a:p>
          </p:txBody>
        </p:sp>
        <p:grpSp>
          <p:nvGrpSpPr>
            <p:cNvPr id="3" name="Group 9"/>
            <p:cNvGrpSpPr>
              <a:grpSpLocks/>
            </p:cNvGrpSpPr>
            <p:nvPr/>
          </p:nvGrpSpPr>
          <p:grpSpPr bwMode="auto">
            <a:xfrm>
              <a:off x="1399" y="1055"/>
              <a:ext cx="672" cy="1005"/>
              <a:chOff x="1392" y="1203"/>
              <a:chExt cx="672" cy="1005"/>
            </a:xfrm>
          </p:grpSpPr>
          <p:sp>
            <p:nvSpPr>
              <p:cNvPr id="90122" name="Line 10"/>
              <p:cNvSpPr>
                <a:spLocks noChangeShapeType="1"/>
              </p:cNvSpPr>
              <p:nvPr/>
            </p:nvSpPr>
            <p:spPr bwMode="auto">
              <a:xfrm>
                <a:off x="1728" y="2064"/>
                <a:ext cx="9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z="2000">
                  <a:latin typeface="+mn-lt"/>
                </a:endParaRPr>
              </a:p>
            </p:txBody>
          </p:sp>
          <p:grpSp>
            <p:nvGrpSpPr>
              <p:cNvPr id="4" name="Group 11"/>
              <p:cNvGrpSpPr>
                <a:grpSpLocks/>
              </p:cNvGrpSpPr>
              <p:nvPr/>
            </p:nvGrpSpPr>
            <p:grpSpPr bwMode="auto">
              <a:xfrm>
                <a:off x="1728" y="1680"/>
                <a:ext cx="96" cy="96"/>
                <a:chOff x="768" y="3360"/>
                <a:chExt cx="96" cy="96"/>
              </a:xfrm>
            </p:grpSpPr>
            <p:sp>
              <p:nvSpPr>
                <p:cNvPr id="90124" name="Line 12"/>
                <p:cNvSpPr>
                  <a:spLocks noChangeShapeType="1"/>
                </p:cNvSpPr>
                <p:nvPr/>
              </p:nvSpPr>
              <p:spPr bwMode="auto">
                <a:xfrm>
                  <a:off x="768" y="3408"/>
                  <a:ext cx="96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sz="2000">
                    <a:latin typeface="+mn-lt"/>
                  </a:endParaRPr>
                </a:p>
              </p:txBody>
            </p:sp>
            <p:sp>
              <p:nvSpPr>
                <p:cNvPr id="90125" name="Line 13"/>
                <p:cNvSpPr>
                  <a:spLocks noChangeShapeType="1"/>
                </p:cNvSpPr>
                <p:nvPr/>
              </p:nvSpPr>
              <p:spPr bwMode="auto">
                <a:xfrm rot="-5400000">
                  <a:off x="769" y="3407"/>
                  <a:ext cx="96" cy="1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sz="2000">
                    <a:latin typeface="+mn-lt"/>
                  </a:endParaRPr>
                </a:p>
              </p:txBody>
            </p:sp>
          </p:grpSp>
          <p:sp>
            <p:nvSpPr>
              <p:cNvPr id="90126" name="Line 14"/>
              <p:cNvSpPr>
                <a:spLocks noChangeShapeType="1"/>
              </p:cNvSpPr>
              <p:nvPr/>
            </p:nvSpPr>
            <p:spPr bwMode="auto">
              <a:xfrm>
                <a:off x="1392" y="1584"/>
                <a:ext cx="672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z="2000">
                  <a:latin typeface="+mn-lt"/>
                </a:endParaRPr>
              </a:p>
            </p:txBody>
          </p:sp>
          <p:sp>
            <p:nvSpPr>
              <p:cNvPr id="90127" name="Oval 15"/>
              <p:cNvSpPr>
                <a:spLocks noChangeArrowheads="1"/>
              </p:cNvSpPr>
              <p:nvPr/>
            </p:nvSpPr>
            <p:spPr bwMode="auto">
              <a:xfrm>
                <a:off x="1728" y="1536"/>
                <a:ext cx="96" cy="96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2000">
                  <a:latin typeface="+mn-lt"/>
                </a:endParaRPr>
              </a:p>
            </p:txBody>
          </p:sp>
          <p:sp>
            <p:nvSpPr>
              <p:cNvPr id="90128" name="Line 16"/>
              <p:cNvSpPr>
                <a:spLocks noChangeShapeType="1"/>
              </p:cNvSpPr>
              <p:nvPr/>
            </p:nvSpPr>
            <p:spPr bwMode="auto">
              <a:xfrm>
                <a:off x="1632" y="1584"/>
                <a:ext cx="96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 sz="2000">
                  <a:latin typeface="+mn-lt"/>
                </a:endParaRPr>
              </a:p>
            </p:txBody>
          </p:sp>
          <p:sp>
            <p:nvSpPr>
              <p:cNvPr id="90129" name="Text Box 17"/>
              <p:cNvSpPr txBox="1">
                <a:spLocks noChangeArrowheads="1"/>
              </p:cNvSpPr>
              <p:nvPr/>
            </p:nvSpPr>
            <p:spPr bwMode="auto">
              <a:xfrm>
                <a:off x="1632" y="1737"/>
                <a:ext cx="400" cy="3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r>
                  <a:rPr lang="en-US" sz="3200" b="0" dirty="0" smtClean="0">
                    <a:latin typeface="+mn-lt"/>
                  </a:rPr>
                  <a:t>V</a:t>
                </a:r>
                <a:r>
                  <a:rPr lang="en-US" sz="3200" baseline="-25000" dirty="0" smtClean="0"/>
                  <a:t>1</a:t>
                </a:r>
                <a:endParaRPr lang="en-US" sz="3200" b="0" dirty="0">
                  <a:latin typeface="+mn-lt"/>
                </a:endParaRPr>
              </a:p>
            </p:txBody>
          </p:sp>
          <p:sp>
            <p:nvSpPr>
              <p:cNvPr id="90130" name="Text Box 18"/>
              <p:cNvSpPr txBox="1">
                <a:spLocks noChangeArrowheads="1"/>
              </p:cNvSpPr>
              <p:nvPr/>
            </p:nvSpPr>
            <p:spPr bwMode="auto">
              <a:xfrm>
                <a:off x="1536" y="1203"/>
                <a:ext cx="337" cy="3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r>
                  <a:rPr lang="en-US" sz="3200" b="0" dirty="0" smtClean="0">
                    <a:latin typeface="+mn-lt"/>
                  </a:rPr>
                  <a:t>I</a:t>
                </a:r>
                <a:r>
                  <a:rPr lang="en-US" sz="3200" b="0" baseline="-25000" dirty="0" smtClean="0">
                    <a:latin typeface="+mn-lt"/>
                  </a:rPr>
                  <a:t>1</a:t>
                </a:r>
                <a:endParaRPr lang="en-US" sz="3200" b="0" dirty="0">
                  <a:latin typeface="+mn-lt"/>
                </a:endParaRPr>
              </a:p>
            </p:txBody>
          </p:sp>
          <p:sp>
            <p:nvSpPr>
              <p:cNvPr id="90131" name="Line 19"/>
              <p:cNvSpPr>
                <a:spLocks noChangeShapeType="1"/>
              </p:cNvSpPr>
              <p:nvPr/>
            </p:nvSpPr>
            <p:spPr bwMode="auto">
              <a:xfrm>
                <a:off x="1392" y="2160"/>
                <a:ext cx="672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z="2000">
                  <a:latin typeface="+mn-lt"/>
                </a:endParaRPr>
              </a:p>
            </p:txBody>
          </p:sp>
          <p:sp>
            <p:nvSpPr>
              <p:cNvPr id="90132" name="Oval 20"/>
              <p:cNvSpPr>
                <a:spLocks noChangeArrowheads="1"/>
              </p:cNvSpPr>
              <p:nvPr/>
            </p:nvSpPr>
            <p:spPr bwMode="auto">
              <a:xfrm>
                <a:off x="1728" y="2112"/>
                <a:ext cx="96" cy="96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2000">
                  <a:latin typeface="+mn-lt"/>
                </a:endParaRPr>
              </a:p>
            </p:txBody>
          </p:sp>
        </p:grpSp>
        <p:grpSp>
          <p:nvGrpSpPr>
            <p:cNvPr id="5" name="Group 21"/>
            <p:cNvGrpSpPr>
              <a:grpSpLocks/>
            </p:cNvGrpSpPr>
            <p:nvPr/>
          </p:nvGrpSpPr>
          <p:grpSpPr bwMode="auto">
            <a:xfrm>
              <a:off x="3703" y="1039"/>
              <a:ext cx="672" cy="1021"/>
              <a:chOff x="1392" y="1187"/>
              <a:chExt cx="672" cy="1021"/>
            </a:xfrm>
          </p:grpSpPr>
          <p:sp>
            <p:nvSpPr>
              <p:cNvPr id="90134" name="Line 22"/>
              <p:cNvSpPr>
                <a:spLocks noChangeShapeType="1"/>
              </p:cNvSpPr>
              <p:nvPr/>
            </p:nvSpPr>
            <p:spPr bwMode="auto">
              <a:xfrm>
                <a:off x="1728" y="2064"/>
                <a:ext cx="9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z="2000">
                  <a:latin typeface="+mn-lt"/>
                </a:endParaRPr>
              </a:p>
            </p:txBody>
          </p:sp>
          <p:grpSp>
            <p:nvGrpSpPr>
              <p:cNvPr id="6" name="Group 23"/>
              <p:cNvGrpSpPr>
                <a:grpSpLocks/>
              </p:cNvGrpSpPr>
              <p:nvPr/>
            </p:nvGrpSpPr>
            <p:grpSpPr bwMode="auto">
              <a:xfrm>
                <a:off x="1728" y="1680"/>
                <a:ext cx="96" cy="96"/>
                <a:chOff x="768" y="3360"/>
                <a:chExt cx="96" cy="96"/>
              </a:xfrm>
            </p:grpSpPr>
            <p:sp>
              <p:nvSpPr>
                <p:cNvPr id="90136" name="Line 24"/>
                <p:cNvSpPr>
                  <a:spLocks noChangeShapeType="1"/>
                </p:cNvSpPr>
                <p:nvPr/>
              </p:nvSpPr>
              <p:spPr bwMode="auto">
                <a:xfrm>
                  <a:off x="768" y="3408"/>
                  <a:ext cx="96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sz="2000">
                    <a:latin typeface="+mn-lt"/>
                  </a:endParaRPr>
                </a:p>
              </p:txBody>
            </p:sp>
            <p:sp>
              <p:nvSpPr>
                <p:cNvPr id="90137" name="Line 25"/>
                <p:cNvSpPr>
                  <a:spLocks noChangeShapeType="1"/>
                </p:cNvSpPr>
                <p:nvPr/>
              </p:nvSpPr>
              <p:spPr bwMode="auto">
                <a:xfrm rot="-5400000">
                  <a:off x="769" y="3407"/>
                  <a:ext cx="96" cy="1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sz="2000">
                    <a:latin typeface="+mn-lt"/>
                  </a:endParaRPr>
                </a:p>
              </p:txBody>
            </p:sp>
          </p:grpSp>
          <p:sp>
            <p:nvSpPr>
              <p:cNvPr id="90138" name="Line 26"/>
              <p:cNvSpPr>
                <a:spLocks noChangeShapeType="1"/>
              </p:cNvSpPr>
              <p:nvPr/>
            </p:nvSpPr>
            <p:spPr bwMode="auto">
              <a:xfrm>
                <a:off x="1392" y="1584"/>
                <a:ext cx="672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z="2000">
                  <a:latin typeface="+mn-lt"/>
                </a:endParaRPr>
              </a:p>
            </p:txBody>
          </p:sp>
          <p:sp>
            <p:nvSpPr>
              <p:cNvPr id="90139" name="Oval 27"/>
              <p:cNvSpPr>
                <a:spLocks noChangeArrowheads="1"/>
              </p:cNvSpPr>
              <p:nvPr/>
            </p:nvSpPr>
            <p:spPr bwMode="auto">
              <a:xfrm>
                <a:off x="1728" y="1536"/>
                <a:ext cx="96" cy="96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2000">
                  <a:latin typeface="+mn-lt"/>
                </a:endParaRPr>
              </a:p>
            </p:txBody>
          </p:sp>
          <p:sp>
            <p:nvSpPr>
              <p:cNvPr id="90140" name="Line 28"/>
              <p:cNvSpPr>
                <a:spLocks noChangeShapeType="1"/>
              </p:cNvSpPr>
              <p:nvPr/>
            </p:nvSpPr>
            <p:spPr bwMode="auto">
              <a:xfrm>
                <a:off x="1632" y="1584"/>
                <a:ext cx="96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 sz="2000">
                  <a:latin typeface="+mn-lt"/>
                </a:endParaRPr>
              </a:p>
            </p:txBody>
          </p:sp>
          <p:sp>
            <p:nvSpPr>
              <p:cNvPr id="90141" name="Text Box 29"/>
              <p:cNvSpPr txBox="1">
                <a:spLocks noChangeArrowheads="1"/>
              </p:cNvSpPr>
              <p:nvPr/>
            </p:nvSpPr>
            <p:spPr bwMode="auto">
              <a:xfrm>
                <a:off x="1494" y="1707"/>
                <a:ext cx="416" cy="3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r>
                  <a:rPr lang="en-US" sz="3200" b="0" dirty="0" smtClean="0">
                    <a:latin typeface="+mn-lt"/>
                  </a:rPr>
                  <a:t>V</a:t>
                </a:r>
                <a:r>
                  <a:rPr lang="en-US" sz="3200" baseline="-25000" dirty="0" smtClean="0"/>
                  <a:t>2</a:t>
                </a:r>
                <a:endParaRPr lang="en-US" sz="3200" b="0" dirty="0">
                  <a:latin typeface="+mn-lt"/>
                </a:endParaRPr>
              </a:p>
            </p:txBody>
          </p:sp>
          <p:sp>
            <p:nvSpPr>
              <p:cNvPr id="90142" name="Text Box 30"/>
              <p:cNvSpPr txBox="1">
                <a:spLocks noChangeArrowheads="1"/>
              </p:cNvSpPr>
              <p:nvPr/>
            </p:nvSpPr>
            <p:spPr bwMode="auto">
              <a:xfrm>
                <a:off x="1536" y="1187"/>
                <a:ext cx="306" cy="3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r>
                  <a:rPr lang="en-US" sz="3200" b="0" dirty="0" smtClean="0">
                    <a:latin typeface="+mn-lt"/>
                  </a:rPr>
                  <a:t>I</a:t>
                </a:r>
                <a:r>
                  <a:rPr lang="en-US" sz="3200" baseline="-25000" dirty="0" smtClean="0"/>
                  <a:t>2</a:t>
                </a:r>
                <a:endParaRPr lang="en-US" sz="3200" b="0" dirty="0">
                  <a:latin typeface="+mn-lt"/>
                </a:endParaRPr>
              </a:p>
            </p:txBody>
          </p:sp>
          <p:sp>
            <p:nvSpPr>
              <p:cNvPr id="90143" name="Line 31"/>
              <p:cNvSpPr>
                <a:spLocks noChangeShapeType="1"/>
              </p:cNvSpPr>
              <p:nvPr/>
            </p:nvSpPr>
            <p:spPr bwMode="auto">
              <a:xfrm>
                <a:off x="1392" y="2160"/>
                <a:ext cx="672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z="2000">
                  <a:latin typeface="+mn-lt"/>
                </a:endParaRPr>
              </a:p>
            </p:txBody>
          </p:sp>
          <p:sp>
            <p:nvSpPr>
              <p:cNvPr id="90144" name="Oval 32"/>
              <p:cNvSpPr>
                <a:spLocks noChangeArrowheads="1"/>
              </p:cNvSpPr>
              <p:nvPr/>
            </p:nvSpPr>
            <p:spPr bwMode="auto">
              <a:xfrm>
                <a:off x="1728" y="2112"/>
                <a:ext cx="96" cy="96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2000">
                  <a:latin typeface="+mn-lt"/>
                </a:endParaRPr>
              </a:p>
            </p:txBody>
          </p:sp>
        </p:grpSp>
      </p:grpSp>
      <p:sp>
        <p:nvSpPr>
          <p:cNvPr id="90145" name="Line 33"/>
          <p:cNvSpPr>
            <a:spLocks noChangeShapeType="1"/>
          </p:cNvSpPr>
          <p:nvPr/>
        </p:nvSpPr>
        <p:spPr bwMode="auto">
          <a:xfrm>
            <a:off x="1676400" y="1692448"/>
            <a:ext cx="762000" cy="533400"/>
          </a:xfrm>
          <a:prstGeom prst="line">
            <a:avLst/>
          </a:prstGeom>
          <a:noFill/>
          <a:ln w="28575">
            <a:solidFill>
              <a:srgbClr val="CC99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sz="2000">
              <a:latin typeface="+mn-lt"/>
            </a:endParaRPr>
          </a:p>
        </p:txBody>
      </p:sp>
      <p:sp>
        <p:nvSpPr>
          <p:cNvPr id="90146" name="Line 34"/>
          <p:cNvSpPr>
            <a:spLocks noChangeShapeType="1"/>
          </p:cNvSpPr>
          <p:nvPr/>
        </p:nvSpPr>
        <p:spPr bwMode="auto">
          <a:xfrm>
            <a:off x="3048000" y="1387648"/>
            <a:ext cx="3048000" cy="609600"/>
          </a:xfrm>
          <a:prstGeom prst="line">
            <a:avLst/>
          </a:prstGeom>
          <a:noFill/>
          <a:ln w="28575">
            <a:solidFill>
              <a:srgbClr val="CC99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0147" name="Text Box 35"/>
          <p:cNvSpPr txBox="1">
            <a:spLocks noChangeArrowheads="1"/>
          </p:cNvSpPr>
          <p:nvPr/>
        </p:nvSpPr>
        <p:spPr bwMode="auto">
          <a:xfrm>
            <a:off x="609600" y="3826048"/>
            <a:ext cx="1859805" cy="1323439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114300" indent="-114300">
              <a:buFontTx/>
              <a:buChar char="•"/>
            </a:pPr>
            <a:r>
              <a:rPr lang="en-US" sz="2000" b="0" dirty="0">
                <a:latin typeface="Times New Roman" pitchFamily="18" charset="0"/>
              </a:rPr>
              <a:t>ICs</a:t>
            </a:r>
          </a:p>
          <a:p>
            <a:pPr marL="406400" lvl="1" indent="-177800">
              <a:buFont typeface="Times New Roman" pitchFamily="18" charset="0"/>
              <a:buChar char="–"/>
            </a:pPr>
            <a:r>
              <a:rPr lang="en-US" sz="2000" b="0" dirty="0">
                <a:latin typeface="Times New Roman" pitchFamily="18" charset="0"/>
              </a:rPr>
              <a:t>clocks</a:t>
            </a:r>
          </a:p>
          <a:p>
            <a:pPr marL="406400" lvl="1" indent="-177800">
              <a:buFont typeface="Times New Roman" pitchFamily="18" charset="0"/>
              <a:buChar char="–"/>
            </a:pPr>
            <a:r>
              <a:rPr lang="en-US" sz="2000" b="0" dirty="0">
                <a:latin typeface="Times New Roman" pitchFamily="18" charset="0"/>
              </a:rPr>
              <a:t>address/data</a:t>
            </a:r>
          </a:p>
          <a:p>
            <a:pPr marL="114300" lvl="1" indent="-114300">
              <a:buFontTx/>
              <a:buChar char="•"/>
            </a:pPr>
            <a:r>
              <a:rPr lang="en-US" sz="2000" dirty="0"/>
              <a:t>power supply</a:t>
            </a:r>
          </a:p>
        </p:txBody>
      </p:sp>
      <p:sp>
        <p:nvSpPr>
          <p:cNvPr id="90148" name="Text Box 36"/>
          <p:cNvSpPr txBox="1">
            <a:spLocks noChangeArrowheads="1"/>
          </p:cNvSpPr>
          <p:nvPr/>
        </p:nvSpPr>
        <p:spPr bwMode="auto">
          <a:xfrm>
            <a:off x="2895600" y="3826048"/>
            <a:ext cx="3546475" cy="1930400"/>
          </a:xfrm>
          <a:prstGeom prst="rect">
            <a:avLst/>
          </a:prstGeom>
          <a:noFill/>
          <a:ln w="9525" algn="ctr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114300" indent="-114300">
              <a:buFontTx/>
              <a:buChar char="•"/>
            </a:pPr>
            <a:r>
              <a:rPr lang="en-US" sz="2000" b="0">
                <a:latin typeface="Times New Roman" pitchFamily="18" charset="0"/>
              </a:rPr>
              <a:t>Signal/IO coupling</a:t>
            </a:r>
          </a:p>
          <a:p>
            <a:pPr marL="114300" indent="-114300">
              <a:buFontTx/>
              <a:buChar char="•"/>
            </a:pPr>
            <a:r>
              <a:rPr lang="en-US" sz="2000" b="0">
                <a:latin typeface="Times New Roman" pitchFamily="18" charset="0"/>
              </a:rPr>
              <a:t>I/O transition thru power planes</a:t>
            </a:r>
          </a:p>
          <a:p>
            <a:pPr marL="114300" indent="-114300">
              <a:buFontTx/>
              <a:buChar char="•"/>
            </a:pPr>
            <a:r>
              <a:rPr lang="en-US" sz="2000" b="0">
                <a:latin typeface="Times New Roman" pitchFamily="18" charset="0"/>
              </a:rPr>
              <a:t>Heatsink illumination</a:t>
            </a:r>
          </a:p>
          <a:p>
            <a:pPr marL="114300" indent="-114300">
              <a:buFontTx/>
              <a:buChar char="•"/>
            </a:pPr>
            <a:r>
              <a:rPr lang="en-US" sz="2000" b="0">
                <a:latin typeface="Times New Roman" pitchFamily="18" charset="0"/>
              </a:rPr>
              <a:t>Traces crossing gaps</a:t>
            </a:r>
          </a:p>
          <a:p>
            <a:pPr marL="114300" indent="-114300">
              <a:buFontTx/>
              <a:buChar char="•"/>
            </a:pPr>
            <a:r>
              <a:rPr lang="en-US" sz="2000" b="0">
                <a:latin typeface="Times New Roman" pitchFamily="18" charset="0"/>
              </a:rPr>
              <a:t>Line to connector I/O coupling</a:t>
            </a:r>
          </a:p>
          <a:p>
            <a:pPr marL="114300" indent="-114300">
              <a:buFontTx/>
              <a:buChar char="•"/>
            </a:pPr>
            <a:r>
              <a:rPr lang="en-US" sz="2000" b="0">
                <a:latin typeface="Times New Roman" pitchFamily="18" charset="0"/>
              </a:rPr>
              <a:t>…</a:t>
            </a:r>
          </a:p>
        </p:txBody>
      </p:sp>
      <p:sp>
        <p:nvSpPr>
          <p:cNvPr id="90149" name="Text Box 37"/>
          <p:cNvSpPr txBox="1">
            <a:spLocks noChangeArrowheads="1"/>
          </p:cNvSpPr>
          <p:nvPr/>
        </p:nvSpPr>
        <p:spPr bwMode="auto">
          <a:xfrm>
            <a:off x="6705600" y="3826048"/>
            <a:ext cx="2438400" cy="1015663"/>
          </a:xfrm>
          <a:prstGeom prst="rect">
            <a:avLst/>
          </a:prstGeom>
          <a:noFill/>
          <a:ln w="9525" algn="ctr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14300" indent="-114300">
              <a:buFontTx/>
              <a:buChar char="•"/>
            </a:pPr>
            <a:r>
              <a:rPr lang="en-US" sz="2000" b="0" dirty="0">
                <a:latin typeface="Times New Roman" pitchFamily="18" charset="0"/>
              </a:rPr>
              <a:t>Cables</a:t>
            </a:r>
          </a:p>
          <a:p>
            <a:pPr marL="114300" indent="-114300">
              <a:buFontTx/>
              <a:buChar char="•"/>
            </a:pPr>
            <a:r>
              <a:rPr lang="en-US" sz="2000" b="0" dirty="0">
                <a:latin typeface="Times New Roman" pitchFamily="18" charset="0"/>
              </a:rPr>
              <a:t>Apertures, slots &amp; </a:t>
            </a:r>
            <a:r>
              <a:rPr lang="en-US" sz="2000" b="0" dirty="0" smtClean="0">
                <a:latin typeface="Times New Roman" pitchFamily="18" charset="0"/>
              </a:rPr>
              <a:t>gaps, parallel plates</a:t>
            </a:r>
            <a:endParaRPr lang="en-US" sz="2000" b="0" dirty="0">
              <a:latin typeface="Times New Roman" pitchFamily="18" charset="0"/>
            </a:endParaRPr>
          </a:p>
        </p:txBody>
      </p:sp>
      <p:sp>
        <p:nvSpPr>
          <p:cNvPr id="90150" name="Text Box 38"/>
          <p:cNvSpPr txBox="1">
            <a:spLocks noChangeArrowheads="1"/>
          </p:cNvSpPr>
          <p:nvPr/>
        </p:nvSpPr>
        <p:spPr bwMode="auto">
          <a:xfrm>
            <a:off x="2884488" y="5807248"/>
            <a:ext cx="3516312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Ideally solve the problem here,</a:t>
            </a:r>
          </a:p>
          <a:p>
            <a:r>
              <a:rPr lang="en-US" sz="20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often on the PCB with layout</a:t>
            </a:r>
          </a:p>
          <a:p>
            <a:r>
              <a:rPr lang="en-US" sz="20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(lowest cost)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7890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973638" y="441325"/>
              <a:ext cx="3175" cy="11113"/>
            </p14:xfrm>
          </p:contentPart>
        </mc:Choice>
        <mc:Fallback xmlns="">
          <p:pic>
            <p:nvPicPr>
              <p:cNvPr id="37890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970110" y="437250"/>
                <a:ext cx="10936" cy="17781"/>
              </a:xfrm>
              <a:prstGeom prst="rect">
                <a:avLst/>
              </a:prstGeom>
            </p:spPr>
          </p:pic>
        </mc:Fallback>
      </mc:AlternateContent>
      <p:sp>
        <p:nvSpPr>
          <p:cNvPr id="39" name="TextBox 38"/>
          <p:cNvSpPr txBox="1"/>
          <p:nvPr/>
        </p:nvSpPr>
        <p:spPr>
          <a:xfrm>
            <a:off x="3284621" y="733926"/>
            <a:ext cx="56187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Locating ports for source and antenna that are closest to the coupling path geometry is essential for successful experimentation to determine the coupling path</a:t>
            </a:r>
            <a:endParaRPr lang="en-US" dirty="0"/>
          </a:p>
        </p:txBody>
      </p:sp>
      <p:grpSp>
        <p:nvGrpSpPr>
          <p:cNvPr id="40" name="Group 39"/>
          <p:cNvGrpSpPr/>
          <p:nvPr/>
        </p:nvGrpSpPr>
        <p:grpSpPr>
          <a:xfrm>
            <a:off x="6543196" y="4967417"/>
            <a:ext cx="2415452" cy="1722984"/>
            <a:chOff x="1905000" y="3124200"/>
            <a:chExt cx="4883475" cy="3256986"/>
          </a:xfrm>
        </p:grpSpPr>
        <p:pic>
          <p:nvPicPr>
            <p:cNvPr id="41" name="Picture 2" descr="C:\Users\Matt\Desktop\Sony Project\04_13_2011\Low Resolution Photos\S7300907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5000" y="3124200"/>
              <a:ext cx="4883475" cy="32569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2" name="TextBox 41"/>
            <p:cNvSpPr txBox="1"/>
            <p:nvPr/>
          </p:nvSpPr>
          <p:spPr>
            <a:xfrm>
              <a:off x="2375980" y="4828618"/>
              <a:ext cx="1676401" cy="1134500"/>
            </a:xfrm>
            <a:prstGeom prst="rect">
              <a:avLst/>
            </a:prstGeom>
            <a:solidFill>
              <a:srgbClr val="0070C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 smtClean="0">
                  <a:solidFill>
                    <a:schemeClr val="bg1"/>
                  </a:solidFill>
                  <a:latin typeface="+mj-lt"/>
                </a:rPr>
                <a:t>LCD Clock-line</a:t>
              </a:r>
            </a:p>
            <a:p>
              <a:pPr algn="ctr"/>
              <a:r>
                <a:rPr lang="en-US" sz="1100" dirty="0" smtClean="0">
                  <a:solidFill>
                    <a:schemeClr val="bg1"/>
                  </a:solidFill>
                  <a:latin typeface="+mj-lt"/>
                </a:rPr>
                <a:t>Port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4142648" y="5017748"/>
              <a:ext cx="1828799" cy="814513"/>
            </a:xfrm>
            <a:prstGeom prst="rect">
              <a:avLst/>
            </a:prstGeom>
            <a:solidFill>
              <a:srgbClr val="0070C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 smtClean="0">
                  <a:solidFill>
                    <a:schemeClr val="bg1"/>
                  </a:solidFill>
                  <a:latin typeface="+mj-lt"/>
                </a:rPr>
                <a:t>FM-Tuner Port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75324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EMI Concepts and Physics: Module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399" y="914400"/>
            <a:ext cx="8805863" cy="5562600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Review</a:t>
            </a:r>
          </a:p>
          <a:p>
            <a:pPr lvl="1">
              <a:spcBef>
                <a:spcPts val="0"/>
              </a:spcBef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EMI problem at “30,000 feet”</a:t>
            </a:r>
          </a:p>
          <a:p>
            <a:pPr lvl="1">
              <a:spcBef>
                <a:spcPts val="0"/>
              </a:spcBef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EMI coupling paths</a:t>
            </a:r>
          </a:p>
          <a:p>
            <a:pPr lvl="0">
              <a:spcBef>
                <a:spcPts val="0"/>
              </a:spcBef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A short laundry list of representative examples</a:t>
            </a:r>
          </a:p>
          <a:p>
            <a:pPr lvl="0">
              <a:spcBef>
                <a:spcPts val="0"/>
              </a:spcBef>
            </a:pPr>
            <a:r>
              <a:rPr lang="en-US" dirty="0" smtClean="0"/>
              <a:t>A current-based paradigm for anticipating and diagnosing EMI coupling paths</a:t>
            </a:r>
          </a:p>
          <a:p>
            <a:pPr lvl="1">
              <a:spcBef>
                <a:spcPts val="0"/>
              </a:spcBef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A physics-based paradigm for EMC design, diagnosis, mitigation</a:t>
            </a:r>
          </a:p>
          <a:p>
            <a:pPr lvl="1">
              <a:spcBef>
                <a:spcPts val="0"/>
              </a:spcBef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Tracing current paths – intentional and un-intentional</a:t>
            </a:r>
          </a:p>
          <a:p>
            <a:pPr lvl="2">
              <a:spcBef>
                <a:spcPts val="0"/>
              </a:spcBef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The basic physics through an example – current changing reference</a:t>
            </a:r>
          </a:p>
          <a:p>
            <a:pPr lvl="2">
              <a:spcBef>
                <a:spcPts val="0"/>
              </a:spcBef>
            </a:pPr>
            <a:r>
              <a:rPr lang="en-US" dirty="0" smtClean="0"/>
              <a:t>USB interface</a:t>
            </a:r>
          </a:p>
          <a:p>
            <a:pPr lvl="2">
              <a:spcBef>
                <a:spcPts val="0"/>
              </a:spcBef>
            </a:pPr>
            <a:r>
              <a:rPr lang="en-US" dirty="0" smtClean="0"/>
              <a:t>DVI interface</a:t>
            </a:r>
          </a:p>
          <a:p>
            <a:pPr>
              <a:spcBef>
                <a:spcPts val="0"/>
              </a:spcBef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Developing models</a:t>
            </a:r>
          </a:p>
          <a:p>
            <a:pPr>
              <a:spcBef>
                <a:spcPts val="0"/>
              </a:spcBef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The Maxwell Equations only – paradigm doesn’t apply</a:t>
            </a:r>
          </a:p>
          <a:p>
            <a:pPr>
              <a:spcBef>
                <a:spcPts val="0"/>
              </a:spcBef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Managing currents</a:t>
            </a:r>
          </a:p>
        </p:txBody>
      </p:sp>
    </p:spTree>
    <p:extLst>
      <p:ext uri="{BB962C8B-B14F-4D97-AF65-F5344CB8AC3E}">
        <p14:creationId xmlns:p14="http://schemas.microsoft.com/office/powerpoint/2010/main" val="1264033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USB Cable/Connector/Enclosure/PCB Interface</a:t>
            </a:r>
            <a:endParaRPr lang="en-US" dirty="0"/>
          </a:p>
        </p:txBody>
      </p:sp>
      <p:grpSp>
        <p:nvGrpSpPr>
          <p:cNvPr id="2" name="Group 132"/>
          <p:cNvGrpSpPr/>
          <p:nvPr/>
        </p:nvGrpSpPr>
        <p:grpSpPr>
          <a:xfrm>
            <a:off x="21849" y="748132"/>
            <a:ext cx="8880851" cy="5275576"/>
            <a:chOff x="21849" y="883927"/>
            <a:chExt cx="8880851" cy="5275576"/>
          </a:xfrm>
        </p:grpSpPr>
        <p:grpSp>
          <p:nvGrpSpPr>
            <p:cNvPr id="3" name="Group 44"/>
            <p:cNvGrpSpPr/>
            <p:nvPr/>
          </p:nvGrpSpPr>
          <p:grpSpPr>
            <a:xfrm>
              <a:off x="21849" y="3328677"/>
              <a:ext cx="3326722" cy="893165"/>
              <a:chOff x="1071107" y="1806492"/>
              <a:chExt cx="3609750" cy="1132651"/>
            </a:xfrm>
          </p:grpSpPr>
          <p:cxnSp>
            <p:nvCxnSpPr>
              <p:cNvPr id="37" name="Straight Connector 36"/>
              <p:cNvCxnSpPr/>
              <p:nvPr/>
            </p:nvCxnSpPr>
            <p:spPr>
              <a:xfrm>
                <a:off x="3807458" y="2189949"/>
                <a:ext cx="726228" cy="701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Straight Connector 5"/>
              <p:cNvCxnSpPr/>
              <p:nvPr/>
            </p:nvCxnSpPr>
            <p:spPr>
              <a:xfrm>
                <a:off x="1437041" y="2839612"/>
                <a:ext cx="2711247" cy="14024"/>
              </a:xfrm>
              <a:prstGeom prst="line">
                <a:avLst/>
              </a:prstGeom>
              <a:ln w="285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" name="Oval 6"/>
              <p:cNvSpPr/>
              <p:nvPr/>
            </p:nvSpPr>
            <p:spPr>
              <a:xfrm>
                <a:off x="1359935" y="1806492"/>
                <a:ext cx="199040" cy="1037794"/>
              </a:xfrm>
              <a:prstGeom prst="ellipse">
                <a:avLst/>
              </a:prstGeom>
              <a:no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Oval 7"/>
              <p:cNvSpPr/>
              <p:nvPr/>
            </p:nvSpPr>
            <p:spPr>
              <a:xfrm>
                <a:off x="4056837" y="1820516"/>
                <a:ext cx="199040" cy="1033120"/>
              </a:xfrm>
              <a:prstGeom prst="ellipse">
                <a:avLst/>
              </a:prstGeom>
              <a:no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3832010" y="2202614"/>
                <a:ext cx="381941" cy="12154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3" name="Straight Connector 12"/>
              <p:cNvCxnSpPr/>
              <p:nvPr/>
            </p:nvCxnSpPr>
            <p:spPr>
              <a:xfrm>
                <a:off x="3814761" y="2853636"/>
                <a:ext cx="726228" cy="7014"/>
              </a:xfrm>
              <a:prstGeom prst="line">
                <a:avLst/>
              </a:prstGeom>
              <a:ln w="285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Oval 13"/>
              <p:cNvSpPr/>
              <p:nvPr/>
            </p:nvSpPr>
            <p:spPr>
              <a:xfrm>
                <a:off x="4104570" y="2777762"/>
                <a:ext cx="142543" cy="161381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5" name="Straight Connector 14"/>
              <p:cNvCxnSpPr/>
              <p:nvPr/>
            </p:nvCxnSpPr>
            <p:spPr>
              <a:xfrm>
                <a:off x="1148343" y="2827925"/>
                <a:ext cx="726228" cy="7014"/>
              </a:xfrm>
              <a:prstGeom prst="line">
                <a:avLst/>
              </a:prstGeom>
              <a:ln w="285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Oval 15"/>
              <p:cNvSpPr/>
              <p:nvPr/>
            </p:nvSpPr>
            <p:spPr>
              <a:xfrm>
                <a:off x="1405875" y="2752051"/>
                <a:ext cx="142543" cy="161381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4535610" y="2776657"/>
                <a:ext cx="145247" cy="16138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1094549" y="2736975"/>
                <a:ext cx="143286" cy="18236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1" name="Straight Connector 20"/>
              <p:cNvCxnSpPr/>
              <p:nvPr/>
            </p:nvCxnSpPr>
            <p:spPr>
              <a:xfrm>
                <a:off x="1438463" y="1817074"/>
                <a:ext cx="2711247" cy="14024"/>
              </a:xfrm>
              <a:prstGeom prst="line">
                <a:avLst/>
              </a:prstGeom>
              <a:ln w="285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>
                <a:off x="3818348" y="2462103"/>
                <a:ext cx="726228" cy="701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" name="Rectangle 9"/>
              <p:cNvSpPr/>
              <p:nvPr/>
            </p:nvSpPr>
            <p:spPr>
              <a:xfrm>
                <a:off x="3791452" y="1877714"/>
                <a:ext cx="381941" cy="92436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2" name="Straight Connector 11"/>
              <p:cNvCxnSpPr/>
              <p:nvPr/>
            </p:nvCxnSpPr>
            <p:spPr>
              <a:xfrm>
                <a:off x="1146551" y="2444334"/>
                <a:ext cx="412424" cy="1168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Oval 16"/>
              <p:cNvSpPr/>
              <p:nvPr/>
            </p:nvSpPr>
            <p:spPr>
              <a:xfrm>
                <a:off x="4523058" y="2392138"/>
                <a:ext cx="145247" cy="16138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1081997" y="2367902"/>
                <a:ext cx="126086" cy="167844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3" name="Straight Connector 22"/>
              <p:cNvCxnSpPr/>
              <p:nvPr/>
            </p:nvCxnSpPr>
            <p:spPr>
              <a:xfrm>
                <a:off x="1558975" y="2456021"/>
                <a:ext cx="2696902" cy="11687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Arrow Connector 24"/>
              <p:cNvCxnSpPr/>
              <p:nvPr/>
            </p:nvCxnSpPr>
            <p:spPr>
              <a:xfrm flipH="1" flipV="1">
                <a:off x="2318658" y="2460175"/>
                <a:ext cx="500742" cy="10885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>
                <a:off x="1135661" y="2172180"/>
                <a:ext cx="412424" cy="1168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Oval 38"/>
              <p:cNvSpPr/>
              <p:nvPr/>
            </p:nvSpPr>
            <p:spPr>
              <a:xfrm>
                <a:off x="4512168" y="2119984"/>
                <a:ext cx="145247" cy="16138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1071107" y="2095748"/>
                <a:ext cx="126086" cy="167844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1" name="Straight Connector 40"/>
              <p:cNvCxnSpPr/>
              <p:nvPr/>
            </p:nvCxnSpPr>
            <p:spPr>
              <a:xfrm>
                <a:off x="1548085" y="2183867"/>
                <a:ext cx="2696902" cy="11687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Arrow Connector 41"/>
              <p:cNvCxnSpPr/>
              <p:nvPr/>
            </p:nvCxnSpPr>
            <p:spPr>
              <a:xfrm flipH="1" flipV="1">
                <a:off x="2405742" y="2743207"/>
                <a:ext cx="500742" cy="10885"/>
              </a:xfrm>
              <a:prstGeom prst="straightConnector1">
                <a:avLst/>
              </a:prstGeom>
              <a:ln w="28575">
                <a:solidFill>
                  <a:srgbClr val="C00000"/>
                </a:solidFill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Arrow Connector 42"/>
              <p:cNvCxnSpPr/>
              <p:nvPr/>
            </p:nvCxnSpPr>
            <p:spPr>
              <a:xfrm flipH="1" flipV="1">
                <a:off x="2340422" y="1915867"/>
                <a:ext cx="500742" cy="10885"/>
              </a:xfrm>
              <a:prstGeom prst="straightConnector1">
                <a:avLst/>
              </a:prstGeom>
              <a:ln w="28575">
                <a:solidFill>
                  <a:srgbClr val="C00000"/>
                </a:solidFill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Arrow Connector 43"/>
              <p:cNvCxnSpPr/>
              <p:nvPr/>
            </p:nvCxnSpPr>
            <p:spPr>
              <a:xfrm flipH="1" flipV="1">
                <a:off x="2340426" y="2188021"/>
                <a:ext cx="500742" cy="10885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6" name="Rectangle 45"/>
            <p:cNvSpPr/>
            <p:nvPr/>
          </p:nvSpPr>
          <p:spPr>
            <a:xfrm>
              <a:off x="3544514" y="3046187"/>
              <a:ext cx="1796979" cy="1153886"/>
            </a:xfrm>
            <a:prstGeom prst="rect">
              <a:avLst/>
            </a:prstGeom>
            <a:noFill/>
            <a:ln w="28575">
              <a:solidFill>
                <a:srgbClr val="B3773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1" name="Straight Connector 50"/>
            <p:cNvCxnSpPr/>
            <p:nvPr/>
          </p:nvCxnSpPr>
          <p:spPr>
            <a:xfrm>
              <a:off x="4162804" y="2784929"/>
              <a:ext cx="1378527" cy="7916"/>
            </a:xfrm>
            <a:prstGeom prst="line">
              <a:avLst/>
            </a:prstGeom>
            <a:ln w="28575">
              <a:solidFill>
                <a:srgbClr val="9966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4169734" y="4378202"/>
              <a:ext cx="1378527" cy="7916"/>
            </a:xfrm>
            <a:prstGeom prst="line">
              <a:avLst/>
            </a:prstGeom>
            <a:ln w="28575">
              <a:solidFill>
                <a:srgbClr val="9966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flipH="1">
              <a:off x="5534405" y="2792845"/>
              <a:ext cx="13855" cy="1593273"/>
            </a:xfrm>
            <a:prstGeom prst="line">
              <a:avLst/>
            </a:prstGeom>
            <a:ln w="28575">
              <a:solidFill>
                <a:srgbClr val="996633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Freeform 57"/>
            <p:cNvSpPr/>
            <p:nvPr/>
          </p:nvSpPr>
          <p:spPr>
            <a:xfrm>
              <a:off x="2912154" y="4039973"/>
              <a:ext cx="630380" cy="152182"/>
            </a:xfrm>
            <a:custGeom>
              <a:avLst/>
              <a:gdLst>
                <a:gd name="connsiteX0" fmla="*/ 0 w 498763"/>
                <a:gd name="connsiteY0" fmla="*/ 82909 h 167010"/>
                <a:gd name="connsiteX1" fmla="*/ 6927 w 498763"/>
                <a:gd name="connsiteY1" fmla="*/ 103691 h 167010"/>
                <a:gd name="connsiteX2" fmla="*/ 13854 w 498763"/>
                <a:gd name="connsiteY2" fmla="*/ 145254 h 167010"/>
                <a:gd name="connsiteX3" fmla="*/ 27709 w 498763"/>
                <a:gd name="connsiteY3" fmla="*/ 166036 h 167010"/>
                <a:gd name="connsiteX4" fmla="*/ 48491 w 498763"/>
                <a:gd name="connsiteY4" fmla="*/ 159109 h 167010"/>
                <a:gd name="connsiteX5" fmla="*/ 55418 w 498763"/>
                <a:gd name="connsiteY5" fmla="*/ 138327 h 167010"/>
                <a:gd name="connsiteX6" fmla="*/ 69272 w 498763"/>
                <a:gd name="connsiteY6" fmla="*/ 110618 h 167010"/>
                <a:gd name="connsiteX7" fmla="*/ 76200 w 498763"/>
                <a:gd name="connsiteY7" fmla="*/ 89836 h 167010"/>
                <a:gd name="connsiteX8" fmla="*/ 96981 w 498763"/>
                <a:gd name="connsiteY8" fmla="*/ 69054 h 167010"/>
                <a:gd name="connsiteX9" fmla="*/ 110836 w 498763"/>
                <a:gd name="connsiteY9" fmla="*/ 48272 h 167010"/>
                <a:gd name="connsiteX10" fmla="*/ 124691 w 498763"/>
                <a:gd name="connsiteY10" fmla="*/ 69054 h 167010"/>
                <a:gd name="connsiteX11" fmla="*/ 145472 w 498763"/>
                <a:gd name="connsiteY11" fmla="*/ 62127 h 167010"/>
                <a:gd name="connsiteX12" fmla="*/ 159327 w 498763"/>
                <a:gd name="connsiteY12" fmla="*/ 89836 h 167010"/>
                <a:gd name="connsiteX13" fmla="*/ 166254 w 498763"/>
                <a:gd name="connsiteY13" fmla="*/ 117545 h 167010"/>
                <a:gd name="connsiteX14" fmla="*/ 180109 w 498763"/>
                <a:gd name="connsiteY14" fmla="*/ 138327 h 167010"/>
                <a:gd name="connsiteX15" fmla="*/ 214745 w 498763"/>
                <a:gd name="connsiteY15" fmla="*/ 103691 h 167010"/>
                <a:gd name="connsiteX16" fmla="*/ 270163 w 498763"/>
                <a:gd name="connsiteY16" fmla="*/ 41345 h 167010"/>
                <a:gd name="connsiteX17" fmla="*/ 277091 w 498763"/>
                <a:gd name="connsiteY17" fmla="*/ 69054 h 167010"/>
                <a:gd name="connsiteX18" fmla="*/ 290945 w 498763"/>
                <a:gd name="connsiteY18" fmla="*/ 145254 h 167010"/>
                <a:gd name="connsiteX19" fmla="*/ 311727 w 498763"/>
                <a:gd name="connsiteY19" fmla="*/ 110618 h 167010"/>
                <a:gd name="connsiteX20" fmla="*/ 332509 w 498763"/>
                <a:gd name="connsiteY20" fmla="*/ 96763 h 167010"/>
                <a:gd name="connsiteX21" fmla="*/ 339436 w 498763"/>
                <a:gd name="connsiteY21" fmla="*/ 75982 h 167010"/>
                <a:gd name="connsiteX22" fmla="*/ 360218 w 498763"/>
                <a:gd name="connsiteY22" fmla="*/ 55200 h 167010"/>
                <a:gd name="connsiteX23" fmla="*/ 346363 w 498763"/>
                <a:gd name="connsiteY23" fmla="*/ 75982 h 167010"/>
                <a:gd name="connsiteX24" fmla="*/ 339436 w 498763"/>
                <a:gd name="connsiteY24" fmla="*/ 96763 h 167010"/>
                <a:gd name="connsiteX25" fmla="*/ 374072 w 498763"/>
                <a:gd name="connsiteY25" fmla="*/ 110618 h 167010"/>
                <a:gd name="connsiteX26" fmla="*/ 381000 w 498763"/>
                <a:gd name="connsiteY26" fmla="*/ 89836 h 167010"/>
                <a:gd name="connsiteX27" fmla="*/ 401781 w 498763"/>
                <a:gd name="connsiteY27" fmla="*/ 69054 h 167010"/>
                <a:gd name="connsiteX28" fmla="*/ 381000 w 498763"/>
                <a:gd name="connsiteY28" fmla="*/ 75982 h 167010"/>
                <a:gd name="connsiteX29" fmla="*/ 360218 w 498763"/>
                <a:gd name="connsiteY29" fmla="*/ 124472 h 167010"/>
                <a:gd name="connsiteX30" fmla="*/ 381000 w 498763"/>
                <a:gd name="connsiteY30" fmla="*/ 117545 h 167010"/>
                <a:gd name="connsiteX31" fmla="*/ 394854 w 498763"/>
                <a:gd name="connsiteY31" fmla="*/ 96763 h 167010"/>
                <a:gd name="connsiteX32" fmla="*/ 401781 w 498763"/>
                <a:gd name="connsiteY32" fmla="*/ 75982 h 167010"/>
                <a:gd name="connsiteX33" fmla="*/ 387927 w 498763"/>
                <a:gd name="connsiteY33" fmla="*/ 110618 h 167010"/>
                <a:gd name="connsiteX34" fmla="*/ 394854 w 498763"/>
                <a:gd name="connsiteY34" fmla="*/ 138327 h 167010"/>
                <a:gd name="connsiteX35" fmla="*/ 415636 w 498763"/>
                <a:gd name="connsiteY35" fmla="*/ 117545 h 167010"/>
                <a:gd name="connsiteX36" fmla="*/ 422563 w 498763"/>
                <a:gd name="connsiteY36" fmla="*/ 96763 h 167010"/>
                <a:gd name="connsiteX37" fmla="*/ 436418 w 498763"/>
                <a:gd name="connsiteY37" fmla="*/ 75982 h 167010"/>
                <a:gd name="connsiteX38" fmla="*/ 429491 w 498763"/>
                <a:gd name="connsiteY38" fmla="*/ 96763 h 167010"/>
                <a:gd name="connsiteX39" fmla="*/ 415636 w 498763"/>
                <a:gd name="connsiteY39" fmla="*/ 117545 h 167010"/>
                <a:gd name="connsiteX40" fmla="*/ 422563 w 498763"/>
                <a:gd name="connsiteY40" fmla="*/ 138327 h 167010"/>
                <a:gd name="connsiteX41" fmla="*/ 450272 w 498763"/>
                <a:gd name="connsiteY41" fmla="*/ 103691 h 167010"/>
                <a:gd name="connsiteX42" fmla="*/ 464127 w 498763"/>
                <a:gd name="connsiteY42" fmla="*/ 82909 h 167010"/>
                <a:gd name="connsiteX43" fmla="*/ 436418 w 498763"/>
                <a:gd name="connsiteY43" fmla="*/ 103691 h 167010"/>
                <a:gd name="connsiteX44" fmla="*/ 443345 w 498763"/>
                <a:gd name="connsiteY44" fmla="*/ 145254 h 167010"/>
                <a:gd name="connsiteX45" fmla="*/ 464127 w 498763"/>
                <a:gd name="connsiteY45" fmla="*/ 131400 h 167010"/>
                <a:gd name="connsiteX46" fmla="*/ 477981 w 498763"/>
                <a:gd name="connsiteY46" fmla="*/ 110618 h 167010"/>
                <a:gd name="connsiteX47" fmla="*/ 498763 w 498763"/>
                <a:gd name="connsiteY47" fmla="*/ 131400 h 167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498763" h="167010">
                  <a:moveTo>
                    <a:pt x="0" y="82909"/>
                  </a:moveTo>
                  <a:cubicBezTo>
                    <a:pt x="2309" y="89836"/>
                    <a:pt x="5343" y="96563"/>
                    <a:pt x="6927" y="103691"/>
                  </a:cubicBezTo>
                  <a:cubicBezTo>
                    <a:pt x="9974" y="117402"/>
                    <a:pt x="9412" y="131929"/>
                    <a:pt x="13854" y="145254"/>
                  </a:cubicBezTo>
                  <a:cubicBezTo>
                    <a:pt x="16487" y="153152"/>
                    <a:pt x="23091" y="159109"/>
                    <a:pt x="27709" y="166036"/>
                  </a:cubicBezTo>
                  <a:cubicBezTo>
                    <a:pt x="34636" y="163727"/>
                    <a:pt x="43328" y="164272"/>
                    <a:pt x="48491" y="159109"/>
                  </a:cubicBezTo>
                  <a:cubicBezTo>
                    <a:pt x="53654" y="153946"/>
                    <a:pt x="52542" y="145039"/>
                    <a:pt x="55418" y="138327"/>
                  </a:cubicBezTo>
                  <a:cubicBezTo>
                    <a:pt x="59486" y="128835"/>
                    <a:pt x="65204" y="120110"/>
                    <a:pt x="69272" y="110618"/>
                  </a:cubicBezTo>
                  <a:cubicBezTo>
                    <a:pt x="72148" y="103906"/>
                    <a:pt x="72150" y="95912"/>
                    <a:pt x="76200" y="89836"/>
                  </a:cubicBezTo>
                  <a:cubicBezTo>
                    <a:pt x="81634" y="81685"/>
                    <a:pt x="90710" y="76580"/>
                    <a:pt x="96981" y="69054"/>
                  </a:cubicBezTo>
                  <a:cubicBezTo>
                    <a:pt x="102311" y="62658"/>
                    <a:pt x="106218" y="55199"/>
                    <a:pt x="110836" y="48272"/>
                  </a:cubicBezTo>
                  <a:cubicBezTo>
                    <a:pt x="126927" y="0"/>
                    <a:pt x="107479" y="47539"/>
                    <a:pt x="124691" y="69054"/>
                  </a:cubicBezTo>
                  <a:cubicBezTo>
                    <a:pt x="129252" y="74756"/>
                    <a:pt x="138545" y="64436"/>
                    <a:pt x="145472" y="62127"/>
                  </a:cubicBezTo>
                  <a:cubicBezTo>
                    <a:pt x="150090" y="71363"/>
                    <a:pt x="155701" y="80167"/>
                    <a:pt x="159327" y="89836"/>
                  </a:cubicBezTo>
                  <a:cubicBezTo>
                    <a:pt x="162670" y="98750"/>
                    <a:pt x="162504" y="108794"/>
                    <a:pt x="166254" y="117545"/>
                  </a:cubicBezTo>
                  <a:cubicBezTo>
                    <a:pt x="169534" y="125197"/>
                    <a:pt x="175491" y="131400"/>
                    <a:pt x="180109" y="138327"/>
                  </a:cubicBezTo>
                  <a:cubicBezTo>
                    <a:pt x="222933" y="109777"/>
                    <a:pt x="181158" y="141476"/>
                    <a:pt x="214745" y="103691"/>
                  </a:cubicBezTo>
                  <a:cubicBezTo>
                    <a:pt x="278009" y="32519"/>
                    <a:pt x="238722" y="88509"/>
                    <a:pt x="270163" y="41345"/>
                  </a:cubicBezTo>
                  <a:cubicBezTo>
                    <a:pt x="272472" y="50581"/>
                    <a:pt x="275224" y="59718"/>
                    <a:pt x="277091" y="69054"/>
                  </a:cubicBezTo>
                  <a:cubicBezTo>
                    <a:pt x="282154" y="94369"/>
                    <a:pt x="274418" y="125421"/>
                    <a:pt x="290945" y="145254"/>
                  </a:cubicBezTo>
                  <a:cubicBezTo>
                    <a:pt x="299564" y="155598"/>
                    <a:pt x="302965" y="120841"/>
                    <a:pt x="311727" y="110618"/>
                  </a:cubicBezTo>
                  <a:cubicBezTo>
                    <a:pt x="317145" y="104297"/>
                    <a:pt x="325582" y="101381"/>
                    <a:pt x="332509" y="96763"/>
                  </a:cubicBezTo>
                  <a:cubicBezTo>
                    <a:pt x="334818" y="89836"/>
                    <a:pt x="335386" y="82057"/>
                    <a:pt x="339436" y="75982"/>
                  </a:cubicBezTo>
                  <a:cubicBezTo>
                    <a:pt x="344870" y="67831"/>
                    <a:pt x="350421" y="55200"/>
                    <a:pt x="360218" y="55200"/>
                  </a:cubicBezTo>
                  <a:cubicBezTo>
                    <a:pt x="368544" y="55200"/>
                    <a:pt x="350981" y="69055"/>
                    <a:pt x="346363" y="75982"/>
                  </a:cubicBezTo>
                  <a:cubicBezTo>
                    <a:pt x="344054" y="82909"/>
                    <a:pt x="338709" y="89498"/>
                    <a:pt x="339436" y="96763"/>
                  </a:cubicBezTo>
                  <a:cubicBezTo>
                    <a:pt x="346462" y="167010"/>
                    <a:pt x="353075" y="152613"/>
                    <a:pt x="374072" y="110618"/>
                  </a:cubicBezTo>
                  <a:cubicBezTo>
                    <a:pt x="377338" y="104087"/>
                    <a:pt x="376950" y="95912"/>
                    <a:pt x="381000" y="89836"/>
                  </a:cubicBezTo>
                  <a:cubicBezTo>
                    <a:pt x="386434" y="81685"/>
                    <a:pt x="401781" y="78850"/>
                    <a:pt x="401781" y="69054"/>
                  </a:cubicBezTo>
                  <a:cubicBezTo>
                    <a:pt x="401781" y="61752"/>
                    <a:pt x="387927" y="73673"/>
                    <a:pt x="381000" y="75982"/>
                  </a:cubicBezTo>
                  <a:cubicBezTo>
                    <a:pt x="376207" y="83171"/>
                    <a:pt x="352762" y="113288"/>
                    <a:pt x="360218" y="124472"/>
                  </a:cubicBezTo>
                  <a:cubicBezTo>
                    <a:pt x="364268" y="130548"/>
                    <a:pt x="374073" y="119854"/>
                    <a:pt x="381000" y="117545"/>
                  </a:cubicBezTo>
                  <a:cubicBezTo>
                    <a:pt x="385618" y="110618"/>
                    <a:pt x="391131" y="104210"/>
                    <a:pt x="394854" y="96763"/>
                  </a:cubicBezTo>
                  <a:cubicBezTo>
                    <a:pt x="398119" y="90232"/>
                    <a:pt x="405046" y="69451"/>
                    <a:pt x="401781" y="75982"/>
                  </a:cubicBezTo>
                  <a:cubicBezTo>
                    <a:pt x="396220" y="87104"/>
                    <a:pt x="392545" y="99073"/>
                    <a:pt x="387927" y="110618"/>
                  </a:cubicBezTo>
                  <a:cubicBezTo>
                    <a:pt x="390236" y="119854"/>
                    <a:pt x="385618" y="136018"/>
                    <a:pt x="394854" y="138327"/>
                  </a:cubicBezTo>
                  <a:cubicBezTo>
                    <a:pt x="404358" y="140703"/>
                    <a:pt x="410202" y="125696"/>
                    <a:pt x="415636" y="117545"/>
                  </a:cubicBezTo>
                  <a:cubicBezTo>
                    <a:pt x="419686" y="111469"/>
                    <a:pt x="419297" y="103294"/>
                    <a:pt x="422563" y="96763"/>
                  </a:cubicBezTo>
                  <a:cubicBezTo>
                    <a:pt x="426286" y="89317"/>
                    <a:pt x="431800" y="82909"/>
                    <a:pt x="436418" y="75982"/>
                  </a:cubicBezTo>
                  <a:cubicBezTo>
                    <a:pt x="434109" y="82909"/>
                    <a:pt x="432756" y="90232"/>
                    <a:pt x="429491" y="96763"/>
                  </a:cubicBezTo>
                  <a:cubicBezTo>
                    <a:pt x="425768" y="104210"/>
                    <a:pt x="417005" y="109333"/>
                    <a:pt x="415636" y="117545"/>
                  </a:cubicBezTo>
                  <a:cubicBezTo>
                    <a:pt x="414435" y="124748"/>
                    <a:pt x="420254" y="131400"/>
                    <a:pt x="422563" y="138327"/>
                  </a:cubicBezTo>
                  <a:cubicBezTo>
                    <a:pt x="457596" y="114971"/>
                    <a:pt x="433542" y="137151"/>
                    <a:pt x="450272" y="103691"/>
                  </a:cubicBezTo>
                  <a:cubicBezTo>
                    <a:pt x="453995" y="96244"/>
                    <a:pt x="472453" y="82909"/>
                    <a:pt x="464127" y="82909"/>
                  </a:cubicBezTo>
                  <a:cubicBezTo>
                    <a:pt x="452582" y="82909"/>
                    <a:pt x="445654" y="96764"/>
                    <a:pt x="436418" y="103691"/>
                  </a:cubicBezTo>
                  <a:cubicBezTo>
                    <a:pt x="438727" y="117545"/>
                    <a:pt x="433413" y="135322"/>
                    <a:pt x="443345" y="145254"/>
                  </a:cubicBezTo>
                  <a:cubicBezTo>
                    <a:pt x="449232" y="151141"/>
                    <a:pt x="458240" y="137287"/>
                    <a:pt x="464127" y="131400"/>
                  </a:cubicBezTo>
                  <a:cubicBezTo>
                    <a:pt x="470014" y="125513"/>
                    <a:pt x="477981" y="110618"/>
                    <a:pt x="477981" y="110618"/>
                  </a:cubicBezTo>
                  <a:cubicBezTo>
                    <a:pt x="468133" y="140162"/>
                    <a:pt x="463752" y="131400"/>
                    <a:pt x="498763" y="131400"/>
                  </a:cubicBezTo>
                </a:path>
              </a:pathLst>
            </a:cu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9" name="Straight Connector 58"/>
            <p:cNvCxnSpPr/>
            <p:nvPr/>
          </p:nvCxnSpPr>
          <p:spPr>
            <a:xfrm flipH="1">
              <a:off x="4165989" y="1016000"/>
              <a:ext cx="11257" cy="1589812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flipH="1">
              <a:off x="4159061" y="4566230"/>
              <a:ext cx="13855" cy="1593273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Freeform 60"/>
            <p:cNvSpPr/>
            <p:nvPr/>
          </p:nvSpPr>
          <p:spPr>
            <a:xfrm rot="5400000">
              <a:off x="4049481" y="4413326"/>
              <a:ext cx="233550" cy="152182"/>
            </a:xfrm>
            <a:custGeom>
              <a:avLst/>
              <a:gdLst>
                <a:gd name="connsiteX0" fmla="*/ 0 w 498763"/>
                <a:gd name="connsiteY0" fmla="*/ 82909 h 167010"/>
                <a:gd name="connsiteX1" fmla="*/ 6927 w 498763"/>
                <a:gd name="connsiteY1" fmla="*/ 103691 h 167010"/>
                <a:gd name="connsiteX2" fmla="*/ 13854 w 498763"/>
                <a:gd name="connsiteY2" fmla="*/ 145254 h 167010"/>
                <a:gd name="connsiteX3" fmla="*/ 27709 w 498763"/>
                <a:gd name="connsiteY3" fmla="*/ 166036 h 167010"/>
                <a:gd name="connsiteX4" fmla="*/ 48491 w 498763"/>
                <a:gd name="connsiteY4" fmla="*/ 159109 h 167010"/>
                <a:gd name="connsiteX5" fmla="*/ 55418 w 498763"/>
                <a:gd name="connsiteY5" fmla="*/ 138327 h 167010"/>
                <a:gd name="connsiteX6" fmla="*/ 69272 w 498763"/>
                <a:gd name="connsiteY6" fmla="*/ 110618 h 167010"/>
                <a:gd name="connsiteX7" fmla="*/ 76200 w 498763"/>
                <a:gd name="connsiteY7" fmla="*/ 89836 h 167010"/>
                <a:gd name="connsiteX8" fmla="*/ 96981 w 498763"/>
                <a:gd name="connsiteY8" fmla="*/ 69054 h 167010"/>
                <a:gd name="connsiteX9" fmla="*/ 110836 w 498763"/>
                <a:gd name="connsiteY9" fmla="*/ 48272 h 167010"/>
                <a:gd name="connsiteX10" fmla="*/ 124691 w 498763"/>
                <a:gd name="connsiteY10" fmla="*/ 69054 h 167010"/>
                <a:gd name="connsiteX11" fmla="*/ 145472 w 498763"/>
                <a:gd name="connsiteY11" fmla="*/ 62127 h 167010"/>
                <a:gd name="connsiteX12" fmla="*/ 159327 w 498763"/>
                <a:gd name="connsiteY12" fmla="*/ 89836 h 167010"/>
                <a:gd name="connsiteX13" fmla="*/ 166254 w 498763"/>
                <a:gd name="connsiteY13" fmla="*/ 117545 h 167010"/>
                <a:gd name="connsiteX14" fmla="*/ 180109 w 498763"/>
                <a:gd name="connsiteY14" fmla="*/ 138327 h 167010"/>
                <a:gd name="connsiteX15" fmla="*/ 214745 w 498763"/>
                <a:gd name="connsiteY15" fmla="*/ 103691 h 167010"/>
                <a:gd name="connsiteX16" fmla="*/ 270163 w 498763"/>
                <a:gd name="connsiteY16" fmla="*/ 41345 h 167010"/>
                <a:gd name="connsiteX17" fmla="*/ 277091 w 498763"/>
                <a:gd name="connsiteY17" fmla="*/ 69054 h 167010"/>
                <a:gd name="connsiteX18" fmla="*/ 290945 w 498763"/>
                <a:gd name="connsiteY18" fmla="*/ 145254 h 167010"/>
                <a:gd name="connsiteX19" fmla="*/ 311727 w 498763"/>
                <a:gd name="connsiteY19" fmla="*/ 110618 h 167010"/>
                <a:gd name="connsiteX20" fmla="*/ 332509 w 498763"/>
                <a:gd name="connsiteY20" fmla="*/ 96763 h 167010"/>
                <a:gd name="connsiteX21" fmla="*/ 339436 w 498763"/>
                <a:gd name="connsiteY21" fmla="*/ 75982 h 167010"/>
                <a:gd name="connsiteX22" fmla="*/ 360218 w 498763"/>
                <a:gd name="connsiteY22" fmla="*/ 55200 h 167010"/>
                <a:gd name="connsiteX23" fmla="*/ 346363 w 498763"/>
                <a:gd name="connsiteY23" fmla="*/ 75982 h 167010"/>
                <a:gd name="connsiteX24" fmla="*/ 339436 w 498763"/>
                <a:gd name="connsiteY24" fmla="*/ 96763 h 167010"/>
                <a:gd name="connsiteX25" fmla="*/ 374072 w 498763"/>
                <a:gd name="connsiteY25" fmla="*/ 110618 h 167010"/>
                <a:gd name="connsiteX26" fmla="*/ 381000 w 498763"/>
                <a:gd name="connsiteY26" fmla="*/ 89836 h 167010"/>
                <a:gd name="connsiteX27" fmla="*/ 401781 w 498763"/>
                <a:gd name="connsiteY27" fmla="*/ 69054 h 167010"/>
                <a:gd name="connsiteX28" fmla="*/ 381000 w 498763"/>
                <a:gd name="connsiteY28" fmla="*/ 75982 h 167010"/>
                <a:gd name="connsiteX29" fmla="*/ 360218 w 498763"/>
                <a:gd name="connsiteY29" fmla="*/ 124472 h 167010"/>
                <a:gd name="connsiteX30" fmla="*/ 381000 w 498763"/>
                <a:gd name="connsiteY30" fmla="*/ 117545 h 167010"/>
                <a:gd name="connsiteX31" fmla="*/ 394854 w 498763"/>
                <a:gd name="connsiteY31" fmla="*/ 96763 h 167010"/>
                <a:gd name="connsiteX32" fmla="*/ 401781 w 498763"/>
                <a:gd name="connsiteY32" fmla="*/ 75982 h 167010"/>
                <a:gd name="connsiteX33" fmla="*/ 387927 w 498763"/>
                <a:gd name="connsiteY33" fmla="*/ 110618 h 167010"/>
                <a:gd name="connsiteX34" fmla="*/ 394854 w 498763"/>
                <a:gd name="connsiteY34" fmla="*/ 138327 h 167010"/>
                <a:gd name="connsiteX35" fmla="*/ 415636 w 498763"/>
                <a:gd name="connsiteY35" fmla="*/ 117545 h 167010"/>
                <a:gd name="connsiteX36" fmla="*/ 422563 w 498763"/>
                <a:gd name="connsiteY36" fmla="*/ 96763 h 167010"/>
                <a:gd name="connsiteX37" fmla="*/ 436418 w 498763"/>
                <a:gd name="connsiteY37" fmla="*/ 75982 h 167010"/>
                <a:gd name="connsiteX38" fmla="*/ 429491 w 498763"/>
                <a:gd name="connsiteY38" fmla="*/ 96763 h 167010"/>
                <a:gd name="connsiteX39" fmla="*/ 415636 w 498763"/>
                <a:gd name="connsiteY39" fmla="*/ 117545 h 167010"/>
                <a:gd name="connsiteX40" fmla="*/ 422563 w 498763"/>
                <a:gd name="connsiteY40" fmla="*/ 138327 h 167010"/>
                <a:gd name="connsiteX41" fmla="*/ 450272 w 498763"/>
                <a:gd name="connsiteY41" fmla="*/ 103691 h 167010"/>
                <a:gd name="connsiteX42" fmla="*/ 464127 w 498763"/>
                <a:gd name="connsiteY42" fmla="*/ 82909 h 167010"/>
                <a:gd name="connsiteX43" fmla="*/ 436418 w 498763"/>
                <a:gd name="connsiteY43" fmla="*/ 103691 h 167010"/>
                <a:gd name="connsiteX44" fmla="*/ 443345 w 498763"/>
                <a:gd name="connsiteY44" fmla="*/ 145254 h 167010"/>
                <a:gd name="connsiteX45" fmla="*/ 464127 w 498763"/>
                <a:gd name="connsiteY45" fmla="*/ 131400 h 167010"/>
                <a:gd name="connsiteX46" fmla="*/ 477981 w 498763"/>
                <a:gd name="connsiteY46" fmla="*/ 110618 h 167010"/>
                <a:gd name="connsiteX47" fmla="*/ 498763 w 498763"/>
                <a:gd name="connsiteY47" fmla="*/ 131400 h 167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498763" h="167010">
                  <a:moveTo>
                    <a:pt x="0" y="82909"/>
                  </a:moveTo>
                  <a:cubicBezTo>
                    <a:pt x="2309" y="89836"/>
                    <a:pt x="5343" y="96563"/>
                    <a:pt x="6927" y="103691"/>
                  </a:cubicBezTo>
                  <a:cubicBezTo>
                    <a:pt x="9974" y="117402"/>
                    <a:pt x="9412" y="131929"/>
                    <a:pt x="13854" y="145254"/>
                  </a:cubicBezTo>
                  <a:cubicBezTo>
                    <a:pt x="16487" y="153152"/>
                    <a:pt x="23091" y="159109"/>
                    <a:pt x="27709" y="166036"/>
                  </a:cubicBezTo>
                  <a:cubicBezTo>
                    <a:pt x="34636" y="163727"/>
                    <a:pt x="43328" y="164272"/>
                    <a:pt x="48491" y="159109"/>
                  </a:cubicBezTo>
                  <a:cubicBezTo>
                    <a:pt x="53654" y="153946"/>
                    <a:pt x="52542" y="145039"/>
                    <a:pt x="55418" y="138327"/>
                  </a:cubicBezTo>
                  <a:cubicBezTo>
                    <a:pt x="59486" y="128835"/>
                    <a:pt x="65204" y="120110"/>
                    <a:pt x="69272" y="110618"/>
                  </a:cubicBezTo>
                  <a:cubicBezTo>
                    <a:pt x="72148" y="103906"/>
                    <a:pt x="72150" y="95912"/>
                    <a:pt x="76200" y="89836"/>
                  </a:cubicBezTo>
                  <a:cubicBezTo>
                    <a:pt x="81634" y="81685"/>
                    <a:pt x="90710" y="76580"/>
                    <a:pt x="96981" y="69054"/>
                  </a:cubicBezTo>
                  <a:cubicBezTo>
                    <a:pt x="102311" y="62658"/>
                    <a:pt x="106218" y="55199"/>
                    <a:pt x="110836" y="48272"/>
                  </a:cubicBezTo>
                  <a:cubicBezTo>
                    <a:pt x="126927" y="0"/>
                    <a:pt x="107479" y="47539"/>
                    <a:pt x="124691" y="69054"/>
                  </a:cubicBezTo>
                  <a:cubicBezTo>
                    <a:pt x="129252" y="74756"/>
                    <a:pt x="138545" y="64436"/>
                    <a:pt x="145472" y="62127"/>
                  </a:cubicBezTo>
                  <a:cubicBezTo>
                    <a:pt x="150090" y="71363"/>
                    <a:pt x="155701" y="80167"/>
                    <a:pt x="159327" y="89836"/>
                  </a:cubicBezTo>
                  <a:cubicBezTo>
                    <a:pt x="162670" y="98750"/>
                    <a:pt x="162504" y="108794"/>
                    <a:pt x="166254" y="117545"/>
                  </a:cubicBezTo>
                  <a:cubicBezTo>
                    <a:pt x="169534" y="125197"/>
                    <a:pt x="175491" y="131400"/>
                    <a:pt x="180109" y="138327"/>
                  </a:cubicBezTo>
                  <a:cubicBezTo>
                    <a:pt x="222933" y="109777"/>
                    <a:pt x="181158" y="141476"/>
                    <a:pt x="214745" y="103691"/>
                  </a:cubicBezTo>
                  <a:cubicBezTo>
                    <a:pt x="278009" y="32519"/>
                    <a:pt x="238722" y="88509"/>
                    <a:pt x="270163" y="41345"/>
                  </a:cubicBezTo>
                  <a:cubicBezTo>
                    <a:pt x="272472" y="50581"/>
                    <a:pt x="275224" y="59718"/>
                    <a:pt x="277091" y="69054"/>
                  </a:cubicBezTo>
                  <a:cubicBezTo>
                    <a:pt x="282154" y="94369"/>
                    <a:pt x="274418" y="125421"/>
                    <a:pt x="290945" y="145254"/>
                  </a:cubicBezTo>
                  <a:cubicBezTo>
                    <a:pt x="299564" y="155598"/>
                    <a:pt x="302965" y="120841"/>
                    <a:pt x="311727" y="110618"/>
                  </a:cubicBezTo>
                  <a:cubicBezTo>
                    <a:pt x="317145" y="104297"/>
                    <a:pt x="325582" y="101381"/>
                    <a:pt x="332509" y="96763"/>
                  </a:cubicBezTo>
                  <a:cubicBezTo>
                    <a:pt x="334818" y="89836"/>
                    <a:pt x="335386" y="82057"/>
                    <a:pt x="339436" y="75982"/>
                  </a:cubicBezTo>
                  <a:cubicBezTo>
                    <a:pt x="344870" y="67831"/>
                    <a:pt x="350421" y="55200"/>
                    <a:pt x="360218" y="55200"/>
                  </a:cubicBezTo>
                  <a:cubicBezTo>
                    <a:pt x="368544" y="55200"/>
                    <a:pt x="350981" y="69055"/>
                    <a:pt x="346363" y="75982"/>
                  </a:cubicBezTo>
                  <a:cubicBezTo>
                    <a:pt x="344054" y="82909"/>
                    <a:pt x="338709" y="89498"/>
                    <a:pt x="339436" y="96763"/>
                  </a:cubicBezTo>
                  <a:cubicBezTo>
                    <a:pt x="346462" y="167010"/>
                    <a:pt x="353075" y="152613"/>
                    <a:pt x="374072" y="110618"/>
                  </a:cubicBezTo>
                  <a:cubicBezTo>
                    <a:pt x="377338" y="104087"/>
                    <a:pt x="376950" y="95912"/>
                    <a:pt x="381000" y="89836"/>
                  </a:cubicBezTo>
                  <a:cubicBezTo>
                    <a:pt x="386434" y="81685"/>
                    <a:pt x="401781" y="78850"/>
                    <a:pt x="401781" y="69054"/>
                  </a:cubicBezTo>
                  <a:cubicBezTo>
                    <a:pt x="401781" y="61752"/>
                    <a:pt x="387927" y="73673"/>
                    <a:pt x="381000" y="75982"/>
                  </a:cubicBezTo>
                  <a:cubicBezTo>
                    <a:pt x="376207" y="83171"/>
                    <a:pt x="352762" y="113288"/>
                    <a:pt x="360218" y="124472"/>
                  </a:cubicBezTo>
                  <a:cubicBezTo>
                    <a:pt x="364268" y="130548"/>
                    <a:pt x="374073" y="119854"/>
                    <a:pt x="381000" y="117545"/>
                  </a:cubicBezTo>
                  <a:cubicBezTo>
                    <a:pt x="385618" y="110618"/>
                    <a:pt x="391131" y="104210"/>
                    <a:pt x="394854" y="96763"/>
                  </a:cubicBezTo>
                  <a:cubicBezTo>
                    <a:pt x="398119" y="90232"/>
                    <a:pt x="405046" y="69451"/>
                    <a:pt x="401781" y="75982"/>
                  </a:cubicBezTo>
                  <a:cubicBezTo>
                    <a:pt x="396220" y="87104"/>
                    <a:pt x="392545" y="99073"/>
                    <a:pt x="387927" y="110618"/>
                  </a:cubicBezTo>
                  <a:cubicBezTo>
                    <a:pt x="390236" y="119854"/>
                    <a:pt x="385618" y="136018"/>
                    <a:pt x="394854" y="138327"/>
                  </a:cubicBezTo>
                  <a:cubicBezTo>
                    <a:pt x="404358" y="140703"/>
                    <a:pt x="410202" y="125696"/>
                    <a:pt x="415636" y="117545"/>
                  </a:cubicBezTo>
                  <a:cubicBezTo>
                    <a:pt x="419686" y="111469"/>
                    <a:pt x="419297" y="103294"/>
                    <a:pt x="422563" y="96763"/>
                  </a:cubicBezTo>
                  <a:cubicBezTo>
                    <a:pt x="426286" y="89317"/>
                    <a:pt x="431800" y="82909"/>
                    <a:pt x="436418" y="75982"/>
                  </a:cubicBezTo>
                  <a:cubicBezTo>
                    <a:pt x="434109" y="82909"/>
                    <a:pt x="432756" y="90232"/>
                    <a:pt x="429491" y="96763"/>
                  </a:cubicBezTo>
                  <a:cubicBezTo>
                    <a:pt x="425768" y="104210"/>
                    <a:pt x="417005" y="109333"/>
                    <a:pt x="415636" y="117545"/>
                  </a:cubicBezTo>
                  <a:cubicBezTo>
                    <a:pt x="414435" y="124748"/>
                    <a:pt x="420254" y="131400"/>
                    <a:pt x="422563" y="138327"/>
                  </a:cubicBezTo>
                  <a:cubicBezTo>
                    <a:pt x="457596" y="114971"/>
                    <a:pt x="433542" y="137151"/>
                    <a:pt x="450272" y="103691"/>
                  </a:cubicBezTo>
                  <a:cubicBezTo>
                    <a:pt x="453995" y="96244"/>
                    <a:pt x="472453" y="82909"/>
                    <a:pt x="464127" y="82909"/>
                  </a:cubicBezTo>
                  <a:cubicBezTo>
                    <a:pt x="452582" y="82909"/>
                    <a:pt x="445654" y="96764"/>
                    <a:pt x="436418" y="103691"/>
                  </a:cubicBezTo>
                  <a:cubicBezTo>
                    <a:pt x="438727" y="117545"/>
                    <a:pt x="433413" y="135322"/>
                    <a:pt x="443345" y="145254"/>
                  </a:cubicBezTo>
                  <a:cubicBezTo>
                    <a:pt x="449232" y="151141"/>
                    <a:pt x="458240" y="137287"/>
                    <a:pt x="464127" y="131400"/>
                  </a:cubicBezTo>
                  <a:cubicBezTo>
                    <a:pt x="470014" y="125513"/>
                    <a:pt x="477981" y="110618"/>
                    <a:pt x="477981" y="110618"/>
                  </a:cubicBezTo>
                  <a:cubicBezTo>
                    <a:pt x="468133" y="140162"/>
                    <a:pt x="463752" y="131400"/>
                    <a:pt x="498763" y="131400"/>
                  </a:cubicBezTo>
                </a:path>
              </a:pathLst>
            </a:cu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 61"/>
            <p:cNvSpPr/>
            <p:nvPr/>
          </p:nvSpPr>
          <p:spPr>
            <a:xfrm rot="5400000">
              <a:off x="4055343" y="2619696"/>
              <a:ext cx="233550" cy="152182"/>
            </a:xfrm>
            <a:custGeom>
              <a:avLst/>
              <a:gdLst>
                <a:gd name="connsiteX0" fmla="*/ 0 w 498763"/>
                <a:gd name="connsiteY0" fmla="*/ 82909 h 167010"/>
                <a:gd name="connsiteX1" fmla="*/ 6927 w 498763"/>
                <a:gd name="connsiteY1" fmla="*/ 103691 h 167010"/>
                <a:gd name="connsiteX2" fmla="*/ 13854 w 498763"/>
                <a:gd name="connsiteY2" fmla="*/ 145254 h 167010"/>
                <a:gd name="connsiteX3" fmla="*/ 27709 w 498763"/>
                <a:gd name="connsiteY3" fmla="*/ 166036 h 167010"/>
                <a:gd name="connsiteX4" fmla="*/ 48491 w 498763"/>
                <a:gd name="connsiteY4" fmla="*/ 159109 h 167010"/>
                <a:gd name="connsiteX5" fmla="*/ 55418 w 498763"/>
                <a:gd name="connsiteY5" fmla="*/ 138327 h 167010"/>
                <a:gd name="connsiteX6" fmla="*/ 69272 w 498763"/>
                <a:gd name="connsiteY6" fmla="*/ 110618 h 167010"/>
                <a:gd name="connsiteX7" fmla="*/ 76200 w 498763"/>
                <a:gd name="connsiteY7" fmla="*/ 89836 h 167010"/>
                <a:gd name="connsiteX8" fmla="*/ 96981 w 498763"/>
                <a:gd name="connsiteY8" fmla="*/ 69054 h 167010"/>
                <a:gd name="connsiteX9" fmla="*/ 110836 w 498763"/>
                <a:gd name="connsiteY9" fmla="*/ 48272 h 167010"/>
                <a:gd name="connsiteX10" fmla="*/ 124691 w 498763"/>
                <a:gd name="connsiteY10" fmla="*/ 69054 h 167010"/>
                <a:gd name="connsiteX11" fmla="*/ 145472 w 498763"/>
                <a:gd name="connsiteY11" fmla="*/ 62127 h 167010"/>
                <a:gd name="connsiteX12" fmla="*/ 159327 w 498763"/>
                <a:gd name="connsiteY12" fmla="*/ 89836 h 167010"/>
                <a:gd name="connsiteX13" fmla="*/ 166254 w 498763"/>
                <a:gd name="connsiteY13" fmla="*/ 117545 h 167010"/>
                <a:gd name="connsiteX14" fmla="*/ 180109 w 498763"/>
                <a:gd name="connsiteY14" fmla="*/ 138327 h 167010"/>
                <a:gd name="connsiteX15" fmla="*/ 214745 w 498763"/>
                <a:gd name="connsiteY15" fmla="*/ 103691 h 167010"/>
                <a:gd name="connsiteX16" fmla="*/ 270163 w 498763"/>
                <a:gd name="connsiteY16" fmla="*/ 41345 h 167010"/>
                <a:gd name="connsiteX17" fmla="*/ 277091 w 498763"/>
                <a:gd name="connsiteY17" fmla="*/ 69054 h 167010"/>
                <a:gd name="connsiteX18" fmla="*/ 290945 w 498763"/>
                <a:gd name="connsiteY18" fmla="*/ 145254 h 167010"/>
                <a:gd name="connsiteX19" fmla="*/ 311727 w 498763"/>
                <a:gd name="connsiteY19" fmla="*/ 110618 h 167010"/>
                <a:gd name="connsiteX20" fmla="*/ 332509 w 498763"/>
                <a:gd name="connsiteY20" fmla="*/ 96763 h 167010"/>
                <a:gd name="connsiteX21" fmla="*/ 339436 w 498763"/>
                <a:gd name="connsiteY21" fmla="*/ 75982 h 167010"/>
                <a:gd name="connsiteX22" fmla="*/ 360218 w 498763"/>
                <a:gd name="connsiteY22" fmla="*/ 55200 h 167010"/>
                <a:gd name="connsiteX23" fmla="*/ 346363 w 498763"/>
                <a:gd name="connsiteY23" fmla="*/ 75982 h 167010"/>
                <a:gd name="connsiteX24" fmla="*/ 339436 w 498763"/>
                <a:gd name="connsiteY24" fmla="*/ 96763 h 167010"/>
                <a:gd name="connsiteX25" fmla="*/ 374072 w 498763"/>
                <a:gd name="connsiteY25" fmla="*/ 110618 h 167010"/>
                <a:gd name="connsiteX26" fmla="*/ 381000 w 498763"/>
                <a:gd name="connsiteY26" fmla="*/ 89836 h 167010"/>
                <a:gd name="connsiteX27" fmla="*/ 401781 w 498763"/>
                <a:gd name="connsiteY27" fmla="*/ 69054 h 167010"/>
                <a:gd name="connsiteX28" fmla="*/ 381000 w 498763"/>
                <a:gd name="connsiteY28" fmla="*/ 75982 h 167010"/>
                <a:gd name="connsiteX29" fmla="*/ 360218 w 498763"/>
                <a:gd name="connsiteY29" fmla="*/ 124472 h 167010"/>
                <a:gd name="connsiteX30" fmla="*/ 381000 w 498763"/>
                <a:gd name="connsiteY30" fmla="*/ 117545 h 167010"/>
                <a:gd name="connsiteX31" fmla="*/ 394854 w 498763"/>
                <a:gd name="connsiteY31" fmla="*/ 96763 h 167010"/>
                <a:gd name="connsiteX32" fmla="*/ 401781 w 498763"/>
                <a:gd name="connsiteY32" fmla="*/ 75982 h 167010"/>
                <a:gd name="connsiteX33" fmla="*/ 387927 w 498763"/>
                <a:gd name="connsiteY33" fmla="*/ 110618 h 167010"/>
                <a:gd name="connsiteX34" fmla="*/ 394854 w 498763"/>
                <a:gd name="connsiteY34" fmla="*/ 138327 h 167010"/>
                <a:gd name="connsiteX35" fmla="*/ 415636 w 498763"/>
                <a:gd name="connsiteY35" fmla="*/ 117545 h 167010"/>
                <a:gd name="connsiteX36" fmla="*/ 422563 w 498763"/>
                <a:gd name="connsiteY36" fmla="*/ 96763 h 167010"/>
                <a:gd name="connsiteX37" fmla="*/ 436418 w 498763"/>
                <a:gd name="connsiteY37" fmla="*/ 75982 h 167010"/>
                <a:gd name="connsiteX38" fmla="*/ 429491 w 498763"/>
                <a:gd name="connsiteY38" fmla="*/ 96763 h 167010"/>
                <a:gd name="connsiteX39" fmla="*/ 415636 w 498763"/>
                <a:gd name="connsiteY39" fmla="*/ 117545 h 167010"/>
                <a:gd name="connsiteX40" fmla="*/ 422563 w 498763"/>
                <a:gd name="connsiteY40" fmla="*/ 138327 h 167010"/>
                <a:gd name="connsiteX41" fmla="*/ 450272 w 498763"/>
                <a:gd name="connsiteY41" fmla="*/ 103691 h 167010"/>
                <a:gd name="connsiteX42" fmla="*/ 464127 w 498763"/>
                <a:gd name="connsiteY42" fmla="*/ 82909 h 167010"/>
                <a:gd name="connsiteX43" fmla="*/ 436418 w 498763"/>
                <a:gd name="connsiteY43" fmla="*/ 103691 h 167010"/>
                <a:gd name="connsiteX44" fmla="*/ 443345 w 498763"/>
                <a:gd name="connsiteY44" fmla="*/ 145254 h 167010"/>
                <a:gd name="connsiteX45" fmla="*/ 464127 w 498763"/>
                <a:gd name="connsiteY45" fmla="*/ 131400 h 167010"/>
                <a:gd name="connsiteX46" fmla="*/ 477981 w 498763"/>
                <a:gd name="connsiteY46" fmla="*/ 110618 h 167010"/>
                <a:gd name="connsiteX47" fmla="*/ 498763 w 498763"/>
                <a:gd name="connsiteY47" fmla="*/ 131400 h 167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498763" h="167010">
                  <a:moveTo>
                    <a:pt x="0" y="82909"/>
                  </a:moveTo>
                  <a:cubicBezTo>
                    <a:pt x="2309" y="89836"/>
                    <a:pt x="5343" y="96563"/>
                    <a:pt x="6927" y="103691"/>
                  </a:cubicBezTo>
                  <a:cubicBezTo>
                    <a:pt x="9974" y="117402"/>
                    <a:pt x="9412" y="131929"/>
                    <a:pt x="13854" y="145254"/>
                  </a:cubicBezTo>
                  <a:cubicBezTo>
                    <a:pt x="16487" y="153152"/>
                    <a:pt x="23091" y="159109"/>
                    <a:pt x="27709" y="166036"/>
                  </a:cubicBezTo>
                  <a:cubicBezTo>
                    <a:pt x="34636" y="163727"/>
                    <a:pt x="43328" y="164272"/>
                    <a:pt x="48491" y="159109"/>
                  </a:cubicBezTo>
                  <a:cubicBezTo>
                    <a:pt x="53654" y="153946"/>
                    <a:pt x="52542" y="145039"/>
                    <a:pt x="55418" y="138327"/>
                  </a:cubicBezTo>
                  <a:cubicBezTo>
                    <a:pt x="59486" y="128835"/>
                    <a:pt x="65204" y="120110"/>
                    <a:pt x="69272" y="110618"/>
                  </a:cubicBezTo>
                  <a:cubicBezTo>
                    <a:pt x="72148" y="103906"/>
                    <a:pt x="72150" y="95912"/>
                    <a:pt x="76200" y="89836"/>
                  </a:cubicBezTo>
                  <a:cubicBezTo>
                    <a:pt x="81634" y="81685"/>
                    <a:pt x="90710" y="76580"/>
                    <a:pt x="96981" y="69054"/>
                  </a:cubicBezTo>
                  <a:cubicBezTo>
                    <a:pt x="102311" y="62658"/>
                    <a:pt x="106218" y="55199"/>
                    <a:pt x="110836" y="48272"/>
                  </a:cubicBezTo>
                  <a:cubicBezTo>
                    <a:pt x="126927" y="0"/>
                    <a:pt x="107479" y="47539"/>
                    <a:pt x="124691" y="69054"/>
                  </a:cubicBezTo>
                  <a:cubicBezTo>
                    <a:pt x="129252" y="74756"/>
                    <a:pt x="138545" y="64436"/>
                    <a:pt x="145472" y="62127"/>
                  </a:cubicBezTo>
                  <a:cubicBezTo>
                    <a:pt x="150090" y="71363"/>
                    <a:pt x="155701" y="80167"/>
                    <a:pt x="159327" y="89836"/>
                  </a:cubicBezTo>
                  <a:cubicBezTo>
                    <a:pt x="162670" y="98750"/>
                    <a:pt x="162504" y="108794"/>
                    <a:pt x="166254" y="117545"/>
                  </a:cubicBezTo>
                  <a:cubicBezTo>
                    <a:pt x="169534" y="125197"/>
                    <a:pt x="175491" y="131400"/>
                    <a:pt x="180109" y="138327"/>
                  </a:cubicBezTo>
                  <a:cubicBezTo>
                    <a:pt x="222933" y="109777"/>
                    <a:pt x="181158" y="141476"/>
                    <a:pt x="214745" y="103691"/>
                  </a:cubicBezTo>
                  <a:cubicBezTo>
                    <a:pt x="278009" y="32519"/>
                    <a:pt x="238722" y="88509"/>
                    <a:pt x="270163" y="41345"/>
                  </a:cubicBezTo>
                  <a:cubicBezTo>
                    <a:pt x="272472" y="50581"/>
                    <a:pt x="275224" y="59718"/>
                    <a:pt x="277091" y="69054"/>
                  </a:cubicBezTo>
                  <a:cubicBezTo>
                    <a:pt x="282154" y="94369"/>
                    <a:pt x="274418" y="125421"/>
                    <a:pt x="290945" y="145254"/>
                  </a:cubicBezTo>
                  <a:cubicBezTo>
                    <a:pt x="299564" y="155598"/>
                    <a:pt x="302965" y="120841"/>
                    <a:pt x="311727" y="110618"/>
                  </a:cubicBezTo>
                  <a:cubicBezTo>
                    <a:pt x="317145" y="104297"/>
                    <a:pt x="325582" y="101381"/>
                    <a:pt x="332509" y="96763"/>
                  </a:cubicBezTo>
                  <a:cubicBezTo>
                    <a:pt x="334818" y="89836"/>
                    <a:pt x="335386" y="82057"/>
                    <a:pt x="339436" y="75982"/>
                  </a:cubicBezTo>
                  <a:cubicBezTo>
                    <a:pt x="344870" y="67831"/>
                    <a:pt x="350421" y="55200"/>
                    <a:pt x="360218" y="55200"/>
                  </a:cubicBezTo>
                  <a:cubicBezTo>
                    <a:pt x="368544" y="55200"/>
                    <a:pt x="350981" y="69055"/>
                    <a:pt x="346363" y="75982"/>
                  </a:cubicBezTo>
                  <a:cubicBezTo>
                    <a:pt x="344054" y="82909"/>
                    <a:pt x="338709" y="89498"/>
                    <a:pt x="339436" y="96763"/>
                  </a:cubicBezTo>
                  <a:cubicBezTo>
                    <a:pt x="346462" y="167010"/>
                    <a:pt x="353075" y="152613"/>
                    <a:pt x="374072" y="110618"/>
                  </a:cubicBezTo>
                  <a:cubicBezTo>
                    <a:pt x="377338" y="104087"/>
                    <a:pt x="376950" y="95912"/>
                    <a:pt x="381000" y="89836"/>
                  </a:cubicBezTo>
                  <a:cubicBezTo>
                    <a:pt x="386434" y="81685"/>
                    <a:pt x="401781" y="78850"/>
                    <a:pt x="401781" y="69054"/>
                  </a:cubicBezTo>
                  <a:cubicBezTo>
                    <a:pt x="401781" y="61752"/>
                    <a:pt x="387927" y="73673"/>
                    <a:pt x="381000" y="75982"/>
                  </a:cubicBezTo>
                  <a:cubicBezTo>
                    <a:pt x="376207" y="83171"/>
                    <a:pt x="352762" y="113288"/>
                    <a:pt x="360218" y="124472"/>
                  </a:cubicBezTo>
                  <a:cubicBezTo>
                    <a:pt x="364268" y="130548"/>
                    <a:pt x="374073" y="119854"/>
                    <a:pt x="381000" y="117545"/>
                  </a:cubicBezTo>
                  <a:cubicBezTo>
                    <a:pt x="385618" y="110618"/>
                    <a:pt x="391131" y="104210"/>
                    <a:pt x="394854" y="96763"/>
                  </a:cubicBezTo>
                  <a:cubicBezTo>
                    <a:pt x="398119" y="90232"/>
                    <a:pt x="405046" y="69451"/>
                    <a:pt x="401781" y="75982"/>
                  </a:cubicBezTo>
                  <a:cubicBezTo>
                    <a:pt x="396220" y="87104"/>
                    <a:pt x="392545" y="99073"/>
                    <a:pt x="387927" y="110618"/>
                  </a:cubicBezTo>
                  <a:cubicBezTo>
                    <a:pt x="390236" y="119854"/>
                    <a:pt x="385618" y="136018"/>
                    <a:pt x="394854" y="138327"/>
                  </a:cubicBezTo>
                  <a:cubicBezTo>
                    <a:pt x="404358" y="140703"/>
                    <a:pt x="410202" y="125696"/>
                    <a:pt x="415636" y="117545"/>
                  </a:cubicBezTo>
                  <a:cubicBezTo>
                    <a:pt x="419686" y="111469"/>
                    <a:pt x="419297" y="103294"/>
                    <a:pt x="422563" y="96763"/>
                  </a:cubicBezTo>
                  <a:cubicBezTo>
                    <a:pt x="426286" y="89317"/>
                    <a:pt x="431800" y="82909"/>
                    <a:pt x="436418" y="75982"/>
                  </a:cubicBezTo>
                  <a:cubicBezTo>
                    <a:pt x="434109" y="82909"/>
                    <a:pt x="432756" y="90232"/>
                    <a:pt x="429491" y="96763"/>
                  </a:cubicBezTo>
                  <a:cubicBezTo>
                    <a:pt x="425768" y="104210"/>
                    <a:pt x="417005" y="109333"/>
                    <a:pt x="415636" y="117545"/>
                  </a:cubicBezTo>
                  <a:cubicBezTo>
                    <a:pt x="414435" y="124748"/>
                    <a:pt x="420254" y="131400"/>
                    <a:pt x="422563" y="138327"/>
                  </a:cubicBezTo>
                  <a:cubicBezTo>
                    <a:pt x="457596" y="114971"/>
                    <a:pt x="433542" y="137151"/>
                    <a:pt x="450272" y="103691"/>
                  </a:cubicBezTo>
                  <a:cubicBezTo>
                    <a:pt x="453995" y="96244"/>
                    <a:pt x="472453" y="82909"/>
                    <a:pt x="464127" y="82909"/>
                  </a:cubicBezTo>
                  <a:cubicBezTo>
                    <a:pt x="452582" y="82909"/>
                    <a:pt x="445654" y="96764"/>
                    <a:pt x="436418" y="103691"/>
                  </a:cubicBezTo>
                  <a:cubicBezTo>
                    <a:pt x="438727" y="117545"/>
                    <a:pt x="433413" y="135322"/>
                    <a:pt x="443345" y="145254"/>
                  </a:cubicBezTo>
                  <a:cubicBezTo>
                    <a:pt x="449232" y="151141"/>
                    <a:pt x="458240" y="137287"/>
                    <a:pt x="464127" y="131400"/>
                  </a:cubicBezTo>
                  <a:cubicBezTo>
                    <a:pt x="470014" y="125513"/>
                    <a:pt x="477981" y="110618"/>
                    <a:pt x="477981" y="110618"/>
                  </a:cubicBezTo>
                  <a:cubicBezTo>
                    <a:pt x="468133" y="140162"/>
                    <a:pt x="463752" y="131400"/>
                    <a:pt x="498763" y="131400"/>
                  </a:cubicBezTo>
                </a:path>
              </a:pathLst>
            </a:cu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" name="Group 71"/>
            <p:cNvGrpSpPr/>
            <p:nvPr/>
          </p:nvGrpSpPr>
          <p:grpSpPr>
            <a:xfrm>
              <a:off x="4324350" y="4614333"/>
              <a:ext cx="4578350" cy="198119"/>
              <a:chOff x="4455579" y="3928533"/>
              <a:chExt cx="4578350" cy="198119"/>
            </a:xfrm>
          </p:grpSpPr>
          <p:sp>
            <p:nvSpPr>
              <p:cNvPr id="63" name="Rectangle 62"/>
              <p:cNvSpPr/>
              <p:nvPr/>
            </p:nvSpPr>
            <p:spPr>
              <a:xfrm>
                <a:off x="4461929" y="3979332"/>
                <a:ext cx="4572000" cy="93133"/>
              </a:xfrm>
              <a:prstGeom prst="rect">
                <a:avLst/>
              </a:prstGeom>
              <a:solidFill>
                <a:srgbClr val="008000"/>
              </a:solidFill>
              <a:ln>
                <a:solidFill>
                  <a:srgbClr val="008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2" name="Group 70"/>
              <p:cNvGrpSpPr/>
              <p:nvPr/>
            </p:nvGrpSpPr>
            <p:grpSpPr>
              <a:xfrm>
                <a:off x="4455579" y="3928533"/>
                <a:ext cx="4572000" cy="198119"/>
                <a:chOff x="4455579" y="3928533"/>
                <a:chExt cx="4572000" cy="198119"/>
              </a:xfrm>
            </p:grpSpPr>
            <p:sp>
              <p:nvSpPr>
                <p:cNvPr id="64" name="Rectangle 63"/>
                <p:cNvSpPr/>
                <p:nvPr/>
              </p:nvSpPr>
              <p:spPr>
                <a:xfrm>
                  <a:off x="4455579" y="4080933"/>
                  <a:ext cx="4572000" cy="45719"/>
                </a:xfrm>
                <a:prstGeom prst="rect">
                  <a:avLst/>
                </a:prstGeom>
                <a:solidFill>
                  <a:srgbClr val="D9A30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5" name="Rectangle 64"/>
                <p:cNvSpPr/>
                <p:nvPr/>
              </p:nvSpPr>
              <p:spPr>
                <a:xfrm>
                  <a:off x="6316129" y="3928533"/>
                  <a:ext cx="2370671" cy="45719"/>
                </a:xfrm>
                <a:prstGeom prst="rect">
                  <a:avLst/>
                </a:prstGeom>
                <a:solidFill>
                  <a:srgbClr val="D9A30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cxnSp>
          <p:nvCxnSpPr>
            <p:cNvPr id="66" name="Straight Connector 65"/>
            <p:cNvCxnSpPr/>
            <p:nvPr/>
          </p:nvCxnSpPr>
          <p:spPr>
            <a:xfrm>
              <a:off x="3322615" y="3853571"/>
              <a:ext cx="1759506" cy="879"/>
            </a:xfrm>
            <a:prstGeom prst="line">
              <a:avLst/>
            </a:prstGeom>
            <a:ln w="285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/>
            <p:cNvCxnSpPr/>
            <p:nvPr/>
          </p:nvCxnSpPr>
          <p:spPr>
            <a:xfrm flipH="1" flipV="1">
              <a:off x="4022734" y="3856846"/>
              <a:ext cx="461481" cy="8583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flipV="1">
              <a:off x="3331629" y="3638550"/>
              <a:ext cx="1763192" cy="6760"/>
            </a:xfrm>
            <a:prstGeom prst="line">
              <a:avLst/>
            </a:prstGeom>
            <a:ln w="285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/>
            <p:cNvCxnSpPr/>
            <p:nvPr/>
          </p:nvCxnSpPr>
          <p:spPr>
            <a:xfrm flipH="1" flipV="1">
              <a:off x="4042795" y="3642236"/>
              <a:ext cx="461481" cy="8583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Rectangle 72"/>
            <p:cNvSpPr/>
            <p:nvPr/>
          </p:nvSpPr>
          <p:spPr>
            <a:xfrm>
              <a:off x="4586821" y="4381500"/>
              <a:ext cx="88900" cy="3937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73"/>
            <p:cNvSpPr/>
            <p:nvPr/>
          </p:nvSpPr>
          <p:spPr>
            <a:xfrm>
              <a:off x="5139271" y="4381500"/>
              <a:ext cx="82550" cy="3810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4" name="Straight Connector 83"/>
            <p:cNvCxnSpPr/>
            <p:nvPr/>
          </p:nvCxnSpPr>
          <p:spPr>
            <a:xfrm flipV="1">
              <a:off x="5056721" y="3632200"/>
              <a:ext cx="1466850" cy="6350"/>
            </a:xfrm>
            <a:prstGeom prst="line">
              <a:avLst/>
            </a:prstGeom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flipV="1">
              <a:off x="5031321" y="3841750"/>
              <a:ext cx="1162050" cy="6350"/>
            </a:xfrm>
            <a:prstGeom prst="line">
              <a:avLst/>
            </a:prstGeom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Rectangle 86"/>
            <p:cNvSpPr/>
            <p:nvPr/>
          </p:nvSpPr>
          <p:spPr>
            <a:xfrm>
              <a:off x="6489700" y="4461933"/>
              <a:ext cx="2370671" cy="45719"/>
            </a:xfrm>
            <a:prstGeom prst="rect">
              <a:avLst/>
            </a:prstGeom>
            <a:solidFill>
              <a:srgbClr val="D9A30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8" name="Straight Connector 87"/>
            <p:cNvCxnSpPr/>
            <p:nvPr/>
          </p:nvCxnSpPr>
          <p:spPr>
            <a:xfrm flipH="1">
              <a:off x="6504521" y="3632200"/>
              <a:ext cx="6350" cy="844550"/>
            </a:xfrm>
            <a:prstGeom prst="line">
              <a:avLst/>
            </a:prstGeom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>
              <a:endCxn id="65" idx="1"/>
            </p:cNvCxnSpPr>
            <p:nvPr/>
          </p:nvCxnSpPr>
          <p:spPr>
            <a:xfrm flipH="1">
              <a:off x="6184900" y="3822700"/>
              <a:ext cx="8471" cy="814493"/>
            </a:xfrm>
            <a:prstGeom prst="line">
              <a:avLst/>
            </a:prstGeom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Arrow Connector 93"/>
            <p:cNvCxnSpPr/>
            <p:nvPr/>
          </p:nvCxnSpPr>
          <p:spPr>
            <a:xfrm flipH="1" flipV="1">
              <a:off x="7069024" y="4426008"/>
              <a:ext cx="461481" cy="8583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Arrow Connector 94"/>
            <p:cNvCxnSpPr/>
            <p:nvPr/>
          </p:nvCxnSpPr>
          <p:spPr>
            <a:xfrm flipH="1" flipV="1">
              <a:off x="7058134" y="4621952"/>
              <a:ext cx="461481" cy="8583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Arrow Connector 95"/>
            <p:cNvCxnSpPr/>
            <p:nvPr/>
          </p:nvCxnSpPr>
          <p:spPr>
            <a:xfrm flipH="1" flipV="1">
              <a:off x="7130126" y="4720477"/>
              <a:ext cx="461481" cy="8583"/>
            </a:xfrm>
            <a:prstGeom prst="straightConnector1">
              <a:avLst/>
            </a:prstGeom>
            <a:ln w="28575">
              <a:solidFill>
                <a:srgbClr val="C00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7" name="Freeform 9"/>
            <p:cNvSpPr/>
            <p:nvPr/>
          </p:nvSpPr>
          <p:spPr>
            <a:xfrm rot="5400000">
              <a:off x="2675252" y="3103765"/>
              <a:ext cx="269848" cy="361258"/>
            </a:xfrm>
            <a:custGeom>
              <a:avLst/>
              <a:gdLst>
                <a:gd name="connsiteX0" fmla="*/ 214630 w 221615"/>
                <a:gd name="connsiteY0" fmla="*/ 229235 h 229235"/>
                <a:gd name="connsiteX1" fmla="*/ 214630 w 221615"/>
                <a:gd name="connsiteY1" fmla="*/ 42545 h 229235"/>
                <a:gd name="connsiteX2" fmla="*/ 172720 w 221615"/>
                <a:gd name="connsiteY2" fmla="*/ 15875 h 229235"/>
                <a:gd name="connsiteX3" fmla="*/ 100330 w 221615"/>
                <a:gd name="connsiteY3" fmla="*/ 15875 h 229235"/>
                <a:gd name="connsiteX4" fmla="*/ 31750 w 221615"/>
                <a:gd name="connsiteY4" fmla="*/ 15875 h 229235"/>
                <a:gd name="connsiteX5" fmla="*/ 5080 w 221615"/>
                <a:gd name="connsiteY5" fmla="*/ 31115 h 229235"/>
                <a:gd name="connsiteX6" fmla="*/ 1270 w 221615"/>
                <a:gd name="connsiteY6" fmla="*/ 202565 h 229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1615" h="229235">
                  <a:moveTo>
                    <a:pt x="214630" y="229235"/>
                  </a:moveTo>
                  <a:cubicBezTo>
                    <a:pt x="218122" y="153670"/>
                    <a:pt x="221615" y="78105"/>
                    <a:pt x="214630" y="42545"/>
                  </a:cubicBezTo>
                  <a:cubicBezTo>
                    <a:pt x="207645" y="6985"/>
                    <a:pt x="191770" y="20320"/>
                    <a:pt x="172720" y="15875"/>
                  </a:cubicBezTo>
                  <a:cubicBezTo>
                    <a:pt x="153670" y="11430"/>
                    <a:pt x="100330" y="15875"/>
                    <a:pt x="100330" y="15875"/>
                  </a:cubicBezTo>
                  <a:cubicBezTo>
                    <a:pt x="76835" y="15875"/>
                    <a:pt x="47625" y="13335"/>
                    <a:pt x="31750" y="15875"/>
                  </a:cubicBezTo>
                  <a:cubicBezTo>
                    <a:pt x="15875" y="18415"/>
                    <a:pt x="10160" y="0"/>
                    <a:pt x="5080" y="31115"/>
                  </a:cubicBezTo>
                  <a:cubicBezTo>
                    <a:pt x="0" y="62230"/>
                    <a:pt x="635" y="132397"/>
                    <a:pt x="1270" y="202565"/>
                  </a:cubicBezTo>
                </a:path>
              </a:pathLst>
            </a:custGeom>
            <a:ln w="38100">
              <a:solidFill>
                <a:srgbClr val="FF33CC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cxnSp>
          <p:nvCxnSpPr>
            <p:cNvPr id="98" name="Straight Arrow Connector 97"/>
            <p:cNvCxnSpPr/>
            <p:nvPr/>
          </p:nvCxnSpPr>
          <p:spPr>
            <a:xfrm flipH="1" flipV="1">
              <a:off x="3047983" y="4023791"/>
              <a:ext cx="461481" cy="8583"/>
            </a:xfrm>
            <a:prstGeom prst="straightConnector1">
              <a:avLst/>
            </a:prstGeom>
            <a:ln w="28575">
              <a:solidFill>
                <a:srgbClr val="C00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Arrow Connector 98"/>
            <p:cNvCxnSpPr/>
            <p:nvPr/>
          </p:nvCxnSpPr>
          <p:spPr>
            <a:xfrm flipH="1" flipV="1">
              <a:off x="4125669" y="4089105"/>
              <a:ext cx="461481" cy="8583"/>
            </a:xfrm>
            <a:prstGeom prst="straightConnector1">
              <a:avLst/>
            </a:prstGeom>
            <a:ln w="28575">
              <a:solidFill>
                <a:srgbClr val="C00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0" name="Freeform 99"/>
            <p:cNvSpPr/>
            <p:nvPr/>
          </p:nvSpPr>
          <p:spPr>
            <a:xfrm rot="5400000">
              <a:off x="4789710" y="2867554"/>
              <a:ext cx="233550" cy="152182"/>
            </a:xfrm>
            <a:custGeom>
              <a:avLst/>
              <a:gdLst>
                <a:gd name="connsiteX0" fmla="*/ 0 w 498763"/>
                <a:gd name="connsiteY0" fmla="*/ 82909 h 167010"/>
                <a:gd name="connsiteX1" fmla="*/ 6927 w 498763"/>
                <a:gd name="connsiteY1" fmla="*/ 103691 h 167010"/>
                <a:gd name="connsiteX2" fmla="*/ 13854 w 498763"/>
                <a:gd name="connsiteY2" fmla="*/ 145254 h 167010"/>
                <a:gd name="connsiteX3" fmla="*/ 27709 w 498763"/>
                <a:gd name="connsiteY3" fmla="*/ 166036 h 167010"/>
                <a:gd name="connsiteX4" fmla="*/ 48491 w 498763"/>
                <a:gd name="connsiteY4" fmla="*/ 159109 h 167010"/>
                <a:gd name="connsiteX5" fmla="*/ 55418 w 498763"/>
                <a:gd name="connsiteY5" fmla="*/ 138327 h 167010"/>
                <a:gd name="connsiteX6" fmla="*/ 69272 w 498763"/>
                <a:gd name="connsiteY6" fmla="*/ 110618 h 167010"/>
                <a:gd name="connsiteX7" fmla="*/ 76200 w 498763"/>
                <a:gd name="connsiteY7" fmla="*/ 89836 h 167010"/>
                <a:gd name="connsiteX8" fmla="*/ 96981 w 498763"/>
                <a:gd name="connsiteY8" fmla="*/ 69054 h 167010"/>
                <a:gd name="connsiteX9" fmla="*/ 110836 w 498763"/>
                <a:gd name="connsiteY9" fmla="*/ 48272 h 167010"/>
                <a:gd name="connsiteX10" fmla="*/ 124691 w 498763"/>
                <a:gd name="connsiteY10" fmla="*/ 69054 h 167010"/>
                <a:gd name="connsiteX11" fmla="*/ 145472 w 498763"/>
                <a:gd name="connsiteY11" fmla="*/ 62127 h 167010"/>
                <a:gd name="connsiteX12" fmla="*/ 159327 w 498763"/>
                <a:gd name="connsiteY12" fmla="*/ 89836 h 167010"/>
                <a:gd name="connsiteX13" fmla="*/ 166254 w 498763"/>
                <a:gd name="connsiteY13" fmla="*/ 117545 h 167010"/>
                <a:gd name="connsiteX14" fmla="*/ 180109 w 498763"/>
                <a:gd name="connsiteY14" fmla="*/ 138327 h 167010"/>
                <a:gd name="connsiteX15" fmla="*/ 214745 w 498763"/>
                <a:gd name="connsiteY15" fmla="*/ 103691 h 167010"/>
                <a:gd name="connsiteX16" fmla="*/ 270163 w 498763"/>
                <a:gd name="connsiteY16" fmla="*/ 41345 h 167010"/>
                <a:gd name="connsiteX17" fmla="*/ 277091 w 498763"/>
                <a:gd name="connsiteY17" fmla="*/ 69054 h 167010"/>
                <a:gd name="connsiteX18" fmla="*/ 290945 w 498763"/>
                <a:gd name="connsiteY18" fmla="*/ 145254 h 167010"/>
                <a:gd name="connsiteX19" fmla="*/ 311727 w 498763"/>
                <a:gd name="connsiteY19" fmla="*/ 110618 h 167010"/>
                <a:gd name="connsiteX20" fmla="*/ 332509 w 498763"/>
                <a:gd name="connsiteY20" fmla="*/ 96763 h 167010"/>
                <a:gd name="connsiteX21" fmla="*/ 339436 w 498763"/>
                <a:gd name="connsiteY21" fmla="*/ 75982 h 167010"/>
                <a:gd name="connsiteX22" fmla="*/ 360218 w 498763"/>
                <a:gd name="connsiteY22" fmla="*/ 55200 h 167010"/>
                <a:gd name="connsiteX23" fmla="*/ 346363 w 498763"/>
                <a:gd name="connsiteY23" fmla="*/ 75982 h 167010"/>
                <a:gd name="connsiteX24" fmla="*/ 339436 w 498763"/>
                <a:gd name="connsiteY24" fmla="*/ 96763 h 167010"/>
                <a:gd name="connsiteX25" fmla="*/ 374072 w 498763"/>
                <a:gd name="connsiteY25" fmla="*/ 110618 h 167010"/>
                <a:gd name="connsiteX26" fmla="*/ 381000 w 498763"/>
                <a:gd name="connsiteY26" fmla="*/ 89836 h 167010"/>
                <a:gd name="connsiteX27" fmla="*/ 401781 w 498763"/>
                <a:gd name="connsiteY27" fmla="*/ 69054 h 167010"/>
                <a:gd name="connsiteX28" fmla="*/ 381000 w 498763"/>
                <a:gd name="connsiteY28" fmla="*/ 75982 h 167010"/>
                <a:gd name="connsiteX29" fmla="*/ 360218 w 498763"/>
                <a:gd name="connsiteY29" fmla="*/ 124472 h 167010"/>
                <a:gd name="connsiteX30" fmla="*/ 381000 w 498763"/>
                <a:gd name="connsiteY30" fmla="*/ 117545 h 167010"/>
                <a:gd name="connsiteX31" fmla="*/ 394854 w 498763"/>
                <a:gd name="connsiteY31" fmla="*/ 96763 h 167010"/>
                <a:gd name="connsiteX32" fmla="*/ 401781 w 498763"/>
                <a:gd name="connsiteY32" fmla="*/ 75982 h 167010"/>
                <a:gd name="connsiteX33" fmla="*/ 387927 w 498763"/>
                <a:gd name="connsiteY33" fmla="*/ 110618 h 167010"/>
                <a:gd name="connsiteX34" fmla="*/ 394854 w 498763"/>
                <a:gd name="connsiteY34" fmla="*/ 138327 h 167010"/>
                <a:gd name="connsiteX35" fmla="*/ 415636 w 498763"/>
                <a:gd name="connsiteY35" fmla="*/ 117545 h 167010"/>
                <a:gd name="connsiteX36" fmla="*/ 422563 w 498763"/>
                <a:gd name="connsiteY36" fmla="*/ 96763 h 167010"/>
                <a:gd name="connsiteX37" fmla="*/ 436418 w 498763"/>
                <a:gd name="connsiteY37" fmla="*/ 75982 h 167010"/>
                <a:gd name="connsiteX38" fmla="*/ 429491 w 498763"/>
                <a:gd name="connsiteY38" fmla="*/ 96763 h 167010"/>
                <a:gd name="connsiteX39" fmla="*/ 415636 w 498763"/>
                <a:gd name="connsiteY39" fmla="*/ 117545 h 167010"/>
                <a:gd name="connsiteX40" fmla="*/ 422563 w 498763"/>
                <a:gd name="connsiteY40" fmla="*/ 138327 h 167010"/>
                <a:gd name="connsiteX41" fmla="*/ 450272 w 498763"/>
                <a:gd name="connsiteY41" fmla="*/ 103691 h 167010"/>
                <a:gd name="connsiteX42" fmla="*/ 464127 w 498763"/>
                <a:gd name="connsiteY42" fmla="*/ 82909 h 167010"/>
                <a:gd name="connsiteX43" fmla="*/ 436418 w 498763"/>
                <a:gd name="connsiteY43" fmla="*/ 103691 h 167010"/>
                <a:gd name="connsiteX44" fmla="*/ 443345 w 498763"/>
                <a:gd name="connsiteY44" fmla="*/ 145254 h 167010"/>
                <a:gd name="connsiteX45" fmla="*/ 464127 w 498763"/>
                <a:gd name="connsiteY45" fmla="*/ 131400 h 167010"/>
                <a:gd name="connsiteX46" fmla="*/ 477981 w 498763"/>
                <a:gd name="connsiteY46" fmla="*/ 110618 h 167010"/>
                <a:gd name="connsiteX47" fmla="*/ 498763 w 498763"/>
                <a:gd name="connsiteY47" fmla="*/ 131400 h 167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498763" h="167010">
                  <a:moveTo>
                    <a:pt x="0" y="82909"/>
                  </a:moveTo>
                  <a:cubicBezTo>
                    <a:pt x="2309" y="89836"/>
                    <a:pt x="5343" y="96563"/>
                    <a:pt x="6927" y="103691"/>
                  </a:cubicBezTo>
                  <a:cubicBezTo>
                    <a:pt x="9974" y="117402"/>
                    <a:pt x="9412" y="131929"/>
                    <a:pt x="13854" y="145254"/>
                  </a:cubicBezTo>
                  <a:cubicBezTo>
                    <a:pt x="16487" y="153152"/>
                    <a:pt x="23091" y="159109"/>
                    <a:pt x="27709" y="166036"/>
                  </a:cubicBezTo>
                  <a:cubicBezTo>
                    <a:pt x="34636" y="163727"/>
                    <a:pt x="43328" y="164272"/>
                    <a:pt x="48491" y="159109"/>
                  </a:cubicBezTo>
                  <a:cubicBezTo>
                    <a:pt x="53654" y="153946"/>
                    <a:pt x="52542" y="145039"/>
                    <a:pt x="55418" y="138327"/>
                  </a:cubicBezTo>
                  <a:cubicBezTo>
                    <a:pt x="59486" y="128835"/>
                    <a:pt x="65204" y="120110"/>
                    <a:pt x="69272" y="110618"/>
                  </a:cubicBezTo>
                  <a:cubicBezTo>
                    <a:pt x="72148" y="103906"/>
                    <a:pt x="72150" y="95912"/>
                    <a:pt x="76200" y="89836"/>
                  </a:cubicBezTo>
                  <a:cubicBezTo>
                    <a:pt x="81634" y="81685"/>
                    <a:pt x="90710" y="76580"/>
                    <a:pt x="96981" y="69054"/>
                  </a:cubicBezTo>
                  <a:cubicBezTo>
                    <a:pt x="102311" y="62658"/>
                    <a:pt x="106218" y="55199"/>
                    <a:pt x="110836" y="48272"/>
                  </a:cubicBezTo>
                  <a:cubicBezTo>
                    <a:pt x="126927" y="0"/>
                    <a:pt x="107479" y="47539"/>
                    <a:pt x="124691" y="69054"/>
                  </a:cubicBezTo>
                  <a:cubicBezTo>
                    <a:pt x="129252" y="74756"/>
                    <a:pt x="138545" y="64436"/>
                    <a:pt x="145472" y="62127"/>
                  </a:cubicBezTo>
                  <a:cubicBezTo>
                    <a:pt x="150090" y="71363"/>
                    <a:pt x="155701" y="80167"/>
                    <a:pt x="159327" y="89836"/>
                  </a:cubicBezTo>
                  <a:cubicBezTo>
                    <a:pt x="162670" y="98750"/>
                    <a:pt x="162504" y="108794"/>
                    <a:pt x="166254" y="117545"/>
                  </a:cubicBezTo>
                  <a:cubicBezTo>
                    <a:pt x="169534" y="125197"/>
                    <a:pt x="175491" y="131400"/>
                    <a:pt x="180109" y="138327"/>
                  </a:cubicBezTo>
                  <a:cubicBezTo>
                    <a:pt x="222933" y="109777"/>
                    <a:pt x="181158" y="141476"/>
                    <a:pt x="214745" y="103691"/>
                  </a:cubicBezTo>
                  <a:cubicBezTo>
                    <a:pt x="278009" y="32519"/>
                    <a:pt x="238722" y="88509"/>
                    <a:pt x="270163" y="41345"/>
                  </a:cubicBezTo>
                  <a:cubicBezTo>
                    <a:pt x="272472" y="50581"/>
                    <a:pt x="275224" y="59718"/>
                    <a:pt x="277091" y="69054"/>
                  </a:cubicBezTo>
                  <a:cubicBezTo>
                    <a:pt x="282154" y="94369"/>
                    <a:pt x="274418" y="125421"/>
                    <a:pt x="290945" y="145254"/>
                  </a:cubicBezTo>
                  <a:cubicBezTo>
                    <a:pt x="299564" y="155598"/>
                    <a:pt x="302965" y="120841"/>
                    <a:pt x="311727" y="110618"/>
                  </a:cubicBezTo>
                  <a:cubicBezTo>
                    <a:pt x="317145" y="104297"/>
                    <a:pt x="325582" y="101381"/>
                    <a:pt x="332509" y="96763"/>
                  </a:cubicBezTo>
                  <a:cubicBezTo>
                    <a:pt x="334818" y="89836"/>
                    <a:pt x="335386" y="82057"/>
                    <a:pt x="339436" y="75982"/>
                  </a:cubicBezTo>
                  <a:cubicBezTo>
                    <a:pt x="344870" y="67831"/>
                    <a:pt x="350421" y="55200"/>
                    <a:pt x="360218" y="55200"/>
                  </a:cubicBezTo>
                  <a:cubicBezTo>
                    <a:pt x="368544" y="55200"/>
                    <a:pt x="350981" y="69055"/>
                    <a:pt x="346363" y="75982"/>
                  </a:cubicBezTo>
                  <a:cubicBezTo>
                    <a:pt x="344054" y="82909"/>
                    <a:pt x="338709" y="89498"/>
                    <a:pt x="339436" y="96763"/>
                  </a:cubicBezTo>
                  <a:cubicBezTo>
                    <a:pt x="346462" y="167010"/>
                    <a:pt x="353075" y="152613"/>
                    <a:pt x="374072" y="110618"/>
                  </a:cubicBezTo>
                  <a:cubicBezTo>
                    <a:pt x="377338" y="104087"/>
                    <a:pt x="376950" y="95912"/>
                    <a:pt x="381000" y="89836"/>
                  </a:cubicBezTo>
                  <a:cubicBezTo>
                    <a:pt x="386434" y="81685"/>
                    <a:pt x="401781" y="78850"/>
                    <a:pt x="401781" y="69054"/>
                  </a:cubicBezTo>
                  <a:cubicBezTo>
                    <a:pt x="401781" y="61752"/>
                    <a:pt x="387927" y="73673"/>
                    <a:pt x="381000" y="75982"/>
                  </a:cubicBezTo>
                  <a:cubicBezTo>
                    <a:pt x="376207" y="83171"/>
                    <a:pt x="352762" y="113288"/>
                    <a:pt x="360218" y="124472"/>
                  </a:cubicBezTo>
                  <a:cubicBezTo>
                    <a:pt x="364268" y="130548"/>
                    <a:pt x="374073" y="119854"/>
                    <a:pt x="381000" y="117545"/>
                  </a:cubicBezTo>
                  <a:cubicBezTo>
                    <a:pt x="385618" y="110618"/>
                    <a:pt x="391131" y="104210"/>
                    <a:pt x="394854" y="96763"/>
                  </a:cubicBezTo>
                  <a:cubicBezTo>
                    <a:pt x="398119" y="90232"/>
                    <a:pt x="405046" y="69451"/>
                    <a:pt x="401781" y="75982"/>
                  </a:cubicBezTo>
                  <a:cubicBezTo>
                    <a:pt x="396220" y="87104"/>
                    <a:pt x="392545" y="99073"/>
                    <a:pt x="387927" y="110618"/>
                  </a:cubicBezTo>
                  <a:cubicBezTo>
                    <a:pt x="390236" y="119854"/>
                    <a:pt x="385618" y="136018"/>
                    <a:pt x="394854" y="138327"/>
                  </a:cubicBezTo>
                  <a:cubicBezTo>
                    <a:pt x="404358" y="140703"/>
                    <a:pt x="410202" y="125696"/>
                    <a:pt x="415636" y="117545"/>
                  </a:cubicBezTo>
                  <a:cubicBezTo>
                    <a:pt x="419686" y="111469"/>
                    <a:pt x="419297" y="103294"/>
                    <a:pt x="422563" y="96763"/>
                  </a:cubicBezTo>
                  <a:cubicBezTo>
                    <a:pt x="426286" y="89317"/>
                    <a:pt x="431800" y="82909"/>
                    <a:pt x="436418" y="75982"/>
                  </a:cubicBezTo>
                  <a:cubicBezTo>
                    <a:pt x="434109" y="82909"/>
                    <a:pt x="432756" y="90232"/>
                    <a:pt x="429491" y="96763"/>
                  </a:cubicBezTo>
                  <a:cubicBezTo>
                    <a:pt x="425768" y="104210"/>
                    <a:pt x="417005" y="109333"/>
                    <a:pt x="415636" y="117545"/>
                  </a:cubicBezTo>
                  <a:cubicBezTo>
                    <a:pt x="414435" y="124748"/>
                    <a:pt x="420254" y="131400"/>
                    <a:pt x="422563" y="138327"/>
                  </a:cubicBezTo>
                  <a:cubicBezTo>
                    <a:pt x="457596" y="114971"/>
                    <a:pt x="433542" y="137151"/>
                    <a:pt x="450272" y="103691"/>
                  </a:cubicBezTo>
                  <a:cubicBezTo>
                    <a:pt x="453995" y="96244"/>
                    <a:pt x="472453" y="82909"/>
                    <a:pt x="464127" y="82909"/>
                  </a:cubicBezTo>
                  <a:cubicBezTo>
                    <a:pt x="452582" y="82909"/>
                    <a:pt x="445654" y="96764"/>
                    <a:pt x="436418" y="103691"/>
                  </a:cubicBezTo>
                  <a:cubicBezTo>
                    <a:pt x="438727" y="117545"/>
                    <a:pt x="433413" y="135322"/>
                    <a:pt x="443345" y="145254"/>
                  </a:cubicBezTo>
                  <a:cubicBezTo>
                    <a:pt x="449232" y="151141"/>
                    <a:pt x="458240" y="137287"/>
                    <a:pt x="464127" y="131400"/>
                  </a:cubicBezTo>
                  <a:cubicBezTo>
                    <a:pt x="470014" y="125513"/>
                    <a:pt x="477981" y="110618"/>
                    <a:pt x="477981" y="110618"/>
                  </a:cubicBezTo>
                  <a:cubicBezTo>
                    <a:pt x="468133" y="140162"/>
                    <a:pt x="463752" y="131400"/>
                    <a:pt x="498763" y="131400"/>
                  </a:cubicBezTo>
                </a:path>
              </a:pathLst>
            </a:cu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Freeform 100"/>
            <p:cNvSpPr/>
            <p:nvPr/>
          </p:nvSpPr>
          <p:spPr>
            <a:xfrm rot="5400000">
              <a:off x="4789709" y="4217383"/>
              <a:ext cx="233550" cy="152182"/>
            </a:xfrm>
            <a:custGeom>
              <a:avLst/>
              <a:gdLst>
                <a:gd name="connsiteX0" fmla="*/ 0 w 498763"/>
                <a:gd name="connsiteY0" fmla="*/ 82909 h 167010"/>
                <a:gd name="connsiteX1" fmla="*/ 6927 w 498763"/>
                <a:gd name="connsiteY1" fmla="*/ 103691 h 167010"/>
                <a:gd name="connsiteX2" fmla="*/ 13854 w 498763"/>
                <a:gd name="connsiteY2" fmla="*/ 145254 h 167010"/>
                <a:gd name="connsiteX3" fmla="*/ 27709 w 498763"/>
                <a:gd name="connsiteY3" fmla="*/ 166036 h 167010"/>
                <a:gd name="connsiteX4" fmla="*/ 48491 w 498763"/>
                <a:gd name="connsiteY4" fmla="*/ 159109 h 167010"/>
                <a:gd name="connsiteX5" fmla="*/ 55418 w 498763"/>
                <a:gd name="connsiteY5" fmla="*/ 138327 h 167010"/>
                <a:gd name="connsiteX6" fmla="*/ 69272 w 498763"/>
                <a:gd name="connsiteY6" fmla="*/ 110618 h 167010"/>
                <a:gd name="connsiteX7" fmla="*/ 76200 w 498763"/>
                <a:gd name="connsiteY7" fmla="*/ 89836 h 167010"/>
                <a:gd name="connsiteX8" fmla="*/ 96981 w 498763"/>
                <a:gd name="connsiteY8" fmla="*/ 69054 h 167010"/>
                <a:gd name="connsiteX9" fmla="*/ 110836 w 498763"/>
                <a:gd name="connsiteY9" fmla="*/ 48272 h 167010"/>
                <a:gd name="connsiteX10" fmla="*/ 124691 w 498763"/>
                <a:gd name="connsiteY10" fmla="*/ 69054 h 167010"/>
                <a:gd name="connsiteX11" fmla="*/ 145472 w 498763"/>
                <a:gd name="connsiteY11" fmla="*/ 62127 h 167010"/>
                <a:gd name="connsiteX12" fmla="*/ 159327 w 498763"/>
                <a:gd name="connsiteY12" fmla="*/ 89836 h 167010"/>
                <a:gd name="connsiteX13" fmla="*/ 166254 w 498763"/>
                <a:gd name="connsiteY13" fmla="*/ 117545 h 167010"/>
                <a:gd name="connsiteX14" fmla="*/ 180109 w 498763"/>
                <a:gd name="connsiteY14" fmla="*/ 138327 h 167010"/>
                <a:gd name="connsiteX15" fmla="*/ 214745 w 498763"/>
                <a:gd name="connsiteY15" fmla="*/ 103691 h 167010"/>
                <a:gd name="connsiteX16" fmla="*/ 270163 w 498763"/>
                <a:gd name="connsiteY16" fmla="*/ 41345 h 167010"/>
                <a:gd name="connsiteX17" fmla="*/ 277091 w 498763"/>
                <a:gd name="connsiteY17" fmla="*/ 69054 h 167010"/>
                <a:gd name="connsiteX18" fmla="*/ 290945 w 498763"/>
                <a:gd name="connsiteY18" fmla="*/ 145254 h 167010"/>
                <a:gd name="connsiteX19" fmla="*/ 311727 w 498763"/>
                <a:gd name="connsiteY19" fmla="*/ 110618 h 167010"/>
                <a:gd name="connsiteX20" fmla="*/ 332509 w 498763"/>
                <a:gd name="connsiteY20" fmla="*/ 96763 h 167010"/>
                <a:gd name="connsiteX21" fmla="*/ 339436 w 498763"/>
                <a:gd name="connsiteY21" fmla="*/ 75982 h 167010"/>
                <a:gd name="connsiteX22" fmla="*/ 360218 w 498763"/>
                <a:gd name="connsiteY22" fmla="*/ 55200 h 167010"/>
                <a:gd name="connsiteX23" fmla="*/ 346363 w 498763"/>
                <a:gd name="connsiteY23" fmla="*/ 75982 h 167010"/>
                <a:gd name="connsiteX24" fmla="*/ 339436 w 498763"/>
                <a:gd name="connsiteY24" fmla="*/ 96763 h 167010"/>
                <a:gd name="connsiteX25" fmla="*/ 374072 w 498763"/>
                <a:gd name="connsiteY25" fmla="*/ 110618 h 167010"/>
                <a:gd name="connsiteX26" fmla="*/ 381000 w 498763"/>
                <a:gd name="connsiteY26" fmla="*/ 89836 h 167010"/>
                <a:gd name="connsiteX27" fmla="*/ 401781 w 498763"/>
                <a:gd name="connsiteY27" fmla="*/ 69054 h 167010"/>
                <a:gd name="connsiteX28" fmla="*/ 381000 w 498763"/>
                <a:gd name="connsiteY28" fmla="*/ 75982 h 167010"/>
                <a:gd name="connsiteX29" fmla="*/ 360218 w 498763"/>
                <a:gd name="connsiteY29" fmla="*/ 124472 h 167010"/>
                <a:gd name="connsiteX30" fmla="*/ 381000 w 498763"/>
                <a:gd name="connsiteY30" fmla="*/ 117545 h 167010"/>
                <a:gd name="connsiteX31" fmla="*/ 394854 w 498763"/>
                <a:gd name="connsiteY31" fmla="*/ 96763 h 167010"/>
                <a:gd name="connsiteX32" fmla="*/ 401781 w 498763"/>
                <a:gd name="connsiteY32" fmla="*/ 75982 h 167010"/>
                <a:gd name="connsiteX33" fmla="*/ 387927 w 498763"/>
                <a:gd name="connsiteY33" fmla="*/ 110618 h 167010"/>
                <a:gd name="connsiteX34" fmla="*/ 394854 w 498763"/>
                <a:gd name="connsiteY34" fmla="*/ 138327 h 167010"/>
                <a:gd name="connsiteX35" fmla="*/ 415636 w 498763"/>
                <a:gd name="connsiteY35" fmla="*/ 117545 h 167010"/>
                <a:gd name="connsiteX36" fmla="*/ 422563 w 498763"/>
                <a:gd name="connsiteY36" fmla="*/ 96763 h 167010"/>
                <a:gd name="connsiteX37" fmla="*/ 436418 w 498763"/>
                <a:gd name="connsiteY37" fmla="*/ 75982 h 167010"/>
                <a:gd name="connsiteX38" fmla="*/ 429491 w 498763"/>
                <a:gd name="connsiteY38" fmla="*/ 96763 h 167010"/>
                <a:gd name="connsiteX39" fmla="*/ 415636 w 498763"/>
                <a:gd name="connsiteY39" fmla="*/ 117545 h 167010"/>
                <a:gd name="connsiteX40" fmla="*/ 422563 w 498763"/>
                <a:gd name="connsiteY40" fmla="*/ 138327 h 167010"/>
                <a:gd name="connsiteX41" fmla="*/ 450272 w 498763"/>
                <a:gd name="connsiteY41" fmla="*/ 103691 h 167010"/>
                <a:gd name="connsiteX42" fmla="*/ 464127 w 498763"/>
                <a:gd name="connsiteY42" fmla="*/ 82909 h 167010"/>
                <a:gd name="connsiteX43" fmla="*/ 436418 w 498763"/>
                <a:gd name="connsiteY43" fmla="*/ 103691 h 167010"/>
                <a:gd name="connsiteX44" fmla="*/ 443345 w 498763"/>
                <a:gd name="connsiteY44" fmla="*/ 145254 h 167010"/>
                <a:gd name="connsiteX45" fmla="*/ 464127 w 498763"/>
                <a:gd name="connsiteY45" fmla="*/ 131400 h 167010"/>
                <a:gd name="connsiteX46" fmla="*/ 477981 w 498763"/>
                <a:gd name="connsiteY46" fmla="*/ 110618 h 167010"/>
                <a:gd name="connsiteX47" fmla="*/ 498763 w 498763"/>
                <a:gd name="connsiteY47" fmla="*/ 131400 h 167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498763" h="167010">
                  <a:moveTo>
                    <a:pt x="0" y="82909"/>
                  </a:moveTo>
                  <a:cubicBezTo>
                    <a:pt x="2309" y="89836"/>
                    <a:pt x="5343" y="96563"/>
                    <a:pt x="6927" y="103691"/>
                  </a:cubicBezTo>
                  <a:cubicBezTo>
                    <a:pt x="9974" y="117402"/>
                    <a:pt x="9412" y="131929"/>
                    <a:pt x="13854" y="145254"/>
                  </a:cubicBezTo>
                  <a:cubicBezTo>
                    <a:pt x="16487" y="153152"/>
                    <a:pt x="23091" y="159109"/>
                    <a:pt x="27709" y="166036"/>
                  </a:cubicBezTo>
                  <a:cubicBezTo>
                    <a:pt x="34636" y="163727"/>
                    <a:pt x="43328" y="164272"/>
                    <a:pt x="48491" y="159109"/>
                  </a:cubicBezTo>
                  <a:cubicBezTo>
                    <a:pt x="53654" y="153946"/>
                    <a:pt x="52542" y="145039"/>
                    <a:pt x="55418" y="138327"/>
                  </a:cubicBezTo>
                  <a:cubicBezTo>
                    <a:pt x="59486" y="128835"/>
                    <a:pt x="65204" y="120110"/>
                    <a:pt x="69272" y="110618"/>
                  </a:cubicBezTo>
                  <a:cubicBezTo>
                    <a:pt x="72148" y="103906"/>
                    <a:pt x="72150" y="95912"/>
                    <a:pt x="76200" y="89836"/>
                  </a:cubicBezTo>
                  <a:cubicBezTo>
                    <a:pt x="81634" y="81685"/>
                    <a:pt x="90710" y="76580"/>
                    <a:pt x="96981" y="69054"/>
                  </a:cubicBezTo>
                  <a:cubicBezTo>
                    <a:pt x="102311" y="62658"/>
                    <a:pt x="106218" y="55199"/>
                    <a:pt x="110836" y="48272"/>
                  </a:cubicBezTo>
                  <a:cubicBezTo>
                    <a:pt x="126927" y="0"/>
                    <a:pt x="107479" y="47539"/>
                    <a:pt x="124691" y="69054"/>
                  </a:cubicBezTo>
                  <a:cubicBezTo>
                    <a:pt x="129252" y="74756"/>
                    <a:pt x="138545" y="64436"/>
                    <a:pt x="145472" y="62127"/>
                  </a:cubicBezTo>
                  <a:cubicBezTo>
                    <a:pt x="150090" y="71363"/>
                    <a:pt x="155701" y="80167"/>
                    <a:pt x="159327" y="89836"/>
                  </a:cubicBezTo>
                  <a:cubicBezTo>
                    <a:pt x="162670" y="98750"/>
                    <a:pt x="162504" y="108794"/>
                    <a:pt x="166254" y="117545"/>
                  </a:cubicBezTo>
                  <a:cubicBezTo>
                    <a:pt x="169534" y="125197"/>
                    <a:pt x="175491" y="131400"/>
                    <a:pt x="180109" y="138327"/>
                  </a:cubicBezTo>
                  <a:cubicBezTo>
                    <a:pt x="222933" y="109777"/>
                    <a:pt x="181158" y="141476"/>
                    <a:pt x="214745" y="103691"/>
                  </a:cubicBezTo>
                  <a:cubicBezTo>
                    <a:pt x="278009" y="32519"/>
                    <a:pt x="238722" y="88509"/>
                    <a:pt x="270163" y="41345"/>
                  </a:cubicBezTo>
                  <a:cubicBezTo>
                    <a:pt x="272472" y="50581"/>
                    <a:pt x="275224" y="59718"/>
                    <a:pt x="277091" y="69054"/>
                  </a:cubicBezTo>
                  <a:cubicBezTo>
                    <a:pt x="282154" y="94369"/>
                    <a:pt x="274418" y="125421"/>
                    <a:pt x="290945" y="145254"/>
                  </a:cubicBezTo>
                  <a:cubicBezTo>
                    <a:pt x="299564" y="155598"/>
                    <a:pt x="302965" y="120841"/>
                    <a:pt x="311727" y="110618"/>
                  </a:cubicBezTo>
                  <a:cubicBezTo>
                    <a:pt x="317145" y="104297"/>
                    <a:pt x="325582" y="101381"/>
                    <a:pt x="332509" y="96763"/>
                  </a:cubicBezTo>
                  <a:cubicBezTo>
                    <a:pt x="334818" y="89836"/>
                    <a:pt x="335386" y="82057"/>
                    <a:pt x="339436" y="75982"/>
                  </a:cubicBezTo>
                  <a:cubicBezTo>
                    <a:pt x="344870" y="67831"/>
                    <a:pt x="350421" y="55200"/>
                    <a:pt x="360218" y="55200"/>
                  </a:cubicBezTo>
                  <a:cubicBezTo>
                    <a:pt x="368544" y="55200"/>
                    <a:pt x="350981" y="69055"/>
                    <a:pt x="346363" y="75982"/>
                  </a:cubicBezTo>
                  <a:cubicBezTo>
                    <a:pt x="344054" y="82909"/>
                    <a:pt x="338709" y="89498"/>
                    <a:pt x="339436" y="96763"/>
                  </a:cubicBezTo>
                  <a:cubicBezTo>
                    <a:pt x="346462" y="167010"/>
                    <a:pt x="353075" y="152613"/>
                    <a:pt x="374072" y="110618"/>
                  </a:cubicBezTo>
                  <a:cubicBezTo>
                    <a:pt x="377338" y="104087"/>
                    <a:pt x="376950" y="95912"/>
                    <a:pt x="381000" y="89836"/>
                  </a:cubicBezTo>
                  <a:cubicBezTo>
                    <a:pt x="386434" y="81685"/>
                    <a:pt x="401781" y="78850"/>
                    <a:pt x="401781" y="69054"/>
                  </a:cubicBezTo>
                  <a:cubicBezTo>
                    <a:pt x="401781" y="61752"/>
                    <a:pt x="387927" y="73673"/>
                    <a:pt x="381000" y="75982"/>
                  </a:cubicBezTo>
                  <a:cubicBezTo>
                    <a:pt x="376207" y="83171"/>
                    <a:pt x="352762" y="113288"/>
                    <a:pt x="360218" y="124472"/>
                  </a:cubicBezTo>
                  <a:cubicBezTo>
                    <a:pt x="364268" y="130548"/>
                    <a:pt x="374073" y="119854"/>
                    <a:pt x="381000" y="117545"/>
                  </a:cubicBezTo>
                  <a:cubicBezTo>
                    <a:pt x="385618" y="110618"/>
                    <a:pt x="391131" y="104210"/>
                    <a:pt x="394854" y="96763"/>
                  </a:cubicBezTo>
                  <a:cubicBezTo>
                    <a:pt x="398119" y="90232"/>
                    <a:pt x="405046" y="69451"/>
                    <a:pt x="401781" y="75982"/>
                  </a:cubicBezTo>
                  <a:cubicBezTo>
                    <a:pt x="396220" y="87104"/>
                    <a:pt x="392545" y="99073"/>
                    <a:pt x="387927" y="110618"/>
                  </a:cubicBezTo>
                  <a:cubicBezTo>
                    <a:pt x="390236" y="119854"/>
                    <a:pt x="385618" y="136018"/>
                    <a:pt x="394854" y="138327"/>
                  </a:cubicBezTo>
                  <a:cubicBezTo>
                    <a:pt x="404358" y="140703"/>
                    <a:pt x="410202" y="125696"/>
                    <a:pt x="415636" y="117545"/>
                  </a:cubicBezTo>
                  <a:cubicBezTo>
                    <a:pt x="419686" y="111469"/>
                    <a:pt x="419297" y="103294"/>
                    <a:pt x="422563" y="96763"/>
                  </a:cubicBezTo>
                  <a:cubicBezTo>
                    <a:pt x="426286" y="89317"/>
                    <a:pt x="431800" y="82909"/>
                    <a:pt x="436418" y="75982"/>
                  </a:cubicBezTo>
                  <a:cubicBezTo>
                    <a:pt x="434109" y="82909"/>
                    <a:pt x="432756" y="90232"/>
                    <a:pt x="429491" y="96763"/>
                  </a:cubicBezTo>
                  <a:cubicBezTo>
                    <a:pt x="425768" y="104210"/>
                    <a:pt x="417005" y="109333"/>
                    <a:pt x="415636" y="117545"/>
                  </a:cubicBezTo>
                  <a:cubicBezTo>
                    <a:pt x="414435" y="124748"/>
                    <a:pt x="420254" y="131400"/>
                    <a:pt x="422563" y="138327"/>
                  </a:cubicBezTo>
                  <a:cubicBezTo>
                    <a:pt x="457596" y="114971"/>
                    <a:pt x="433542" y="137151"/>
                    <a:pt x="450272" y="103691"/>
                  </a:cubicBezTo>
                  <a:cubicBezTo>
                    <a:pt x="453995" y="96244"/>
                    <a:pt x="472453" y="82909"/>
                    <a:pt x="464127" y="82909"/>
                  </a:cubicBezTo>
                  <a:cubicBezTo>
                    <a:pt x="452582" y="82909"/>
                    <a:pt x="445654" y="96764"/>
                    <a:pt x="436418" y="103691"/>
                  </a:cubicBezTo>
                  <a:cubicBezTo>
                    <a:pt x="438727" y="117545"/>
                    <a:pt x="433413" y="135322"/>
                    <a:pt x="443345" y="145254"/>
                  </a:cubicBezTo>
                  <a:cubicBezTo>
                    <a:pt x="449232" y="151141"/>
                    <a:pt x="458240" y="137287"/>
                    <a:pt x="464127" y="131400"/>
                  </a:cubicBezTo>
                  <a:cubicBezTo>
                    <a:pt x="470014" y="125513"/>
                    <a:pt x="477981" y="110618"/>
                    <a:pt x="477981" y="110618"/>
                  </a:cubicBezTo>
                  <a:cubicBezTo>
                    <a:pt x="468133" y="140162"/>
                    <a:pt x="463752" y="131400"/>
                    <a:pt x="498763" y="131400"/>
                  </a:cubicBezTo>
                </a:path>
              </a:pathLst>
            </a:cu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Freeform 9"/>
            <p:cNvSpPr/>
            <p:nvPr/>
          </p:nvSpPr>
          <p:spPr>
            <a:xfrm rot="5400000">
              <a:off x="5189713" y="4067262"/>
              <a:ext cx="215537" cy="219902"/>
            </a:xfrm>
            <a:custGeom>
              <a:avLst/>
              <a:gdLst>
                <a:gd name="connsiteX0" fmla="*/ 214630 w 221615"/>
                <a:gd name="connsiteY0" fmla="*/ 229235 h 229235"/>
                <a:gd name="connsiteX1" fmla="*/ 214630 w 221615"/>
                <a:gd name="connsiteY1" fmla="*/ 42545 h 229235"/>
                <a:gd name="connsiteX2" fmla="*/ 172720 w 221615"/>
                <a:gd name="connsiteY2" fmla="*/ 15875 h 229235"/>
                <a:gd name="connsiteX3" fmla="*/ 100330 w 221615"/>
                <a:gd name="connsiteY3" fmla="*/ 15875 h 229235"/>
                <a:gd name="connsiteX4" fmla="*/ 31750 w 221615"/>
                <a:gd name="connsiteY4" fmla="*/ 15875 h 229235"/>
                <a:gd name="connsiteX5" fmla="*/ 5080 w 221615"/>
                <a:gd name="connsiteY5" fmla="*/ 31115 h 229235"/>
                <a:gd name="connsiteX6" fmla="*/ 1270 w 221615"/>
                <a:gd name="connsiteY6" fmla="*/ 202565 h 229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1615" h="229235">
                  <a:moveTo>
                    <a:pt x="214630" y="229235"/>
                  </a:moveTo>
                  <a:cubicBezTo>
                    <a:pt x="218122" y="153670"/>
                    <a:pt x="221615" y="78105"/>
                    <a:pt x="214630" y="42545"/>
                  </a:cubicBezTo>
                  <a:cubicBezTo>
                    <a:pt x="207645" y="6985"/>
                    <a:pt x="191770" y="20320"/>
                    <a:pt x="172720" y="15875"/>
                  </a:cubicBezTo>
                  <a:cubicBezTo>
                    <a:pt x="153670" y="11430"/>
                    <a:pt x="100330" y="15875"/>
                    <a:pt x="100330" y="15875"/>
                  </a:cubicBezTo>
                  <a:cubicBezTo>
                    <a:pt x="76835" y="15875"/>
                    <a:pt x="47625" y="13335"/>
                    <a:pt x="31750" y="15875"/>
                  </a:cubicBezTo>
                  <a:cubicBezTo>
                    <a:pt x="15875" y="18415"/>
                    <a:pt x="10160" y="0"/>
                    <a:pt x="5080" y="31115"/>
                  </a:cubicBezTo>
                  <a:cubicBezTo>
                    <a:pt x="0" y="62230"/>
                    <a:pt x="635" y="132397"/>
                    <a:pt x="1270" y="202565"/>
                  </a:cubicBezTo>
                </a:path>
              </a:pathLst>
            </a:custGeom>
            <a:ln w="38100">
              <a:solidFill>
                <a:srgbClr val="C00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05" name="Freeform 9"/>
            <p:cNvSpPr/>
            <p:nvPr/>
          </p:nvSpPr>
          <p:spPr>
            <a:xfrm rot="5400000">
              <a:off x="5321062" y="4215315"/>
              <a:ext cx="174898" cy="391160"/>
            </a:xfrm>
            <a:custGeom>
              <a:avLst/>
              <a:gdLst>
                <a:gd name="connsiteX0" fmla="*/ 214630 w 221615"/>
                <a:gd name="connsiteY0" fmla="*/ 229235 h 229235"/>
                <a:gd name="connsiteX1" fmla="*/ 214630 w 221615"/>
                <a:gd name="connsiteY1" fmla="*/ 42545 h 229235"/>
                <a:gd name="connsiteX2" fmla="*/ 172720 w 221615"/>
                <a:gd name="connsiteY2" fmla="*/ 15875 h 229235"/>
                <a:gd name="connsiteX3" fmla="*/ 100330 w 221615"/>
                <a:gd name="connsiteY3" fmla="*/ 15875 h 229235"/>
                <a:gd name="connsiteX4" fmla="*/ 31750 w 221615"/>
                <a:gd name="connsiteY4" fmla="*/ 15875 h 229235"/>
                <a:gd name="connsiteX5" fmla="*/ 5080 w 221615"/>
                <a:gd name="connsiteY5" fmla="*/ 31115 h 229235"/>
                <a:gd name="connsiteX6" fmla="*/ 1270 w 221615"/>
                <a:gd name="connsiteY6" fmla="*/ 202565 h 229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1615" h="229235">
                  <a:moveTo>
                    <a:pt x="214630" y="229235"/>
                  </a:moveTo>
                  <a:cubicBezTo>
                    <a:pt x="218122" y="153670"/>
                    <a:pt x="221615" y="78105"/>
                    <a:pt x="214630" y="42545"/>
                  </a:cubicBezTo>
                  <a:cubicBezTo>
                    <a:pt x="207645" y="6985"/>
                    <a:pt x="191770" y="20320"/>
                    <a:pt x="172720" y="15875"/>
                  </a:cubicBezTo>
                  <a:cubicBezTo>
                    <a:pt x="153670" y="11430"/>
                    <a:pt x="100330" y="15875"/>
                    <a:pt x="100330" y="15875"/>
                  </a:cubicBezTo>
                  <a:cubicBezTo>
                    <a:pt x="76835" y="15875"/>
                    <a:pt x="47625" y="13335"/>
                    <a:pt x="31750" y="15875"/>
                  </a:cubicBezTo>
                  <a:cubicBezTo>
                    <a:pt x="15875" y="18415"/>
                    <a:pt x="10160" y="0"/>
                    <a:pt x="5080" y="31115"/>
                  </a:cubicBezTo>
                  <a:cubicBezTo>
                    <a:pt x="0" y="62230"/>
                    <a:pt x="635" y="132397"/>
                    <a:pt x="1270" y="202565"/>
                  </a:cubicBezTo>
                </a:path>
              </a:pathLst>
            </a:custGeom>
            <a:ln w="38100">
              <a:solidFill>
                <a:srgbClr val="C00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cxnSp>
          <p:nvCxnSpPr>
            <p:cNvPr id="106" name="Straight Arrow Connector 105"/>
            <p:cNvCxnSpPr/>
            <p:nvPr/>
          </p:nvCxnSpPr>
          <p:spPr>
            <a:xfrm flipV="1">
              <a:off x="4999571" y="4195786"/>
              <a:ext cx="10019" cy="185714"/>
            </a:xfrm>
            <a:prstGeom prst="straightConnector1">
              <a:avLst/>
            </a:prstGeom>
            <a:ln w="28575">
              <a:solidFill>
                <a:srgbClr val="C00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Arrow Connector 108"/>
            <p:cNvCxnSpPr/>
            <p:nvPr/>
          </p:nvCxnSpPr>
          <p:spPr>
            <a:xfrm flipV="1">
              <a:off x="5299291" y="4541226"/>
              <a:ext cx="10019" cy="185714"/>
            </a:xfrm>
            <a:prstGeom prst="straightConnector1">
              <a:avLst/>
            </a:prstGeom>
            <a:ln w="28575">
              <a:solidFill>
                <a:srgbClr val="C00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Arrow Connector 109"/>
            <p:cNvCxnSpPr/>
            <p:nvPr/>
          </p:nvCxnSpPr>
          <p:spPr>
            <a:xfrm flipH="1" flipV="1">
              <a:off x="5487109" y="4719025"/>
              <a:ext cx="461481" cy="8583"/>
            </a:xfrm>
            <a:prstGeom prst="straightConnector1">
              <a:avLst/>
            </a:prstGeom>
            <a:ln w="28575">
              <a:solidFill>
                <a:srgbClr val="C00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Arrow Connector 110"/>
            <p:cNvCxnSpPr/>
            <p:nvPr/>
          </p:nvCxnSpPr>
          <p:spPr>
            <a:xfrm flipH="1" flipV="1">
              <a:off x="5628014" y="3846686"/>
              <a:ext cx="461481" cy="8583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Arrow Connector 111"/>
            <p:cNvCxnSpPr/>
            <p:nvPr/>
          </p:nvCxnSpPr>
          <p:spPr>
            <a:xfrm flipH="1" flipV="1">
              <a:off x="5648075" y="3632076"/>
              <a:ext cx="461481" cy="8583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Arrow Connector 112"/>
            <p:cNvCxnSpPr/>
            <p:nvPr/>
          </p:nvCxnSpPr>
          <p:spPr>
            <a:xfrm flipV="1">
              <a:off x="4318851" y="4251666"/>
              <a:ext cx="360539" cy="2834"/>
            </a:xfrm>
            <a:prstGeom prst="straightConnector1">
              <a:avLst/>
            </a:prstGeom>
            <a:ln w="28575">
              <a:solidFill>
                <a:srgbClr val="C00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5" name="Freeform 114"/>
            <p:cNvSpPr/>
            <p:nvPr/>
          </p:nvSpPr>
          <p:spPr>
            <a:xfrm rot="13475620" flipH="1">
              <a:off x="4148202" y="4204061"/>
              <a:ext cx="128966" cy="171266"/>
            </a:xfrm>
            <a:custGeom>
              <a:avLst/>
              <a:gdLst>
                <a:gd name="connsiteX0" fmla="*/ 108284 w 108284"/>
                <a:gd name="connsiteY0" fmla="*/ 0 h 469232"/>
                <a:gd name="connsiteX1" fmla="*/ 12031 w 108284"/>
                <a:gd name="connsiteY1" fmla="*/ 192505 h 469232"/>
                <a:gd name="connsiteX2" fmla="*/ 36095 w 108284"/>
                <a:gd name="connsiteY2" fmla="*/ 469232 h 469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8284" h="469232">
                  <a:moveTo>
                    <a:pt x="108284" y="0"/>
                  </a:moveTo>
                  <a:cubicBezTo>
                    <a:pt x="66173" y="57150"/>
                    <a:pt x="24062" y="114300"/>
                    <a:pt x="12031" y="192505"/>
                  </a:cubicBezTo>
                  <a:cubicBezTo>
                    <a:pt x="0" y="270710"/>
                    <a:pt x="18047" y="369971"/>
                    <a:pt x="36095" y="469232"/>
                  </a:cubicBezTo>
                </a:path>
              </a:pathLst>
            </a:custGeom>
            <a:ln w="28575">
              <a:solidFill>
                <a:srgbClr val="008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Freeform 115"/>
            <p:cNvSpPr/>
            <p:nvPr/>
          </p:nvSpPr>
          <p:spPr>
            <a:xfrm rot="13475620" flipH="1">
              <a:off x="4224408" y="4204073"/>
              <a:ext cx="128966" cy="171266"/>
            </a:xfrm>
            <a:custGeom>
              <a:avLst/>
              <a:gdLst>
                <a:gd name="connsiteX0" fmla="*/ 108284 w 108284"/>
                <a:gd name="connsiteY0" fmla="*/ 0 h 469232"/>
                <a:gd name="connsiteX1" fmla="*/ 12031 w 108284"/>
                <a:gd name="connsiteY1" fmla="*/ 192505 h 469232"/>
                <a:gd name="connsiteX2" fmla="*/ 36095 w 108284"/>
                <a:gd name="connsiteY2" fmla="*/ 469232 h 469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8284" h="469232">
                  <a:moveTo>
                    <a:pt x="108284" y="0"/>
                  </a:moveTo>
                  <a:cubicBezTo>
                    <a:pt x="66173" y="57150"/>
                    <a:pt x="24062" y="114300"/>
                    <a:pt x="12031" y="192505"/>
                  </a:cubicBezTo>
                  <a:cubicBezTo>
                    <a:pt x="0" y="270710"/>
                    <a:pt x="18047" y="369971"/>
                    <a:pt x="36095" y="469232"/>
                  </a:cubicBezTo>
                </a:path>
              </a:pathLst>
            </a:custGeom>
            <a:ln w="28575">
              <a:solidFill>
                <a:srgbClr val="008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Freeform 118"/>
            <p:cNvSpPr/>
            <p:nvPr/>
          </p:nvSpPr>
          <p:spPr>
            <a:xfrm rot="1714577">
              <a:off x="1989581" y="883927"/>
              <a:ext cx="1592024" cy="2767711"/>
            </a:xfrm>
            <a:custGeom>
              <a:avLst/>
              <a:gdLst>
                <a:gd name="connsiteX0" fmla="*/ 108284 w 108284"/>
                <a:gd name="connsiteY0" fmla="*/ 0 h 469232"/>
                <a:gd name="connsiteX1" fmla="*/ 12031 w 108284"/>
                <a:gd name="connsiteY1" fmla="*/ 192505 h 469232"/>
                <a:gd name="connsiteX2" fmla="*/ 36095 w 108284"/>
                <a:gd name="connsiteY2" fmla="*/ 469232 h 469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8284" h="469232">
                  <a:moveTo>
                    <a:pt x="108284" y="0"/>
                  </a:moveTo>
                  <a:cubicBezTo>
                    <a:pt x="66173" y="57150"/>
                    <a:pt x="24062" y="114300"/>
                    <a:pt x="12031" y="192505"/>
                  </a:cubicBezTo>
                  <a:cubicBezTo>
                    <a:pt x="0" y="270710"/>
                    <a:pt x="18047" y="369971"/>
                    <a:pt x="36095" y="469232"/>
                  </a:cubicBezTo>
                </a:path>
              </a:pathLst>
            </a:custGeom>
            <a:ln w="28575">
              <a:solidFill>
                <a:srgbClr val="008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1" name="Straight Arrow Connector 120"/>
            <p:cNvCxnSpPr>
              <a:stCxn id="119" idx="1"/>
            </p:cNvCxnSpPr>
            <p:nvPr/>
          </p:nvCxnSpPr>
          <p:spPr>
            <a:xfrm flipV="1">
              <a:off x="2360696" y="1663700"/>
              <a:ext cx="111575" cy="89807"/>
            </a:xfrm>
            <a:prstGeom prst="straightConnector1">
              <a:avLst/>
            </a:prstGeom>
            <a:ln w="28575">
              <a:solidFill>
                <a:srgbClr val="008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3" name="Freeform 122"/>
            <p:cNvSpPr/>
            <p:nvPr/>
          </p:nvSpPr>
          <p:spPr>
            <a:xfrm rot="1714577">
              <a:off x="2256408" y="1126882"/>
              <a:ext cx="1412894" cy="2483663"/>
            </a:xfrm>
            <a:custGeom>
              <a:avLst/>
              <a:gdLst>
                <a:gd name="connsiteX0" fmla="*/ 108284 w 108284"/>
                <a:gd name="connsiteY0" fmla="*/ 0 h 469232"/>
                <a:gd name="connsiteX1" fmla="*/ 12031 w 108284"/>
                <a:gd name="connsiteY1" fmla="*/ 192505 h 469232"/>
                <a:gd name="connsiteX2" fmla="*/ 36095 w 108284"/>
                <a:gd name="connsiteY2" fmla="*/ 469232 h 469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8284" h="469232">
                  <a:moveTo>
                    <a:pt x="108284" y="0"/>
                  </a:moveTo>
                  <a:cubicBezTo>
                    <a:pt x="66173" y="57150"/>
                    <a:pt x="24062" y="114300"/>
                    <a:pt x="12031" y="192505"/>
                  </a:cubicBezTo>
                  <a:cubicBezTo>
                    <a:pt x="0" y="270710"/>
                    <a:pt x="18047" y="369971"/>
                    <a:pt x="36095" y="469232"/>
                  </a:cubicBezTo>
                </a:path>
              </a:pathLst>
            </a:custGeom>
            <a:ln w="28575">
              <a:solidFill>
                <a:srgbClr val="008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4" name="Straight Arrow Connector 123"/>
            <p:cNvCxnSpPr>
              <a:endCxn id="123" idx="1"/>
            </p:cNvCxnSpPr>
            <p:nvPr/>
          </p:nvCxnSpPr>
          <p:spPr>
            <a:xfrm flipV="1">
              <a:off x="2463117" y="1910146"/>
              <a:ext cx="123825" cy="142875"/>
            </a:xfrm>
            <a:prstGeom prst="straightConnector1">
              <a:avLst/>
            </a:prstGeom>
            <a:ln w="28575">
              <a:solidFill>
                <a:srgbClr val="008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Arrow Connector 126"/>
            <p:cNvCxnSpPr/>
            <p:nvPr/>
          </p:nvCxnSpPr>
          <p:spPr>
            <a:xfrm flipH="1" flipV="1">
              <a:off x="4062946" y="1844675"/>
              <a:ext cx="2" cy="340585"/>
            </a:xfrm>
            <a:prstGeom prst="straightConnector1">
              <a:avLst/>
            </a:prstGeom>
            <a:ln w="28575">
              <a:solidFill>
                <a:srgbClr val="C00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9" name="Freeform 9"/>
            <p:cNvSpPr/>
            <p:nvPr/>
          </p:nvSpPr>
          <p:spPr>
            <a:xfrm rot="10800000">
              <a:off x="4027802" y="2360815"/>
              <a:ext cx="269848" cy="361258"/>
            </a:xfrm>
            <a:custGeom>
              <a:avLst/>
              <a:gdLst>
                <a:gd name="connsiteX0" fmla="*/ 214630 w 221615"/>
                <a:gd name="connsiteY0" fmla="*/ 229235 h 229235"/>
                <a:gd name="connsiteX1" fmla="*/ 214630 w 221615"/>
                <a:gd name="connsiteY1" fmla="*/ 42545 h 229235"/>
                <a:gd name="connsiteX2" fmla="*/ 172720 w 221615"/>
                <a:gd name="connsiteY2" fmla="*/ 15875 h 229235"/>
                <a:gd name="connsiteX3" fmla="*/ 100330 w 221615"/>
                <a:gd name="connsiteY3" fmla="*/ 15875 h 229235"/>
                <a:gd name="connsiteX4" fmla="*/ 31750 w 221615"/>
                <a:gd name="connsiteY4" fmla="*/ 15875 h 229235"/>
                <a:gd name="connsiteX5" fmla="*/ 5080 w 221615"/>
                <a:gd name="connsiteY5" fmla="*/ 31115 h 229235"/>
                <a:gd name="connsiteX6" fmla="*/ 1270 w 221615"/>
                <a:gd name="connsiteY6" fmla="*/ 202565 h 229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1615" h="229235">
                  <a:moveTo>
                    <a:pt x="214630" y="229235"/>
                  </a:moveTo>
                  <a:cubicBezTo>
                    <a:pt x="218122" y="153670"/>
                    <a:pt x="221615" y="78105"/>
                    <a:pt x="214630" y="42545"/>
                  </a:cubicBezTo>
                  <a:cubicBezTo>
                    <a:pt x="207645" y="6985"/>
                    <a:pt x="191770" y="20320"/>
                    <a:pt x="172720" y="15875"/>
                  </a:cubicBezTo>
                  <a:cubicBezTo>
                    <a:pt x="153670" y="11430"/>
                    <a:pt x="100330" y="15875"/>
                    <a:pt x="100330" y="15875"/>
                  </a:cubicBezTo>
                  <a:cubicBezTo>
                    <a:pt x="76835" y="15875"/>
                    <a:pt x="47625" y="13335"/>
                    <a:pt x="31750" y="15875"/>
                  </a:cubicBezTo>
                  <a:cubicBezTo>
                    <a:pt x="15875" y="18415"/>
                    <a:pt x="10160" y="0"/>
                    <a:pt x="5080" y="31115"/>
                  </a:cubicBezTo>
                  <a:cubicBezTo>
                    <a:pt x="0" y="62230"/>
                    <a:pt x="635" y="132397"/>
                    <a:pt x="1270" y="202565"/>
                  </a:cubicBezTo>
                </a:path>
              </a:pathLst>
            </a:custGeom>
            <a:ln w="38100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cxnSp>
          <p:nvCxnSpPr>
            <p:cNvPr id="130" name="Straight Arrow Connector 129"/>
            <p:cNvCxnSpPr/>
            <p:nvPr/>
          </p:nvCxnSpPr>
          <p:spPr>
            <a:xfrm flipH="1">
              <a:off x="4339171" y="2852011"/>
              <a:ext cx="447677" cy="2314"/>
            </a:xfrm>
            <a:prstGeom prst="straightConnector1">
              <a:avLst/>
            </a:prstGeom>
            <a:ln w="28575">
              <a:solidFill>
                <a:srgbClr val="C00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1" name="Group 14"/>
          <p:cNvGrpSpPr/>
          <p:nvPr/>
        </p:nvGrpSpPr>
        <p:grpSpPr>
          <a:xfrm rot="10800000">
            <a:off x="56178" y="5269007"/>
            <a:ext cx="3867443" cy="1846104"/>
            <a:chOff x="4633769" y="2909454"/>
            <a:chExt cx="4327343" cy="2101411"/>
          </a:xfrm>
        </p:grpSpPr>
        <p:pic>
          <p:nvPicPr>
            <p:cNvPr id="82" name="Picture 4" descr="E:\DCIM\101MSDCF\DSC04023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667" t="30785" r="2828" b="23636"/>
            <a:stretch/>
          </p:blipFill>
          <p:spPr bwMode="auto">
            <a:xfrm>
              <a:off x="4633769" y="2909454"/>
              <a:ext cx="4327343" cy="1837471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3" name="TextBox 82"/>
            <p:cNvSpPr txBox="1"/>
            <p:nvPr/>
          </p:nvSpPr>
          <p:spPr>
            <a:xfrm rot="10800000">
              <a:off x="6111989" y="4641533"/>
              <a:ext cx="8901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Pigtail</a:t>
              </a:r>
              <a:endParaRPr lang="en-US" dirty="0"/>
            </a:p>
          </p:txBody>
        </p:sp>
        <p:cxnSp>
          <p:nvCxnSpPr>
            <p:cNvPr id="86" name="Straight Arrow Connector 85"/>
            <p:cNvCxnSpPr/>
            <p:nvPr/>
          </p:nvCxnSpPr>
          <p:spPr>
            <a:xfrm flipV="1">
              <a:off x="6591136" y="4074213"/>
              <a:ext cx="125752" cy="680328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9" name="Group 16"/>
          <p:cNvGrpSpPr/>
          <p:nvPr/>
        </p:nvGrpSpPr>
        <p:grpSpPr>
          <a:xfrm rot="10800000">
            <a:off x="337514" y="4293052"/>
            <a:ext cx="2824555" cy="1050408"/>
            <a:chOff x="4610388" y="5257799"/>
            <a:chExt cx="3376849" cy="1344323"/>
          </a:xfrm>
        </p:grpSpPr>
        <p:pic>
          <p:nvPicPr>
            <p:cNvPr id="90" name="Picture 6" descr="E:\DCIM\191_0906\IMGP1544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4610388" y="5257799"/>
              <a:ext cx="3376849" cy="1344323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2" name="Oval 91"/>
            <p:cNvSpPr/>
            <p:nvPr/>
          </p:nvSpPr>
          <p:spPr>
            <a:xfrm>
              <a:off x="5571836" y="5902252"/>
              <a:ext cx="457200" cy="38540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3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785922">
            <a:off x="1240294" y="5014898"/>
            <a:ext cx="305452" cy="1315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DVI Connector Geometry</a:t>
            </a:r>
            <a:endParaRPr lang="en-US" dirty="0"/>
          </a:p>
        </p:txBody>
      </p:sp>
      <p:pic>
        <p:nvPicPr>
          <p:cNvPr id="21104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51636"/>
            <a:ext cx="5036108" cy="474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4905" y="222422"/>
            <a:ext cx="3668966" cy="3500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9287" y="3722032"/>
            <a:ext cx="2796746" cy="2975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8229600" y="3929449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GND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8258432" y="4440195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Tx</a:t>
            </a:r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237834" y="4184814"/>
            <a:ext cx="570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Tx</a:t>
            </a:r>
            <a:r>
              <a:rPr lang="en-US" dirty="0" smtClean="0"/>
              <a:t>+</a:t>
            </a:r>
            <a:endParaRPr lang="en-US" dirty="0"/>
          </a:p>
        </p:txBody>
      </p:sp>
      <p:cxnSp>
        <p:nvCxnSpPr>
          <p:cNvPr id="13" name="Straight Arrow Connector 12"/>
          <p:cNvCxnSpPr>
            <a:endCxn id="9" idx="1"/>
          </p:cNvCxnSpPr>
          <p:nvPr/>
        </p:nvCxnSpPr>
        <p:spPr>
          <a:xfrm flipV="1">
            <a:off x="7030995" y="4114115"/>
            <a:ext cx="1198605" cy="297247"/>
          </a:xfrm>
          <a:prstGeom prst="straightConnector1">
            <a:avLst/>
          </a:prstGeom>
          <a:ln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endCxn id="11" idx="1"/>
          </p:cNvCxnSpPr>
          <p:nvPr/>
        </p:nvCxnSpPr>
        <p:spPr>
          <a:xfrm flipV="1">
            <a:off x="7055708" y="4369480"/>
            <a:ext cx="1182126" cy="177806"/>
          </a:xfrm>
          <a:prstGeom prst="straightConnector1">
            <a:avLst/>
          </a:prstGeom>
          <a:ln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endCxn id="10" idx="1"/>
          </p:cNvCxnSpPr>
          <p:nvPr/>
        </p:nvCxnSpPr>
        <p:spPr>
          <a:xfrm flipV="1">
            <a:off x="7179276" y="4624861"/>
            <a:ext cx="1079156" cy="45993"/>
          </a:xfrm>
          <a:prstGeom prst="straightConnector1">
            <a:avLst/>
          </a:prstGeom>
          <a:ln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232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EMI “Antenna” Currents on Cable</a:t>
            </a:r>
            <a:endParaRPr lang="en-US" dirty="0"/>
          </a:p>
        </p:txBody>
      </p:sp>
      <p:graphicFrame>
        <p:nvGraphicFramePr>
          <p:cNvPr id="744450" name="Object 2"/>
          <p:cNvGraphicFramePr>
            <a:graphicFrameLocks noChangeAspect="1"/>
          </p:cNvGraphicFramePr>
          <p:nvPr/>
        </p:nvGraphicFramePr>
        <p:xfrm>
          <a:off x="631372" y="631372"/>
          <a:ext cx="10020334" cy="647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9737" name="Visio" r:id="rId4" imgW="10982960" imgH="6754267" progId="Visio.Drawing.11">
                  <p:embed/>
                </p:oleObj>
              </mc:Choice>
              <mc:Fallback>
                <p:oleObj name="Visio" r:id="rId4" imgW="10982960" imgH="6754267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1372" y="631372"/>
                        <a:ext cx="10020334" cy="6477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Oval 10"/>
          <p:cNvSpPr/>
          <p:nvPr/>
        </p:nvSpPr>
        <p:spPr>
          <a:xfrm>
            <a:off x="7870361" y="1295400"/>
            <a:ext cx="751115" cy="783771"/>
          </a:xfrm>
          <a:prstGeom prst="ellipse">
            <a:avLst/>
          </a:prstGeom>
          <a:noFill/>
          <a:ln w="38100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8860" y="5429788"/>
            <a:ext cx="2155371" cy="45719"/>
          </a:xfrm>
          <a:prstGeom prst="rect">
            <a:avLst/>
          </a:prstGeom>
          <a:solidFill>
            <a:srgbClr val="D9A3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39489" y="5508164"/>
            <a:ext cx="1178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PCB GND</a:t>
            </a:r>
            <a:endParaRPr lang="en-US" dirty="0"/>
          </a:p>
        </p:txBody>
      </p:sp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9509" y="4930346"/>
            <a:ext cx="144471" cy="622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15"/>
          <p:cNvSpPr/>
          <p:nvPr/>
        </p:nvSpPr>
        <p:spPr>
          <a:xfrm>
            <a:off x="718753" y="5168060"/>
            <a:ext cx="97971" cy="30479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240976" y="5836696"/>
            <a:ext cx="12953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Connector shell to PCB GND</a:t>
            </a:r>
            <a:endParaRPr lang="en-US" dirty="0"/>
          </a:p>
        </p:txBody>
      </p:sp>
      <p:cxnSp>
        <p:nvCxnSpPr>
          <p:cNvPr id="13" name="Straight Arrow Connector 12"/>
          <p:cNvCxnSpPr>
            <a:endCxn id="16" idx="3"/>
          </p:cNvCxnSpPr>
          <p:nvPr/>
        </p:nvCxnSpPr>
        <p:spPr>
          <a:xfrm flipH="1" flipV="1">
            <a:off x="816724" y="5320460"/>
            <a:ext cx="480735" cy="808491"/>
          </a:xfrm>
          <a:prstGeom prst="straightConnector1">
            <a:avLst/>
          </a:prstGeom>
          <a:ln w="190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2057402" y="5159822"/>
            <a:ext cx="97971" cy="30479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/>
          <p:cNvCxnSpPr>
            <a:endCxn id="18" idx="1"/>
          </p:cNvCxnSpPr>
          <p:nvPr/>
        </p:nvCxnSpPr>
        <p:spPr>
          <a:xfrm flipV="1">
            <a:off x="1767016" y="5312222"/>
            <a:ext cx="290386" cy="619021"/>
          </a:xfrm>
          <a:prstGeom prst="straightConnector1">
            <a:avLst/>
          </a:prstGeom>
          <a:ln w="190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6803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Cable Shield to Connector Shell</a:t>
            </a:r>
            <a:endParaRPr lang="en-US" dirty="0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7050" y="1228725"/>
            <a:ext cx="2702150" cy="269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7369628" y="625926"/>
            <a:ext cx="1774372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Not a perfect 360</a:t>
            </a:r>
            <a:r>
              <a:rPr lang="en-US" baseline="30000" dirty="0" smtClean="0"/>
              <a:t>o</a:t>
            </a:r>
            <a:r>
              <a:rPr lang="en-US" dirty="0" smtClean="0"/>
              <a:t> connection of shield braid to metal shell</a:t>
            </a: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6172200" y="1495425"/>
            <a:ext cx="1323975" cy="1328055"/>
          </a:xfrm>
          <a:prstGeom prst="ellipse">
            <a:avLst/>
          </a:prstGeom>
          <a:noFill/>
          <a:ln w="57150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06233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3065107"/>
              </p:ext>
            </p:extLst>
          </p:nvPr>
        </p:nvGraphicFramePr>
        <p:xfrm>
          <a:off x="0" y="808900"/>
          <a:ext cx="8924925" cy="5768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0761" name="Visio" r:id="rId4" imgW="10982960" imgH="6754267" progId="Visio.Drawing.11">
                  <p:embed/>
                </p:oleObj>
              </mc:Choice>
              <mc:Fallback>
                <p:oleObj name="Visio" r:id="rId4" imgW="10982960" imgH="6754267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808900"/>
                        <a:ext cx="8924925" cy="5768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Oval 22"/>
          <p:cNvSpPr/>
          <p:nvPr/>
        </p:nvSpPr>
        <p:spPr>
          <a:xfrm rot="1057067">
            <a:off x="5898578" y="5986531"/>
            <a:ext cx="1993900" cy="378179"/>
          </a:xfrm>
          <a:prstGeom prst="ellipse">
            <a:avLst/>
          </a:prstGeom>
          <a:noFill/>
          <a:ln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952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Cable Connector Shell-to-PCB Connector Shell</a:t>
            </a:r>
            <a:endParaRPr lang="en-US" dirty="0"/>
          </a:p>
        </p:txBody>
      </p:sp>
      <p:graphicFrame>
        <p:nvGraphicFramePr>
          <p:cNvPr id="2063362" name="Object 2"/>
          <p:cNvGraphicFramePr>
            <a:graphicFrameLocks noChangeAspect="1"/>
          </p:cNvGraphicFramePr>
          <p:nvPr/>
        </p:nvGraphicFramePr>
        <p:xfrm>
          <a:off x="0" y="774700"/>
          <a:ext cx="8924925" cy="576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1785" name="Visio" r:id="rId3" imgW="10982960" imgH="6754267" progId="Visio.Drawing.11">
                  <p:embed/>
                </p:oleObj>
              </mc:Choice>
              <mc:Fallback>
                <p:oleObj name="Visio" r:id="rId3" imgW="10982960" imgH="6754267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774700"/>
                        <a:ext cx="8924925" cy="5768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8200" y="3733800"/>
            <a:ext cx="2941576" cy="280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8264" y="1511300"/>
            <a:ext cx="2446636" cy="2419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699000" y="736600"/>
            <a:ext cx="3670300" cy="10795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68275" indent="-1682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lvl="1" eaLnBrk="1" hangingPunct="1">
              <a:spcBef>
                <a:spcPct val="20000"/>
              </a:spcBef>
              <a:buClr>
                <a:schemeClr val="tx1"/>
              </a:buClr>
              <a:buSzPct val="75000"/>
            </a:pPr>
            <a:r>
              <a:rPr lang="en-US" altLang="zh-CN" sz="2000" dirty="0" smtClean="0">
                <a:latin typeface="Times New Roman" pitchFamily="18" charset="0"/>
                <a:ea typeface="SimSun" pitchFamily="2" charset="-122"/>
              </a:rPr>
              <a:t>The Shell-Shell interface is only connected through 6 contact points (3 on top shown). </a:t>
            </a:r>
            <a:endParaRPr lang="en-US" altLang="zh-CN" sz="2000" dirty="0">
              <a:latin typeface="Times New Roman" pitchFamily="18" charset="0"/>
              <a:ea typeface="SimSun" pitchFamily="2" charset="-122"/>
            </a:endParaRPr>
          </a:p>
        </p:txBody>
      </p:sp>
      <p:sp>
        <p:nvSpPr>
          <p:cNvPr id="8" name="Oval 7"/>
          <p:cNvSpPr/>
          <p:nvPr/>
        </p:nvSpPr>
        <p:spPr>
          <a:xfrm rot="3528893">
            <a:off x="6368477" y="2392431"/>
            <a:ext cx="1993900" cy="378179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065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PCB Connector Shell-to-Enclosure</a:t>
            </a:r>
            <a:endParaRPr lang="en-US" dirty="0"/>
          </a:p>
        </p:txBody>
      </p:sp>
      <p:graphicFrame>
        <p:nvGraphicFramePr>
          <p:cNvPr id="2063362" name="Object 2"/>
          <p:cNvGraphicFramePr>
            <a:graphicFrameLocks noChangeAspect="1"/>
          </p:cNvGraphicFramePr>
          <p:nvPr/>
        </p:nvGraphicFramePr>
        <p:xfrm>
          <a:off x="0" y="749986"/>
          <a:ext cx="8924925" cy="576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2809" name="Visio" r:id="rId3" imgW="10982960" imgH="6754267" progId="Visio.Drawing.11">
                  <p:embed/>
                </p:oleObj>
              </mc:Choice>
              <mc:Fallback>
                <p:oleObj name="Visio" r:id="rId3" imgW="10982960" imgH="6754267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749986"/>
                        <a:ext cx="8924925" cy="5768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399" b="5224"/>
          <a:stretch/>
        </p:blipFill>
        <p:spPr bwMode="auto">
          <a:xfrm>
            <a:off x="5181600" y="1971932"/>
            <a:ext cx="3962400" cy="311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Oval 10"/>
          <p:cNvSpPr/>
          <p:nvPr/>
        </p:nvSpPr>
        <p:spPr>
          <a:xfrm rot="5119303">
            <a:off x="985158" y="3710648"/>
            <a:ext cx="1219200" cy="885898"/>
          </a:xfrm>
          <a:prstGeom prst="ellipse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 rot="5119303">
            <a:off x="7233558" y="3335827"/>
            <a:ext cx="1219200" cy="885898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363730" y="5226908"/>
            <a:ext cx="23354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Two screws connector shell to enclosure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2132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PCB Connector Shell-to-PCB GND</a:t>
            </a:r>
            <a:endParaRPr lang="en-US" dirty="0"/>
          </a:p>
        </p:txBody>
      </p:sp>
      <p:graphicFrame>
        <p:nvGraphicFramePr>
          <p:cNvPr id="2063362" name="Object 2"/>
          <p:cNvGraphicFramePr>
            <a:graphicFrameLocks noChangeAspect="1"/>
          </p:cNvGraphicFramePr>
          <p:nvPr/>
        </p:nvGraphicFramePr>
        <p:xfrm>
          <a:off x="0" y="737630"/>
          <a:ext cx="8924925" cy="576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3833" name="Visio" r:id="rId3" imgW="10982960" imgH="6754267" progId="Visio.Drawing.11">
                  <p:embed/>
                </p:oleObj>
              </mc:Choice>
              <mc:Fallback>
                <p:oleObj name="Visio" r:id="rId3" imgW="10982960" imgH="6754267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737630"/>
                        <a:ext cx="8924925" cy="5768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399" b="5224"/>
          <a:stretch/>
        </p:blipFill>
        <p:spPr bwMode="auto">
          <a:xfrm>
            <a:off x="5181600" y="1428224"/>
            <a:ext cx="3962400" cy="311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Oval 11"/>
          <p:cNvSpPr/>
          <p:nvPr/>
        </p:nvSpPr>
        <p:spPr>
          <a:xfrm>
            <a:off x="1390375" y="2829697"/>
            <a:ext cx="487852" cy="395496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 rot="2328416">
            <a:off x="6459202" y="1745911"/>
            <a:ext cx="1219200" cy="885898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5053915" y="729038"/>
            <a:ext cx="40900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Three “dimples” connector shell upper for PCB GND</a:t>
            </a:r>
            <a:endParaRPr lang="en-US" dirty="0"/>
          </a:p>
        </p:txBody>
      </p:sp>
      <p:pic>
        <p:nvPicPr>
          <p:cNvPr id="18" name="Picture 1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2168" y="3304137"/>
            <a:ext cx="3236480" cy="3088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42374" y="4584357"/>
            <a:ext cx="144471" cy="622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ectangle 19"/>
          <p:cNvSpPr/>
          <p:nvPr/>
        </p:nvSpPr>
        <p:spPr>
          <a:xfrm>
            <a:off x="63845" y="4747930"/>
            <a:ext cx="97971" cy="30479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240079" y="5750199"/>
            <a:ext cx="12953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Connector shell to PCB GND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1291281" y="4764406"/>
            <a:ext cx="97971" cy="30479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-27066" y="5009650"/>
            <a:ext cx="1472808" cy="56620"/>
          </a:xfrm>
          <a:prstGeom prst="rect">
            <a:avLst/>
          </a:prstGeom>
          <a:solidFill>
            <a:srgbClr val="D9A3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103562" y="5112740"/>
            <a:ext cx="1178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PCB GND</a:t>
            </a:r>
            <a:endParaRPr lang="en-US" dirty="0"/>
          </a:p>
        </p:txBody>
      </p:sp>
      <p:cxnSp>
        <p:nvCxnSpPr>
          <p:cNvPr id="23" name="Straight Arrow Connector 22"/>
          <p:cNvCxnSpPr/>
          <p:nvPr/>
        </p:nvCxnSpPr>
        <p:spPr>
          <a:xfrm flipH="1" flipV="1">
            <a:off x="149459" y="4986827"/>
            <a:ext cx="480735" cy="808491"/>
          </a:xfrm>
          <a:prstGeom prst="straightConnector1">
            <a:avLst/>
          </a:prstGeom>
          <a:ln w="190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endCxn id="22" idx="1"/>
          </p:cNvCxnSpPr>
          <p:nvPr/>
        </p:nvCxnSpPr>
        <p:spPr>
          <a:xfrm flipV="1">
            <a:off x="1099751" y="4916806"/>
            <a:ext cx="191530" cy="680805"/>
          </a:xfrm>
          <a:prstGeom prst="straightConnector1">
            <a:avLst/>
          </a:prstGeom>
          <a:ln w="190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al 27"/>
          <p:cNvSpPr/>
          <p:nvPr/>
        </p:nvSpPr>
        <p:spPr>
          <a:xfrm>
            <a:off x="7315937" y="5782965"/>
            <a:ext cx="888950" cy="646488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8588684" y="5762371"/>
            <a:ext cx="431750" cy="646488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Arrow Connector 29"/>
          <p:cNvCxnSpPr/>
          <p:nvPr/>
        </p:nvCxnSpPr>
        <p:spPr>
          <a:xfrm flipV="1">
            <a:off x="1544595" y="6178379"/>
            <a:ext cx="5498756" cy="148280"/>
          </a:xfrm>
          <a:prstGeom prst="straightConnector1">
            <a:avLst/>
          </a:prstGeom>
          <a:ln w="190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4650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EMI Concepts and Physics: Module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399" y="914400"/>
            <a:ext cx="8805863" cy="5562600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Review</a:t>
            </a:r>
          </a:p>
          <a:p>
            <a:pPr lvl="1">
              <a:spcBef>
                <a:spcPts val="0"/>
              </a:spcBef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EMI problem at “30,000 feet”</a:t>
            </a:r>
          </a:p>
          <a:p>
            <a:pPr lvl="1">
              <a:spcBef>
                <a:spcPts val="0"/>
              </a:spcBef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EMI coupling paths</a:t>
            </a:r>
          </a:p>
          <a:p>
            <a:pPr lvl="0">
              <a:spcBef>
                <a:spcPts val="0"/>
              </a:spcBef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A short laundry list of representative examples</a:t>
            </a:r>
          </a:p>
          <a:p>
            <a:pPr lvl="0">
              <a:spcBef>
                <a:spcPts val="0"/>
              </a:spcBef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A current-based paradigm for anticipating and diagnosing EMI coupling paths</a:t>
            </a:r>
          </a:p>
          <a:p>
            <a:pPr lvl="1">
              <a:spcBef>
                <a:spcPts val="0"/>
              </a:spcBef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A physics-based paradigm for EMC design, diagnosis, mitigation</a:t>
            </a:r>
          </a:p>
          <a:p>
            <a:pPr lvl="1">
              <a:spcBef>
                <a:spcPts val="0"/>
              </a:spcBef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Tracing current paths – intentional and un-intentional</a:t>
            </a:r>
          </a:p>
          <a:p>
            <a:pPr lvl="2">
              <a:spcBef>
                <a:spcPts val="0"/>
              </a:spcBef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The basic physics through an example – current changing reference</a:t>
            </a:r>
          </a:p>
          <a:p>
            <a:pPr lvl="2">
              <a:spcBef>
                <a:spcPts val="0"/>
              </a:spcBef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USB interface</a:t>
            </a:r>
          </a:p>
          <a:p>
            <a:pPr lvl="2">
              <a:spcBef>
                <a:spcPts val="0"/>
              </a:spcBef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DVI interface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Developing models</a:t>
            </a:r>
          </a:p>
          <a:p>
            <a:pPr>
              <a:spcBef>
                <a:spcPts val="0"/>
              </a:spcBef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The Maxwell Equations only – paradigm doesn’t apply</a:t>
            </a:r>
          </a:p>
          <a:p>
            <a:pPr>
              <a:spcBef>
                <a:spcPts val="0"/>
              </a:spcBef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Managing currents</a:t>
            </a:r>
          </a:p>
        </p:txBody>
      </p:sp>
    </p:spTree>
    <p:extLst>
      <p:ext uri="{BB962C8B-B14F-4D97-AF65-F5344CB8AC3E}">
        <p14:creationId xmlns:p14="http://schemas.microsoft.com/office/powerpoint/2010/main" val="1599321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Modeling for Engineering Methodology and Calculations</a:t>
            </a:r>
            <a:endParaRPr lang="en-US" sz="2400" dirty="0"/>
          </a:p>
        </p:txBody>
      </p:sp>
      <p:sp>
        <p:nvSpPr>
          <p:cNvPr id="30" name="Rectangle 4"/>
          <p:cNvSpPr/>
          <p:nvPr/>
        </p:nvSpPr>
        <p:spPr>
          <a:xfrm flipV="1">
            <a:off x="216568" y="4226860"/>
            <a:ext cx="5363827" cy="67679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 flipV="1">
            <a:off x="3692942" y="3859577"/>
            <a:ext cx="764903" cy="45719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6"/>
          <p:cNvGrpSpPr/>
          <p:nvPr/>
        </p:nvGrpSpPr>
        <p:grpSpPr>
          <a:xfrm>
            <a:off x="573755" y="1696439"/>
            <a:ext cx="2070935" cy="2023591"/>
            <a:chOff x="971550" y="3028950"/>
            <a:chExt cx="2843213" cy="1085850"/>
          </a:xfrm>
          <a:solidFill>
            <a:schemeClr val="bg1">
              <a:lumMod val="50000"/>
            </a:schemeClr>
          </a:solidFill>
        </p:grpSpPr>
        <p:sp>
          <p:nvSpPr>
            <p:cNvPr id="44" name="Rectangle 43"/>
            <p:cNvSpPr/>
            <p:nvPr/>
          </p:nvSpPr>
          <p:spPr>
            <a:xfrm>
              <a:off x="971550" y="3028950"/>
              <a:ext cx="2843213" cy="1085850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3006465" y="3035063"/>
              <a:ext cx="45719" cy="91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10"/>
            <p:cNvSpPr/>
            <p:nvPr/>
          </p:nvSpPr>
          <p:spPr>
            <a:xfrm>
              <a:off x="3200732" y="3031915"/>
              <a:ext cx="45719" cy="91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11"/>
            <p:cNvSpPr/>
            <p:nvPr/>
          </p:nvSpPr>
          <p:spPr>
            <a:xfrm>
              <a:off x="3414713" y="3028950"/>
              <a:ext cx="45719" cy="91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12"/>
            <p:cNvSpPr/>
            <p:nvPr/>
          </p:nvSpPr>
          <p:spPr>
            <a:xfrm>
              <a:off x="3628694" y="3031919"/>
              <a:ext cx="45719" cy="91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14"/>
            <p:cNvSpPr/>
            <p:nvPr/>
          </p:nvSpPr>
          <p:spPr>
            <a:xfrm>
              <a:off x="1784641" y="3039473"/>
              <a:ext cx="45719" cy="91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15"/>
            <p:cNvSpPr/>
            <p:nvPr/>
          </p:nvSpPr>
          <p:spPr>
            <a:xfrm>
              <a:off x="1985964" y="3033534"/>
              <a:ext cx="45719" cy="91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16"/>
            <p:cNvSpPr/>
            <p:nvPr/>
          </p:nvSpPr>
          <p:spPr>
            <a:xfrm>
              <a:off x="2601332" y="3031649"/>
              <a:ext cx="45719" cy="91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17"/>
            <p:cNvSpPr/>
            <p:nvPr/>
          </p:nvSpPr>
          <p:spPr>
            <a:xfrm>
              <a:off x="2778516" y="3031471"/>
              <a:ext cx="45719" cy="91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4415873" y="3629295"/>
            <a:ext cx="13564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signal trace</a:t>
            </a:r>
            <a:endParaRPr lang="en-US" sz="2000" dirty="0"/>
          </a:p>
        </p:txBody>
      </p:sp>
      <p:grpSp>
        <p:nvGrpSpPr>
          <p:cNvPr id="4" name="Group 28"/>
          <p:cNvGrpSpPr/>
          <p:nvPr/>
        </p:nvGrpSpPr>
        <p:grpSpPr>
          <a:xfrm>
            <a:off x="2139363" y="3432778"/>
            <a:ext cx="1608220" cy="585536"/>
            <a:chOff x="2273969" y="2743200"/>
            <a:chExt cx="1608220" cy="585536"/>
          </a:xfrm>
        </p:grpSpPr>
        <p:sp>
          <p:nvSpPr>
            <p:cNvPr id="40" name="Arc 39"/>
            <p:cNvSpPr/>
            <p:nvPr/>
          </p:nvSpPr>
          <p:spPr>
            <a:xfrm rot="21196300">
              <a:off x="2273969" y="2851484"/>
              <a:ext cx="1022684" cy="348916"/>
            </a:xfrm>
            <a:prstGeom prst="arc">
              <a:avLst>
                <a:gd name="adj1" fmla="val 16200000"/>
                <a:gd name="adj2" fmla="val 21052991"/>
              </a:avLst>
            </a:prstGeom>
            <a:ln w="38100">
              <a:solidFill>
                <a:srgbClr val="00B05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1" name="Straight Connector 40"/>
            <p:cNvCxnSpPr/>
            <p:nvPr/>
          </p:nvCxnSpPr>
          <p:spPr>
            <a:xfrm flipH="1">
              <a:off x="3152274" y="2743200"/>
              <a:ext cx="156411" cy="324852"/>
            </a:xfrm>
            <a:prstGeom prst="line">
              <a:avLst/>
            </a:prstGeom>
            <a:ln w="38100">
              <a:solidFill>
                <a:srgbClr val="00B05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flipH="1">
              <a:off x="3268579" y="2799347"/>
              <a:ext cx="156411" cy="324852"/>
            </a:xfrm>
            <a:prstGeom prst="line">
              <a:avLst/>
            </a:prstGeom>
            <a:ln w="38100">
              <a:solidFill>
                <a:srgbClr val="00B05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Arc 42"/>
            <p:cNvSpPr/>
            <p:nvPr/>
          </p:nvSpPr>
          <p:spPr>
            <a:xfrm rot="307151">
              <a:off x="2859505" y="2979820"/>
              <a:ext cx="1022684" cy="348916"/>
            </a:xfrm>
            <a:prstGeom prst="arc">
              <a:avLst>
                <a:gd name="adj1" fmla="val 16200000"/>
                <a:gd name="adj2" fmla="val 21052991"/>
              </a:avLst>
            </a:prstGeom>
            <a:ln w="38100">
              <a:solidFill>
                <a:srgbClr val="00B05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4670257" y="4178733"/>
            <a:ext cx="12923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PCB GND</a:t>
            </a:r>
            <a:endParaRPr lang="en-US" sz="2000" dirty="0"/>
          </a:p>
        </p:txBody>
      </p:sp>
      <p:sp>
        <p:nvSpPr>
          <p:cNvPr id="37" name="TextBox 36"/>
          <p:cNvSpPr txBox="1"/>
          <p:nvPr/>
        </p:nvSpPr>
        <p:spPr>
          <a:xfrm>
            <a:off x="2772808" y="1641993"/>
            <a:ext cx="10374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heatsink</a:t>
            </a:r>
            <a:endParaRPr lang="en-US" sz="2000" dirty="0"/>
          </a:p>
        </p:txBody>
      </p:sp>
      <p:sp>
        <p:nvSpPr>
          <p:cNvPr id="38" name="Rectangle 37"/>
          <p:cNvSpPr/>
          <p:nvPr/>
        </p:nvSpPr>
        <p:spPr>
          <a:xfrm>
            <a:off x="1032456" y="3757628"/>
            <a:ext cx="1227221" cy="397042"/>
          </a:xfrm>
          <a:prstGeom prst="rect">
            <a:avLst/>
          </a:prstGeom>
          <a:solidFill>
            <a:srgbClr val="9966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IC</a:t>
            </a:r>
            <a:endParaRPr lang="en-US" dirty="0"/>
          </a:p>
        </p:txBody>
      </p:sp>
      <p:grpSp>
        <p:nvGrpSpPr>
          <p:cNvPr id="5" name="Group 101"/>
          <p:cNvGrpSpPr/>
          <p:nvPr/>
        </p:nvGrpSpPr>
        <p:grpSpPr>
          <a:xfrm>
            <a:off x="1733494" y="2526583"/>
            <a:ext cx="2259055" cy="2259419"/>
            <a:chOff x="1733494" y="2119171"/>
            <a:chExt cx="2259055" cy="2259419"/>
          </a:xfrm>
        </p:grpSpPr>
        <p:sp>
          <p:nvSpPr>
            <p:cNvPr id="28" name="Arc 27"/>
            <p:cNvSpPr/>
            <p:nvPr/>
          </p:nvSpPr>
          <p:spPr>
            <a:xfrm rot="232311">
              <a:off x="1733494" y="2119171"/>
              <a:ext cx="2259055" cy="2259419"/>
            </a:xfrm>
            <a:prstGeom prst="arc">
              <a:avLst>
                <a:gd name="adj1" fmla="val 15408977"/>
                <a:gd name="adj2" fmla="val 0"/>
              </a:avLst>
            </a:prstGeom>
            <a:ln w="1905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 flipH="1" flipV="1">
              <a:off x="3294185" y="2201665"/>
              <a:ext cx="187569" cy="96058"/>
            </a:xfrm>
            <a:prstGeom prst="straightConnector1">
              <a:avLst/>
            </a:prstGeom>
            <a:ln w="19050">
              <a:solidFill>
                <a:srgbClr val="008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47"/>
          <p:cNvGrpSpPr/>
          <p:nvPr/>
        </p:nvGrpSpPr>
        <p:grpSpPr>
          <a:xfrm>
            <a:off x="2285999" y="3745598"/>
            <a:ext cx="212557" cy="489285"/>
            <a:chOff x="2033337" y="4199021"/>
            <a:chExt cx="212557" cy="489285"/>
          </a:xfrm>
        </p:grpSpPr>
        <p:sp>
          <p:nvSpPr>
            <p:cNvPr id="24" name="Freeform 23"/>
            <p:cNvSpPr/>
            <p:nvPr/>
          </p:nvSpPr>
          <p:spPr>
            <a:xfrm>
              <a:off x="2033337" y="4199021"/>
              <a:ext cx="108284" cy="469232"/>
            </a:xfrm>
            <a:custGeom>
              <a:avLst/>
              <a:gdLst>
                <a:gd name="connsiteX0" fmla="*/ 108284 w 108284"/>
                <a:gd name="connsiteY0" fmla="*/ 0 h 469232"/>
                <a:gd name="connsiteX1" fmla="*/ 12031 w 108284"/>
                <a:gd name="connsiteY1" fmla="*/ 192505 h 469232"/>
                <a:gd name="connsiteX2" fmla="*/ 36095 w 108284"/>
                <a:gd name="connsiteY2" fmla="*/ 469232 h 469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8284" h="469232">
                  <a:moveTo>
                    <a:pt x="108284" y="0"/>
                  </a:moveTo>
                  <a:cubicBezTo>
                    <a:pt x="66173" y="57150"/>
                    <a:pt x="24062" y="114300"/>
                    <a:pt x="12031" y="192505"/>
                  </a:cubicBezTo>
                  <a:cubicBezTo>
                    <a:pt x="0" y="270710"/>
                    <a:pt x="18047" y="369971"/>
                    <a:pt x="36095" y="469232"/>
                  </a:cubicBezTo>
                </a:path>
              </a:pathLst>
            </a:custGeom>
            <a:ln w="28575">
              <a:solidFill>
                <a:srgbClr val="008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 24"/>
            <p:cNvSpPr/>
            <p:nvPr/>
          </p:nvSpPr>
          <p:spPr>
            <a:xfrm>
              <a:off x="2137610" y="4219074"/>
              <a:ext cx="108284" cy="469232"/>
            </a:xfrm>
            <a:custGeom>
              <a:avLst/>
              <a:gdLst>
                <a:gd name="connsiteX0" fmla="*/ 108284 w 108284"/>
                <a:gd name="connsiteY0" fmla="*/ 0 h 469232"/>
                <a:gd name="connsiteX1" fmla="*/ 12031 w 108284"/>
                <a:gd name="connsiteY1" fmla="*/ 192505 h 469232"/>
                <a:gd name="connsiteX2" fmla="*/ 36095 w 108284"/>
                <a:gd name="connsiteY2" fmla="*/ 469232 h 469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8284" h="469232">
                  <a:moveTo>
                    <a:pt x="108284" y="0"/>
                  </a:moveTo>
                  <a:cubicBezTo>
                    <a:pt x="66173" y="57150"/>
                    <a:pt x="24062" y="114300"/>
                    <a:pt x="12031" y="192505"/>
                  </a:cubicBezTo>
                  <a:cubicBezTo>
                    <a:pt x="0" y="270710"/>
                    <a:pt x="18047" y="369971"/>
                    <a:pt x="36095" y="469232"/>
                  </a:cubicBezTo>
                </a:path>
              </a:pathLst>
            </a:custGeom>
            <a:ln w="28575">
              <a:solidFill>
                <a:srgbClr val="008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7" name="Straight Arrow Connector 16"/>
          <p:cNvCxnSpPr/>
          <p:nvPr/>
        </p:nvCxnSpPr>
        <p:spPr>
          <a:xfrm flipH="1">
            <a:off x="1632284" y="3729554"/>
            <a:ext cx="493294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882316" y="3737575"/>
            <a:ext cx="493294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902368" y="4182744"/>
            <a:ext cx="437147" cy="802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1708484" y="4142640"/>
            <a:ext cx="433137" cy="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2690755" y="2867292"/>
            <a:ext cx="4010" cy="509337"/>
          </a:xfrm>
          <a:prstGeom prst="straightConnector1">
            <a:avLst/>
          </a:prstGeom>
          <a:ln w="38100">
            <a:solidFill>
              <a:srgbClr val="FF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2679032" y="4138629"/>
            <a:ext cx="433137" cy="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4044943" y="3924131"/>
            <a:ext cx="141024" cy="125374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085425" y="3963136"/>
            <a:ext cx="55009" cy="49219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040491" y="4095715"/>
            <a:ext cx="141024" cy="125374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4062495" y="4118933"/>
            <a:ext cx="99017" cy="7801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4061495" y="4120785"/>
            <a:ext cx="91015" cy="8265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2"/>
          <p:cNvGrpSpPr/>
          <p:nvPr/>
        </p:nvGrpSpPr>
        <p:grpSpPr>
          <a:xfrm>
            <a:off x="5013592" y="1356280"/>
            <a:ext cx="4716380" cy="2983832"/>
            <a:chOff x="4499810" y="4098771"/>
            <a:chExt cx="5073321" cy="3216429"/>
          </a:xfrm>
        </p:grpSpPr>
        <p:grpSp>
          <p:nvGrpSpPr>
            <p:cNvPr id="13" name="Group 139"/>
            <p:cNvGrpSpPr/>
            <p:nvPr/>
          </p:nvGrpSpPr>
          <p:grpSpPr>
            <a:xfrm>
              <a:off x="4499810" y="4098771"/>
              <a:ext cx="5073321" cy="3216429"/>
              <a:chOff x="4969042" y="4267213"/>
              <a:chExt cx="5073321" cy="3216429"/>
            </a:xfrm>
          </p:grpSpPr>
          <p:sp>
            <p:nvSpPr>
              <p:cNvPr id="77" name="Rectangle 76"/>
              <p:cNvSpPr/>
              <p:nvPr/>
            </p:nvSpPr>
            <p:spPr>
              <a:xfrm>
                <a:off x="6047878" y="4267213"/>
                <a:ext cx="3994485" cy="2526631"/>
              </a:xfrm>
              <a:prstGeom prst="rect">
                <a:avLst/>
              </a:prstGeom>
              <a:solidFill>
                <a:srgbClr val="D9A309"/>
              </a:solidFill>
              <a:ln>
                <a:noFill/>
              </a:ln>
              <a:effectLst/>
              <a:scene3d>
                <a:camera prst="isometricOffAxis2Top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78" name="Picture 6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 rot="21282662">
                <a:off x="6744035" y="4274554"/>
                <a:ext cx="2014955" cy="17572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79" name="Rectangle 78"/>
              <p:cNvSpPr/>
              <p:nvPr/>
            </p:nvSpPr>
            <p:spPr>
              <a:xfrm>
                <a:off x="4969042" y="4957011"/>
                <a:ext cx="3994485" cy="2526631"/>
              </a:xfrm>
              <a:prstGeom prst="rect">
                <a:avLst/>
              </a:prstGeom>
              <a:solidFill>
                <a:srgbClr val="D9A309"/>
              </a:solidFill>
              <a:ln>
                <a:noFill/>
              </a:ln>
              <a:effectLst/>
              <a:scene3d>
                <a:camera prst="isometricOffAxis2Top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4" name="Group 132"/>
              <p:cNvGrpSpPr/>
              <p:nvPr/>
            </p:nvGrpSpPr>
            <p:grpSpPr>
              <a:xfrm>
                <a:off x="5763130" y="5835315"/>
                <a:ext cx="2753905" cy="586480"/>
                <a:chOff x="4884824" y="6015789"/>
                <a:chExt cx="2753905" cy="586480"/>
              </a:xfrm>
              <a:solidFill>
                <a:srgbClr val="996633"/>
              </a:solidFill>
            </p:grpSpPr>
            <p:sp>
              <p:nvSpPr>
                <p:cNvPr id="82" name="Rectangle 81"/>
                <p:cNvSpPr/>
                <p:nvPr/>
              </p:nvSpPr>
              <p:spPr>
                <a:xfrm>
                  <a:off x="4884824" y="6039855"/>
                  <a:ext cx="1443789" cy="288759"/>
                </a:xfrm>
                <a:prstGeom prst="rect">
                  <a:avLst/>
                </a:prstGeom>
                <a:grpFill/>
                <a:ln>
                  <a:noFill/>
                </a:ln>
                <a:scene3d>
                  <a:camera prst="isometricOffAxis1Top"/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 rot="2144939">
                  <a:off x="6667987" y="6306755"/>
                  <a:ext cx="970742" cy="295514"/>
                </a:xfrm>
                <a:prstGeom prst="rect">
                  <a:avLst/>
                </a:prstGeom>
                <a:grpFill/>
                <a:ln>
                  <a:noFill/>
                </a:ln>
                <a:scene3d>
                  <a:camera prst="isometricOffAxis2Top"/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4" name="Rectangle 83"/>
                <p:cNvSpPr/>
                <p:nvPr/>
              </p:nvSpPr>
              <p:spPr>
                <a:xfrm>
                  <a:off x="6112043" y="6015789"/>
                  <a:ext cx="782052" cy="228600"/>
                </a:xfrm>
                <a:prstGeom prst="rect">
                  <a:avLst/>
                </a:prstGeom>
                <a:grpFill/>
                <a:ln>
                  <a:noFill/>
                </a:ln>
                <a:scene3d>
                  <a:camera prst="isometricOffAxis2Top"/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81" name="Straight Arrow Connector 80"/>
              <p:cNvCxnSpPr/>
              <p:nvPr/>
            </p:nvCxnSpPr>
            <p:spPr>
              <a:xfrm flipV="1">
                <a:off x="6091990" y="6075947"/>
                <a:ext cx="417094" cy="81640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5" name="Straight Arrow Connector 64"/>
            <p:cNvCxnSpPr/>
            <p:nvPr/>
          </p:nvCxnSpPr>
          <p:spPr>
            <a:xfrm>
              <a:off x="6761747" y="5828723"/>
              <a:ext cx="421106" cy="90814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Arrow Connector 65"/>
            <p:cNvCxnSpPr/>
            <p:nvPr/>
          </p:nvCxnSpPr>
          <p:spPr>
            <a:xfrm>
              <a:off x="7375357" y="6057324"/>
              <a:ext cx="252664" cy="29535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/>
            <p:cNvCxnSpPr/>
            <p:nvPr/>
          </p:nvCxnSpPr>
          <p:spPr>
            <a:xfrm>
              <a:off x="6649447" y="5908930"/>
              <a:ext cx="421106" cy="90814"/>
            </a:xfrm>
            <a:prstGeom prst="straightConnector1">
              <a:avLst/>
            </a:prstGeom>
            <a:ln w="19050">
              <a:solidFill>
                <a:srgbClr val="FF0000"/>
              </a:solidFill>
              <a:prstDash val="sysDot"/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/>
            <p:cNvCxnSpPr/>
            <p:nvPr/>
          </p:nvCxnSpPr>
          <p:spPr>
            <a:xfrm>
              <a:off x="7263057" y="6137531"/>
              <a:ext cx="252664" cy="295350"/>
            </a:xfrm>
            <a:prstGeom prst="straightConnector1">
              <a:avLst/>
            </a:prstGeom>
            <a:ln w="19050">
              <a:solidFill>
                <a:srgbClr val="FF0000"/>
              </a:solidFill>
              <a:prstDash val="sysDot"/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/>
            <p:cNvCxnSpPr/>
            <p:nvPr/>
          </p:nvCxnSpPr>
          <p:spPr>
            <a:xfrm flipV="1">
              <a:off x="5646816" y="6075947"/>
              <a:ext cx="405068" cy="69604"/>
            </a:xfrm>
            <a:prstGeom prst="straightConnector1">
              <a:avLst/>
            </a:prstGeom>
            <a:ln w="19050">
              <a:solidFill>
                <a:srgbClr val="FF0000"/>
              </a:solidFill>
              <a:prstDash val="sysDot"/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Freeform 70"/>
            <p:cNvSpPr/>
            <p:nvPr/>
          </p:nvSpPr>
          <p:spPr>
            <a:xfrm rot="20796195">
              <a:off x="6919459" y="5416532"/>
              <a:ext cx="173863" cy="412454"/>
            </a:xfrm>
            <a:custGeom>
              <a:avLst/>
              <a:gdLst>
                <a:gd name="connsiteX0" fmla="*/ 108284 w 108284"/>
                <a:gd name="connsiteY0" fmla="*/ 0 h 469232"/>
                <a:gd name="connsiteX1" fmla="*/ 12031 w 108284"/>
                <a:gd name="connsiteY1" fmla="*/ 192505 h 469232"/>
                <a:gd name="connsiteX2" fmla="*/ 36095 w 108284"/>
                <a:gd name="connsiteY2" fmla="*/ 469232 h 469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8284" h="469232">
                  <a:moveTo>
                    <a:pt x="108284" y="0"/>
                  </a:moveTo>
                  <a:cubicBezTo>
                    <a:pt x="66173" y="57150"/>
                    <a:pt x="24062" y="114300"/>
                    <a:pt x="12031" y="192505"/>
                  </a:cubicBezTo>
                  <a:cubicBezTo>
                    <a:pt x="0" y="270710"/>
                    <a:pt x="18047" y="369971"/>
                    <a:pt x="36095" y="469232"/>
                  </a:cubicBezTo>
                </a:path>
              </a:pathLst>
            </a:custGeom>
            <a:ln w="28575">
              <a:solidFill>
                <a:srgbClr val="008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Freeform 71"/>
            <p:cNvSpPr/>
            <p:nvPr/>
          </p:nvSpPr>
          <p:spPr>
            <a:xfrm rot="20796195">
              <a:off x="7023732" y="5436585"/>
              <a:ext cx="173863" cy="412454"/>
            </a:xfrm>
            <a:custGeom>
              <a:avLst/>
              <a:gdLst>
                <a:gd name="connsiteX0" fmla="*/ 108284 w 108284"/>
                <a:gd name="connsiteY0" fmla="*/ 0 h 469232"/>
                <a:gd name="connsiteX1" fmla="*/ 12031 w 108284"/>
                <a:gd name="connsiteY1" fmla="*/ 192505 h 469232"/>
                <a:gd name="connsiteX2" fmla="*/ 36095 w 108284"/>
                <a:gd name="connsiteY2" fmla="*/ 469232 h 469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8284" h="469232">
                  <a:moveTo>
                    <a:pt x="108284" y="0"/>
                  </a:moveTo>
                  <a:cubicBezTo>
                    <a:pt x="66173" y="57150"/>
                    <a:pt x="24062" y="114300"/>
                    <a:pt x="12031" y="192505"/>
                  </a:cubicBezTo>
                  <a:cubicBezTo>
                    <a:pt x="0" y="270710"/>
                    <a:pt x="18047" y="369971"/>
                    <a:pt x="36095" y="469232"/>
                  </a:cubicBezTo>
                </a:path>
              </a:pathLst>
            </a:custGeom>
            <a:ln w="28575">
              <a:solidFill>
                <a:srgbClr val="008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3" name="Straight Arrow Connector 72"/>
            <p:cNvCxnSpPr/>
            <p:nvPr/>
          </p:nvCxnSpPr>
          <p:spPr>
            <a:xfrm>
              <a:off x="7229822" y="5104947"/>
              <a:ext cx="1" cy="348916"/>
            </a:xfrm>
            <a:prstGeom prst="straightConnector1">
              <a:avLst/>
            </a:prstGeom>
            <a:ln w="19050">
              <a:solidFill>
                <a:srgbClr val="FF33C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6" name="Rectangle 85"/>
          <p:cNvSpPr/>
          <p:nvPr/>
        </p:nvSpPr>
        <p:spPr>
          <a:xfrm>
            <a:off x="3934326" y="3716092"/>
            <a:ext cx="372979" cy="830179"/>
          </a:xfrm>
          <a:prstGeom prst="rect">
            <a:avLst/>
          </a:prstGeom>
          <a:noFill/>
          <a:ln w="38100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TextBox 86"/>
          <p:cNvSpPr txBox="1"/>
          <p:nvPr/>
        </p:nvSpPr>
        <p:spPr>
          <a:xfrm>
            <a:off x="3904736" y="4546925"/>
            <a:ext cx="4423718" cy="923330"/>
          </a:xfrm>
          <a:prstGeom prst="rect">
            <a:avLst/>
          </a:prstGeom>
          <a:noFill/>
          <a:ln w="38100">
            <a:solidFill>
              <a:srgbClr val="C00000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The intentional signal current and its signal return current on the strip conductor and PCB GND signal return conductor</a:t>
            </a:r>
            <a:endParaRPr lang="en-US" dirty="0"/>
          </a:p>
        </p:txBody>
      </p:sp>
      <p:sp>
        <p:nvSpPr>
          <p:cNvPr id="95" name="Rectangle 16"/>
          <p:cNvSpPr/>
          <p:nvPr/>
        </p:nvSpPr>
        <p:spPr>
          <a:xfrm>
            <a:off x="1614291" y="1707320"/>
            <a:ext cx="33301" cy="17040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ectangle 16"/>
          <p:cNvSpPr/>
          <p:nvPr/>
        </p:nvSpPr>
        <p:spPr>
          <a:xfrm>
            <a:off x="1467729" y="1713170"/>
            <a:ext cx="33301" cy="17040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ectangle 14"/>
          <p:cNvSpPr/>
          <p:nvPr/>
        </p:nvSpPr>
        <p:spPr>
          <a:xfrm>
            <a:off x="1037017" y="1698451"/>
            <a:ext cx="33301" cy="17040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ectangle 14"/>
          <p:cNvSpPr/>
          <p:nvPr/>
        </p:nvSpPr>
        <p:spPr>
          <a:xfrm>
            <a:off x="913903" y="1710163"/>
            <a:ext cx="33301" cy="17040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Rectangle 14"/>
          <p:cNvSpPr/>
          <p:nvPr/>
        </p:nvSpPr>
        <p:spPr>
          <a:xfrm>
            <a:off x="784927" y="1704289"/>
            <a:ext cx="33301" cy="17040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ectangle 14"/>
          <p:cNvSpPr/>
          <p:nvPr/>
        </p:nvSpPr>
        <p:spPr>
          <a:xfrm>
            <a:off x="667675" y="1710139"/>
            <a:ext cx="33301" cy="17040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02"/>
          <p:cNvGrpSpPr/>
          <p:nvPr/>
        </p:nvGrpSpPr>
        <p:grpSpPr>
          <a:xfrm>
            <a:off x="1817080" y="2611350"/>
            <a:ext cx="2086709" cy="2157048"/>
            <a:chOff x="1733494" y="2119171"/>
            <a:chExt cx="2259055" cy="2259419"/>
          </a:xfrm>
        </p:grpSpPr>
        <p:sp>
          <p:nvSpPr>
            <p:cNvPr id="104" name="Arc 103"/>
            <p:cNvSpPr/>
            <p:nvPr/>
          </p:nvSpPr>
          <p:spPr>
            <a:xfrm rot="232311">
              <a:off x="1733494" y="2119171"/>
              <a:ext cx="2259055" cy="2259419"/>
            </a:xfrm>
            <a:prstGeom prst="arc">
              <a:avLst>
                <a:gd name="adj1" fmla="val 15408977"/>
                <a:gd name="adj2" fmla="val 0"/>
              </a:avLst>
            </a:prstGeom>
            <a:ln w="1905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5" name="Straight Arrow Connector 104"/>
            <p:cNvCxnSpPr/>
            <p:nvPr/>
          </p:nvCxnSpPr>
          <p:spPr>
            <a:xfrm flipH="1" flipV="1">
              <a:off x="3294185" y="2201665"/>
              <a:ext cx="187569" cy="96058"/>
            </a:xfrm>
            <a:prstGeom prst="straightConnector1">
              <a:avLst/>
            </a:prstGeom>
            <a:ln w="19050">
              <a:solidFill>
                <a:srgbClr val="008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16"/>
          <p:cNvGrpSpPr/>
          <p:nvPr/>
        </p:nvGrpSpPr>
        <p:grpSpPr>
          <a:xfrm>
            <a:off x="365760" y="5600684"/>
            <a:ext cx="4689654" cy="1187515"/>
            <a:chOff x="4175760" y="5127958"/>
            <a:chExt cx="4689654" cy="1187515"/>
          </a:xfrm>
        </p:grpSpPr>
        <p:grpSp>
          <p:nvGrpSpPr>
            <p:cNvPr id="26" name="Group 110"/>
            <p:cNvGrpSpPr/>
            <p:nvPr/>
          </p:nvGrpSpPr>
          <p:grpSpPr>
            <a:xfrm>
              <a:off x="4218552" y="5145922"/>
              <a:ext cx="3537285" cy="1169551"/>
              <a:chOff x="332873" y="1732547"/>
              <a:chExt cx="3537285" cy="1169551"/>
            </a:xfrm>
          </p:grpSpPr>
          <p:cxnSp>
            <p:nvCxnSpPr>
              <p:cNvPr id="112" name="Straight Connector 111"/>
              <p:cNvCxnSpPr/>
              <p:nvPr/>
            </p:nvCxnSpPr>
            <p:spPr>
              <a:xfrm>
                <a:off x="336883" y="1852861"/>
                <a:ext cx="360947" cy="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Connector 112"/>
              <p:cNvCxnSpPr/>
              <p:nvPr/>
            </p:nvCxnSpPr>
            <p:spPr>
              <a:xfrm>
                <a:off x="332873" y="2318081"/>
                <a:ext cx="360947" cy="0"/>
              </a:xfrm>
              <a:prstGeom prst="line">
                <a:avLst/>
              </a:prstGeom>
              <a:ln w="38100"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4" name="TextBox 113"/>
              <p:cNvSpPr txBox="1"/>
              <p:nvPr/>
            </p:nvSpPr>
            <p:spPr>
              <a:xfrm>
                <a:off x="697832" y="1732547"/>
                <a:ext cx="3172326" cy="11695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/>
                  <a:t>Conduction current – carried by electrons</a:t>
                </a:r>
              </a:p>
              <a:p>
                <a:endParaRPr lang="en-US" sz="1400" dirty="0" smtClean="0"/>
              </a:p>
              <a:p>
                <a:r>
                  <a:rPr lang="en-US" sz="1400" dirty="0" smtClean="0"/>
                  <a:t>Displacement current – carried by time-</a:t>
                </a:r>
              </a:p>
              <a:p>
                <a:r>
                  <a:rPr lang="en-US" sz="1400" dirty="0" smtClean="0"/>
                  <a:t>changing E-field</a:t>
                </a:r>
              </a:p>
              <a:p>
                <a:r>
                  <a:rPr lang="en-US" sz="1400" dirty="0" smtClean="0"/>
                  <a:t>Antenna conduction current</a:t>
                </a:r>
                <a:endParaRPr lang="en-US" sz="1400" dirty="0"/>
              </a:p>
            </p:txBody>
          </p:sp>
        </p:grpSp>
        <p:graphicFrame>
          <p:nvGraphicFramePr>
            <p:cNvPr id="115" name="Object 2"/>
            <p:cNvGraphicFramePr>
              <a:graphicFrameLocks noChangeAspect="1"/>
            </p:cNvGraphicFramePr>
            <p:nvPr/>
          </p:nvGraphicFramePr>
          <p:xfrm>
            <a:off x="7733527" y="5127958"/>
            <a:ext cx="1131887" cy="8969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76433" name="Equation" r:id="rId4" imgW="736560" imgH="583920" progId="Equation.DSMT4">
                    <p:embed/>
                  </p:oleObj>
                </mc:Choice>
                <mc:Fallback>
                  <p:oleObj name="Equation" r:id="rId4" imgW="736560" imgH="583920" progId="Equation.DSMT4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733527" y="5127958"/>
                          <a:ext cx="1131887" cy="89693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16" name="Straight Arrow Connector 115"/>
            <p:cNvCxnSpPr/>
            <p:nvPr/>
          </p:nvCxnSpPr>
          <p:spPr>
            <a:xfrm>
              <a:off x="4175760" y="6164580"/>
              <a:ext cx="426720" cy="0"/>
            </a:xfrm>
            <a:prstGeom prst="straightConnector1">
              <a:avLst/>
            </a:prstGeom>
            <a:ln w="28575">
              <a:solidFill>
                <a:srgbClr val="FF33CC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9" name="Straight Arrow Connector 118"/>
          <p:cNvCxnSpPr/>
          <p:nvPr/>
        </p:nvCxnSpPr>
        <p:spPr>
          <a:xfrm flipV="1">
            <a:off x="5925672" y="4088259"/>
            <a:ext cx="324371" cy="5041"/>
          </a:xfrm>
          <a:prstGeom prst="straightConnector1">
            <a:avLst/>
          </a:prstGeom>
          <a:ln w="38100">
            <a:solidFill>
              <a:srgbClr val="FF0000"/>
            </a:solidFill>
            <a:prstDash val="sysDot"/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Arrow Connector 119"/>
          <p:cNvCxnSpPr/>
          <p:nvPr/>
        </p:nvCxnSpPr>
        <p:spPr>
          <a:xfrm flipV="1">
            <a:off x="5948046" y="3838986"/>
            <a:ext cx="331824" cy="372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TextBox 120"/>
          <p:cNvSpPr txBox="1"/>
          <p:nvPr/>
        </p:nvSpPr>
        <p:spPr>
          <a:xfrm>
            <a:off x="6182933" y="3641799"/>
            <a:ext cx="29610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signal current on strip</a:t>
            </a:r>
          </a:p>
          <a:p>
            <a:r>
              <a:rPr lang="en-US" dirty="0" smtClean="0"/>
              <a:t> signal return current on GND</a:t>
            </a:r>
            <a:endParaRPr lang="en-US" dirty="0"/>
          </a:p>
        </p:txBody>
      </p:sp>
      <p:grpSp>
        <p:nvGrpSpPr>
          <p:cNvPr id="85" name="Group 47"/>
          <p:cNvGrpSpPr/>
          <p:nvPr/>
        </p:nvGrpSpPr>
        <p:grpSpPr>
          <a:xfrm>
            <a:off x="608721" y="3700197"/>
            <a:ext cx="212557" cy="489285"/>
            <a:chOff x="2033337" y="4199021"/>
            <a:chExt cx="212557" cy="489285"/>
          </a:xfrm>
        </p:grpSpPr>
        <p:sp>
          <p:nvSpPr>
            <p:cNvPr id="88" name="Freeform 87"/>
            <p:cNvSpPr/>
            <p:nvPr/>
          </p:nvSpPr>
          <p:spPr>
            <a:xfrm>
              <a:off x="2033337" y="4199021"/>
              <a:ext cx="108284" cy="469232"/>
            </a:xfrm>
            <a:custGeom>
              <a:avLst/>
              <a:gdLst>
                <a:gd name="connsiteX0" fmla="*/ 108284 w 108284"/>
                <a:gd name="connsiteY0" fmla="*/ 0 h 469232"/>
                <a:gd name="connsiteX1" fmla="*/ 12031 w 108284"/>
                <a:gd name="connsiteY1" fmla="*/ 192505 h 469232"/>
                <a:gd name="connsiteX2" fmla="*/ 36095 w 108284"/>
                <a:gd name="connsiteY2" fmla="*/ 469232 h 469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8284" h="469232">
                  <a:moveTo>
                    <a:pt x="108284" y="0"/>
                  </a:moveTo>
                  <a:cubicBezTo>
                    <a:pt x="66173" y="57150"/>
                    <a:pt x="24062" y="114300"/>
                    <a:pt x="12031" y="192505"/>
                  </a:cubicBezTo>
                  <a:cubicBezTo>
                    <a:pt x="0" y="270710"/>
                    <a:pt x="18047" y="369971"/>
                    <a:pt x="36095" y="469232"/>
                  </a:cubicBezTo>
                </a:path>
              </a:pathLst>
            </a:custGeom>
            <a:ln w="28575">
              <a:solidFill>
                <a:srgbClr val="008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Freeform 88"/>
            <p:cNvSpPr/>
            <p:nvPr/>
          </p:nvSpPr>
          <p:spPr>
            <a:xfrm>
              <a:off x="2137610" y="4219074"/>
              <a:ext cx="108284" cy="469232"/>
            </a:xfrm>
            <a:custGeom>
              <a:avLst/>
              <a:gdLst>
                <a:gd name="connsiteX0" fmla="*/ 108284 w 108284"/>
                <a:gd name="connsiteY0" fmla="*/ 0 h 469232"/>
                <a:gd name="connsiteX1" fmla="*/ 12031 w 108284"/>
                <a:gd name="connsiteY1" fmla="*/ 192505 h 469232"/>
                <a:gd name="connsiteX2" fmla="*/ 36095 w 108284"/>
                <a:gd name="connsiteY2" fmla="*/ 469232 h 469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8284" h="469232">
                  <a:moveTo>
                    <a:pt x="108284" y="0"/>
                  </a:moveTo>
                  <a:cubicBezTo>
                    <a:pt x="66173" y="57150"/>
                    <a:pt x="24062" y="114300"/>
                    <a:pt x="12031" y="192505"/>
                  </a:cubicBezTo>
                  <a:cubicBezTo>
                    <a:pt x="0" y="270710"/>
                    <a:pt x="18047" y="369971"/>
                    <a:pt x="36095" y="469232"/>
                  </a:cubicBezTo>
                </a:path>
              </a:pathLst>
            </a:custGeom>
            <a:ln w="28575">
              <a:solidFill>
                <a:srgbClr val="008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259935" y="1091008"/>
            <a:ext cx="43717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Un-Grounded </a:t>
            </a:r>
            <a:r>
              <a:rPr lang="en-US" sz="2400" dirty="0" err="1" smtClean="0"/>
              <a:t>Heatsink</a:t>
            </a:r>
            <a:r>
              <a:rPr lang="en-US" sz="2400" dirty="0" smtClean="0"/>
              <a:t> Geometry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Divide </a:t>
            </a:r>
            <a:r>
              <a:rPr lang="en-US" sz="2800" dirty="0"/>
              <a:t>and </a:t>
            </a:r>
            <a:r>
              <a:rPr lang="en-US" sz="2700" dirty="0"/>
              <a:t>Conquer</a:t>
            </a:r>
            <a:r>
              <a:rPr lang="en-US" sz="2800" dirty="0"/>
              <a:t> for </a:t>
            </a:r>
            <a:r>
              <a:rPr lang="en-US" sz="2800" dirty="0" smtClean="0"/>
              <a:t>EMI Diagnosis and Mitigation</a:t>
            </a:r>
            <a:endParaRPr lang="en-US" sz="2800" dirty="0"/>
          </a:p>
        </p:txBody>
      </p:sp>
      <p:graphicFrame>
        <p:nvGraphicFramePr>
          <p:cNvPr id="92163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38100" y="1003300"/>
          <a:ext cx="3581400" cy="1446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2574" name="Picture" r:id="rId4" imgW="2975597" imgH="1198441" progId="Word.Picture.8">
                  <p:embed/>
                </p:oleObj>
              </mc:Choice>
              <mc:Fallback>
                <p:oleObj name="Picture" r:id="rId4" imgW="2975597" imgH="1198441" progId="Word.Picture.8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" y="1003300"/>
                        <a:ext cx="3581400" cy="14462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166" name="Text Box 6"/>
          <p:cNvSpPr txBox="1">
            <a:spLocks noChangeArrowheads="1"/>
          </p:cNvSpPr>
          <p:nvPr/>
        </p:nvSpPr>
        <p:spPr bwMode="auto">
          <a:xfrm>
            <a:off x="1840093" y="3581400"/>
            <a:ext cx="442524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28600" indent="-228600"/>
            <a:r>
              <a:rPr lang="en-US" sz="2000" dirty="0" smtClean="0">
                <a:latin typeface="Times New Roman" pitchFamily="18" charset="0"/>
              </a:rPr>
              <a:t>3. Identify and characterize the </a:t>
            </a:r>
            <a:r>
              <a:rPr lang="en-US" sz="2000" b="1" dirty="0" smtClean="0">
                <a:latin typeface="Times New Roman" pitchFamily="18" charset="0"/>
              </a:rPr>
              <a:t>transfer function </a:t>
            </a:r>
            <a:r>
              <a:rPr lang="en-US" sz="2000" dirty="0" smtClean="0">
                <a:latin typeface="Times New Roman" pitchFamily="18" charset="0"/>
              </a:rPr>
              <a:t>for the coupling path;</a:t>
            </a:r>
          </a:p>
          <a:p>
            <a:pPr marL="228600" indent="-228600"/>
            <a:r>
              <a:rPr lang="en-US" sz="2000" b="0" dirty="0" smtClean="0"/>
              <a:t>    Develop a </a:t>
            </a:r>
            <a:r>
              <a:rPr lang="en-US" sz="2000" b="1" dirty="0" smtClean="0"/>
              <a:t>SPICE model</a:t>
            </a:r>
            <a:r>
              <a:rPr lang="en-US" sz="2000" dirty="0" smtClean="0"/>
              <a:t> when possible</a:t>
            </a:r>
            <a:endParaRPr lang="en-US" sz="2000" b="1" dirty="0">
              <a:latin typeface="Times New Roman" pitchFamily="18" charset="0"/>
            </a:endParaRPr>
          </a:p>
        </p:txBody>
      </p:sp>
      <p:grpSp>
        <p:nvGrpSpPr>
          <p:cNvPr id="2" name="Group 50"/>
          <p:cNvGrpSpPr/>
          <p:nvPr/>
        </p:nvGrpSpPr>
        <p:grpSpPr>
          <a:xfrm>
            <a:off x="1600200" y="4795838"/>
            <a:ext cx="4978400" cy="1833562"/>
            <a:chOff x="279400" y="4281488"/>
            <a:chExt cx="4978400" cy="1833562"/>
          </a:xfrm>
        </p:grpSpPr>
        <p:sp>
          <p:nvSpPr>
            <p:cNvPr id="92167" name="Rectangle 7"/>
            <p:cNvSpPr>
              <a:spLocks noChangeArrowheads="1"/>
            </p:cNvSpPr>
            <p:nvPr/>
          </p:nvSpPr>
          <p:spPr bwMode="auto">
            <a:xfrm>
              <a:off x="1052513" y="4514850"/>
              <a:ext cx="2590800" cy="1600200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b="0" dirty="0">
                  <a:latin typeface="+mn-lt"/>
                </a:rPr>
                <a:t>COUPLING PATH</a:t>
              </a:r>
            </a:p>
            <a:p>
              <a:pPr algn="ctr"/>
              <a:endParaRPr lang="en-US" b="0" dirty="0">
                <a:latin typeface="+mn-lt"/>
              </a:endParaRPr>
            </a:p>
            <a:p>
              <a:pPr algn="ctr"/>
              <a:r>
                <a:rPr lang="en-US" b="0" dirty="0">
                  <a:solidFill>
                    <a:srgbClr val="FFFF00"/>
                  </a:solidFill>
                  <a:latin typeface="+mn-lt"/>
                </a:rPr>
                <a:t>(transfer function</a:t>
              </a:r>
            </a:p>
            <a:p>
              <a:pPr algn="ctr"/>
              <a:r>
                <a:rPr lang="en-US" b="0" dirty="0">
                  <a:solidFill>
                    <a:srgbClr val="FFFF00"/>
                  </a:solidFill>
                  <a:latin typeface="+mn-lt"/>
                </a:rPr>
                <a:t>description ideal)</a:t>
              </a:r>
            </a:p>
          </p:txBody>
        </p:sp>
        <p:sp>
          <p:nvSpPr>
            <p:cNvPr id="92168" name="Line 8"/>
            <p:cNvSpPr>
              <a:spLocks noChangeShapeType="1"/>
            </p:cNvSpPr>
            <p:nvPr/>
          </p:nvSpPr>
          <p:spPr bwMode="auto">
            <a:xfrm>
              <a:off x="3860800" y="4826000"/>
              <a:ext cx="15240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  <p:grpSp>
          <p:nvGrpSpPr>
            <p:cNvPr id="3" name="Group 9"/>
            <p:cNvGrpSpPr>
              <a:grpSpLocks/>
            </p:cNvGrpSpPr>
            <p:nvPr/>
          </p:nvGrpSpPr>
          <p:grpSpPr bwMode="auto">
            <a:xfrm>
              <a:off x="3860800" y="4978402"/>
              <a:ext cx="685800" cy="614363"/>
              <a:chOff x="3895" y="1244"/>
              <a:chExt cx="432" cy="387"/>
            </a:xfrm>
          </p:grpSpPr>
          <p:sp>
            <p:nvSpPr>
              <p:cNvPr id="92170" name="Line 10"/>
              <p:cNvSpPr>
                <a:spLocks noChangeShapeType="1"/>
              </p:cNvSpPr>
              <p:nvPr/>
            </p:nvSpPr>
            <p:spPr bwMode="auto">
              <a:xfrm>
                <a:off x="4039" y="1628"/>
                <a:ext cx="9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92171" name="Line 11"/>
              <p:cNvSpPr>
                <a:spLocks noChangeShapeType="1"/>
              </p:cNvSpPr>
              <p:nvPr/>
            </p:nvSpPr>
            <p:spPr bwMode="auto">
              <a:xfrm>
                <a:off x="4039" y="1292"/>
                <a:ext cx="9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92172" name="Line 12"/>
              <p:cNvSpPr>
                <a:spLocks noChangeShapeType="1"/>
              </p:cNvSpPr>
              <p:nvPr/>
            </p:nvSpPr>
            <p:spPr bwMode="auto">
              <a:xfrm rot="-5400000">
                <a:off x="4040" y="1291"/>
                <a:ext cx="96" cy="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92173" name="Text Box 13"/>
              <p:cNvSpPr txBox="1">
                <a:spLocks noChangeArrowheads="1"/>
              </p:cNvSpPr>
              <p:nvPr/>
            </p:nvSpPr>
            <p:spPr bwMode="auto">
              <a:xfrm>
                <a:off x="3895" y="1301"/>
                <a:ext cx="432" cy="3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r>
                  <a:rPr lang="en-US" sz="2800" b="0" dirty="0" smtClean="0">
                    <a:latin typeface="+mn-lt"/>
                  </a:rPr>
                  <a:t>V</a:t>
                </a:r>
                <a:r>
                  <a:rPr lang="en-US" sz="2800" baseline="-25000" dirty="0" smtClean="0">
                    <a:latin typeface="+mn-lt"/>
                  </a:rPr>
                  <a:t>2</a:t>
                </a:r>
                <a:endParaRPr lang="en-US" sz="2800" b="0" dirty="0">
                  <a:latin typeface="+mn-lt"/>
                </a:endParaRPr>
              </a:p>
            </p:txBody>
          </p:sp>
        </p:grpSp>
        <p:sp>
          <p:nvSpPr>
            <p:cNvPr id="92174" name="Text Box 14"/>
            <p:cNvSpPr txBox="1">
              <a:spLocks noChangeArrowheads="1"/>
            </p:cNvSpPr>
            <p:nvPr/>
          </p:nvSpPr>
          <p:spPr bwMode="auto">
            <a:xfrm>
              <a:off x="3708400" y="4281488"/>
              <a:ext cx="53340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sz="2800" b="0" dirty="0" smtClean="0">
                  <a:latin typeface="+mn-lt"/>
                </a:rPr>
                <a:t>I</a:t>
              </a:r>
              <a:r>
                <a:rPr lang="en-US" sz="2800" baseline="-25000" dirty="0" smtClean="0">
                  <a:latin typeface="+mn-lt"/>
                </a:rPr>
                <a:t>2</a:t>
              </a:r>
              <a:endParaRPr lang="en-US" sz="2800" b="0" dirty="0">
                <a:latin typeface="+mn-lt"/>
              </a:endParaRPr>
            </a:p>
          </p:txBody>
        </p:sp>
        <p:grpSp>
          <p:nvGrpSpPr>
            <p:cNvPr id="4" name="Group 15"/>
            <p:cNvGrpSpPr>
              <a:grpSpLocks/>
            </p:cNvGrpSpPr>
            <p:nvPr/>
          </p:nvGrpSpPr>
          <p:grpSpPr bwMode="auto">
            <a:xfrm>
              <a:off x="3632200" y="5664200"/>
              <a:ext cx="609600" cy="152400"/>
              <a:chOff x="3840" y="2208"/>
              <a:chExt cx="384" cy="96"/>
            </a:xfrm>
          </p:grpSpPr>
          <p:sp>
            <p:nvSpPr>
              <p:cNvPr id="92176" name="Line 16"/>
              <p:cNvSpPr>
                <a:spLocks noChangeShapeType="1"/>
              </p:cNvSpPr>
              <p:nvPr/>
            </p:nvSpPr>
            <p:spPr bwMode="auto">
              <a:xfrm>
                <a:off x="3840" y="2256"/>
                <a:ext cx="384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92177" name="Oval 17"/>
              <p:cNvSpPr>
                <a:spLocks noChangeArrowheads="1"/>
              </p:cNvSpPr>
              <p:nvPr/>
            </p:nvSpPr>
            <p:spPr bwMode="auto">
              <a:xfrm>
                <a:off x="4128" y="2208"/>
                <a:ext cx="96" cy="96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+mn-lt"/>
                </a:endParaRPr>
              </a:p>
            </p:txBody>
          </p:sp>
        </p:grpSp>
        <p:sp>
          <p:nvSpPr>
            <p:cNvPr id="92178" name="Line 18"/>
            <p:cNvSpPr>
              <a:spLocks noChangeShapeType="1"/>
            </p:cNvSpPr>
            <p:nvPr/>
          </p:nvSpPr>
          <p:spPr bwMode="auto">
            <a:xfrm>
              <a:off x="3644900" y="4826000"/>
              <a:ext cx="60960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92179" name="Oval 19"/>
            <p:cNvSpPr>
              <a:spLocks noChangeArrowheads="1"/>
            </p:cNvSpPr>
            <p:nvPr/>
          </p:nvSpPr>
          <p:spPr bwMode="auto">
            <a:xfrm>
              <a:off x="4089400" y="4749800"/>
              <a:ext cx="152400" cy="1524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92180" name="Line 20"/>
            <p:cNvSpPr>
              <a:spLocks noChangeShapeType="1"/>
            </p:cNvSpPr>
            <p:nvPr/>
          </p:nvSpPr>
          <p:spPr bwMode="auto">
            <a:xfrm>
              <a:off x="660400" y="4811713"/>
              <a:ext cx="15240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92181" name="Line 21"/>
            <p:cNvSpPr>
              <a:spLocks noChangeShapeType="1"/>
            </p:cNvSpPr>
            <p:nvPr/>
          </p:nvSpPr>
          <p:spPr bwMode="auto">
            <a:xfrm>
              <a:off x="660400" y="5573713"/>
              <a:ext cx="1524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92182" name="Line 22"/>
            <p:cNvSpPr>
              <a:spLocks noChangeShapeType="1"/>
            </p:cNvSpPr>
            <p:nvPr/>
          </p:nvSpPr>
          <p:spPr bwMode="auto">
            <a:xfrm>
              <a:off x="660400" y="5040313"/>
              <a:ext cx="1524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92183" name="Line 23"/>
            <p:cNvSpPr>
              <a:spLocks noChangeShapeType="1"/>
            </p:cNvSpPr>
            <p:nvPr/>
          </p:nvSpPr>
          <p:spPr bwMode="auto">
            <a:xfrm rot="16200000">
              <a:off x="661988" y="5038725"/>
              <a:ext cx="152400" cy="15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92184" name="Text Box 24"/>
            <p:cNvSpPr txBox="1">
              <a:spLocks noChangeArrowheads="1"/>
            </p:cNvSpPr>
            <p:nvPr/>
          </p:nvSpPr>
          <p:spPr bwMode="auto">
            <a:xfrm>
              <a:off x="355600" y="5054600"/>
              <a:ext cx="83820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sz="2800" b="0" dirty="0" smtClean="0">
                  <a:latin typeface="+mn-lt"/>
                </a:rPr>
                <a:t>V</a:t>
              </a:r>
              <a:r>
                <a:rPr lang="en-US" sz="2800" baseline="-25000" dirty="0" smtClean="0">
                  <a:latin typeface="+mn-lt"/>
                </a:rPr>
                <a:t>1</a:t>
              </a:r>
              <a:endParaRPr lang="en-US" sz="2800" b="0" dirty="0">
                <a:latin typeface="+mn-lt"/>
              </a:endParaRPr>
            </a:p>
          </p:txBody>
        </p:sp>
        <p:sp>
          <p:nvSpPr>
            <p:cNvPr id="92185" name="Text Box 25"/>
            <p:cNvSpPr txBox="1">
              <a:spLocks noChangeArrowheads="1"/>
            </p:cNvSpPr>
            <p:nvPr/>
          </p:nvSpPr>
          <p:spPr bwMode="auto">
            <a:xfrm>
              <a:off x="508000" y="4292600"/>
              <a:ext cx="99060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sz="2800" b="0" dirty="0" smtClean="0">
                  <a:latin typeface="+mn-lt"/>
                </a:rPr>
                <a:t>I</a:t>
              </a:r>
              <a:r>
                <a:rPr lang="en-US" sz="2800" baseline="-25000" dirty="0" smtClean="0">
                  <a:latin typeface="+mn-lt"/>
                </a:rPr>
                <a:t>1</a:t>
              </a:r>
            </a:p>
          </p:txBody>
        </p:sp>
        <p:sp>
          <p:nvSpPr>
            <p:cNvPr id="92186" name="Line 26"/>
            <p:cNvSpPr>
              <a:spLocks noChangeShapeType="1"/>
            </p:cNvSpPr>
            <p:nvPr/>
          </p:nvSpPr>
          <p:spPr bwMode="auto">
            <a:xfrm>
              <a:off x="431800" y="5726113"/>
              <a:ext cx="60960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92187" name="Oval 27"/>
            <p:cNvSpPr>
              <a:spLocks noChangeArrowheads="1"/>
            </p:cNvSpPr>
            <p:nvPr/>
          </p:nvSpPr>
          <p:spPr bwMode="auto">
            <a:xfrm>
              <a:off x="279400" y="5649913"/>
              <a:ext cx="152400" cy="1524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92188" name="Line 28"/>
            <p:cNvSpPr>
              <a:spLocks noChangeShapeType="1"/>
            </p:cNvSpPr>
            <p:nvPr/>
          </p:nvSpPr>
          <p:spPr bwMode="auto">
            <a:xfrm>
              <a:off x="431800" y="4811713"/>
              <a:ext cx="60960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92189" name="Oval 29"/>
            <p:cNvSpPr>
              <a:spLocks noChangeArrowheads="1"/>
            </p:cNvSpPr>
            <p:nvPr/>
          </p:nvSpPr>
          <p:spPr bwMode="auto">
            <a:xfrm>
              <a:off x="279400" y="4735513"/>
              <a:ext cx="152400" cy="1524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grpSp>
          <p:nvGrpSpPr>
            <p:cNvPr id="5" name="Group 30"/>
            <p:cNvGrpSpPr>
              <a:grpSpLocks/>
            </p:cNvGrpSpPr>
            <p:nvPr/>
          </p:nvGrpSpPr>
          <p:grpSpPr bwMode="auto">
            <a:xfrm>
              <a:off x="4241800" y="4813300"/>
              <a:ext cx="1016000" cy="939800"/>
              <a:chOff x="4960" y="1528"/>
              <a:chExt cx="640" cy="592"/>
            </a:xfrm>
          </p:grpSpPr>
          <p:sp>
            <p:nvSpPr>
              <p:cNvPr id="92191" name="Line 31"/>
              <p:cNvSpPr>
                <a:spLocks noChangeShapeType="1"/>
              </p:cNvSpPr>
              <p:nvPr/>
            </p:nvSpPr>
            <p:spPr bwMode="auto">
              <a:xfrm>
                <a:off x="5360" y="1544"/>
                <a:ext cx="0" cy="576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92192" name="Rectangle 32"/>
              <p:cNvSpPr>
                <a:spLocks noChangeArrowheads="1"/>
              </p:cNvSpPr>
              <p:nvPr/>
            </p:nvSpPr>
            <p:spPr bwMode="auto">
              <a:xfrm>
                <a:off x="5120" y="1648"/>
                <a:ext cx="480" cy="336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2400" b="0">
                    <a:latin typeface="+mn-lt"/>
                  </a:rPr>
                  <a:t>Z</a:t>
                </a:r>
                <a:r>
                  <a:rPr lang="en-US" sz="2400" b="0" baseline="-25000">
                    <a:latin typeface="+mn-lt"/>
                  </a:rPr>
                  <a:t>A</a:t>
                </a:r>
                <a:endParaRPr lang="en-US" sz="2400" b="0">
                  <a:latin typeface="+mn-lt"/>
                </a:endParaRPr>
              </a:p>
            </p:txBody>
          </p:sp>
          <p:sp>
            <p:nvSpPr>
              <p:cNvPr id="92193" name="Line 33"/>
              <p:cNvSpPr>
                <a:spLocks noChangeShapeType="1"/>
              </p:cNvSpPr>
              <p:nvPr/>
            </p:nvSpPr>
            <p:spPr bwMode="auto">
              <a:xfrm>
                <a:off x="4960" y="1528"/>
                <a:ext cx="416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92194" name="Line 34"/>
              <p:cNvSpPr>
                <a:spLocks noChangeShapeType="1"/>
              </p:cNvSpPr>
              <p:nvPr/>
            </p:nvSpPr>
            <p:spPr bwMode="auto">
              <a:xfrm>
                <a:off x="4960" y="2104"/>
                <a:ext cx="416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latin typeface="+mn-lt"/>
                </a:endParaRPr>
              </a:p>
            </p:txBody>
          </p:sp>
        </p:grpSp>
      </p:grpSp>
      <p:sp>
        <p:nvSpPr>
          <p:cNvPr id="92196" name="Oval 36"/>
          <p:cNvSpPr>
            <a:spLocks noChangeArrowheads="1"/>
          </p:cNvSpPr>
          <p:nvPr/>
        </p:nvSpPr>
        <p:spPr bwMode="auto">
          <a:xfrm>
            <a:off x="4406900" y="1816100"/>
            <a:ext cx="2120900" cy="1003300"/>
          </a:xfrm>
          <a:prstGeom prst="ellipse">
            <a:avLst/>
          </a:prstGeom>
          <a:solidFill>
            <a:srgbClr val="0066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0">
                <a:solidFill>
                  <a:schemeClr val="bg1"/>
                </a:solidFill>
                <a:latin typeface="Arial Black" pitchFamily="34" charset="0"/>
              </a:rPr>
              <a:t>EMI ANTENNA</a:t>
            </a:r>
          </a:p>
          <a:p>
            <a:pPr algn="ctr"/>
            <a:r>
              <a:rPr lang="en-US" b="0">
                <a:solidFill>
                  <a:schemeClr val="bg1"/>
                </a:solidFill>
                <a:latin typeface="Arial Black" pitchFamily="34" charset="0"/>
              </a:rPr>
              <a:t>GEOMETRY</a:t>
            </a:r>
          </a:p>
        </p:txBody>
      </p:sp>
      <p:sp>
        <p:nvSpPr>
          <p:cNvPr id="92197" name="Text Box 37"/>
          <p:cNvSpPr txBox="1">
            <a:spLocks noChangeArrowheads="1"/>
          </p:cNvSpPr>
          <p:nvPr/>
        </p:nvSpPr>
        <p:spPr bwMode="auto">
          <a:xfrm>
            <a:off x="5334000" y="990600"/>
            <a:ext cx="271779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93688" indent="-293688"/>
            <a:r>
              <a:rPr lang="en-US" sz="2000" dirty="0" smtClean="0">
                <a:latin typeface="Times New Roman" pitchFamily="18" charset="0"/>
              </a:rPr>
              <a:t>2.  </a:t>
            </a:r>
            <a:r>
              <a:rPr lang="en-US" sz="2000" dirty="0" err="1" smtClean="0"/>
              <a:t>Conducors</a:t>
            </a:r>
            <a:r>
              <a:rPr lang="en-US" sz="2000" dirty="0" smtClean="0"/>
              <a:t>, slots, or parallel plate edges</a:t>
            </a:r>
            <a:endParaRPr lang="en-US" sz="2000" b="0" dirty="0">
              <a:latin typeface="Times New Roman" pitchFamily="18" charset="0"/>
            </a:endParaRPr>
          </a:p>
        </p:txBody>
      </p:sp>
      <p:grpSp>
        <p:nvGrpSpPr>
          <p:cNvPr id="6" name="Group 39"/>
          <p:cNvGrpSpPr>
            <a:grpSpLocks/>
          </p:cNvGrpSpPr>
          <p:nvPr/>
        </p:nvGrpSpPr>
        <p:grpSpPr bwMode="auto">
          <a:xfrm>
            <a:off x="7391400" y="1739900"/>
            <a:ext cx="1016000" cy="939800"/>
            <a:chOff x="4960" y="1528"/>
            <a:chExt cx="640" cy="592"/>
          </a:xfrm>
        </p:grpSpPr>
        <p:sp>
          <p:nvSpPr>
            <p:cNvPr id="92200" name="Line 40"/>
            <p:cNvSpPr>
              <a:spLocks noChangeShapeType="1"/>
            </p:cNvSpPr>
            <p:nvPr/>
          </p:nvSpPr>
          <p:spPr bwMode="auto">
            <a:xfrm>
              <a:off x="5360" y="1544"/>
              <a:ext cx="0" cy="57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92201" name="Rectangle 41"/>
            <p:cNvSpPr>
              <a:spLocks noChangeArrowheads="1"/>
            </p:cNvSpPr>
            <p:nvPr/>
          </p:nvSpPr>
          <p:spPr bwMode="auto">
            <a:xfrm>
              <a:off x="5120" y="1648"/>
              <a:ext cx="480" cy="336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400" b="0" dirty="0">
                  <a:latin typeface="+mn-lt"/>
                </a:rPr>
                <a:t>Z</a:t>
              </a:r>
              <a:r>
                <a:rPr lang="en-US" sz="2400" b="0" baseline="-25000" dirty="0">
                  <a:latin typeface="+mn-lt"/>
                </a:rPr>
                <a:t>A</a:t>
              </a:r>
              <a:endParaRPr lang="en-US" sz="2400" b="0" dirty="0">
                <a:latin typeface="+mn-lt"/>
              </a:endParaRPr>
            </a:p>
          </p:txBody>
        </p:sp>
        <p:sp>
          <p:nvSpPr>
            <p:cNvPr id="92202" name="Line 42"/>
            <p:cNvSpPr>
              <a:spLocks noChangeShapeType="1"/>
            </p:cNvSpPr>
            <p:nvPr/>
          </p:nvSpPr>
          <p:spPr bwMode="auto">
            <a:xfrm>
              <a:off x="4960" y="1528"/>
              <a:ext cx="416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92203" name="Line 43"/>
            <p:cNvSpPr>
              <a:spLocks noChangeShapeType="1"/>
            </p:cNvSpPr>
            <p:nvPr/>
          </p:nvSpPr>
          <p:spPr bwMode="auto">
            <a:xfrm>
              <a:off x="4960" y="2104"/>
              <a:ext cx="416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</p:grpSp>
      <p:sp>
        <p:nvSpPr>
          <p:cNvPr id="92204" name="Text Box 44"/>
          <p:cNvSpPr txBox="1">
            <a:spLocks noChangeArrowheads="1"/>
          </p:cNvSpPr>
          <p:nvPr/>
        </p:nvSpPr>
        <p:spPr bwMode="auto">
          <a:xfrm>
            <a:off x="6248400" y="2971800"/>
            <a:ext cx="264477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b="0" dirty="0">
                <a:latin typeface="Times New Roman" pitchFamily="18" charset="0"/>
              </a:rPr>
              <a:t>SPICE </a:t>
            </a:r>
            <a:r>
              <a:rPr lang="en-US" b="0" dirty="0" smtClean="0">
                <a:latin typeface="Times New Roman" pitchFamily="18" charset="0"/>
              </a:rPr>
              <a:t>model from closed –form or full-wave numerical modeling</a:t>
            </a:r>
            <a:endParaRPr lang="en-US" b="0" dirty="0">
              <a:latin typeface="Times New Roman" pitchFamily="18" charset="0"/>
            </a:endParaRPr>
          </a:p>
        </p:txBody>
      </p:sp>
      <p:sp>
        <p:nvSpPr>
          <p:cNvPr id="92205" name="AutoShape 45"/>
          <p:cNvSpPr>
            <a:spLocks noChangeArrowheads="1"/>
          </p:cNvSpPr>
          <p:nvPr/>
        </p:nvSpPr>
        <p:spPr bwMode="auto">
          <a:xfrm>
            <a:off x="6629400" y="2197100"/>
            <a:ext cx="736600" cy="190500"/>
          </a:xfrm>
          <a:prstGeom prst="rightArrow">
            <a:avLst>
              <a:gd name="adj1" fmla="val 50000"/>
              <a:gd name="adj2" fmla="val 96667"/>
            </a:avLst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208" name="Text Box 48"/>
          <p:cNvSpPr txBox="1">
            <a:spLocks noChangeArrowheads="1"/>
          </p:cNvSpPr>
          <p:nvPr/>
        </p:nvSpPr>
        <p:spPr bwMode="auto">
          <a:xfrm>
            <a:off x="609600" y="2514600"/>
            <a:ext cx="182245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36538" indent="-236538"/>
            <a:r>
              <a:rPr lang="en-US" sz="2000" b="0" dirty="0" smtClean="0">
                <a:latin typeface="Times New Roman" pitchFamily="18" charset="0"/>
              </a:rPr>
              <a:t>1. Identify the source from its </a:t>
            </a:r>
            <a:r>
              <a:rPr lang="en-US" sz="2000" b="1" dirty="0" smtClean="0">
                <a:latin typeface="Times New Roman" pitchFamily="18" charset="0"/>
              </a:rPr>
              <a:t>spectrum</a:t>
            </a:r>
            <a:endParaRPr lang="en-US" sz="2000" b="1" dirty="0">
              <a:latin typeface="Times New Roman" pitchFamily="18" charset="0"/>
            </a:endParaRPr>
          </a:p>
        </p:txBody>
      </p:sp>
      <p:sp>
        <p:nvSpPr>
          <p:cNvPr id="92209" name="Line 49"/>
          <p:cNvSpPr>
            <a:spLocks noChangeShapeType="1"/>
          </p:cNvSpPr>
          <p:nvPr/>
        </p:nvSpPr>
        <p:spPr bwMode="auto">
          <a:xfrm>
            <a:off x="457200" y="1892300"/>
            <a:ext cx="228600" cy="622300"/>
          </a:xfrm>
          <a:prstGeom prst="line">
            <a:avLst/>
          </a:prstGeom>
          <a:noFill/>
          <a:ln w="38100">
            <a:pattFill prst="pct90">
              <a:fgClr>
                <a:srgbClr val="206230"/>
              </a:fgClr>
              <a:bgClr>
                <a:srgbClr val="FFFFFF"/>
              </a:bgClr>
            </a:patt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815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991600" cy="762000"/>
          </a:xfrm>
        </p:spPr>
        <p:txBody>
          <a:bodyPr/>
          <a:lstStyle/>
          <a:p>
            <a:r>
              <a:rPr lang="en-US" sz="2800" dirty="0" smtClean="0"/>
              <a:t>Engineering Methodology and Calculations – Coupling Path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182605" y="1611184"/>
            <a:ext cx="51232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Assume the coupling path is capacitive?  (What are the physics underlying this assumption?)</a:t>
            </a:r>
            <a:endParaRPr lang="en-US" dirty="0"/>
          </a:p>
        </p:txBody>
      </p:sp>
      <p:grpSp>
        <p:nvGrpSpPr>
          <p:cNvPr id="3" name="Group 62"/>
          <p:cNvGrpSpPr/>
          <p:nvPr/>
        </p:nvGrpSpPr>
        <p:grpSpPr>
          <a:xfrm>
            <a:off x="4593463" y="1381354"/>
            <a:ext cx="4716380" cy="2983832"/>
            <a:chOff x="4499810" y="4098771"/>
            <a:chExt cx="5073321" cy="3216429"/>
          </a:xfrm>
        </p:grpSpPr>
        <p:grpSp>
          <p:nvGrpSpPr>
            <p:cNvPr id="5" name="Group 139"/>
            <p:cNvGrpSpPr/>
            <p:nvPr/>
          </p:nvGrpSpPr>
          <p:grpSpPr>
            <a:xfrm>
              <a:off x="4499810" y="4098771"/>
              <a:ext cx="5073321" cy="3216429"/>
              <a:chOff x="4969042" y="4267213"/>
              <a:chExt cx="5073321" cy="3216429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6047878" y="4267213"/>
                <a:ext cx="3994485" cy="2526631"/>
              </a:xfrm>
              <a:prstGeom prst="rect">
                <a:avLst/>
              </a:prstGeom>
              <a:solidFill>
                <a:srgbClr val="D9A309"/>
              </a:solidFill>
              <a:ln>
                <a:noFill/>
              </a:ln>
              <a:effectLst/>
              <a:scene3d>
                <a:camera prst="isometricOffAxis2Top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0" name="Picture 6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 rot="21282662">
                <a:off x="6744035" y="4274554"/>
                <a:ext cx="2014955" cy="17572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1" name="Rectangle 20"/>
              <p:cNvSpPr/>
              <p:nvPr/>
            </p:nvSpPr>
            <p:spPr>
              <a:xfrm>
                <a:off x="4969042" y="4957011"/>
                <a:ext cx="3994485" cy="2526631"/>
              </a:xfrm>
              <a:prstGeom prst="rect">
                <a:avLst/>
              </a:prstGeom>
              <a:solidFill>
                <a:srgbClr val="D9A309"/>
              </a:solidFill>
              <a:ln>
                <a:noFill/>
              </a:ln>
              <a:effectLst/>
              <a:scene3d>
                <a:camera prst="isometricOffAxis2Top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6" name="Group 132"/>
              <p:cNvGrpSpPr/>
              <p:nvPr/>
            </p:nvGrpSpPr>
            <p:grpSpPr>
              <a:xfrm>
                <a:off x="5763130" y="5835315"/>
                <a:ext cx="2753905" cy="586480"/>
                <a:chOff x="4884824" y="6015789"/>
                <a:chExt cx="2753905" cy="586480"/>
              </a:xfrm>
              <a:solidFill>
                <a:srgbClr val="996633"/>
              </a:solidFill>
            </p:grpSpPr>
            <p:sp>
              <p:nvSpPr>
                <p:cNvPr id="24" name="Rectangle 23"/>
                <p:cNvSpPr/>
                <p:nvPr/>
              </p:nvSpPr>
              <p:spPr>
                <a:xfrm>
                  <a:off x="4884824" y="6039855"/>
                  <a:ext cx="1443789" cy="288759"/>
                </a:xfrm>
                <a:prstGeom prst="rect">
                  <a:avLst/>
                </a:prstGeom>
                <a:grpFill/>
                <a:ln>
                  <a:noFill/>
                </a:ln>
                <a:scene3d>
                  <a:camera prst="isometricOffAxis1Top"/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" name="Rectangle 24"/>
                <p:cNvSpPr/>
                <p:nvPr/>
              </p:nvSpPr>
              <p:spPr>
                <a:xfrm rot="2144939">
                  <a:off x="6667987" y="6306755"/>
                  <a:ext cx="970742" cy="295514"/>
                </a:xfrm>
                <a:prstGeom prst="rect">
                  <a:avLst/>
                </a:prstGeom>
                <a:grpFill/>
                <a:ln>
                  <a:noFill/>
                </a:ln>
                <a:scene3d>
                  <a:camera prst="isometricOffAxis2Top"/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Rectangle 25"/>
                <p:cNvSpPr/>
                <p:nvPr/>
              </p:nvSpPr>
              <p:spPr>
                <a:xfrm>
                  <a:off x="6112043" y="6015789"/>
                  <a:ext cx="782052" cy="228600"/>
                </a:xfrm>
                <a:prstGeom prst="rect">
                  <a:avLst/>
                </a:prstGeom>
                <a:grpFill/>
                <a:ln>
                  <a:noFill/>
                </a:ln>
                <a:scene3d>
                  <a:camera prst="isometricOffAxis2Top"/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23" name="Straight Arrow Connector 22"/>
              <p:cNvCxnSpPr/>
              <p:nvPr/>
            </p:nvCxnSpPr>
            <p:spPr>
              <a:xfrm flipV="1">
                <a:off x="6091990" y="6075947"/>
                <a:ext cx="417094" cy="81640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" name="Straight Arrow Connector 6"/>
            <p:cNvCxnSpPr/>
            <p:nvPr/>
          </p:nvCxnSpPr>
          <p:spPr>
            <a:xfrm>
              <a:off x="6761747" y="5828723"/>
              <a:ext cx="421106" cy="90814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7375357" y="6057324"/>
              <a:ext cx="252664" cy="29535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>
              <a:off x="6649447" y="5908930"/>
              <a:ext cx="421106" cy="90814"/>
            </a:xfrm>
            <a:prstGeom prst="straightConnector1">
              <a:avLst/>
            </a:prstGeom>
            <a:ln w="19050">
              <a:solidFill>
                <a:srgbClr val="FF0000"/>
              </a:solidFill>
              <a:prstDash val="sysDot"/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>
              <a:off x="7263057" y="6137531"/>
              <a:ext cx="252664" cy="295350"/>
            </a:xfrm>
            <a:prstGeom prst="straightConnector1">
              <a:avLst/>
            </a:prstGeom>
            <a:ln w="19050">
              <a:solidFill>
                <a:srgbClr val="FF0000"/>
              </a:solidFill>
              <a:prstDash val="sysDot"/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flipV="1">
              <a:off x="5646816" y="6075947"/>
              <a:ext cx="405068" cy="69604"/>
            </a:xfrm>
            <a:prstGeom prst="straightConnector1">
              <a:avLst/>
            </a:prstGeom>
            <a:ln w="19050">
              <a:solidFill>
                <a:srgbClr val="FF0000"/>
              </a:solidFill>
              <a:prstDash val="sysDot"/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" name="Group 158"/>
            <p:cNvGrpSpPr/>
            <p:nvPr/>
          </p:nvGrpSpPr>
          <p:grpSpPr>
            <a:xfrm>
              <a:off x="6003754" y="6495219"/>
              <a:ext cx="3461895" cy="696714"/>
              <a:chOff x="3019922" y="6022613"/>
              <a:chExt cx="3461895" cy="696714"/>
            </a:xfrm>
          </p:grpSpPr>
          <p:cxnSp>
            <p:nvCxnSpPr>
              <p:cNvPr id="16" name="Straight Arrow Connector 15"/>
              <p:cNvCxnSpPr/>
              <p:nvPr/>
            </p:nvCxnSpPr>
            <p:spPr>
              <a:xfrm flipV="1">
                <a:off x="3019922" y="6503876"/>
                <a:ext cx="348920" cy="5434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prstDash val="sysDot"/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Arrow Connector 16"/>
              <p:cNvCxnSpPr/>
              <p:nvPr/>
            </p:nvCxnSpPr>
            <p:spPr>
              <a:xfrm flipV="1">
                <a:off x="3043989" y="6235171"/>
                <a:ext cx="356937" cy="4011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TextBox 17"/>
              <p:cNvSpPr txBox="1"/>
              <p:nvPr/>
            </p:nvSpPr>
            <p:spPr>
              <a:xfrm>
                <a:off x="3296653" y="6022613"/>
                <a:ext cx="3185164" cy="6967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 signal current on strip</a:t>
                </a:r>
              </a:p>
              <a:p>
                <a:r>
                  <a:rPr lang="en-US" dirty="0" smtClean="0"/>
                  <a:t> signal return current on GND</a:t>
                </a:r>
                <a:endParaRPr lang="en-US" dirty="0"/>
              </a:p>
            </p:txBody>
          </p:sp>
        </p:grpSp>
        <p:sp>
          <p:nvSpPr>
            <p:cNvPr id="13" name="Freeform 12"/>
            <p:cNvSpPr/>
            <p:nvPr/>
          </p:nvSpPr>
          <p:spPr>
            <a:xfrm rot="20796195">
              <a:off x="6919459" y="5416532"/>
              <a:ext cx="173863" cy="412454"/>
            </a:xfrm>
            <a:custGeom>
              <a:avLst/>
              <a:gdLst>
                <a:gd name="connsiteX0" fmla="*/ 108284 w 108284"/>
                <a:gd name="connsiteY0" fmla="*/ 0 h 469232"/>
                <a:gd name="connsiteX1" fmla="*/ 12031 w 108284"/>
                <a:gd name="connsiteY1" fmla="*/ 192505 h 469232"/>
                <a:gd name="connsiteX2" fmla="*/ 36095 w 108284"/>
                <a:gd name="connsiteY2" fmla="*/ 469232 h 469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8284" h="469232">
                  <a:moveTo>
                    <a:pt x="108284" y="0"/>
                  </a:moveTo>
                  <a:cubicBezTo>
                    <a:pt x="66173" y="57150"/>
                    <a:pt x="24062" y="114300"/>
                    <a:pt x="12031" y="192505"/>
                  </a:cubicBezTo>
                  <a:cubicBezTo>
                    <a:pt x="0" y="270710"/>
                    <a:pt x="18047" y="369971"/>
                    <a:pt x="36095" y="469232"/>
                  </a:cubicBezTo>
                </a:path>
              </a:pathLst>
            </a:custGeom>
            <a:ln w="28575">
              <a:solidFill>
                <a:srgbClr val="008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 13"/>
            <p:cNvSpPr/>
            <p:nvPr/>
          </p:nvSpPr>
          <p:spPr>
            <a:xfrm rot="20796195">
              <a:off x="7023732" y="5436585"/>
              <a:ext cx="173863" cy="412454"/>
            </a:xfrm>
            <a:custGeom>
              <a:avLst/>
              <a:gdLst>
                <a:gd name="connsiteX0" fmla="*/ 108284 w 108284"/>
                <a:gd name="connsiteY0" fmla="*/ 0 h 469232"/>
                <a:gd name="connsiteX1" fmla="*/ 12031 w 108284"/>
                <a:gd name="connsiteY1" fmla="*/ 192505 h 469232"/>
                <a:gd name="connsiteX2" fmla="*/ 36095 w 108284"/>
                <a:gd name="connsiteY2" fmla="*/ 469232 h 469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8284" h="469232">
                  <a:moveTo>
                    <a:pt x="108284" y="0"/>
                  </a:moveTo>
                  <a:cubicBezTo>
                    <a:pt x="66173" y="57150"/>
                    <a:pt x="24062" y="114300"/>
                    <a:pt x="12031" y="192505"/>
                  </a:cubicBezTo>
                  <a:cubicBezTo>
                    <a:pt x="0" y="270710"/>
                    <a:pt x="18047" y="369971"/>
                    <a:pt x="36095" y="469232"/>
                  </a:cubicBezTo>
                </a:path>
              </a:pathLst>
            </a:custGeom>
            <a:ln w="28575">
              <a:solidFill>
                <a:srgbClr val="008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>
              <a:off x="7197666" y="5199724"/>
              <a:ext cx="1" cy="348916"/>
            </a:xfrm>
            <a:prstGeom prst="straightConnector1">
              <a:avLst/>
            </a:prstGeom>
            <a:ln w="19050">
              <a:solidFill>
                <a:srgbClr val="FF33C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TextBox 26"/>
          <p:cNvSpPr txBox="1"/>
          <p:nvPr/>
        </p:nvSpPr>
        <p:spPr>
          <a:xfrm>
            <a:off x="133088" y="952915"/>
            <a:ext cx="79834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Q: What should be the spacing </a:t>
            </a:r>
            <a:r>
              <a:rPr lang="en-US" sz="2000" i="1" dirty="0" smtClean="0"/>
              <a:t>s</a:t>
            </a:r>
            <a:r>
              <a:rPr lang="en-US" sz="2000" dirty="0" smtClean="0"/>
              <a:t> between a high-speed trace and a </a:t>
            </a:r>
            <a:r>
              <a:rPr lang="en-US" sz="2000" dirty="0" err="1" smtClean="0"/>
              <a:t>heatsink</a:t>
            </a:r>
            <a:r>
              <a:rPr lang="en-US" sz="2000" dirty="0" smtClean="0"/>
              <a:t>?</a:t>
            </a:r>
            <a:endParaRPr lang="en-US" sz="2000" dirty="0"/>
          </a:p>
        </p:txBody>
      </p:sp>
      <p:grpSp>
        <p:nvGrpSpPr>
          <p:cNvPr id="22" name="Group 73"/>
          <p:cNvGrpSpPr/>
          <p:nvPr/>
        </p:nvGrpSpPr>
        <p:grpSpPr>
          <a:xfrm>
            <a:off x="427821" y="2461642"/>
            <a:ext cx="4808537" cy="2898483"/>
            <a:chOff x="439696" y="3019783"/>
            <a:chExt cx="4808537" cy="2898483"/>
          </a:xfrm>
        </p:grpSpPr>
        <p:cxnSp>
          <p:nvCxnSpPr>
            <p:cNvPr id="56" name="Straight Arrow Connector 55"/>
            <p:cNvCxnSpPr/>
            <p:nvPr/>
          </p:nvCxnSpPr>
          <p:spPr>
            <a:xfrm flipV="1">
              <a:off x="1249328" y="4904509"/>
              <a:ext cx="698225" cy="598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58" name="Object 3"/>
            <p:cNvGraphicFramePr>
              <a:graphicFrameLocks noChangeAspect="1"/>
            </p:cNvGraphicFramePr>
            <p:nvPr/>
          </p:nvGraphicFramePr>
          <p:xfrm>
            <a:off x="2346016" y="4210957"/>
            <a:ext cx="249237" cy="3063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77498" name="Equation" r:id="rId4" imgW="114120" imgH="139680" progId="Equation.DSMT4">
                    <p:embed/>
                  </p:oleObj>
                </mc:Choice>
                <mc:Fallback>
                  <p:oleObj name="Equation" r:id="rId4" imgW="114120" imgH="139680" progId="Equation.DSMT4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46016" y="4210957"/>
                          <a:ext cx="249237" cy="3063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59" name="Straight Arrow Connector 58"/>
            <p:cNvCxnSpPr/>
            <p:nvPr/>
          </p:nvCxnSpPr>
          <p:spPr>
            <a:xfrm>
              <a:off x="1975263" y="4772493"/>
              <a:ext cx="1066799" cy="8464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Rectangle 68"/>
            <p:cNvSpPr/>
            <p:nvPr/>
          </p:nvSpPr>
          <p:spPr>
            <a:xfrm>
              <a:off x="3194462" y="4940135"/>
              <a:ext cx="783772" cy="344384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IC</a:t>
              </a:r>
              <a:endParaRPr lang="en-US" dirty="0"/>
            </a:p>
          </p:txBody>
        </p:sp>
        <p:graphicFrame>
          <p:nvGraphicFramePr>
            <p:cNvPr id="57" name="Object 56"/>
            <p:cNvGraphicFramePr>
              <a:graphicFrameLocks noChangeAspect="1"/>
            </p:cNvGraphicFramePr>
            <p:nvPr/>
          </p:nvGraphicFramePr>
          <p:xfrm>
            <a:off x="1282865" y="4520334"/>
            <a:ext cx="334963" cy="3063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77499" name="Equation" r:id="rId6" imgW="152280" imgH="139680" progId="Equation.DSMT4">
                    <p:embed/>
                  </p:oleObj>
                </mc:Choice>
                <mc:Fallback>
                  <p:oleObj name="Equation" r:id="rId6" imgW="152280" imgH="139680" progId="Equation.DSMT4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82865" y="4520334"/>
                          <a:ext cx="334963" cy="3063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8" name="Rectangle 27"/>
            <p:cNvSpPr/>
            <p:nvPr/>
          </p:nvSpPr>
          <p:spPr>
            <a:xfrm>
              <a:off x="1290913" y="5100386"/>
              <a:ext cx="647700" cy="88900"/>
            </a:xfrm>
            <a:prstGeom prst="rect">
              <a:avLst/>
            </a:prstGeom>
            <a:solidFill>
              <a:srgbClr val="9966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587333" y="5407726"/>
              <a:ext cx="4660900" cy="101600"/>
            </a:xfrm>
            <a:prstGeom prst="rect">
              <a:avLst/>
            </a:prstGeom>
            <a:solidFill>
              <a:srgbClr val="9966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" name="Straight Arrow Connector 29"/>
            <p:cNvCxnSpPr/>
            <p:nvPr/>
          </p:nvCxnSpPr>
          <p:spPr>
            <a:xfrm flipH="1" flipV="1">
              <a:off x="1012964" y="4674029"/>
              <a:ext cx="12700" cy="533401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31" name="Object 4"/>
            <p:cNvGraphicFramePr>
              <a:graphicFrameLocks noChangeAspect="1"/>
            </p:cNvGraphicFramePr>
            <p:nvPr/>
          </p:nvGraphicFramePr>
          <p:xfrm>
            <a:off x="439696" y="4982276"/>
            <a:ext cx="277812" cy="3905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77500" name="Equation" r:id="rId8" imgW="126720" imgH="177480" progId="Equation.DSMT4">
                    <p:embed/>
                  </p:oleObj>
                </mc:Choice>
                <mc:Fallback>
                  <p:oleObj name="Equation" r:id="rId8" imgW="126720" imgH="177480" progId="Equation.DSMT4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9696" y="4982276"/>
                          <a:ext cx="277812" cy="3905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32" name="Straight Arrow Connector 31"/>
            <p:cNvCxnSpPr/>
            <p:nvPr/>
          </p:nvCxnSpPr>
          <p:spPr>
            <a:xfrm flipH="1">
              <a:off x="991193" y="5392488"/>
              <a:ext cx="5080" cy="525778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flipH="1">
              <a:off x="775113" y="5195456"/>
              <a:ext cx="400049" cy="816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flipH="1">
              <a:off x="791438" y="5402286"/>
              <a:ext cx="400049" cy="816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Freeform 50"/>
            <p:cNvSpPr/>
            <p:nvPr/>
          </p:nvSpPr>
          <p:spPr>
            <a:xfrm rot="1741892">
              <a:off x="1722776" y="3350357"/>
              <a:ext cx="805813" cy="1778270"/>
            </a:xfrm>
            <a:custGeom>
              <a:avLst/>
              <a:gdLst>
                <a:gd name="connsiteX0" fmla="*/ 108284 w 108284"/>
                <a:gd name="connsiteY0" fmla="*/ 0 h 469232"/>
                <a:gd name="connsiteX1" fmla="*/ 12031 w 108284"/>
                <a:gd name="connsiteY1" fmla="*/ 192505 h 469232"/>
                <a:gd name="connsiteX2" fmla="*/ 36095 w 108284"/>
                <a:gd name="connsiteY2" fmla="*/ 469232 h 469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8284" h="469232">
                  <a:moveTo>
                    <a:pt x="108284" y="0"/>
                  </a:moveTo>
                  <a:cubicBezTo>
                    <a:pt x="66173" y="57150"/>
                    <a:pt x="24062" y="114300"/>
                    <a:pt x="12031" y="192505"/>
                  </a:cubicBezTo>
                  <a:cubicBezTo>
                    <a:pt x="0" y="270710"/>
                    <a:pt x="18047" y="369971"/>
                    <a:pt x="36095" y="469232"/>
                  </a:cubicBezTo>
                </a:path>
              </a:pathLst>
            </a:custGeom>
            <a:ln w="28575">
              <a:solidFill>
                <a:srgbClr val="008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3" name="Group 56"/>
            <p:cNvGrpSpPr/>
            <p:nvPr/>
          </p:nvGrpSpPr>
          <p:grpSpPr>
            <a:xfrm>
              <a:off x="3062562" y="3019783"/>
              <a:ext cx="1065214" cy="1884726"/>
              <a:chOff x="407987" y="1092201"/>
              <a:chExt cx="1065214" cy="1441744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407987" y="1092201"/>
                <a:ext cx="1065214" cy="1441744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Rectangle 60"/>
              <p:cNvSpPr/>
              <p:nvPr/>
            </p:nvSpPr>
            <p:spPr>
              <a:xfrm>
                <a:off x="485304" y="1107138"/>
                <a:ext cx="48098" cy="128818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Rectangle 61"/>
              <p:cNvSpPr/>
              <p:nvPr/>
            </p:nvSpPr>
            <p:spPr>
              <a:xfrm>
                <a:off x="619774" y="1107138"/>
                <a:ext cx="48098" cy="128818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Rectangle 62"/>
              <p:cNvSpPr/>
              <p:nvPr/>
            </p:nvSpPr>
            <p:spPr>
              <a:xfrm>
                <a:off x="740800" y="1102668"/>
                <a:ext cx="48098" cy="128818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Rectangle 63"/>
              <p:cNvSpPr/>
              <p:nvPr/>
            </p:nvSpPr>
            <p:spPr>
              <a:xfrm>
                <a:off x="866308" y="1102680"/>
                <a:ext cx="48098" cy="128818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Rectangle 64"/>
              <p:cNvSpPr/>
              <p:nvPr/>
            </p:nvSpPr>
            <p:spPr>
              <a:xfrm>
                <a:off x="987328" y="1098175"/>
                <a:ext cx="48098" cy="128818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Rectangle 65"/>
              <p:cNvSpPr/>
              <p:nvPr/>
            </p:nvSpPr>
            <p:spPr>
              <a:xfrm>
                <a:off x="1117315" y="1102657"/>
                <a:ext cx="48098" cy="128818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Rectangle 66"/>
              <p:cNvSpPr/>
              <p:nvPr/>
            </p:nvSpPr>
            <p:spPr>
              <a:xfrm>
                <a:off x="1242821" y="1102686"/>
                <a:ext cx="48098" cy="128818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Rectangle 67"/>
              <p:cNvSpPr/>
              <p:nvPr/>
            </p:nvSpPr>
            <p:spPr>
              <a:xfrm>
                <a:off x="1359365" y="1107180"/>
                <a:ext cx="48098" cy="128818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4" name="Group 74"/>
          <p:cNvGrpSpPr/>
          <p:nvPr/>
        </p:nvGrpSpPr>
        <p:grpSpPr>
          <a:xfrm>
            <a:off x="4218552" y="5145922"/>
            <a:ext cx="3537285" cy="1169551"/>
            <a:chOff x="332873" y="1732547"/>
            <a:chExt cx="3537285" cy="1169551"/>
          </a:xfrm>
        </p:grpSpPr>
        <p:cxnSp>
          <p:nvCxnSpPr>
            <p:cNvPr id="76" name="Straight Connector 75"/>
            <p:cNvCxnSpPr/>
            <p:nvPr/>
          </p:nvCxnSpPr>
          <p:spPr>
            <a:xfrm>
              <a:off x="336883" y="1852861"/>
              <a:ext cx="360947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>
              <a:off x="332873" y="2318081"/>
              <a:ext cx="360947" cy="0"/>
            </a:xfrm>
            <a:prstGeom prst="line">
              <a:avLst/>
            </a:prstGeom>
            <a:ln w="3810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TextBox 77"/>
            <p:cNvSpPr txBox="1"/>
            <p:nvPr/>
          </p:nvSpPr>
          <p:spPr>
            <a:xfrm>
              <a:off x="697832" y="1732547"/>
              <a:ext cx="3172326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Conduction current – carried by electrons</a:t>
              </a:r>
            </a:p>
            <a:p>
              <a:endParaRPr lang="en-US" sz="1400" dirty="0" smtClean="0"/>
            </a:p>
            <a:p>
              <a:r>
                <a:rPr lang="en-US" sz="1400" dirty="0" smtClean="0"/>
                <a:t>Displacement current – carried by time-</a:t>
              </a:r>
            </a:p>
            <a:p>
              <a:r>
                <a:rPr lang="en-US" sz="1400" dirty="0" smtClean="0"/>
                <a:t>changing E-field</a:t>
              </a:r>
            </a:p>
            <a:p>
              <a:r>
                <a:rPr lang="en-US" sz="1400" dirty="0" smtClean="0"/>
                <a:t>Antenna conduction current</a:t>
              </a:r>
              <a:endParaRPr lang="en-US" sz="1400" dirty="0"/>
            </a:p>
          </p:txBody>
        </p:sp>
      </p:grpSp>
      <p:graphicFrame>
        <p:nvGraphicFramePr>
          <p:cNvPr id="79" name="Object 2"/>
          <p:cNvGraphicFramePr>
            <a:graphicFrameLocks noChangeAspect="1"/>
          </p:cNvGraphicFramePr>
          <p:nvPr/>
        </p:nvGraphicFramePr>
        <p:xfrm>
          <a:off x="7733527" y="5127958"/>
          <a:ext cx="1131887" cy="896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7501" name="Equation" r:id="rId10" imgW="736560" imgH="583920" progId="Equation.DSMT4">
                  <p:embed/>
                </p:oleObj>
              </mc:Choice>
              <mc:Fallback>
                <p:oleObj name="Equation" r:id="rId10" imgW="736560" imgH="58392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33527" y="5127958"/>
                        <a:ext cx="1131887" cy="8969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0" name="Straight Arrow Connector 79"/>
          <p:cNvCxnSpPr/>
          <p:nvPr/>
        </p:nvCxnSpPr>
        <p:spPr>
          <a:xfrm>
            <a:off x="3001947" y="2989431"/>
            <a:ext cx="333" cy="759609"/>
          </a:xfrm>
          <a:prstGeom prst="straightConnector1">
            <a:avLst/>
          </a:prstGeom>
          <a:ln w="28575">
            <a:solidFill>
              <a:srgbClr val="FF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/>
          <p:nvPr/>
        </p:nvCxnSpPr>
        <p:spPr>
          <a:xfrm>
            <a:off x="4175760" y="6164580"/>
            <a:ext cx="426720" cy="0"/>
          </a:xfrm>
          <a:prstGeom prst="straightConnector1">
            <a:avLst/>
          </a:prstGeom>
          <a:ln w="28575">
            <a:solidFill>
              <a:srgbClr val="FF33CC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xtBox 87"/>
          <p:cNvSpPr txBox="1"/>
          <p:nvPr/>
        </p:nvSpPr>
        <p:spPr>
          <a:xfrm>
            <a:off x="1032918" y="2397008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EMI</a:t>
            </a:r>
            <a:endParaRPr lang="en-US" dirty="0"/>
          </a:p>
        </p:txBody>
      </p:sp>
      <p:cxnSp>
        <p:nvCxnSpPr>
          <p:cNvPr id="89" name="Curved Connector 88"/>
          <p:cNvCxnSpPr/>
          <p:nvPr/>
        </p:nvCxnSpPr>
        <p:spPr>
          <a:xfrm rot="16200000" flipH="1">
            <a:off x="1659976" y="2900050"/>
            <a:ext cx="705452" cy="509318"/>
          </a:xfrm>
          <a:prstGeom prst="curvedConnector3">
            <a:avLst>
              <a:gd name="adj1" fmla="val 50000"/>
            </a:avLst>
          </a:prstGeom>
          <a:ln w="38100">
            <a:solidFill>
              <a:srgbClr val="0000FF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r>
              <a:rPr lang="en-US" sz="2600" dirty="0" smtClean="0"/>
              <a:t>Modeling for Engineering Modeling Methodology– Decomposition</a:t>
            </a:r>
            <a:endParaRPr lang="en-US" sz="2600" dirty="0"/>
          </a:p>
        </p:txBody>
      </p:sp>
      <p:sp>
        <p:nvSpPr>
          <p:cNvPr id="27" name="TextBox 26"/>
          <p:cNvSpPr txBox="1"/>
          <p:nvPr/>
        </p:nvSpPr>
        <p:spPr>
          <a:xfrm>
            <a:off x="133088" y="952915"/>
            <a:ext cx="79834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Q: What should be the spacing </a:t>
            </a:r>
            <a:r>
              <a:rPr lang="en-US" sz="2000" i="1" dirty="0" smtClean="0"/>
              <a:t>s</a:t>
            </a:r>
            <a:r>
              <a:rPr lang="en-US" sz="2000" dirty="0" smtClean="0"/>
              <a:t> between a high-speed trace and a </a:t>
            </a:r>
            <a:r>
              <a:rPr lang="en-US" sz="2000" dirty="0" err="1" smtClean="0"/>
              <a:t>heatsink</a:t>
            </a:r>
            <a:r>
              <a:rPr lang="en-US" sz="2000" dirty="0" smtClean="0"/>
              <a:t>?</a:t>
            </a:r>
            <a:endParaRPr lang="en-US" sz="2000" dirty="0"/>
          </a:p>
        </p:txBody>
      </p:sp>
      <p:sp>
        <p:nvSpPr>
          <p:cNvPr id="31" name="TextBox 30"/>
          <p:cNvSpPr txBox="1"/>
          <p:nvPr/>
        </p:nvSpPr>
        <p:spPr>
          <a:xfrm>
            <a:off x="412657" y="1621971"/>
            <a:ext cx="4360489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 smtClean="0"/>
              <a:t>Strategy: “Divide-and-Conquer”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2000" dirty="0" smtClean="0"/>
              <a:t>Break coupling path into pieces</a:t>
            </a:r>
          </a:p>
          <a:p>
            <a:pPr marL="403225" indent="-174625">
              <a:buFont typeface="Arial" pitchFamily="34" charset="0"/>
              <a:buChar char="•"/>
            </a:pPr>
            <a:r>
              <a:rPr lang="en-US" sz="2000" dirty="0" smtClean="0"/>
              <a:t>Aggressor source (data rate, </a:t>
            </a:r>
            <a:r>
              <a:rPr lang="en-US" sz="2000" dirty="0" err="1" smtClean="0"/>
              <a:t>t</a:t>
            </a:r>
            <a:r>
              <a:rPr lang="en-US" sz="2000" baseline="-25000" dirty="0" err="1" smtClean="0"/>
              <a:t>rise</a:t>
            </a:r>
            <a:r>
              <a:rPr lang="en-US" sz="2000" dirty="0" smtClean="0"/>
              <a:t>, </a:t>
            </a:r>
            <a:r>
              <a:rPr lang="en-US" sz="2000" dirty="0" err="1" smtClean="0"/>
              <a:t>t</a:t>
            </a:r>
            <a:r>
              <a:rPr lang="en-US" sz="2000" baseline="-25000" dirty="0" err="1" smtClean="0"/>
              <a:t>fall</a:t>
            </a:r>
            <a:r>
              <a:rPr lang="en-US" sz="2000" dirty="0" smtClean="0"/>
              <a:t>)</a:t>
            </a:r>
          </a:p>
          <a:p>
            <a:pPr marL="403225" indent="-174625">
              <a:buFont typeface="Arial" pitchFamily="34" charset="0"/>
              <a:buChar char="•"/>
            </a:pPr>
            <a:r>
              <a:rPr lang="en-US" sz="2000" dirty="0" smtClean="0"/>
              <a:t>Aggressor TL sections (coupled)</a:t>
            </a:r>
          </a:p>
          <a:p>
            <a:pPr marL="403225" indent="-174625">
              <a:buFont typeface="Arial" pitchFamily="34" charset="0"/>
              <a:buChar char="•"/>
            </a:pPr>
            <a:r>
              <a:rPr lang="en-US" sz="2000" dirty="0" smtClean="0"/>
              <a:t>Aggressor TL – </a:t>
            </a:r>
            <a:r>
              <a:rPr lang="en-US" sz="2000" dirty="0" err="1" smtClean="0"/>
              <a:t>heatsink</a:t>
            </a:r>
            <a:r>
              <a:rPr lang="en-US" sz="2000" dirty="0" smtClean="0"/>
              <a:t> coupling</a:t>
            </a:r>
          </a:p>
          <a:p>
            <a:pPr marL="228600" indent="-228600">
              <a:buFont typeface="+mj-lt"/>
              <a:buAutoNum type="arabicPeriod" startAt="2"/>
            </a:pPr>
            <a:r>
              <a:rPr lang="en-US" sz="2000" dirty="0" smtClean="0"/>
              <a:t>Radiation calculations</a:t>
            </a:r>
          </a:p>
          <a:p>
            <a:pPr marL="228600" indent="-228600">
              <a:buFont typeface="+mj-lt"/>
              <a:buAutoNum type="arabicPeriod" startAt="2"/>
            </a:pPr>
            <a:r>
              <a:rPr lang="en-US" sz="2000" dirty="0" smtClean="0"/>
              <a:t>Shielding calculations</a:t>
            </a:r>
            <a:endParaRPr lang="en-US" sz="2000" dirty="0"/>
          </a:p>
        </p:txBody>
      </p:sp>
      <p:cxnSp>
        <p:nvCxnSpPr>
          <p:cNvPr id="33" name="Straight Connector 32"/>
          <p:cNvCxnSpPr/>
          <p:nvPr/>
        </p:nvCxnSpPr>
        <p:spPr>
          <a:xfrm flipV="1">
            <a:off x="0" y="3422072"/>
            <a:ext cx="484909" cy="3"/>
          </a:xfrm>
          <a:prstGeom prst="line">
            <a:avLst/>
          </a:prstGeom>
          <a:ln w="19050">
            <a:solidFill>
              <a:srgbClr val="FF33CC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V="1">
            <a:off x="0" y="2521527"/>
            <a:ext cx="484909" cy="3"/>
          </a:xfrm>
          <a:prstGeom prst="line">
            <a:avLst/>
          </a:prstGeom>
          <a:ln w="19050"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0" y="2840181"/>
            <a:ext cx="484909" cy="3"/>
          </a:xfrm>
          <a:prstGeom prst="line">
            <a:avLst/>
          </a:prstGeom>
          <a:ln w="19050">
            <a:solidFill>
              <a:srgbClr val="7030A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V="1">
            <a:off x="0" y="3110345"/>
            <a:ext cx="484909" cy="3"/>
          </a:xfrm>
          <a:prstGeom prst="line">
            <a:avLst/>
          </a:prstGeom>
          <a:ln w="19050">
            <a:solidFill>
              <a:srgbClr val="008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31"/>
          <p:cNvGrpSpPr/>
          <p:nvPr/>
        </p:nvGrpSpPr>
        <p:grpSpPr>
          <a:xfrm>
            <a:off x="2785365" y="1969182"/>
            <a:ext cx="6042948" cy="4257446"/>
            <a:chOff x="2785365" y="1969182"/>
            <a:chExt cx="6042948" cy="4257446"/>
          </a:xfrm>
        </p:grpSpPr>
        <p:grpSp>
          <p:nvGrpSpPr>
            <p:cNvPr id="4" name="Group 62"/>
            <p:cNvGrpSpPr/>
            <p:nvPr/>
          </p:nvGrpSpPr>
          <p:grpSpPr>
            <a:xfrm>
              <a:off x="3080348" y="1969182"/>
              <a:ext cx="5747965" cy="4257446"/>
              <a:chOff x="4499810" y="4098771"/>
              <a:chExt cx="5073321" cy="3216429"/>
            </a:xfrm>
          </p:grpSpPr>
          <p:grpSp>
            <p:nvGrpSpPr>
              <p:cNvPr id="5" name="Group 139"/>
              <p:cNvGrpSpPr/>
              <p:nvPr/>
            </p:nvGrpSpPr>
            <p:grpSpPr>
              <a:xfrm>
                <a:off x="4499810" y="4098771"/>
                <a:ext cx="5073321" cy="3216429"/>
                <a:chOff x="4969042" y="4267213"/>
                <a:chExt cx="5073321" cy="3216429"/>
              </a:xfrm>
            </p:grpSpPr>
            <p:sp>
              <p:nvSpPr>
                <p:cNvPr id="19" name="Rectangle 18"/>
                <p:cNvSpPr/>
                <p:nvPr/>
              </p:nvSpPr>
              <p:spPr>
                <a:xfrm>
                  <a:off x="6047878" y="4267213"/>
                  <a:ext cx="3994485" cy="2526631"/>
                </a:xfrm>
                <a:prstGeom prst="rect">
                  <a:avLst/>
                </a:prstGeom>
                <a:solidFill>
                  <a:srgbClr val="D9A309"/>
                </a:solidFill>
                <a:ln>
                  <a:noFill/>
                </a:ln>
                <a:effectLst/>
                <a:scene3d>
                  <a:camera prst="isometricOffAxis2Top"/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20" name="Picture 6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 rot="21282662">
                  <a:off x="6744035" y="4274554"/>
                  <a:ext cx="2014955" cy="17572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1" name="Rectangle 20"/>
                <p:cNvSpPr/>
                <p:nvPr/>
              </p:nvSpPr>
              <p:spPr>
                <a:xfrm>
                  <a:off x="4969042" y="4957011"/>
                  <a:ext cx="3994485" cy="2526631"/>
                </a:xfrm>
                <a:prstGeom prst="rect">
                  <a:avLst/>
                </a:prstGeom>
                <a:solidFill>
                  <a:srgbClr val="D9A309"/>
                </a:solidFill>
                <a:ln>
                  <a:noFill/>
                </a:ln>
                <a:effectLst/>
                <a:scene3d>
                  <a:camera prst="isometricOffAxis2Top"/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6" name="Group 132"/>
                <p:cNvGrpSpPr/>
                <p:nvPr/>
              </p:nvGrpSpPr>
              <p:grpSpPr>
                <a:xfrm>
                  <a:off x="5787586" y="5848914"/>
                  <a:ext cx="2729449" cy="572881"/>
                  <a:chOff x="4909280" y="6029388"/>
                  <a:chExt cx="2729449" cy="572881"/>
                </a:xfrm>
                <a:solidFill>
                  <a:srgbClr val="996633"/>
                </a:solidFill>
              </p:grpSpPr>
              <p:sp>
                <p:nvSpPr>
                  <p:cNvPr id="25" name="Rectangle 24"/>
                  <p:cNvSpPr/>
                  <p:nvPr/>
                </p:nvSpPr>
                <p:spPr>
                  <a:xfrm rot="2144939">
                    <a:off x="6667987" y="6306755"/>
                    <a:ext cx="970742" cy="295514"/>
                  </a:xfrm>
                  <a:prstGeom prst="rect">
                    <a:avLst/>
                  </a:prstGeom>
                  <a:solidFill>
                    <a:srgbClr val="B3773B"/>
                  </a:solidFill>
                  <a:ln>
                    <a:noFill/>
                  </a:ln>
                  <a:scene3d>
                    <a:camera prst="isometricOffAxis2Top"/>
                    <a:lightRig rig="threePt" dir="t"/>
                  </a:scene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" name="Rectangle 25"/>
                  <p:cNvSpPr/>
                  <p:nvPr/>
                </p:nvSpPr>
                <p:spPr>
                  <a:xfrm rot="262129">
                    <a:off x="6122526" y="6032238"/>
                    <a:ext cx="782052" cy="228600"/>
                  </a:xfrm>
                  <a:prstGeom prst="rect">
                    <a:avLst/>
                  </a:prstGeom>
                  <a:solidFill>
                    <a:srgbClr val="996633"/>
                  </a:solidFill>
                  <a:ln>
                    <a:noFill/>
                  </a:ln>
                  <a:scene3d>
                    <a:camera prst="isometricOffAxis2Top"/>
                    <a:lightRig rig="threePt" dir="t"/>
                  </a:scene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" name="Rectangle 23"/>
                  <p:cNvSpPr/>
                  <p:nvPr/>
                </p:nvSpPr>
                <p:spPr>
                  <a:xfrm>
                    <a:off x="4909280" y="6029388"/>
                    <a:ext cx="1443789" cy="288759"/>
                  </a:xfrm>
                  <a:prstGeom prst="rect">
                    <a:avLst/>
                  </a:prstGeom>
                  <a:solidFill>
                    <a:srgbClr val="B3773B"/>
                  </a:solidFill>
                  <a:ln>
                    <a:noFill/>
                  </a:ln>
                  <a:scene3d>
                    <a:camera prst="isometricOffAxis1Top"/>
                    <a:lightRig rig="threePt" dir="t"/>
                  </a:scene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cxnSp>
              <p:nvCxnSpPr>
                <p:cNvPr id="23" name="Straight Arrow Connector 22"/>
                <p:cNvCxnSpPr/>
                <p:nvPr/>
              </p:nvCxnSpPr>
              <p:spPr>
                <a:xfrm flipV="1">
                  <a:off x="6091990" y="6075947"/>
                  <a:ext cx="417094" cy="81640"/>
                </a:xfrm>
                <a:prstGeom prst="straightConnector1">
                  <a:avLst/>
                </a:prstGeom>
                <a:ln w="19050"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7" name="Straight Arrow Connector 6"/>
              <p:cNvCxnSpPr/>
              <p:nvPr/>
            </p:nvCxnSpPr>
            <p:spPr>
              <a:xfrm>
                <a:off x="6761747" y="5828723"/>
                <a:ext cx="421106" cy="90814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Arrow Connector 7"/>
              <p:cNvCxnSpPr/>
              <p:nvPr/>
            </p:nvCxnSpPr>
            <p:spPr>
              <a:xfrm>
                <a:off x="7375357" y="6057324"/>
                <a:ext cx="252664" cy="295350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Arrow Connector 8"/>
              <p:cNvCxnSpPr/>
              <p:nvPr/>
            </p:nvCxnSpPr>
            <p:spPr>
              <a:xfrm>
                <a:off x="6649447" y="5908930"/>
                <a:ext cx="421106" cy="90814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prstDash val="sysDot"/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Arrow Connector 9"/>
              <p:cNvCxnSpPr/>
              <p:nvPr/>
            </p:nvCxnSpPr>
            <p:spPr>
              <a:xfrm>
                <a:off x="7263057" y="6137531"/>
                <a:ext cx="252664" cy="295350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prstDash val="sysDot"/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Arrow Connector 10"/>
              <p:cNvCxnSpPr/>
              <p:nvPr/>
            </p:nvCxnSpPr>
            <p:spPr>
              <a:xfrm flipV="1">
                <a:off x="5646816" y="6075947"/>
                <a:ext cx="405068" cy="69604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prstDash val="sysDot"/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Freeform 12"/>
              <p:cNvSpPr/>
              <p:nvPr/>
            </p:nvSpPr>
            <p:spPr>
              <a:xfrm rot="20796195">
                <a:off x="6919459" y="5416532"/>
                <a:ext cx="173863" cy="412454"/>
              </a:xfrm>
              <a:custGeom>
                <a:avLst/>
                <a:gdLst>
                  <a:gd name="connsiteX0" fmla="*/ 108284 w 108284"/>
                  <a:gd name="connsiteY0" fmla="*/ 0 h 469232"/>
                  <a:gd name="connsiteX1" fmla="*/ 12031 w 108284"/>
                  <a:gd name="connsiteY1" fmla="*/ 192505 h 469232"/>
                  <a:gd name="connsiteX2" fmla="*/ 36095 w 108284"/>
                  <a:gd name="connsiteY2" fmla="*/ 469232 h 4692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8284" h="469232">
                    <a:moveTo>
                      <a:pt x="108284" y="0"/>
                    </a:moveTo>
                    <a:cubicBezTo>
                      <a:pt x="66173" y="57150"/>
                      <a:pt x="24062" y="114300"/>
                      <a:pt x="12031" y="192505"/>
                    </a:cubicBezTo>
                    <a:cubicBezTo>
                      <a:pt x="0" y="270710"/>
                      <a:pt x="18047" y="369971"/>
                      <a:pt x="36095" y="469232"/>
                    </a:cubicBezTo>
                  </a:path>
                </a:pathLst>
              </a:custGeom>
              <a:ln w="28575">
                <a:solidFill>
                  <a:srgbClr val="008000"/>
                </a:solidFill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Freeform 13"/>
              <p:cNvSpPr/>
              <p:nvPr/>
            </p:nvSpPr>
            <p:spPr>
              <a:xfrm rot="20796195">
                <a:off x="7023732" y="5436585"/>
                <a:ext cx="173863" cy="412454"/>
              </a:xfrm>
              <a:custGeom>
                <a:avLst/>
                <a:gdLst>
                  <a:gd name="connsiteX0" fmla="*/ 108284 w 108284"/>
                  <a:gd name="connsiteY0" fmla="*/ 0 h 469232"/>
                  <a:gd name="connsiteX1" fmla="*/ 12031 w 108284"/>
                  <a:gd name="connsiteY1" fmla="*/ 192505 h 469232"/>
                  <a:gd name="connsiteX2" fmla="*/ 36095 w 108284"/>
                  <a:gd name="connsiteY2" fmla="*/ 469232 h 4692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8284" h="469232">
                    <a:moveTo>
                      <a:pt x="108284" y="0"/>
                    </a:moveTo>
                    <a:cubicBezTo>
                      <a:pt x="66173" y="57150"/>
                      <a:pt x="24062" y="114300"/>
                      <a:pt x="12031" y="192505"/>
                    </a:cubicBezTo>
                    <a:cubicBezTo>
                      <a:pt x="0" y="270710"/>
                      <a:pt x="18047" y="369971"/>
                      <a:pt x="36095" y="469232"/>
                    </a:cubicBezTo>
                  </a:path>
                </a:pathLst>
              </a:custGeom>
              <a:ln w="28575">
                <a:solidFill>
                  <a:srgbClr val="008000"/>
                </a:solidFill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5" name="Straight Arrow Connector 14"/>
              <p:cNvCxnSpPr/>
              <p:nvPr/>
            </p:nvCxnSpPr>
            <p:spPr>
              <a:xfrm>
                <a:off x="7120802" y="4961228"/>
                <a:ext cx="1" cy="348916"/>
              </a:xfrm>
              <a:prstGeom prst="straightConnector1">
                <a:avLst/>
              </a:prstGeom>
              <a:ln w="28575">
                <a:solidFill>
                  <a:srgbClr val="FF33CC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2" name="Rectangle 21"/>
            <p:cNvSpPr/>
            <p:nvPr/>
          </p:nvSpPr>
          <p:spPr>
            <a:xfrm rot="21005687">
              <a:off x="3852984" y="4045476"/>
              <a:ext cx="1606578" cy="381000"/>
            </a:xfrm>
            <a:prstGeom prst="rect">
              <a:avLst/>
            </a:prstGeom>
            <a:noFill/>
            <a:ln>
              <a:solidFill>
                <a:srgbClr val="7030A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 rot="2808339">
              <a:off x="5990366" y="4473656"/>
              <a:ext cx="1168608" cy="381000"/>
            </a:xfrm>
            <a:prstGeom prst="rect">
              <a:avLst/>
            </a:prstGeom>
            <a:noFill/>
            <a:ln>
              <a:solidFill>
                <a:srgbClr val="7030A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 rot="1482800">
              <a:off x="5484456" y="3328128"/>
              <a:ext cx="881743" cy="1003653"/>
            </a:xfrm>
            <a:prstGeom prst="rect">
              <a:avLst/>
            </a:prstGeom>
            <a:noFill/>
            <a:ln>
              <a:solidFill>
                <a:srgbClr val="008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5462685" y="2555242"/>
              <a:ext cx="881743" cy="1003653"/>
            </a:xfrm>
            <a:prstGeom prst="rect">
              <a:avLst/>
            </a:prstGeom>
            <a:noFill/>
            <a:ln>
              <a:solidFill>
                <a:srgbClr val="FF33CC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/>
            <p:cNvSpPr/>
            <p:nvPr/>
          </p:nvSpPr>
          <p:spPr>
            <a:xfrm rot="21005687">
              <a:off x="2785365" y="3955511"/>
              <a:ext cx="1417370" cy="1001364"/>
            </a:xfrm>
            <a:prstGeom prst="rect">
              <a:avLst/>
            </a:prstGeom>
            <a:noFill/>
            <a:ln>
              <a:solidFill>
                <a:srgbClr val="0070C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u="sng" dirty="0" smtClean="0">
                  <a:solidFill>
                    <a:schemeClr val="tx1"/>
                  </a:solidFill>
                </a:rPr>
                <a:t>source</a:t>
              </a:r>
            </a:p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data rate, </a:t>
              </a:r>
              <a:r>
                <a:rPr lang="en-US" dirty="0" err="1" smtClean="0">
                  <a:solidFill>
                    <a:schemeClr val="tx1"/>
                  </a:solidFill>
                </a:rPr>
                <a:t>t</a:t>
              </a:r>
              <a:r>
                <a:rPr lang="en-US" baseline="-25000" dirty="0" err="1" smtClean="0">
                  <a:solidFill>
                    <a:schemeClr val="tx1"/>
                  </a:solidFill>
                </a:rPr>
                <a:t>rise</a:t>
              </a:r>
              <a:r>
                <a:rPr lang="en-US" dirty="0" smtClean="0">
                  <a:solidFill>
                    <a:schemeClr val="tx1"/>
                  </a:solidFill>
                </a:rPr>
                <a:t>, </a:t>
              </a:r>
              <a:r>
                <a:rPr lang="en-US" dirty="0" err="1" smtClean="0">
                  <a:solidFill>
                    <a:schemeClr val="tx1"/>
                  </a:solidFill>
                </a:rPr>
                <a:t>t</a:t>
              </a:r>
              <a:r>
                <a:rPr lang="en-US" baseline="-25000" dirty="0" err="1" smtClean="0">
                  <a:solidFill>
                    <a:schemeClr val="tx1"/>
                  </a:solidFill>
                </a:rPr>
                <a:t>fall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991600" cy="762000"/>
          </a:xfrm>
        </p:spPr>
        <p:txBody>
          <a:bodyPr/>
          <a:lstStyle/>
          <a:p>
            <a:r>
              <a:rPr lang="en-US" sz="2800" dirty="0" smtClean="0"/>
              <a:t>Engineering Modeling Methodology– Model Development</a:t>
            </a:r>
            <a:endParaRPr lang="en-US" sz="2800" dirty="0"/>
          </a:p>
        </p:txBody>
      </p:sp>
      <p:grpSp>
        <p:nvGrpSpPr>
          <p:cNvPr id="3" name="Group 36"/>
          <p:cNvGrpSpPr/>
          <p:nvPr/>
        </p:nvGrpSpPr>
        <p:grpSpPr>
          <a:xfrm>
            <a:off x="3396035" y="1207181"/>
            <a:ext cx="5747965" cy="4257446"/>
            <a:chOff x="3080348" y="1969182"/>
            <a:chExt cx="5747965" cy="4257446"/>
          </a:xfrm>
        </p:grpSpPr>
        <p:grpSp>
          <p:nvGrpSpPr>
            <p:cNvPr id="4" name="Group 62"/>
            <p:cNvGrpSpPr/>
            <p:nvPr/>
          </p:nvGrpSpPr>
          <p:grpSpPr>
            <a:xfrm>
              <a:off x="3080348" y="1969182"/>
              <a:ext cx="5747965" cy="4257446"/>
              <a:chOff x="4499810" y="4098771"/>
              <a:chExt cx="5073321" cy="3216429"/>
            </a:xfrm>
          </p:grpSpPr>
          <p:grpSp>
            <p:nvGrpSpPr>
              <p:cNvPr id="5" name="Group 139"/>
              <p:cNvGrpSpPr/>
              <p:nvPr/>
            </p:nvGrpSpPr>
            <p:grpSpPr>
              <a:xfrm>
                <a:off x="4499810" y="4098771"/>
                <a:ext cx="5073321" cy="3216429"/>
                <a:chOff x="4969042" y="4267213"/>
                <a:chExt cx="5073321" cy="3216429"/>
              </a:xfrm>
            </p:grpSpPr>
            <p:sp>
              <p:nvSpPr>
                <p:cNvPr id="19" name="Rectangle 18"/>
                <p:cNvSpPr/>
                <p:nvPr/>
              </p:nvSpPr>
              <p:spPr>
                <a:xfrm>
                  <a:off x="6047878" y="4267213"/>
                  <a:ext cx="3994485" cy="2526631"/>
                </a:xfrm>
                <a:prstGeom prst="rect">
                  <a:avLst/>
                </a:prstGeom>
                <a:solidFill>
                  <a:srgbClr val="D9A309"/>
                </a:solidFill>
                <a:ln>
                  <a:noFill/>
                </a:ln>
                <a:effectLst/>
                <a:scene3d>
                  <a:camera prst="isometricOffAxis2Top"/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20" name="Picture 6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 rot="21282662">
                  <a:off x="6744035" y="4274554"/>
                  <a:ext cx="2014955" cy="17572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1" name="Rectangle 20"/>
                <p:cNvSpPr/>
                <p:nvPr/>
              </p:nvSpPr>
              <p:spPr>
                <a:xfrm>
                  <a:off x="4969042" y="4957011"/>
                  <a:ext cx="3994485" cy="2526631"/>
                </a:xfrm>
                <a:prstGeom prst="rect">
                  <a:avLst/>
                </a:prstGeom>
                <a:solidFill>
                  <a:srgbClr val="D9A309"/>
                </a:solidFill>
                <a:ln>
                  <a:noFill/>
                </a:ln>
                <a:effectLst/>
                <a:scene3d>
                  <a:camera prst="isometricOffAxis2Top"/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6" name="Group 132"/>
                <p:cNvGrpSpPr/>
                <p:nvPr/>
              </p:nvGrpSpPr>
              <p:grpSpPr>
                <a:xfrm>
                  <a:off x="5787586" y="5848914"/>
                  <a:ext cx="2729449" cy="572881"/>
                  <a:chOff x="4909280" y="6029388"/>
                  <a:chExt cx="2729449" cy="572881"/>
                </a:xfrm>
                <a:solidFill>
                  <a:srgbClr val="996633"/>
                </a:solidFill>
              </p:grpSpPr>
              <p:sp>
                <p:nvSpPr>
                  <p:cNvPr id="25" name="Rectangle 24"/>
                  <p:cNvSpPr/>
                  <p:nvPr/>
                </p:nvSpPr>
                <p:spPr>
                  <a:xfrm rot="2144939">
                    <a:off x="6667987" y="6306755"/>
                    <a:ext cx="970742" cy="295514"/>
                  </a:xfrm>
                  <a:prstGeom prst="rect">
                    <a:avLst/>
                  </a:prstGeom>
                  <a:solidFill>
                    <a:srgbClr val="B3773B"/>
                  </a:solidFill>
                  <a:ln>
                    <a:noFill/>
                  </a:ln>
                  <a:scene3d>
                    <a:camera prst="isometricOffAxis2Top"/>
                    <a:lightRig rig="threePt" dir="t"/>
                  </a:scene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" name="Rectangle 25"/>
                  <p:cNvSpPr/>
                  <p:nvPr/>
                </p:nvSpPr>
                <p:spPr>
                  <a:xfrm rot="262129">
                    <a:off x="6122526" y="6032238"/>
                    <a:ext cx="782052" cy="228600"/>
                  </a:xfrm>
                  <a:prstGeom prst="rect">
                    <a:avLst/>
                  </a:prstGeom>
                  <a:solidFill>
                    <a:srgbClr val="996633"/>
                  </a:solidFill>
                  <a:ln>
                    <a:noFill/>
                  </a:ln>
                  <a:scene3d>
                    <a:camera prst="isometricOffAxis2Top"/>
                    <a:lightRig rig="threePt" dir="t"/>
                  </a:scene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" name="Rectangle 23"/>
                  <p:cNvSpPr/>
                  <p:nvPr/>
                </p:nvSpPr>
                <p:spPr>
                  <a:xfrm>
                    <a:off x="4909280" y="6029388"/>
                    <a:ext cx="1443789" cy="288759"/>
                  </a:xfrm>
                  <a:prstGeom prst="rect">
                    <a:avLst/>
                  </a:prstGeom>
                  <a:solidFill>
                    <a:srgbClr val="B3773B"/>
                  </a:solidFill>
                  <a:ln>
                    <a:noFill/>
                  </a:ln>
                  <a:scene3d>
                    <a:camera prst="isometricOffAxis1Top"/>
                    <a:lightRig rig="threePt" dir="t"/>
                  </a:scene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cxnSp>
              <p:nvCxnSpPr>
                <p:cNvPr id="23" name="Straight Arrow Connector 22"/>
                <p:cNvCxnSpPr/>
                <p:nvPr/>
              </p:nvCxnSpPr>
              <p:spPr>
                <a:xfrm flipV="1">
                  <a:off x="6091990" y="6075947"/>
                  <a:ext cx="417094" cy="81640"/>
                </a:xfrm>
                <a:prstGeom prst="straightConnector1">
                  <a:avLst/>
                </a:prstGeom>
                <a:ln w="19050"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7" name="Straight Arrow Connector 6"/>
              <p:cNvCxnSpPr/>
              <p:nvPr/>
            </p:nvCxnSpPr>
            <p:spPr>
              <a:xfrm>
                <a:off x="6761747" y="5828723"/>
                <a:ext cx="421106" cy="90814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Arrow Connector 7"/>
              <p:cNvCxnSpPr/>
              <p:nvPr/>
            </p:nvCxnSpPr>
            <p:spPr>
              <a:xfrm>
                <a:off x="7375357" y="6057324"/>
                <a:ext cx="252664" cy="295350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Arrow Connector 8"/>
              <p:cNvCxnSpPr/>
              <p:nvPr/>
            </p:nvCxnSpPr>
            <p:spPr>
              <a:xfrm>
                <a:off x="6649447" y="5908930"/>
                <a:ext cx="421106" cy="90814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prstDash val="sysDot"/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Arrow Connector 9"/>
              <p:cNvCxnSpPr/>
              <p:nvPr/>
            </p:nvCxnSpPr>
            <p:spPr>
              <a:xfrm>
                <a:off x="7263057" y="6137531"/>
                <a:ext cx="252664" cy="295350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prstDash val="sysDot"/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Arrow Connector 10"/>
              <p:cNvCxnSpPr/>
              <p:nvPr/>
            </p:nvCxnSpPr>
            <p:spPr>
              <a:xfrm flipV="1">
                <a:off x="5646816" y="6075947"/>
                <a:ext cx="405068" cy="69604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prstDash val="sysDot"/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Freeform 12"/>
              <p:cNvSpPr/>
              <p:nvPr/>
            </p:nvSpPr>
            <p:spPr>
              <a:xfrm rot="20796195">
                <a:off x="6919459" y="5416532"/>
                <a:ext cx="173863" cy="412454"/>
              </a:xfrm>
              <a:custGeom>
                <a:avLst/>
                <a:gdLst>
                  <a:gd name="connsiteX0" fmla="*/ 108284 w 108284"/>
                  <a:gd name="connsiteY0" fmla="*/ 0 h 469232"/>
                  <a:gd name="connsiteX1" fmla="*/ 12031 w 108284"/>
                  <a:gd name="connsiteY1" fmla="*/ 192505 h 469232"/>
                  <a:gd name="connsiteX2" fmla="*/ 36095 w 108284"/>
                  <a:gd name="connsiteY2" fmla="*/ 469232 h 4692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8284" h="469232">
                    <a:moveTo>
                      <a:pt x="108284" y="0"/>
                    </a:moveTo>
                    <a:cubicBezTo>
                      <a:pt x="66173" y="57150"/>
                      <a:pt x="24062" y="114300"/>
                      <a:pt x="12031" y="192505"/>
                    </a:cubicBezTo>
                    <a:cubicBezTo>
                      <a:pt x="0" y="270710"/>
                      <a:pt x="18047" y="369971"/>
                      <a:pt x="36095" y="469232"/>
                    </a:cubicBezTo>
                  </a:path>
                </a:pathLst>
              </a:custGeom>
              <a:ln w="28575">
                <a:solidFill>
                  <a:srgbClr val="008000"/>
                </a:solidFill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Freeform 13"/>
              <p:cNvSpPr/>
              <p:nvPr/>
            </p:nvSpPr>
            <p:spPr>
              <a:xfrm rot="20796195">
                <a:off x="7023732" y="5436585"/>
                <a:ext cx="173863" cy="412454"/>
              </a:xfrm>
              <a:custGeom>
                <a:avLst/>
                <a:gdLst>
                  <a:gd name="connsiteX0" fmla="*/ 108284 w 108284"/>
                  <a:gd name="connsiteY0" fmla="*/ 0 h 469232"/>
                  <a:gd name="connsiteX1" fmla="*/ 12031 w 108284"/>
                  <a:gd name="connsiteY1" fmla="*/ 192505 h 469232"/>
                  <a:gd name="connsiteX2" fmla="*/ 36095 w 108284"/>
                  <a:gd name="connsiteY2" fmla="*/ 469232 h 4692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8284" h="469232">
                    <a:moveTo>
                      <a:pt x="108284" y="0"/>
                    </a:moveTo>
                    <a:cubicBezTo>
                      <a:pt x="66173" y="57150"/>
                      <a:pt x="24062" y="114300"/>
                      <a:pt x="12031" y="192505"/>
                    </a:cubicBezTo>
                    <a:cubicBezTo>
                      <a:pt x="0" y="270710"/>
                      <a:pt x="18047" y="369971"/>
                      <a:pt x="36095" y="469232"/>
                    </a:cubicBezTo>
                  </a:path>
                </a:pathLst>
              </a:custGeom>
              <a:ln w="28575">
                <a:solidFill>
                  <a:srgbClr val="008000"/>
                </a:solidFill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9" name="Rectangle 28"/>
            <p:cNvSpPr/>
            <p:nvPr/>
          </p:nvSpPr>
          <p:spPr>
            <a:xfrm rot="750700">
              <a:off x="5527998" y="3404328"/>
              <a:ext cx="881743" cy="1003653"/>
            </a:xfrm>
            <a:prstGeom prst="rect">
              <a:avLst/>
            </a:prstGeom>
            <a:noFill/>
            <a:ln>
              <a:solidFill>
                <a:srgbClr val="008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211286" y="2393867"/>
              <a:ext cx="3025187" cy="369332"/>
            </a:xfrm>
            <a:prstGeom prst="rect">
              <a:avLst/>
            </a:prstGeom>
            <a:noFill/>
            <a:ln w="19050">
              <a:solidFill>
                <a:srgbClr val="008000"/>
              </a:solidFill>
              <a:prstDash val="sysDot"/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Develop a model for this piece</a:t>
              </a:r>
              <a:endParaRPr lang="en-US" dirty="0"/>
            </a:p>
          </p:txBody>
        </p:sp>
        <p:cxnSp>
          <p:nvCxnSpPr>
            <p:cNvPr id="35" name="Straight Arrow Connector 34"/>
            <p:cNvCxnSpPr/>
            <p:nvPr/>
          </p:nvCxnSpPr>
          <p:spPr>
            <a:xfrm>
              <a:off x="4713514" y="2748148"/>
              <a:ext cx="870857" cy="767938"/>
            </a:xfrm>
            <a:prstGeom prst="straightConnector1">
              <a:avLst/>
            </a:prstGeom>
            <a:ln w="19050">
              <a:solidFill>
                <a:srgbClr val="008000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TextBox 37"/>
          <p:cNvSpPr txBox="1"/>
          <p:nvPr/>
        </p:nvSpPr>
        <p:spPr>
          <a:xfrm>
            <a:off x="149947" y="1970413"/>
            <a:ext cx="34096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Assume the coupling path is capacitive?  (What are the physics underlying this assumption?)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133088" y="952915"/>
            <a:ext cx="79834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Q: What should be the spacing </a:t>
            </a:r>
            <a:r>
              <a:rPr lang="en-US" sz="2000" i="1" dirty="0" smtClean="0"/>
              <a:t>s</a:t>
            </a:r>
            <a:r>
              <a:rPr lang="en-US" sz="2000" dirty="0" smtClean="0"/>
              <a:t> between a high-speed trace and a </a:t>
            </a:r>
            <a:r>
              <a:rPr lang="en-US" sz="2000" dirty="0" err="1" smtClean="0"/>
              <a:t>heatsink</a:t>
            </a:r>
            <a:r>
              <a:rPr lang="en-US" sz="2000" dirty="0" smtClean="0"/>
              <a:t>?</a:t>
            </a:r>
            <a:endParaRPr lang="en-US" sz="2000" dirty="0"/>
          </a:p>
        </p:txBody>
      </p:sp>
      <p:sp>
        <p:nvSpPr>
          <p:cNvPr id="67" name="Right Arrow 66"/>
          <p:cNvSpPr/>
          <p:nvPr/>
        </p:nvSpPr>
        <p:spPr>
          <a:xfrm rot="5400000">
            <a:off x="2002971" y="4789713"/>
            <a:ext cx="544286" cy="185058"/>
          </a:xfrm>
          <a:prstGeom prst="rightArrow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1"/>
          <p:cNvGrpSpPr/>
          <p:nvPr/>
        </p:nvGrpSpPr>
        <p:grpSpPr>
          <a:xfrm>
            <a:off x="318964" y="3004457"/>
            <a:ext cx="3295093" cy="1626325"/>
            <a:chOff x="297193" y="4593771"/>
            <a:chExt cx="3295093" cy="1626325"/>
          </a:xfrm>
        </p:grpSpPr>
        <p:grpSp>
          <p:nvGrpSpPr>
            <p:cNvPr id="15" name="Group 42"/>
            <p:cNvGrpSpPr/>
            <p:nvPr/>
          </p:nvGrpSpPr>
          <p:grpSpPr>
            <a:xfrm>
              <a:off x="297193" y="4593771"/>
              <a:ext cx="3295093" cy="1626325"/>
              <a:chOff x="439696" y="3019783"/>
              <a:chExt cx="4808537" cy="2898483"/>
            </a:xfrm>
          </p:grpSpPr>
          <p:cxnSp>
            <p:nvCxnSpPr>
              <p:cNvPr id="44" name="Straight Arrow Connector 43"/>
              <p:cNvCxnSpPr/>
              <p:nvPr/>
            </p:nvCxnSpPr>
            <p:spPr>
              <a:xfrm flipV="1">
                <a:off x="1249328" y="4904509"/>
                <a:ext cx="698225" cy="598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arrow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aphicFrame>
            <p:nvGraphicFramePr>
              <p:cNvPr id="45" name="Object 3"/>
              <p:cNvGraphicFramePr>
                <a:graphicFrameLocks noChangeAspect="1"/>
              </p:cNvGraphicFramePr>
              <p:nvPr/>
            </p:nvGraphicFramePr>
            <p:xfrm>
              <a:off x="2346016" y="4210957"/>
              <a:ext cx="249237" cy="30638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878634" name="Equation" r:id="rId4" imgW="114120" imgH="139680" progId="Equation.DSMT4">
                      <p:embed/>
                    </p:oleObj>
                  </mc:Choice>
                  <mc:Fallback>
                    <p:oleObj name="Equation" r:id="rId4" imgW="114120" imgH="139680" progId="Equation.DSMT4">
                      <p:embed/>
                      <p:pic>
                        <p:nvPicPr>
                          <p:cNvPr id="0" name="Picture 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346016" y="4210957"/>
                            <a:ext cx="249237" cy="306388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cxnSp>
            <p:nvCxnSpPr>
              <p:cNvPr id="46" name="Straight Arrow Connector 45"/>
              <p:cNvCxnSpPr/>
              <p:nvPr/>
            </p:nvCxnSpPr>
            <p:spPr>
              <a:xfrm>
                <a:off x="1975263" y="4772493"/>
                <a:ext cx="1066799" cy="8464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arrow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7" name="Rectangle 46"/>
              <p:cNvSpPr/>
              <p:nvPr/>
            </p:nvSpPr>
            <p:spPr>
              <a:xfrm>
                <a:off x="3194462" y="4940135"/>
                <a:ext cx="783772" cy="344384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IC</a:t>
                </a:r>
                <a:endParaRPr lang="en-US" dirty="0"/>
              </a:p>
            </p:txBody>
          </p:sp>
          <p:graphicFrame>
            <p:nvGraphicFramePr>
              <p:cNvPr id="48" name="Object 47"/>
              <p:cNvGraphicFramePr>
                <a:graphicFrameLocks noChangeAspect="1"/>
              </p:cNvGraphicFramePr>
              <p:nvPr/>
            </p:nvGraphicFramePr>
            <p:xfrm>
              <a:off x="1282865" y="4520334"/>
              <a:ext cx="334963" cy="30638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878635" name="Equation" r:id="rId6" imgW="152280" imgH="139680" progId="Equation.DSMT4">
                      <p:embed/>
                    </p:oleObj>
                  </mc:Choice>
                  <mc:Fallback>
                    <p:oleObj name="Equation" r:id="rId6" imgW="152280" imgH="139680" progId="Equation.DSMT4">
                      <p:embed/>
                      <p:pic>
                        <p:nvPicPr>
                          <p:cNvPr id="0" name="Picture 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282865" y="4520334"/>
                            <a:ext cx="334963" cy="306388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49" name="Rectangle 48"/>
              <p:cNvSpPr/>
              <p:nvPr/>
            </p:nvSpPr>
            <p:spPr>
              <a:xfrm>
                <a:off x="1290913" y="5100386"/>
                <a:ext cx="647700" cy="88900"/>
              </a:xfrm>
              <a:prstGeom prst="rect">
                <a:avLst/>
              </a:prstGeom>
              <a:solidFill>
                <a:srgbClr val="9966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587333" y="5407726"/>
                <a:ext cx="4660900" cy="101600"/>
              </a:xfrm>
              <a:prstGeom prst="rect">
                <a:avLst/>
              </a:prstGeom>
              <a:solidFill>
                <a:srgbClr val="9966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1" name="Straight Arrow Connector 50"/>
              <p:cNvCxnSpPr/>
              <p:nvPr/>
            </p:nvCxnSpPr>
            <p:spPr>
              <a:xfrm flipH="1" flipV="1">
                <a:off x="1012964" y="4674029"/>
                <a:ext cx="12700" cy="533401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aphicFrame>
            <p:nvGraphicFramePr>
              <p:cNvPr id="52" name="Object 4"/>
              <p:cNvGraphicFramePr>
                <a:graphicFrameLocks noChangeAspect="1"/>
              </p:cNvGraphicFramePr>
              <p:nvPr/>
            </p:nvGraphicFramePr>
            <p:xfrm>
              <a:off x="439696" y="4982276"/>
              <a:ext cx="277812" cy="39052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878636" name="Equation" r:id="rId8" imgW="126720" imgH="177480" progId="Equation.DSMT4">
                      <p:embed/>
                    </p:oleObj>
                  </mc:Choice>
                  <mc:Fallback>
                    <p:oleObj name="Equation" r:id="rId8" imgW="126720" imgH="177480" progId="Equation.DSMT4">
                      <p:embed/>
                      <p:pic>
                        <p:nvPicPr>
                          <p:cNvPr id="0" name="Picture 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39696" y="4982276"/>
                            <a:ext cx="277812" cy="390525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cxnSp>
            <p:nvCxnSpPr>
              <p:cNvPr id="53" name="Straight Arrow Connector 52"/>
              <p:cNvCxnSpPr/>
              <p:nvPr/>
            </p:nvCxnSpPr>
            <p:spPr>
              <a:xfrm flipH="1">
                <a:off x="991193" y="5392488"/>
                <a:ext cx="5080" cy="525778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 flipH="1">
                <a:off x="775113" y="5195456"/>
                <a:ext cx="400049" cy="816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 flipH="1">
                <a:off x="791438" y="5402286"/>
                <a:ext cx="400049" cy="816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6" name="Freeform 55"/>
              <p:cNvSpPr/>
              <p:nvPr/>
            </p:nvSpPr>
            <p:spPr>
              <a:xfrm rot="1741892">
                <a:off x="1722776" y="3350357"/>
                <a:ext cx="805813" cy="1778270"/>
              </a:xfrm>
              <a:custGeom>
                <a:avLst/>
                <a:gdLst>
                  <a:gd name="connsiteX0" fmla="*/ 108284 w 108284"/>
                  <a:gd name="connsiteY0" fmla="*/ 0 h 469232"/>
                  <a:gd name="connsiteX1" fmla="*/ 12031 w 108284"/>
                  <a:gd name="connsiteY1" fmla="*/ 192505 h 469232"/>
                  <a:gd name="connsiteX2" fmla="*/ 36095 w 108284"/>
                  <a:gd name="connsiteY2" fmla="*/ 469232 h 4692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8284" h="469232">
                    <a:moveTo>
                      <a:pt x="108284" y="0"/>
                    </a:moveTo>
                    <a:cubicBezTo>
                      <a:pt x="66173" y="57150"/>
                      <a:pt x="24062" y="114300"/>
                      <a:pt x="12031" y="192505"/>
                    </a:cubicBezTo>
                    <a:cubicBezTo>
                      <a:pt x="0" y="270710"/>
                      <a:pt x="18047" y="369971"/>
                      <a:pt x="36095" y="469232"/>
                    </a:cubicBezTo>
                  </a:path>
                </a:pathLst>
              </a:custGeom>
              <a:ln w="28575">
                <a:solidFill>
                  <a:srgbClr val="008000"/>
                </a:solidFill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6" name="Group 56"/>
              <p:cNvGrpSpPr/>
              <p:nvPr/>
            </p:nvGrpSpPr>
            <p:grpSpPr>
              <a:xfrm>
                <a:off x="3062562" y="3019783"/>
                <a:ext cx="1065214" cy="1884726"/>
                <a:chOff x="407987" y="1092201"/>
                <a:chExt cx="1065214" cy="1441744"/>
              </a:xfrm>
            </p:grpSpPr>
            <p:sp>
              <p:nvSpPr>
                <p:cNvPr id="58" name="Rectangle 57"/>
                <p:cNvSpPr/>
                <p:nvPr/>
              </p:nvSpPr>
              <p:spPr>
                <a:xfrm>
                  <a:off x="407987" y="1092201"/>
                  <a:ext cx="1065214" cy="1441744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9" name="Rectangle 58"/>
                <p:cNvSpPr/>
                <p:nvPr/>
              </p:nvSpPr>
              <p:spPr>
                <a:xfrm>
                  <a:off x="485304" y="1107138"/>
                  <a:ext cx="48098" cy="1288187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0" name="Rectangle 59"/>
                <p:cNvSpPr/>
                <p:nvPr/>
              </p:nvSpPr>
              <p:spPr>
                <a:xfrm>
                  <a:off x="619774" y="1107138"/>
                  <a:ext cx="48098" cy="1288187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1" name="Rectangle 60"/>
                <p:cNvSpPr/>
                <p:nvPr/>
              </p:nvSpPr>
              <p:spPr>
                <a:xfrm>
                  <a:off x="740800" y="1102668"/>
                  <a:ext cx="48098" cy="1288187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" name="Rectangle 61"/>
                <p:cNvSpPr/>
                <p:nvPr/>
              </p:nvSpPr>
              <p:spPr>
                <a:xfrm>
                  <a:off x="866308" y="1102680"/>
                  <a:ext cx="48098" cy="1288187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3" name="Rectangle 62"/>
                <p:cNvSpPr/>
                <p:nvPr/>
              </p:nvSpPr>
              <p:spPr>
                <a:xfrm>
                  <a:off x="987328" y="1098175"/>
                  <a:ext cx="48098" cy="1288187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" name="Rectangle 63"/>
                <p:cNvSpPr/>
                <p:nvPr/>
              </p:nvSpPr>
              <p:spPr>
                <a:xfrm>
                  <a:off x="1117315" y="1102657"/>
                  <a:ext cx="48098" cy="1288187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5" name="Rectangle 64"/>
                <p:cNvSpPr/>
                <p:nvPr/>
              </p:nvSpPr>
              <p:spPr>
                <a:xfrm>
                  <a:off x="1242821" y="1102686"/>
                  <a:ext cx="48098" cy="1288187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" name="Rectangle 65"/>
                <p:cNvSpPr/>
                <p:nvPr/>
              </p:nvSpPr>
              <p:spPr>
                <a:xfrm>
                  <a:off x="1359365" y="1107180"/>
                  <a:ext cx="48098" cy="1288187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cxnSp>
          <p:nvCxnSpPr>
            <p:cNvPr id="95" name="Straight Arrow Connector 94"/>
            <p:cNvCxnSpPr/>
            <p:nvPr/>
          </p:nvCxnSpPr>
          <p:spPr>
            <a:xfrm flipV="1">
              <a:off x="2949654" y="5619750"/>
              <a:ext cx="9446" cy="313058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96" name="Object 4"/>
            <p:cNvGraphicFramePr>
              <a:graphicFrameLocks noChangeAspect="1"/>
            </p:cNvGraphicFramePr>
            <p:nvPr/>
          </p:nvGraphicFramePr>
          <p:xfrm>
            <a:off x="3106738" y="5626100"/>
            <a:ext cx="247650" cy="2809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78637" name="Equation" r:id="rId10" imgW="164880" imgH="228600" progId="Equation.DSMT4">
                    <p:embed/>
                  </p:oleObj>
                </mc:Choice>
                <mc:Fallback>
                  <p:oleObj name="Equation" r:id="rId10" imgW="164880" imgH="228600" progId="Equation.DSMT4">
                    <p:embed/>
                    <p:pic>
                      <p:nvPicPr>
                        <p:cNvPr id="0" name="Picture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06738" y="5626100"/>
                          <a:ext cx="247650" cy="2809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7" name="Group 110"/>
          <p:cNvGrpSpPr/>
          <p:nvPr/>
        </p:nvGrpSpPr>
        <p:grpSpPr>
          <a:xfrm>
            <a:off x="297193" y="5199970"/>
            <a:ext cx="3295093" cy="1477327"/>
            <a:chOff x="4324907" y="4557713"/>
            <a:chExt cx="3295093" cy="1477327"/>
          </a:xfrm>
        </p:grpSpPr>
        <p:cxnSp>
          <p:nvCxnSpPr>
            <p:cNvPr id="69" name="Straight Arrow Connector 68"/>
            <p:cNvCxnSpPr/>
            <p:nvPr/>
          </p:nvCxnSpPr>
          <p:spPr>
            <a:xfrm flipV="1">
              <a:off x="4879715" y="5466226"/>
              <a:ext cx="478465" cy="3355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70" name="Object 3"/>
            <p:cNvGraphicFramePr>
              <a:graphicFrameLocks noChangeAspect="1"/>
            </p:cNvGraphicFramePr>
            <p:nvPr/>
          </p:nvGraphicFramePr>
          <p:xfrm>
            <a:off x="5631230" y="5077077"/>
            <a:ext cx="170792" cy="1719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78638" name="Equation" r:id="rId12" imgW="114120" imgH="139680" progId="Equation.DSMT4">
                    <p:embed/>
                  </p:oleObj>
                </mc:Choice>
                <mc:Fallback>
                  <p:oleObj name="Equation" r:id="rId12" imgW="114120" imgH="139680" progId="Equation.DSMT4">
                    <p:embed/>
                    <p:pic>
                      <p:nvPicPr>
                        <p:cNvPr id="0" name="Picture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631230" y="5077077"/>
                          <a:ext cx="170792" cy="1719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71" name="Straight Arrow Connector 70"/>
            <p:cNvCxnSpPr/>
            <p:nvPr/>
          </p:nvCxnSpPr>
          <p:spPr>
            <a:xfrm>
              <a:off x="5377168" y="5392152"/>
              <a:ext cx="731034" cy="4749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73" name="Object 72"/>
            <p:cNvGraphicFramePr>
              <a:graphicFrameLocks noChangeAspect="1"/>
            </p:cNvGraphicFramePr>
            <p:nvPr/>
          </p:nvGraphicFramePr>
          <p:xfrm>
            <a:off x="4902696" y="5250667"/>
            <a:ext cx="229536" cy="1719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78639" name="Equation" r:id="rId13" imgW="152280" imgH="139680" progId="Equation.DSMT4">
                    <p:embed/>
                  </p:oleObj>
                </mc:Choice>
                <mc:Fallback>
                  <p:oleObj name="Equation" r:id="rId13" imgW="152280" imgH="139680" progId="Equation.DSMT4">
                    <p:embed/>
                    <p:pic>
                      <p:nvPicPr>
                        <p:cNvPr id="0" name="Picture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02696" y="5250667"/>
                          <a:ext cx="229536" cy="1719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76" name="Straight Arrow Connector 75"/>
            <p:cNvCxnSpPr/>
            <p:nvPr/>
          </p:nvCxnSpPr>
          <p:spPr>
            <a:xfrm flipH="1" flipV="1">
              <a:off x="4717744" y="5336905"/>
              <a:ext cx="8703" cy="299289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77" name="Object 4"/>
            <p:cNvGraphicFramePr>
              <a:graphicFrameLocks noChangeAspect="1"/>
            </p:cNvGraphicFramePr>
            <p:nvPr/>
          </p:nvGraphicFramePr>
          <p:xfrm>
            <a:off x="4324907" y="5509860"/>
            <a:ext cx="190373" cy="21912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78640" name="Equation" r:id="rId14" imgW="126720" imgH="177480" progId="Equation.DSMT4">
                    <p:embed/>
                  </p:oleObj>
                </mc:Choice>
                <mc:Fallback>
                  <p:oleObj name="Equation" r:id="rId14" imgW="126720" imgH="177480" progId="Equation.DSMT4">
                    <p:embed/>
                    <p:pic>
                      <p:nvPicPr>
                        <p:cNvPr id="0" name="Picture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24907" y="5509860"/>
                          <a:ext cx="190373" cy="21912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79" name="Straight Connector 78"/>
            <p:cNvCxnSpPr/>
            <p:nvPr/>
          </p:nvCxnSpPr>
          <p:spPr>
            <a:xfrm flipH="1">
              <a:off x="4554755" y="5629475"/>
              <a:ext cx="274137" cy="458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flipH="1">
              <a:off x="4565941" y="5739430"/>
              <a:ext cx="274137" cy="458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Freeform 80"/>
            <p:cNvSpPr/>
            <p:nvPr/>
          </p:nvSpPr>
          <p:spPr>
            <a:xfrm rot="2175068">
              <a:off x="5292182" y="5014032"/>
              <a:ext cx="587737" cy="925681"/>
            </a:xfrm>
            <a:custGeom>
              <a:avLst/>
              <a:gdLst>
                <a:gd name="connsiteX0" fmla="*/ 108284 w 108284"/>
                <a:gd name="connsiteY0" fmla="*/ 0 h 469232"/>
                <a:gd name="connsiteX1" fmla="*/ 12031 w 108284"/>
                <a:gd name="connsiteY1" fmla="*/ 192505 h 469232"/>
                <a:gd name="connsiteX2" fmla="*/ 36095 w 108284"/>
                <a:gd name="connsiteY2" fmla="*/ 469232 h 469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8284" h="469232">
                  <a:moveTo>
                    <a:pt x="108284" y="0"/>
                  </a:moveTo>
                  <a:cubicBezTo>
                    <a:pt x="66173" y="57150"/>
                    <a:pt x="24062" y="114300"/>
                    <a:pt x="12031" y="192505"/>
                  </a:cubicBezTo>
                  <a:cubicBezTo>
                    <a:pt x="0" y="270710"/>
                    <a:pt x="18047" y="369971"/>
                    <a:pt x="36095" y="469232"/>
                  </a:cubicBezTo>
                </a:path>
              </a:pathLst>
            </a:custGeom>
            <a:ln w="28575">
              <a:solidFill>
                <a:srgbClr val="008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 82"/>
            <p:cNvSpPr/>
            <p:nvPr/>
          </p:nvSpPr>
          <p:spPr>
            <a:xfrm>
              <a:off x="6137489" y="5201195"/>
              <a:ext cx="729947" cy="265031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73"/>
            <p:cNvSpPr/>
            <p:nvPr/>
          </p:nvSpPr>
          <p:spPr>
            <a:xfrm>
              <a:off x="4908211" y="5576131"/>
              <a:ext cx="443842" cy="49881"/>
            </a:xfrm>
            <a:prstGeom prst="rect">
              <a:avLst/>
            </a:prstGeom>
            <a:solidFill>
              <a:srgbClr val="9966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/>
            <p:cNvSpPr/>
            <p:nvPr/>
          </p:nvSpPr>
          <p:spPr>
            <a:xfrm>
              <a:off x="4426077" y="5748578"/>
              <a:ext cx="3193923" cy="57007"/>
            </a:xfrm>
            <a:prstGeom prst="rect">
              <a:avLst/>
            </a:prstGeom>
            <a:solidFill>
              <a:srgbClr val="9966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ctangle 91"/>
            <p:cNvSpPr/>
            <p:nvPr/>
          </p:nvSpPr>
          <p:spPr>
            <a:xfrm>
              <a:off x="5172166" y="5627915"/>
              <a:ext cx="228600" cy="1219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Freeform 92"/>
            <p:cNvSpPr/>
            <p:nvPr/>
          </p:nvSpPr>
          <p:spPr>
            <a:xfrm rot="2175068">
              <a:off x="5240838" y="4735458"/>
              <a:ext cx="741226" cy="1025630"/>
            </a:xfrm>
            <a:custGeom>
              <a:avLst/>
              <a:gdLst>
                <a:gd name="connsiteX0" fmla="*/ 108284 w 108284"/>
                <a:gd name="connsiteY0" fmla="*/ 0 h 469232"/>
                <a:gd name="connsiteX1" fmla="*/ 12031 w 108284"/>
                <a:gd name="connsiteY1" fmla="*/ 192505 h 469232"/>
                <a:gd name="connsiteX2" fmla="*/ 36095 w 108284"/>
                <a:gd name="connsiteY2" fmla="*/ 469232 h 469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8284" h="469232">
                  <a:moveTo>
                    <a:pt x="108284" y="0"/>
                  </a:moveTo>
                  <a:cubicBezTo>
                    <a:pt x="66173" y="57150"/>
                    <a:pt x="24062" y="114300"/>
                    <a:pt x="12031" y="192505"/>
                  </a:cubicBezTo>
                  <a:cubicBezTo>
                    <a:pt x="0" y="270710"/>
                    <a:pt x="18047" y="369971"/>
                    <a:pt x="36095" y="469232"/>
                  </a:cubicBezTo>
                </a:path>
              </a:pathLst>
            </a:custGeom>
            <a:ln w="28575">
              <a:solidFill>
                <a:srgbClr val="008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9" name="Straight Arrow Connector 98"/>
            <p:cNvCxnSpPr/>
            <p:nvPr/>
          </p:nvCxnSpPr>
          <p:spPr>
            <a:xfrm flipH="1" flipV="1">
              <a:off x="6955536" y="5458968"/>
              <a:ext cx="7318" cy="28334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00" name="Object 4"/>
            <p:cNvGraphicFramePr>
              <a:graphicFrameLocks noChangeAspect="1"/>
            </p:cNvGraphicFramePr>
            <p:nvPr/>
          </p:nvGraphicFramePr>
          <p:xfrm>
            <a:off x="7129082" y="5435600"/>
            <a:ext cx="247650" cy="2809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78641" name="Equation" r:id="rId15" imgW="164880" imgH="228600" progId="Equation.DSMT4">
                    <p:embed/>
                  </p:oleObj>
                </mc:Choice>
                <mc:Fallback>
                  <p:oleObj name="Equation" r:id="rId15" imgW="164880" imgH="228600" progId="Equation.DSMT4">
                    <p:embed/>
                    <p:pic>
                      <p:nvPicPr>
                        <p:cNvPr id="0" name="Picture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129082" y="5435600"/>
                          <a:ext cx="247650" cy="2809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1" name="Rectangle 100"/>
            <p:cNvSpPr/>
            <p:nvPr/>
          </p:nvSpPr>
          <p:spPr>
            <a:xfrm>
              <a:off x="4561078" y="5629656"/>
              <a:ext cx="2844800" cy="112776"/>
            </a:xfrm>
            <a:prstGeom prst="rect">
              <a:avLst/>
            </a:prstGeom>
            <a:solidFill>
              <a:srgbClr val="008000">
                <a:alpha val="4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err="1" smtClean="0">
                  <a:latin typeface="Symbol" pitchFamily="18" charset="2"/>
                </a:rPr>
                <a:t>e</a:t>
              </a:r>
              <a:r>
                <a:rPr lang="en-US" sz="1200" baseline="-25000" dirty="0" err="1" smtClean="0"/>
                <a:t>PCB</a:t>
              </a:r>
              <a:endParaRPr lang="en-US" dirty="0">
                <a:latin typeface="Symbol" pitchFamily="18" charset="2"/>
              </a:endParaRPr>
            </a:p>
          </p:txBody>
        </p:sp>
        <p:cxnSp>
          <p:nvCxnSpPr>
            <p:cNvPr id="78" name="Straight Arrow Connector 77"/>
            <p:cNvCxnSpPr/>
            <p:nvPr/>
          </p:nvCxnSpPr>
          <p:spPr>
            <a:xfrm flipH="1">
              <a:off x="4702825" y="5740028"/>
              <a:ext cx="3481" cy="295012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Rectangle 71"/>
            <p:cNvSpPr/>
            <p:nvPr/>
          </p:nvSpPr>
          <p:spPr>
            <a:xfrm>
              <a:off x="6178550" y="5455920"/>
              <a:ext cx="634999" cy="161543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>
                  <a:latin typeface="Symbol" pitchFamily="18" charset="2"/>
                </a:rPr>
                <a:t>e</a:t>
              </a:r>
              <a:r>
                <a:rPr lang="en-US" baseline="-25000" dirty="0" err="1" smtClean="0"/>
                <a:t>r</a:t>
              </a:r>
              <a:endParaRPr lang="en-US" dirty="0">
                <a:latin typeface="Symbol" pitchFamily="18" charset="2"/>
              </a:endParaRPr>
            </a:p>
          </p:txBody>
        </p:sp>
        <p:cxnSp>
          <p:nvCxnSpPr>
            <p:cNvPr id="104" name="Straight Arrow Connector 103"/>
            <p:cNvCxnSpPr/>
            <p:nvPr/>
          </p:nvCxnSpPr>
          <p:spPr>
            <a:xfrm flipH="1" flipV="1">
              <a:off x="6952488" y="5209032"/>
              <a:ext cx="1222" cy="25286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2414602" name="Object 10"/>
            <p:cNvGraphicFramePr>
              <a:graphicFrameLocks noChangeAspect="1"/>
            </p:cNvGraphicFramePr>
            <p:nvPr/>
          </p:nvGraphicFramePr>
          <p:xfrm>
            <a:off x="7070725" y="5167313"/>
            <a:ext cx="304800" cy="2809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78642" name="Equation" r:id="rId16" imgW="203040" imgH="228600" progId="Equation.DSMT4">
                    <p:embed/>
                  </p:oleObj>
                </mc:Choice>
                <mc:Fallback>
                  <p:oleObj name="Equation" r:id="rId16" imgW="203040" imgH="228600" progId="Equation.DSMT4">
                    <p:embed/>
                    <p:pic>
                      <p:nvPicPr>
                        <p:cNvPr id="0" name="Picture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070725" y="5167313"/>
                          <a:ext cx="304800" cy="28098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06" name="Straight Arrow Connector 105"/>
            <p:cNvCxnSpPr/>
            <p:nvPr/>
          </p:nvCxnSpPr>
          <p:spPr>
            <a:xfrm flipV="1">
              <a:off x="6123214" y="4838700"/>
              <a:ext cx="685800" cy="16328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07" name="Object 106"/>
            <p:cNvGraphicFramePr>
              <a:graphicFrameLocks noChangeAspect="1"/>
            </p:cNvGraphicFramePr>
            <p:nvPr/>
          </p:nvGraphicFramePr>
          <p:xfrm>
            <a:off x="6253163" y="4557713"/>
            <a:ext cx="403225" cy="2841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78643" name="Equation" r:id="rId18" imgW="266400" imgH="228600" progId="Equation.DSMT4">
                    <p:embed/>
                  </p:oleObj>
                </mc:Choice>
                <mc:Fallback>
                  <p:oleObj name="Equation" r:id="rId18" imgW="266400" imgH="228600" progId="Equation.DSMT4">
                    <p:embed/>
                    <p:pic>
                      <p:nvPicPr>
                        <p:cNvPr id="0" name="Picture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253163" y="4557713"/>
                          <a:ext cx="403225" cy="28416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15" name="TextBox 114"/>
          <p:cNvSpPr txBox="1"/>
          <p:nvPr/>
        </p:nvSpPr>
        <p:spPr>
          <a:xfrm>
            <a:off x="0" y="5116286"/>
            <a:ext cx="19287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Coupled TL model</a:t>
            </a:r>
            <a:endParaRPr lang="en-US" dirty="0"/>
          </a:p>
        </p:txBody>
      </p:sp>
      <p:sp>
        <p:nvSpPr>
          <p:cNvPr id="116" name="TextBox 115"/>
          <p:cNvSpPr txBox="1"/>
          <p:nvPr/>
        </p:nvSpPr>
        <p:spPr>
          <a:xfrm>
            <a:off x="2799195" y="4744635"/>
            <a:ext cx="34409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Q: How to approximate </a:t>
            </a:r>
            <a:r>
              <a:rPr lang="en-US" i="1" dirty="0" err="1" smtClean="0"/>
              <a:t>t</a:t>
            </a:r>
            <a:r>
              <a:rPr lang="en-US" i="1" baseline="-25000" dirty="0" err="1" smtClean="0"/>
              <a:t>HS</a:t>
            </a:r>
            <a:r>
              <a:rPr lang="en-US" dirty="0" smtClean="0"/>
              <a:t> and </a:t>
            </a:r>
            <a:r>
              <a:rPr lang="en-US" i="1" dirty="0" err="1" smtClean="0"/>
              <a:t>w</a:t>
            </a:r>
            <a:r>
              <a:rPr lang="en-US" i="1" baseline="-25000" dirty="0" err="1" smtClean="0"/>
              <a:t>HS</a:t>
            </a:r>
            <a:r>
              <a:rPr lang="en-US" dirty="0" smtClean="0"/>
              <a:t>  in the equivalent MTL model?</a:t>
            </a:r>
            <a:endParaRPr lang="en-US" i="1" baseline="-25000" dirty="0"/>
          </a:p>
        </p:txBody>
      </p:sp>
      <p:cxnSp>
        <p:nvCxnSpPr>
          <p:cNvPr id="82" name="Straight Arrow Connector 81"/>
          <p:cNvCxnSpPr/>
          <p:nvPr/>
        </p:nvCxnSpPr>
        <p:spPr>
          <a:xfrm>
            <a:off x="5753099" y="3733799"/>
            <a:ext cx="680357" cy="163287"/>
          </a:xfrm>
          <a:prstGeom prst="straightConnector1">
            <a:avLst/>
          </a:prstGeom>
          <a:ln w="28575">
            <a:solidFill>
              <a:schemeClr val="bg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4" name="Object 83"/>
          <p:cNvGraphicFramePr>
            <a:graphicFrameLocks noChangeAspect="1"/>
          </p:cNvGraphicFramePr>
          <p:nvPr/>
        </p:nvGraphicFramePr>
        <p:xfrm>
          <a:off x="5824067" y="3784598"/>
          <a:ext cx="579233" cy="5696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8644" name="Equation" r:id="rId20" imgW="190440" imgH="228600" progId="Equation.DSMT4">
                  <p:embed/>
                </p:oleObj>
              </mc:Choice>
              <mc:Fallback>
                <p:oleObj name="Equation" r:id="rId20" imgW="190440" imgH="228600" progId="Equation.DSMT4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24067" y="3784598"/>
                        <a:ext cx="579233" cy="56968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7" name="Straight Connector 86"/>
          <p:cNvCxnSpPr/>
          <p:nvPr/>
        </p:nvCxnSpPr>
        <p:spPr>
          <a:xfrm flipV="1">
            <a:off x="5747656" y="2993570"/>
            <a:ext cx="206829" cy="805542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 flipV="1">
            <a:off x="6422584" y="3167742"/>
            <a:ext cx="206829" cy="805542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Right Arrow 96"/>
          <p:cNvSpPr/>
          <p:nvPr/>
        </p:nvSpPr>
        <p:spPr>
          <a:xfrm>
            <a:off x="4157435" y="5949042"/>
            <a:ext cx="544286" cy="185058"/>
          </a:xfrm>
          <a:prstGeom prst="rightArrow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17"/>
          <p:cNvGrpSpPr/>
          <p:nvPr/>
        </p:nvGrpSpPr>
        <p:grpSpPr>
          <a:xfrm>
            <a:off x="5748772" y="5567337"/>
            <a:ext cx="1461738" cy="1112520"/>
            <a:chOff x="5151186" y="5478780"/>
            <a:chExt cx="1461738" cy="1112520"/>
          </a:xfrm>
        </p:grpSpPr>
        <p:graphicFrame>
          <p:nvGraphicFramePr>
            <p:cNvPr id="98" name="Object 4"/>
            <p:cNvGraphicFramePr>
              <a:graphicFrameLocks noChangeAspect="1"/>
            </p:cNvGraphicFramePr>
            <p:nvPr/>
          </p:nvGraphicFramePr>
          <p:xfrm>
            <a:off x="5717574" y="5808320"/>
            <a:ext cx="895350" cy="4841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78645" name="Equation" r:id="rId22" imgW="596880" imgH="393480" progId="Equation.DSMT4">
                    <p:embed/>
                  </p:oleObj>
                </mc:Choice>
                <mc:Fallback>
                  <p:oleObj name="Equation" r:id="rId22" imgW="596880" imgH="393480" progId="Equation.DSMT4">
                    <p:embed/>
                    <p:pic>
                      <p:nvPicPr>
                        <p:cNvPr id="0" name="Picture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717574" y="5808320"/>
                          <a:ext cx="895350" cy="48418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03" name="Straight Connector 102"/>
            <p:cNvCxnSpPr/>
            <p:nvPr/>
          </p:nvCxnSpPr>
          <p:spPr>
            <a:xfrm>
              <a:off x="5426710" y="5478780"/>
              <a:ext cx="3810" cy="50546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>
              <a:off x="5436870" y="6085840"/>
              <a:ext cx="3810" cy="50546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>
            <a:xfrm flipH="1">
              <a:off x="5232400" y="5994400"/>
              <a:ext cx="370840" cy="508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3" name="Arc 112"/>
            <p:cNvSpPr/>
            <p:nvPr/>
          </p:nvSpPr>
          <p:spPr>
            <a:xfrm rot="19424863">
              <a:off x="5151186" y="6095496"/>
              <a:ext cx="485865" cy="383654"/>
            </a:xfrm>
            <a:prstGeom prst="arc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9" name="TextBox 118"/>
          <p:cNvSpPr txBox="1"/>
          <p:nvPr/>
        </p:nvSpPr>
        <p:spPr>
          <a:xfrm>
            <a:off x="6550455" y="4789616"/>
            <a:ext cx="25935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Q:  Can the geometry for </a:t>
            </a:r>
            <a:r>
              <a:rPr lang="en-US" dirty="0" err="1" smtClean="0"/>
              <a:t>C</a:t>
            </a:r>
            <a:r>
              <a:rPr lang="en-US" baseline="-25000" dirty="0" err="1" smtClean="0"/>
              <a:t>coupling</a:t>
            </a:r>
            <a:r>
              <a:rPr lang="en-US" dirty="0" smtClean="0"/>
              <a:t> be normalized so that the coupling scales with geometry?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991600" cy="762000"/>
          </a:xfrm>
        </p:spPr>
        <p:txBody>
          <a:bodyPr/>
          <a:lstStyle/>
          <a:p>
            <a:r>
              <a:rPr lang="en-US" sz="2800" dirty="0" smtClean="0"/>
              <a:t>Modeling Methodology – Model Assembly and Calculations</a:t>
            </a:r>
            <a:endParaRPr lang="en-US" sz="2800" dirty="0"/>
          </a:p>
        </p:txBody>
      </p:sp>
      <p:sp>
        <p:nvSpPr>
          <p:cNvPr id="27" name="TextBox 26"/>
          <p:cNvSpPr txBox="1"/>
          <p:nvPr/>
        </p:nvSpPr>
        <p:spPr>
          <a:xfrm>
            <a:off x="133088" y="952915"/>
            <a:ext cx="79834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Q: What should be the spacing </a:t>
            </a:r>
            <a:r>
              <a:rPr lang="en-US" sz="2000" i="1" dirty="0" smtClean="0"/>
              <a:t>s</a:t>
            </a:r>
            <a:r>
              <a:rPr lang="en-US" sz="2000" dirty="0" smtClean="0"/>
              <a:t> between a high-speed trace and a </a:t>
            </a:r>
            <a:r>
              <a:rPr lang="en-US" sz="2000" dirty="0" err="1" smtClean="0"/>
              <a:t>heatsink</a:t>
            </a:r>
            <a:r>
              <a:rPr lang="en-US" sz="2000" dirty="0" smtClean="0"/>
              <a:t>?</a:t>
            </a:r>
            <a:endParaRPr lang="en-US" sz="2000" dirty="0"/>
          </a:p>
        </p:txBody>
      </p:sp>
      <p:cxnSp>
        <p:nvCxnSpPr>
          <p:cNvPr id="82" name="Straight Arrow Connector 81"/>
          <p:cNvCxnSpPr/>
          <p:nvPr/>
        </p:nvCxnSpPr>
        <p:spPr>
          <a:xfrm>
            <a:off x="5753099" y="3733799"/>
            <a:ext cx="680357" cy="163287"/>
          </a:xfrm>
          <a:prstGeom prst="straightConnector1">
            <a:avLst/>
          </a:prstGeom>
          <a:ln w="28575">
            <a:solidFill>
              <a:schemeClr val="bg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4" name="Object 83"/>
          <p:cNvGraphicFramePr>
            <a:graphicFrameLocks noChangeAspect="1"/>
          </p:cNvGraphicFramePr>
          <p:nvPr/>
        </p:nvGraphicFramePr>
        <p:xfrm>
          <a:off x="5824067" y="3784598"/>
          <a:ext cx="579233" cy="5696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9610" name="Equation" r:id="rId3" imgW="190440" imgH="228600" progId="Equation.DSMT4">
                  <p:embed/>
                </p:oleObj>
              </mc:Choice>
              <mc:Fallback>
                <p:oleObj name="Equation" r:id="rId3" imgW="190440" imgH="2286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24067" y="3784598"/>
                        <a:ext cx="579233" cy="56968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7" name="Straight Connector 86"/>
          <p:cNvCxnSpPr/>
          <p:nvPr/>
        </p:nvCxnSpPr>
        <p:spPr>
          <a:xfrm flipV="1">
            <a:off x="5747656" y="2993570"/>
            <a:ext cx="206829" cy="805542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 flipV="1">
            <a:off x="6422584" y="3167742"/>
            <a:ext cx="206829" cy="805542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89"/>
          <p:cNvGrpSpPr/>
          <p:nvPr/>
        </p:nvGrpSpPr>
        <p:grpSpPr>
          <a:xfrm>
            <a:off x="5232004" y="1470453"/>
            <a:ext cx="5073532" cy="3372217"/>
            <a:chOff x="2785365" y="1969182"/>
            <a:chExt cx="6042948" cy="4257446"/>
          </a:xfrm>
        </p:grpSpPr>
        <p:grpSp>
          <p:nvGrpSpPr>
            <p:cNvPr id="4" name="Group 62"/>
            <p:cNvGrpSpPr/>
            <p:nvPr/>
          </p:nvGrpSpPr>
          <p:grpSpPr>
            <a:xfrm>
              <a:off x="3080348" y="1969182"/>
              <a:ext cx="5747965" cy="4257446"/>
              <a:chOff x="4499810" y="4098771"/>
              <a:chExt cx="5073321" cy="3216429"/>
            </a:xfrm>
          </p:grpSpPr>
          <p:grpSp>
            <p:nvGrpSpPr>
              <p:cNvPr id="5" name="Group 139"/>
              <p:cNvGrpSpPr/>
              <p:nvPr/>
            </p:nvGrpSpPr>
            <p:grpSpPr>
              <a:xfrm>
                <a:off x="4499810" y="4098771"/>
                <a:ext cx="5073321" cy="3216429"/>
                <a:chOff x="4969042" y="4267213"/>
                <a:chExt cx="5073321" cy="3216429"/>
              </a:xfrm>
            </p:grpSpPr>
            <p:sp>
              <p:nvSpPr>
                <p:cNvPr id="125" name="Rectangle 124"/>
                <p:cNvSpPr/>
                <p:nvPr/>
              </p:nvSpPr>
              <p:spPr>
                <a:xfrm>
                  <a:off x="6047878" y="4267213"/>
                  <a:ext cx="3994485" cy="2526631"/>
                </a:xfrm>
                <a:prstGeom prst="rect">
                  <a:avLst/>
                </a:prstGeom>
                <a:solidFill>
                  <a:srgbClr val="D9A309"/>
                </a:solidFill>
                <a:ln>
                  <a:noFill/>
                </a:ln>
                <a:effectLst/>
                <a:scene3d>
                  <a:camera prst="isometricOffAxis2Top"/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  <p:pic>
              <p:nvPicPr>
                <p:cNvPr id="126" name="Picture 6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 rot="21282662">
                  <a:off x="6744035" y="4274554"/>
                  <a:ext cx="2014955" cy="17572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27" name="Rectangle 126"/>
                <p:cNvSpPr/>
                <p:nvPr/>
              </p:nvSpPr>
              <p:spPr>
                <a:xfrm>
                  <a:off x="4969042" y="4957011"/>
                  <a:ext cx="3994485" cy="2526631"/>
                </a:xfrm>
                <a:prstGeom prst="rect">
                  <a:avLst/>
                </a:prstGeom>
                <a:solidFill>
                  <a:srgbClr val="D9A309"/>
                </a:solidFill>
                <a:ln>
                  <a:noFill/>
                </a:ln>
                <a:effectLst/>
                <a:scene3d>
                  <a:camera prst="isometricOffAxis2Top"/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  <p:grpSp>
              <p:nvGrpSpPr>
                <p:cNvPr id="6" name="Group 132"/>
                <p:cNvGrpSpPr/>
                <p:nvPr/>
              </p:nvGrpSpPr>
              <p:grpSpPr>
                <a:xfrm>
                  <a:off x="5787586" y="5848914"/>
                  <a:ext cx="2729449" cy="572881"/>
                  <a:chOff x="4909280" y="6029388"/>
                  <a:chExt cx="2729449" cy="572881"/>
                </a:xfrm>
                <a:solidFill>
                  <a:srgbClr val="996633"/>
                </a:solidFill>
              </p:grpSpPr>
              <p:sp>
                <p:nvSpPr>
                  <p:cNvPr id="130" name="Rectangle 129"/>
                  <p:cNvSpPr/>
                  <p:nvPr/>
                </p:nvSpPr>
                <p:spPr>
                  <a:xfrm rot="2144939">
                    <a:off x="6667987" y="6306755"/>
                    <a:ext cx="970742" cy="295514"/>
                  </a:xfrm>
                  <a:prstGeom prst="rect">
                    <a:avLst/>
                  </a:prstGeom>
                  <a:solidFill>
                    <a:srgbClr val="B3773B"/>
                  </a:solidFill>
                  <a:ln>
                    <a:noFill/>
                  </a:ln>
                  <a:scene3d>
                    <a:camera prst="isometricOffAxis2Top"/>
                    <a:lightRig rig="threePt" dir="t"/>
                  </a:scene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  <p:sp>
                <p:nvSpPr>
                  <p:cNvPr id="131" name="Rectangle 130"/>
                  <p:cNvSpPr/>
                  <p:nvPr/>
                </p:nvSpPr>
                <p:spPr>
                  <a:xfrm rot="262129">
                    <a:off x="6122526" y="6032238"/>
                    <a:ext cx="782052" cy="228600"/>
                  </a:xfrm>
                  <a:prstGeom prst="rect">
                    <a:avLst/>
                  </a:prstGeom>
                  <a:solidFill>
                    <a:srgbClr val="996633"/>
                  </a:solidFill>
                  <a:ln>
                    <a:noFill/>
                  </a:ln>
                  <a:scene3d>
                    <a:camera prst="isometricOffAxis2Top"/>
                    <a:lightRig rig="threePt" dir="t"/>
                  </a:scene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  <p:sp>
                <p:nvSpPr>
                  <p:cNvPr id="132" name="Rectangle 131"/>
                  <p:cNvSpPr/>
                  <p:nvPr/>
                </p:nvSpPr>
                <p:spPr>
                  <a:xfrm>
                    <a:off x="4909280" y="6029388"/>
                    <a:ext cx="1443789" cy="288759"/>
                  </a:xfrm>
                  <a:prstGeom prst="rect">
                    <a:avLst/>
                  </a:prstGeom>
                  <a:solidFill>
                    <a:srgbClr val="B3773B"/>
                  </a:solidFill>
                  <a:ln>
                    <a:noFill/>
                  </a:ln>
                  <a:scene3d>
                    <a:camera prst="isometricOffAxis1Top"/>
                    <a:lightRig rig="threePt" dir="t"/>
                  </a:scene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</p:grpSp>
            <p:cxnSp>
              <p:nvCxnSpPr>
                <p:cNvPr id="129" name="Straight Arrow Connector 22"/>
                <p:cNvCxnSpPr/>
                <p:nvPr/>
              </p:nvCxnSpPr>
              <p:spPr>
                <a:xfrm flipV="1">
                  <a:off x="6091990" y="6075947"/>
                  <a:ext cx="417094" cy="81640"/>
                </a:xfrm>
                <a:prstGeom prst="straightConnector1">
                  <a:avLst/>
                </a:prstGeom>
                <a:ln w="19050"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17" name="Straight Arrow Connector 116"/>
              <p:cNvCxnSpPr/>
              <p:nvPr/>
            </p:nvCxnSpPr>
            <p:spPr>
              <a:xfrm>
                <a:off x="6761747" y="5828723"/>
                <a:ext cx="421106" cy="90814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Arrow Connector 117"/>
              <p:cNvCxnSpPr/>
              <p:nvPr/>
            </p:nvCxnSpPr>
            <p:spPr>
              <a:xfrm>
                <a:off x="7375357" y="6057324"/>
                <a:ext cx="252664" cy="295350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Arrow Connector 8"/>
              <p:cNvCxnSpPr/>
              <p:nvPr/>
            </p:nvCxnSpPr>
            <p:spPr>
              <a:xfrm>
                <a:off x="6649447" y="5908930"/>
                <a:ext cx="421106" cy="90814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prstDash val="sysDot"/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Straight Arrow Connector 119"/>
              <p:cNvCxnSpPr/>
              <p:nvPr/>
            </p:nvCxnSpPr>
            <p:spPr>
              <a:xfrm>
                <a:off x="7263057" y="6137531"/>
                <a:ext cx="252664" cy="295350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prstDash val="sysDot"/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Arrow Connector 120"/>
              <p:cNvCxnSpPr/>
              <p:nvPr/>
            </p:nvCxnSpPr>
            <p:spPr>
              <a:xfrm flipV="1">
                <a:off x="5646816" y="6075947"/>
                <a:ext cx="405068" cy="69604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prstDash val="sysDot"/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2" name="Freeform 121"/>
              <p:cNvSpPr/>
              <p:nvPr/>
            </p:nvSpPr>
            <p:spPr>
              <a:xfrm rot="20796195">
                <a:off x="6919459" y="5416532"/>
                <a:ext cx="173863" cy="412454"/>
              </a:xfrm>
              <a:custGeom>
                <a:avLst/>
                <a:gdLst>
                  <a:gd name="connsiteX0" fmla="*/ 108284 w 108284"/>
                  <a:gd name="connsiteY0" fmla="*/ 0 h 469232"/>
                  <a:gd name="connsiteX1" fmla="*/ 12031 w 108284"/>
                  <a:gd name="connsiteY1" fmla="*/ 192505 h 469232"/>
                  <a:gd name="connsiteX2" fmla="*/ 36095 w 108284"/>
                  <a:gd name="connsiteY2" fmla="*/ 469232 h 4692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8284" h="469232">
                    <a:moveTo>
                      <a:pt x="108284" y="0"/>
                    </a:moveTo>
                    <a:cubicBezTo>
                      <a:pt x="66173" y="57150"/>
                      <a:pt x="24062" y="114300"/>
                      <a:pt x="12031" y="192505"/>
                    </a:cubicBezTo>
                    <a:cubicBezTo>
                      <a:pt x="0" y="270710"/>
                      <a:pt x="18047" y="369971"/>
                      <a:pt x="36095" y="469232"/>
                    </a:cubicBezTo>
                  </a:path>
                </a:pathLst>
              </a:custGeom>
              <a:ln w="28575">
                <a:solidFill>
                  <a:srgbClr val="008000"/>
                </a:solidFill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123" name="Freeform 122"/>
              <p:cNvSpPr/>
              <p:nvPr/>
            </p:nvSpPr>
            <p:spPr>
              <a:xfrm rot="20796195">
                <a:off x="7023732" y="5436585"/>
                <a:ext cx="173863" cy="412454"/>
              </a:xfrm>
              <a:custGeom>
                <a:avLst/>
                <a:gdLst>
                  <a:gd name="connsiteX0" fmla="*/ 108284 w 108284"/>
                  <a:gd name="connsiteY0" fmla="*/ 0 h 469232"/>
                  <a:gd name="connsiteX1" fmla="*/ 12031 w 108284"/>
                  <a:gd name="connsiteY1" fmla="*/ 192505 h 469232"/>
                  <a:gd name="connsiteX2" fmla="*/ 36095 w 108284"/>
                  <a:gd name="connsiteY2" fmla="*/ 469232 h 4692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8284" h="469232">
                    <a:moveTo>
                      <a:pt x="108284" y="0"/>
                    </a:moveTo>
                    <a:cubicBezTo>
                      <a:pt x="66173" y="57150"/>
                      <a:pt x="24062" y="114300"/>
                      <a:pt x="12031" y="192505"/>
                    </a:cubicBezTo>
                    <a:cubicBezTo>
                      <a:pt x="0" y="270710"/>
                      <a:pt x="18047" y="369971"/>
                      <a:pt x="36095" y="469232"/>
                    </a:cubicBezTo>
                  </a:path>
                </a:pathLst>
              </a:custGeom>
              <a:ln w="28575">
                <a:solidFill>
                  <a:srgbClr val="008000"/>
                </a:solidFill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cxnSp>
            <p:nvCxnSpPr>
              <p:cNvPr id="124" name="Straight Arrow Connector 123"/>
              <p:cNvCxnSpPr/>
              <p:nvPr/>
            </p:nvCxnSpPr>
            <p:spPr>
              <a:xfrm>
                <a:off x="7120802" y="4961228"/>
                <a:ext cx="1" cy="348916"/>
              </a:xfrm>
              <a:prstGeom prst="straightConnector1">
                <a:avLst/>
              </a:prstGeom>
              <a:ln w="28575">
                <a:solidFill>
                  <a:srgbClr val="FF33CC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2" name="Rectangle 101"/>
            <p:cNvSpPr/>
            <p:nvPr/>
          </p:nvSpPr>
          <p:spPr>
            <a:xfrm rot="21005687">
              <a:off x="3852984" y="4045476"/>
              <a:ext cx="1606578" cy="381000"/>
            </a:xfrm>
            <a:prstGeom prst="rect">
              <a:avLst/>
            </a:prstGeom>
            <a:noFill/>
            <a:ln>
              <a:solidFill>
                <a:srgbClr val="7030A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05" name="Rectangle 104"/>
            <p:cNvSpPr/>
            <p:nvPr/>
          </p:nvSpPr>
          <p:spPr>
            <a:xfrm rot="2808339">
              <a:off x="5990366" y="4473656"/>
              <a:ext cx="1168608" cy="381000"/>
            </a:xfrm>
            <a:prstGeom prst="rect">
              <a:avLst/>
            </a:prstGeom>
            <a:noFill/>
            <a:ln>
              <a:solidFill>
                <a:srgbClr val="7030A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10" name="Rectangle 109"/>
            <p:cNvSpPr/>
            <p:nvPr/>
          </p:nvSpPr>
          <p:spPr>
            <a:xfrm rot="1482800">
              <a:off x="5484456" y="3328128"/>
              <a:ext cx="881743" cy="1003653"/>
            </a:xfrm>
            <a:prstGeom prst="rect">
              <a:avLst/>
            </a:prstGeom>
            <a:noFill/>
            <a:ln>
              <a:solidFill>
                <a:srgbClr val="008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11" name="Rectangle 110"/>
            <p:cNvSpPr/>
            <p:nvPr/>
          </p:nvSpPr>
          <p:spPr>
            <a:xfrm>
              <a:off x="5462685" y="2555242"/>
              <a:ext cx="881743" cy="1003653"/>
            </a:xfrm>
            <a:prstGeom prst="rect">
              <a:avLst/>
            </a:prstGeom>
            <a:noFill/>
            <a:ln>
              <a:solidFill>
                <a:srgbClr val="FF33CC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12" name="Rectangle 111"/>
            <p:cNvSpPr/>
            <p:nvPr/>
          </p:nvSpPr>
          <p:spPr>
            <a:xfrm rot="21005687">
              <a:off x="2785365" y="3955511"/>
              <a:ext cx="1417370" cy="1001364"/>
            </a:xfrm>
            <a:prstGeom prst="rect">
              <a:avLst/>
            </a:prstGeom>
            <a:noFill/>
            <a:ln>
              <a:solidFill>
                <a:srgbClr val="0070C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u="sng" dirty="0" smtClean="0">
                  <a:solidFill>
                    <a:schemeClr val="tx1"/>
                  </a:solidFill>
                </a:rPr>
                <a:t>source</a:t>
              </a:r>
            </a:p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data rate, </a:t>
              </a:r>
              <a:r>
                <a:rPr lang="en-US" sz="1600" dirty="0" err="1" smtClean="0">
                  <a:solidFill>
                    <a:schemeClr val="tx1"/>
                  </a:solidFill>
                </a:rPr>
                <a:t>t</a:t>
              </a:r>
              <a:r>
                <a:rPr lang="en-US" sz="1600" baseline="-25000" dirty="0" err="1" smtClean="0">
                  <a:solidFill>
                    <a:schemeClr val="tx1"/>
                  </a:solidFill>
                </a:rPr>
                <a:t>rise</a:t>
              </a:r>
              <a:r>
                <a:rPr lang="en-US" sz="1600" dirty="0" smtClean="0">
                  <a:solidFill>
                    <a:schemeClr val="tx1"/>
                  </a:solidFill>
                </a:rPr>
                <a:t>, </a:t>
              </a:r>
              <a:r>
                <a:rPr lang="en-US" sz="1600" dirty="0" err="1" smtClean="0">
                  <a:solidFill>
                    <a:schemeClr val="tx1"/>
                  </a:solidFill>
                </a:rPr>
                <a:t>t</a:t>
              </a:r>
              <a:r>
                <a:rPr lang="en-US" sz="1600" baseline="-25000" dirty="0" err="1" smtClean="0">
                  <a:solidFill>
                    <a:schemeClr val="tx1"/>
                  </a:solidFill>
                </a:rPr>
                <a:t>fall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7" name="Group 154"/>
          <p:cNvGrpSpPr/>
          <p:nvPr/>
        </p:nvGrpSpPr>
        <p:grpSpPr>
          <a:xfrm>
            <a:off x="1118952" y="1805310"/>
            <a:ext cx="1749800" cy="518585"/>
            <a:chOff x="3069336" y="5412258"/>
            <a:chExt cx="1255207" cy="320879"/>
          </a:xfrm>
        </p:grpSpPr>
        <p:cxnSp>
          <p:nvCxnSpPr>
            <p:cNvPr id="135" name="Straight Connector 134"/>
            <p:cNvCxnSpPr/>
            <p:nvPr/>
          </p:nvCxnSpPr>
          <p:spPr>
            <a:xfrm>
              <a:off x="3193168" y="5704940"/>
              <a:ext cx="945626" cy="3973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6" name="Oval 135"/>
            <p:cNvSpPr/>
            <p:nvPr/>
          </p:nvSpPr>
          <p:spPr>
            <a:xfrm>
              <a:off x="3166275" y="5412258"/>
              <a:ext cx="69421" cy="294006"/>
            </a:xfrm>
            <a:prstGeom prst="ellipse">
              <a:avLst/>
            </a:prstGeom>
            <a:no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Oval 136"/>
            <p:cNvSpPr/>
            <p:nvPr/>
          </p:nvSpPr>
          <p:spPr>
            <a:xfrm>
              <a:off x="4106898" y="5416231"/>
              <a:ext cx="69421" cy="292682"/>
            </a:xfrm>
            <a:prstGeom prst="ellipse">
              <a:avLst/>
            </a:prstGeom>
            <a:no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9" name="Straight Connector 138"/>
            <p:cNvCxnSpPr/>
            <p:nvPr/>
          </p:nvCxnSpPr>
          <p:spPr>
            <a:xfrm>
              <a:off x="4023718" y="5539396"/>
              <a:ext cx="253293" cy="1987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8" name="Rectangle 137"/>
            <p:cNvSpPr/>
            <p:nvPr/>
          </p:nvSpPr>
          <p:spPr>
            <a:xfrm>
              <a:off x="4014337" y="5432435"/>
              <a:ext cx="133213" cy="2618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Rectangle 141"/>
            <p:cNvSpPr/>
            <p:nvPr/>
          </p:nvSpPr>
          <p:spPr>
            <a:xfrm>
              <a:off x="4028483" y="5524479"/>
              <a:ext cx="133213" cy="344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3" name="Straight Connector 142"/>
            <p:cNvCxnSpPr>
              <a:endCxn id="136" idx="6"/>
            </p:cNvCxnSpPr>
            <p:nvPr/>
          </p:nvCxnSpPr>
          <p:spPr>
            <a:xfrm>
              <a:off x="3091851" y="5555950"/>
              <a:ext cx="143845" cy="3311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>
              <a:off x="4022467" y="5708913"/>
              <a:ext cx="253293" cy="1987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6" name="Oval 145"/>
            <p:cNvSpPr/>
            <p:nvPr/>
          </p:nvSpPr>
          <p:spPr>
            <a:xfrm>
              <a:off x="4123546" y="5687418"/>
              <a:ext cx="49716" cy="4571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7" name="Straight Connector 146"/>
            <p:cNvCxnSpPr/>
            <p:nvPr/>
          </p:nvCxnSpPr>
          <p:spPr>
            <a:xfrm>
              <a:off x="3092476" y="5701629"/>
              <a:ext cx="253293" cy="1987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8" name="Oval 147"/>
            <p:cNvSpPr/>
            <p:nvPr/>
          </p:nvSpPr>
          <p:spPr>
            <a:xfrm>
              <a:off x="3182298" y="5680134"/>
              <a:ext cx="49716" cy="4571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Oval 148"/>
            <p:cNvSpPr/>
            <p:nvPr/>
          </p:nvSpPr>
          <p:spPr>
            <a:xfrm>
              <a:off x="4269506" y="5519575"/>
              <a:ext cx="50659" cy="4571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Oval 149"/>
            <p:cNvSpPr/>
            <p:nvPr/>
          </p:nvSpPr>
          <p:spPr>
            <a:xfrm>
              <a:off x="4273884" y="5687105"/>
              <a:ext cx="50659" cy="4571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Oval 150"/>
            <p:cNvSpPr/>
            <p:nvPr/>
          </p:nvSpPr>
          <p:spPr>
            <a:xfrm>
              <a:off x="3069336" y="5534297"/>
              <a:ext cx="43976" cy="4755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Oval 151"/>
            <p:cNvSpPr/>
            <p:nvPr/>
          </p:nvSpPr>
          <p:spPr>
            <a:xfrm>
              <a:off x="3073714" y="5675863"/>
              <a:ext cx="49975" cy="516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4" name="Straight Connector 133"/>
            <p:cNvCxnSpPr/>
            <p:nvPr/>
          </p:nvCxnSpPr>
          <p:spPr>
            <a:xfrm>
              <a:off x="3193664" y="5415256"/>
              <a:ext cx="945626" cy="3973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57" name="Object 4"/>
          <p:cNvGraphicFramePr>
            <a:graphicFrameLocks noChangeAspect="1"/>
          </p:cNvGraphicFramePr>
          <p:nvPr/>
        </p:nvGraphicFramePr>
        <p:xfrm>
          <a:off x="3107869" y="2024724"/>
          <a:ext cx="43434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9611" name="Equation" r:id="rId6" imgW="457200" imgH="241200" progId="Equation.DSMT4">
                  <p:embed/>
                </p:oleObj>
              </mc:Choice>
              <mc:Fallback>
                <p:oleObj name="Equation" r:id="rId6" imgW="457200" imgH="2412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07869" y="2024724"/>
                        <a:ext cx="434340" cy="228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" name="Group 226"/>
          <p:cNvGrpSpPr/>
          <p:nvPr/>
        </p:nvGrpSpPr>
        <p:grpSpPr>
          <a:xfrm>
            <a:off x="3492651" y="1781547"/>
            <a:ext cx="229048" cy="637403"/>
            <a:chOff x="3111651" y="1789167"/>
            <a:chExt cx="229048" cy="637403"/>
          </a:xfrm>
        </p:grpSpPr>
        <p:cxnSp>
          <p:nvCxnSpPr>
            <p:cNvPr id="158" name="Straight Connector 157"/>
            <p:cNvCxnSpPr/>
            <p:nvPr/>
          </p:nvCxnSpPr>
          <p:spPr>
            <a:xfrm>
              <a:off x="3228094" y="1789167"/>
              <a:ext cx="1796" cy="289596"/>
            </a:xfrm>
            <a:prstGeom prst="line">
              <a:avLst/>
            </a:prstGeom>
            <a:ln w="3810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/>
            <p:cNvCxnSpPr/>
            <p:nvPr/>
          </p:nvCxnSpPr>
          <p:spPr>
            <a:xfrm>
              <a:off x="3232883" y="2136974"/>
              <a:ext cx="1796" cy="289596"/>
            </a:xfrm>
            <a:prstGeom prst="line">
              <a:avLst/>
            </a:prstGeom>
            <a:ln w="3810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Connector 159"/>
            <p:cNvCxnSpPr/>
            <p:nvPr/>
          </p:nvCxnSpPr>
          <p:spPr>
            <a:xfrm flipH="1">
              <a:off x="3136491" y="2084584"/>
              <a:ext cx="174823" cy="2911"/>
            </a:xfrm>
            <a:prstGeom prst="line">
              <a:avLst/>
            </a:prstGeom>
            <a:ln w="3810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1" name="Arc 160"/>
            <p:cNvSpPr/>
            <p:nvPr/>
          </p:nvSpPr>
          <p:spPr>
            <a:xfrm rot="19141696">
              <a:off x="3111651" y="2142506"/>
              <a:ext cx="229048" cy="219809"/>
            </a:xfrm>
            <a:prstGeom prst="arc">
              <a:avLst/>
            </a:prstGeom>
            <a:ln w="3810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161"/>
          <p:cNvGrpSpPr/>
          <p:nvPr/>
        </p:nvGrpSpPr>
        <p:grpSpPr>
          <a:xfrm>
            <a:off x="4337361" y="1830840"/>
            <a:ext cx="1749800" cy="518585"/>
            <a:chOff x="3069336" y="5412258"/>
            <a:chExt cx="1255207" cy="320879"/>
          </a:xfrm>
        </p:grpSpPr>
        <p:cxnSp>
          <p:nvCxnSpPr>
            <p:cNvPr id="163" name="Straight Connector 162"/>
            <p:cNvCxnSpPr/>
            <p:nvPr/>
          </p:nvCxnSpPr>
          <p:spPr>
            <a:xfrm>
              <a:off x="3193168" y="5704940"/>
              <a:ext cx="945626" cy="3973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4" name="Oval 163"/>
            <p:cNvSpPr/>
            <p:nvPr/>
          </p:nvSpPr>
          <p:spPr>
            <a:xfrm>
              <a:off x="3166275" y="5412258"/>
              <a:ext cx="69421" cy="294006"/>
            </a:xfrm>
            <a:prstGeom prst="ellipse">
              <a:avLst/>
            </a:prstGeom>
            <a:no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Oval 164"/>
            <p:cNvSpPr/>
            <p:nvPr/>
          </p:nvSpPr>
          <p:spPr>
            <a:xfrm>
              <a:off x="4106898" y="5416231"/>
              <a:ext cx="69421" cy="292682"/>
            </a:xfrm>
            <a:prstGeom prst="ellipse">
              <a:avLst/>
            </a:prstGeom>
            <a:no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6" name="Straight Connector 165"/>
            <p:cNvCxnSpPr/>
            <p:nvPr/>
          </p:nvCxnSpPr>
          <p:spPr>
            <a:xfrm>
              <a:off x="4023718" y="5539396"/>
              <a:ext cx="253293" cy="1987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7" name="Rectangle 166"/>
            <p:cNvSpPr/>
            <p:nvPr/>
          </p:nvSpPr>
          <p:spPr>
            <a:xfrm>
              <a:off x="4014337" y="5432435"/>
              <a:ext cx="133213" cy="2618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Rectangle 167"/>
            <p:cNvSpPr/>
            <p:nvPr/>
          </p:nvSpPr>
          <p:spPr>
            <a:xfrm>
              <a:off x="4028483" y="5524479"/>
              <a:ext cx="133213" cy="344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9" name="Straight Connector 168"/>
            <p:cNvCxnSpPr>
              <a:endCxn id="164" idx="6"/>
            </p:cNvCxnSpPr>
            <p:nvPr/>
          </p:nvCxnSpPr>
          <p:spPr>
            <a:xfrm>
              <a:off x="3091851" y="5555950"/>
              <a:ext cx="143845" cy="3311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/>
            <p:cNvCxnSpPr/>
            <p:nvPr/>
          </p:nvCxnSpPr>
          <p:spPr>
            <a:xfrm>
              <a:off x="4022467" y="5708913"/>
              <a:ext cx="253293" cy="1987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1" name="Oval 170"/>
            <p:cNvSpPr/>
            <p:nvPr/>
          </p:nvSpPr>
          <p:spPr>
            <a:xfrm>
              <a:off x="4123546" y="5687418"/>
              <a:ext cx="49716" cy="4571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2" name="Straight Connector 171"/>
            <p:cNvCxnSpPr/>
            <p:nvPr/>
          </p:nvCxnSpPr>
          <p:spPr>
            <a:xfrm>
              <a:off x="3092476" y="5701629"/>
              <a:ext cx="253293" cy="1987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3" name="Oval 172"/>
            <p:cNvSpPr/>
            <p:nvPr/>
          </p:nvSpPr>
          <p:spPr>
            <a:xfrm>
              <a:off x="3182298" y="5680134"/>
              <a:ext cx="49716" cy="4571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Oval 173"/>
            <p:cNvSpPr/>
            <p:nvPr/>
          </p:nvSpPr>
          <p:spPr>
            <a:xfrm>
              <a:off x="4269506" y="5519575"/>
              <a:ext cx="50659" cy="4571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Oval 174"/>
            <p:cNvSpPr/>
            <p:nvPr/>
          </p:nvSpPr>
          <p:spPr>
            <a:xfrm>
              <a:off x="4273884" y="5687105"/>
              <a:ext cx="50659" cy="4571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Oval 175"/>
            <p:cNvSpPr/>
            <p:nvPr/>
          </p:nvSpPr>
          <p:spPr>
            <a:xfrm>
              <a:off x="3069336" y="5534297"/>
              <a:ext cx="43976" cy="4755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Oval 176"/>
            <p:cNvSpPr/>
            <p:nvPr/>
          </p:nvSpPr>
          <p:spPr>
            <a:xfrm>
              <a:off x="3073714" y="5675863"/>
              <a:ext cx="49975" cy="516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8" name="Straight Connector 177"/>
            <p:cNvCxnSpPr/>
            <p:nvPr/>
          </p:nvCxnSpPr>
          <p:spPr>
            <a:xfrm>
              <a:off x="3193664" y="5415256"/>
              <a:ext cx="945626" cy="3973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202"/>
          <p:cNvGrpSpPr/>
          <p:nvPr/>
        </p:nvGrpSpPr>
        <p:grpSpPr>
          <a:xfrm>
            <a:off x="95050" y="1639794"/>
            <a:ext cx="819350" cy="770589"/>
            <a:chOff x="437950" y="2615154"/>
            <a:chExt cx="819350" cy="770589"/>
          </a:xfrm>
        </p:grpSpPr>
        <p:grpSp>
          <p:nvGrpSpPr>
            <p:cNvPr id="11" name="Group 184"/>
            <p:cNvGrpSpPr/>
            <p:nvPr/>
          </p:nvGrpSpPr>
          <p:grpSpPr>
            <a:xfrm>
              <a:off x="437950" y="2906830"/>
              <a:ext cx="288758" cy="274320"/>
              <a:chOff x="255069" y="2569945"/>
              <a:chExt cx="288758" cy="274320"/>
            </a:xfrm>
          </p:grpSpPr>
          <p:sp>
            <p:nvSpPr>
              <p:cNvPr id="179" name="Oval 178"/>
              <p:cNvSpPr/>
              <p:nvPr/>
            </p:nvSpPr>
            <p:spPr>
              <a:xfrm>
                <a:off x="255069" y="2569945"/>
                <a:ext cx="288758" cy="27432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81" name="Straight Connector 180"/>
              <p:cNvCxnSpPr/>
              <p:nvPr/>
            </p:nvCxnSpPr>
            <p:spPr>
              <a:xfrm>
                <a:off x="346510" y="2776889"/>
                <a:ext cx="105878" cy="0"/>
              </a:xfrm>
              <a:prstGeom prst="line">
                <a:avLst/>
              </a:prstGeom>
              <a:ln w="28575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181"/>
              <p:cNvCxnSpPr/>
              <p:nvPr/>
            </p:nvCxnSpPr>
            <p:spPr>
              <a:xfrm>
                <a:off x="349707" y="2674200"/>
                <a:ext cx="105878" cy="0"/>
              </a:xfrm>
              <a:prstGeom prst="line">
                <a:avLst/>
              </a:prstGeom>
              <a:ln w="28575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/>
              <p:cNvCxnSpPr/>
              <p:nvPr/>
            </p:nvCxnSpPr>
            <p:spPr>
              <a:xfrm flipV="1">
                <a:off x="405853" y="2622865"/>
                <a:ext cx="3208" cy="107483"/>
              </a:xfrm>
              <a:prstGeom prst="line">
                <a:avLst/>
              </a:prstGeom>
              <a:ln w="28575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86" name="Straight Connector 185"/>
            <p:cNvCxnSpPr/>
            <p:nvPr/>
          </p:nvCxnSpPr>
          <p:spPr>
            <a:xfrm flipV="1">
              <a:off x="567135" y="2719137"/>
              <a:ext cx="251012" cy="4066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flipV="1">
              <a:off x="569180" y="3380509"/>
              <a:ext cx="684656" cy="5234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>
              <a:stCxn id="179" idx="0"/>
            </p:cNvCxnSpPr>
            <p:nvPr/>
          </p:nvCxnSpPr>
          <p:spPr>
            <a:xfrm flipH="1" flipV="1">
              <a:off x="582328" y="2719137"/>
              <a:ext cx="1" cy="187693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Straight Connector 193"/>
            <p:cNvCxnSpPr/>
            <p:nvPr/>
          </p:nvCxnSpPr>
          <p:spPr>
            <a:xfrm flipH="1" flipV="1">
              <a:off x="582312" y="3186761"/>
              <a:ext cx="1" cy="187693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5" name="Rectangle 194"/>
            <p:cNvSpPr/>
            <p:nvPr/>
          </p:nvSpPr>
          <p:spPr>
            <a:xfrm>
              <a:off x="827809" y="2621972"/>
              <a:ext cx="322118" cy="200891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6" name="Straight Connector 195"/>
            <p:cNvCxnSpPr/>
            <p:nvPr/>
          </p:nvCxnSpPr>
          <p:spPr>
            <a:xfrm flipV="1">
              <a:off x="1155953" y="2718955"/>
              <a:ext cx="101347" cy="784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202" name="Object 4"/>
            <p:cNvGraphicFramePr>
              <a:graphicFrameLocks noChangeAspect="1"/>
            </p:cNvGraphicFramePr>
            <p:nvPr/>
          </p:nvGraphicFramePr>
          <p:xfrm>
            <a:off x="897947" y="2615154"/>
            <a:ext cx="196561" cy="22113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79612" name="Equation" r:id="rId8" imgW="203040" imgH="228600" progId="Equation.DSMT4">
                    <p:embed/>
                  </p:oleObj>
                </mc:Choice>
                <mc:Fallback>
                  <p:oleObj name="Equation" r:id="rId8" imgW="203040" imgH="228600" progId="Equation.DSMT4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97947" y="2615154"/>
                          <a:ext cx="196561" cy="22113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2" name="Group 225"/>
          <p:cNvGrpSpPr/>
          <p:nvPr/>
        </p:nvGrpSpPr>
        <p:grpSpPr>
          <a:xfrm>
            <a:off x="6162738" y="1751896"/>
            <a:ext cx="435001" cy="651144"/>
            <a:chOff x="1429871" y="3284362"/>
            <a:chExt cx="435001" cy="651144"/>
          </a:xfrm>
        </p:grpSpPr>
        <p:cxnSp>
          <p:nvCxnSpPr>
            <p:cNvPr id="208" name="Straight Connector 207"/>
            <p:cNvCxnSpPr/>
            <p:nvPr/>
          </p:nvCxnSpPr>
          <p:spPr>
            <a:xfrm flipH="1" flipV="1">
              <a:off x="1705161" y="3284362"/>
              <a:ext cx="11581" cy="651144"/>
            </a:xfrm>
            <a:prstGeom prst="line">
              <a:avLst/>
            </a:prstGeom>
            <a:ln w="28575">
              <a:solidFill>
                <a:srgbClr val="9966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0" name="Rectangle 209"/>
            <p:cNvSpPr/>
            <p:nvPr/>
          </p:nvSpPr>
          <p:spPr>
            <a:xfrm>
              <a:off x="1542754" y="3532338"/>
              <a:ext cx="322118" cy="200891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1" name="Straight Connector 210"/>
            <p:cNvCxnSpPr/>
            <p:nvPr/>
          </p:nvCxnSpPr>
          <p:spPr>
            <a:xfrm flipV="1">
              <a:off x="1429871" y="3288662"/>
              <a:ext cx="282390" cy="5867"/>
            </a:xfrm>
            <a:prstGeom prst="line">
              <a:avLst/>
            </a:prstGeom>
            <a:ln w="28575">
              <a:solidFill>
                <a:srgbClr val="9966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212" name="Object 4"/>
            <p:cNvGraphicFramePr>
              <a:graphicFrameLocks noChangeAspect="1"/>
            </p:cNvGraphicFramePr>
            <p:nvPr/>
          </p:nvGraphicFramePr>
          <p:xfrm>
            <a:off x="1612892" y="3516556"/>
            <a:ext cx="196561" cy="22113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79613" name="Equation" r:id="rId10" imgW="203040" imgH="228600" progId="Equation.DSMT4">
                    <p:embed/>
                  </p:oleObj>
                </mc:Choice>
                <mc:Fallback>
                  <p:oleObj name="Equation" r:id="rId10" imgW="203040" imgH="228600" progId="Equation.DSMT4">
                    <p:embed/>
                    <p:pic>
                      <p:nvPicPr>
                        <p:cNvPr id="0" name="Picture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12892" y="3516556"/>
                          <a:ext cx="196561" cy="22113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225" name="Straight Connector 224"/>
            <p:cNvCxnSpPr/>
            <p:nvPr/>
          </p:nvCxnSpPr>
          <p:spPr>
            <a:xfrm flipV="1">
              <a:off x="1429871" y="3920674"/>
              <a:ext cx="282390" cy="5867"/>
            </a:xfrm>
            <a:prstGeom prst="line">
              <a:avLst/>
            </a:prstGeom>
            <a:ln w="28575">
              <a:solidFill>
                <a:srgbClr val="9966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227"/>
          <p:cNvGrpSpPr/>
          <p:nvPr/>
        </p:nvGrpSpPr>
        <p:grpSpPr>
          <a:xfrm>
            <a:off x="3031347" y="3333485"/>
            <a:ext cx="1402792" cy="1395116"/>
            <a:chOff x="6336939" y="4425600"/>
            <a:chExt cx="1402792" cy="1395116"/>
          </a:xfrm>
        </p:grpSpPr>
        <p:sp>
          <p:nvSpPr>
            <p:cNvPr id="229" name="Line 40"/>
            <p:cNvSpPr>
              <a:spLocks noChangeShapeType="1"/>
            </p:cNvSpPr>
            <p:nvPr/>
          </p:nvSpPr>
          <p:spPr bwMode="auto">
            <a:xfrm>
              <a:off x="6971939" y="4906316"/>
              <a:ext cx="0" cy="91440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0" name="Rectangle 41"/>
            <p:cNvSpPr>
              <a:spLocks noChangeArrowheads="1"/>
            </p:cNvSpPr>
            <p:nvPr/>
          </p:nvSpPr>
          <p:spPr bwMode="auto">
            <a:xfrm>
              <a:off x="6336939" y="5071416"/>
              <a:ext cx="1219200" cy="53340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400" b="1" dirty="0" smtClean="0">
                  <a:latin typeface="Arial Black" pitchFamily="34" charset="0"/>
                </a:rPr>
                <a:t>|</a:t>
              </a:r>
              <a:r>
                <a:rPr lang="en-US" sz="2400" dirty="0" smtClean="0"/>
                <a:t>Z</a:t>
              </a:r>
              <a:r>
                <a:rPr lang="en-US" sz="2400" baseline="-25000" dirty="0" smtClean="0"/>
                <a:t>A</a:t>
              </a:r>
              <a:r>
                <a:rPr lang="en-US" sz="2400" dirty="0" smtClean="0"/>
                <a:t> (</a:t>
              </a:r>
              <a:r>
                <a:rPr lang="en-US" sz="2400" dirty="0" err="1" smtClean="0"/>
                <a:t>j</a:t>
              </a:r>
              <a:r>
                <a:rPr lang="en-US" sz="2400" dirty="0" err="1" smtClean="0">
                  <a:latin typeface="Symbol" pitchFamily="18" charset="2"/>
                </a:rPr>
                <a:t>w</a:t>
              </a:r>
              <a:r>
                <a:rPr lang="en-US" sz="2400" dirty="0" smtClean="0"/>
                <a:t>)</a:t>
              </a:r>
              <a:r>
                <a:rPr lang="en-US" sz="2400" dirty="0" smtClean="0">
                  <a:latin typeface="Arial Black" pitchFamily="34" charset="0"/>
                </a:rPr>
                <a:t>|</a:t>
              </a:r>
              <a:r>
                <a:rPr lang="en-US" sz="2400" dirty="0" smtClean="0"/>
                <a:t> </a:t>
              </a:r>
              <a:endParaRPr lang="en-US" sz="2400" dirty="0">
                <a:latin typeface="Arial Black" pitchFamily="34" charset="0"/>
              </a:endParaRPr>
            </a:p>
          </p:txBody>
        </p:sp>
        <p:sp>
          <p:nvSpPr>
            <p:cNvPr id="231" name="Line 42"/>
            <p:cNvSpPr>
              <a:spLocks noChangeShapeType="1"/>
            </p:cNvSpPr>
            <p:nvPr/>
          </p:nvSpPr>
          <p:spPr bwMode="auto">
            <a:xfrm>
              <a:off x="6336939" y="4880916"/>
              <a:ext cx="66040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2" name="Line 43"/>
            <p:cNvSpPr>
              <a:spLocks noChangeShapeType="1"/>
            </p:cNvSpPr>
            <p:nvPr/>
          </p:nvSpPr>
          <p:spPr bwMode="auto">
            <a:xfrm>
              <a:off x="6336939" y="5795316"/>
              <a:ext cx="66040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3" name="Line 26"/>
            <p:cNvSpPr>
              <a:spLocks noChangeShapeType="1"/>
            </p:cNvSpPr>
            <p:nvPr/>
          </p:nvSpPr>
          <p:spPr bwMode="auto">
            <a:xfrm>
              <a:off x="6598486" y="4880919"/>
              <a:ext cx="262367" cy="3947"/>
            </a:xfrm>
            <a:prstGeom prst="line">
              <a:avLst/>
            </a:prstGeom>
            <a:noFill/>
            <a:ln w="57150">
              <a:solidFill>
                <a:srgbClr val="FF33CC"/>
              </a:solidFill>
              <a:round/>
              <a:headEnd type="non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sz="2000">
                <a:latin typeface="+mn-lt"/>
              </a:endParaRPr>
            </a:p>
          </p:txBody>
        </p:sp>
        <p:sp>
          <p:nvSpPr>
            <p:cNvPr id="234" name="Text Box 30"/>
            <p:cNvSpPr txBox="1">
              <a:spLocks noChangeArrowheads="1"/>
            </p:cNvSpPr>
            <p:nvPr/>
          </p:nvSpPr>
          <p:spPr bwMode="auto">
            <a:xfrm>
              <a:off x="6998841" y="4425600"/>
              <a:ext cx="740890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sz="3200" b="0" i="1" dirty="0" smtClean="0">
                  <a:latin typeface="+mn-lt"/>
                </a:rPr>
                <a:t>I</a:t>
              </a:r>
              <a:r>
                <a:rPr lang="en-US" sz="3200" i="1" baseline="-25000" dirty="0" smtClean="0">
                  <a:latin typeface="+mn-lt"/>
                </a:rPr>
                <a:t>A</a:t>
              </a:r>
              <a:endParaRPr lang="en-US" sz="3200" b="0" i="1" dirty="0">
                <a:latin typeface="+mn-lt"/>
              </a:endParaRPr>
            </a:p>
          </p:txBody>
        </p:sp>
      </p:grpSp>
      <p:graphicFrame>
        <p:nvGraphicFramePr>
          <p:cNvPr id="235" name="Object 4"/>
          <p:cNvGraphicFramePr>
            <a:graphicFrameLocks noChangeAspect="1"/>
          </p:cNvGraphicFramePr>
          <p:nvPr/>
        </p:nvGraphicFramePr>
        <p:xfrm>
          <a:off x="5068888" y="4548188"/>
          <a:ext cx="3108325" cy="642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9614" name="Equation" r:id="rId12" imgW="1904760" imgH="393480" progId="Equation.DSMT4">
                  <p:embed/>
                </p:oleObj>
              </mc:Choice>
              <mc:Fallback>
                <p:oleObj name="Equation" r:id="rId12" imgW="1904760" imgH="39348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68888" y="4548188"/>
                        <a:ext cx="3108325" cy="6429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6" name="Object 8"/>
          <p:cNvGraphicFramePr>
            <a:graphicFrameLocks noChangeAspect="1"/>
          </p:cNvGraphicFramePr>
          <p:nvPr/>
        </p:nvGraphicFramePr>
        <p:xfrm>
          <a:off x="5092383" y="5308414"/>
          <a:ext cx="2357437" cy="674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9615" name="Equation" r:id="rId14" imgW="1307880" imgH="444240" progId="Equation.DSMT4">
                  <p:embed/>
                </p:oleObj>
              </mc:Choice>
              <mc:Fallback>
                <p:oleObj name="Equation" r:id="rId14" imgW="1307880" imgH="44424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92383" y="5308414"/>
                        <a:ext cx="2357437" cy="674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4" name="Group 238"/>
          <p:cNvGrpSpPr/>
          <p:nvPr/>
        </p:nvGrpSpPr>
        <p:grpSpPr>
          <a:xfrm rot="5400000">
            <a:off x="3613068" y="2133737"/>
            <a:ext cx="376749" cy="3565"/>
            <a:chOff x="1155351" y="6055358"/>
            <a:chExt cx="660400" cy="308"/>
          </a:xfrm>
        </p:grpSpPr>
        <p:sp>
          <p:nvSpPr>
            <p:cNvPr id="237" name="Line 42"/>
            <p:cNvSpPr>
              <a:spLocks noChangeShapeType="1"/>
            </p:cNvSpPr>
            <p:nvPr/>
          </p:nvSpPr>
          <p:spPr bwMode="auto">
            <a:xfrm>
              <a:off x="1155351" y="6055666"/>
              <a:ext cx="660400" cy="0"/>
            </a:xfrm>
            <a:prstGeom prst="line">
              <a:avLst/>
            </a:prstGeom>
            <a:noFill/>
            <a:ln w="19050">
              <a:solidFill>
                <a:srgbClr val="FF33CC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8" name="Line 26"/>
            <p:cNvSpPr>
              <a:spLocks noChangeShapeType="1"/>
            </p:cNvSpPr>
            <p:nvPr/>
          </p:nvSpPr>
          <p:spPr bwMode="auto">
            <a:xfrm flipV="1">
              <a:off x="1314761" y="6055358"/>
              <a:ext cx="377326" cy="124"/>
            </a:xfrm>
            <a:prstGeom prst="line">
              <a:avLst/>
            </a:prstGeom>
            <a:noFill/>
            <a:ln w="19050">
              <a:solidFill>
                <a:srgbClr val="FF33CC"/>
              </a:solidFill>
              <a:round/>
              <a:headEnd type="non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sz="2000">
                <a:latin typeface="+mn-lt"/>
              </a:endParaRPr>
            </a:p>
          </p:txBody>
        </p:sp>
      </p:grpSp>
      <p:graphicFrame>
        <p:nvGraphicFramePr>
          <p:cNvPr id="240" name="Object 239"/>
          <p:cNvGraphicFramePr>
            <a:graphicFrameLocks noChangeAspect="1"/>
          </p:cNvGraphicFramePr>
          <p:nvPr/>
        </p:nvGraphicFramePr>
        <p:xfrm>
          <a:off x="3705860" y="1661159"/>
          <a:ext cx="309880" cy="4011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9616" name="Equation" r:id="rId16" imgW="177480" imgH="228600" progId="Equation.DSMT4">
                  <p:embed/>
                </p:oleObj>
              </mc:Choice>
              <mc:Fallback>
                <p:oleObj name="Equation" r:id="rId16" imgW="177480" imgH="22860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5860" y="1661159"/>
                        <a:ext cx="309880" cy="40118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2" name="Line 40"/>
          <p:cNvSpPr>
            <a:spLocks noChangeShapeType="1"/>
          </p:cNvSpPr>
          <p:nvPr/>
        </p:nvSpPr>
        <p:spPr bwMode="auto">
          <a:xfrm flipH="1">
            <a:off x="3619500" y="2509276"/>
            <a:ext cx="2397" cy="653024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3" name="Rectangle 41"/>
          <p:cNvSpPr>
            <a:spLocks noChangeArrowheads="1"/>
          </p:cNvSpPr>
          <p:nvPr/>
        </p:nvSpPr>
        <p:spPr bwMode="auto">
          <a:xfrm>
            <a:off x="3285347" y="2641600"/>
            <a:ext cx="645303" cy="312176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b="1" dirty="0" smtClean="0">
                <a:latin typeface="Arial Black" pitchFamily="34" charset="0"/>
              </a:rPr>
              <a:t> |</a:t>
            </a:r>
            <a:r>
              <a:rPr lang="en-US" sz="1400" b="0" dirty="0" smtClean="0">
                <a:latin typeface="+mn-lt"/>
              </a:rPr>
              <a:t>Z</a:t>
            </a:r>
            <a:r>
              <a:rPr lang="en-US" sz="1400" b="0" baseline="-25000" dirty="0" smtClean="0">
                <a:latin typeface="+mn-lt"/>
              </a:rPr>
              <a:t>A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 smtClean="0"/>
              <a:t>(</a:t>
            </a:r>
            <a:r>
              <a:rPr lang="en-US" sz="1400" dirty="0" err="1" smtClean="0"/>
              <a:t>j</a:t>
            </a:r>
            <a:r>
              <a:rPr lang="en-US" sz="1400" dirty="0" err="1" smtClean="0">
                <a:latin typeface="Symbol" pitchFamily="18" charset="2"/>
              </a:rPr>
              <a:t>w</a:t>
            </a:r>
            <a:r>
              <a:rPr lang="en-US" sz="1400" dirty="0" smtClean="0"/>
              <a:t>)</a:t>
            </a:r>
            <a:r>
              <a:rPr lang="en-US" sz="1400" dirty="0" smtClean="0">
                <a:latin typeface="Arial Black" pitchFamily="34" charset="0"/>
              </a:rPr>
              <a:t>|</a:t>
            </a:r>
            <a:r>
              <a:rPr lang="en-US" sz="1400" dirty="0" smtClean="0"/>
              <a:t> </a:t>
            </a:r>
            <a:endParaRPr lang="en-US" sz="1400" b="0" dirty="0">
              <a:latin typeface="Arial Black" pitchFamily="34" charset="0"/>
            </a:endParaRPr>
          </a:p>
        </p:txBody>
      </p:sp>
      <p:sp>
        <p:nvSpPr>
          <p:cNvPr id="248" name="Rectangle 247"/>
          <p:cNvSpPr/>
          <p:nvPr/>
        </p:nvSpPr>
        <p:spPr>
          <a:xfrm>
            <a:off x="1057275" y="3543300"/>
            <a:ext cx="1390650" cy="1314450"/>
          </a:xfrm>
          <a:prstGeom prst="rect">
            <a:avLst/>
          </a:prstGeom>
          <a:solidFill>
            <a:srgbClr val="9966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9" name="Rectangle 248"/>
          <p:cNvSpPr/>
          <p:nvPr/>
        </p:nvSpPr>
        <p:spPr>
          <a:xfrm>
            <a:off x="609600" y="4152900"/>
            <a:ext cx="447675" cy="95250"/>
          </a:xfrm>
          <a:prstGeom prst="rect">
            <a:avLst/>
          </a:prstGeom>
          <a:solidFill>
            <a:srgbClr val="996633"/>
          </a:solid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0" name="TextBox 249"/>
          <p:cNvSpPr txBox="1"/>
          <p:nvPr/>
        </p:nvSpPr>
        <p:spPr>
          <a:xfrm>
            <a:off x="533400" y="2619375"/>
            <a:ext cx="24479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Determine Z</a:t>
            </a:r>
            <a:r>
              <a:rPr lang="en-US" baseline="-25000" dirty="0" smtClean="0"/>
              <a:t>A</a:t>
            </a:r>
            <a:r>
              <a:rPr lang="en-US" dirty="0" smtClean="0"/>
              <a:t> from </a:t>
            </a:r>
            <a:r>
              <a:rPr lang="en-US" dirty="0" err="1" smtClean="0"/>
              <a:t>microstrip</a:t>
            </a:r>
            <a:r>
              <a:rPr lang="en-US" dirty="0" smtClean="0"/>
              <a:t> patch antenna</a:t>
            </a:r>
            <a:endParaRPr lang="en-US" dirty="0"/>
          </a:p>
        </p:txBody>
      </p:sp>
      <p:grpSp>
        <p:nvGrpSpPr>
          <p:cNvPr id="15" name="Group 264"/>
          <p:cNvGrpSpPr/>
          <p:nvPr/>
        </p:nvGrpSpPr>
        <p:grpSpPr>
          <a:xfrm rot="10800000">
            <a:off x="992997" y="3352810"/>
            <a:ext cx="660400" cy="1852043"/>
            <a:chOff x="1574022" y="5279215"/>
            <a:chExt cx="660400" cy="916236"/>
          </a:xfrm>
        </p:grpSpPr>
        <p:sp>
          <p:nvSpPr>
            <p:cNvPr id="262" name="Line 40"/>
            <p:cNvSpPr>
              <a:spLocks noChangeShapeType="1"/>
            </p:cNvSpPr>
            <p:nvPr/>
          </p:nvSpPr>
          <p:spPr bwMode="auto">
            <a:xfrm>
              <a:off x="2228072" y="5281051"/>
              <a:ext cx="0" cy="9144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63" name="Line 42"/>
            <p:cNvSpPr>
              <a:spLocks noChangeShapeType="1"/>
            </p:cNvSpPr>
            <p:nvPr/>
          </p:nvSpPr>
          <p:spPr bwMode="auto">
            <a:xfrm>
              <a:off x="1574022" y="5279215"/>
              <a:ext cx="6604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arrow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64" name="Line 43"/>
            <p:cNvSpPr>
              <a:spLocks noChangeShapeType="1"/>
            </p:cNvSpPr>
            <p:nvPr/>
          </p:nvSpPr>
          <p:spPr bwMode="auto">
            <a:xfrm>
              <a:off x="1574022" y="6184192"/>
              <a:ext cx="6604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arrow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66" name="Rectangle 41"/>
          <p:cNvSpPr>
            <a:spLocks noChangeArrowheads="1"/>
          </p:cNvSpPr>
          <p:nvPr/>
        </p:nvSpPr>
        <p:spPr bwMode="auto">
          <a:xfrm>
            <a:off x="840597" y="5255651"/>
            <a:ext cx="1219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b="1" dirty="0" smtClean="0">
                <a:latin typeface="Arial Black" pitchFamily="34" charset="0"/>
              </a:rPr>
              <a:t>|</a:t>
            </a:r>
            <a:r>
              <a:rPr lang="en-US" sz="2400" dirty="0" smtClean="0"/>
              <a:t>Z</a:t>
            </a:r>
            <a:r>
              <a:rPr lang="en-US" sz="2400" baseline="-25000" dirty="0" smtClean="0"/>
              <a:t>A</a:t>
            </a:r>
            <a:r>
              <a:rPr lang="en-US" sz="2400" dirty="0" smtClean="0"/>
              <a:t> (</a:t>
            </a:r>
            <a:r>
              <a:rPr lang="en-US" sz="2400" dirty="0" err="1" smtClean="0"/>
              <a:t>j</a:t>
            </a:r>
            <a:r>
              <a:rPr lang="en-US" sz="2400" dirty="0" err="1" smtClean="0">
                <a:latin typeface="Symbol" pitchFamily="18" charset="2"/>
              </a:rPr>
              <a:t>w</a:t>
            </a:r>
            <a:r>
              <a:rPr lang="en-US" sz="2400" dirty="0" smtClean="0"/>
              <a:t>)</a:t>
            </a:r>
            <a:r>
              <a:rPr lang="en-US" sz="2400" dirty="0" smtClean="0">
                <a:latin typeface="Arial Black" pitchFamily="34" charset="0"/>
              </a:rPr>
              <a:t>|</a:t>
            </a:r>
            <a:r>
              <a:rPr lang="en-US" sz="2400" dirty="0" smtClean="0"/>
              <a:t> </a:t>
            </a:r>
            <a:endParaRPr lang="en-US" sz="2400" dirty="0">
              <a:latin typeface="Arial Black" pitchFamily="34" charset="0"/>
            </a:endParaRPr>
          </a:p>
        </p:txBody>
      </p:sp>
      <p:graphicFrame>
        <p:nvGraphicFramePr>
          <p:cNvPr id="267" name="Object 266"/>
          <p:cNvGraphicFramePr>
            <a:graphicFrameLocks noChangeAspect="1"/>
          </p:cNvGraphicFramePr>
          <p:nvPr/>
        </p:nvGraphicFramePr>
        <p:xfrm>
          <a:off x="4154488" y="6107113"/>
          <a:ext cx="4846637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9617" name="Equation" r:id="rId18" imgW="3073320" imgH="253800" progId="Equation.DSMT4">
                  <p:embed/>
                </p:oleObj>
              </mc:Choice>
              <mc:Fallback>
                <p:oleObj name="Equation" r:id="rId18" imgW="3073320" imgH="25380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54488" y="6107113"/>
                        <a:ext cx="4846637" cy="400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5" name="Oval 114"/>
          <p:cNvSpPr/>
          <p:nvPr/>
        </p:nvSpPr>
        <p:spPr>
          <a:xfrm>
            <a:off x="3578182" y="1687531"/>
            <a:ext cx="70620" cy="7388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/>
          <p:cNvSpPr/>
          <p:nvPr/>
        </p:nvSpPr>
        <p:spPr>
          <a:xfrm>
            <a:off x="3585734" y="3152690"/>
            <a:ext cx="70620" cy="7388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Understanding and identifying un-intentional current paths is a helpful supplement to experienced EMC design “best practices”  that can aid in:</a:t>
            </a:r>
          </a:p>
          <a:p>
            <a:r>
              <a:rPr lang="en-US" dirty="0" smtClean="0"/>
              <a:t>Anticipating EMI coupling paths</a:t>
            </a:r>
          </a:p>
          <a:p>
            <a:r>
              <a:rPr lang="en-US" dirty="0" smtClean="0"/>
              <a:t>Diagnosing EMI coupling paths through measurements and experiments</a:t>
            </a:r>
          </a:p>
          <a:p>
            <a:r>
              <a:rPr lang="en-US" dirty="0" smtClean="0"/>
              <a:t>Mitigating EMI problems</a:t>
            </a:r>
          </a:p>
          <a:p>
            <a:r>
              <a:rPr lang="en-US" dirty="0" smtClean="0"/>
              <a:t>And in some cases quantifying EMI problems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4541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58" y="0"/>
            <a:ext cx="8229600" cy="762000"/>
          </a:xfrm>
        </p:spPr>
        <p:txBody>
          <a:bodyPr/>
          <a:lstStyle/>
          <a:p>
            <a:r>
              <a:rPr lang="en-US" dirty="0" smtClean="0"/>
              <a:t>Anatomy of the EMI Frequency Response</a:t>
            </a:r>
            <a:endParaRPr lang="en-US" dirty="0"/>
          </a:p>
        </p:txBody>
      </p:sp>
      <p:grpSp>
        <p:nvGrpSpPr>
          <p:cNvPr id="7" name="Group 5"/>
          <p:cNvGrpSpPr>
            <a:grpSpLocks/>
          </p:cNvGrpSpPr>
          <p:nvPr/>
        </p:nvGrpSpPr>
        <p:grpSpPr bwMode="auto">
          <a:xfrm>
            <a:off x="68087" y="2010449"/>
            <a:ext cx="7924800" cy="1962152"/>
            <a:chOff x="487" y="968"/>
            <a:chExt cx="4992" cy="1236"/>
          </a:xfrm>
        </p:grpSpPr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2071" y="1196"/>
              <a:ext cx="1632" cy="1008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 b="0" dirty="0">
                  <a:latin typeface="+mn-lt"/>
                </a:rPr>
                <a:t>COUPLING PATH</a:t>
              </a:r>
            </a:p>
            <a:p>
              <a:pPr algn="ctr"/>
              <a:endParaRPr lang="en-US" sz="2000" b="0" dirty="0">
                <a:latin typeface="+mn-lt"/>
              </a:endParaRPr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auto">
            <a:xfrm>
              <a:off x="4231" y="1292"/>
              <a:ext cx="1248" cy="864"/>
            </a:xfrm>
            <a:prstGeom prst="ellipse">
              <a:avLst/>
            </a:prstGeom>
            <a:solidFill>
              <a:srgbClr val="0066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 b="0">
                  <a:solidFill>
                    <a:schemeClr val="bg1"/>
                  </a:solidFill>
                  <a:latin typeface="+mn-lt"/>
                </a:rPr>
                <a:t>EMI ANTENNA</a:t>
              </a:r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auto">
            <a:xfrm>
              <a:off x="487" y="1340"/>
              <a:ext cx="1104" cy="768"/>
            </a:xfrm>
            <a:prstGeom prst="ellipse">
              <a:avLst/>
            </a:prstGeom>
            <a:solidFill>
              <a:srgbClr val="0066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 b="0" dirty="0">
                  <a:solidFill>
                    <a:schemeClr val="bg1"/>
                  </a:solidFill>
                  <a:latin typeface="+mn-lt"/>
                </a:rPr>
                <a:t>SOURCE</a:t>
              </a:r>
            </a:p>
          </p:txBody>
        </p:sp>
        <p:grpSp>
          <p:nvGrpSpPr>
            <p:cNvPr id="11" name="Group 9"/>
            <p:cNvGrpSpPr>
              <a:grpSpLocks/>
            </p:cNvGrpSpPr>
            <p:nvPr/>
          </p:nvGrpSpPr>
          <p:grpSpPr bwMode="auto">
            <a:xfrm>
              <a:off x="1399" y="968"/>
              <a:ext cx="809" cy="1092"/>
              <a:chOff x="1392" y="1116"/>
              <a:chExt cx="809" cy="1092"/>
            </a:xfrm>
          </p:grpSpPr>
          <p:sp>
            <p:nvSpPr>
              <p:cNvPr id="24" name="Line 10"/>
              <p:cNvSpPr>
                <a:spLocks noChangeShapeType="1"/>
              </p:cNvSpPr>
              <p:nvPr/>
            </p:nvSpPr>
            <p:spPr bwMode="auto">
              <a:xfrm>
                <a:off x="1728" y="2064"/>
                <a:ext cx="9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z="2000">
                  <a:latin typeface="+mn-lt"/>
                </a:endParaRPr>
              </a:p>
            </p:txBody>
          </p:sp>
          <p:grpSp>
            <p:nvGrpSpPr>
              <p:cNvPr id="25" name="Group 11"/>
              <p:cNvGrpSpPr>
                <a:grpSpLocks/>
              </p:cNvGrpSpPr>
              <p:nvPr/>
            </p:nvGrpSpPr>
            <p:grpSpPr bwMode="auto">
              <a:xfrm>
                <a:off x="1728" y="1680"/>
                <a:ext cx="96" cy="96"/>
                <a:chOff x="768" y="3360"/>
                <a:chExt cx="96" cy="96"/>
              </a:xfrm>
            </p:grpSpPr>
            <p:sp>
              <p:nvSpPr>
                <p:cNvPr id="33" name="Line 12"/>
                <p:cNvSpPr>
                  <a:spLocks noChangeShapeType="1"/>
                </p:cNvSpPr>
                <p:nvPr/>
              </p:nvSpPr>
              <p:spPr bwMode="auto">
                <a:xfrm>
                  <a:off x="768" y="3408"/>
                  <a:ext cx="96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sz="2000">
                    <a:latin typeface="+mn-lt"/>
                  </a:endParaRPr>
                </a:p>
              </p:txBody>
            </p:sp>
            <p:sp>
              <p:nvSpPr>
                <p:cNvPr id="34" name="Line 13"/>
                <p:cNvSpPr>
                  <a:spLocks noChangeShapeType="1"/>
                </p:cNvSpPr>
                <p:nvPr/>
              </p:nvSpPr>
              <p:spPr bwMode="auto">
                <a:xfrm rot="-5400000">
                  <a:off x="769" y="3407"/>
                  <a:ext cx="96" cy="1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sz="2000">
                    <a:latin typeface="+mn-lt"/>
                  </a:endParaRPr>
                </a:p>
              </p:txBody>
            </p:sp>
          </p:grpSp>
          <p:sp>
            <p:nvSpPr>
              <p:cNvPr id="26" name="Line 14"/>
              <p:cNvSpPr>
                <a:spLocks noChangeShapeType="1"/>
              </p:cNvSpPr>
              <p:nvPr/>
            </p:nvSpPr>
            <p:spPr bwMode="auto">
              <a:xfrm>
                <a:off x="1392" y="1584"/>
                <a:ext cx="672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z="2000">
                  <a:latin typeface="+mn-lt"/>
                </a:endParaRPr>
              </a:p>
            </p:txBody>
          </p:sp>
          <p:sp>
            <p:nvSpPr>
              <p:cNvPr id="27" name="Oval 15"/>
              <p:cNvSpPr>
                <a:spLocks noChangeArrowheads="1"/>
              </p:cNvSpPr>
              <p:nvPr/>
            </p:nvSpPr>
            <p:spPr bwMode="auto">
              <a:xfrm>
                <a:off x="1728" y="1536"/>
                <a:ext cx="96" cy="96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2000">
                  <a:latin typeface="+mn-lt"/>
                </a:endParaRPr>
              </a:p>
            </p:txBody>
          </p:sp>
          <p:sp>
            <p:nvSpPr>
              <p:cNvPr id="28" name="Line 16"/>
              <p:cNvSpPr>
                <a:spLocks noChangeShapeType="1"/>
              </p:cNvSpPr>
              <p:nvPr/>
            </p:nvSpPr>
            <p:spPr bwMode="auto">
              <a:xfrm>
                <a:off x="1632" y="1584"/>
                <a:ext cx="96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 sz="2000">
                  <a:latin typeface="+mn-lt"/>
                </a:endParaRPr>
              </a:p>
            </p:txBody>
          </p:sp>
          <p:sp>
            <p:nvSpPr>
              <p:cNvPr id="29" name="Text Box 17"/>
              <p:cNvSpPr txBox="1">
                <a:spLocks noChangeArrowheads="1"/>
              </p:cNvSpPr>
              <p:nvPr/>
            </p:nvSpPr>
            <p:spPr bwMode="auto">
              <a:xfrm>
                <a:off x="1632" y="1737"/>
                <a:ext cx="569" cy="3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r>
                  <a:rPr lang="en-US" sz="3200" b="0" dirty="0" smtClean="0">
                    <a:latin typeface="+mn-lt"/>
                  </a:rPr>
                  <a:t>V</a:t>
                </a:r>
                <a:r>
                  <a:rPr lang="en-US" sz="3200" baseline="-25000" dirty="0" smtClean="0">
                    <a:latin typeface="+mn-lt"/>
                  </a:rPr>
                  <a:t>1</a:t>
                </a:r>
                <a:endParaRPr lang="en-US" sz="3200" b="0" dirty="0">
                  <a:latin typeface="+mn-lt"/>
                </a:endParaRPr>
              </a:p>
            </p:txBody>
          </p:sp>
          <p:sp>
            <p:nvSpPr>
              <p:cNvPr id="30" name="Text Box 18"/>
              <p:cNvSpPr txBox="1">
                <a:spLocks noChangeArrowheads="1"/>
              </p:cNvSpPr>
              <p:nvPr/>
            </p:nvSpPr>
            <p:spPr bwMode="auto">
              <a:xfrm>
                <a:off x="1536" y="1116"/>
                <a:ext cx="377" cy="3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r>
                  <a:rPr lang="en-US" sz="3200" b="0" dirty="0" smtClean="0">
                    <a:latin typeface="+mn-lt"/>
                  </a:rPr>
                  <a:t>I</a:t>
                </a:r>
                <a:r>
                  <a:rPr lang="en-US" sz="3200" baseline="-25000" dirty="0" smtClean="0">
                    <a:latin typeface="+mn-lt"/>
                  </a:rPr>
                  <a:t>1</a:t>
                </a:r>
                <a:endParaRPr lang="en-US" sz="3200" b="0" dirty="0">
                  <a:latin typeface="+mn-lt"/>
                </a:endParaRPr>
              </a:p>
            </p:txBody>
          </p:sp>
          <p:sp>
            <p:nvSpPr>
              <p:cNvPr id="31" name="Line 19"/>
              <p:cNvSpPr>
                <a:spLocks noChangeShapeType="1"/>
              </p:cNvSpPr>
              <p:nvPr/>
            </p:nvSpPr>
            <p:spPr bwMode="auto">
              <a:xfrm>
                <a:off x="1392" y="2160"/>
                <a:ext cx="672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z="2000">
                  <a:latin typeface="+mn-lt"/>
                </a:endParaRPr>
              </a:p>
            </p:txBody>
          </p:sp>
          <p:sp>
            <p:nvSpPr>
              <p:cNvPr id="32" name="Oval 20"/>
              <p:cNvSpPr>
                <a:spLocks noChangeArrowheads="1"/>
              </p:cNvSpPr>
              <p:nvPr/>
            </p:nvSpPr>
            <p:spPr bwMode="auto">
              <a:xfrm>
                <a:off x="1728" y="2112"/>
                <a:ext cx="96" cy="96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2000">
                  <a:latin typeface="+mn-lt"/>
                </a:endParaRPr>
              </a:p>
            </p:txBody>
          </p:sp>
        </p:grpSp>
        <p:grpSp>
          <p:nvGrpSpPr>
            <p:cNvPr id="12" name="Group 21"/>
            <p:cNvGrpSpPr>
              <a:grpSpLocks/>
            </p:cNvGrpSpPr>
            <p:nvPr/>
          </p:nvGrpSpPr>
          <p:grpSpPr bwMode="auto">
            <a:xfrm>
              <a:off x="3703" y="1022"/>
              <a:ext cx="802" cy="1038"/>
              <a:chOff x="1392" y="1170"/>
              <a:chExt cx="802" cy="1038"/>
            </a:xfrm>
          </p:grpSpPr>
          <p:sp>
            <p:nvSpPr>
              <p:cNvPr id="13" name="Line 22"/>
              <p:cNvSpPr>
                <a:spLocks noChangeShapeType="1"/>
              </p:cNvSpPr>
              <p:nvPr/>
            </p:nvSpPr>
            <p:spPr bwMode="auto">
              <a:xfrm>
                <a:off x="1728" y="2064"/>
                <a:ext cx="9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z="2000">
                  <a:latin typeface="+mn-lt"/>
                </a:endParaRPr>
              </a:p>
            </p:txBody>
          </p:sp>
          <p:grpSp>
            <p:nvGrpSpPr>
              <p:cNvPr id="14" name="Group 23"/>
              <p:cNvGrpSpPr>
                <a:grpSpLocks/>
              </p:cNvGrpSpPr>
              <p:nvPr/>
            </p:nvGrpSpPr>
            <p:grpSpPr bwMode="auto">
              <a:xfrm>
                <a:off x="1728" y="1680"/>
                <a:ext cx="96" cy="96"/>
                <a:chOff x="768" y="3360"/>
                <a:chExt cx="96" cy="96"/>
              </a:xfrm>
            </p:grpSpPr>
            <p:sp>
              <p:nvSpPr>
                <p:cNvPr id="22" name="Line 24"/>
                <p:cNvSpPr>
                  <a:spLocks noChangeShapeType="1"/>
                </p:cNvSpPr>
                <p:nvPr/>
              </p:nvSpPr>
              <p:spPr bwMode="auto">
                <a:xfrm>
                  <a:off x="768" y="3408"/>
                  <a:ext cx="96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sz="2000">
                    <a:latin typeface="+mn-lt"/>
                  </a:endParaRPr>
                </a:p>
              </p:txBody>
            </p:sp>
            <p:sp>
              <p:nvSpPr>
                <p:cNvPr id="23" name="Line 25"/>
                <p:cNvSpPr>
                  <a:spLocks noChangeShapeType="1"/>
                </p:cNvSpPr>
                <p:nvPr/>
              </p:nvSpPr>
              <p:spPr bwMode="auto">
                <a:xfrm rot="-5400000">
                  <a:off x="769" y="3407"/>
                  <a:ext cx="96" cy="1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sz="2000">
                    <a:latin typeface="+mn-lt"/>
                  </a:endParaRPr>
                </a:p>
              </p:txBody>
            </p:sp>
          </p:grpSp>
          <p:sp>
            <p:nvSpPr>
              <p:cNvPr id="15" name="Line 26"/>
              <p:cNvSpPr>
                <a:spLocks noChangeShapeType="1"/>
              </p:cNvSpPr>
              <p:nvPr/>
            </p:nvSpPr>
            <p:spPr bwMode="auto">
              <a:xfrm>
                <a:off x="1392" y="1584"/>
                <a:ext cx="672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z="2000">
                  <a:latin typeface="+mn-lt"/>
                </a:endParaRPr>
              </a:p>
            </p:txBody>
          </p:sp>
          <p:sp>
            <p:nvSpPr>
              <p:cNvPr id="16" name="Oval 27"/>
              <p:cNvSpPr>
                <a:spLocks noChangeArrowheads="1"/>
              </p:cNvSpPr>
              <p:nvPr/>
            </p:nvSpPr>
            <p:spPr bwMode="auto">
              <a:xfrm>
                <a:off x="1728" y="1536"/>
                <a:ext cx="96" cy="96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2000">
                  <a:latin typeface="+mn-lt"/>
                </a:endParaRPr>
              </a:p>
            </p:txBody>
          </p:sp>
          <p:sp>
            <p:nvSpPr>
              <p:cNvPr id="17" name="Line 28"/>
              <p:cNvSpPr>
                <a:spLocks noChangeShapeType="1"/>
              </p:cNvSpPr>
              <p:nvPr/>
            </p:nvSpPr>
            <p:spPr bwMode="auto">
              <a:xfrm>
                <a:off x="1632" y="1584"/>
                <a:ext cx="96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 sz="2000">
                  <a:latin typeface="+mn-lt"/>
                </a:endParaRPr>
              </a:p>
            </p:txBody>
          </p:sp>
          <p:sp>
            <p:nvSpPr>
              <p:cNvPr id="18" name="Text Box 29"/>
              <p:cNvSpPr txBox="1">
                <a:spLocks noChangeArrowheads="1"/>
              </p:cNvSpPr>
              <p:nvPr/>
            </p:nvSpPr>
            <p:spPr bwMode="auto">
              <a:xfrm>
                <a:off x="1529" y="1701"/>
                <a:ext cx="665" cy="3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r>
                  <a:rPr lang="en-US" sz="3200" b="0" dirty="0" smtClean="0">
                    <a:latin typeface="+mn-lt"/>
                  </a:rPr>
                  <a:t>V</a:t>
                </a:r>
                <a:r>
                  <a:rPr lang="en-US" sz="3200" baseline="-25000" dirty="0" smtClean="0">
                    <a:latin typeface="+mn-lt"/>
                  </a:rPr>
                  <a:t>2</a:t>
                </a:r>
                <a:endParaRPr lang="en-US" sz="3200" b="0" dirty="0">
                  <a:latin typeface="+mn-lt"/>
                </a:endParaRPr>
              </a:p>
            </p:txBody>
          </p:sp>
          <p:sp>
            <p:nvSpPr>
              <p:cNvPr id="19" name="Text Box 30"/>
              <p:cNvSpPr txBox="1">
                <a:spLocks noChangeArrowheads="1"/>
              </p:cNvSpPr>
              <p:nvPr/>
            </p:nvSpPr>
            <p:spPr bwMode="auto">
              <a:xfrm>
                <a:off x="1536" y="1170"/>
                <a:ext cx="569" cy="3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r>
                  <a:rPr lang="en-US" sz="3200" b="0" dirty="0" smtClean="0">
                    <a:latin typeface="+mn-lt"/>
                  </a:rPr>
                  <a:t>I</a:t>
                </a:r>
                <a:r>
                  <a:rPr lang="en-US" sz="3200" baseline="-25000" dirty="0" smtClean="0">
                    <a:latin typeface="+mn-lt"/>
                  </a:rPr>
                  <a:t>2</a:t>
                </a:r>
                <a:endParaRPr lang="en-US" sz="3200" b="0" dirty="0">
                  <a:latin typeface="+mn-lt"/>
                </a:endParaRPr>
              </a:p>
            </p:txBody>
          </p:sp>
          <p:sp>
            <p:nvSpPr>
              <p:cNvPr id="20" name="Line 31"/>
              <p:cNvSpPr>
                <a:spLocks noChangeShapeType="1"/>
              </p:cNvSpPr>
              <p:nvPr/>
            </p:nvSpPr>
            <p:spPr bwMode="auto">
              <a:xfrm>
                <a:off x="1392" y="2160"/>
                <a:ext cx="672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z="2000">
                  <a:latin typeface="+mn-lt"/>
                </a:endParaRPr>
              </a:p>
            </p:txBody>
          </p:sp>
          <p:sp>
            <p:nvSpPr>
              <p:cNvPr id="21" name="Oval 32"/>
              <p:cNvSpPr>
                <a:spLocks noChangeArrowheads="1"/>
              </p:cNvSpPr>
              <p:nvPr/>
            </p:nvSpPr>
            <p:spPr bwMode="auto">
              <a:xfrm>
                <a:off x="1728" y="2112"/>
                <a:ext cx="96" cy="96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2000">
                  <a:latin typeface="+mn-lt"/>
                </a:endParaRPr>
              </a:p>
            </p:txBody>
          </p:sp>
        </p:grpSp>
      </p:grpSp>
      <p:sp>
        <p:nvSpPr>
          <p:cNvPr id="35" name="Line 33"/>
          <p:cNvSpPr>
            <a:spLocks noChangeShapeType="1"/>
          </p:cNvSpPr>
          <p:nvPr/>
        </p:nvSpPr>
        <p:spPr bwMode="auto">
          <a:xfrm>
            <a:off x="1199974" y="1913308"/>
            <a:ext cx="753762" cy="1025611"/>
          </a:xfrm>
          <a:prstGeom prst="line">
            <a:avLst/>
          </a:prstGeom>
          <a:noFill/>
          <a:ln w="28575">
            <a:solidFill>
              <a:srgbClr val="7030A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sz="2000">
              <a:latin typeface="+mn-lt"/>
            </a:endParaRPr>
          </a:p>
        </p:txBody>
      </p:sp>
      <p:sp>
        <p:nvSpPr>
          <p:cNvPr id="36" name="Line 34"/>
          <p:cNvSpPr>
            <a:spLocks noChangeShapeType="1"/>
          </p:cNvSpPr>
          <p:nvPr/>
        </p:nvSpPr>
        <p:spPr bwMode="auto">
          <a:xfrm>
            <a:off x="4808147" y="1863882"/>
            <a:ext cx="654907" cy="1198605"/>
          </a:xfrm>
          <a:prstGeom prst="line">
            <a:avLst/>
          </a:prstGeom>
          <a:noFill/>
          <a:ln w="28575">
            <a:solidFill>
              <a:srgbClr val="7030A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sz="2000">
              <a:latin typeface="+mn-lt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52400" y="1463021"/>
            <a:ext cx="6328032" cy="5847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2000" b="0" dirty="0" smtClean="0">
                <a:latin typeface="Times New Roman" pitchFamily="18" charset="0"/>
              </a:rPr>
              <a:t>a </a:t>
            </a:r>
            <a:r>
              <a:rPr lang="en-US" sz="2000" b="0" dirty="0">
                <a:latin typeface="Times New Roman" pitchFamily="18" charset="0"/>
              </a:rPr>
              <a:t>pair of terminals with well-defined V, &amp; I – a </a:t>
            </a:r>
            <a:r>
              <a:rPr lang="en-US" sz="2000" b="0" dirty="0" smtClean="0">
                <a:latin typeface="Times New Roman" pitchFamily="18" charset="0"/>
              </a:rPr>
              <a:t>port (only the case for a TEM wave or electrically small geometry)</a:t>
            </a:r>
            <a:endParaRPr lang="en-US" sz="2000" b="0" dirty="0">
              <a:latin typeface="Times New Roman" pitchFamily="18" charset="0"/>
            </a:endParaRPr>
          </a:p>
        </p:txBody>
      </p:sp>
      <p:grpSp>
        <p:nvGrpSpPr>
          <p:cNvPr id="50" name="Group 49"/>
          <p:cNvGrpSpPr/>
          <p:nvPr/>
        </p:nvGrpSpPr>
        <p:grpSpPr>
          <a:xfrm>
            <a:off x="6195419" y="3789002"/>
            <a:ext cx="1219200" cy="1395116"/>
            <a:chOff x="6336939" y="4425600"/>
            <a:chExt cx="1219200" cy="1395116"/>
          </a:xfrm>
        </p:grpSpPr>
        <p:sp>
          <p:nvSpPr>
            <p:cNvPr id="38" name="Line 40"/>
            <p:cNvSpPr>
              <a:spLocks noChangeShapeType="1"/>
            </p:cNvSpPr>
            <p:nvPr/>
          </p:nvSpPr>
          <p:spPr bwMode="auto">
            <a:xfrm>
              <a:off x="6971939" y="4906316"/>
              <a:ext cx="0" cy="91440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Rectangle 41"/>
            <p:cNvSpPr>
              <a:spLocks noChangeArrowheads="1"/>
            </p:cNvSpPr>
            <p:nvPr/>
          </p:nvSpPr>
          <p:spPr bwMode="auto">
            <a:xfrm>
              <a:off x="6336939" y="5071416"/>
              <a:ext cx="1219200" cy="53340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400" b="0" dirty="0" smtClean="0">
                  <a:latin typeface="+mn-lt"/>
                </a:rPr>
                <a:t>|Z</a:t>
              </a:r>
              <a:r>
                <a:rPr lang="en-US" sz="2400" b="0" baseline="-25000" dirty="0" smtClean="0">
                  <a:latin typeface="+mn-lt"/>
                </a:rPr>
                <a:t>A</a:t>
              </a:r>
              <a:r>
                <a:rPr lang="en-US" sz="2400" dirty="0" smtClean="0">
                  <a:latin typeface="+mn-lt"/>
                </a:rPr>
                <a:t> </a:t>
              </a:r>
              <a:r>
                <a:rPr lang="en-US" sz="2400" dirty="0" smtClean="0"/>
                <a:t>(</a:t>
              </a:r>
              <a:r>
                <a:rPr lang="en-US" sz="2400" dirty="0" err="1" smtClean="0"/>
                <a:t>j</a:t>
              </a:r>
              <a:r>
                <a:rPr lang="en-US" sz="2400" dirty="0" err="1" smtClean="0">
                  <a:latin typeface="Symbol" pitchFamily="18" charset="2"/>
                </a:rPr>
                <a:t>w</a:t>
              </a:r>
              <a:r>
                <a:rPr lang="en-US" sz="2400" dirty="0" smtClean="0"/>
                <a:t>)</a:t>
              </a:r>
              <a:r>
                <a:rPr lang="en-US" sz="2400" dirty="0" smtClean="0">
                  <a:latin typeface="Arial Black" pitchFamily="34" charset="0"/>
                </a:rPr>
                <a:t>|</a:t>
              </a:r>
              <a:r>
                <a:rPr lang="en-US" sz="2400" dirty="0" smtClean="0"/>
                <a:t> </a:t>
              </a:r>
              <a:endParaRPr lang="en-US" sz="2400" b="0" dirty="0">
                <a:latin typeface="Arial Black" pitchFamily="34" charset="0"/>
              </a:endParaRPr>
            </a:p>
          </p:txBody>
        </p:sp>
        <p:sp>
          <p:nvSpPr>
            <p:cNvPr id="40" name="Line 42"/>
            <p:cNvSpPr>
              <a:spLocks noChangeShapeType="1"/>
            </p:cNvSpPr>
            <p:nvPr/>
          </p:nvSpPr>
          <p:spPr bwMode="auto">
            <a:xfrm>
              <a:off x="6336939" y="4880916"/>
              <a:ext cx="66040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Line 43"/>
            <p:cNvSpPr>
              <a:spLocks noChangeShapeType="1"/>
            </p:cNvSpPr>
            <p:nvPr/>
          </p:nvSpPr>
          <p:spPr bwMode="auto">
            <a:xfrm>
              <a:off x="6336939" y="5795316"/>
              <a:ext cx="66040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Line 26"/>
            <p:cNvSpPr>
              <a:spLocks noChangeShapeType="1"/>
            </p:cNvSpPr>
            <p:nvPr/>
          </p:nvSpPr>
          <p:spPr bwMode="auto">
            <a:xfrm>
              <a:off x="6598486" y="4880919"/>
              <a:ext cx="262367" cy="3947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sz="2000">
                <a:latin typeface="+mn-lt"/>
              </a:endParaRPr>
            </a:p>
          </p:txBody>
        </p:sp>
        <p:sp>
          <p:nvSpPr>
            <p:cNvPr id="47" name="Text Box 30"/>
            <p:cNvSpPr txBox="1">
              <a:spLocks noChangeArrowheads="1"/>
            </p:cNvSpPr>
            <p:nvPr/>
          </p:nvSpPr>
          <p:spPr bwMode="auto">
            <a:xfrm>
              <a:off x="6998839" y="4425600"/>
              <a:ext cx="526406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sz="3200" b="0" i="1" dirty="0" smtClean="0">
                  <a:latin typeface="+mn-lt"/>
                </a:rPr>
                <a:t>I</a:t>
              </a:r>
              <a:r>
                <a:rPr lang="en-US" sz="3200" i="1" baseline="-25000" dirty="0" smtClean="0">
                  <a:latin typeface="+mn-lt"/>
                </a:rPr>
                <a:t>2</a:t>
              </a:r>
              <a:endParaRPr lang="en-US" sz="3200" b="0" i="1" dirty="0">
                <a:latin typeface="+mn-lt"/>
              </a:endParaRPr>
            </a:p>
          </p:txBody>
        </p:sp>
      </p:grpSp>
      <p:sp>
        <p:nvSpPr>
          <p:cNvPr id="1159171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15917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0174058"/>
              </p:ext>
            </p:extLst>
          </p:nvPr>
        </p:nvGraphicFramePr>
        <p:xfrm>
          <a:off x="5807075" y="6050635"/>
          <a:ext cx="2908300" cy="674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9259" name="Equation" r:id="rId4" imgW="1612800" imgH="444240" progId="Equation.DSMT4">
                  <p:embed/>
                </p:oleObj>
              </mc:Choice>
              <mc:Fallback>
                <p:oleObj name="Equation" r:id="rId4" imgW="1612800" imgH="44424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07075" y="6050635"/>
                        <a:ext cx="2908300" cy="6746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" name="Freeform 48"/>
          <p:cNvSpPr/>
          <p:nvPr/>
        </p:nvSpPr>
        <p:spPr>
          <a:xfrm rot="20108072">
            <a:off x="6625800" y="2288955"/>
            <a:ext cx="909235" cy="454414"/>
          </a:xfrm>
          <a:custGeom>
            <a:avLst/>
            <a:gdLst>
              <a:gd name="connsiteX0" fmla="*/ 0 w 863600"/>
              <a:gd name="connsiteY0" fmla="*/ 190500 h 190500"/>
              <a:gd name="connsiteX1" fmla="*/ 215900 w 863600"/>
              <a:gd name="connsiteY1" fmla="*/ 101600 h 190500"/>
              <a:gd name="connsiteX2" fmla="*/ 342900 w 863600"/>
              <a:gd name="connsiteY2" fmla="*/ 177800 h 190500"/>
              <a:gd name="connsiteX3" fmla="*/ 457200 w 863600"/>
              <a:gd name="connsiteY3" fmla="*/ 139700 h 190500"/>
              <a:gd name="connsiteX4" fmla="*/ 482600 w 863600"/>
              <a:gd name="connsiteY4" fmla="*/ 50800 h 190500"/>
              <a:gd name="connsiteX5" fmla="*/ 584200 w 863600"/>
              <a:gd name="connsiteY5" fmla="*/ 25400 h 190500"/>
              <a:gd name="connsiteX6" fmla="*/ 647700 w 863600"/>
              <a:gd name="connsiteY6" fmla="*/ 114300 h 190500"/>
              <a:gd name="connsiteX7" fmla="*/ 762000 w 863600"/>
              <a:gd name="connsiteY7" fmla="*/ 127000 h 190500"/>
              <a:gd name="connsiteX8" fmla="*/ 762000 w 863600"/>
              <a:gd name="connsiteY8" fmla="*/ 38100 h 190500"/>
              <a:gd name="connsiteX9" fmla="*/ 863600 w 863600"/>
              <a:gd name="connsiteY9" fmla="*/ 0 h 190500"/>
              <a:gd name="connsiteX10" fmla="*/ 863600 w 863600"/>
              <a:gd name="connsiteY10" fmla="*/ 0 h 19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63600" h="190500">
                <a:moveTo>
                  <a:pt x="0" y="190500"/>
                </a:moveTo>
                <a:cubicBezTo>
                  <a:pt x="79375" y="147108"/>
                  <a:pt x="158750" y="103717"/>
                  <a:pt x="215900" y="101600"/>
                </a:cubicBezTo>
                <a:cubicBezTo>
                  <a:pt x="273050" y="99483"/>
                  <a:pt x="302683" y="171450"/>
                  <a:pt x="342900" y="177800"/>
                </a:cubicBezTo>
                <a:cubicBezTo>
                  <a:pt x="383117" y="184150"/>
                  <a:pt x="433917" y="160867"/>
                  <a:pt x="457200" y="139700"/>
                </a:cubicBezTo>
                <a:cubicBezTo>
                  <a:pt x="480483" y="118533"/>
                  <a:pt x="461434" y="69850"/>
                  <a:pt x="482600" y="50800"/>
                </a:cubicBezTo>
                <a:cubicBezTo>
                  <a:pt x="503766" y="31750"/>
                  <a:pt x="556683" y="14817"/>
                  <a:pt x="584200" y="25400"/>
                </a:cubicBezTo>
                <a:cubicBezTo>
                  <a:pt x="611717" y="35983"/>
                  <a:pt x="618067" y="97367"/>
                  <a:pt x="647700" y="114300"/>
                </a:cubicBezTo>
                <a:cubicBezTo>
                  <a:pt x="677333" y="131233"/>
                  <a:pt x="742950" y="139700"/>
                  <a:pt x="762000" y="127000"/>
                </a:cubicBezTo>
                <a:cubicBezTo>
                  <a:pt x="781050" y="114300"/>
                  <a:pt x="745067" y="59267"/>
                  <a:pt x="762000" y="38100"/>
                </a:cubicBezTo>
                <a:cubicBezTo>
                  <a:pt x="778933" y="16933"/>
                  <a:pt x="863600" y="0"/>
                  <a:pt x="863600" y="0"/>
                </a:cubicBezTo>
                <a:lnTo>
                  <a:pt x="863600" y="0"/>
                </a:lnTo>
              </a:path>
            </a:pathLst>
          </a:custGeom>
          <a:ln w="38100">
            <a:solidFill>
              <a:srgbClr val="0000F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15917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0334484"/>
              </p:ext>
            </p:extLst>
          </p:nvPr>
        </p:nvGraphicFramePr>
        <p:xfrm>
          <a:off x="5708783" y="5265816"/>
          <a:ext cx="3087758" cy="6425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9260" name="Equation" r:id="rId6" imgW="1892160" imgH="393480" progId="Equation.DSMT4">
                  <p:embed/>
                </p:oleObj>
              </mc:Choice>
              <mc:Fallback>
                <p:oleObj name="Equation" r:id="rId6" imgW="1892160" imgH="39348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08783" y="5265816"/>
                        <a:ext cx="3087758" cy="64255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5917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5083374"/>
              </p:ext>
            </p:extLst>
          </p:nvPr>
        </p:nvGraphicFramePr>
        <p:xfrm>
          <a:off x="2951404" y="3178394"/>
          <a:ext cx="1970087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9261" name="Equation" r:id="rId8" imgW="1206360" imgH="482400" progId="Equation.DSMT4">
                  <p:embed/>
                </p:oleObj>
              </mc:Choice>
              <mc:Fallback>
                <p:oleObj name="Equation" r:id="rId8" imgW="1206360" imgH="48240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1404" y="3178394"/>
                        <a:ext cx="1970087" cy="787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5917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4115879"/>
              </p:ext>
            </p:extLst>
          </p:nvPr>
        </p:nvGraphicFramePr>
        <p:xfrm>
          <a:off x="7619317" y="4283747"/>
          <a:ext cx="1524683" cy="6211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9262" name="Equation" r:id="rId10" imgW="1155600" imgH="469800" progId="Equation.DSMT4">
                  <p:embed/>
                </p:oleObj>
              </mc:Choice>
              <mc:Fallback>
                <p:oleObj name="Equation" r:id="rId10" imgW="1155600" imgH="46980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19317" y="4283747"/>
                        <a:ext cx="1524683" cy="62116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2"/>
          <p:cNvGrpSpPr/>
          <p:nvPr/>
        </p:nvGrpSpPr>
        <p:grpSpPr>
          <a:xfrm>
            <a:off x="558867" y="4525805"/>
            <a:ext cx="4755467" cy="2241892"/>
            <a:chOff x="153988" y="4071033"/>
            <a:chExt cx="4755467" cy="2241892"/>
          </a:xfrm>
        </p:grpSpPr>
        <p:graphicFrame>
          <p:nvGraphicFramePr>
            <p:cNvPr id="1159173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84498687"/>
                </p:ext>
              </p:extLst>
            </p:nvPr>
          </p:nvGraphicFramePr>
          <p:xfrm>
            <a:off x="153988" y="4071033"/>
            <a:ext cx="4732080" cy="16657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59263" name="Equation" r:id="rId12" imgW="2527200" imgH="888840" progId="Equation.DSMT4">
                    <p:embed/>
                  </p:oleObj>
                </mc:Choice>
                <mc:Fallback>
                  <p:oleObj name="Equation" r:id="rId12" imgW="2527200" imgH="888840" progId="Equation.DSMT4">
                    <p:embed/>
                    <p:pic>
                      <p:nvPicPr>
                        <p:cNvPr id="0" name="Picture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3988" y="4071033"/>
                          <a:ext cx="4732080" cy="166574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2" name="Rectangle 51"/>
            <p:cNvSpPr/>
            <p:nvPr/>
          </p:nvSpPr>
          <p:spPr>
            <a:xfrm>
              <a:off x="3973283" y="4582887"/>
              <a:ext cx="936172" cy="555171"/>
            </a:xfrm>
            <a:prstGeom prst="rect">
              <a:avLst/>
            </a:prstGeom>
            <a:noFill/>
            <a:ln w="28575"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4082126" y="4180107"/>
              <a:ext cx="787395" cy="369332"/>
            </a:xfrm>
            <a:prstGeom prst="rect">
              <a:avLst/>
            </a:prstGeom>
            <a:noFill/>
            <a:ln w="28575">
              <a:solidFill>
                <a:srgbClr val="008000"/>
              </a:solidFill>
              <a:prstDash val="sysDot"/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source</a:t>
              </a:r>
              <a:endParaRPr lang="en-US" dirty="0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1970313" y="4865914"/>
              <a:ext cx="370115" cy="435429"/>
            </a:xfrm>
            <a:prstGeom prst="rect">
              <a:avLst/>
            </a:prstGeom>
            <a:noFill/>
            <a:ln w="28575">
              <a:solidFill>
                <a:srgbClr val="C0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1752583" y="5943593"/>
              <a:ext cx="902811" cy="369332"/>
            </a:xfrm>
            <a:prstGeom prst="rect">
              <a:avLst/>
            </a:prstGeom>
            <a:noFill/>
            <a:ln w="28575">
              <a:solidFill>
                <a:srgbClr val="C00000"/>
              </a:solidFill>
              <a:prstDash val="sysDot"/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antenna</a:t>
              </a:r>
              <a:endParaRPr lang="en-US" dirty="0"/>
            </a:p>
          </p:txBody>
        </p:sp>
      </p:grpSp>
      <p:graphicFrame>
        <p:nvGraphicFramePr>
          <p:cNvPr id="5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6812531"/>
              </p:ext>
            </p:extLst>
          </p:nvPr>
        </p:nvGraphicFramePr>
        <p:xfrm>
          <a:off x="7024945" y="427053"/>
          <a:ext cx="2620343" cy="17468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9264" name="Picture" r:id="rId14" imgW="2741676" imgH="1827276" progId="Word.Picture.8">
                  <p:embed/>
                </p:oleObj>
              </mc:Choice>
              <mc:Fallback>
                <p:oleObj name="Picture" r:id="rId14" imgW="2741676" imgH="1827276" progId="Word.Picture.8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24945" y="427053"/>
                        <a:ext cx="2620343" cy="174689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962232" y="6550554"/>
            <a:ext cx="2525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Careful with this formula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630687" y="5908368"/>
            <a:ext cx="3256138" cy="1011518"/>
          </a:xfrm>
          <a:prstGeom prst="rect">
            <a:avLst/>
          </a:prstGeom>
          <a:noFill/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EMI Concepts and Physics: Module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399" y="914400"/>
            <a:ext cx="8805863" cy="5562600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Review</a:t>
            </a:r>
          </a:p>
          <a:p>
            <a:pPr lvl="1">
              <a:spcBef>
                <a:spcPts val="0"/>
              </a:spcBef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EMI problem at “30,000 feet”</a:t>
            </a:r>
          </a:p>
          <a:p>
            <a:pPr lvl="1">
              <a:spcBef>
                <a:spcPts val="0"/>
              </a:spcBef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EMI coupling paths</a:t>
            </a:r>
          </a:p>
          <a:p>
            <a:pPr lvl="0">
              <a:spcBef>
                <a:spcPts val="0"/>
              </a:spcBef>
            </a:pPr>
            <a:r>
              <a:rPr lang="en-US" dirty="0" smtClean="0"/>
              <a:t>A short laundry list of representative examples</a:t>
            </a:r>
          </a:p>
          <a:p>
            <a:pPr lvl="0">
              <a:spcBef>
                <a:spcPts val="0"/>
              </a:spcBef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A current-based paradigm for anticipating and diagnosing EMI coupling paths</a:t>
            </a:r>
          </a:p>
          <a:p>
            <a:pPr lvl="1">
              <a:spcBef>
                <a:spcPts val="0"/>
              </a:spcBef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A physics-based paradigm for EMC design, diagnosis, mitigation</a:t>
            </a:r>
          </a:p>
          <a:p>
            <a:pPr lvl="1">
              <a:spcBef>
                <a:spcPts val="0"/>
              </a:spcBef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Tracing current paths – intentional and un-intentional</a:t>
            </a:r>
          </a:p>
          <a:p>
            <a:pPr lvl="2">
              <a:spcBef>
                <a:spcPts val="0"/>
              </a:spcBef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The basic physics through an example – current changing reference</a:t>
            </a:r>
          </a:p>
          <a:p>
            <a:pPr lvl="2">
              <a:spcBef>
                <a:spcPts val="0"/>
              </a:spcBef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USB interface</a:t>
            </a:r>
          </a:p>
          <a:p>
            <a:pPr lvl="2">
              <a:spcBef>
                <a:spcPts val="0"/>
              </a:spcBef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DVI interface</a:t>
            </a:r>
          </a:p>
          <a:p>
            <a:pPr>
              <a:spcBef>
                <a:spcPts val="0"/>
              </a:spcBef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Developing models</a:t>
            </a:r>
          </a:p>
          <a:p>
            <a:pPr>
              <a:spcBef>
                <a:spcPts val="0"/>
              </a:spcBef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The Maxwell Equations only – paradigm doesn’t apply</a:t>
            </a:r>
          </a:p>
          <a:p>
            <a:pPr>
              <a:spcBef>
                <a:spcPts val="0"/>
              </a:spcBef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Managing currents</a:t>
            </a:r>
          </a:p>
        </p:txBody>
      </p:sp>
    </p:spTree>
    <p:extLst>
      <p:ext uri="{BB962C8B-B14F-4D97-AF65-F5344CB8AC3E}">
        <p14:creationId xmlns:p14="http://schemas.microsoft.com/office/powerpoint/2010/main" val="1045693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EMI Coupling Paths (discussed in this seminar)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u="sng" dirty="0" smtClean="0"/>
              <a:t>Electrically “not”-small</a:t>
            </a:r>
          </a:p>
          <a:p>
            <a:r>
              <a:rPr lang="en-US" dirty="0"/>
              <a:t>1</a:t>
            </a:r>
            <a:r>
              <a:rPr lang="en-US" dirty="0" smtClean="0"/>
              <a:t>D Distributed transmission-line</a:t>
            </a:r>
            <a:endParaRPr lang="en-US" dirty="0"/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83488" y="3771900"/>
            <a:ext cx="4484972" cy="2705100"/>
          </a:xfrm>
        </p:spPr>
        <p:txBody>
          <a:bodyPr/>
          <a:lstStyle/>
          <a:p>
            <a:r>
              <a:rPr lang="en-US" dirty="0"/>
              <a:t>Field coupling/illumination</a:t>
            </a:r>
          </a:p>
          <a:p>
            <a:endParaRPr lang="en-US" dirty="0"/>
          </a:p>
        </p:txBody>
      </p:sp>
      <p:grpSp>
        <p:nvGrpSpPr>
          <p:cNvPr id="63" name="Group 62"/>
          <p:cNvGrpSpPr/>
          <p:nvPr/>
        </p:nvGrpSpPr>
        <p:grpSpPr>
          <a:xfrm>
            <a:off x="343976" y="2333489"/>
            <a:ext cx="4216765" cy="2269233"/>
            <a:chOff x="4298428" y="4098771"/>
            <a:chExt cx="5274703" cy="3216429"/>
          </a:xfrm>
        </p:grpSpPr>
        <p:grpSp>
          <p:nvGrpSpPr>
            <p:cNvPr id="64" name="Group 139"/>
            <p:cNvGrpSpPr/>
            <p:nvPr/>
          </p:nvGrpSpPr>
          <p:grpSpPr>
            <a:xfrm>
              <a:off x="4499810" y="4098771"/>
              <a:ext cx="5073321" cy="3216429"/>
              <a:chOff x="4969042" y="4267213"/>
              <a:chExt cx="5073321" cy="3216429"/>
            </a:xfrm>
          </p:grpSpPr>
          <p:sp>
            <p:nvSpPr>
              <p:cNvPr id="77" name="Rectangle 76"/>
              <p:cNvSpPr/>
              <p:nvPr/>
            </p:nvSpPr>
            <p:spPr>
              <a:xfrm>
                <a:off x="6047878" y="4267213"/>
                <a:ext cx="3994485" cy="2526631"/>
              </a:xfrm>
              <a:prstGeom prst="rect">
                <a:avLst/>
              </a:prstGeom>
              <a:solidFill>
                <a:srgbClr val="D9A309"/>
              </a:solidFill>
              <a:ln>
                <a:noFill/>
              </a:ln>
              <a:effectLst/>
              <a:scene3d>
                <a:camera prst="isometricOffAxis2Top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78" name="Picture 6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 rot="21282662">
                <a:off x="6744035" y="4274554"/>
                <a:ext cx="2014955" cy="17572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79" name="Rectangle 78"/>
              <p:cNvSpPr/>
              <p:nvPr/>
            </p:nvSpPr>
            <p:spPr>
              <a:xfrm>
                <a:off x="4969042" y="4957011"/>
                <a:ext cx="3994485" cy="2526631"/>
              </a:xfrm>
              <a:prstGeom prst="rect">
                <a:avLst/>
              </a:prstGeom>
              <a:solidFill>
                <a:srgbClr val="D9A309"/>
              </a:solidFill>
              <a:ln>
                <a:noFill/>
              </a:ln>
              <a:effectLst/>
              <a:scene3d>
                <a:camera prst="isometricOffAxis2Top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80" name="Group 132"/>
              <p:cNvGrpSpPr/>
              <p:nvPr/>
            </p:nvGrpSpPr>
            <p:grpSpPr>
              <a:xfrm>
                <a:off x="5763130" y="5835315"/>
                <a:ext cx="2753905" cy="586480"/>
                <a:chOff x="4884824" y="6015789"/>
                <a:chExt cx="2753905" cy="586480"/>
              </a:xfrm>
              <a:solidFill>
                <a:srgbClr val="996633"/>
              </a:solidFill>
            </p:grpSpPr>
            <p:sp>
              <p:nvSpPr>
                <p:cNvPr id="82" name="Rectangle 81"/>
                <p:cNvSpPr/>
                <p:nvPr/>
              </p:nvSpPr>
              <p:spPr>
                <a:xfrm>
                  <a:off x="4884824" y="6039855"/>
                  <a:ext cx="1443789" cy="288759"/>
                </a:xfrm>
                <a:prstGeom prst="rect">
                  <a:avLst/>
                </a:prstGeom>
                <a:grpFill/>
                <a:ln>
                  <a:noFill/>
                </a:ln>
                <a:scene3d>
                  <a:camera prst="isometricOffAxis1Top"/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 rot="2144939">
                  <a:off x="6667987" y="6306755"/>
                  <a:ext cx="970742" cy="295514"/>
                </a:xfrm>
                <a:prstGeom prst="rect">
                  <a:avLst/>
                </a:prstGeom>
                <a:grpFill/>
                <a:ln>
                  <a:noFill/>
                </a:ln>
                <a:scene3d>
                  <a:camera prst="isometricOffAxis2Top"/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4" name="Rectangle 83"/>
                <p:cNvSpPr/>
                <p:nvPr/>
              </p:nvSpPr>
              <p:spPr>
                <a:xfrm>
                  <a:off x="6112043" y="6015789"/>
                  <a:ext cx="782052" cy="228600"/>
                </a:xfrm>
                <a:prstGeom prst="rect">
                  <a:avLst/>
                </a:prstGeom>
                <a:grpFill/>
                <a:ln>
                  <a:noFill/>
                </a:ln>
                <a:scene3d>
                  <a:camera prst="isometricOffAxis2Top"/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81" name="Straight Arrow Connector 80"/>
              <p:cNvCxnSpPr/>
              <p:nvPr/>
            </p:nvCxnSpPr>
            <p:spPr>
              <a:xfrm flipV="1">
                <a:off x="6091990" y="6075947"/>
                <a:ext cx="417094" cy="81640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5" name="Straight Arrow Connector 64"/>
            <p:cNvCxnSpPr/>
            <p:nvPr/>
          </p:nvCxnSpPr>
          <p:spPr>
            <a:xfrm>
              <a:off x="6761747" y="5828723"/>
              <a:ext cx="421106" cy="90814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Arrow Connector 65"/>
            <p:cNvCxnSpPr/>
            <p:nvPr/>
          </p:nvCxnSpPr>
          <p:spPr>
            <a:xfrm>
              <a:off x="7375357" y="6057324"/>
              <a:ext cx="252664" cy="29535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/>
            <p:cNvCxnSpPr/>
            <p:nvPr/>
          </p:nvCxnSpPr>
          <p:spPr>
            <a:xfrm>
              <a:off x="6649447" y="5908930"/>
              <a:ext cx="421106" cy="90814"/>
            </a:xfrm>
            <a:prstGeom prst="straightConnector1">
              <a:avLst/>
            </a:prstGeom>
            <a:ln w="19050">
              <a:solidFill>
                <a:srgbClr val="FF0000"/>
              </a:solidFill>
              <a:prstDash val="sysDot"/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/>
            <p:cNvCxnSpPr/>
            <p:nvPr/>
          </p:nvCxnSpPr>
          <p:spPr>
            <a:xfrm>
              <a:off x="7263057" y="6137531"/>
              <a:ext cx="252664" cy="295350"/>
            </a:xfrm>
            <a:prstGeom prst="straightConnector1">
              <a:avLst/>
            </a:prstGeom>
            <a:ln w="19050">
              <a:solidFill>
                <a:srgbClr val="FF0000"/>
              </a:solidFill>
              <a:prstDash val="sysDot"/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/>
            <p:cNvCxnSpPr/>
            <p:nvPr/>
          </p:nvCxnSpPr>
          <p:spPr>
            <a:xfrm flipV="1">
              <a:off x="5646816" y="6075947"/>
              <a:ext cx="405068" cy="69604"/>
            </a:xfrm>
            <a:prstGeom prst="straightConnector1">
              <a:avLst/>
            </a:prstGeom>
            <a:ln w="19050">
              <a:solidFill>
                <a:srgbClr val="FF0000"/>
              </a:solidFill>
              <a:prstDash val="sysDot"/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0" name="Group 158"/>
            <p:cNvGrpSpPr/>
            <p:nvPr/>
          </p:nvGrpSpPr>
          <p:grpSpPr>
            <a:xfrm>
              <a:off x="4298428" y="6296192"/>
              <a:ext cx="1250074" cy="646331"/>
              <a:chOff x="1314596" y="5823586"/>
              <a:chExt cx="1250074" cy="646331"/>
            </a:xfrm>
          </p:grpSpPr>
          <p:cxnSp>
            <p:nvCxnSpPr>
              <p:cNvPr id="74" name="Straight Arrow Connector 73"/>
              <p:cNvCxnSpPr/>
              <p:nvPr/>
            </p:nvCxnSpPr>
            <p:spPr>
              <a:xfrm flipV="1">
                <a:off x="1314596" y="6304849"/>
                <a:ext cx="348920" cy="5434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prstDash val="sysDot"/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Arrow Connector 74"/>
              <p:cNvCxnSpPr/>
              <p:nvPr/>
            </p:nvCxnSpPr>
            <p:spPr>
              <a:xfrm flipV="1">
                <a:off x="1338663" y="6036144"/>
                <a:ext cx="356937" cy="4011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6" name="TextBox 75"/>
              <p:cNvSpPr txBox="1"/>
              <p:nvPr/>
            </p:nvSpPr>
            <p:spPr>
              <a:xfrm>
                <a:off x="1591328" y="5823586"/>
                <a:ext cx="97334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on strip</a:t>
                </a:r>
              </a:p>
              <a:p>
                <a:r>
                  <a:rPr lang="en-US" dirty="0" smtClean="0"/>
                  <a:t>on GND</a:t>
                </a:r>
                <a:endParaRPr lang="en-US" dirty="0"/>
              </a:p>
            </p:txBody>
          </p:sp>
        </p:grpSp>
        <p:sp>
          <p:nvSpPr>
            <p:cNvPr id="71" name="Freeform 70"/>
            <p:cNvSpPr/>
            <p:nvPr/>
          </p:nvSpPr>
          <p:spPr>
            <a:xfrm rot="20796195">
              <a:off x="6919459" y="5416532"/>
              <a:ext cx="173863" cy="412454"/>
            </a:xfrm>
            <a:custGeom>
              <a:avLst/>
              <a:gdLst>
                <a:gd name="connsiteX0" fmla="*/ 108284 w 108284"/>
                <a:gd name="connsiteY0" fmla="*/ 0 h 469232"/>
                <a:gd name="connsiteX1" fmla="*/ 12031 w 108284"/>
                <a:gd name="connsiteY1" fmla="*/ 192505 h 469232"/>
                <a:gd name="connsiteX2" fmla="*/ 36095 w 108284"/>
                <a:gd name="connsiteY2" fmla="*/ 469232 h 469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8284" h="469232">
                  <a:moveTo>
                    <a:pt x="108284" y="0"/>
                  </a:moveTo>
                  <a:cubicBezTo>
                    <a:pt x="66173" y="57150"/>
                    <a:pt x="24062" y="114300"/>
                    <a:pt x="12031" y="192505"/>
                  </a:cubicBezTo>
                  <a:cubicBezTo>
                    <a:pt x="0" y="270710"/>
                    <a:pt x="18047" y="369971"/>
                    <a:pt x="36095" y="469232"/>
                  </a:cubicBezTo>
                </a:path>
              </a:pathLst>
            </a:custGeom>
            <a:ln w="28575">
              <a:solidFill>
                <a:srgbClr val="008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Freeform 71"/>
            <p:cNvSpPr/>
            <p:nvPr/>
          </p:nvSpPr>
          <p:spPr>
            <a:xfrm rot="20796195">
              <a:off x="7023732" y="5436585"/>
              <a:ext cx="173863" cy="412454"/>
            </a:xfrm>
            <a:custGeom>
              <a:avLst/>
              <a:gdLst>
                <a:gd name="connsiteX0" fmla="*/ 108284 w 108284"/>
                <a:gd name="connsiteY0" fmla="*/ 0 h 469232"/>
                <a:gd name="connsiteX1" fmla="*/ 12031 w 108284"/>
                <a:gd name="connsiteY1" fmla="*/ 192505 h 469232"/>
                <a:gd name="connsiteX2" fmla="*/ 36095 w 108284"/>
                <a:gd name="connsiteY2" fmla="*/ 469232 h 469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8284" h="469232">
                  <a:moveTo>
                    <a:pt x="108284" y="0"/>
                  </a:moveTo>
                  <a:cubicBezTo>
                    <a:pt x="66173" y="57150"/>
                    <a:pt x="24062" y="114300"/>
                    <a:pt x="12031" y="192505"/>
                  </a:cubicBezTo>
                  <a:cubicBezTo>
                    <a:pt x="0" y="270710"/>
                    <a:pt x="18047" y="369971"/>
                    <a:pt x="36095" y="469232"/>
                  </a:cubicBezTo>
                </a:path>
              </a:pathLst>
            </a:custGeom>
            <a:ln w="28575">
              <a:solidFill>
                <a:srgbClr val="008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3" name="Straight Arrow Connector 72"/>
            <p:cNvCxnSpPr/>
            <p:nvPr/>
          </p:nvCxnSpPr>
          <p:spPr>
            <a:xfrm>
              <a:off x="7255042" y="5281864"/>
              <a:ext cx="1" cy="348916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8" name="Group 14"/>
          <p:cNvGrpSpPr/>
          <p:nvPr/>
        </p:nvGrpSpPr>
        <p:grpSpPr>
          <a:xfrm>
            <a:off x="186801" y="5456336"/>
            <a:ext cx="3374041" cy="1451557"/>
            <a:chOff x="4633769" y="2909454"/>
            <a:chExt cx="4327343" cy="2464545"/>
          </a:xfrm>
        </p:grpSpPr>
        <p:pic>
          <p:nvPicPr>
            <p:cNvPr id="89" name="Picture 4" descr="E:\DCIM\101MSDCF\DSC04023.JP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667" t="30785" r="2828" b="23636"/>
            <a:stretch/>
          </p:blipFill>
          <p:spPr bwMode="auto">
            <a:xfrm>
              <a:off x="4633769" y="2909454"/>
              <a:ext cx="4327343" cy="1837471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0" name="TextBox 89"/>
            <p:cNvSpPr txBox="1"/>
            <p:nvPr/>
          </p:nvSpPr>
          <p:spPr>
            <a:xfrm>
              <a:off x="5875686" y="4746924"/>
              <a:ext cx="1579806" cy="627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Pigtail</a:t>
              </a:r>
              <a:endParaRPr lang="en-US" dirty="0"/>
            </a:p>
          </p:txBody>
        </p:sp>
        <p:cxnSp>
          <p:nvCxnSpPr>
            <p:cNvPr id="91" name="Straight Arrow Connector 90"/>
            <p:cNvCxnSpPr>
              <a:stCxn id="90" idx="0"/>
            </p:cNvCxnSpPr>
            <p:nvPr/>
          </p:nvCxnSpPr>
          <p:spPr>
            <a:xfrm flipV="1">
              <a:off x="6665590" y="4114799"/>
              <a:ext cx="310753" cy="632125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6585922">
            <a:off x="2382476" y="5977002"/>
            <a:ext cx="238162" cy="1025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u="sng" dirty="0" smtClean="0"/>
              <a:t>Electrically small (lumped)</a:t>
            </a:r>
          </a:p>
          <a:p>
            <a:r>
              <a:rPr lang="en-US" dirty="0" smtClean="0"/>
              <a:t>E-field/capacitance (displacement current)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>
              <a:spcBef>
                <a:spcPts val="1200"/>
              </a:spcBef>
            </a:pPr>
            <a:r>
              <a:rPr lang="en-US" dirty="0" smtClean="0"/>
              <a:t>H-field/inductance (conduction current)</a:t>
            </a:r>
          </a:p>
        </p:txBody>
      </p:sp>
      <p:grpSp>
        <p:nvGrpSpPr>
          <p:cNvPr id="94" name="Group 53"/>
          <p:cNvGrpSpPr/>
          <p:nvPr/>
        </p:nvGrpSpPr>
        <p:grpSpPr>
          <a:xfrm>
            <a:off x="4853676" y="2247614"/>
            <a:ext cx="2086824" cy="1620166"/>
            <a:chOff x="5969010" y="3951510"/>
            <a:chExt cx="3200401" cy="2493025"/>
          </a:xfrm>
        </p:grpSpPr>
        <p:graphicFrame>
          <p:nvGraphicFramePr>
            <p:cNvPr id="95" name="Object 11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5930785"/>
                </p:ext>
              </p:extLst>
            </p:nvPr>
          </p:nvGraphicFramePr>
          <p:xfrm>
            <a:off x="5969010" y="4041062"/>
            <a:ext cx="3200401" cy="240347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84625" name="Document" r:id="rId7" imgW="4704840" imgH="3533400" progId="Word.Document.8">
                    <p:embed/>
                  </p:oleObj>
                </mc:Choice>
                <mc:Fallback>
                  <p:oleObj name="Document" r:id="rId7" imgW="4704840" imgH="3533400" progId="Word.Document.8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969010" y="4041062"/>
                          <a:ext cx="3200401" cy="240347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6" name="TextBox 95"/>
            <p:cNvSpPr txBox="1"/>
            <p:nvPr/>
          </p:nvSpPr>
          <p:spPr>
            <a:xfrm>
              <a:off x="6270172" y="3951510"/>
              <a:ext cx="25690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Absorbing material for mitigation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cxnSp>
          <p:nvCxnSpPr>
            <p:cNvPr id="97" name="Straight Arrow Connector 96"/>
            <p:cNvCxnSpPr/>
            <p:nvPr/>
          </p:nvCxnSpPr>
          <p:spPr>
            <a:xfrm>
              <a:off x="6988627" y="4517571"/>
              <a:ext cx="304801" cy="402772"/>
            </a:xfrm>
            <a:prstGeom prst="straightConnector1">
              <a:avLst/>
            </a:prstGeom>
            <a:ln w="28575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8" name="TextBox 97"/>
          <p:cNvSpPr txBox="1"/>
          <p:nvPr/>
        </p:nvSpPr>
        <p:spPr>
          <a:xfrm>
            <a:off x="7295471" y="2358486"/>
            <a:ext cx="17111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Heatpipes</a:t>
            </a:r>
            <a:r>
              <a:rPr lang="en-US" dirty="0" smtClean="0"/>
              <a:t> running above PCB traces along the length</a:t>
            </a:r>
            <a:endParaRPr lang="en-US" dirty="0"/>
          </a:p>
        </p:txBody>
      </p:sp>
      <p:cxnSp>
        <p:nvCxnSpPr>
          <p:cNvPr id="100" name="Straight Arrow Connector 99"/>
          <p:cNvCxnSpPr/>
          <p:nvPr/>
        </p:nvCxnSpPr>
        <p:spPr>
          <a:xfrm flipH="1">
            <a:off x="6038661" y="3086796"/>
            <a:ext cx="1256810" cy="380304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1" name="Picture 2"/>
          <p:cNvPicPr preferRelativeResize="0">
            <a:picLocks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0249" y="4526997"/>
            <a:ext cx="2488211" cy="1663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" name="Picture 2" descr="C:\Users\Matt\Desktop\Research\IBM\Journal Paper\Plots and Scripts\Plot current through connector\Connector_Only.bmp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6732" y="4526997"/>
            <a:ext cx="2584247" cy="1938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84612" name="Picture 4" descr="http://congress2009.metamorphose-vi.org/images/stories/exhibition/cst_logo_high_res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4437" y="6022568"/>
            <a:ext cx="518843" cy="733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0122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Coupling to </a:t>
            </a:r>
            <a:r>
              <a:rPr lang="en-US" dirty="0" err="1" smtClean="0"/>
              <a:t>Heatsinks</a:t>
            </a:r>
            <a:r>
              <a:rPr lang="en-US" dirty="0" smtClean="0"/>
              <a:t> from Traces in Proximity</a:t>
            </a:r>
            <a:endParaRPr lang="en-US" dirty="0"/>
          </a:p>
        </p:txBody>
      </p:sp>
      <p:grpSp>
        <p:nvGrpSpPr>
          <p:cNvPr id="85" name="Group 84"/>
          <p:cNvGrpSpPr/>
          <p:nvPr/>
        </p:nvGrpSpPr>
        <p:grpSpPr>
          <a:xfrm>
            <a:off x="216568" y="1197225"/>
            <a:ext cx="5746030" cy="3252775"/>
            <a:chOff x="312821" y="1064878"/>
            <a:chExt cx="5746030" cy="3252775"/>
          </a:xfrm>
        </p:grpSpPr>
        <p:grpSp>
          <p:nvGrpSpPr>
            <p:cNvPr id="4" name="Group 3"/>
            <p:cNvGrpSpPr/>
            <p:nvPr/>
          </p:nvGrpSpPr>
          <p:grpSpPr>
            <a:xfrm>
              <a:off x="312821" y="2092834"/>
              <a:ext cx="5746030" cy="2224819"/>
              <a:chOff x="0" y="2598160"/>
              <a:chExt cx="5746030" cy="2224819"/>
            </a:xfrm>
          </p:grpSpPr>
          <p:grpSp>
            <p:nvGrpSpPr>
              <p:cNvPr id="5" name="Group 104"/>
              <p:cNvGrpSpPr/>
              <p:nvPr/>
            </p:nvGrpSpPr>
            <p:grpSpPr>
              <a:xfrm>
                <a:off x="0" y="2598160"/>
                <a:ext cx="5746030" cy="2224819"/>
                <a:chOff x="0" y="1750511"/>
                <a:chExt cx="5746030" cy="2224819"/>
              </a:xfrm>
            </p:grpSpPr>
            <p:grpSp>
              <p:nvGrpSpPr>
                <p:cNvPr id="13" name="Group 32"/>
                <p:cNvGrpSpPr/>
                <p:nvPr/>
              </p:nvGrpSpPr>
              <p:grpSpPr>
                <a:xfrm>
                  <a:off x="0" y="1750511"/>
                  <a:ext cx="5746030" cy="1946250"/>
                  <a:chOff x="327110" y="2183648"/>
                  <a:chExt cx="5746030" cy="1946250"/>
                </a:xfrm>
              </p:grpSpPr>
              <p:sp>
                <p:nvSpPr>
                  <p:cNvPr id="30" name="Rectangle 4"/>
                  <p:cNvSpPr/>
                  <p:nvPr/>
                </p:nvSpPr>
                <p:spPr>
                  <a:xfrm flipV="1">
                    <a:off x="327110" y="3777915"/>
                    <a:ext cx="5363827" cy="67679"/>
                  </a:xfrm>
                  <a:prstGeom prst="rect">
                    <a:avLst/>
                  </a:prstGeom>
                  <a:solidFill>
                    <a:srgbClr val="FFC000"/>
                  </a:solidFill>
                  <a:ln>
                    <a:solidFill>
                      <a:srgbClr val="FFC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1" name="Rectangle 30"/>
                  <p:cNvSpPr/>
                  <p:nvPr/>
                </p:nvSpPr>
                <p:spPr>
                  <a:xfrm flipV="1">
                    <a:off x="3803484" y="3410632"/>
                    <a:ext cx="764903" cy="45719"/>
                  </a:xfrm>
                  <a:prstGeom prst="rect">
                    <a:avLst/>
                  </a:prstGeom>
                  <a:solidFill>
                    <a:srgbClr val="FFC000"/>
                  </a:solidFill>
                  <a:ln>
                    <a:solidFill>
                      <a:srgbClr val="FFC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32" name="Group 6"/>
                  <p:cNvGrpSpPr/>
                  <p:nvPr/>
                </p:nvGrpSpPr>
                <p:grpSpPr>
                  <a:xfrm>
                    <a:off x="684297" y="2514600"/>
                    <a:ext cx="2070935" cy="756485"/>
                    <a:chOff x="971550" y="2962275"/>
                    <a:chExt cx="2843213" cy="1152525"/>
                  </a:xfrm>
                  <a:solidFill>
                    <a:schemeClr val="bg1">
                      <a:lumMod val="50000"/>
                    </a:schemeClr>
                  </a:solidFill>
                </p:grpSpPr>
                <p:sp>
                  <p:nvSpPr>
                    <p:cNvPr id="44" name="Rectangle 43"/>
                    <p:cNvSpPr/>
                    <p:nvPr/>
                  </p:nvSpPr>
                  <p:spPr>
                    <a:xfrm>
                      <a:off x="971550" y="3028950"/>
                      <a:ext cx="2843213" cy="108585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5" name="Rectangle 44"/>
                    <p:cNvSpPr/>
                    <p:nvPr/>
                  </p:nvSpPr>
                  <p:spPr>
                    <a:xfrm>
                      <a:off x="1157288" y="3000374"/>
                      <a:ext cx="45719" cy="91440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6" name="Rectangle 45"/>
                    <p:cNvSpPr/>
                    <p:nvPr/>
                  </p:nvSpPr>
                  <p:spPr>
                    <a:xfrm>
                      <a:off x="2909888" y="3009899"/>
                      <a:ext cx="45719" cy="91440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7" name="Rectangle 10"/>
                    <p:cNvSpPr/>
                    <p:nvPr/>
                  </p:nvSpPr>
                  <p:spPr>
                    <a:xfrm>
                      <a:off x="3176588" y="3033712"/>
                      <a:ext cx="45719" cy="91440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8" name="Rectangle 11"/>
                    <p:cNvSpPr/>
                    <p:nvPr/>
                  </p:nvSpPr>
                  <p:spPr>
                    <a:xfrm>
                      <a:off x="3414713" y="3028950"/>
                      <a:ext cx="45719" cy="91440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9" name="Rectangle 12"/>
                    <p:cNvSpPr/>
                    <p:nvPr/>
                  </p:nvSpPr>
                  <p:spPr>
                    <a:xfrm>
                      <a:off x="3652838" y="3009900"/>
                      <a:ext cx="45719" cy="91440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0" name="Rectangle 13"/>
                    <p:cNvSpPr/>
                    <p:nvPr/>
                  </p:nvSpPr>
                  <p:spPr>
                    <a:xfrm>
                      <a:off x="1381126" y="2995613"/>
                      <a:ext cx="45719" cy="91440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1" name="Rectangle 14"/>
                    <p:cNvSpPr/>
                    <p:nvPr/>
                  </p:nvSpPr>
                  <p:spPr>
                    <a:xfrm>
                      <a:off x="1647825" y="2976562"/>
                      <a:ext cx="45719" cy="91440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2" name="Rectangle 15"/>
                    <p:cNvSpPr/>
                    <p:nvPr/>
                  </p:nvSpPr>
                  <p:spPr>
                    <a:xfrm>
                      <a:off x="1985963" y="3014662"/>
                      <a:ext cx="45719" cy="91440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3" name="Rectangle 16"/>
                    <p:cNvSpPr/>
                    <p:nvPr/>
                  </p:nvSpPr>
                  <p:spPr>
                    <a:xfrm>
                      <a:off x="2295525" y="2981325"/>
                      <a:ext cx="45719" cy="91440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4" name="Rectangle 17"/>
                    <p:cNvSpPr/>
                    <p:nvPr/>
                  </p:nvSpPr>
                  <p:spPr>
                    <a:xfrm>
                      <a:off x="2633663" y="2962275"/>
                      <a:ext cx="45719" cy="91440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33" name="TextBox 32"/>
                  <p:cNvSpPr txBox="1"/>
                  <p:nvPr/>
                </p:nvSpPr>
                <p:spPr>
                  <a:xfrm>
                    <a:off x="4700589" y="3180347"/>
                    <a:ext cx="1356462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2000" dirty="0" smtClean="0"/>
                      <a:t>signal trace</a:t>
                    </a:r>
                    <a:endParaRPr lang="en-US" sz="2000" dirty="0"/>
                  </a:p>
                </p:txBody>
              </p:sp>
              <p:grpSp>
                <p:nvGrpSpPr>
                  <p:cNvPr id="34" name="Group 28"/>
                  <p:cNvGrpSpPr/>
                  <p:nvPr/>
                </p:nvGrpSpPr>
                <p:grpSpPr>
                  <a:xfrm>
                    <a:off x="2249905" y="2983833"/>
                    <a:ext cx="1608220" cy="585536"/>
                    <a:chOff x="2273969" y="2743200"/>
                    <a:chExt cx="1608220" cy="585536"/>
                  </a:xfrm>
                </p:grpSpPr>
                <p:sp>
                  <p:nvSpPr>
                    <p:cNvPr id="40" name="Arc 39"/>
                    <p:cNvSpPr/>
                    <p:nvPr/>
                  </p:nvSpPr>
                  <p:spPr>
                    <a:xfrm rot="21196300">
                      <a:off x="2273969" y="2851484"/>
                      <a:ext cx="1022684" cy="348916"/>
                    </a:xfrm>
                    <a:prstGeom prst="arc">
                      <a:avLst>
                        <a:gd name="adj1" fmla="val 16200000"/>
                        <a:gd name="adj2" fmla="val 21052991"/>
                      </a:avLst>
                    </a:prstGeom>
                    <a:ln w="38100">
                      <a:solidFill>
                        <a:srgbClr val="00B050"/>
                      </a:solidFill>
                      <a:prstDash val="sysDot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41" name="Straight Connector 40"/>
                    <p:cNvCxnSpPr/>
                    <p:nvPr/>
                  </p:nvCxnSpPr>
                  <p:spPr>
                    <a:xfrm flipH="1">
                      <a:off x="3152274" y="2743200"/>
                      <a:ext cx="156411" cy="324852"/>
                    </a:xfrm>
                    <a:prstGeom prst="line">
                      <a:avLst/>
                    </a:prstGeom>
                    <a:ln w="38100">
                      <a:solidFill>
                        <a:srgbClr val="00B050"/>
                      </a:solidFill>
                      <a:prstDash val="sysDot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2" name="Straight Connector 41"/>
                    <p:cNvCxnSpPr/>
                    <p:nvPr/>
                  </p:nvCxnSpPr>
                  <p:spPr>
                    <a:xfrm flipH="1">
                      <a:off x="3268579" y="2799347"/>
                      <a:ext cx="156411" cy="324852"/>
                    </a:xfrm>
                    <a:prstGeom prst="line">
                      <a:avLst/>
                    </a:prstGeom>
                    <a:ln w="38100">
                      <a:solidFill>
                        <a:srgbClr val="00B050"/>
                      </a:solidFill>
                      <a:prstDash val="sysDot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43" name="Arc 42"/>
                    <p:cNvSpPr/>
                    <p:nvPr/>
                  </p:nvSpPr>
                  <p:spPr>
                    <a:xfrm rot="307151">
                      <a:off x="2859505" y="2979820"/>
                      <a:ext cx="1022684" cy="348916"/>
                    </a:xfrm>
                    <a:prstGeom prst="arc">
                      <a:avLst>
                        <a:gd name="adj1" fmla="val 16200000"/>
                        <a:gd name="adj2" fmla="val 21052991"/>
                      </a:avLst>
                    </a:prstGeom>
                    <a:ln w="38100">
                      <a:solidFill>
                        <a:srgbClr val="00B050"/>
                      </a:solidFill>
                      <a:prstDash val="sysDot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35" name="Rectangle 34"/>
                  <p:cNvSpPr/>
                  <p:nvPr/>
                </p:nvSpPr>
                <p:spPr>
                  <a:xfrm>
                    <a:off x="818147" y="3260558"/>
                    <a:ext cx="96253" cy="529389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" name="TextBox 35"/>
                  <p:cNvSpPr txBox="1"/>
                  <p:nvPr/>
                </p:nvSpPr>
                <p:spPr>
                  <a:xfrm>
                    <a:off x="4780799" y="3729788"/>
                    <a:ext cx="1292341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2000" dirty="0" smtClean="0"/>
                      <a:t>PCB GND</a:t>
                    </a:r>
                    <a:endParaRPr lang="en-US" sz="2000" dirty="0"/>
                  </a:p>
                </p:txBody>
              </p:sp>
              <p:sp>
                <p:nvSpPr>
                  <p:cNvPr id="37" name="TextBox 36"/>
                  <p:cNvSpPr txBox="1"/>
                  <p:nvPr/>
                </p:nvSpPr>
                <p:spPr>
                  <a:xfrm>
                    <a:off x="1174293" y="2183648"/>
                    <a:ext cx="1037463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2000" dirty="0" err="1" smtClean="0"/>
                      <a:t>heatsink</a:t>
                    </a:r>
                    <a:endParaRPr lang="en-US" sz="2000" dirty="0"/>
                  </a:p>
                </p:txBody>
              </p:sp>
              <p:sp>
                <p:nvSpPr>
                  <p:cNvPr id="38" name="Rectangle 37"/>
                  <p:cNvSpPr/>
                  <p:nvPr/>
                </p:nvSpPr>
                <p:spPr>
                  <a:xfrm>
                    <a:off x="1142998" y="3308683"/>
                    <a:ext cx="1227221" cy="397042"/>
                  </a:xfrm>
                  <a:prstGeom prst="rect">
                    <a:avLst/>
                  </a:prstGeom>
                  <a:solidFill>
                    <a:srgbClr val="9966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 smtClean="0"/>
                      <a:t>IC</a:t>
                    </a:r>
                    <a:endParaRPr lang="en-US" dirty="0"/>
                  </a:p>
                </p:txBody>
              </p:sp>
              <p:pic>
                <p:nvPicPr>
                  <p:cNvPr id="39" name="Picture 4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/>
                  <a:srcRect/>
                  <a:stretch>
                    <a:fillRect/>
                  </a:stretch>
                </p:blipFill>
                <p:spPr bwMode="auto">
                  <a:xfrm>
                    <a:off x="647951" y="3093814"/>
                    <a:ext cx="170196" cy="73315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  <p:grpSp>
              <p:nvGrpSpPr>
                <p:cNvPr id="14" name="Group 39"/>
                <p:cNvGrpSpPr/>
                <p:nvPr/>
              </p:nvGrpSpPr>
              <p:grpSpPr>
                <a:xfrm>
                  <a:off x="1802452" y="2201779"/>
                  <a:ext cx="1951472" cy="1609119"/>
                  <a:chOff x="1874641" y="2177716"/>
                  <a:chExt cx="1951472" cy="1609119"/>
                </a:xfrm>
              </p:grpSpPr>
              <p:sp>
                <p:nvSpPr>
                  <p:cNvPr id="28" name="Arc 27"/>
                  <p:cNvSpPr/>
                  <p:nvPr/>
                </p:nvSpPr>
                <p:spPr>
                  <a:xfrm rot="20940133">
                    <a:off x="1874641" y="2182989"/>
                    <a:ext cx="1951472" cy="1603846"/>
                  </a:xfrm>
                  <a:prstGeom prst="arc">
                    <a:avLst>
                      <a:gd name="adj1" fmla="val 15408977"/>
                      <a:gd name="adj2" fmla="val 0"/>
                    </a:avLst>
                  </a:prstGeom>
                  <a:ln w="19050">
                    <a:solidFill>
                      <a:srgbClr val="008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29" name="Straight Arrow Connector 28"/>
                  <p:cNvCxnSpPr/>
                  <p:nvPr/>
                </p:nvCxnSpPr>
                <p:spPr>
                  <a:xfrm flipH="1" flipV="1">
                    <a:off x="3056021" y="2177716"/>
                    <a:ext cx="180474" cy="36095"/>
                  </a:xfrm>
                  <a:prstGeom prst="straightConnector1">
                    <a:avLst/>
                  </a:prstGeom>
                  <a:ln w="19050">
                    <a:solidFill>
                      <a:srgbClr val="008000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5" name="Group 40"/>
                <p:cNvGrpSpPr/>
                <p:nvPr/>
              </p:nvGrpSpPr>
              <p:grpSpPr>
                <a:xfrm>
                  <a:off x="1762346" y="2366211"/>
                  <a:ext cx="1951472" cy="1609119"/>
                  <a:chOff x="1874641" y="2177716"/>
                  <a:chExt cx="1951472" cy="1609119"/>
                </a:xfrm>
              </p:grpSpPr>
              <p:sp>
                <p:nvSpPr>
                  <p:cNvPr id="26" name="Arc 25"/>
                  <p:cNvSpPr/>
                  <p:nvPr/>
                </p:nvSpPr>
                <p:spPr>
                  <a:xfrm rot="20940133">
                    <a:off x="1874641" y="2182989"/>
                    <a:ext cx="1951472" cy="1603846"/>
                  </a:xfrm>
                  <a:prstGeom prst="arc">
                    <a:avLst>
                      <a:gd name="adj1" fmla="val 15408977"/>
                      <a:gd name="adj2" fmla="val 0"/>
                    </a:avLst>
                  </a:prstGeom>
                  <a:ln w="19050">
                    <a:solidFill>
                      <a:srgbClr val="008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27" name="Straight Arrow Connector 26"/>
                  <p:cNvCxnSpPr/>
                  <p:nvPr/>
                </p:nvCxnSpPr>
                <p:spPr>
                  <a:xfrm flipH="1" flipV="1">
                    <a:off x="3056021" y="2177716"/>
                    <a:ext cx="180474" cy="36095"/>
                  </a:xfrm>
                  <a:prstGeom prst="straightConnector1">
                    <a:avLst/>
                  </a:prstGeom>
                  <a:ln w="19050">
                    <a:solidFill>
                      <a:srgbClr val="008000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6" name="Group 47"/>
                <p:cNvGrpSpPr/>
                <p:nvPr/>
              </p:nvGrpSpPr>
              <p:grpSpPr>
                <a:xfrm>
                  <a:off x="2069431" y="2863516"/>
                  <a:ext cx="212557" cy="489285"/>
                  <a:chOff x="2033337" y="4199021"/>
                  <a:chExt cx="212557" cy="489285"/>
                </a:xfrm>
              </p:grpSpPr>
              <p:sp>
                <p:nvSpPr>
                  <p:cNvPr id="24" name="Freeform 23"/>
                  <p:cNvSpPr/>
                  <p:nvPr/>
                </p:nvSpPr>
                <p:spPr>
                  <a:xfrm>
                    <a:off x="2033337" y="4199021"/>
                    <a:ext cx="108284" cy="469232"/>
                  </a:xfrm>
                  <a:custGeom>
                    <a:avLst/>
                    <a:gdLst>
                      <a:gd name="connsiteX0" fmla="*/ 108284 w 108284"/>
                      <a:gd name="connsiteY0" fmla="*/ 0 h 469232"/>
                      <a:gd name="connsiteX1" fmla="*/ 12031 w 108284"/>
                      <a:gd name="connsiteY1" fmla="*/ 192505 h 469232"/>
                      <a:gd name="connsiteX2" fmla="*/ 36095 w 108284"/>
                      <a:gd name="connsiteY2" fmla="*/ 469232 h 4692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08284" h="469232">
                        <a:moveTo>
                          <a:pt x="108284" y="0"/>
                        </a:moveTo>
                        <a:cubicBezTo>
                          <a:pt x="66173" y="57150"/>
                          <a:pt x="24062" y="114300"/>
                          <a:pt x="12031" y="192505"/>
                        </a:cubicBezTo>
                        <a:cubicBezTo>
                          <a:pt x="0" y="270710"/>
                          <a:pt x="18047" y="369971"/>
                          <a:pt x="36095" y="469232"/>
                        </a:cubicBezTo>
                      </a:path>
                    </a:pathLst>
                  </a:custGeom>
                  <a:ln w="28575">
                    <a:solidFill>
                      <a:srgbClr val="008000"/>
                    </a:solidFill>
                    <a:headEnd type="none" w="med" len="med"/>
                    <a:tailEnd type="arrow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" name="Freeform 24"/>
                  <p:cNvSpPr/>
                  <p:nvPr/>
                </p:nvSpPr>
                <p:spPr>
                  <a:xfrm>
                    <a:off x="2137610" y="4219074"/>
                    <a:ext cx="108284" cy="469232"/>
                  </a:xfrm>
                  <a:custGeom>
                    <a:avLst/>
                    <a:gdLst>
                      <a:gd name="connsiteX0" fmla="*/ 108284 w 108284"/>
                      <a:gd name="connsiteY0" fmla="*/ 0 h 469232"/>
                      <a:gd name="connsiteX1" fmla="*/ 12031 w 108284"/>
                      <a:gd name="connsiteY1" fmla="*/ 192505 h 469232"/>
                      <a:gd name="connsiteX2" fmla="*/ 36095 w 108284"/>
                      <a:gd name="connsiteY2" fmla="*/ 469232 h 4692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08284" h="469232">
                        <a:moveTo>
                          <a:pt x="108284" y="0"/>
                        </a:moveTo>
                        <a:cubicBezTo>
                          <a:pt x="66173" y="57150"/>
                          <a:pt x="24062" y="114300"/>
                          <a:pt x="12031" y="192505"/>
                        </a:cubicBezTo>
                        <a:cubicBezTo>
                          <a:pt x="0" y="270710"/>
                          <a:pt x="18047" y="369971"/>
                          <a:pt x="36095" y="469232"/>
                        </a:cubicBezTo>
                      </a:path>
                    </a:pathLst>
                  </a:custGeom>
                  <a:ln w="28575">
                    <a:solidFill>
                      <a:srgbClr val="008000"/>
                    </a:solidFill>
                    <a:headEnd type="none" w="med" len="med"/>
                    <a:tailEnd type="arrow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cxnSp>
              <p:nvCxnSpPr>
                <p:cNvPr id="17" name="Straight Arrow Connector 16"/>
                <p:cNvCxnSpPr/>
                <p:nvPr/>
              </p:nvCxnSpPr>
              <p:spPr>
                <a:xfrm flipH="1">
                  <a:off x="1415716" y="2847472"/>
                  <a:ext cx="493294" cy="0"/>
                </a:xfrm>
                <a:prstGeom prst="straightConnector1">
                  <a:avLst/>
                </a:prstGeom>
                <a:ln w="38100"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Arrow Connector 17"/>
                <p:cNvCxnSpPr/>
                <p:nvPr/>
              </p:nvCxnSpPr>
              <p:spPr>
                <a:xfrm flipH="1">
                  <a:off x="665748" y="2855493"/>
                  <a:ext cx="493294" cy="0"/>
                </a:xfrm>
                <a:prstGeom prst="straightConnector1">
                  <a:avLst/>
                </a:prstGeom>
                <a:ln w="38100"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Arrow Connector 18"/>
                <p:cNvCxnSpPr/>
                <p:nvPr/>
              </p:nvCxnSpPr>
              <p:spPr>
                <a:xfrm>
                  <a:off x="649706" y="2875547"/>
                  <a:ext cx="24062" cy="372979"/>
                </a:xfrm>
                <a:prstGeom prst="straightConnector1">
                  <a:avLst/>
                </a:prstGeom>
                <a:ln w="38100"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Arrow Connector 19"/>
                <p:cNvCxnSpPr/>
                <p:nvPr/>
              </p:nvCxnSpPr>
              <p:spPr>
                <a:xfrm flipV="1">
                  <a:off x="685800" y="3300662"/>
                  <a:ext cx="437147" cy="8023"/>
                </a:xfrm>
                <a:prstGeom prst="straightConnector1">
                  <a:avLst/>
                </a:prstGeom>
                <a:ln w="38100"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Arrow Connector 20"/>
                <p:cNvCxnSpPr/>
                <p:nvPr/>
              </p:nvCxnSpPr>
              <p:spPr>
                <a:xfrm flipV="1">
                  <a:off x="1491916" y="3260558"/>
                  <a:ext cx="433137" cy="1"/>
                </a:xfrm>
                <a:prstGeom prst="straightConnector1">
                  <a:avLst/>
                </a:prstGeom>
                <a:ln w="38100"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Arrow Connector 21"/>
                <p:cNvCxnSpPr/>
                <p:nvPr/>
              </p:nvCxnSpPr>
              <p:spPr>
                <a:xfrm>
                  <a:off x="2462464" y="2366210"/>
                  <a:ext cx="4010" cy="509337"/>
                </a:xfrm>
                <a:prstGeom prst="straightConnector1">
                  <a:avLst/>
                </a:prstGeom>
                <a:ln w="38100"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Arrow Connector 22"/>
                <p:cNvCxnSpPr/>
                <p:nvPr/>
              </p:nvCxnSpPr>
              <p:spPr>
                <a:xfrm flipV="1">
                  <a:off x="2462464" y="3256547"/>
                  <a:ext cx="433137" cy="1"/>
                </a:xfrm>
                <a:prstGeom prst="straightConnector1">
                  <a:avLst/>
                </a:prstGeom>
                <a:ln w="38100"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" name="Group 38"/>
              <p:cNvGrpSpPr/>
              <p:nvPr/>
            </p:nvGrpSpPr>
            <p:grpSpPr>
              <a:xfrm>
                <a:off x="3828375" y="3889698"/>
                <a:ext cx="141024" cy="125374"/>
                <a:chOff x="6797842" y="2045368"/>
                <a:chExt cx="565484" cy="541421"/>
              </a:xfrm>
            </p:grpSpPr>
            <p:sp>
              <p:nvSpPr>
                <p:cNvPr id="11" name="Oval 10"/>
                <p:cNvSpPr/>
                <p:nvPr/>
              </p:nvSpPr>
              <p:spPr>
                <a:xfrm>
                  <a:off x="6797842" y="2045368"/>
                  <a:ext cx="565484" cy="541421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" name="Oval 11"/>
                <p:cNvSpPr/>
                <p:nvPr/>
              </p:nvSpPr>
              <p:spPr>
                <a:xfrm>
                  <a:off x="6960169" y="2213810"/>
                  <a:ext cx="220578" cy="212548"/>
                </a:xfrm>
                <a:prstGeom prst="ellipse">
                  <a:avLst/>
                </a:prstGeom>
                <a:solidFill>
                  <a:srgbClr val="FF0000"/>
                </a:solidFill>
                <a:ln w="28575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" name="Group 43"/>
              <p:cNvGrpSpPr/>
              <p:nvPr/>
            </p:nvGrpSpPr>
            <p:grpSpPr>
              <a:xfrm>
                <a:off x="3823923" y="4061282"/>
                <a:ext cx="141024" cy="125374"/>
                <a:chOff x="7082590" y="3220452"/>
                <a:chExt cx="565484" cy="541421"/>
              </a:xfrm>
            </p:grpSpPr>
            <p:sp>
              <p:nvSpPr>
                <p:cNvPr id="8" name="Oval 7"/>
                <p:cNvSpPr/>
                <p:nvPr/>
              </p:nvSpPr>
              <p:spPr>
                <a:xfrm>
                  <a:off x="7082590" y="3220452"/>
                  <a:ext cx="565484" cy="541421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9" name="Straight Connector 8"/>
                <p:cNvCxnSpPr/>
                <p:nvPr/>
              </p:nvCxnSpPr>
              <p:spPr>
                <a:xfrm>
                  <a:off x="7170821" y="3320719"/>
                  <a:ext cx="397042" cy="336884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Straight Connector 9"/>
                <p:cNvCxnSpPr/>
                <p:nvPr/>
              </p:nvCxnSpPr>
              <p:spPr>
                <a:xfrm flipV="1">
                  <a:off x="7166811" y="3328715"/>
                  <a:ext cx="364957" cy="356937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55" name="Group 54"/>
            <p:cNvGrpSpPr/>
            <p:nvPr/>
          </p:nvGrpSpPr>
          <p:grpSpPr>
            <a:xfrm>
              <a:off x="312821" y="1082842"/>
              <a:ext cx="3537285" cy="954107"/>
              <a:chOff x="332873" y="1732547"/>
              <a:chExt cx="3537285" cy="954107"/>
            </a:xfrm>
          </p:grpSpPr>
          <p:cxnSp>
            <p:nvCxnSpPr>
              <p:cNvPr id="56" name="Straight Connector 55"/>
              <p:cNvCxnSpPr/>
              <p:nvPr/>
            </p:nvCxnSpPr>
            <p:spPr>
              <a:xfrm>
                <a:off x="336883" y="1852861"/>
                <a:ext cx="360947" cy="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>
                <a:off x="332873" y="2318081"/>
                <a:ext cx="360947" cy="0"/>
              </a:xfrm>
              <a:prstGeom prst="line">
                <a:avLst/>
              </a:prstGeom>
              <a:ln w="38100"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8" name="TextBox 57"/>
              <p:cNvSpPr txBox="1"/>
              <p:nvPr/>
            </p:nvSpPr>
            <p:spPr>
              <a:xfrm>
                <a:off x="697832" y="1732547"/>
                <a:ext cx="3172326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/>
                  <a:t>Conduction current – carried by electrons</a:t>
                </a:r>
              </a:p>
              <a:p>
                <a:endParaRPr lang="en-US" sz="1400" dirty="0" smtClean="0"/>
              </a:p>
              <a:p>
                <a:r>
                  <a:rPr lang="en-US" sz="1400" dirty="0" smtClean="0"/>
                  <a:t>Displacement current – carried by time-changing E-field</a:t>
                </a:r>
                <a:endParaRPr lang="en-US" sz="1400" dirty="0"/>
              </a:p>
            </p:txBody>
          </p:sp>
        </p:grpSp>
        <p:graphicFrame>
          <p:nvGraphicFramePr>
            <p:cNvPr id="737282" name="Object 2"/>
            <p:cNvGraphicFramePr>
              <a:graphicFrameLocks noChangeAspect="1"/>
            </p:cNvGraphicFramePr>
            <p:nvPr/>
          </p:nvGraphicFramePr>
          <p:xfrm>
            <a:off x="3827796" y="1064878"/>
            <a:ext cx="1131887" cy="8969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85645" name="Equation" r:id="rId4" imgW="736560" imgH="583920" progId="Equation.DSMT4">
                    <p:embed/>
                  </p:oleObj>
                </mc:Choice>
                <mc:Fallback>
                  <p:oleObj name="Equation" r:id="rId4" imgW="736560" imgH="58392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27796" y="1064878"/>
                          <a:ext cx="1131887" cy="89693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63" name="Group 62"/>
          <p:cNvGrpSpPr/>
          <p:nvPr/>
        </p:nvGrpSpPr>
        <p:grpSpPr>
          <a:xfrm>
            <a:off x="5013592" y="948868"/>
            <a:ext cx="4716380" cy="2983832"/>
            <a:chOff x="4499810" y="4098771"/>
            <a:chExt cx="5073321" cy="3216429"/>
          </a:xfrm>
        </p:grpSpPr>
        <p:grpSp>
          <p:nvGrpSpPr>
            <p:cNvPr id="64" name="Group 139"/>
            <p:cNvGrpSpPr/>
            <p:nvPr/>
          </p:nvGrpSpPr>
          <p:grpSpPr>
            <a:xfrm>
              <a:off x="4499810" y="4098771"/>
              <a:ext cx="5073321" cy="3216429"/>
              <a:chOff x="4969042" y="4267213"/>
              <a:chExt cx="5073321" cy="3216429"/>
            </a:xfrm>
          </p:grpSpPr>
          <p:sp>
            <p:nvSpPr>
              <p:cNvPr id="77" name="Rectangle 76"/>
              <p:cNvSpPr/>
              <p:nvPr/>
            </p:nvSpPr>
            <p:spPr>
              <a:xfrm>
                <a:off x="6047878" y="4267213"/>
                <a:ext cx="3994485" cy="2526631"/>
              </a:xfrm>
              <a:prstGeom prst="rect">
                <a:avLst/>
              </a:prstGeom>
              <a:solidFill>
                <a:srgbClr val="D9A309"/>
              </a:solidFill>
              <a:ln>
                <a:noFill/>
              </a:ln>
              <a:effectLst/>
              <a:scene3d>
                <a:camera prst="isometricOffAxis2Top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78" name="Picture 6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 rot="21282662">
                <a:off x="6744035" y="4274554"/>
                <a:ext cx="2014955" cy="17572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79" name="Rectangle 78"/>
              <p:cNvSpPr/>
              <p:nvPr/>
            </p:nvSpPr>
            <p:spPr>
              <a:xfrm>
                <a:off x="4969042" y="4957011"/>
                <a:ext cx="3994485" cy="2526631"/>
              </a:xfrm>
              <a:prstGeom prst="rect">
                <a:avLst/>
              </a:prstGeom>
              <a:solidFill>
                <a:srgbClr val="D9A309"/>
              </a:solidFill>
              <a:ln>
                <a:noFill/>
              </a:ln>
              <a:effectLst/>
              <a:scene3d>
                <a:camera prst="isometricOffAxis2Top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80" name="Group 132"/>
              <p:cNvGrpSpPr/>
              <p:nvPr/>
            </p:nvGrpSpPr>
            <p:grpSpPr>
              <a:xfrm>
                <a:off x="5763130" y="5835315"/>
                <a:ext cx="2753905" cy="586480"/>
                <a:chOff x="4884824" y="6015789"/>
                <a:chExt cx="2753905" cy="586480"/>
              </a:xfrm>
              <a:solidFill>
                <a:srgbClr val="996633"/>
              </a:solidFill>
            </p:grpSpPr>
            <p:sp>
              <p:nvSpPr>
                <p:cNvPr id="82" name="Rectangle 81"/>
                <p:cNvSpPr/>
                <p:nvPr/>
              </p:nvSpPr>
              <p:spPr>
                <a:xfrm>
                  <a:off x="4884824" y="6039855"/>
                  <a:ext cx="1443789" cy="288759"/>
                </a:xfrm>
                <a:prstGeom prst="rect">
                  <a:avLst/>
                </a:prstGeom>
                <a:grpFill/>
                <a:ln>
                  <a:noFill/>
                </a:ln>
                <a:scene3d>
                  <a:camera prst="isometricOffAxis1Top"/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 rot="2144939">
                  <a:off x="6667987" y="6306755"/>
                  <a:ext cx="970742" cy="295514"/>
                </a:xfrm>
                <a:prstGeom prst="rect">
                  <a:avLst/>
                </a:prstGeom>
                <a:grpFill/>
                <a:ln>
                  <a:noFill/>
                </a:ln>
                <a:scene3d>
                  <a:camera prst="isometricOffAxis2Top"/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4" name="Rectangle 83"/>
                <p:cNvSpPr/>
                <p:nvPr/>
              </p:nvSpPr>
              <p:spPr>
                <a:xfrm>
                  <a:off x="6112043" y="6015789"/>
                  <a:ext cx="782052" cy="228600"/>
                </a:xfrm>
                <a:prstGeom prst="rect">
                  <a:avLst/>
                </a:prstGeom>
                <a:grpFill/>
                <a:ln>
                  <a:noFill/>
                </a:ln>
                <a:scene3d>
                  <a:camera prst="isometricOffAxis2Top"/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81" name="Straight Arrow Connector 80"/>
              <p:cNvCxnSpPr/>
              <p:nvPr/>
            </p:nvCxnSpPr>
            <p:spPr>
              <a:xfrm flipV="1">
                <a:off x="6091990" y="6075947"/>
                <a:ext cx="417094" cy="81640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5" name="Straight Arrow Connector 64"/>
            <p:cNvCxnSpPr/>
            <p:nvPr/>
          </p:nvCxnSpPr>
          <p:spPr>
            <a:xfrm>
              <a:off x="6761747" y="5828723"/>
              <a:ext cx="421106" cy="90814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Arrow Connector 65"/>
            <p:cNvCxnSpPr/>
            <p:nvPr/>
          </p:nvCxnSpPr>
          <p:spPr>
            <a:xfrm>
              <a:off x="7375357" y="6057324"/>
              <a:ext cx="252664" cy="29535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/>
            <p:cNvCxnSpPr/>
            <p:nvPr/>
          </p:nvCxnSpPr>
          <p:spPr>
            <a:xfrm>
              <a:off x="6649447" y="5908930"/>
              <a:ext cx="421106" cy="90814"/>
            </a:xfrm>
            <a:prstGeom prst="straightConnector1">
              <a:avLst/>
            </a:prstGeom>
            <a:ln w="19050">
              <a:solidFill>
                <a:srgbClr val="FF0000"/>
              </a:solidFill>
              <a:prstDash val="sysDot"/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/>
            <p:cNvCxnSpPr/>
            <p:nvPr/>
          </p:nvCxnSpPr>
          <p:spPr>
            <a:xfrm>
              <a:off x="7263057" y="6137531"/>
              <a:ext cx="252664" cy="295350"/>
            </a:xfrm>
            <a:prstGeom prst="straightConnector1">
              <a:avLst/>
            </a:prstGeom>
            <a:ln w="19050">
              <a:solidFill>
                <a:srgbClr val="FF0000"/>
              </a:solidFill>
              <a:prstDash val="sysDot"/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/>
            <p:cNvCxnSpPr/>
            <p:nvPr/>
          </p:nvCxnSpPr>
          <p:spPr>
            <a:xfrm flipV="1">
              <a:off x="5646816" y="6075947"/>
              <a:ext cx="405068" cy="69604"/>
            </a:xfrm>
            <a:prstGeom prst="straightConnector1">
              <a:avLst/>
            </a:prstGeom>
            <a:ln w="19050">
              <a:solidFill>
                <a:srgbClr val="FF0000"/>
              </a:solidFill>
              <a:prstDash val="sysDot"/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0" name="Group 158"/>
            <p:cNvGrpSpPr/>
            <p:nvPr/>
          </p:nvGrpSpPr>
          <p:grpSpPr>
            <a:xfrm>
              <a:off x="6003754" y="6495219"/>
              <a:ext cx="1250074" cy="646331"/>
              <a:chOff x="3019922" y="6022613"/>
              <a:chExt cx="1250074" cy="646331"/>
            </a:xfrm>
          </p:grpSpPr>
          <p:cxnSp>
            <p:nvCxnSpPr>
              <p:cNvPr id="74" name="Straight Arrow Connector 73"/>
              <p:cNvCxnSpPr/>
              <p:nvPr/>
            </p:nvCxnSpPr>
            <p:spPr>
              <a:xfrm flipV="1">
                <a:off x="3019922" y="6503876"/>
                <a:ext cx="348920" cy="5434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prstDash val="sysDot"/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Arrow Connector 74"/>
              <p:cNvCxnSpPr/>
              <p:nvPr/>
            </p:nvCxnSpPr>
            <p:spPr>
              <a:xfrm flipV="1">
                <a:off x="3043989" y="6235171"/>
                <a:ext cx="356937" cy="4011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6" name="TextBox 75"/>
              <p:cNvSpPr txBox="1"/>
              <p:nvPr/>
            </p:nvSpPr>
            <p:spPr>
              <a:xfrm>
                <a:off x="3296653" y="6022613"/>
                <a:ext cx="97334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on strip</a:t>
                </a:r>
              </a:p>
              <a:p>
                <a:r>
                  <a:rPr lang="en-US" dirty="0" smtClean="0"/>
                  <a:t>on GND</a:t>
                </a:r>
                <a:endParaRPr lang="en-US" dirty="0"/>
              </a:p>
            </p:txBody>
          </p:sp>
        </p:grpSp>
        <p:sp>
          <p:nvSpPr>
            <p:cNvPr id="71" name="Freeform 70"/>
            <p:cNvSpPr/>
            <p:nvPr/>
          </p:nvSpPr>
          <p:spPr>
            <a:xfrm rot="20796195">
              <a:off x="6919459" y="5416532"/>
              <a:ext cx="173863" cy="412454"/>
            </a:xfrm>
            <a:custGeom>
              <a:avLst/>
              <a:gdLst>
                <a:gd name="connsiteX0" fmla="*/ 108284 w 108284"/>
                <a:gd name="connsiteY0" fmla="*/ 0 h 469232"/>
                <a:gd name="connsiteX1" fmla="*/ 12031 w 108284"/>
                <a:gd name="connsiteY1" fmla="*/ 192505 h 469232"/>
                <a:gd name="connsiteX2" fmla="*/ 36095 w 108284"/>
                <a:gd name="connsiteY2" fmla="*/ 469232 h 469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8284" h="469232">
                  <a:moveTo>
                    <a:pt x="108284" y="0"/>
                  </a:moveTo>
                  <a:cubicBezTo>
                    <a:pt x="66173" y="57150"/>
                    <a:pt x="24062" y="114300"/>
                    <a:pt x="12031" y="192505"/>
                  </a:cubicBezTo>
                  <a:cubicBezTo>
                    <a:pt x="0" y="270710"/>
                    <a:pt x="18047" y="369971"/>
                    <a:pt x="36095" y="469232"/>
                  </a:cubicBezTo>
                </a:path>
              </a:pathLst>
            </a:custGeom>
            <a:ln w="28575">
              <a:solidFill>
                <a:srgbClr val="008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Freeform 71"/>
            <p:cNvSpPr/>
            <p:nvPr/>
          </p:nvSpPr>
          <p:spPr>
            <a:xfrm rot="20796195">
              <a:off x="7023732" y="5436585"/>
              <a:ext cx="173863" cy="412454"/>
            </a:xfrm>
            <a:custGeom>
              <a:avLst/>
              <a:gdLst>
                <a:gd name="connsiteX0" fmla="*/ 108284 w 108284"/>
                <a:gd name="connsiteY0" fmla="*/ 0 h 469232"/>
                <a:gd name="connsiteX1" fmla="*/ 12031 w 108284"/>
                <a:gd name="connsiteY1" fmla="*/ 192505 h 469232"/>
                <a:gd name="connsiteX2" fmla="*/ 36095 w 108284"/>
                <a:gd name="connsiteY2" fmla="*/ 469232 h 469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8284" h="469232">
                  <a:moveTo>
                    <a:pt x="108284" y="0"/>
                  </a:moveTo>
                  <a:cubicBezTo>
                    <a:pt x="66173" y="57150"/>
                    <a:pt x="24062" y="114300"/>
                    <a:pt x="12031" y="192505"/>
                  </a:cubicBezTo>
                  <a:cubicBezTo>
                    <a:pt x="0" y="270710"/>
                    <a:pt x="18047" y="369971"/>
                    <a:pt x="36095" y="469232"/>
                  </a:cubicBezTo>
                </a:path>
              </a:pathLst>
            </a:custGeom>
            <a:ln w="28575">
              <a:solidFill>
                <a:srgbClr val="008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3" name="Straight Arrow Connector 72"/>
            <p:cNvCxnSpPr/>
            <p:nvPr/>
          </p:nvCxnSpPr>
          <p:spPr>
            <a:xfrm>
              <a:off x="7255042" y="5281864"/>
              <a:ext cx="1" cy="348916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6" name="Rectangle 85"/>
          <p:cNvSpPr/>
          <p:nvPr/>
        </p:nvSpPr>
        <p:spPr>
          <a:xfrm>
            <a:off x="3934326" y="3308680"/>
            <a:ext cx="372979" cy="830179"/>
          </a:xfrm>
          <a:prstGeom prst="rect">
            <a:avLst/>
          </a:prstGeom>
          <a:noFill/>
          <a:ln w="38100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TextBox 86"/>
          <p:cNvSpPr txBox="1"/>
          <p:nvPr/>
        </p:nvSpPr>
        <p:spPr>
          <a:xfrm>
            <a:off x="3904736" y="4139513"/>
            <a:ext cx="4423718" cy="923330"/>
          </a:xfrm>
          <a:prstGeom prst="rect">
            <a:avLst/>
          </a:prstGeom>
          <a:noFill/>
          <a:ln w="38100">
            <a:solidFill>
              <a:srgbClr val="C00000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The intentional signal current and its signal return current on the strip conductor and PCB GND signal return conductor</a:t>
            </a:r>
            <a:endParaRPr lang="en-US" dirty="0"/>
          </a:p>
        </p:txBody>
      </p:sp>
      <p:sp>
        <p:nvSpPr>
          <p:cNvPr id="88" name="TextBox 87"/>
          <p:cNvSpPr txBox="1"/>
          <p:nvPr/>
        </p:nvSpPr>
        <p:spPr>
          <a:xfrm>
            <a:off x="148282" y="5449330"/>
            <a:ext cx="78836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Q: There are two un-intended current paths.  What are they?</a:t>
            </a:r>
            <a:endParaRPr lang="en-US" sz="2400" dirty="0"/>
          </a:p>
        </p:txBody>
      </p:sp>
      <p:cxnSp>
        <p:nvCxnSpPr>
          <p:cNvPr id="90" name="Straight Arrow Connector 89"/>
          <p:cNvCxnSpPr/>
          <p:nvPr/>
        </p:nvCxnSpPr>
        <p:spPr>
          <a:xfrm flipV="1">
            <a:off x="6054810" y="2730843"/>
            <a:ext cx="247136" cy="1408673"/>
          </a:xfrm>
          <a:prstGeom prst="straightConnector1">
            <a:avLst/>
          </a:prstGeom>
          <a:ln w="19050">
            <a:solidFill>
              <a:srgbClr val="C00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4431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Coupling from Currents “Jumping” Signal Return References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3425" y="1136822"/>
            <a:ext cx="6423812" cy="3694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reeform 4"/>
          <p:cNvSpPr/>
          <p:nvPr/>
        </p:nvSpPr>
        <p:spPr>
          <a:xfrm rot="559768">
            <a:off x="2767437" y="1840488"/>
            <a:ext cx="1258051" cy="344930"/>
          </a:xfrm>
          <a:custGeom>
            <a:avLst/>
            <a:gdLst>
              <a:gd name="connsiteX0" fmla="*/ 0 w 863600"/>
              <a:gd name="connsiteY0" fmla="*/ 190500 h 190500"/>
              <a:gd name="connsiteX1" fmla="*/ 215900 w 863600"/>
              <a:gd name="connsiteY1" fmla="*/ 101600 h 190500"/>
              <a:gd name="connsiteX2" fmla="*/ 342900 w 863600"/>
              <a:gd name="connsiteY2" fmla="*/ 177800 h 190500"/>
              <a:gd name="connsiteX3" fmla="*/ 457200 w 863600"/>
              <a:gd name="connsiteY3" fmla="*/ 139700 h 190500"/>
              <a:gd name="connsiteX4" fmla="*/ 482600 w 863600"/>
              <a:gd name="connsiteY4" fmla="*/ 50800 h 190500"/>
              <a:gd name="connsiteX5" fmla="*/ 584200 w 863600"/>
              <a:gd name="connsiteY5" fmla="*/ 25400 h 190500"/>
              <a:gd name="connsiteX6" fmla="*/ 647700 w 863600"/>
              <a:gd name="connsiteY6" fmla="*/ 114300 h 190500"/>
              <a:gd name="connsiteX7" fmla="*/ 762000 w 863600"/>
              <a:gd name="connsiteY7" fmla="*/ 127000 h 190500"/>
              <a:gd name="connsiteX8" fmla="*/ 762000 w 863600"/>
              <a:gd name="connsiteY8" fmla="*/ 38100 h 190500"/>
              <a:gd name="connsiteX9" fmla="*/ 863600 w 863600"/>
              <a:gd name="connsiteY9" fmla="*/ 0 h 190500"/>
              <a:gd name="connsiteX10" fmla="*/ 863600 w 863600"/>
              <a:gd name="connsiteY10" fmla="*/ 0 h 19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63600" h="190500">
                <a:moveTo>
                  <a:pt x="0" y="190500"/>
                </a:moveTo>
                <a:cubicBezTo>
                  <a:pt x="79375" y="147108"/>
                  <a:pt x="158750" y="103717"/>
                  <a:pt x="215900" y="101600"/>
                </a:cubicBezTo>
                <a:cubicBezTo>
                  <a:pt x="273050" y="99483"/>
                  <a:pt x="302683" y="171450"/>
                  <a:pt x="342900" y="177800"/>
                </a:cubicBezTo>
                <a:cubicBezTo>
                  <a:pt x="383117" y="184150"/>
                  <a:pt x="433917" y="160867"/>
                  <a:pt x="457200" y="139700"/>
                </a:cubicBezTo>
                <a:cubicBezTo>
                  <a:pt x="480483" y="118533"/>
                  <a:pt x="461434" y="69850"/>
                  <a:pt x="482600" y="50800"/>
                </a:cubicBezTo>
                <a:cubicBezTo>
                  <a:pt x="503766" y="31750"/>
                  <a:pt x="556683" y="14817"/>
                  <a:pt x="584200" y="25400"/>
                </a:cubicBezTo>
                <a:cubicBezTo>
                  <a:pt x="611717" y="35983"/>
                  <a:pt x="618067" y="97367"/>
                  <a:pt x="647700" y="114300"/>
                </a:cubicBezTo>
                <a:cubicBezTo>
                  <a:pt x="677333" y="131233"/>
                  <a:pt x="742950" y="139700"/>
                  <a:pt x="762000" y="127000"/>
                </a:cubicBezTo>
                <a:cubicBezTo>
                  <a:pt x="781050" y="114300"/>
                  <a:pt x="745067" y="59267"/>
                  <a:pt x="762000" y="38100"/>
                </a:cubicBezTo>
                <a:cubicBezTo>
                  <a:pt x="778933" y="16933"/>
                  <a:pt x="863600" y="0"/>
                  <a:pt x="863600" y="0"/>
                </a:cubicBezTo>
                <a:lnTo>
                  <a:pt x="863600" y="0"/>
                </a:lnTo>
              </a:path>
            </a:pathLst>
          </a:custGeom>
          <a:ln w="38100">
            <a:solidFill>
              <a:srgbClr val="195597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60639" y="4905633"/>
            <a:ext cx="43570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Method:  When signals transition layers, transition 2 layers to use the lower side of the GND reference plane upper side being used, or transition to another GND layer with a GND stitching via or multiple </a:t>
            </a:r>
            <a:r>
              <a:rPr lang="en-US" dirty="0" err="1" smtClean="0"/>
              <a:t>vias</a:t>
            </a:r>
            <a:r>
              <a:rPr lang="en-US" dirty="0" smtClean="0"/>
              <a:t> adjacent to the signal transition via.</a:t>
            </a:r>
            <a:endParaRPr lang="en-US" dirty="0"/>
          </a:p>
        </p:txBody>
      </p:sp>
      <p:graphicFrame>
        <p:nvGraphicFramePr>
          <p:cNvPr id="7" name="Object 15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3309057600"/>
              </p:ext>
            </p:extLst>
          </p:nvPr>
        </p:nvGraphicFramePr>
        <p:xfrm>
          <a:off x="4675921" y="4605680"/>
          <a:ext cx="3153872" cy="21025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6669" name="Picture" r:id="rId4" imgW="2741676" imgH="1827276" progId="Word.Picture.8">
                  <p:embed/>
                </p:oleObj>
              </mc:Choice>
              <mc:Fallback>
                <p:oleObj name="Picture" r:id="rId4" imgW="2741676" imgH="1827276" progId="Word.Picture.8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5921" y="4605680"/>
                        <a:ext cx="3153872" cy="210258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Box 24"/>
          <p:cNvSpPr txBox="1">
            <a:spLocks noChangeArrowheads="1"/>
          </p:cNvSpPr>
          <p:nvPr/>
        </p:nvSpPr>
        <p:spPr bwMode="auto">
          <a:xfrm>
            <a:off x="7122421" y="5238031"/>
            <a:ext cx="2021579" cy="108952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>
                <a:latin typeface="Times New Roman" pitchFamily="18" charset="0"/>
              </a:rPr>
              <a:t>10-15 dB EMI reduction with new </a:t>
            </a:r>
            <a:r>
              <a:rPr lang="en-US" sz="2400" dirty="0" smtClean="0">
                <a:latin typeface="Times New Roman" pitchFamily="18" charset="0"/>
              </a:rPr>
              <a:t>“layout”</a:t>
            </a:r>
            <a:endParaRPr lang="en-US" sz="2400" dirty="0">
              <a:latin typeface="Times New Roman" pitchFamily="18" charset="0"/>
            </a:endParaRPr>
          </a:p>
        </p:txBody>
      </p:sp>
      <p:grpSp>
        <p:nvGrpSpPr>
          <p:cNvPr id="9" name="Group 23"/>
          <p:cNvGrpSpPr>
            <a:grpSpLocks/>
          </p:cNvGrpSpPr>
          <p:nvPr/>
        </p:nvGrpSpPr>
        <p:grpSpPr bwMode="auto">
          <a:xfrm>
            <a:off x="7022790" y="3234630"/>
            <a:ext cx="2037074" cy="1729143"/>
            <a:chOff x="192" y="1824"/>
            <a:chExt cx="2395" cy="1796"/>
          </a:xfrm>
        </p:grpSpPr>
        <p:pic>
          <p:nvPicPr>
            <p:cNvPr id="10" name="Picture 7" descr="ucoax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92" y="1824"/>
              <a:ext cx="2395" cy="1796"/>
            </a:xfrm>
            <a:prstGeom prst="rect">
              <a:avLst/>
            </a:prstGeom>
            <a:noFill/>
          </p:spPr>
        </p:pic>
        <p:sp>
          <p:nvSpPr>
            <p:cNvPr id="11" name="Text Box 19"/>
            <p:cNvSpPr txBox="1">
              <a:spLocks noChangeArrowheads="1"/>
            </p:cNvSpPr>
            <p:nvPr/>
          </p:nvSpPr>
          <p:spPr bwMode="auto">
            <a:xfrm>
              <a:off x="1344" y="2928"/>
              <a:ext cx="1175" cy="2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bg1"/>
                  </a:solidFill>
                </a:rPr>
                <a:t>microcontroller</a:t>
              </a:r>
            </a:p>
          </p:txBody>
        </p:sp>
        <p:sp>
          <p:nvSpPr>
            <p:cNvPr id="12" name="Text Box 20"/>
            <p:cNvSpPr txBox="1">
              <a:spLocks noChangeArrowheads="1"/>
            </p:cNvSpPr>
            <p:nvPr/>
          </p:nvSpPr>
          <p:spPr bwMode="auto">
            <a:xfrm>
              <a:off x="460" y="2544"/>
              <a:ext cx="502" cy="2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bg1"/>
                  </a:solidFill>
                </a:rPr>
                <a:t>ASIC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57693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evel">
  <a:themeElements>
    <a:clrScheme name="Level 8">
      <a:dk1>
        <a:srgbClr val="000000"/>
      </a:dk1>
      <a:lt1>
        <a:srgbClr val="FFFFFF"/>
      </a:lt1>
      <a:dk2>
        <a:srgbClr val="999900"/>
      </a:dk2>
      <a:lt2>
        <a:srgbClr val="666600"/>
      </a:lt2>
      <a:accent1>
        <a:srgbClr val="99CC00"/>
      </a:accent1>
      <a:accent2>
        <a:srgbClr val="CCCC66"/>
      </a:accent2>
      <a:accent3>
        <a:srgbClr val="FFFFFF"/>
      </a:accent3>
      <a:accent4>
        <a:srgbClr val="000000"/>
      </a:accent4>
      <a:accent5>
        <a:srgbClr val="CAE2AA"/>
      </a:accent5>
      <a:accent6>
        <a:srgbClr val="B9B95C"/>
      </a:accent6>
      <a:hlink>
        <a:srgbClr val="FFCC00"/>
      </a:hlink>
      <a:folHlink>
        <a:srgbClr val="CC9900"/>
      </a:folHlink>
    </a:clrScheme>
    <a:fontScheme name="Level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Level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EMC_template_Apr08_2</Template>
  <TotalTime>8532</TotalTime>
  <Words>3004</Words>
  <Application>Microsoft Office PowerPoint</Application>
  <PresentationFormat>On-screen Show (4:3)</PresentationFormat>
  <Paragraphs>542</Paragraphs>
  <Slides>44</Slides>
  <Notes>15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4</vt:i4>
      </vt:variant>
      <vt:variant>
        <vt:lpstr>Slide Titles</vt:lpstr>
      </vt:variant>
      <vt:variant>
        <vt:i4>44</vt:i4>
      </vt:variant>
    </vt:vector>
  </HeadingPairs>
  <TitlesOfParts>
    <vt:vector size="57" baseType="lpstr">
      <vt:lpstr>SimSun</vt:lpstr>
      <vt:lpstr>SimSun</vt:lpstr>
      <vt:lpstr>Arial</vt:lpstr>
      <vt:lpstr>Arial Black</vt:lpstr>
      <vt:lpstr>Symbol</vt:lpstr>
      <vt:lpstr>Times New Roman</vt:lpstr>
      <vt:lpstr>Verdana</vt:lpstr>
      <vt:lpstr>Wingdings</vt:lpstr>
      <vt:lpstr>Level</vt:lpstr>
      <vt:lpstr>Picture</vt:lpstr>
      <vt:lpstr>Equation</vt:lpstr>
      <vt:lpstr>Document</vt:lpstr>
      <vt:lpstr>Visio</vt:lpstr>
      <vt:lpstr>A Current-Centric Approach for EMI Coupling Physics and Concepts in  High-Speed Design</vt:lpstr>
      <vt:lpstr>EMI Concepts and Physics: Module Overview</vt:lpstr>
      <vt:lpstr>EMI/RFI Problem Constituents</vt:lpstr>
      <vt:lpstr>Divide and Conquer for EMI Diagnosis and Mitigation</vt:lpstr>
      <vt:lpstr>Anatomy of the EMI Frequency Response</vt:lpstr>
      <vt:lpstr>EMI Concepts and Physics: Module Overview</vt:lpstr>
      <vt:lpstr>EMI Coupling Paths (discussed in this seminar)</vt:lpstr>
      <vt:lpstr>Coupling to Heatsinks from Traces in Proximity</vt:lpstr>
      <vt:lpstr>Coupling from Currents “Jumping” Signal Return References</vt:lpstr>
      <vt:lpstr>Coupling to Cables Draped across the Layout</vt:lpstr>
      <vt:lpstr>Coupling from Traces Crossing Gaps in Signal Return Planes </vt:lpstr>
      <vt:lpstr>Cable Connector Shell-to-PCB Connector Shell</vt:lpstr>
      <vt:lpstr>3D Wave Coupling – Radiation from High-Speed Connectors</vt:lpstr>
      <vt:lpstr>3D Wave Coupling – Coupling through Cavity Mode</vt:lpstr>
      <vt:lpstr>EMI Concepts and Physics: Module Overview</vt:lpstr>
      <vt:lpstr>Physics-Based Models and Methodology for EMI</vt:lpstr>
      <vt:lpstr>Current Paths at High Frequency</vt:lpstr>
      <vt:lpstr>Conduction and Displacement Current – TL</vt:lpstr>
      <vt:lpstr>Skin Effect and Skin Depth</vt:lpstr>
      <vt:lpstr>Skin Depth for Copper</vt:lpstr>
      <vt:lpstr>Skin Depth and Current at High-Frequency</vt:lpstr>
      <vt:lpstr>Skin Depth and Current at High-Frequency</vt:lpstr>
      <vt:lpstr>Current Flows in Loops</vt:lpstr>
      <vt:lpstr>Intentional Currents – TL Signal Currents</vt:lpstr>
      <vt:lpstr>Un-intentional EMI “Antenna” Currents – Shielded Cable</vt:lpstr>
      <vt:lpstr>Un-intentional EMI “Antenna” Currents – Un-shielded Cable</vt:lpstr>
      <vt:lpstr>Un-intentional Currents across/around Slots</vt:lpstr>
      <vt:lpstr>Un-intentional Antenna Currents on Heatsinks</vt:lpstr>
      <vt:lpstr>Intentional and Un-Intentional Currents on PCBs</vt:lpstr>
      <vt:lpstr>EMI Concepts and Physics: Module Overview</vt:lpstr>
      <vt:lpstr>USB Cable/Connector/Enclosure/PCB Interface</vt:lpstr>
      <vt:lpstr>DVI Connector Geometry</vt:lpstr>
      <vt:lpstr>EMI “Antenna” Currents on Cable</vt:lpstr>
      <vt:lpstr>Cable Shield to Connector Shell</vt:lpstr>
      <vt:lpstr>Cable Connector Shell-to-PCB Connector Shell</vt:lpstr>
      <vt:lpstr>PCB Connector Shell-to-Enclosure</vt:lpstr>
      <vt:lpstr>PCB Connector Shell-to-PCB GND</vt:lpstr>
      <vt:lpstr>EMI Concepts and Physics: Module Overview</vt:lpstr>
      <vt:lpstr>Modeling for Engineering Methodology and Calculations</vt:lpstr>
      <vt:lpstr>Engineering Methodology and Calculations – Coupling Path</vt:lpstr>
      <vt:lpstr>Modeling for Engineering Modeling Methodology– Decomposition</vt:lpstr>
      <vt:lpstr>Engineering Modeling Methodology– Model Development</vt:lpstr>
      <vt:lpstr>Modeling Methodology – Model Assembly and Calculations</vt:lpstr>
      <vt:lpstr>Conclusion</vt:lpstr>
    </vt:vector>
  </TitlesOfParts>
  <Company>UMR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jfan</dc:creator>
  <cp:lastModifiedBy>James Drewniak</cp:lastModifiedBy>
  <cp:revision>628</cp:revision>
  <cp:lastPrinted>2012-06-20T02:28:45Z</cp:lastPrinted>
  <dcterms:created xsi:type="dcterms:W3CDTF">2008-10-02T01:47:32Z</dcterms:created>
  <dcterms:modified xsi:type="dcterms:W3CDTF">2015-01-21T21:43:58Z</dcterms:modified>
</cp:coreProperties>
</file>