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doc" ContentType="application/msword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4.xml" ContentType="application/vnd.openxmlformats-officedocument.presentationml.notesSlide+xml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795" r:id="rId2"/>
    <p:sldId id="794" r:id="rId3"/>
    <p:sldId id="796" r:id="rId4"/>
    <p:sldId id="797" r:id="rId5"/>
    <p:sldId id="798" r:id="rId6"/>
    <p:sldId id="799" r:id="rId7"/>
    <p:sldId id="800" r:id="rId8"/>
    <p:sldId id="801" r:id="rId9"/>
    <p:sldId id="802" r:id="rId10"/>
    <p:sldId id="803" r:id="rId11"/>
    <p:sldId id="804" r:id="rId12"/>
    <p:sldId id="805" r:id="rId13"/>
    <p:sldId id="806" r:id="rId14"/>
    <p:sldId id="807" r:id="rId15"/>
    <p:sldId id="808" r:id="rId16"/>
    <p:sldId id="809" r:id="rId17"/>
    <p:sldId id="810" r:id="rId18"/>
    <p:sldId id="811" r:id="rId19"/>
    <p:sldId id="812" r:id="rId20"/>
    <p:sldId id="813" r:id="rId21"/>
    <p:sldId id="814" r:id="rId22"/>
    <p:sldId id="815" r:id="rId23"/>
    <p:sldId id="816" r:id="rId24"/>
    <p:sldId id="817" r:id="rId25"/>
    <p:sldId id="818" r:id="rId26"/>
    <p:sldId id="819" r:id="rId27"/>
    <p:sldId id="820" r:id="rId28"/>
    <p:sldId id="821" r:id="rId29"/>
    <p:sldId id="822" r:id="rId30"/>
    <p:sldId id="823" r:id="rId31"/>
    <p:sldId id="824" r:id="rId32"/>
    <p:sldId id="825" r:id="rId33"/>
    <p:sldId id="828" r:id="rId34"/>
    <p:sldId id="827" r:id="rId35"/>
    <p:sldId id="826" r:id="rId36"/>
    <p:sldId id="773" r:id="rId37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3300"/>
    <a:srgbClr val="B63C06"/>
    <a:srgbClr val="C0C0C0"/>
    <a:srgbClr val="CCFF99"/>
    <a:srgbClr val="3333FF"/>
    <a:srgbClr val="DDDDDD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9" autoAdjust="0"/>
    <p:restoredTop sz="97474" autoAdjust="0"/>
  </p:normalViewPr>
  <p:slideViewPr>
    <p:cSldViewPr>
      <p:cViewPr varScale="1">
        <p:scale>
          <a:sx n="115" d="100"/>
          <a:sy n="115" d="100"/>
        </p:scale>
        <p:origin x="-728" y="-104"/>
      </p:cViewPr>
      <p:guideLst>
        <p:guide orient="horz" pos="7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34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0" tIns="46580" rIns="93160" bIns="46580" numCol="1" anchor="t" anchorCtr="0" compatLnSpc="1">
            <a:prstTxWarp prst="textNoShape">
              <a:avLst/>
            </a:prstTxWarp>
          </a:bodyPr>
          <a:lstStyle>
            <a:lvl1pPr defTabSz="930275">
              <a:defRPr sz="1300"/>
            </a:lvl1pPr>
          </a:lstStyle>
          <a:p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0" tIns="46580" rIns="93160" bIns="46580" numCol="1" anchor="t" anchorCtr="0" compatLnSpc="1">
            <a:prstTxWarp prst="textNoShape">
              <a:avLst/>
            </a:prstTxWarp>
          </a:bodyPr>
          <a:lstStyle>
            <a:lvl1pPr algn="r" defTabSz="930275">
              <a:defRPr sz="1300"/>
            </a:lvl1pPr>
          </a:lstStyle>
          <a:p>
            <a:endParaRPr 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85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0" tIns="46580" rIns="93160" bIns="46580" numCol="1" anchor="b" anchorCtr="0" compatLnSpc="1">
            <a:prstTxWarp prst="textNoShape">
              <a:avLst/>
            </a:prstTxWarp>
          </a:bodyPr>
          <a:lstStyle>
            <a:lvl1pPr defTabSz="930275">
              <a:defRPr sz="1300"/>
            </a:lvl1pPr>
          </a:lstStyle>
          <a:p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0" tIns="46580" rIns="93160" bIns="46580" numCol="1" anchor="b" anchorCtr="0" compatLnSpc="1">
            <a:prstTxWarp prst="textNoShape">
              <a:avLst/>
            </a:prstTxWarp>
          </a:bodyPr>
          <a:lstStyle>
            <a:lvl1pPr algn="r" defTabSz="930275">
              <a:defRPr sz="1300"/>
            </a:lvl1pPr>
          </a:lstStyle>
          <a:p>
            <a:fld id="{C2DEE89F-B009-420F-9FF1-F37DFAD2F6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986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0" tIns="46580" rIns="93160" bIns="46580" numCol="1" anchor="t" anchorCtr="0" compatLnSpc="1">
            <a:prstTxWarp prst="textNoShape">
              <a:avLst/>
            </a:prstTxWarp>
          </a:bodyPr>
          <a:lstStyle>
            <a:lvl1pPr defTabSz="930275">
              <a:defRPr sz="13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0" tIns="46580" rIns="93160" bIns="46580" numCol="1" anchor="t" anchorCtr="0" compatLnSpc="1">
            <a:prstTxWarp prst="textNoShape">
              <a:avLst/>
            </a:prstTxWarp>
          </a:bodyPr>
          <a:lstStyle>
            <a:lvl1pPr algn="r" defTabSz="930275">
              <a:defRPr sz="13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6612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450" y="4414838"/>
            <a:ext cx="5143500" cy="418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0" tIns="46580" rIns="93160" bIns="465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285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0" tIns="46580" rIns="93160" bIns="46580" numCol="1" anchor="b" anchorCtr="0" compatLnSpc="1">
            <a:prstTxWarp prst="textNoShape">
              <a:avLst/>
            </a:prstTxWarp>
          </a:bodyPr>
          <a:lstStyle>
            <a:lvl1pPr defTabSz="930275">
              <a:defRPr sz="13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0" tIns="46580" rIns="93160" bIns="46580" numCol="1" anchor="b" anchorCtr="0" compatLnSpc="1">
            <a:prstTxWarp prst="textNoShape">
              <a:avLst/>
            </a:prstTxWarp>
          </a:bodyPr>
          <a:lstStyle>
            <a:lvl1pPr algn="r" defTabSz="930275">
              <a:defRPr sz="1300"/>
            </a:lvl1pPr>
          </a:lstStyle>
          <a:p>
            <a:fld id="{4A33EE6F-8050-4444-9203-3C0F832FC0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3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16130" indent="-275434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01738" indent="-220348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42433" indent="-220348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83128" indent="-220348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018E75-DC74-0240-9E9F-6A0473D82DFF}" type="slidenum">
              <a:rPr lang="en-US" sz="1300"/>
              <a:pPr eaLnBrk="1" hangingPunct="1"/>
              <a:t>1</a:t>
            </a:fld>
            <a:endParaRPr lang="en-US" sz="1300"/>
          </a:p>
        </p:txBody>
      </p:sp>
      <p:sp>
        <p:nvSpPr>
          <p:cNvPr id="17410" name="Rectangle 3074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075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16130" indent="-275434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01738" indent="-220348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42433" indent="-220348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83128" indent="-220348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23AF472-9E8A-7F42-ABA1-447D501EAB81}" type="slidenum">
              <a:rPr lang="en-US" sz="1300"/>
              <a:pPr eaLnBrk="1" hangingPunct="1"/>
              <a:t>2</a:t>
            </a:fld>
            <a:endParaRPr lang="en-US" sz="13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16130" indent="-275434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01738" indent="-220348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42433" indent="-220348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83128" indent="-220348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D475EB4-0EA2-D747-88D5-4A94A5487782}" type="slidenum">
              <a:rPr lang="en-US" sz="1300"/>
              <a:pPr eaLnBrk="1" hangingPunct="1"/>
              <a:t>8</a:t>
            </a:fld>
            <a:endParaRPr lang="en-US" sz="13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16130" indent="-275434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01738" indent="-220348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42433" indent="-220348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83128" indent="-220348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EF333CA-6E99-7A4A-98B0-9C4F28225E29}" type="slidenum">
              <a:rPr lang="en-US" sz="1300"/>
              <a:pPr eaLnBrk="1" hangingPunct="1"/>
              <a:t>24</a:t>
            </a:fld>
            <a:endParaRPr lang="en-US" sz="1300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-76200"/>
            <a:ext cx="20193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-76200"/>
            <a:ext cx="59055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9624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143000"/>
            <a:ext cx="39624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0600" y="3771900"/>
            <a:ext cx="39624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9624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143000"/>
            <a:ext cx="39624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-76200"/>
            <a:ext cx="8077200" cy="632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9624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800600" y="1143000"/>
            <a:ext cx="3962400" cy="5105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228600" y="6477000"/>
            <a:ext cx="3276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24 SEP 2015  IEEE Power and Energy Society</a:t>
            </a: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770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Scott Weidner, SwRI, IEEE Senior Member</a:t>
            </a: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77000"/>
            <a:ext cx="19050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58A14-36C4-8846-803D-9E8FBA725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81881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43000"/>
            <a:ext cx="3962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143000"/>
            <a:ext cx="3962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1.jpeg"/><Relationship Id="rId19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/>
          <p:cNvPicPr>
            <a:picLocks noChangeAspect="1" noChangeArrowheads="1"/>
          </p:cNvPicPr>
          <p:nvPr userDrawn="1"/>
        </p:nvPicPr>
        <p:blipFill>
          <a:blip r:embed="rId18" cstate="print">
            <a:lum bright="22000" contrast="-38000"/>
          </a:blip>
          <a:srcRect/>
          <a:stretch>
            <a:fillRect/>
          </a:stretch>
        </p:blipFill>
        <p:spPr bwMode="auto">
          <a:xfrm>
            <a:off x="-1588" y="0"/>
            <a:ext cx="9145588" cy="914400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-76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8077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57150">
            <a:solidFill>
              <a:srgbClr val="AB112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043" name="Picture 19" descr="NASA_logo"/>
          <p:cNvPicPr>
            <a:picLocks noChangeAspect="1" noChangeArrowheads="1" noCrop="1"/>
          </p:cNvPicPr>
          <p:nvPr userDrawn="1"/>
        </p:nvPicPr>
        <p:blipFill>
          <a:blip r:embed="rId19" cstate="print">
            <a:lum contrast="2000"/>
          </a:blip>
          <a:srcRect/>
          <a:stretch>
            <a:fillRect/>
          </a:stretch>
        </p:blipFill>
        <p:spPr bwMode="auto">
          <a:xfrm>
            <a:off x="8229600" y="73025"/>
            <a:ext cx="877888" cy="765175"/>
          </a:xfrm>
          <a:prstGeom prst="rect">
            <a:avLst/>
          </a:prstGeom>
          <a:noFill/>
        </p:spPr>
      </p:pic>
      <p:pic>
        <p:nvPicPr>
          <p:cNvPr id="1048" name="Picture 24" descr="Pin_with_flag"/>
          <p:cNvPicPr>
            <a:picLocks noChangeAspect="1" noChangeArrowheads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41275"/>
            <a:ext cx="1143000" cy="820738"/>
          </a:xfrm>
          <a:prstGeom prst="rect">
            <a:avLst/>
          </a:prstGeom>
          <a:solidFill>
            <a:srgbClr val="C0C0C0">
              <a:alpha val="70000"/>
            </a:srgbClr>
          </a:solidFill>
          <a:ln w="12700">
            <a:noFill/>
            <a:miter lim="800000"/>
            <a:headEnd/>
            <a:tailEnd/>
          </a:ln>
        </p:spPr>
      </p:pic>
      <p:sp>
        <p:nvSpPr>
          <p:cNvPr id="8" name="Date Placeholder 2"/>
          <p:cNvSpPr>
            <a:spLocks noGrp="1"/>
          </p:cNvSpPr>
          <p:nvPr>
            <p:ph type="dt" sz="quarter" idx="2"/>
          </p:nvPr>
        </p:nvSpPr>
        <p:spPr>
          <a:xfrm>
            <a:off x="228600" y="6477000"/>
            <a:ext cx="320040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000" smtClean="0"/>
              <a:t>24 SEP 2015  IEEE Power and Energy Society</a:t>
            </a:r>
            <a:endParaRPr lang="en-US" sz="1000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200400" y="6477000"/>
            <a:ext cx="289560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000" dirty="0"/>
              <a:t>Scott </a:t>
            </a:r>
            <a:r>
              <a:rPr lang="en-US" sz="1000" dirty="0" smtClean="0"/>
              <a:t>Weidner, </a:t>
            </a:r>
            <a:r>
              <a:rPr lang="en-US" sz="1000" dirty="0" err="1" smtClean="0"/>
              <a:t>SwRI</a:t>
            </a:r>
            <a:r>
              <a:rPr lang="en-US" sz="1000" dirty="0" smtClean="0"/>
              <a:t>, IEEE Senior Member</a:t>
            </a:r>
            <a:endParaRPr lang="en-US" sz="10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xmlns:p14="http://schemas.microsoft.com/office/powerpoint/2010/main"/>
  <p:hf hdr="0"/>
  <p:txStyles>
    <p:titleStyle>
      <a:lvl1pPr algn="ctr" rtl="0" fontAlgn="base">
        <a:lnSpc>
          <a:spcPct val="80000"/>
        </a:lnSpc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lnSpc>
          <a:spcPct val="80000"/>
        </a:lnSpc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B Helvetica Bold" charset="0"/>
        </a:defRPr>
      </a:lvl2pPr>
      <a:lvl3pPr algn="ctr" rtl="0" fontAlgn="base">
        <a:lnSpc>
          <a:spcPct val="80000"/>
        </a:lnSpc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B Helvetica Bold" charset="0"/>
        </a:defRPr>
      </a:lvl3pPr>
      <a:lvl4pPr algn="ctr" rtl="0" fontAlgn="base">
        <a:lnSpc>
          <a:spcPct val="80000"/>
        </a:lnSpc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B Helvetica Bold" charset="0"/>
        </a:defRPr>
      </a:lvl4pPr>
      <a:lvl5pPr algn="ctr" rtl="0" fontAlgn="base">
        <a:lnSpc>
          <a:spcPct val="80000"/>
        </a:lnSpc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B Helvetica Bold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B Helvetica Bold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B Helvetica Bold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B Helvetica Bold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B Helvetica Bold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AB1121"/>
        </a:buClr>
        <a:buFont typeface="Symbol" pitchFamily="18" charset="2"/>
        <a:buChar char="·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AB1121"/>
        </a:buClr>
        <a:buFont typeface="Symbol" pitchFamily="18" charset="2"/>
        <a:buChar char="-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AB1121"/>
        </a:buClr>
        <a:buSzPct val="90000"/>
        <a:buFont typeface="Symbol" pitchFamily="18" charset="2"/>
        <a:buChar char="¨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AB1121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AB1121"/>
        </a:buClr>
        <a:buFont typeface="Symbol" pitchFamily="18" charset="2"/>
        <a:buChar char="Þ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AB1121"/>
        </a:buClr>
        <a:buFont typeface="Symbol" pitchFamily="18" charset="2"/>
        <a:buChar char="Þ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AB1121"/>
        </a:buClr>
        <a:buFont typeface="Symbol" pitchFamily="18" charset="2"/>
        <a:buChar char="Þ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AB1121"/>
        </a:buClr>
        <a:buFont typeface="Symbol" pitchFamily="18" charset="2"/>
        <a:buChar char="Þ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AB1121"/>
        </a:buClr>
        <a:buFont typeface="Symbol" pitchFamily="18" charset="2"/>
        <a:buChar char="Þ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20.png"/><Relationship Id="rId7" Type="http://schemas.openxmlformats.org/officeDocument/2006/relationships/image" Target="../media/image23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3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35.jpeg"/><Relationship Id="rId5" Type="http://schemas.openxmlformats.org/officeDocument/2006/relationships/oleObject" Target="../embeddings/oleObject3.bin"/><Relationship Id="rId6" Type="http://schemas.openxmlformats.org/officeDocument/2006/relationships/image" Target="../media/image34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4_Document1.doc"/><Relationship Id="rId4" Type="http://schemas.openxmlformats.org/officeDocument/2006/relationships/image" Target="../media/image38.wmf"/><Relationship Id="rId5" Type="http://schemas.openxmlformats.org/officeDocument/2006/relationships/image" Target="../media/image39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Relationship Id="rId3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228600" y="6477000"/>
            <a:ext cx="320040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000" dirty="0" smtClean="0"/>
              <a:t>11 NOV SEP </a:t>
            </a:r>
            <a:r>
              <a:rPr lang="en-US" sz="1000" dirty="0" smtClean="0"/>
              <a:t>2015  IEEE </a:t>
            </a:r>
            <a:r>
              <a:rPr lang="en-US" sz="1000" dirty="0" smtClean="0"/>
              <a:t>CTS CEDA Meeting</a:t>
            </a:r>
            <a:endParaRPr lang="en-US" sz="1000" dirty="0"/>
          </a:p>
        </p:txBody>
      </p:sp>
      <p:sp>
        <p:nvSpPr>
          <p:cNvPr id="16387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200400" y="6477000"/>
            <a:ext cx="289560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000" dirty="0"/>
              <a:t>Scott </a:t>
            </a:r>
            <a:r>
              <a:rPr lang="en-US" sz="1000" dirty="0" smtClean="0"/>
              <a:t>Weidner, </a:t>
            </a:r>
            <a:r>
              <a:rPr lang="en-US" sz="1000" dirty="0" err="1" smtClean="0"/>
              <a:t>SwRI</a:t>
            </a:r>
            <a:r>
              <a:rPr lang="en-US" sz="1000" dirty="0" smtClean="0"/>
              <a:t>, IEEE Senior Member</a:t>
            </a:r>
            <a:endParaRPr lang="en-US" sz="1000" dirty="0"/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305800" cy="914400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The </a:t>
            </a:r>
            <a:r>
              <a:rPr lang="en-US" i="1" dirty="0">
                <a:latin typeface="Times New Roman" charset="0"/>
              </a:rPr>
              <a:t>New Horizons</a:t>
            </a:r>
            <a:r>
              <a:rPr lang="en-US" dirty="0">
                <a:latin typeface="Times New Roman" charset="0"/>
              </a:rPr>
              <a:t> Mission to Pluto</a:t>
            </a:r>
          </a:p>
        </p:txBody>
      </p:sp>
      <p:pic>
        <p:nvPicPr>
          <p:cNvPr id="16389" name="Picture 6" descr="Encounter_01_high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73138"/>
            <a:ext cx="6781800" cy="542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273899"/>
      </p:ext>
    </p:extLst>
  </p:cSld>
  <p:clrMapOvr>
    <a:masterClrMapping/>
  </p:clrMapOvr>
  <p:transition xmlns:p14="http://schemas.microsoft.com/office/powerpoint/2010/main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The </a:t>
            </a:r>
            <a:r>
              <a:rPr lang="en-US" i="1">
                <a:latin typeface="Times New Roman" charset="0"/>
              </a:rPr>
              <a:t>New Horizons</a:t>
            </a:r>
            <a:r>
              <a:rPr lang="en-US">
                <a:latin typeface="Times New Roman" charset="0"/>
              </a:rPr>
              <a:t> Spacecraft</a:t>
            </a:r>
          </a:p>
        </p:txBody>
      </p:sp>
      <p:sp>
        <p:nvSpPr>
          <p:cNvPr id="28677" name="Rectangle 4"/>
          <p:cNvSpPr>
            <a:spLocks noChangeArrowheads="1"/>
          </p:cNvSpPr>
          <p:nvPr/>
        </p:nvSpPr>
        <p:spPr bwMode="auto">
          <a:xfrm>
            <a:off x="5105400" y="1066800"/>
            <a:ext cx="38862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/>
              <a:t>Southwest Research Institute was in charge of the payload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/>
              <a:t>	(all of the science instruments)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/>
              <a:t>Two of the science instruments were made at SwRI</a:t>
            </a:r>
            <a:endParaRPr lang="en-US" sz="180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/>
              <a:t>Johns Hopkins University Applied Physics Lab built the spacecraft</a:t>
            </a:r>
          </a:p>
        </p:txBody>
      </p:sp>
      <p:pic>
        <p:nvPicPr>
          <p:cNvPr id="28678" name="Picture 7" descr="e21-New Horizons logo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03300"/>
            <a:ext cx="4343400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2"/>
          <p:cNvSpPr txBox="1">
            <a:spLocks/>
          </p:cNvSpPr>
          <p:nvPr/>
        </p:nvSpPr>
        <p:spPr>
          <a:xfrm>
            <a:off x="228600" y="6477000"/>
            <a:ext cx="3276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11 NOV SEP 2015  IEEE CTS CEDA Meeting</a:t>
            </a:r>
            <a:endParaRPr lang="en-US" sz="1200" dirty="0"/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3962400" y="6477000"/>
            <a:ext cx="2895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smtClean="0"/>
              <a:t>Scott Weidner, SwRI, IEEE Senior Member</a:t>
            </a:r>
            <a:endParaRPr lang="en-US" sz="1200" dirty="0"/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8458200" y="6477000"/>
            <a:ext cx="5334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31858A14-36C4-8846-803D-9E8FBA725024}" type="slidenum">
              <a:rPr lang="en-US" sz="1200" smtClean="0"/>
              <a:pPr>
                <a:defRPr/>
              </a:pPr>
              <a:t>10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24852236"/>
      </p:ext>
    </p:extLst>
  </p:cSld>
  <p:clrMapOvr>
    <a:masterClrMapping/>
  </p:clrMapOvr>
  <p:transition xmlns:p14="http://schemas.microsoft.com/office/powerpoint/2010/main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The </a:t>
            </a:r>
            <a:r>
              <a:rPr lang="en-US" i="1" dirty="0">
                <a:latin typeface="Times New Roman" charset="0"/>
              </a:rPr>
              <a:t>New Horizons</a:t>
            </a:r>
            <a:r>
              <a:rPr lang="en-US" dirty="0">
                <a:latin typeface="Times New Roman" charset="0"/>
              </a:rPr>
              <a:t> Spacecraft</a:t>
            </a:r>
            <a:br>
              <a:rPr lang="en-US" dirty="0">
                <a:latin typeface="Times New Roman" charset="0"/>
              </a:rPr>
            </a:br>
            <a:r>
              <a:rPr lang="en-US" dirty="0">
                <a:latin typeface="Times New Roman" charset="0"/>
              </a:rPr>
              <a:t>Instrument Payload</a:t>
            </a:r>
          </a:p>
        </p:txBody>
      </p:sp>
      <p:pic>
        <p:nvPicPr>
          <p:cNvPr id="2970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47800"/>
            <a:ext cx="6019800" cy="501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02" name="Group 8"/>
          <p:cNvGrpSpPr>
            <a:grpSpLocks/>
          </p:cNvGrpSpPr>
          <p:nvPr/>
        </p:nvGrpSpPr>
        <p:grpSpPr bwMode="auto">
          <a:xfrm>
            <a:off x="990600" y="2514600"/>
            <a:ext cx="7478713" cy="2860675"/>
            <a:chOff x="317" y="1378"/>
            <a:chExt cx="5164" cy="2007"/>
          </a:xfrm>
        </p:grpSpPr>
        <p:sp>
          <p:nvSpPr>
            <p:cNvPr id="29704" name="Text Box 9"/>
            <p:cNvSpPr txBox="1">
              <a:spLocks noChangeArrowheads="1"/>
            </p:cNvSpPr>
            <p:nvPr/>
          </p:nvSpPr>
          <p:spPr bwMode="auto">
            <a:xfrm>
              <a:off x="4638" y="1387"/>
              <a:ext cx="531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 b="1">
                  <a:latin typeface="Arial" charset="0"/>
                </a:rPr>
                <a:t>Alice</a:t>
              </a:r>
            </a:p>
          </p:txBody>
        </p:sp>
        <p:sp>
          <p:nvSpPr>
            <p:cNvPr id="29705" name="Text Box 10"/>
            <p:cNvSpPr txBox="1">
              <a:spLocks noChangeArrowheads="1"/>
            </p:cNvSpPr>
            <p:nvPr/>
          </p:nvSpPr>
          <p:spPr bwMode="auto">
            <a:xfrm>
              <a:off x="4949" y="2562"/>
              <a:ext cx="532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 b="1">
                  <a:latin typeface="Arial" charset="0"/>
                </a:rPr>
                <a:t>Ralph</a:t>
              </a:r>
            </a:p>
          </p:txBody>
        </p:sp>
        <p:sp>
          <p:nvSpPr>
            <p:cNvPr id="29706" name="Text Box 11"/>
            <p:cNvSpPr txBox="1">
              <a:spLocks noChangeArrowheads="1"/>
            </p:cNvSpPr>
            <p:nvPr/>
          </p:nvSpPr>
          <p:spPr bwMode="auto">
            <a:xfrm>
              <a:off x="563" y="1378"/>
              <a:ext cx="640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 b="1">
                  <a:latin typeface="Arial" charset="0"/>
                </a:rPr>
                <a:t>PEPSSI</a:t>
              </a:r>
            </a:p>
          </p:txBody>
        </p:sp>
        <p:sp>
          <p:nvSpPr>
            <p:cNvPr id="29707" name="Text Box 12"/>
            <p:cNvSpPr txBox="1">
              <a:spLocks noChangeArrowheads="1"/>
            </p:cNvSpPr>
            <p:nvPr/>
          </p:nvSpPr>
          <p:spPr bwMode="auto">
            <a:xfrm>
              <a:off x="317" y="2674"/>
              <a:ext cx="570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 b="1">
                  <a:latin typeface="Arial" charset="0"/>
                </a:rPr>
                <a:t>SWAP</a:t>
              </a:r>
            </a:p>
          </p:txBody>
        </p:sp>
        <p:sp>
          <p:nvSpPr>
            <p:cNvPr id="29708" name="Text Box 13"/>
            <p:cNvSpPr txBox="1">
              <a:spLocks noChangeArrowheads="1"/>
            </p:cNvSpPr>
            <p:nvPr/>
          </p:nvSpPr>
          <p:spPr bwMode="auto">
            <a:xfrm>
              <a:off x="3892" y="3149"/>
              <a:ext cx="532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 b="1">
                  <a:latin typeface="Arial" charset="0"/>
                </a:rPr>
                <a:t>SDC</a:t>
              </a:r>
            </a:p>
          </p:txBody>
        </p:sp>
        <p:sp>
          <p:nvSpPr>
            <p:cNvPr id="29709" name="Line 14"/>
            <p:cNvSpPr>
              <a:spLocks noChangeShapeType="1"/>
            </p:cNvSpPr>
            <p:nvPr/>
          </p:nvSpPr>
          <p:spPr bwMode="auto">
            <a:xfrm flipH="1" flipV="1">
              <a:off x="4781" y="2395"/>
              <a:ext cx="168" cy="2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0" name="Line 15"/>
            <p:cNvSpPr>
              <a:spLocks noChangeShapeType="1"/>
            </p:cNvSpPr>
            <p:nvPr/>
          </p:nvSpPr>
          <p:spPr bwMode="auto">
            <a:xfrm flipH="1">
              <a:off x="4488" y="1560"/>
              <a:ext cx="182" cy="1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1" name="Line 16"/>
            <p:cNvSpPr>
              <a:spLocks noChangeShapeType="1"/>
            </p:cNvSpPr>
            <p:nvPr/>
          </p:nvSpPr>
          <p:spPr bwMode="auto">
            <a:xfrm flipH="1" flipV="1">
              <a:off x="3552" y="2664"/>
              <a:ext cx="346" cy="5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2" name="Line 17"/>
            <p:cNvSpPr>
              <a:spLocks noChangeShapeType="1"/>
            </p:cNvSpPr>
            <p:nvPr/>
          </p:nvSpPr>
          <p:spPr bwMode="auto">
            <a:xfrm flipV="1">
              <a:off x="878" y="2458"/>
              <a:ext cx="221" cy="3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3" name="Line 18"/>
            <p:cNvSpPr>
              <a:spLocks noChangeShapeType="1"/>
            </p:cNvSpPr>
            <p:nvPr/>
          </p:nvSpPr>
          <p:spPr bwMode="auto">
            <a:xfrm>
              <a:off x="1176" y="1560"/>
              <a:ext cx="307" cy="28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4" name="Text Box 19"/>
            <p:cNvSpPr txBox="1">
              <a:spLocks noChangeArrowheads="1"/>
            </p:cNvSpPr>
            <p:nvPr/>
          </p:nvSpPr>
          <p:spPr bwMode="auto">
            <a:xfrm>
              <a:off x="2630" y="1815"/>
              <a:ext cx="56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400" b="1">
                  <a:latin typeface="Arial" charset="0"/>
                </a:rPr>
                <a:t>LORRI</a:t>
              </a:r>
            </a:p>
          </p:txBody>
        </p:sp>
        <p:sp>
          <p:nvSpPr>
            <p:cNvPr id="29715" name="Line 20"/>
            <p:cNvSpPr>
              <a:spLocks noChangeShapeType="1"/>
            </p:cNvSpPr>
            <p:nvPr/>
          </p:nvSpPr>
          <p:spPr bwMode="auto">
            <a:xfrm flipH="1">
              <a:off x="2477" y="1973"/>
              <a:ext cx="173" cy="2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Date Placeholder 2"/>
          <p:cNvSpPr txBox="1">
            <a:spLocks/>
          </p:cNvSpPr>
          <p:nvPr/>
        </p:nvSpPr>
        <p:spPr>
          <a:xfrm>
            <a:off x="228600" y="6477000"/>
            <a:ext cx="3276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11 NOV SEP 2015  IEEE CTS CEDA Meeting</a:t>
            </a:r>
            <a:endParaRPr lang="en-US" sz="1200" dirty="0"/>
          </a:p>
        </p:txBody>
      </p:sp>
      <p:sp>
        <p:nvSpPr>
          <p:cNvPr id="22" name="Footer Placeholder 3"/>
          <p:cNvSpPr txBox="1">
            <a:spLocks/>
          </p:cNvSpPr>
          <p:nvPr/>
        </p:nvSpPr>
        <p:spPr>
          <a:xfrm>
            <a:off x="3962400" y="6477000"/>
            <a:ext cx="2895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smtClean="0"/>
              <a:t>Scott Weidner, SwRI, IEEE Senior Member</a:t>
            </a:r>
            <a:endParaRPr lang="en-US" sz="1200" dirty="0"/>
          </a:p>
        </p:txBody>
      </p:sp>
      <p:sp>
        <p:nvSpPr>
          <p:cNvPr id="23" name="Slide Number Placeholder 4"/>
          <p:cNvSpPr txBox="1">
            <a:spLocks/>
          </p:cNvSpPr>
          <p:nvPr/>
        </p:nvSpPr>
        <p:spPr>
          <a:xfrm>
            <a:off x="8458200" y="6477000"/>
            <a:ext cx="5334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31858A14-36C4-8846-803D-9E8FBA725024}" type="slidenum">
              <a:rPr lang="en-US" sz="1200" smtClean="0"/>
              <a:pPr>
                <a:defRPr/>
              </a:pPr>
              <a:t>11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36608184"/>
      </p:ext>
    </p:extLst>
  </p:cSld>
  <p:clrMapOvr>
    <a:masterClrMapping/>
  </p:clrMapOvr>
  <p:transition xmlns:p14="http://schemas.microsoft.com/office/powerpoint/2010/main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7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81400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20" descr="DSCN11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06680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21" descr="DSCN12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981200"/>
            <a:ext cx="3111500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The </a:t>
            </a:r>
            <a:r>
              <a:rPr lang="en-US" i="1" dirty="0">
                <a:latin typeface="Times New Roman" charset="0"/>
              </a:rPr>
              <a:t>New Horizons</a:t>
            </a:r>
            <a:r>
              <a:rPr lang="en-US" dirty="0">
                <a:latin typeface="Times New Roman" charset="0"/>
              </a:rPr>
              <a:t> Spacecraft</a:t>
            </a:r>
            <a:br>
              <a:rPr lang="en-US" dirty="0">
                <a:latin typeface="Times New Roman" charset="0"/>
              </a:rPr>
            </a:br>
            <a:r>
              <a:rPr lang="en-US" dirty="0">
                <a:latin typeface="Times New Roman" charset="0"/>
              </a:rPr>
              <a:t>During Integration at JHUAPL</a:t>
            </a:r>
          </a:p>
        </p:txBody>
      </p:sp>
      <p:sp>
        <p:nvSpPr>
          <p:cNvPr id="10" name="Date Placeholder 2"/>
          <p:cNvSpPr txBox="1">
            <a:spLocks/>
          </p:cNvSpPr>
          <p:nvPr/>
        </p:nvSpPr>
        <p:spPr>
          <a:xfrm>
            <a:off x="228600" y="6477000"/>
            <a:ext cx="3276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11 NOV SEP 2015  IEEE CTS CEDA Meeting</a:t>
            </a:r>
            <a:endParaRPr lang="en-US" sz="1200" dirty="0"/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3962400" y="6477000"/>
            <a:ext cx="2895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smtClean="0"/>
              <a:t>Scott Weidner, SwRI, IEEE Senior Member</a:t>
            </a:r>
            <a:endParaRPr lang="en-US" sz="1200" dirty="0"/>
          </a:p>
        </p:txBody>
      </p:sp>
      <p:sp>
        <p:nvSpPr>
          <p:cNvPr id="12" name="Slide Number Placeholder 4"/>
          <p:cNvSpPr txBox="1">
            <a:spLocks/>
          </p:cNvSpPr>
          <p:nvPr/>
        </p:nvSpPr>
        <p:spPr>
          <a:xfrm>
            <a:off x="8458200" y="6477000"/>
            <a:ext cx="5334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31858A14-36C4-8846-803D-9E8FBA725024}" type="slidenum">
              <a:rPr lang="en-US" sz="1200" smtClean="0"/>
              <a:pPr>
                <a:defRPr/>
              </a:pPr>
              <a:t>12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53550192"/>
      </p:ext>
    </p:extLst>
  </p:cSld>
  <p:clrMapOvr>
    <a:masterClrMapping/>
  </p:clrMapOvr>
  <p:transition xmlns:p14="http://schemas.microsoft.com/office/powerpoint/2010/main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The </a:t>
            </a:r>
            <a:r>
              <a:rPr lang="en-US" i="1" dirty="0">
                <a:latin typeface="Times New Roman" charset="0"/>
              </a:rPr>
              <a:t>New Horizons</a:t>
            </a:r>
            <a:r>
              <a:rPr lang="en-US" dirty="0">
                <a:latin typeface="Times New Roman" charset="0"/>
              </a:rPr>
              <a:t> Spacecraft</a:t>
            </a:r>
            <a:br>
              <a:rPr lang="en-US" dirty="0">
                <a:latin typeface="Times New Roman" charset="0"/>
              </a:rPr>
            </a:br>
            <a:r>
              <a:rPr lang="en-US" dirty="0">
                <a:latin typeface="Times New Roman" charset="0"/>
              </a:rPr>
              <a:t>During Integration at KSC</a:t>
            </a:r>
          </a:p>
        </p:txBody>
      </p:sp>
      <p:pic>
        <p:nvPicPr>
          <p:cNvPr id="31749" name="Picture 9" descr="KSC_PHSF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657600"/>
            <a:ext cx="4430713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47800"/>
            <a:ext cx="4876800" cy="2819400"/>
          </a:xfrm>
          <a:prstGeom prst="rect">
            <a:avLst/>
          </a:prstGeom>
          <a:noFill/>
          <a:ln w="38100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1" name="Picture 6" descr="Soluri-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09800"/>
            <a:ext cx="2436813" cy="3733800"/>
          </a:xfrm>
          <a:prstGeom prst="rect">
            <a:avLst/>
          </a:prstGeom>
          <a:noFill/>
          <a:ln w="38100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KSC_SAS_with_NH_in_Fairing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752600"/>
            <a:ext cx="2914650" cy="4343400"/>
          </a:xfrm>
          <a:prstGeom prst="rect">
            <a:avLst/>
          </a:prstGeom>
          <a:noFill/>
          <a:ln w="28575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ate Placeholder 2"/>
          <p:cNvSpPr txBox="1">
            <a:spLocks/>
          </p:cNvSpPr>
          <p:nvPr/>
        </p:nvSpPr>
        <p:spPr>
          <a:xfrm>
            <a:off x="228600" y="6477000"/>
            <a:ext cx="3276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11 NOV SEP 2015  IEEE CTS CEDA Meeting</a:t>
            </a:r>
            <a:endParaRPr lang="en-US" sz="1200" dirty="0"/>
          </a:p>
        </p:txBody>
      </p:sp>
      <p:sp>
        <p:nvSpPr>
          <p:cNvPr id="12" name="Footer Placeholder 3"/>
          <p:cNvSpPr txBox="1">
            <a:spLocks/>
          </p:cNvSpPr>
          <p:nvPr/>
        </p:nvSpPr>
        <p:spPr>
          <a:xfrm>
            <a:off x="3962400" y="6477000"/>
            <a:ext cx="2895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smtClean="0"/>
              <a:t>Scott Weidner, SwRI, IEEE Senior Member</a:t>
            </a:r>
            <a:endParaRPr lang="en-US" sz="1200" dirty="0"/>
          </a:p>
        </p:txBody>
      </p:sp>
      <p:sp>
        <p:nvSpPr>
          <p:cNvPr id="13" name="Slide Number Placeholder 4"/>
          <p:cNvSpPr txBox="1">
            <a:spLocks/>
          </p:cNvSpPr>
          <p:nvPr/>
        </p:nvSpPr>
        <p:spPr>
          <a:xfrm>
            <a:off x="8458200" y="6477000"/>
            <a:ext cx="5334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31858A14-36C4-8846-803D-9E8FBA725024}" type="slidenum">
              <a:rPr lang="en-US" sz="1200" smtClean="0"/>
              <a:pPr>
                <a:defRPr/>
              </a:pPr>
              <a:t>13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12267377"/>
      </p:ext>
    </p:extLst>
  </p:cSld>
  <p:clrMapOvr>
    <a:masterClrMapping/>
  </p:clrMapOvr>
  <p:transition xmlns:p14="http://schemas.microsoft.com/office/powerpoint/2010/main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2"/>
          <p:cNvSpPr>
            <a:spLocks noChangeArrowheads="1"/>
          </p:cNvSpPr>
          <p:nvPr/>
        </p:nvSpPr>
        <p:spPr bwMode="auto">
          <a:xfrm>
            <a:off x="152400" y="838200"/>
            <a:ext cx="8839200" cy="563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eaLnBrk="1" hangingPunct="1"/>
            <a:r>
              <a:rPr lang="en-US" sz="2400">
                <a:latin typeface="Times New Roman" charset="0"/>
              </a:rPr>
              <a:t>The </a:t>
            </a:r>
            <a:r>
              <a:rPr lang="en-US" sz="2400" i="1">
                <a:latin typeface="Times New Roman" charset="0"/>
              </a:rPr>
              <a:t>New Horizons</a:t>
            </a:r>
            <a:r>
              <a:rPr lang="en-US" sz="2400">
                <a:latin typeface="Times New Roman" charset="0"/>
              </a:rPr>
              <a:t> Spacecraft Inside the Launch Vehicle</a:t>
            </a:r>
            <a:br>
              <a:rPr lang="en-US" sz="2400">
                <a:latin typeface="Times New Roman" charset="0"/>
              </a:rPr>
            </a:br>
            <a:r>
              <a:rPr lang="en-US" sz="2400">
                <a:latin typeface="Times New Roman" charset="0"/>
              </a:rPr>
              <a:t>(which launched us out of orbit at 36,373 mph)</a:t>
            </a:r>
          </a:p>
        </p:txBody>
      </p:sp>
      <p:grpSp>
        <p:nvGrpSpPr>
          <p:cNvPr id="32774" name="Group 8"/>
          <p:cNvGrpSpPr>
            <a:grpSpLocks/>
          </p:cNvGrpSpPr>
          <p:nvPr/>
        </p:nvGrpSpPr>
        <p:grpSpPr bwMode="auto">
          <a:xfrm>
            <a:off x="439738" y="838200"/>
            <a:ext cx="8551862" cy="5562600"/>
            <a:chOff x="181" y="624"/>
            <a:chExt cx="5387" cy="3504"/>
          </a:xfrm>
        </p:grpSpPr>
        <p:pic>
          <p:nvPicPr>
            <p:cNvPr id="32777" name="Picture 9" descr="fina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1344"/>
              <a:ext cx="4176" cy="2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8" name="Picture 10" descr="55X"/>
            <p:cNvPicPr>
              <a:picLocks noChangeAspect="1" noChangeArrowheads="1"/>
            </p:cNvPicPr>
            <p:nvPr/>
          </p:nvPicPr>
          <p:blipFill>
            <a:blip r:embed="rId4">
              <a:lum bright="24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032"/>
              <a:ext cx="1067" cy="156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779" name="Text Box 11"/>
            <p:cNvSpPr txBox="1">
              <a:spLocks noChangeArrowheads="1"/>
            </p:cNvSpPr>
            <p:nvPr/>
          </p:nvSpPr>
          <p:spPr bwMode="auto">
            <a:xfrm>
              <a:off x="1440" y="1392"/>
              <a:ext cx="1085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sm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latin typeface="Arial" charset="0"/>
                </a:rPr>
                <a:t>Centaur Interstage</a:t>
              </a:r>
            </a:p>
            <a:p>
              <a:pPr eaLnBrk="1" hangingPunct="1"/>
              <a:r>
                <a:rPr lang="en-US" sz="1400" b="1">
                  <a:latin typeface="Arial" charset="0"/>
                </a:rPr>
                <a:t>Adapter  (12.5 ft Dia)</a:t>
              </a:r>
            </a:p>
          </p:txBody>
        </p:sp>
        <p:sp>
          <p:nvSpPr>
            <p:cNvPr id="32780" name="Text Box 12"/>
            <p:cNvSpPr txBox="1">
              <a:spLocks noChangeArrowheads="1"/>
            </p:cNvSpPr>
            <p:nvPr/>
          </p:nvSpPr>
          <p:spPr bwMode="auto">
            <a:xfrm>
              <a:off x="1440" y="2016"/>
              <a:ext cx="986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sm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latin typeface="Arial" charset="0"/>
                </a:rPr>
                <a:t>CCB Cylindrical</a:t>
              </a:r>
            </a:p>
            <a:p>
              <a:pPr eaLnBrk="1" hangingPunct="1"/>
              <a:r>
                <a:rPr lang="en-US" sz="1400" b="1">
                  <a:latin typeface="Arial" charset="0"/>
                </a:rPr>
                <a:t>Interstage Adapter</a:t>
              </a:r>
            </a:p>
          </p:txBody>
        </p:sp>
        <p:sp>
          <p:nvSpPr>
            <p:cNvPr id="32781" name="Text Box 13"/>
            <p:cNvSpPr txBox="1">
              <a:spLocks noChangeArrowheads="1"/>
            </p:cNvSpPr>
            <p:nvPr/>
          </p:nvSpPr>
          <p:spPr bwMode="auto">
            <a:xfrm>
              <a:off x="240" y="3659"/>
              <a:ext cx="78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sm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b="1">
                  <a:latin typeface="Arial" charset="0"/>
                </a:rPr>
                <a:t>RD-180 Engine</a:t>
              </a:r>
            </a:p>
          </p:txBody>
        </p:sp>
        <p:sp>
          <p:nvSpPr>
            <p:cNvPr id="32782" name="Text Box 14"/>
            <p:cNvSpPr txBox="1">
              <a:spLocks noChangeArrowheads="1"/>
            </p:cNvSpPr>
            <p:nvPr/>
          </p:nvSpPr>
          <p:spPr bwMode="auto">
            <a:xfrm>
              <a:off x="2256" y="3668"/>
              <a:ext cx="874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sm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latin typeface="Arial" charset="0"/>
                </a:rPr>
                <a:t>Common Core</a:t>
              </a:r>
            </a:p>
            <a:p>
              <a:pPr eaLnBrk="1" hangingPunct="1"/>
              <a:r>
                <a:rPr lang="en-US" sz="1400" b="1">
                  <a:latin typeface="Arial" charset="0"/>
                </a:rPr>
                <a:t>Booster</a:t>
              </a:r>
              <a:r>
                <a:rPr lang="en-US" sz="1400" b="1" baseline="30000">
                  <a:latin typeface="Arial" charset="0"/>
                </a:rPr>
                <a:t>TM</a:t>
              </a:r>
              <a:r>
                <a:rPr lang="en-US" sz="1400" b="1">
                  <a:latin typeface="Arial" charset="0"/>
                </a:rPr>
                <a:t> (CCB)</a:t>
              </a:r>
            </a:p>
          </p:txBody>
        </p:sp>
        <p:sp>
          <p:nvSpPr>
            <p:cNvPr id="32783" name="Text Box 15"/>
            <p:cNvSpPr txBox="1">
              <a:spLocks noChangeArrowheads="1"/>
            </p:cNvSpPr>
            <p:nvPr/>
          </p:nvSpPr>
          <p:spPr bwMode="auto">
            <a:xfrm>
              <a:off x="3468" y="3120"/>
              <a:ext cx="676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sm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latin typeface="Arial" charset="0"/>
                </a:rPr>
                <a:t>Single</a:t>
              </a:r>
            </a:p>
            <a:p>
              <a:pPr eaLnBrk="1" hangingPunct="1"/>
              <a:r>
                <a:rPr lang="en-US" sz="1400" b="1">
                  <a:latin typeface="Arial" charset="0"/>
                </a:rPr>
                <a:t>RL10 Engine</a:t>
              </a:r>
            </a:p>
          </p:txBody>
        </p:sp>
        <p:sp>
          <p:nvSpPr>
            <p:cNvPr id="32784" name="Text Box 16"/>
            <p:cNvSpPr txBox="1">
              <a:spLocks noChangeArrowheads="1"/>
            </p:cNvSpPr>
            <p:nvPr/>
          </p:nvSpPr>
          <p:spPr bwMode="auto">
            <a:xfrm>
              <a:off x="4222" y="2901"/>
              <a:ext cx="422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sm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en-US" sz="1400" b="1">
                  <a:latin typeface="Arial" charset="0"/>
                </a:rPr>
                <a:t>Centaur</a:t>
              </a:r>
            </a:p>
            <a:p>
              <a:pPr eaLnBrk="1" hangingPunct="1">
                <a:lnSpc>
                  <a:spcPct val="90000"/>
                </a:lnSpc>
              </a:pPr>
              <a:r>
                <a:rPr lang="en-US" sz="1400" b="1">
                  <a:latin typeface="Arial" charset="0"/>
                </a:rPr>
                <a:t>Upper</a:t>
              </a:r>
            </a:p>
            <a:p>
              <a:pPr eaLnBrk="1" hangingPunct="1">
                <a:lnSpc>
                  <a:spcPct val="90000"/>
                </a:lnSpc>
              </a:pPr>
              <a:r>
                <a:rPr lang="en-US" sz="1400" b="1">
                  <a:latin typeface="Arial" charset="0"/>
                </a:rPr>
                <a:t>Stage</a:t>
              </a:r>
            </a:p>
          </p:txBody>
        </p:sp>
        <p:sp>
          <p:nvSpPr>
            <p:cNvPr id="32785" name="Line 17"/>
            <p:cNvSpPr>
              <a:spLocks noChangeShapeType="1"/>
            </p:cNvSpPr>
            <p:nvPr/>
          </p:nvSpPr>
          <p:spPr bwMode="auto">
            <a:xfrm flipH="1" flipV="1">
              <a:off x="3404" y="1387"/>
              <a:ext cx="340" cy="48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2786" name="Line 18"/>
            <p:cNvSpPr>
              <a:spLocks noChangeShapeType="1"/>
            </p:cNvSpPr>
            <p:nvPr/>
          </p:nvSpPr>
          <p:spPr bwMode="auto">
            <a:xfrm flipH="1" flipV="1">
              <a:off x="3849" y="2427"/>
              <a:ext cx="565" cy="47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2787" name="Line 19"/>
            <p:cNvSpPr>
              <a:spLocks noChangeShapeType="1"/>
            </p:cNvSpPr>
            <p:nvPr/>
          </p:nvSpPr>
          <p:spPr bwMode="auto">
            <a:xfrm flipH="1" flipV="1">
              <a:off x="2280" y="1656"/>
              <a:ext cx="354" cy="11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2788" name="Line 20"/>
            <p:cNvSpPr>
              <a:spLocks noChangeShapeType="1"/>
            </p:cNvSpPr>
            <p:nvPr/>
          </p:nvSpPr>
          <p:spPr bwMode="auto">
            <a:xfrm flipH="1" flipV="1">
              <a:off x="2082" y="2286"/>
              <a:ext cx="411" cy="59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2789" name="Line 21"/>
            <p:cNvSpPr>
              <a:spLocks noChangeShapeType="1"/>
            </p:cNvSpPr>
            <p:nvPr/>
          </p:nvSpPr>
          <p:spPr bwMode="auto">
            <a:xfrm flipH="1" flipV="1">
              <a:off x="2319" y="3120"/>
              <a:ext cx="201" cy="5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2790" name="Text Box 22"/>
            <p:cNvSpPr txBox="1">
              <a:spLocks noChangeArrowheads="1"/>
            </p:cNvSpPr>
            <p:nvPr/>
          </p:nvSpPr>
          <p:spPr bwMode="auto">
            <a:xfrm>
              <a:off x="2544" y="1104"/>
              <a:ext cx="1186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sm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latin typeface="Arial" charset="0"/>
                </a:rPr>
                <a:t>5-meter Short Payload</a:t>
              </a:r>
            </a:p>
            <a:p>
              <a:pPr eaLnBrk="1" hangingPunct="1"/>
              <a:r>
                <a:rPr lang="en-US" sz="1400" b="1">
                  <a:latin typeface="Arial" charset="0"/>
                </a:rPr>
                <a:t>Fairing (68 ft)</a:t>
              </a:r>
            </a:p>
          </p:txBody>
        </p:sp>
        <p:sp>
          <p:nvSpPr>
            <p:cNvPr id="32791" name="Text Box 23"/>
            <p:cNvSpPr txBox="1">
              <a:spLocks noChangeArrowheads="1"/>
            </p:cNvSpPr>
            <p:nvPr/>
          </p:nvSpPr>
          <p:spPr bwMode="auto">
            <a:xfrm>
              <a:off x="1440" y="2420"/>
              <a:ext cx="676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sm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latin typeface="Arial" charset="0"/>
                </a:rPr>
                <a:t>Solid Rocket</a:t>
              </a:r>
            </a:p>
            <a:p>
              <a:pPr eaLnBrk="1" hangingPunct="1"/>
              <a:r>
                <a:rPr lang="en-US" sz="1400" b="1">
                  <a:latin typeface="Arial" charset="0"/>
                </a:rPr>
                <a:t>Boosters</a:t>
              </a:r>
            </a:p>
          </p:txBody>
        </p:sp>
        <p:sp>
          <p:nvSpPr>
            <p:cNvPr id="32792" name="Text Box 24"/>
            <p:cNvSpPr txBox="1">
              <a:spLocks noChangeArrowheads="1"/>
            </p:cNvSpPr>
            <p:nvPr/>
          </p:nvSpPr>
          <p:spPr bwMode="auto">
            <a:xfrm>
              <a:off x="1236" y="2543"/>
              <a:ext cx="0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sm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1400" b="1">
                <a:latin typeface="Arial" charset="0"/>
              </a:endParaRPr>
            </a:p>
          </p:txBody>
        </p:sp>
        <p:sp>
          <p:nvSpPr>
            <p:cNvPr id="32793" name="Line 25"/>
            <p:cNvSpPr>
              <a:spLocks noChangeShapeType="1"/>
            </p:cNvSpPr>
            <p:nvPr/>
          </p:nvSpPr>
          <p:spPr bwMode="auto">
            <a:xfrm flipV="1">
              <a:off x="1848" y="2688"/>
              <a:ext cx="104" cy="21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2794" name="Line 26"/>
            <p:cNvSpPr>
              <a:spLocks noChangeShapeType="1"/>
            </p:cNvSpPr>
            <p:nvPr/>
          </p:nvSpPr>
          <p:spPr bwMode="auto">
            <a:xfrm flipH="1">
              <a:off x="567" y="3585"/>
              <a:ext cx="517" cy="7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2795" name="Line 27"/>
            <p:cNvSpPr>
              <a:spLocks noChangeShapeType="1"/>
            </p:cNvSpPr>
            <p:nvPr/>
          </p:nvSpPr>
          <p:spPr bwMode="auto">
            <a:xfrm>
              <a:off x="3412" y="2638"/>
              <a:ext cx="205" cy="5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2796" name="Text Box 28"/>
            <p:cNvSpPr txBox="1">
              <a:spLocks noChangeArrowheads="1"/>
            </p:cNvSpPr>
            <p:nvPr/>
          </p:nvSpPr>
          <p:spPr bwMode="auto">
            <a:xfrm>
              <a:off x="181" y="3118"/>
              <a:ext cx="1185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sm" len="med"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en-US" sz="1400" b="1">
                  <a:latin typeface="Arial" charset="0"/>
                </a:rPr>
                <a:t>Aft Transition</a:t>
              </a:r>
            </a:p>
            <a:p>
              <a:pPr eaLnBrk="1" hangingPunct="1">
                <a:lnSpc>
                  <a:spcPct val="90000"/>
                </a:lnSpc>
              </a:pPr>
              <a:r>
                <a:rPr lang="en-US" sz="1400" b="1">
                  <a:latin typeface="Arial" charset="0"/>
                </a:rPr>
                <a:t>Skirt/Heat Shield</a:t>
              </a:r>
            </a:p>
          </p:txBody>
        </p:sp>
        <p:sp>
          <p:nvSpPr>
            <p:cNvPr id="32797" name="Line 29"/>
            <p:cNvSpPr>
              <a:spLocks noChangeShapeType="1"/>
            </p:cNvSpPr>
            <p:nvPr/>
          </p:nvSpPr>
          <p:spPr bwMode="auto">
            <a:xfrm>
              <a:off x="768" y="3360"/>
              <a:ext cx="519" cy="1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graphicFrame>
          <p:nvGraphicFramePr>
            <p:cNvPr id="32798" name="Object 0"/>
            <p:cNvGraphicFramePr>
              <a:graphicFrameLocks noChangeAspect="1"/>
            </p:cNvGraphicFramePr>
            <p:nvPr/>
          </p:nvGraphicFramePr>
          <p:xfrm>
            <a:off x="5099" y="624"/>
            <a:ext cx="469" cy="34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0017" name="Image" r:id="rId5" imgW="813611" imgH="5911608" progId="Photoshop.Image.6">
                    <p:embed/>
                  </p:oleObj>
                </mc:Choice>
                <mc:Fallback>
                  <p:oleObj name="Image" r:id="rId5" imgW="813611" imgH="5911608" progId="Photoshop.Image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99" y="624"/>
                          <a:ext cx="469" cy="34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799" name="Text Box 31"/>
            <p:cNvSpPr txBox="1">
              <a:spLocks noChangeArrowheads="1"/>
            </p:cNvSpPr>
            <p:nvPr/>
          </p:nvSpPr>
          <p:spPr bwMode="auto">
            <a:xfrm>
              <a:off x="3249" y="3534"/>
              <a:ext cx="831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sm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latin typeface="Arial" charset="0"/>
                </a:rPr>
                <a:t>5-Meter</a:t>
              </a:r>
            </a:p>
            <a:p>
              <a:pPr eaLnBrk="1" hangingPunct="1"/>
              <a:r>
                <a:rPr lang="en-US" sz="1400" b="1">
                  <a:latin typeface="Arial" charset="0"/>
                </a:rPr>
                <a:t>Payload Fairing</a:t>
              </a:r>
            </a:p>
            <a:p>
              <a:pPr eaLnBrk="1" hangingPunct="1"/>
              <a:r>
                <a:rPr lang="en-US" sz="1400" b="1">
                  <a:latin typeface="Arial" charset="0"/>
                </a:rPr>
                <a:t>Boattail</a:t>
              </a:r>
            </a:p>
          </p:txBody>
        </p:sp>
        <p:sp>
          <p:nvSpPr>
            <p:cNvPr id="32800" name="Text Box 32"/>
            <p:cNvSpPr txBox="1">
              <a:spLocks noChangeArrowheads="1"/>
            </p:cNvSpPr>
            <p:nvPr/>
          </p:nvSpPr>
          <p:spPr bwMode="auto">
            <a:xfrm>
              <a:off x="2590" y="3120"/>
              <a:ext cx="434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sm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latin typeface="Arial" charset="0"/>
                </a:rPr>
                <a:t>Centaur</a:t>
              </a:r>
            </a:p>
            <a:p>
              <a:pPr eaLnBrk="1" hangingPunct="1"/>
              <a:r>
                <a:rPr lang="en-US" sz="1400" b="1">
                  <a:latin typeface="Arial" charset="0"/>
                </a:rPr>
                <a:t>Aft Stub</a:t>
              </a:r>
            </a:p>
            <a:p>
              <a:pPr eaLnBrk="1" hangingPunct="1"/>
              <a:r>
                <a:rPr lang="en-US" sz="1400" b="1">
                  <a:latin typeface="Arial" charset="0"/>
                </a:rPr>
                <a:t>Adapter</a:t>
              </a:r>
            </a:p>
          </p:txBody>
        </p:sp>
        <p:sp>
          <p:nvSpPr>
            <p:cNvPr id="32801" name="Text Box 33"/>
            <p:cNvSpPr txBox="1">
              <a:spLocks noChangeArrowheads="1"/>
            </p:cNvSpPr>
            <p:nvPr/>
          </p:nvSpPr>
          <p:spPr bwMode="auto">
            <a:xfrm>
              <a:off x="3840" y="960"/>
              <a:ext cx="894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sm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latin typeface="Arial" charset="0"/>
                </a:rPr>
                <a:t>Centaur Forward</a:t>
              </a:r>
            </a:p>
            <a:p>
              <a:pPr eaLnBrk="1" hangingPunct="1"/>
              <a:r>
                <a:rPr lang="en-US" sz="1400" b="1">
                  <a:latin typeface="Arial" charset="0"/>
                </a:rPr>
                <a:t>Load Reactor</a:t>
              </a:r>
            </a:p>
          </p:txBody>
        </p:sp>
        <p:sp>
          <p:nvSpPr>
            <p:cNvPr id="32802" name="Text Box 34"/>
            <p:cNvSpPr txBox="1">
              <a:spLocks noChangeArrowheads="1"/>
            </p:cNvSpPr>
            <p:nvPr/>
          </p:nvSpPr>
          <p:spPr bwMode="auto">
            <a:xfrm>
              <a:off x="4368" y="1268"/>
              <a:ext cx="751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sm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latin typeface="Arial" charset="0"/>
                </a:rPr>
                <a:t>Payload</a:t>
              </a:r>
            </a:p>
            <a:p>
              <a:pPr eaLnBrk="1" hangingPunct="1"/>
              <a:r>
                <a:rPr lang="en-US" sz="1400" b="1">
                  <a:latin typeface="Arial" charset="0"/>
                </a:rPr>
                <a:t>Adapter (PLA)</a:t>
              </a:r>
            </a:p>
          </p:txBody>
        </p:sp>
        <p:sp>
          <p:nvSpPr>
            <p:cNvPr id="32803" name="Text Box 35"/>
            <p:cNvSpPr txBox="1">
              <a:spLocks noChangeArrowheads="1"/>
            </p:cNvSpPr>
            <p:nvPr/>
          </p:nvSpPr>
          <p:spPr bwMode="auto">
            <a:xfrm>
              <a:off x="2422" y="1728"/>
              <a:ext cx="986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sm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latin typeface="Arial" charset="0"/>
                </a:rPr>
                <a:t>Centaur Conical</a:t>
              </a:r>
            </a:p>
            <a:p>
              <a:pPr eaLnBrk="1" hangingPunct="1"/>
              <a:r>
                <a:rPr lang="en-US" sz="1400" b="1">
                  <a:latin typeface="Arial" charset="0"/>
                </a:rPr>
                <a:t>Interstage Adapter</a:t>
              </a:r>
            </a:p>
          </p:txBody>
        </p:sp>
        <p:sp>
          <p:nvSpPr>
            <p:cNvPr id="32804" name="Line 36"/>
            <p:cNvSpPr>
              <a:spLocks noChangeShapeType="1"/>
            </p:cNvSpPr>
            <p:nvPr/>
          </p:nvSpPr>
          <p:spPr bwMode="auto">
            <a:xfrm flipV="1">
              <a:off x="2880" y="2832"/>
              <a:ext cx="159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2805" name="Line 37"/>
            <p:cNvSpPr>
              <a:spLocks noChangeShapeType="1"/>
            </p:cNvSpPr>
            <p:nvPr/>
          </p:nvSpPr>
          <p:spPr bwMode="auto">
            <a:xfrm flipH="1" flipV="1">
              <a:off x="3222" y="2781"/>
              <a:ext cx="174" cy="7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2806" name="Line 38"/>
            <p:cNvSpPr>
              <a:spLocks noChangeShapeType="1"/>
            </p:cNvSpPr>
            <p:nvPr/>
          </p:nvSpPr>
          <p:spPr bwMode="auto">
            <a:xfrm flipV="1">
              <a:off x="3915" y="1222"/>
              <a:ext cx="242" cy="8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2807" name="Line 39"/>
            <p:cNvSpPr>
              <a:spLocks noChangeShapeType="1"/>
            </p:cNvSpPr>
            <p:nvPr/>
          </p:nvSpPr>
          <p:spPr bwMode="auto">
            <a:xfrm flipV="1">
              <a:off x="4272" y="1536"/>
              <a:ext cx="288" cy="60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2808" name="Line 40"/>
            <p:cNvSpPr>
              <a:spLocks noChangeShapeType="1"/>
            </p:cNvSpPr>
            <p:nvPr/>
          </p:nvSpPr>
          <p:spPr bwMode="auto">
            <a:xfrm flipV="1">
              <a:off x="2853" y="2004"/>
              <a:ext cx="54" cy="7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</p:grpSp>
      <p:pic>
        <p:nvPicPr>
          <p:cNvPr id="32775" name="Picture 41" descr="AtlasV500_launc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19188"/>
            <a:ext cx="2035175" cy="2895600"/>
          </a:xfrm>
          <a:prstGeom prst="rect">
            <a:avLst/>
          </a:prstGeom>
          <a:noFill/>
          <a:ln w="38100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Date Placeholder 2"/>
          <p:cNvSpPr txBox="1">
            <a:spLocks/>
          </p:cNvSpPr>
          <p:nvPr/>
        </p:nvSpPr>
        <p:spPr>
          <a:xfrm>
            <a:off x="228600" y="6477000"/>
            <a:ext cx="3276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11 NOV SEP 2015  IEEE CTS CEDA Meeting</a:t>
            </a:r>
            <a:endParaRPr lang="en-US" sz="1200" dirty="0"/>
          </a:p>
        </p:txBody>
      </p:sp>
      <p:sp>
        <p:nvSpPr>
          <p:cNvPr id="43" name="Footer Placeholder 3"/>
          <p:cNvSpPr txBox="1">
            <a:spLocks/>
          </p:cNvSpPr>
          <p:nvPr/>
        </p:nvSpPr>
        <p:spPr>
          <a:xfrm>
            <a:off x="3962400" y="6477000"/>
            <a:ext cx="2895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smtClean="0"/>
              <a:t>Scott Weidner, SwRI, IEEE Senior Member</a:t>
            </a:r>
            <a:endParaRPr lang="en-US" sz="1200" dirty="0"/>
          </a:p>
        </p:txBody>
      </p:sp>
      <p:sp>
        <p:nvSpPr>
          <p:cNvPr id="44" name="Slide Number Placeholder 4"/>
          <p:cNvSpPr txBox="1">
            <a:spLocks/>
          </p:cNvSpPr>
          <p:nvPr/>
        </p:nvSpPr>
        <p:spPr>
          <a:xfrm>
            <a:off x="8458200" y="6477000"/>
            <a:ext cx="5334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31858A14-36C4-8846-803D-9E8FBA725024}" type="slidenum">
              <a:rPr lang="en-US" sz="1200" smtClean="0"/>
              <a:pPr>
                <a:defRPr/>
              </a:pPr>
              <a:t>14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20953661"/>
      </p:ext>
    </p:extLst>
  </p:cSld>
  <p:clrMapOvr>
    <a:masterClrMapping/>
  </p:clrMapOvr>
  <p:transition xmlns:p14="http://schemas.microsoft.com/office/powerpoint/2010/main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The Mission at Pluto</a:t>
            </a:r>
          </a:p>
        </p:txBody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200400"/>
            <a:ext cx="7924800" cy="3200400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Times New Roman" charset="0"/>
              </a:rPr>
              <a:t>Flyby mission</a:t>
            </a:r>
          </a:p>
          <a:p>
            <a:pPr eaLnBrk="1" hangingPunct="1"/>
            <a:r>
              <a:rPr lang="en-US" sz="2800" dirty="0">
                <a:latin typeface="Times New Roman" charset="0"/>
              </a:rPr>
              <a:t>We </a:t>
            </a:r>
            <a:r>
              <a:rPr lang="en-US" sz="2800" dirty="0" smtClean="0">
                <a:latin typeface="Times New Roman" charset="0"/>
              </a:rPr>
              <a:t>couldn’t carry enough fuel to</a:t>
            </a:r>
            <a:r>
              <a:rPr lang="en-US" altLang="ja-JP" sz="2800" dirty="0" smtClean="0">
                <a:latin typeface="Times New Roman" charset="0"/>
              </a:rPr>
              <a:t> </a:t>
            </a:r>
            <a:r>
              <a:rPr lang="en-US" altLang="ja-JP" sz="2800" dirty="0">
                <a:latin typeface="Times New Roman" charset="0"/>
              </a:rPr>
              <a:t>go into orbit around Pluto</a:t>
            </a:r>
          </a:p>
          <a:p>
            <a:pPr eaLnBrk="1" hangingPunct="1"/>
            <a:r>
              <a:rPr lang="en-US" sz="2800" dirty="0">
                <a:latin typeface="Times New Roman" charset="0"/>
              </a:rPr>
              <a:t>It </a:t>
            </a:r>
            <a:r>
              <a:rPr lang="en-US" sz="2800" dirty="0" smtClean="0">
                <a:latin typeface="Times New Roman" charset="0"/>
              </a:rPr>
              <a:t>took </a:t>
            </a:r>
            <a:r>
              <a:rPr lang="en-US" sz="2800" dirty="0">
                <a:latin typeface="Times New Roman" charset="0"/>
              </a:rPr>
              <a:t>almost ten years to get there</a:t>
            </a:r>
          </a:p>
          <a:p>
            <a:pPr eaLnBrk="1" hangingPunct="1"/>
            <a:r>
              <a:rPr lang="en-US" sz="2800" dirty="0">
                <a:latin typeface="Times New Roman" charset="0"/>
              </a:rPr>
              <a:t>And then everything has to work PERFECTLY for one week as we fly by the planet and collect the key scientific data</a:t>
            </a:r>
          </a:p>
        </p:txBody>
      </p:sp>
      <p:pic>
        <p:nvPicPr>
          <p:cNvPr id="33798" name="Picture 4" descr="nh_panoram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90600"/>
            <a:ext cx="662940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2"/>
          <p:cNvSpPr txBox="1">
            <a:spLocks/>
          </p:cNvSpPr>
          <p:nvPr/>
        </p:nvSpPr>
        <p:spPr>
          <a:xfrm>
            <a:off x="228600" y="6477000"/>
            <a:ext cx="3276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11 NOV SEP 2015  IEEE CTS CEDA Meeting</a:t>
            </a:r>
            <a:endParaRPr lang="en-US" sz="1200" dirty="0"/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3962400" y="6477000"/>
            <a:ext cx="2895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smtClean="0"/>
              <a:t>Scott Weidner, SwRI, IEEE Senior Member</a:t>
            </a:r>
            <a:endParaRPr lang="en-US" sz="1200" dirty="0"/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8458200" y="6477000"/>
            <a:ext cx="5334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31858A14-36C4-8846-803D-9E8FBA725024}" type="slidenum">
              <a:rPr lang="en-US" sz="1200" smtClean="0"/>
              <a:pPr>
                <a:defRPr/>
              </a:pPr>
              <a:t>15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71719111"/>
      </p:ext>
    </p:extLst>
  </p:cSld>
  <p:clrMapOvr>
    <a:masterClrMapping/>
  </p:clrMapOvr>
  <p:transition xmlns:p14="http://schemas.microsoft.com/office/powerpoint/2010/main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Science Instrument:  LORRI</a:t>
            </a:r>
          </a:p>
        </p:txBody>
      </p:sp>
      <p:sp>
        <p:nvSpPr>
          <p:cNvPr id="3482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477000" y="1371600"/>
            <a:ext cx="2438400" cy="4495800"/>
          </a:xfrm>
        </p:spPr>
        <p:txBody>
          <a:bodyPr/>
          <a:lstStyle/>
          <a:p>
            <a:pPr eaLnBrk="1" hangingPunct="1"/>
            <a:r>
              <a:rPr lang="en-US" sz="1800" dirty="0">
                <a:latin typeface="Times New Roman" charset="0"/>
              </a:rPr>
              <a:t>Long Range Telescope</a:t>
            </a:r>
          </a:p>
          <a:p>
            <a:pPr eaLnBrk="1" hangingPunct="1"/>
            <a:r>
              <a:rPr lang="en-US" sz="1800" dirty="0">
                <a:latin typeface="Times New Roman" charset="0"/>
              </a:rPr>
              <a:t>Images of Pluto in the visible spectrum</a:t>
            </a:r>
          </a:p>
          <a:p>
            <a:pPr eaLnBrk="1" hangingPunct="1"/>
            <a:r>
              <a:rPr lang="en-US" sz="1800" dirty="0">
                <a:latin typeface="Times New Roman" charset="0"/>
              </a:rPr>
              <a:t>Gives us an advanced look 100 days out to refine the mission plan</a:t>
            </a:r>
          </a:p>
          <a:p>
            <a:pPr eaLnBrk="1" hangingPunct="1"/>
            <a:r>
              <a:rPr lang="en-US" sz="1800" dirty="0">
                <a:latin typeface="Times New Roman" charset="0"/>
              </a:rPr>
              <a:t>High resolution, close-up photos of the surface of Pluto during the flyby</a:t>
            </a:r>
          </a:p>
          <a:p>
            <a:pPr eaLnBrk="1" hangingPunct="1"/>
            <a:r>
              <a:rPr lang="en-US" sz="1800" dirty="0">
                <a:latin typeface="Times New Roman" charset="0"/>
              </a:rPr>
              <a:t>1024 x 1024 CCD imager</a:t>
            </a:r>
          </a:p>
          <a:p>
            <a:pPr eaLnBrk="1" hangingPunct="1"/>
            <a:r>
              <a:rPr lang="en-US" sz="1800" dirty="0">
                <a:latin typeface="Times New Roman" charset="0"/>
              </a:rPr>
              <a:t>Cooled to -70 ºC</a:t>
            </a:r>
          </a:p>
        </p:txBody>
      </p:sp>
      <p:grpSp>
        <p:nvGrpSpPr>
          <p:cNvPr id="34822" name="Group 1029"/>
          <p:cNvGrpSpPr>
            <a:grpSpLocks noChangeAspect="1"/>
          </p:cNvGrpSpPr>
          <p:nvPr/>
        </p:nvGrpSpPr>
        <p:grpSpPr bwMode="auto">
          <a:xfrm>
            <a:off x="152400" y="1524000"/>
            <a:ext cx="6267450" cy="4100513"/>
            <a:chOff x="228" y="627"/>
            <a:chExt cx="5130" cy="3357"/>
          </a:xfrm>
        </p:grpSpPr>
        <p:pic>
          <p:nvPicPr>
            <p:cNvPr id="34824" name="Picture 1030"/>
            <p:cNvPicPr>
              <a:picLocks noChangeAspect="1" noChangeArrowheads="1"/>
            </p:cNvPicPr>
            <p:nvPr/>
          </p:nvPicPr>
          <p:blipFill>
            <a:blip r:embed="rId2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"/>
            <a:stretch>
              <a:fillRect/>
            </a:stretch>
          </p:blipFill>
          <p:spPr bwMode="auto">
            <a:xfrm>
              <a:off x="292" y="627"/>
              <a:ext cx="5066" cy="3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5" name="Text Box 1031"/>
            <p:cNvSpPr txBox="1">
              <a:spLocks noChangeAspect="1" noChangeArrowheads="1"/>
            </p:cNvSpPr>
            <p:nvPr/>
          </p:nvSpPr>
          <p:spPr bwMode="auto">
            <a:xfrm>
              <a:off x="2638" y="3134"/>
              <a:ext cx="1029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000" b="1">
                  <a:latin typeface="Arial" charset="0"/>
                </a:rPr>
                <a:t>Magnesium Interior Baffles</a:t>
              </a:r>
              <a:r>
                <a:rPr lang="en-US" sz="1400" b="1">
                  <a:latin typeface="Arial" charset="0"/>
                </a:rPr>
                <a:t> </a:t>
              </a:r>
            </a:p>
          </p:txBody>
        </p:sp>
        <p:sp>
          <p:nvSpPr>
            <p:cNvPr id="34826" name="Line 1032"/>
            <p:cNvSpPr>
              <a:spLocks noChangeAspect="1" noChangeShapeType="1"/>
            </p:cNvSpPr>
            <p:nvPr/>
          </p:nvSpPr>
          <p:spPr bwMode="auto">
            <a:xfrm flipH="1" flipV="1">
              <a:off x="1837" y="2646"/>
              <a:ext cx="854" cy="539"/>
            </a:xfrm>
            <a:prstGeom prst="line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27" name="Line 1033"/>
            <p:cNvSpPr>
              <a:spLocks noChangeAspect="1" noChangeShapeType="1"/>
            </p:cNvSpPr>
            <p:nvPr/>
          </p:nvSpPr>
          <p:spPr bwMode="auto">
            <a:xfrm flipH="1" flipV="1">
              <a:off x="2609" y="2277"/>
              <a:ext cx="134" cy="891"/>
            </a:xfrm>
            <a:prstGeom prst="line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28" name="Text Box 1034"/>
            <p:cNvSpPr txBox="1">
              <a:spLocks noChangeAspect="1" noChangeArrowheads="1"/>
            </p:cNvSpPr>
            <p:nvPr/>
          </p:nvSpPr>
          <p:spPr bwMode="auto">
            <a:xfrm>
              <a:off x="1977" y="3411"/>
              <a:ext cx="936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000" b="1">
                  <a:latin typeface="Arial" charset="0"/>
                </a:rPr>
                <a:t>K13C2U Baffle Shell with M55 Baffle Blades</a:t>
              </a:r>
            </a:p>
          </p:txBody>
        </p:sp>
        <p:sp>
          <p:nvSpPr>
            <p:cNvPr id="34829" name="Line 1035"/>
            <p:cNvSpPr>
              <a:spLocks noChangeAspect="1" noChangeShapeType="1"/>
            </p:cNvSpPr>
            <p:nvPr/>
          </p:nvSpPr>
          <p:spPr bwMode="auto">
            <a:xfrm flipH="1" flipV="1">
              <a:off x="1667" y="3290"/>
              <a:ext cx="328" cy="202"/>
            </a:xfrm>
            <a:prstGeom prst="line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0" name="Text Box 1036"/>
            <p:cNvSpPr txBox="1">
              <a:spLocks noChangeAspect="1" noChangeArrowheads="1"/>
            </p:cNvSpPr>
            <p:nvPr/>
          </p:nvSpPr>
          <p:spPr bwMode="auto">
            <a:xfrm>
              <a:off x="630" y="1209"/>
              <a:ext cx="748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000" b="1">
                  <a:latin typeface="Arial" charset="0"/>
                </a:rPr>
                <a:t>Monolithic SSG SiC Structure</a:t>
              </a:r>
            </a:p>
          </p:txBody>
        </p:sp>
        <p:sp>
          <p:nvSpPr>
            <p:cNvPr id="34831" name="Line 1037"/>
            <p:cNvSpPr>
              <a:spLocks noChangeAspect="1" noChangeShapeType="1"/>
            </p:cNvSpPr>
            <p:nvPr/>
          </p:nvSpPr>
          <p:spPr bwMode="auto">
            <a:xfrm flipH="1">
              <a:off x="4293" y="1340"/>
              <a:ext cx="480" cy="801"/>
            </a:xfrm>
            <a:prstGeom prst="line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2" name="Line 1038"/>
            <p:cNvSpPr>
              <a:spLocks noChangeAspect="1" noChangeShapeType="1"/>
            </p:cNvSpPr>
            <p:nvPr/>
          </p:nvSpPr>
          <p:spPr bwMode="auto">
            <a:xfrm>
              <a:off x="4773" y="1351"/>
              <a:ext cx="240" cy="727"/>
            </a:xfrm>
            <a:prstGeom prst="line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3" name="Line 1039"/>
            <p:cNvSpPr>
              <a:spLocks noChangeAspect="1" noChangeShapeType="1"/>
            </p:cNvSpPr>
            <p:nvPr/>
          </p:nvSpPr>
          <p:spPr bwMode="auto">
            <a:xfrm flipH="1" flipV="1">
              <a:off x="3767" y="2850"/>
              <a:ext cx="719" cy="500"/>
            </a:xfrm>
            <a:prstGeom prst="line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4" name="Line 1040"/>
            <p:cNvSpPr>
              <a:spLocks noChangeAspect="1" noChangeShapeType="1"/>
            </p:cNvSpPr>
            <p:nvPr/>
          </p:nvSpPr>
          <p:spPr bwMode="auto">
            <a:xfrm>
              <a:off x="1158" y="1374"/>
              <a:ext cx="743" cy="649"/>
            </a:xfrm>
            <a:prstGeom prst="line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5" name="Line 1041"/>
            <p:cNvSpPr>
              <a:spLocks noChangeAspect="1" noChangeShapeType="1"/>
            </p:cNvSpPr>
            <p:nvPr/>
          </p:nvSpPr>
          <p:spPr bwMode="auto">
            <a:xfrm flipH="1">
              <a:off x="3036" y="1113"/>
              <a:ext cx="602" cy="335"/>
            </a:xfrm>
            <a:prstGeom prst="line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6" name="Text Box 1042"/>
            <p:cNvSpPr txBox="1">
              <a:spLocks noChangeAspect="1" noChangeArrowheads="1"/>
            </p:cNvSpPr>
            <p:nvPr/>
          </p:nvSpPr>
          <p:spPr bwMode="auto">
            <a:xfrm>
              <a:off x="3586" y="977"/>
              <a:ext cx="842" cy="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000" b="1">
                  <a:latin typeface="Arial" charset="0"/>
                </a:rPr>
                <a:t>Silicon coated SSG SiC Mirrors</a:t>
              </a:r>
            </a:p>
          </p:txBody>
        </p:sp>
        <p:sp>
          <p:nvSpPr>
            <p:cNvPr id="34837" name="Text Box 1043"/>
            <p:cNvSpPr txBox="1">
              <a:spLocks noChangeAspect="1" noChangeArrowheads="1"/>
            </p:cNvSpPr>
            <p:nvPr/>
          </p:nvSpPr>
          <p:spPr bwMode="auto">
            <a:xfrm>
              <a:off x="4516" y="823"/>
              <a:ext cx="842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000" b="1">
                  <a:latin typeface="Arial" charset="0"/>
                </a:rPr>
                <a:t>Beryllium Radiator &amp; Conduction BAR</a:t>
              </a:r>
            </a:p>
          </p:txBody>
        </p:sp>
        <p:sp>
          <p:nvSpPr>
            <p:cNvPr id="34838" name="Text Box 1044"/>
            <p:cNvSpPr txBox="1">
              <a:spLocks noChangeAspect="1" noChangeArrowheads="1"/>
            </p:cNvSpPr>
            <p:nvPr/>
          </p:nvSpPr>
          <p:spPr bwMode="auto">
            <a:xfrm>
              <a:off x="4416" y="3254"/>
              <a:ext cx="715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000" b="1">
                  <a:latin typeface="Arial" charset="0"/>
                </a:rPr>
                <a:t>External Isolators</a:t>
              </a:r>
            </a:p>
          </p:txBody>
        </p:sp>
        <p:sp>
          <p:nvSpPr>
            <p:cNvPr id="34839" name="Line 1045"/>
            <p:cNvSpPr>
              <a:spLocks noChangeAspect="1" noChangeShapeType="1"/>
            </p:cNvSpPr>
            <p:nvPr/>
          </p:nvSpPr>
          <p:spPr bwMode="auto">
            <a:xfrm flipH="1" flipV="1">
              <a:off x="4095" y="2419"/>
              <a:ext cx="397" cy="943"/>
            </a:xfrm>
            <a:prstGeom prst="line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40" name="Text Box 1046"/>
            <p:cNvSpPr txBox="1">
              <a:spLocks noChangeAspect="1" noChangeArrowheads="1"/>
            </p:cNvSpPr>
            <p:nvPr/>
          </p:nvSpPr>
          <p:spPr bwMode="auto">
            <a:xfrm>
              <a:off x="1264" y="857"/>
              <a:ext cx="1134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000" b="1">
                  <a:latin typeface="Arial" charset="0"/>
                </a:rPr>
                <a:t>Purge Fittings</a:t>
              </a:r>
            </a:p>
          </p:txBody>
        </p:sp>
        <p:sp>
          <p:nvSpPr>
            <p:cNvPr id="34841" name="Line 1047"/>
            <p:cNvSpPr>
              <a:spLocks noChangeAspect="1" noChangeShapeType="1"/>
            </p:cNvSpPr>
            <p:nvPr/>
          </p:nvSpPr>
          <p:spPr bwMode="auto">
            <a:xfrm>
              <a:off x="2071" y="1010"/>
              <a:ext cx="327" cy="188"/>
            </a:xfrm>
            <a:prstGeom prst="line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42" name="Text Box 1048"/>
            <p:cNvSpPr txBox="1">
              <a:spLocks noChangeAspect="1" noChangeArrowheads="1"/>
            </p:cNvSpPr>
            <p:nvPr/>
          </p:nvSpPr>
          <p:spPr bwMode="auto">
            <a:xfrm>
              <a:off x="607" y="3708"/>
              <a:ext cx="264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>
                  <a:latin typeface="Arial" charset="0"/>
                </a:rPr>
                <a:t>X</a:t>
              </a:r>
            </a:p>
          </p:txBody>
        </p:sp>
        <p:sp>
          <p:nvSpPr>
            <p:cNvPr id="34843" name="Text Box 1049"/>
            <p:cNvSpPr txBox="1">
              <a:spLocks noChangeAspect="1" noChangeArrowheads="1"/>
            </p:cNvSpPr>
            <p:nvPr/>
          </p:nvSpPr>
          <p:spPr bwMode="auto">
            <a:xfrm>
              <a:off x="228" y="3708"/>
              <a:ext cx="187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>
                  <a:latin typeface="Arial" charset="0"/>
                </a:rPr>
                <a:t>Y</a:t>
              </a:r>
            </a:p>
          </p:txBody>
        </p:sp>
        <p:sp>
          <p:nvSpPr>
            <p:cNvPr id="34844" name="Text Box 1050"/>
            <p:cNvSpPr txBox="1">
              <a:spLocks noChangeAspect="1" noChangeArrowheads="1"/>
            </p:cNvSpPr>
            <p:nvPr/>
          </p:nvSpPr>
          <p:spPr bwMode="auto">
            <a:xfrm>
              <a:off x="409" y="3515"/>
              <a:ext cx="193" cy="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>
                  <a:latin typeface="Arial" charset="0"/>
                </a:rPr>
                <a:t>Z</a:t>
              </a:r>
            </a:p>
          </p:txBody>
        </p:sp>
      </p:grpSp>
      <p:sp>
        <p:nvSpPr>
          <p:cNvPr id="30" name="Date Placeholder 2"/>
          <p:cNvSpPr txBox="1">
            <a:spLocks/>
          </p:cNvSpPr>
          <p:nvPr/>
        </p:nvSpPr>
        <p:spPr>
          <a:xfrm>
            <a:off x="228600" y="6477000"/>
            <a:ext cx="3276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11 NOV SEP 2015  IEEE CTS CEDA Meeting</a:t>
            </a:r>
            <a:endParaRPr lang="en-US" sz="1200" dirty="0"/>
          </a:p>
        </p:txBody>
      </p:sp>
      <p:sp>
        <p:nvSpPr>
          <p:cNvPr id="31" name="Footer Placeholder 3"/>
          <p:cNvSpPr txBox="1">
            <a:spLocks/>
          </p:cNvSpPr>
          <p:nvPr/>
        </p:nvSpPr>
        <p:spPr>
          <a:xfrm>
            <a:off x="3962400" y="6477000"/>
            <a:ext cx="2895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smtClean="0"/>
              <a:t>Scott Weidner, SwRI, IEEE Senior Member</a:t>
            </a:r>
            <a:endParaRPr lang="en-US" sz="1200" dirty="0"/>
          </a:p>
        </p:txBody>
      </p:sp>
      <p:sp>
        <p:nvSpPr>
          <p:cNvPr id="32" name="Slide Number Placeholder 4"/>
          <p:cNvSpPr txBox="1">
            <a:spLocks/>
          </p:cNvSpPr>
          <p:nvPr/>
        </p:nvSpPr>
        <p:spPr>
          <a:xfrm>
            <a:off x="8458200" y="6477000"/>
            <a:ext cx="5334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31858A14-36C4-8846-803D-9E8FBA725024}" type="slidenum">
              <a:rPr lang="en-US" sz="1200" smtClean="0"/>
              <a:pPr>
                <a:defRPr/>
              </a:pPr>
              <a:t>16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08446936"/>
      </p:ext>
    </p:extLst>
  </p:cSld>
  <p:clrMapOvr>
    <a:masterClrMapping/>
  </p:clrMapOvr>
  <p:transition xmlns:p14="http://schemas.microsoft.com/office/powerpoint/2010/main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267200"/>
            <a:ext cx="4419600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965200"/>
            <a:ext cx="6005513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391400" cy="914400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Science Instrument:  Alice</a:t>
            </a:r>
          </a:p>
        </p:txBody>
      </p:sp>
      <p:sp>
        <p:nvSpPr>
          <p:cNvPr id="358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22860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600">
                <a:latin typeface="Times New Roman" charset="0"/>
              </a:rPr>
              <a:t>Built at SwRI</a:t>
            </a:r>
          </a:p>
          <a:p>
            <a:pPr eaLnBrk="1" hangingPunct="1">
              <a:lnSpc>
                <a:spcPct val="90000"/>
              </a:lnSpc>
            </a:pPr>
            <a:r>
              <a:rPr lang="en-US" sz="1600">
                <a:latin typeface="Times New Roman" charset="0"/>
              </a:rPr>
              <a:t>UV Imager</a:t>
            </a:r>
          </a:p>
          <a:p>
            <a:pPr eaLnBrk="1" hangingPunct="1">
              <a:lnSpc>
                <a:spcPct val="90000"/>
              </a:lnSpc>
            </a:pPr>
            <a:r>
              <a:rPr lang="en-US" sz="1600">
                <a:latin typeface="Times New Roman" charset="0"/>
              </a:rPr>
              <a:t>Field-of-view is like a fan</a:t>
            </a:r>
          </a:p>
          <a:p>
            <a:pPr eaLnBrk="1" hangingPunct="1">
              <a:lnSpc>
                <a:spcPct val="90000"/>
              </a:lnSpc>
            </a:pPr>
            <a:r>
              <a:rPr lang="en-US" sz="1600">
                <a:latin typeface="Times New Roman" charset="0"/>
              </a:rPr>
              <a:t>Use optics to spread the light out in spectrum like a prism</a:t>
            </a:r>
          </a:p>
          <a:p>
            <a:pPr eaLnBrk="1" hangingPunct="1">
              <a:lnSpc>
                <a:spcPct val="90000"/>
              </a:lnSpc>
            </a:pPr>
            <a:r>
              <a:rPr lang="en-US" sz="1600">
                <a:latin typeface="Times New Roman" charset="0"/>
              </a:rPr>
              <a:t>The spacecraft will rotate the fan shaped field-of-view across Pluto to create a picture</a:t>
            </a:r>
          </a:p>
          <a:p>
            <a:pPr eaLnBrk="1" hangingPunct="1">
              <a:lnSpc>
                <a:spcPct val="90000"/>
              </a:lnSpc>
            </a:pPr>
            <a:r>
              <a:rPr lang="en-US" sz="1600">
                <a:latin typeface="Times New Roman" charset="0"/>
              </a:rPr>
              <a:t>Shape of the spectrum at any given location can be used to determine the chemical composition</a:t>
            </a:r>
          </a:p>
        </p:txBody>
      </p:sp>
      <p:sp>
        <p:nvSpPr>
          <p:cNvPr id="10" name="Date Placeholder 2"/>
          <p:cNvSpPr txBox="1">
            <a:spLocks/>
          </p:cNvSpPr>
          <p:nvPr/>
        </p:nvSpPr>
        <p:spPr>
          <a:xfrm>
            <a:off x="228600" y="6477000"/>
            <a:ext cx="3276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11 NOV SEP 2015  IEEE CTS CEDA Meeting</a:t>
            </a:r>
            <a:endParaRPr lang="en-US" sz="1200" dirty="0"/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3962400" y="6477000"/>
            <a:ext cx="2895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smtClean="0"/>
              <a:t>Scott Weidner, SwRI, IEEE Senior Member</a:t>
            </a:r>
            <a:endParaRPr lang="en-US" sz="1200" dirty="0"/>
          </a:p>
        </p:txBody>
      </p:sp>
      <p:sp>
        <p:nvSpPr>
          <p:cNvPr id="12" name="Slide Number Placeholder 4"/>
          <p:cNvSpPr txBox="1">
            <a:spLocks/>
          </p:cNvSpPr>
          <p:nvPr/>
        </p:nvSpPr>
        <p:spPr>
          <a:xfrm>
            <a:off x="8458200" y="6477000"/>
            <a:ext cx="5334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31858A14-36C4-8846-803D-9E8FBA725024}" type="slidenum">
              <a:rPr lang="en-US" sz="1200" smtClean="0"/>
              <a:pPr>
                <a:defRPr/>
              </a:pPr>
              <a:t>17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06235448"/>
      </p:ext>
    </p:extLst>
  </p:cSld>
  <p:clrMapOvr>
    <a:masterClrMapping/>
  </p:clrMapOvr>
  <p:transition xmlns:p14="http://schemas.microsoft.com/office/powerpoint/2010/main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3074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391400" cy="914400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Science Instrument:  Ralph</a:t>
            </a:r>
          </a:p>
        </p:txBody>
      </p:sp>
      <p:sp>
        <p:nvSpPr>
          <p:cNvPr id="36869" name="Rectangle 3075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35814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600" dirty="0">
                <a:latin typeface="Times New Roman" charset="0"/>
              </a:rPr>
              <a:t>Infrared and Visible Imager</a:t>
            </a:r>
          </a:p>
          <a:p>
            <a:pPr eaLnBrk="1" hangingPunct="1">
              <a:lnSpc>
                <a:spcPct val="90000"/>
              </a:lnSpc>
            </a:pPr>
            <a:r>
              <a:rPr lang="en-US" sz="1600" dirty="0">
                <a:latin typeface="Times New Roman" charset="0"/>
              </a:rPr>
              <a:t>Field-of-view is also narrow like a fan</a:t>
            </a:r>
          </a:p>
          <a:p>
            <a:pPr eaLnBrk="1" hangingPunct="1">
              <a:lnSpc>
                <a:spcPct val="90000"/>
              </a:lnSpc>
            </a:pPr>
            <a:r>
              <a:rPr lang="en-US" sz="1600" dirty="0">
                <a:latin typeface="Times New Roman" charset="0"/>
              </a:rPr>
              <a:t>Infrared – images a scene through a wedged filter (linear variable filter, placed  100 </a:t>
            </a:r>
            <a:r>
              <a:rPr lang="el-GR" sz="1600" dirty="0">
                <a:latin typeface="Times New Roman" charset="0"/>
              </a:rPr>
              <a:t>μ</a:t>
            </a:r>
            <a:r>
              <a:rPr lang="en-US" sz="1600" dirty="0">
                <a:latin typeface="Times New Roman" charset="0"/>
              </a:rPr>
              <a:t>m above a 256x256 pixel Mercury Cadmium Telluride (</a:t>
            </a:r>
            <a:r>
              <a:rPr lang="en-US" sz="1600" dirty="0" err="1">
                <a:latin typeface="Times New Roman" charset="0"/>
              </a:rPr>
              <a:t>HgCdTe</a:t>
            </a:r>
            <a:r>
              <a:rPr lang="en-US" sz="1600" dirty="0">
                <a:latin typeface="Times New Roman" charset="0"/>
              </a:rPr>
              <a:t>) detector</a:t>
            </a:r>
          </a:p>
          <a:p>
            <a:r>
              <a:rPr lang="en-US" sz="1600" dirty="0">
                <a:latin typeface="Times New Roman" charset="0"/>
              </a:rPr>
              <a:t>Visible: Six 5023x32 CCDs to cover Pan, R, B, near-IR, and narrow-band methane, plus one 5032x128 CCD </a:t>
            </a:r>
            <a:r>
              <a:rPr lang="en-US" sz="1600" dirty="0" err="1">
                <a:latin typeface="Times New Roman" charset="0"/>
              </a:rPr>
              <a:t>OpNav</a:t>
            </a:r>
            <a:r>
              <a:rPr lang="en-US" sz="1600" dirty="0">
                <a:latin typeface="Times New Roman" charset="0"/>
              </a:rPr>
              <a:t> backup</a:t>
            </a:r>
          </a:p>
          <a:p>
            <a:pPr eaLnBrk="1" hangingPunct="1">
              <a:lnSpc>
                <a:spcPct val="90000"/>
              </a:lnSpc>
            </a:pPr>
            <a:r>
              <a:rPr lang="en-US" sz="1600" dirty="0">
                <a:latin typeface="Times New Roman" charset="0"/>
              </a:rPr>
              <a:t>The spacecraft will rotate the fan shaped field-of-view across Pluto to create a picture</a:t>
            </a:r>
          </a:p>
          <a:p>
            <a:pPr eaLnBrk="1" hangingPunct="1">
              <a:lnSpc>
                <a:spcPct val="90000"/>
              </a:lnSpc>
            </a:pPr>
            <a:r>
              <a:rPr lang="en-US" sz="1600" dirty="0">
                <a:latin typeface="Times New Roman" charset="0"/>
              </a:rPr>
              <a:t>Shape of the spectrum at any given location can be used to determine the chemical composition</a:t>
            </a:r>
          </a:p>
          <a:p>
            <a:pPr eaLnBrk="1" hangingPunct="1">
              <a:lnSpc>
                <a:spcPct val="90000"/>
              </a:lnSpc>
            </a:pPr>
            <a:r>
              <a:rPr lang="en-US" sz="1600" dirty="0">
                <a:latin typeface="Times New Roman" charset="0"/>
              </a:rPr>
              <a:t>Large radiator cools detectors below -140 ºC (130 K)</a:t>
            </a:r>
          </a:p>
        </p:txBody>
      </p:sp>
      <p:pic>
        <p:nvPicPr>
          <p:cNvPr id="36870" name="Picture 3101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237" y="982662"/>
            <a:ext cx="4454525" cy="549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Text Box 3103"/>
          <p:cNvSpPr txBox="1">
            <a:spLocks noChangeAspect="1" noChangeArrowheads="1"/>
          </p:cNvSpPr>
          <p:nvPr/>
        </p:nvSpPr>
        <p:spPr bwMode="auto">
          <a:xfrm>
            <a:off x="3424237" y="982662"/>
            <a:ext cx="12827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SzPct val="115000"/>
            </a:pPr>
            <a:r>
              <a:rPr lang="en-US" sz="1200" b="1">
                <a:solidFill>
                  <a:srgbClr val="000000"/>
                </a:solidFill>
                <a:latin typeface="Arial" charset="0"/>
              </a:rPr>
              <a:t>Aperture Baffle</a:t>
            </a:r>
          </a:p>
        </p:txBody>
      </p:sp>
      <p:sp>
        <p:nvSpPr>
          <p:cNvPr id="36872" name="Line 3104"/>
          <p:cNvSpPr>
            <a:spLocks noChangeAspect="1" noChangeShapeType="1"/>
          </p:cNvSpPr>
          <p:nvPr/>
        </p:nvSpPr>
        <p:spPr bwMode="auto">
          <a:xfrm>
            <a:off x="4189412" y="1287462"/>
            <a:ext cx="381000" cy="2301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3" name="Text Box 3105"/>
          <p:cNvSpPr txBox="1">
            <a:spLocks noChangeAspect="1" noChangeArrowheads="1"/>
          </p:cNvSpPr>
          <p:nvPr/>
        </p:nvSpPr>
        <p:spPr bwMode="auto">
          <a:xfrm>
            <a:off x="7158037" y="982662"/>
            <a:ext cx="15430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SzPct val="115000"/>
            </a:pPr>
            <a:r>
              <a:rPr lang="en-US" sz="1200" b="1">
                <a:solidFill>
                  <a:srgbClr val="000000"/>
                </a:solidFill>
                <a:latin typeface="Arial" charset="0"/>
              </a:rPr>
              <a:t>Detector Packages</a:t>
            </a:r>
          </a:p>
        </p:txBody>
      </p:sp>
      <p:sp>
        <p:nvSpPr>
          <p:cNvPr id="36874" name="Line 3106"/>
          <p:cNvSpPr>
            <a:spLocks noChangeAspect="1" noChangeShapeType="1"/>
          </p:cNvSpPr>
          <p:nvPr/>
        </p:nvSpPr>
        <p:spPr bwMode="auto">
          <a:xfrm flipH="1">
            <a:off x="7310437" y="1287462"/>
            <a:ext cx="601663" cy="5080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5" name="Text Box 3108"/>
          <p:cNvSpPr txBox="1">
            <a:spLocks noChangeAspect="1" noChangeArrowheads="1"/>
          </p:cNvSpPr>
          <p:nvPr/>
        </p:nvSpPr>
        <p:spPr bwMode="auto">
          <a:xfrm>
            <a:off x="7767637" y="5402262"/>
            <a:ext cx="12239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SzPct val="115000"/>
            </a:pPr>
            <a:r>
              <a:rPr lang="en-US" sz="1200" b="1">
                <a:solidFill>
                  <a:srgbClr val="000000"/>
                </a:solidFill>
                <a:latin typeface="Arial" charset="0"/>
              </a:rPr>
              <a:t>Tertiary Mirror</a:t>
            </a:r>
          </a:p>
        </p:txBody>
      </p:sp>
      <p:sp>
        <p:nvSpPr>
          <p:cNvPr id="36876" name="Line 3109"/>
          <p:cNvSpPr>
            <a:spLocks noChangeAspect="1" noChangeShapeType="1"/>
          </p:cNvSpPr>
          <p:nvPr/>
        </p:nvSpPr>
        <p:spPr bwMode="auto">
          <a:xfrm flipH="1" flipV="1">
            <a:off x="8234362" y="5103812"/>
            <a:ext cx="228600" cy="3048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7" name="Text Box 3110"/>
          <p:cNvSpPr txBox="1">
            <a:spLocks noChangeAspect="1" noChangeArrowheads="1"/>
          </p:cNvSpPr>
          <p:nvPr/>
        </p:nvSpPr>
        <p:spPr bwMode="auto">
          <a:xfrm>
            <a:off x="6700837" y="5783262"/>
            <a:ext cx="1231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SzPct val="115000"/>
            </a:pPr>
            <a:r>
              <a:rPr lang="en-US" sz="1200" b="1">
                <a:solidFill>
                  <a:srgbClr val="000000"/>
                </a:solidFill>
                <a:latin typeface="Arial" charset="0"/>
              </a:rPr>
              <a:t>Primary Mirror</a:t>
            </a:r>
          </a:p>
        </p:txBody>
      </p:sp>
      <p:sp>
        <p:nvSpPr>
          <p:cNvPr id="36878" name="Line 3111"/>
          <p:cNvSpPr>
            <a:spLocks noChangeAspect="1" noChangeShapeType="1"/>
          </p:cNvSpPr>
          <p:nvPr/>
        </p:nvSpPr>
        <p:spPr bwMode="auto">
          <a:xfrm flipH="1" flipV="1">
            <a:off x="6859587" y="5103812"/>
            <a:ext cx="458788" cy="6873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9" name="Line 3128"/>
          <p:cNvSpPr>
            <a:spLocks noChangeShapeType="1"/>
          </p:cNvSpPr>
          <p:nvPr/>
        </p:nvSpPr>
        <p:spPr bwMode="auto">
          <a:xfrm flipH="1">
            <a:off x="6548437" y="1135062"/>
            <a:ext cx="6096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Date Placeholder 2"/>
          <p:cNvSpPr txBox="1">
            <a:spLocks/>
          </p:cNvSpPr>
          <p:nvPr/>
        </p:nvSpPr>
        <p:spPr>
          <a:xfrm>
            <a:off x="228600" y="6477000"/>
            <a:ext cx="3276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11 NOV SEP 2015  IEEE CTS CEDA Meeting</a:t>
            </a:r>
            <a:endParaRPr lang="en-US" sz="1200" dirty="0"/>
          </a:p>
        </p:txBody>
      </p:sp>
      <p:sp>
        <p:nvSpPr>
          <p:cNvPr id="19" name="Footer Placeholder 3"/>
          <p:cNvSpPr txBox="1">
            <a:spLocks/>
          </p:cNvSpPr>
          <p:nvPr/>
        </p:nvSpPr>
        <p:spPr>
          <a:xfrm>
            <a:off x="3962400" y="6477000"/>
            <a:ext cx="2895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smtClean="0"/>
              <a:t>Scott Weidner, SwRI, IEEE Senior Member</a:t>
            </a:r>
            <a:endParaRPr lang="en-US" sz="1200" dirty="0"/>
          </a:p>
        </p:txBody>
      </p:sp>
      <p:sp>
        <p:nvSpPr>
          <p:cNvPr id="20" name="Slide Number Placeholder 4"/>
          <p:cNvSpPr txBox="1">
            <a:spLocks/>
          </p:cNvSpPr>
          <p:nvPr/>
        </p:nvSpPr>
        <p:spPr>
          <a:xfrm>
            <a:off x="8458200" y="6477000"/>
            <a:ext cx="5334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31858A14-36C4-8846-803D-9E8FBA725024}" type="slidenum">
              <a:rPr lang="en-US" sz="1200" smtClean="0"/>
              <a:pPr>
                <a:defRPr/>
              </a:pPr>
              <a:t>18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27697742"/>
      </p:ext>
    </p:extLst>
  </p:cSld>
  <p:clrMapOvr>
    <a:masterClrMapping/>
  </p:clrMapOvr>
  <p:transition xmlns:p14="http://schemas.microsoft.com/office/powerpoint/2010/main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Science Instrument:  REX</a:t>
            </a:r>
          </a:p>
        </p:txBody>
      </p:sp>
      <p:sp>
        <p:nvSpPr>
          <p:cNvPr id="378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0" y="1524000"/>
            <a:ext cx="39624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>
                <a:latin typeface="Times New Roman" charset="0"/>
              </a:rPr>
              <a:t>Radio Experiment</a:t>
            </a:r>
          </a:p>
          <a:p>
            <a:pPr eaLnBrk="1" hangingPunct="1">
              <a:lnSpc>
                <a:spcPct val="90000"/>
              </a:lnSpc>
            </a:pPr>
            <a:r>
              <a:rPr lang="en-US" sz="2400">
                <a:latin typeface="Times New Roman" charset="0"/>
              </a:rPr>
              <a:t>After we fly by Pluto we look back towards Earth</a:t>
            </a:r>
          </a:p>
          <a:p>
            <a:pPr eaLnBrk="1" hangingPunct="1">
              <a:lnSpc>
                <a:spcPct val="90000"/>
              </a:lnSpc>
            </a:pPr>
            <a:r>
              <a:rPr lang="en-US" sz="2400">
                <a:latin typeface="Times New Roman" charset="0"/>
              </a:rPr>
              <a:t>Transmitters on Earth will send signals toward Pluto</a:t>
            </a:r>
          </a:p>
          <a:p>
            <a:pPr eaLnBrk="1" hangingPunct="1">
              <a:lnSpc>
                <a:spcPct val="90000"/>
              </a:lnSpc>
            </a:pPr>
            <a:r>
              <a:rPr lang="en-US" sz="2400">
                <a:latin typeface="Times New Roman" charset="0"/>
              </a:rPr>
              <a:t>High Gain Antenna will </a:t>
            </a:r>
            <a:r>
              <a:rPr lang="ja-JP" altLang="en-US" sz="2400">
                <a:latin typeface="Times New Roman" charset="0"/>
              </a:rPr>
              <a:t>“</a:t>
            </a:r>
            <a:r>
              <a:rPr lang="en-US" altLang="ja-JP" sz="2400">
                <a:latin typeface="Times New Roman" charset="0"/>
              </a:rPr>
              <a:t>listen</a:t>
            </a:r>
            <a:r>
              <a:rPr lang="ja-JP" altLang="en-US" sz="2400">
                <a:latin typeface="Times New Roman" charset="0"/>
              </a:rPr>
              <a:t>”</a:t>
            </a:r>
            <a:r>
              <a:rPr lang="en-US" altLang="ja-JP" sz="2400">
                <a:latin typeface="Times New Roman" charset="0"/>
              </a:rPr>
              <a:t> for absorption of radio waves by the atmosphere of Pluto</a:t>
            </a:r>
          </a:p>
          <a:p>
            <a:pPr eaLnBrk="1" hangingPunct="1">
              <a:lnSpc>
                <a:spcPct val="90000"/>
              </a:lnSpc>
            </a:pPr>
            <a:r>
              <a:rPr lang="en-US" sz="2400">
                <a:latin typeface="Times New Roman" charset="0"/>
              </a:rPr>
              <a:t>A similar experiment (occultation) will be done with Alice and the Sun</a:t>
            </a:r>
          </a:p>
        </p:txBody>
      </p:sp>
      <p:pic>
        <p:nvPicPr>
          <p:cNvPr id="37894" name="Picture 6" descr="NH_plu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782763"/>
            <a:ext cx="4625975" cy="362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2"/>
          <p:cNvSpPr txBox="1">
            <a:spLocks/>
          </p:cNvSpPr>
          <p:nvPr/>
        </p:nvSpPr>
        <p:spPr>
          <a:xfrm>
            <a:off x="228600" y="6477000"/>
            <a:ext cx="3276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11 NOV SEP 2015  IEEE CTS CEDA Meeting</a:t>
            </a:r>
            <a:endParaRPr lang="en-US" sz="1200" dirty="0"/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3962400" y="6477000"/>
            <a:ext cx="2895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smtClean="0"/>
              <a:t>Scott Weidner, SwRI, IEEE Senior Member</a:t>
            </a:r>
            <a:endParaRPr lang="en-US" sz="1200" dirty="0"/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8458200" y="6477000"/>
            <a:ext cx="5334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31858A14-36C4-8846-803D-9E8FBA725024}" type="slidenum">
              <a:rPr lang="en-US" sz="1200" smtClean="0"/>
              <a:pPr>
                <a:defRPr/>
              </a:pPr>
              <a:t>19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87217389"/>
      </p:ext>
    </p:extLst>
  </p:cSld>
  <p:clrMapOvr>
    <a:masterClrMapping/>
  </p:clrMapOvr>
  <p:transition xmlns:p14="http://schemas.microsoft.com/office/powerpoint/2010/main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839200" cy="914400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What We Already Know About Pluto</a:t>
            </a:r>
          </a:p>
        </p:txBody>
      </p:sp>
      <p:sp>
        <p:nvSpPr>
          <p:cNvPr id="18437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1066800"/>
            <a:ext cx="84582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latin typeface="Times New Roman" charset="0"/>
              </a:rPr>
              <a:t>Diameter </a:t>
            </a:r>
            <a:r>
              <a:rPr lang="en-US" sz="2800" dirty="0">
                <a:latin typeface="Times New Roman" charset="0"/>
              </a:rPr>
              <a:t>= 2,368 km (about the size of the U.S.)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Times New Roman" charset="0"/>
              </a:rPr>
              <a:t>Mass = 1.3 x 10</a:t>
            </a:r>
            <a:r>
              <a:rPr lang="en-US" sz="2800" baseline="30000" dirty="0">
                <a:latin typeface="Times New Roman" charset="0"/>
              </a:rPr>
              <a:t>22</a:t>
            </a:r>
            <a:r>
              <a:rPr lang="en-US" sz="2800" dirty="0">
                <a:latin typeface="Times New Roman" charset="0"/>
              </a:rPr>
              <a:t> kilograms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Times New Roman" charset="0"/>
              </a:rPr>
              <a:t>Density = 2 grams per cubic centimeter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Times New Roman" charset="0"/>
              </a:rPr>
              <a:t>Surface composition = H</a:t>
            </a:r>
            <a:r>
              <a:rPr lang="en-US" sz="2800" baseline="-25000" dirty="0">
                <a:latin typeface="Times New Roman" charset="0"/>
              </a:rPr>
              <a:t>2</a:t>
            </a:r>
            <a:r>
              <a:rPr lang="en-US" sz="2800" dirty="0">
                <a:latin typeface="Times New Roman" charset="0"/>
              </a:rPr>
              <a:t>O, N</a:t>
            </a:r>
            <a:r>
              <a:rPr lang="en-US" sz="2800" baseline="-25000" dirty="0">
                <a:latin typeface="Times New Roman" charset="0"/>
              </a:rPr>
              <a:t>2</a:t>
            </a:r>
            <a:r>
              <a:rPr lang="en-US" sz="2800" dirty="0">
                <a:latin typeface="Times New Roman" charset="0"/>
              </a:rPr>
              <a:t>, CH</a:t>
            </a:r>
            <a:r>
              <a:rPr lang="en-US" sz="2800" baseline="-25000" dirty="0">
                <a:latin typeface="Times New Roman" charset="0"/>
              </a:rPr>
              <a:t>4</a:t>
            </a:r>
            <a:r>
              <a:rPr lang="en-US" sz="2800" dirty="0">
                <a:latin typeface="Times New Roman" charset="0"/>
              </a:rPr>
              <a:t>, CO ices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Times New Roman" charset="0"/>
              </a:rPr>
              <a:t>Atmospheric composition = N</a:t>
            </a:r>
            <a:r>
              <a:rPr lang="en-US" sz="2800" baseline="-25000" dirty="0">
                <a:latin typeface="Times New Roman" charset="0"/>
              </a:rPr>
              <a:t>2</a:t>
            </a:r>
            <a:r>
              <a:rPr lang="en-US" sz="2800" dirty="0">
                <a:latin typeface="Times New Roman" charset="0"/>
              </a:rPr>
              <a:t>, CH</a:t>
            </a:r>
            <a:r>
              <a:rPr lang="en-US" sz="2800" baseline="-25000" dirty="0">
                <a:latin typeface="Times New Roman" charset="0"/>
              </a:rPr>
              <a:t>4</a:t>
            </a:r>
            <a:r>
              <a:rPr lang="en-US" sz="2800" dirty="0">
                <a:latin typeface="Times New Roman" charset="0"/>
              </a:rPr>
              <a:t>, CO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Times New Roman" charset="0"/>
              </a:rPr>
              <a:t>Surface temperature = 40 K ( -233°C)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Times New Roman" charset="0"/>
              </a:rPr>
              <a:t>Spin period = 6.39 days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Times New Roman" charset="0"/>
              </a:rPr>
              <a:t>Orbital period around Sun = 248 years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Times New Roman" charset="0"/>
              </a:rPr>
              <a:t>Distance from Sun = 30 to 50 AU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dirty="0">
                <a:latin typeface="Times New Roman" charset="0"/>
              </a:rPr>
              <a:t>  (AU = </a:t>
            </a:r>
            <a:r>
              <a:rPr lang="ja-JP" altLang="en-US" sz="2800" dirty="0">
                <a:latin typeface="Times New Roman" charset="0"/>
              </a:rPr>
              <a:t>“</a:t>
            </a:r>
            <a:r>
              <a:rPr lang="en-US" altLang="ja-JP" sz="2800" dirty="0">
                <a:latin typeface="Times New Roman" charset="0"/>
              </a:rPr>
              <a:t>Astronomical Unit</a:t>
            </a:r>
            <a:r>
              <a:rPr lang="ja-JP" altLang="en-US" sz="2800" dirty="0">
                <a:latin typeface="Times New Roman" charset="0"/>
              </a:rPr>
              <a:t>”</a:t>
            </a:r>
            <a:r>
              <a:rPr lang="en-US" altLang="ja-JP" sz="2800" dirty="0">
                <a:latin typeface="Times New Roman" charset="0"/>
              </a:rPr>
              <a:t> distance from Earth to Sun</a:t>
            </a:r>
            <a:r>
              <a:rPr lang="en-US" altLang="ja-JP" sz="2800" dirty="0" smtClean="0">
                <a:latin typeface="Times New Roman" charset="0"/>
              </a:rPr>
              <a:t>)</a:t>
            </a:r>
            <a:endParaRPr lang="en-US" altLang="ja-JP" sz="2800" dirty="0">
              <a:latin typeface="Times New Roman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200" dirty="0"/>
              <a:t>11 NOV SEP 2015  IEEE CTS CEDA Meeting</a:t>
            </a:r>
            <a:endParaRPr lang="en-US" sz="1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962400" y="6477000"/>
            <a:ext cx="2895600" cy="228600"/>
          </a:xfrm>
        </p:spPr>
        <p:txBody>
          <a:bodyPr/>
          <a:lstStyle/>
          <a:p>
            <a:pPr>
              <a:defRPr/>
            </a:pPr>
            <a:r>
              <a:rPr lang="en-US" sz="1200" dirty="0" smtClean="0"/>
              <a:t>Scott Weidner, </a:t>
            </a:r>
            <a:r>
              <a:rPr lang="en-US" sz="1200" dirty="0" err="1" smtClean="0"/>
              <a:t>SwRI</a:t>
            </a:r>
            <a:r>
              <a:rPr lang="en-US" sz="1200" dirty="0" smtClean="0"/>
              <a:t>, IEEE Senior Member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58200" y="6477000"/>
            <a:ext cx="533400" cy="381000"/>
          </a:xfrm>
        </p:spPr>
        <p:txBody>
          <a:bodyPr/>
          <a:lstStyle/>
          <a:p>
            <a:pPr>
              <a:defRPr/>
            </a:pPr>
            <a:fld id="{31858A14-36C4-8846-803D-9E8FBA725024}" type="slidenum">
              <a:rPr lang="en-US" sz="1200" smtClean="0"/>
              <a:pPr>
                <a:defRPr/>
              </a:pPr>
              <a:t>2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76109621"/>
      </p:ext>
    </p:extLst>
  </p:cSld>
  <p:clrMapOvr>
    <a:masterClrMapping/>
  </p:clrMapOvr>
  <p:transition xmlns:p14="http://schemas.microsoft.com/office/powerpoint/2010/main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Science Instrument:</a:t>
            </a:r>
            <a:br>
              <a:rPr lang="en-US" dirty="0">
                <a:latin typeface="Times New Roman" charset="0"/>
              </a:rPr>
            </a:br>
            <a:r>
              <a:rPr lang="en-US" dirty="0">
                <a:latin typeface="Times New Roman" charset="0"/>
              </a:rPr>
              <a:t>Student Dust Counter</a:t>
            </a:r>
          </a:p>
        </p:txBody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81800" y="1371600"/>
            <a:ext cx="21336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600" dirty="0">
                <a:latin typeface="Times New Roman" charset="0"/>
              </a:rPr>
              <a:t>Instrument was designed and built by college students</a:t>
            </a:r>
          </a:p>
          <a:p>
            <a:pPr eaLnBrk="1" hangingPunct="1">
              <a:lnSpc>
                <a:spcPct val="90000"/>
              </a:lnSpc>
            </a:pPr>
            <a:r>
              <a:rPr lang="en-US" sz="1600" dirty="0">
                <a:latin typeface="Times New Roman" charset="0"/>
              </a:rPr>
              <a:t>Large panel of PVDF material on the bottom side of the spacecraft</a:t>
            </a:r>
          </a:p>
          <a:p>
            <a:pPr eaLnBrk="1" hangingPunct="1">
              <a:lnSpc>
                <a:spcPct val="90000"/>
              </a:lnSpc>
            </a:pPr>
            <a:r>
              <a:rPr lang="en-US" sz="1600" dirty="0">
                <a:latin typeface="Times New Roman" charset="0"/>
              </a:rPr>
              <a:t>Panel faces forward during cruise phase</a:t>
            </a:r>
          </a:p>
          <a:p>
            <a:pPr eaLnBrk="1" hangingPunct="1">
              <a:lnSpc>
                <a:spcPct val="90000"/>
              </a:lnSpc>
            </a:pPr>
            <a:r>
              <a:rPr lang="en-US" sz="1600" dirty="0">
                <a:latin typeface="Times New Roman" charset="0"/>
              </a:rPr>
              <a:t>Records </a:t>
            </a:r>
            <a:r>
              <a:rPr lang="ja-JP" altLang="en-US" sz="1600" dirty="0">
                <a:latin typeface="Times New Roman" charset="0"/>
              </a:rPr>
              <a:t>“</a:t>
            </a:r>
            <a:r>
              <a:rPr lang="en-US" altLang="ja-JP" sz="1600" dirty="0">
                <a:latin typeface="Times New Roman" charset="0"/>
              </a:rPr>
              <a:t>hits</a:t>
            </a:r>
            <a:r>
              <a:rPr lang="ja-JP" altLang="en-US" sz="1600" dirty="0">
                <a:latin typeface="Times New Roman" charset="0"/>
              </a:rPr>
              <a:t>”</a:t>
            </a:r>
            <a:r>
              <a:rPr lang="en-US" altLang="ja-JP" sz="1600" dirty="0">
                <a:latin typeface="Times New Roman" charset="0"/>
              </a:rPr>
              <a:t> on panel</a:t>
            </a:r>
          </a:p>
          <a:p>
            <a:pPr eaLnBrk="1" hangingPunct="1">
              <a:lnSpc>
                <a:spcPct val="90000"/>
              </a:lnSpc>
            </a:pPr>
            <a:r>
              <a:rPr lang="en-US" sz="1600" dirty="0">
                <a:latin typeface="Times New Roman" charset="0"/>
              </a:rPr>
              <a:t>Measures distribution of dust across solar system</a:t>
            </a:r>
          </a:p>
          <a:p>
            <a:pPr eaLnBrk="1" hangingPunct="1">
              <a:lnSpc>
                <a:spcPct val="90000"/>
              </a:lnSpc>
            </a:pPr>
            <a:r>
              <a:rPr lang="en-US" sz="1600" dirty="0">
                <a:latin typeface="Times New Roman" charset="0"/>
              </a:rPr>
              <a:t>Data will be used in search for </a:t>
            </a:r>
            <a:r>
              <a:rPr lang="en-US" sz="1600" dirty="0" err="1">
                <a:latin typeface="Times New Roman" charset="0"/>
              </a:rPr>
              <a:t>Exo</a:t>
            </a:r>
            <a:r>
              <a:rPr lang="en-US" sz="1600" dirty="0">
                <a:latin typeface="Times New Roman" charset="0"/>
              </a:rPr>
              <a:t>-Planets</a:t>
            </a:r>
          </a:p>
        </p:txBody>
      </p:sp>
      <p:graphicFrame>
        <p:nvGraphicFramePr>
          <p:cNvPr id="38918" name="Object 10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4181625"/>
              </p:ext>
            </p:extLst>
          </p:nvPr>
        </p:nvGraphicFramePr>
        <p:xfrm>
          <a:off x="533400" y="1371600"/>
          <a:ext cx="6126163" cy="440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6162" name="CorelDRAW" r:id="rId3" imgW="11785600" imgH="8470900" progId="CorelDRAW.Graphic.11">
                  <p:embed/>
                </p:oleObj>
              </mc:Choice>
              <mc:Fallback>
                <p:oleObj name="CorelDRAW" r:id="rId3" imgW="11785600" imgH="8470900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371600"/>
                        <a:ext cx="6126163" cy="440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9" name="Text Box 6"/>
          <p:cNvSpPr txBox="1">
            <a:spLocks noChangeArrowheads="1"/>
          </p:cNvSpPr>
          <p:nvPr/>
        </p:nvSpPr>
        <p:spPr bwMode="auto">
          <a:xfrm>
            <a:off x="2592388" y="5327650"/>
            <a:ext cx="15922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/>
              <a:t>Electronics box</a:t>
            </a:r>
          </a:p>
        </p:txBody>
      </p:sp>
      <p:sp>
        <p:nvSpPr>
          <p:cNvPr id="38920" name="Line 7"/>
          <p:cNvSpPr>
            <a:spLocks noChangeShapeType="1"/>
          </p:cNvSpPr>
          <p:nvPr/>
        </p:nvSpPr>
        <p:spPr bwMode="auto">
          <a:xfrm flipH="1" flipV="1">
            <a:off x="2119313" y="5267325"/>
            <a:ext cx="517525" cy="260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1" name="Text Box 8"/>
          <p:cNvSpPr txBox="1">
            <a:spLocks noChangeArrowheads="1"/>
          </p:cNvSpPr>
          <p:nvPr/>
        </p:nvSpPr>
        <p:spPr bwMode="auto">
          <a:xfrm>
            <a:off x="2849563" y="4594225"/>
            <a:ext cx="15621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/>
              <a:t>Intra-harness</a:t>
            </a:r>
          </a:p>
        </p:txBody>
      </p:sp>
      <p:sp>
        <p:nvSpPr>
          <p:cNvPr id="38922" name="Line 9"/>
          <p:cNvSpPr>
            <a:spLocks noChangeShapeType="1"/>
          </p:cNvSpPr>
          <p:nvPr/>
        </p:nvSpPr>
        <p:spPr bwMode="auto">
          <a:xfrm flipH="1" flipV="1">
            <a:off x="2620963" y="4122738"/>
            <a:ext cx="295275" cy="511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3" name="Text Box 10"/>
          <p:cNvSpPr txBox="1">
            <a:spLocks noChangeArrowheads="1"/>
          </p:cNvSpPr>
          <p:nvPr/>
        </p:nvSpPr>
        <p:spPr bwMode="auto">
          <a:xfrm>
            <a:off x="4291013" y="4160838"/>
            <a:ext cx="18589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/>
              <a:t>Detector assembly</a:t>
            </a:r>
          </a:p>
        </p:txBody>
      </p:sp>
      <p:sp>
        <p:nvSpPr>
          <p:cNvPr id="38924" name="Line 11"/>
          <p:cNvSpPr>
            <a:spLocks noChangeShapeType="1"/>
          </p:cNvSpPr>
          <p:nvPr/>
        </p:nvSpPr>
        <p:spPr bwMode="auto">
          <a:xfrm flipH="1" flipV="1">
            <a:off x="4046538" y="3579813"/>
            <a:ext cx="617537" cy="6175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Date Placeholder 2"/>
          <p:cNvSpPr txBox="1">
            <a:spLocks/>
          </p:cNvSpPr>
          <p:nvPr/>
        </p:nvSpPr>
        <p:spPr>
          <a:xfrm>
            <a:off x="228600" y="6477000"/>
            <a:ext cx="3276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11 NOV SEP 2015  IEEE CTS CEDA Meeting</a:t>
            </a:r>
            <a:endParaRPr lang="en-US" sz="1200" dirty="0"/>
          </a:p>
        </p:txBody>
      </p:sp>
      <p:sp>
        <p:nvSpPr>
          <p:cNvPr id="16" name="Footer Placeholder 3"/>
          <p:cNvSpPr txBox="1">
            <a:spLocks/>
          </p:cNvSpPr>
          <p:nvPr/>
        </p:nvSpPr>
        <p:spPr>
          <a:xfrm>
            <a:off x="3962400" y="6477000"/>
            <a:ext cx="2895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smtClean="0"/>
              <a:t>Scott Weidner, SwRI, IEEE Senior Member</a:t>
            </a:r>
            <a:endParaRPr lang="en-US" sz="1200" dirty="0"/>
          </a:p>
        </p:txBody>
      </p:sp>
      <p:sp>
        <p:nvSpPr>
          <p:cNvPr id="17" name="Slide Number Placeholder 4"/>
          <p:cNvSpPr txBox="1">
            <a:spLocks/>
          </p:cNvSpPr>
          <p:nvPr/>
        </p:nvSpPr>
        <p:spPr>
          <a:xfrm>
            <a:off x="8458200" y="6477000"/>
            <a:ext cx="5334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31858A14-36C4-8846-803D-9E8FBA725024}" type="slidenum">
              <a:rPr lang="en-US" sz="1200" smtClean="0"/>
              <a:pPr>
                <a:defRPr/>
              </a:pPr>
              <a:t>20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04422088"/>
      </p:ext>
    </p:extLst>
  </p:cSld>
  <p:clrMapOvr>
    <a:masterClrMapping/>
  </p:clrMapOvr>
  <p:transition xmlns:p14="http://schemas.microsoft.com/office/powerpoint/2010/main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Science Instrument:  PEPSSI</a:t>
            </a:r>
          </a:p>
        </p:txBody>
      </p:sp>
      <p:sp>
        <p:nvSpPr>
          <p:cNvPr id="399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20574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800">
                <a:latin typeface="Times New Roman" charset="0"/>
              </a:rPr>
              <a:t>Energetic Particle Spectrometer</a:t>
            </a:r>
          </a:p>
          <a:p>
            <a:pPr eaLnBrk="1" hangingPunct="1">
              <a:lnSpc>
                <a:spcPct val="90000"/>
              </a:lnSpc>
            </a:pPr>
            <a:r>
              <a:rPr lang="en-US" sz="1800">
                <a:latin typeface="Times New Roman" charset="0"/>
              </a:rPr>
              <a:t>Identifies species, energy spectrum, and direction of particles with energies up to</a:t>
            </a:r>
            <a:br>
              <a:rPr lang="en-US" sz="1800">
                <a:latin typeface="Times New Roman" charset="0"/>
              </a:rPr>
            </a:br>
            <a:r>
              <a:rPr lang="en-US" sz="1800">
                <a:latin typeface="Times New Roman" charset="0"/>
              </a:rPr>
              <a:t>5 MeV</a:t>
            </a:r>
          </a:p>
          <a:p>
            <a:pPr eaLnBrk="1" hangingPunct="1">
              <a:lnSpc>
                <a:spcPct val="90000"/>
              </a:lnSpc>
            </a:pPr>
            <a:r>
              <a:rPr lang="en-US" sz="1800">
                <a:latin typeface="Times New Roman" charset="0"/>
              </a:rPr>
              <a:t>Measures pickup ions generated from Pluto</a:t>
            </a:r>
            <a:r>
              <a:rPr lang="ja-JP" altLang="en-US" sz="1800">
                <a:latin typeface="Times New Roman" charset="0"/>
              </a:rPr>
              <a:t>’</a:t>
            </a:r>
            <a:r>
              <a:rPr lang="en-US" altLang="ja-JP" sz="1800">
                <a:latin typeface="Times New Roman" charset="0"/>
              </a:rPr>
              <a:t>s interaction with the solar wind</a:t>
            </a:r>
          </a:p>
          <a:p>
            <a:pPr eaLnBrk="1" hangingPunct="1">
              <a:lnSpc>
                <a:spcPct val="90000"/>
              </a:lnSpc>
            </a:pPr>
            <a:endParaRPr lang="en-US" sz="1800">
              <a:latin typeface="Times New Roman" charset="0"/>
            </a:endParaRPr>
          </a:p>
        </p:txBody>
      </p:sp>
      <p:pic>
        <p:nvPicPr>
          <p:cNvPr id="3994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905000"/>
            <a:ext cx="6302375" cy="37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2"/>
          <p:cNvSpPr txBox="1">
            <a:spLocks/>
          </p:cNvSpPr>
          <p:nvPr/>
        </p:nvSpPr>
        <p:spPr>
          <a:xfrm>
            <a:off x="228600" y="6477000"/>
            <a:ext cx="3276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11 NOV SEP 2015  IEEE CTS CEDA Meeting</a:t>
            </a:r>
            <a:endParaRPr lang="en-US" sz="1200" dirty="0"/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3962400" y="6477000"/>
            <a:ext cx="2895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smtClean="0"/>
              <a:t>Scott Weidner, SwRI, IEEE Senior Member</a:t>
            </a:r>
            <a:endParaRPr lang="en-US" sz="1200" dirty="0"/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8458200" y="6477000"/>
            <a:ext cx="5334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31858A14-36C4-8846-803D-9E8FBA725024}" type="slidenum">
              <a:rPr lang="en-US" sz="1200" smtClean="0"/>
              <a:pPr>
                <a:defRPr/>
              </a:pPr>
              <a:t>21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45459047"/>
      </p:ext>
    </p:extLst>
  </p:cSld>
  <p:clrMapOvr>
    <a:masterClrMapping/>
  </p:clrMapOvr>
  <p:transition xmlns:p14="http://schemas.microsoft.com/office/powerpoint/2010/main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Science Instrument:  SWAP</a:t>
            </a:r>
          </a:p>
        </p:txBody>
      </p:sp>
      <p:sp>
        <p:nvSpPr>
          <p:cNvPr id="4096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40386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Times New Roman" charset="0"/>
              </a:rPr>
              <a:t>Measures the solar wind at Pluto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Times New Roman" charset="0"/>
              </a:rPr>
              <a:t>Solar wind is plasma from the sun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Times New Roman" charset="0"/>
              </a:rPr>
              <a:t>Travels ~ 440 km/s or </a:t>
            </a:r>
            <a:r>
              <a:rPr lang="en-US" sz="2800" dirty="0" smtClean="0">
                <a:latin typeface="Times New Roman" charset="0"/>
              </a:rPr>
              <a:t>about 1,000,000 mph</a:t>
            </a:r>
            <a:endParaRPr lang="en-US" sz="2800" dirty="0">
              <a:latin typeface="Times New Roman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dirty="0">
                <a:latin typeface="Times New Roman" charset="0"/>
              </a:rPr>
              <a:t>	(but it varies)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Times New Roman" charset="0"/>
              </a:rPr>
              <a:t>We measure speed and density of the solar wind</a:t>
            </a:r>
          </a:p>
          <a:p>
            <a:pPr eaLnBrk="1" hangingPunct="1">
              <a:lnSpc>
                <a:spcPct val="90000"/>
              </a:lnSpc>
            </a:pPr>
            <a:endParaRPr lang="en-US" sz="2800" dirty="0">
              <a:latin typeface="Times New Roman" charset="0"/>
            </a:endParaRPr>
          </a:p>
        </p:txBody>
      </p:sp>
      <p:pic>
        <p:nvPicPr>
          <p:cNvPr id="40966" name="Picture 1028" descr="top_assy_w_door_open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" r="24616"/>
          <a:stretch/>
        </p:blipFill>
        <p:spPr bwMode="auto">
          <a:xfrm>
            <a:off x="4267200" y="1030695"/>
            <a:ext cx="4495800" cy="519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2"/>
          <p:cNvSpPr txBox="1">
            <a:spLocks/>
          </p:cNvSpPr>
          <p:nvPr/>
        </p:nvSpPr>
        <p:spPr>
          <a:xfrm>
            <a:off x="228600" y="6477000"/>
            <a:ext cx="3276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11 NOV SEP 2015  IEEE CTS CEDA Meeting</a:t>
            </a:r>
            <a:endParaRPr lang="en-US" sz="1200" dirty="0"/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3962400" y="6477000"/>
            <a:ext cx="2895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smtClean="0"/>
              <a:t>Scott Weidner, SwRI, IEEE Senior Member</a:t>
            </a:r>
            <a:endParaRPr lang="en-US" sz="1200" dirty="0"/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8458200" y="6477000"/>
            <a:ext cx="5334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31858A14-36C4-8846-803D-9E8FBA725024}" type="slidenum">
              <a:rPr lang="en-US" sz="1200" smtClean="0"/>
              <a:pPr>
                <a:defRPr/>
              </a:pPr>
              <a:t>22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76362281"/>
      </p:ext>
    </p:extLst>
  </p:cSld>
  <p:clrMapOvr>
    <a:masterClrMapping/>
  </p:clrMapOvr>
  <p:transition xmlns:p14="http://schemas.microsoft.com/office/powerpoint/2010/main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6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696200" cy="914400"/>
          </a:xfrm>
          <a:noFill/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Interaction of the Solar Wind with Pluto</a:t>
            </a:r>
          </a:p>
        </p:txBody>
      </p:sp>
      <p:sp>
        <p:nvSpPr>
          <p:cNvPr id="41989" name="Text Box 8"/>
          <p:cNvSpPr txBox="1">
            <a:spLocks noChangeArrowheads="1"/>
          </p:cNvSpPr>
          <p:nvPr/>
        </p:nvSpPr>
        <p:spPr bwMode="auto">
          <a:xfrm>
            <a:off x="2003425" y="2667000"/>
            <a:ext cx="1349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latin typeface="Times" charset="0"/>
            </a:endParaRPr>
          </a:p>
        </p:txBody>
      </p:sp>
      <p:pic>
        <p:nvPicPr>
          <p:cNvPr id="41990" name="Picture 9" descr="TA0030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42814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Rectangle 10"/>
          <p:cNvSpPr>
            <a:spLocks noChangeArrowheads="1"/>
          </p:cNvSpPr>
          <p:nvPr/>
        </p:nvSpPr>
        <p:spPr bwMode="auto">
          <a:xfrm>
            <a:off x="4800600" y="1447800"/>
            <a:ext cx="3810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dirty="0">
                <a:latin typeface="Times" charset="0"/>
              </a:rPr>
              <a:t>Measure slowdown (mass loading) of the solar wind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dirty="0">
                <a:latin typeface="Times" charset="0"/>
              </a:rPr>
              <a:t>Estimate mass loss from the atmosphere of Pluto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dirty="0">
                <a:latin typeface="Times" charset="0"/>
              </a:rPr>
              <a:t>Determine the interaction of Pluto with the solar wind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dirty="0">
                <a:latin typeface="Times" charset="0"/>
              </a:rPr>
              <a:t>Locate the bow-shock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dirty="0">
                <a:latin typeface="Times" charset="0"/>
              </a:rPr>
              <a:t>Look for pickup ions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dirty="0">
                <a:latin typeface="Times" charset="0"/>
              </a:rPr>
              <a:t>Look for magnetic </a:t>
            </a:r>
            <a:r>
              <a:rPr lang="en-US" dirty="0" smtClean="0">
                <a:latin typeface="Times" charset="0"/>
              </a:rPr>
              <a:t>effects</a:t>
            </a:r>
            <a:endParaRPr lang="en-US" dirty="0">
              <a:latin typeface="Times" charset="0"/>
            </a:endParaRPr>
          </a:p>
        </p:txBody>
      </p:sp>
      <p:sp>
        <p:nvSpPr>
          <p:cNvPr id="10" name="Date Placeholder 2"/>
          <p:cNvSpPr txBox="1">
            <a:spLocks/>
          </p:cNvSpPr>
          <p:nvPr/>
        </p:nvSpPr>
        <p:spPr>
          <a:xfrm>
            <a:off x="228600" y="6477000"/>
            <a:ext cx="3276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11 NOV SEP 2015  IEEE CTS CEDA Meeting</a:t>
            </a:r>
            <a:endParaRPr lang="en-US" sz="1200" dirty="0"/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3962400" y="6477000"/>
            <a:ext cx="2895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smtClean="0"/>
              <a:t>Scott Weidner, SwRI, IEEE Senior Member</a:t>
            </a:r>
            <a:endParaRPr lang="en-US" sz="1200" dirty="0"/>
          </a:p>
        </p:txBody>
      </p:sp>
      <p:sp>
        <p:nvSpPr>
          <p:cNvPr id="12" name="Slide Number Placeholder 4"/>
          <p:cNvSpPr txBox="1">
            <a:spLocks/>
          </p:cNvSpPr>
          <p:nvPr/>
        </p:nvSpPr>
        <p:spPr>
          <a:xfrm>
            <a:off x="8458200" y="6477000"/>
            <a:ext cx="5334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31858A14-36C4-8846-803D-9E8FBA725024}" type="slidenum">
              <a:rPr lang="en-US" sz="1200" smtClean="0"/>
              <a:pPr>
                <a:defRPr/>
              </a:pPr>
              <a:t>23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77651375"/>
      </p:ext>
    </p:extLst>
  </p:cSld>
  <p:clrMapOvr>
    <a:masterClrMapping/>
  </p:clrMapOvr>
  <p:transition xmlns:p14="http://schemas.microsoft.com/office/powerpoint/2010/main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914400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SWAP Resource Summary</a:t>
            </a:r>
          </a:p>
        </p:txBody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38600" y="914400"/>
            <a:ext cx="4876800" cy="2667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600" dirty="0">
                <a:latin typeface="Times New Roman" charset="0"/>
              </a:rPr>
              <a:t>Mass:	           2.9 kg</a:t>
            </a:r>
          </a:p>
          <a:p>
            <a:pPr eaLnBrk="1" hangingPunct="1">
              <a:lnSpc>
                <a:spcPct val="90000"/>
              </a:lnSpc>
            </a:pPr>
            <a:r>
              <a:rPr lang="en-US" sz="1600" dirty="0">
                <a:latin typeface="Times New Roman" charset="0"/>
              </a:rPr>
              <a:t>Power:           2.2 Watts</a:t>
            </a:r>
          </a:p>
          <a:p>
            <a:pPr eaLnBrk="1" hangingPunct="1">
              <a:lnSpc>
                <a:spcPct val="90000"/>
              </a:lnSpc>
            </a:pPr>
            <a:r>
              <a:rPr lang="en-US" sz="1600" dirty="0">
                <a:latin typeface="Times New Roman" charset="0"/>
              </a:rPr>
              <a:t>Telemetry:    280 bits/s</a:t>
            </a:r>
          </a:p>
          <a:p>
            <a:pPr eaLnBrk="1" hangingPunct="1">
              <a:lnSpc>
                <a:spcPct val="90000"/>
              </a:lnSpc>
            </a:pPr>
            <a:r>
              <a:rPr lang="en-US" sz="1600" dirty="0">
                <a:latin typeface="Times New Roman" charset="0"/>
              </a:rPr>
              <a:t>Height:          35 cm (overall)</a:t>
            </a:r>
          </a:p>
          <a:p>
            <a:pPr eaLnBrk="1" hangingPunct="1">
              <a:lnSpc>
                <a:spcPct val="90000"/>
              </a:lnSpc>
            </a:pPr>
            <a:endParaRPr lang="en-US" sz="1600" dirty="0">
              <a:latin typeface="Times New Roman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dirty="0">
                <a:latin typeface="Times New Roman" charset="0"/>
              </a:rPr>
              <a:t>For Comparison:</a:t>
            </a:r>
          </a:p>
          <a:p>
            <a:pPr eaLnBrk="1" hangingPunct="1">
              <a:lnSpc>
                <a:spcPct val="90000"/>
              </a:lnSpc>
            </a:pPr>
            <a:r>
              <a:rPr lang="en-US" sz="1600" dirty="0">
                <a:latin typeface="Times New Roman" charset="0"/>
              </a:rPr>
              <a:t>Cat weighs 4 kg</a:t>
            </a:r>
          </a:p>
          <a:p>
            <a:pPr eaLnBrk="1" hangingPunct="1">
              <a:lnSpc>
                <a:spcPct val="90000"/>
              </a:lnSpc>
            </a:pPr>
            <a:r>
              <a:rPr lang="en-US" sz="1600" dirty="0">
                <a:latin typeface="Times New Roman" charset="0"/>
              </a:rPr>
              <a:t>Nightlight burns 7 Watts</a:t>
            </a:r>
          </a:p>
          <a:p>
            <a:pPr eaLnBrk="1" hangingPunct="1">
              <a:lnSpc>
                <a:spcPct val="90000"/>
              </a:lnSpc>
            </a:pPr>
            <a:r>
              <a:rPr lang="en-US" sz="1600" dirty="0">
                <a:latin typeface="Times New Roman" charset="0"/>
              </a:rPr>
              <a:t>Slow dial-up modem runs at 19,200 bits/s</a:t>
            </a:r>
          </a:p>
          <a:p>
            <a:pPr eaLnBrk="1" hangingPunct="1">
              <a:lnSpc>
                <a:spcPct val="90000"/>
              </a:lnSpc>
            </a:pPr>
            <a:r>
              <a:rPr lang="en-US" sz="1600" dirty="0">
                <a:latin typeface="Times New Roman" charset="0"/>
              </a:rPr>
              <a:t>Height about the same as David Robinson’s shoe</a:t>
            </a:r>
          </a:p>
        </p:txBody>
      </p:sp>
      <p:pic>
        <p:nvPicPr>
          <p:cNvPr id="43014" name="Picture 11" descr="Copy of DSC0019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3855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3015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048829"/>
              </p:ext>
            </p:extLst>
          </p:nvPr>
        </p:nvGraphicFramePr>
        <p:xfrm>
          <a:off x="247650" y="1219200"/>
          <a:ext cx="3562350" cy="490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57" name="Photo Editor Photo" r:id="rId5" imgW="11428571" imgH="15238095" progId="MSPhotoEd.3">
                  <p:embed/>
                </p:oleObj>
              </mc:Choice>
              <mc:Fallback>
                <p:oleObj name="Photo Editor Photo" r:id="rId5" imgW="11428571" imgH="1523809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50" y="1219200"/>
                        <a:ext cx="3562350" cy="490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Date Placeholder 2"/>
          <p:cNvSpPr txBox="1">
            <a:spLocks/>
          </p:cNvSpPr>
          <p:nvPr/>
        </p:nvSpPr>
        <p:spPr>
          <a:xfrm>
            <a:off x="228600" y="6477000"/>
            <a:ext cx="3276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11 NOV SEP 2015  IEEE CTS CEDA Meeting</a:t>
            </a:r>
            <a:endParaRPr lang="en-US" sz="1200" dirty="0"/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3962400" y="6477000"/>
            <a:ext cx="2895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smtClean="0"/>
              <a:t>Scott Weidner, SwRI, IEEE Senior Member</a:t>
            </a:r>
            <a:endParaRPr lang="en-US" sz="1200" dirty="0"/>
          </a:p>
        </p:txBody>
      </p:sp>
      <p:sp>
        <p:nvSpPr>
          <p:cNvPr id="12" name="Slide Number Placeholder 4"/>
          <p:cNvSpPr txBox="1">
            <a:spLocks/>
          </p:cNvSpPr>
          <p:nvPr/>
        </p:nvSpPr>
        <p:spPr>
          <a:xfrm>
            <a:off x="8458200" y="6477000"/>
            <a:ext cx="5334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31858A14-36C4-8846-803D-9E8FBA725024}" type="slidenum">
              <a:rPr lang="en-US" sz="1200" smtClean="0"/>
              <a:pPr>
                <a:defRPr/>
              </a:pPr>
              <a:t>24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76939161"/>
      </p:ext>
    </p:extLst>
  </p:cSld>
  <p:clrMapOvr>
    <a:masterClrMapping/>
  </p:clrMapOvr>
  <p:transition xmlns:p14="http://schemas.microsoft.com/office/powerpoint/2010/main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SWAP Detailed Views</a:t>
            </a:r>
          </a:p>
        </p:txBody>
      </p:sp>
      <p:pic>
        <p:nvPicPr>
          <p:cNvPr id="45061" name="Picture 8" descr="top_assy_clos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3" r="28847"/>
          <a:stretch>
            <a:fillRect/>
          </a:stretch>
        </p:blipFill>
        <p:spPr bwMode="auto">
          <a:xfrm>
            <a:off x="228600" y="1447800"/>
            <a:ext cx="270351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9" descr="swap_full_cut_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8" r="30769"/>
          <a:stretch>
            <a:fillRect/>
          </a:stretch>
        </p:blipFill>
        <p:spPr bwMode="auto">
          <a:xfrm>
            <a:off x="6019800" y="1447800"/>
            <a:ext cx="29146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Text Box 10"/>
          <p:cNvSpPr txBox="1">
            <a:spLocks noChangeArrowheads="1"/>
          </p:cNvSpPr>
          <p:nvPr/>
        </p:nvSpPr>
        <p:spPr bwMode="auto">
          <a:xfrm>
            <a:off x="3048000" y="2133600"/>
            <a:ext cx="1066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/>
              <a:t>Aperture Door</a:t>
            </a:r>
          </a:p>
        </p:txBody>
      </p:sp>
      <p:sp>
        <p:nvSpPr>
          <p:cNvPr id="45064" name="Line 11"/>
          <p:cNvSpPr>
            <a:spLocks noChangeShapeType="1"/>
          </p:cNvSpPr>
          <p:nvPr/>
        </p:nvSpPr>
        <p:spPr bwMode="auto">
          <a:xfrm flipH="1">
            <a:off x="1981200" y="2362200"/>
            <a:ext cx="10668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5" name="Text Box 12"/>
          <p:cNvSpPr txBox="1">
            <a:spLocks noChangeArrowheads="1"/>
          </p:cNvSpPr>
          <p:nvPr/>
        </p:nvSpPr>
        <p:spPr bwMode="auto">
          <a:xfrm>
            <a:off x="3124200" y="3581400"/>
            <a:ext cx="1143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/>
              <a:t>ESA Housing</a:t>
            </a:r>
          </a:p>
        </p:txBody>
      </p:sp>
      <p:sp>
        <p:nvSpPr>
          <p:cNvPr id="45066" name="Text Box 13"/>
          <p:cNvSpPr txBox="1">
            <a:spLocks noChangeArrowheads="1"/>
          </p:cNvSpPr>
          <p:nvPr/>
        </p:nvSpPr>
        <p:spPr bwMode="auto">
          <a:xfrm>
            <a:off x="2971800" y="5791200"/>
            <a:ext cx="1219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/>
              <a:t>Electronics Enclosure</a:t>
            </a:r>
          </a:p>
        </p:txBody>
      </p:sp>
      <p:sp>
        <p:nvSpPr>
          <p:cNvPr id="45067" name="Text Box 14"/>
          <p:cNvSpPr txBox="1">
            <a:spLocks noChangeArrowheads="1"/>
          </p:cNvSpPr>
          <p:nvPr/>
        </p:nvSpPr>
        <p:spPr bwMode="auto">
          <a:xfrm>
            <a:off x="3048000" y="5257800"/>
            <a:ext cx="1447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/>
              <a:t>S/C Interface</a:t>
            </a:r>
          </a:p>
        </p:txBody>
      </p:sp>
      <p:sp>
        <p:nvSpPr>
          <p:cNvPr id="45068" name="Line 15"/>
          <p:cNvSpPr>
            <a:spLocks noChangeShapeType="1"/>
          </p:cNvSpPr>
          <p:nvPr/>
        </p:nvSpPr>
        <p:spPr bwMode="auto">
          <a:xfrm flipH="1" flipV="1">
            <a:off x="1981200" y="5562600"/>
            <a:ext cx="9906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9" name="Line 16"/>
          <p:cNvSpPr>
            <a:spLocks noChangeShapeType="1"/>
          </p:cNvSpPr>
          <p:nvPr/>
        </p:nvSpPr>
        <p:spPr bwMode="auto">
          <a:xfrm flipH="1" flipV="1">
            <a:off x="2514600" y="4724400"/>
            <a:ext cx="5334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0" name="Line 17"/>
          <p:cNvSpPr>
            <a:spLocks noChangeShapeType="1"/>
          </p:cNvSpPr>
          <p:nvPr/>
        </p:nvSpPr>
        <p:spPr bwMode="auto">
          <a:xfrm flipH="1" flipV="1">
            <a:off x="1981200" y="3429000"/>
            <a:ext cx="11430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1" name="Text Box 18"/>
          <p:cNvSpPr txBox="1">
            <a:spLocks noChangeArrowheads="1"/>
          </p:cNvSpPr>
          <p:nvPr/>
        </p:nvSpPr>
        <p:spPr bwMode="auto">
          <a:xfrm>
            <a:off x="4724400" y="1676400"/>
            <a:ext cx="609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/>
              <a:t>RPA</a:t>
            </a:r>
          </a:p>
        </p:txBody>
      </p:sp>
      <p:sp>
        <p:nvSpPr>
          <p:cNvPr id="45072" name="Text Box 19"/>
          <p:cNvSpPr txBox="1">
            <a:spLocks noChangeArrowheads="1"/>
          </p:cNvSpPr>
          <p:nvPr/>
        </p:nvSpPr>
        <p:spPr bwMode="auto">
          <a:xfrm>
            <a:off x="4419600" y="2590800"/>
            <a:ext cx="1066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/>
              <a:t>Deflector</a:t>
            </a:r>
          </a:p>
        </p:txBody>
      </p:sp>
      <p:sp>
        <p:nvSpPr>
          <p:cNvPr id="45073" name="Text Box 20"/>
          <p:cNvSpPr txBox="1">
            <a:spLocks noChangeArrowheads="1"/>
          </p:cNvSpPr>
          <p:nvPr/>
        </p:nvSpPr>
        <p:spPr bwMode="auto">
          <a:xfrm>
            <a:off x="4800600" y="4724400"/>
            <a:ext cx="1066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/>
              <a:t>Primary CEM</a:t>
            </a:r>
          </a:p>
        </p:txBody>
      </p:sp>
      <p:sp>
        <p:nvSpPr>
          <p:cNvPr id="45074" name="Line 21"/>
          <p:cNvSpPr>
            <a:spLocks noChangeShapeType="1"/>
          </p:cNvSpPr>
          <p:nvPr/>
        </p:nvSpPr>
        <p:spPr bwMode="auto">
          <a:xfrm>
            <a:off x="5300663" y="1855788"/>
            <a:ext cx="1176337" cy="3540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5" name="Line 22"/>
          <p:cNvSpPr>
            <a:spLocks noChangeShapeType="1"/>
          </p:cNvSpPr>
          <p:nvPr/>
        </p:nvSpPr>
        <p:spPr bwMode="auto">
          <a:xfrm flipV="1">
            <a:off x="5414963" y="2397125"/>
            <a:ext cx="1271587" cy="3794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6" name="Line 23"/>
          <p:cNvSpPr>
            <a:spLocks noChangeShapeType="1"/>
          </p:cNvSpPr>
          <p:nvPr/>
        </p:nvSpPr>
        <p:spPr bwMode="auto">
          <a:xfrm flipV="1">
            <a:off x="5715000" y="4572000"/>
            <a:ext cx="14478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7" name="Text Box 24"/>
          <p:cNvSpPr txBox="1">
            <a:spLocks noChangeArrowheads="1"/>
          </p:cNvSpPr>
          <p:nvPr/>
        </p:nvSpPr>
        <p:spPr bwMode="auto">
          <a:xfrm>
            <a:off x="4648200" y="5638800"/>
            <a:ext cx="1219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/>
              <a:t>Electronics Boards</a:t>
            </a:r>
          </a:p>
        </p:txBody>
      </p:sp>
      <p:sp>
        <p:nvSpPr>
          <p:cNvPr id="45078" name="Text Box 25"/>
          <p:cNvSpPr txBox="1">
            <a:spLocks noChangeArrowheads="1"/>
          </p:cNvSpPr>
          <p:nvPr/>
        </p:nvSpPr>
        <p:spPr bwMode="auto">
          <a:xfrm>
            <a:off x="4648200" y="3962400"/>
            <a:ext cx="1143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/>
              <a:t>Secondary CEM</a:t>
            </a:r>
          </a:p>
        </p:txBody>
      </p:sp>
      <p:sp>
        <p:nvSpPr>
          <p:cNvPr id="45079" name="Line 26"/>
          <p:cNvSpPr>
            <a:spLocks noChangeShapeType="1"/>
          </p:cNvSpPr>
          <p:nvPr/>
        </p:nvSpPr>
        <p:spPr bwMode="auto">
          <a:xfrm flipV="1">
            <a:off x="5791200" y="5562600"/>
            <a:ext cx="8382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0" name="Line 27"/>
          <p:cNvSpPr>
            <a:spLocks noChangeShapeType="1"/>
          </p:cNvSpPr>
          <p:nvPr/>
        </p:nvSpPr>
        <p:spPr bwMode="auto">
          <a:xfrm flipV="1">
            <a:off x="5715000" y="3962400"/>
            <a:ext cx="14478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1" name="Text Box 28"/>
          <p:cNvSpPr txBox="1">
            <a:spLocks noChangeArrowheads="1"/>
          </p:cNvSpPr>
          <p:nvPr/>
        </p:nvSpPr>
        <p:spPr bwMode="auto">
          <a:xfrm>
            <a:off x="4648200" y="3429000"/>
            <a:ext cx="609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/>
              <a:t>ESA </a:t>
            </a:r>
          </a:p>
        </p:txBody>
      </p:sp>
      <p:sp>
        <p:nvSpPr>
          <p:cNvPr id="45082" name="Line 29"/>
          <p:cNvSpPr>
            <a:spLocks noChangeShapeType="1"/>
          </p:cNvSpPr>
          <p:nvPr/>
        </p:nvSpPr>
        <p:spPr bwMode="auto">
          <a:xfrm flipV="1">
            <a:off x="5181600" y="3124200"/>
            <a:ext cx="15240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3" name="Text Box 30"/>
          <p:cNvSpPr txBox="1">
            <a:spLocks noChangeArrowheads="1"/>
          </p:cNvSpPr>
          <p:nvPr/>
        </p:nvSpPr>
        <p:spPr bwMode="auto">
          <a:xfrm>
            <a:off x="3200400" y="1219200"/>
            <a:ext cx="838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/>
              <a:t>Tophat</a:t>
            </a:r>
          </a:p>
        </p:txBody>
      </p:sp>
      <p:sp>
        <p:nvSpPr>
          <p:cNvPr id="45084" name="Line 31"/>
          <p:cNvSpPr>
            <a:spLocks noChangeShapeType="1"/>
          </p:cNvSpPr>
          <p:nvPr/>
        </p:nvSpPr>
        <p:spPr bwMode="auto">
          <a:xfrm flipH="1">
            <a:off x="1981200" y="1371600"/>
            <a:ext cx="12192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Date Placeholder 2"/>
          <p:cNvSpPr txBox="1">
            <a:spLocks/>
          </p:cNvSpPr>
          <p:nvPr/>
        </p:nvSpPr>
        <p:spPr>
          <a:xfrm>
            <a:off x="228600" y="6477000"/>
            <a:ext cx="3276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11 NOV SEP 2015  IEEE CTS CEDA Meeting</a:t>
            </a:r>
            <a:endParaRPr lang="en-US" sz="1200" dirty="0"/>
          </a:p>
        </p:txBody>
      </p:sp>
      <p:sp>
        <p:nvSpPr>
          <p:cNvPr id="32" name="Footer Placeholder 3"/>
          <p:cNvSpPr txBox="1">
            <a:spLocks/>
          </p:cNvSpPr>
          <p:nvPr/>
        </p:nvSpPr>
        <p:spPr>
          <a:xfrm>
            <a:off x="3962400" y="6477000"/>
            <a:ext cx="2895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smtClean="0"/>
              <a:t>Scott Weidner, SwRI, IEEE Senior Member</a:t>
            </a:r>
            <a:endParaRPr lang="en-US" sz="1200" dirty="0"/>
          </a:p>
        </p:txBody>
      </p:sp>
      <p:sp>
        <p:nvSpPr>
          <p:cNvPr id="33" name="Slide Number Placeholder 4"/>
          <p:cNvSpPr txBox="1">
            <a:spLocks/>
          </p:cNvSpPr>
          <p:nvPr/>
        </p:nvSpPr>
        <p:spPr>
          <a:xfrm>
            <a:off x="8458200" y="6477000"/>
            <a:ext cx="5334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31858A14-36C4-8846-803D-9E8FBA725024}" type="slidenum">
              <a:rPr lang="en-US" sz="1200" smtClean="0"/>
              <a:pPr>
                <a:defRPr/>
              </a:pPr>
              <a:t>25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82710770"/>
      </p:ext>
    </p:extLst>
  </p:cSld>
  <p:clrMapOvr>
    <a:masterClrMapping/>
  </p:clrMapOvr>
  <p:transition xmlns:p14="http://schemas.microsoft.com/office/powerpoint/2010/main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SWAP Optics</a:t>
            </a:r>
          </a:p>
        </p:txBody>
      </p:sp>
      <p:graphicFrame>
        <p:nvGraphicFramePr>
          <p:cNvPr id="46085" name="Object 0"/>
          <p:cNvGraphicFramePr>
            <a:graphicFrameLocks noChangeAspect="1"/>
          </p:cNvGraphicFramePr>
          <p:nvPr/>
        </p:nvGraphicFramePr>
        <p:xfrm>
          <a:off x="76200" y="1198563"/>
          <a:ext cx="8915400" cy="520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329" name="Document" r:id="rId3" imgW="5477256" imgH="3198876" progId="Word.Document.8">
                  <p:embed/>
                </p:oleObj>
              </mc:Choice>
              <mc:Fallback>
                <p:oleObj name="Document" r:id="rId3" imgW="5477256" imgH="3198876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198563"/>
                        <a:ext cx="8915400" cy="5207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6" name="Line 27"/>
          <p:cNvSpPr>
            <a:spLocks noChangeAspect="1" noChangeShapeType="1"/>
          </p:cNvSpPr>
          <p:nvPr/>
        </p:nvSpPr>
        <p:spPr bwMode="auto">
          <a:xfrm flipH="1">
            <a:off x="8620125" y="4394200"/>
            <a:ext cx="222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7" name="Text Box 29"/>
          <p:cNvSpPr txBox="1">
            <a:spLocks noChangeAspect="1" noChangeArrowheads="1"/>
          </p:cNvSpPr>
          <p:nvPr/>
        </p:nvSpPr>
        <p:spPr bwMode="auto">
          <a:xfrm>
            <a:off x="298450" y="1941513"/>
            <a:ext cx="2006600" cy="925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Retarding Potential</a:t>
            </a:r>
          </a:p>
          <a:p>
            <a:pPr eaLnBrk="1" hangingPunct="1"/>
            <a:r>
              <a:rPr lang="en-US" sz="1800"/>
              <a:t>Analyzer (RPA)</a:t>
            </a:r>
          </a:p>
          <a:p>
            <a:pPr eaLnBrk="1" hangingPunct="1"/>
            <a:r>
              <a:rPr lang="en-US" sz="1800"/>
              <a:t>[0 to +2000 Volts]</a:t>
            </a:r>
          </a:p>
        </p:txBody>
      </p:sp>
      <p:sp>
        <p:nvSpPr>
          <p:cNvPr id="46088" name="Text Box 30"/>
          <p:cNvSpPr txBox="1">
            <a:spLocks noChangeAspect="1" noChangeArrowheads="1"/>
          </p:cNvSpPr>
          <p:nvPr/>
        </p:nvSpPr>
        <p:spPr bwMode="auto">
          <a:xfrm>
            <a:off x="6762750" y="2262188"/>
            <a:ext cx="1890713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Deflector (DFL)</a:t>
            </a:r>
          </a:p>
          <a:p>
            <a:pPr eaLnBrk="1" hangingPunct="1"/>
            <a:r>
              <a:rPr lang="en-US" sz="1800"/>
              <a:t>[0 to +4000 Volts]</a:t>
            </a:r>
          </a:p>
        </p:txBody>
      </p:sp>
      <p:sp>
        <p:nvSpPr>
          <p:cNvPr id="46089" name="Line 31"/>
          <p:cNvSpPr>
            <a:spLocks noChangeAspect="1" noChangeShapeType="1"/>
          </p:cNvSpPr>
          <p:nvPr/>
        </p:nvSpPr>
        <p:spPr bwMode="auto">
          <a:xfrm>
            <a:off x="6094413" y="2238375"/>
            <a:ext cx="668337" cy="371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0" name="Text Box 32"/>
          <p:cNvSpPr txBox="1">
            <a:spLocks noChangeAspect="1" noChangeArrowheads="1"/>
          </p:cNvSpPr>
          <p:nvPr/>
        </p:nvSpPr>
        <p:spPr bwMode="auto">
          <a:xfrm>
            <a:off x="298450" y="3130550"/>
            <a:ext cx="2006600" cy="925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Electro-Static</a:t>
            </a:r>
          </a:p>
          <a:p>
            <a:pPr eaLnBrk="1" hangingPunct="1"/>
            <a:r>
              <a:rPr lang="en-US" sz="1800"/>
              <a:t>Analyzer (ESA)</a:t>
            </a:r>
          </a:p>
          <a:p>
            <a:pPr eaLnBrk="1" hangingPunct="1"/>
            <a:r>
              <a:rPr lang="en-US" sz="1800"/>
              <a:t>[0 to -4000 Volts]</a:t>
            </a:r>
          </a:p>
        </p:txBody>
      </p:sp>
      <p:sp>
        <p:nvSpPr>
          <p:cNvPr id="46091" name="Text Box 33"/>
          <p:cNvSpPr txBox="1">
            <a:spLocks noChangeAspect="1" noChangeArrowheads="1"/>
          </p:cNvSpPr>
          <p:nvPr/>
        </p:nvSpPr>
        <p:spPr bwMode="auto">
          <a:xfrm>
            <a:off x="373063" y="4391025"/>
            <a:ext cx="1803400" cy="952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Foil and Focus Ring</a:t>
            </a:r>
          </a:p>
          <a:p>
            <a:pPr eaLnBrk="1" hangingPunct="1"/>
            <a:r>
              <a:rPr lang="en-US" sz="1400"/>
              <a:t>Derived from full</a:t>
            </a:r>
          </a:p>
          <a:p>
            <a:pPr eaLnBrk="1" hangingPunct="1"/>
            <a:r>
              <a:rPr lang="en-US" sz="1400"/>
              <a:t>Primary CEM Voltage</a:t>
            </a:r>
          </a:p>
          <a:p>
            <a:pPr eaLnBrk="1" hangingPunct="1"/>
            <a:r>
              <a:rPr lang="en-US" sz="1400"/>
              <a:t>with ESA backup</a:t>
            </a:r>
          </a:p>
        </p:txBody>
      </p:sp>
      <p:sp>
        <p:nvSpPr>
          <p:cNvPr id="46092" name="Text Box 34"/>
          <p:cNvSpPr txBox="1">
            <a:spLocks noChangeAspect="1" noChangeArrowheads="1"/>
          </p:cNvSpPr>
          <p:nvPr/>
        </p:nvSpPr>
        <p:spPr bwMode="auto">
          <a:xfrm>
            <a:off x="6169025" y="5084763"/>
            <a:ext cx="1890713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Secondary CEM</a:t>
            </a:r>
          </a:p>
          <a:p>
            <a:pPr eaLnBrk="1" hangingPunct="1"/>
            <a:r>
              <a:rPr lang="en-US" sz="1800"/>
              <a:t>[0 to +4500 Volts]</a:t>
            </a:r>
          </a:p>
        </p:txBody>
      </p:sp>
      <p:sp>
        <p:nvSpPr>
          <p:cNvPr id="46093" name="Text Box 35"/>
          <p:cNvSpPr txBox="1">
            <a:spLocks noChangeAspect="1" noChangeArrowheads="1"/>
          </p:cNvSpPr>
          <p:nvPr/>
        </p:nvSpPr>
        <p:spPr bwMode="auto">
          <a:xfrm>
            <a:off x="6613525" y="4119563"/>
            <a:ext cx="2092325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Remaining Structure</a:t>
            </a:r>
          </a:p>
          <a:p>
            <a:pPr eaLnBrk="1" hangingPunct="1"/>
            <a:r>
              <a:rPr lang="en-US" sz="1800"/>
              <a:t>Is at GROUND</a:t>
            </a:r>
          </a:p>
        </p:txBody>
      </p:sp>
      <p:sp>
        <p:nvSpPr>
          <p:cNvPr id="46094" name="Line 36"/>
          <p:cNvSpPr>
            <a:spLocks noChangeAspect="1" noChangeShapeType="1"/>
          </p:cNvSpPr>
          <p:nvPr/>
        </p:nvSpPr>
        <p:spPr bwMode="auto">
          <a:xfrm flipH="1" flipV="1">
            <a:off x="6169025" y="4319588"/>
            <a:ext cx="444500" cy="746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5" name="Text Box 37"/>
          <p:cNvSpPr txBox="1">
            <a:spLocks noChangeAspect="1" noChangeArrowheads="1"/>
          </p:cNvSpPr>
          <p:nvPr/>
        </p:nvSpPr>
        <p:spPr bwMode="auto">
          <a:xfrm>
            <a:off x="373063" y="5357813"/>
            <a:ext cx="183832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Primary CEM</a:t>
            </a:r>
          </a:p>
          <a:p>
            <a:pPr eaLnBrk="1" hangingPunct="1"/>
            <a:r>
              <a:rPr lang="en-US" sz="1800"/>
              <a:t>[0 to -4500 Volts]</a:t>
            </a:r>
          </a:p>
        </p:txBody>
      </p:sp>
      <p:sp>
        <p:nvSpPr>
          <p:cNvPr id="46096" name="Line 38"/>
          <p:cNvSpPr>
            <a:spLocks noChangeAspect="1" noChangeShapeType="1"/>
          </p:cNvSpPr>
          <p:nvPr/>
        </p:nvSpPr>
        <p:spPr bwMode="auto">
          <a:xfrm flipH="1">
            <a:off x="5426075" y="4394200"/>
            <a:ext cx="1187450" cy="296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7" name="Line 39"/>
          <p:cNvSpPr>
            <a:spLocks noChangeAspect="1" noChangeShapeType="1"/>
          </p:cNvSpPr>
          <p:nvPr/>
        </p:nvSpPr>
        <p:spPr bwMode="auto">
          <a:xfrm flipH="1" flipV="1">
            <a:off x="4533900" y="5359400"/>
            <a:ext cx="1635125" cy="74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8" name="Line 40"/>
          <p:cNvSpPr>
            <a:spLocks noChangeAspect="1" noChangeShapeType="1"/>
          </p:cNvSpPr>
          <p:nvPr/>
        </p:nvSpPr>
        <p:spPr bwMode="auto">
          <a:xfrm>
            <a:off x="2305050" y="3502025"/>
            <a:ext cx="817563" cy="149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9" name="Line 41"/>
          <p:cNvSpPr>
            <a:spLocks noChangeAspect="1" noChangeShapeType="1"/>
          </p:cNvSpPr>
          <p:nvPr/>
        </p:nvSpPr>
        <p:spPr bwMode="auto">
          <a:xfrm>
            <a:off x="2155825" y="4987925"/>
            <a:ext cx="2155825" cy="1114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00" name="Line 42"/>
          <p:cNvSpPr>
            <a:spLocks noChangeAspect="1" noChangeShapeType="1"/>
          </p:cNvSpPr>
          <p:nvPr/>
        </p:nvSpPr>
        <p:spPr bwMode="auto">
          <a:xfrm>
            <a:off x="2155825" y="5656263"/>
            <a:ext cx="2378075" cy="595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01" name="Line 43"/>
          <p:cNvSpPr>
            <a:spLocks noChangeAspect="1" noChangeShapeType="1"/>
          </p:cNvSpPr>
          <p:nvPr/>
        </p:nvSpPr>
        <p:spPr bwMode="auto">
          <a:xfrm flipV="1">
            <a:off x="2305050" y="2238375"/>
            <a:ext cx="222250" cy="298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6102" name="Picture 44" descr="LINES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5510213"/>
            <a:ext cx="1936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03" name="Freeform 45"/>
          <p:cNvSpPr>
            <a:spLocks noChangeAspect="1"/>
          </p:cNvSpPr>
          <p:nvPr/>
        </p:nvSpPr>
        <p:spPr bwMode="auto">
          <a:xfrm>
            <a:off x="6169025" y="1249363"/>
            <a:ext cx="3175" cy="265112"/>
          </a:xfrm>
          <a:custGeom>
            <a:avLst/>
            <a:gdLst>
              <a:gd name="T0" fmla="*/ 0 w 2"/>
              <a:gd name="T1" fmla="*/ 2147483647 h 167"/>
              <a:gd name="T2" fmla="*/ 2147483647 w 2"/>
              <a:gd name="T3" fmla="*/ 0 h 167"/>
              <a:gd name="T4" fmla="*/ 0 60000 65536"/>
              <a:gd name="T5" fmla="*/ 0 60000 65536"/>
              <a:gd name="T6" fmla="*/ 0 w 2"/>
              <a:gd name="T7" fmla="*/ 0 h 167"/>
              <a:gd name="T8" fmla="*/ 2 w 2"/>
              <a:gd name="T9" fmla="*/ 167 h 16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" h="167">
                <a:moveTo>
                  <a:pt x="0" y="167"/>
                </a:moveTo>
                <a:lnTo>
                  <a:pt x="2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04" name="Line 46"/>
          <p:cNvSpPr>
            <a:spLocks noChangeAspect="1" noChangeShapeType="1"/>
          </p:cNvSpPr>
          <p:nvPr/>
        </p:nvSpPr>
        <p:spPr bwMode="auto">
          <a:xfrm>
            <a:off x="6164263" y="1257300"/>
            <a:ext cx="267335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05" name="Line 47"/>
          <p:cNvSpPr>
            <a:spLocks noChangeAspect="1" noChangeShapeType="1"/>
          </p:cNvSpPr>
          <p:nvPr/>
        </p:nvSpPr>
        <p:spPr bwMode="auto">
          <a:xfrm>
            <a:off x="8842375" y="1250950"/>
            <a:ext cx="1588" cy="3143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Date Placeholder 2"/>
          <p:cNvSpPr txBox="1">
            <a:spLocks/>
          </p:cNvSpPr>
          <p:nvPr/>
        </p:nvSpPr>
        <p:spPr>
          <a:xfrm>
            <a:off x="228600" y="6477000"/>
            <a:ext cx="3276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11 NOV SEP 2015  IEEE CTS CEDA Meeting</a:t>
            </a:r>
            <a:endParaRPr lang="en-US" sz="1200" dirty="0"/>
          </a:p>
        </p:txBody>
      </p:sp>
      <p:sp>
        <p:nvSpPr>
          <p:cNvPr id="29" name="Footer Placeholder 3"/>
          <p:cNvSpPr txBox="1">
            <a:spLocks/>
          </p:cNvSpPr>
          <p:nvPr/>
        </p:nvSpPr>
        <p:spPr>
          <a:xfrm>
            <a:off x="3962400" y="6477000"/>
            <a:ext cx="2895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smtClean="0"/>
              <a:t>Scott Weidner, SwRI, IEEE Senior Member</a:t>
            </a:r>
            <a:endParaRPr lang="en-US" sz="1200" dirty="0"/>
          </a:p>
        </p:txBody>
      </p:sp>
      <p:sp>
        <p:nvSpPr>
          <p:cNvPr id="30" name="Slide Number Placeholder 4"/>
          <p:cNvSpPr txBox="1">
            <a:spLocks/>
          </p:cNvSpPr>
          <p:nvPr/>
        </p:nvSpPr>
        <p:spPr>
          <a:xfrm>
            <a:off x="8458200" y="6477000"/>
            <a:ext cx="5334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31858A14-36C4-8846-803D-9E8FBA725024}" type="slidenum">
              <a:rPr lang="en-US" sz="1200" smtClean="0"/>
              <a:pPr>
                <a:defRPr/>
              </a:pPr>
              <a:t>26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85644599"/>
      </p:ext>
    </p:extLst>
  </p:cSld>
  <p:clrMapOvr>
    <a:masterClrMapping/>
  </p:clrMapOvr>
  <p:transition xmlns:p14="http://schemas.microsoft.com/office/powerpoint/2010/main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SWAP Data</a:t>
            </a:r>
          </a:p>
        </p:txBody>
      </p:sp>
      <p:sp>
        <p:nvSpPr>
          <p:cNvPr id="4710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371600"/>
            <a:ext cx="4191000" cy="5029200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Times New Roman" charset="0"/>
              </a:rPr>
              <a:t>On-board microcontroller processes commands and controls the instrument</a:t>
            </a:r>
          </a:p>
          <a:p>
            <a:pPr eaLnBrk="1" hangingPunct="1"/>
            <a:r>
              <a:rPr lang="en-US" sz="2400" dirty="0">
                <a:latin typeface="Times New Roman" charset="0"/>
              </a:rPr>
              <a:t>Science data is sent to redundant spacecraft computers over RS-422</a:t>
            </a:r>
          </a:p>
          <a:p>
            <a:pPr eaLnBrk="1" hangingPunct="1"/>
            <a:r>
              <a:rPr lang="en-US" sz="2400" dirty="0">
                <a:latin typeface="Times New Roman" charset="0"/>
              </a:rPr>
              <a:t>Scientists will process data on the ground</a:t>
            </a:r>
          </a:p>
          <a:p>
            <a:pPr lvl="1" eaLnBrk="1" hangingPunct="1"/>
            <a:r>
              <a:rPr lang="en-US" sz="2000" dirty="0">
                <a:latin typeface="Times New Roman" charset="0"/>
              </a:rPr>
              <a:t>Find bow shock</a:t>
            </a:r>
          </a:p>
          <a:p>
            <a:pPr lvl="1" eaLnBrk="1" hangingPunct="1"/>
            <a:r>
              <a:rPr lang="en-US" sz="2000" dirty="0">
                <a:latin typeface="Times New Roman" charset="0"/>
              </a:rPr>
              <a:t>Estimate mass loss</a:t>
            </a:r>
          </a:p>
          <a:p>
            <a:pPr lvl="1" eaLnBrk="1" hangingPunct="1"/>
            <a:r>
              <a:rPr lang="en-US" sz="2000" dirty="0">
                <a:latin typeface="Times New Roman" charset="0"/>
              </a:rPr>
              <a:t>Explore plasma interactions</a:t>
            </a:r>
          </a:p>
          <a:p>
            <a:pPr lvl="1" eaLnBrk="1" hangingPunct="1"/>
            <a:r>
              <a:rPr lang="en-US" sz="2000" dirty="0">
                <a:latin typeface="Times New Roman" charset="0"/>
              </a:rPr>
              <a:t>Look for magnetic effects</a:t>
            </a:r>
          </a:p>
        </p:txBody>
      </p:sp>
      <p:pic>
        <p:nvPicPr>
          <p:cNvPr id="47110" name="Picture 9" descr="TA0030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4000"/>
            <a:ext cx="42814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2"/>
          <p:cNvSpPr txBox="1">
            <a:spLocks/>
          </p:cNvSpPr>
          <p:nvPr/>
        </p:nvSpPr>
        <p:spPr>
          <a:xfrm>
            <a:off x="228600" y="6477000"/>
            <a:ext cx="3276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11 NOV SEP 2015  IEEE CTS CEDA Meeting</a:t>
            </a:r>
            <a:endParaRPr lang="en-US" sz="1200" dirty="0"/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3962400" y="6477000"/>
            <a:ext cx="2895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smtClean="0"/>
              <a:t>Scott Weidner, SwRI, IEEE Senior Member</a:t>
            </a:r>
            <a:endParaRPr lang="en-US" sz="1200" dirty="0"/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8458200" y="6477000"/>
            <a:ext cx="5334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31858A14-36C4-8846-803D-9E8FBA725024}" type="slidenum">
              <a:rPr lang="en-US" sz="1200" smtClean="0"/>
              <a:pPr>
                <a:defRPr/>
              </a:pPr>
              <a:t>27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2636313"/>
      </p:ext>
    </p:extLst>
  </p:cSld>
  <p:clrMapOvr>
    <a:masterClrMapping/>
  </p:clrMapOvr>
  <p:transition xmlns:p14="http://schemas.microsoft.com/office/powerpoint/2010/main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990600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Processing and Downlink</a:t>
            </a:r>
          </a:p>
        </p:txBody>
      </p:sp>
      <p:sp>
        <p:nvSpPr>
          <p:cNvPr id="4813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447800"/>
            <a:ext cx="7924800" cy="4038600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All Science Instruments send their data to redundant spacecraft computers</a:t>
            </a:r>
          </a:p>
          <a:p>
            <a:pPr eaLnBrk="1" hangingPunct="1"/>
            <a:r>
              <a:rPr lang="en-US" dirty="0">
                <a:latin typeface="Times New Roman" charset="0"/>
              </a:rPr>
              <a:t>64 </a:t>
            </a:r>
            <a:r>
              <a:rPr lang="en-US" dirty="0" err="1">
                <a:latin typeface="Times New Roman" charset="0"/>
              </a:rPr>
              <a:t>Gbits</a:t>
            </a:r>
            <a:r>
              <a:rPr lang="en-US" dirty="0">
                <a:latin typeface="Times New Roman" charset="0"/>
              </a:rPr>
              <a:t> of storage on the spacecraft (two copies)</a:t>
            </a:r>
          </a:p>
          <a:p>
            <a:pPr eaLnBrk="1" hangingPunct="1"/>
            <a:r>
              <a:rPr lang="en-US" dirty="0">
                <a:latin typeface="Times New Roman" charset="0"/>
              </a:rPr>
              <a:t>Spacecraft computers compress the images</a:t>
            </a:r>
          </a:p>
          <a:p>
            <a:pPr eaLnBrk="1" hangingPunct="1"/>
            <a:r>
              <a:rPr lang="en-US" dirty="0">
                <a:latin typeface="Times New Roman" charset="0"/>
              </a:rPr>
              <a:t>Science Data downlinked to Earth at 2000 bits/sec</a:t>
            </a:r>
          </a:p>
          <a:p>
            <a:pPr eaLnBrk="1" hangingPunct="1"/>
            <a:r>
              <a:rPr lang="en-US" dirty="0">
                <a:latin typeface="Times New Roman" charset="0"/>
              </a:rPr>
              <a:t>Download of all the Science Data will continue into next year</a:t>
            </a:r>
          </a:p>
          <a:p>
            <a:pPr lvl="1" eaLnBrk="1" hangingPunct="1"/>
            <a:r>
              <a:rPr lang="en-US" dirty="0">
                <a:latin typeface="Times New Roman" charset="0"/>
              </a:rPr>
              <a:t> (and you thought your web connection was slow!</a:t>
            </a:r>
            <a:r>
              <a:rPr lang="en-US" dirty="0" smtClean="0">
                <a:latin typeface="Times New Roman" charset="0"/>
              </a:rPr>
              <a:t>)</a:t>
            </a:r>
            <a:endParaRPr lang="en-US" dirty="0">
              <a:latin typeface="Times New Roman" charset="0"/>
            </a:endParaRPr>
          </a:p>
        </p:txBody>
      </p:sp>
      <p:sp>
        <p:nvSpPr>
          <p:cNvPr id="8" name="Date Placeholder 2"/>
          <p:cNvSpPr txBox="1">
            <a:spLocks/>
          </p:cNvSpPr>
          <p:nvPr/>
        </p:nvSpPr>
        <p:spPr>
          <a:xfrm>
            <a:off x="228600" y="6477000"/>
            <a:ext cx="3276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11 NOV SEP 2015  IEEE CTS CEDA Meeting</a:t>
            </a:r>
            <a:endParaRPr lang="en-US" sz="1200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962400" y="6477000"/>
            <a:ext cx="2895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smtClean="0"/>
              <a:t>Scott Weidner, SwRI, IEEE Senior Member</a:t>
            </a:r>
            <a:endParaRPr lang="en-US" sz="1200" dirty="0"/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>
          <a:xfrm>
            <a:off x="8458200" y="6477000"/>
            <a:ext cx="5334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31858A14-36C4-8846-803D-9E8FBA725024}" type="slidenum">
              <a:rPr lang="en-US" sz="1200" smtClean="0"/>
              <a:pPr>
                <a:defRPr/>
              </a:pPr>
              <a:t>28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25258069"/>
      </p:ext>
    </p:extLst>
  </p:cSld>
  <p:clrMapOvr>
    <a:masterClrMapping/>
  </p:clrMapOvr>
  <p:transition xmlns:p14="http://schemas.microsoft.com/office/powerpoint/2010/main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52400"/>
            <a:ext cx="7772400" cy="1066800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After the flyby …</a:t>
            </a:r>
          </a:p>
        </p:txBody>
      </p:sp>
      <p:pic>
        <p:nvPicPr>
          <p:cNvPr id="49157" name="Picture 4" descr="PlutoChar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275" y="1025525"/>
            <a:ext cx="3276600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5" descr="newhorizons_dur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275" y="2819400"/>
            <a:ext cx="3276600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1981200" y="1828800"/>
            <a:ext cx="153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Not this …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4419600" y="4876800"/>
            <a:ext cx="3184525" cy="1509713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8800"/>
              <a:t>?</a:t>
            </a: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1981200" y="3581400"/>
            <a:ext cx="153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Not this …</a:t>
            </a:r>
          </a:p>
        </p:txBody>
      </p:sp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1371600" y="5410200"/>
            <a:ext cx="21955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The Real Thing!</a:t>
            </a:r>
          </a:p>
        </p:txBody>
      </p:sp>
      <p:sp>
        <p:nvSpPr>
          <p:cNvPr id="13" name="Date Placeholder 2"/>
          <p:cNvSpPr txBox="1">
            <a:spLocks/>
          </p:cNvSpPr>
          <p:nvPr/>
        </p:nvSpPr>
        <p:spPr>
          <a:xfrm>
            <a:off x="228600" y="6477000"/>
            <a:ext cx="3276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11 NOV SEP 2015  IEEE CTS CEDA Meeting</a:t>
            </a:r>
            <a:endParaRPr lang="en-US" sz="1200" dirty="0"/>
          </a:p>
        </p:txBody>
      </p:sp>
      <p:sp>
        <p:nvSpPr>
          <p:cNvPr id="14" name="Footer Placeholder 3"/>
          <p:cNvSpPr txBox="1">
            <a:spLocks/>
          </p:cNvSpPr>
          <p:nvPr/>
        </p:nvSpPr>
        <p:spPr>
          <a:xfrm>
            <a:off x="3962400" y="6477000"/>
            <a:ext cx="2895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smtClean="0"/>
              <a:t>Scott Weidner, SwRI, IEEE Senior Member</a:t>
            </a:r>
            <a:endParaRPr lang="en-US" sz="1200" dirty="0"/>
          </a:p>
        </p:txBody>
      </p:sp>
      <p:sp>
        <p:nvSpPr>
          <p:cNvPr id="15" name="Slide Number Placeholder 4"/>
          <p:cNvSpPr txBox="1">
            <a:spLocks/>
          </p:cNvSpPr>
          <p:nvPr/>
        </p:nvSpPr>
        <p:spPr>
          <a:xfrm>
            <a:off x="8458200" y="6477000"/>
            <a:ext cx="5334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31858A14-36C4-8846-803D-9E8FBA725024}" type="slidenum">
              <a:rPr lang="en-US" sz="1200" smtClean="0"/>
              <a:pPr>
                <a:defRPr/>
              </a:pPr>
              <a:t>29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30475776"/>
      </p:ext>
    </p:extLst>
  </p:cSld>
  <p:clrMapOvr>
    <a:masterClrMapping/>
  </p:clrMapOvr>
  <p:transition xmlns:p14="http://schemas.microsoft.com/office/powerpoint/2010/main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700"/>
            <a:ext cx="7772400" cy="901700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Artist</a:t>
            </a:r>
            <a:r>
              <a:rPr lang="ja-JP" altLang="en-US" dirty="0">
                <a:latin typeface="Times New Roman" charset="0"/>
              </a:rPr>
              <a:t>’</a:t>
            </a:r>
            <a:r>
              <a:rPr lang="en-US" altLang="ja-JP" dirty="0">
                <a:latin typeface="Times New Roman" charset="0"/>
              </a:rPr>
              <a:t>s Conception</a:t>
            </a:r>
            <a:endParaRPr lang="en-US" dirty="0">
              <a:latin typeface="Times New Roman" charset="0"/>
            </a:endParaRPr>
          </a:p>
        </p:txBody>
      </p:sp>
      <p:sp>
        <p:nvSpPr>
          <p:cNvPr id="20485" name="Rectangle 3"/>
          <p:cNvSpPr>
            <a:spLocks noChangeArrowheads="1"/>
          </p:cNvSpPr>
          <p:nvPr/>
        </p:nvSpPr>
        <p:spPr bwMode="auto">
          <a:xfrm>
            <a:off x="762000" y="411480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400">
              <a:solidFill>
                <a:schemeClr val="tx2"/>
              </a:solidFill>
            </a:endParaRPr>
          </a:p>
        </p:txBody>
      </p:sp>
      <p:pic>
        <p:nvPicPr>
          <p:cNvPr id="20486" name="Picture 4" descr="newhorizons_durda_m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91440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2"/>
          <p:cNvSpPr txBox="1">
            <a:spLocks/>
          </p:cNvSpPr>
          <p:nvPr/>
        </p:nvSpPr>
        <p:spPr>
          <a:xfrm>
            <a:off x="228600" y="6477000"/>
            <a:ext cx="3276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11 NOV SEP 2015  IEEE CTS CEDA Meeting</a:t>
            </a:r>
            <a:endParaRPr lang="en-US" sz="12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3962400" y="6477000"/>
            <a:ext cx="2895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smtClean="0"/>
              <a:t>Scott Weidner, SwRI, IEEE Senior Member</a:t>
            </a:r>
            <a:endParaRPr lang="en-US" sz="1200" dirty="0"/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8458200" y="6477000"/>
            <a:ext cx="5334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31858A14-36C4-8846-803D-9E8FBA725024}" type="slidenum">
              <a:rPr lang="en-US" sz="1200" smtClean="0"/>
              <a:pPr>
                <a:defRPr/>
              </a:pPr>
              <a:t>3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76813142"/>
      </p:ext>
    </p:extLst>
  </p:cSld>
  <p:clrMapOvr>
    <a:masterClrMapping/>
  </p:clrMapOvr>
  <p:transition xmlns:p14="http://schemas.microsoft.com/office/powerpoint/2010/main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3124200" y="6477000"/>
            <a:ext cx="289560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000" dirty="0"/>
              <a:t>Scott Weidner, </a:t>
            </a:r>
            <a:r>
              <a:rPr lang="en-US" sz="1000" dirty="0" err="1"/>
              <a:t>SwRI</a:t>
            </a:r>
            <a:endParaRPr lang="en-US" sz="1000" dirty="0"/>
          </a:p>
        </p:txBody>
      </p:sp>
      <p:sp>
        <p:nvSpPr>
          <p:cNvPr id="49155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477000"/>
            <a:ext cx="190500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640930F0-6F45-8543-9EBF-CAFE254AE061}" type="slidenum">
              <a:rPr lang="en-US" sz="1000"/>
              <a:pPr algn="r" eaLnBrk="1" hangingPunct="1"/>
              <a:t>30</a:t>
            </a:fld>
            <a:endParaRPr lang="en-US" sz="1000" dirty="0"/>
          </a:p>
        </p:txBody>
      </p:sp>
      <p:pic>
        <p:nvPicPr>
          <p:cNvPr id="3" name="Picture 2" descr="lor_0299124574_0x632_sci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4915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52400"/>
            <a:ext cx="7772400" cy="10668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  <a:latin typeface="Times New Roman" charset="0"/>
              </a:rPr>
              <a:t>Pluto One Day Away …</a:t>
            </a:r>
            <a:endParaRPr lang="en-US" dirty="0">
              <a:solidFill>
                <a:schemeClr val="bg1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734227"/>
      </p:ext>
    </p:extLst>
  </p:cSld>
  <p:clrMapOvr>
    <a:masterClrMapping/>
  </p:clrMapOvr>
  <p:transition xmlns:p14="http://schemas.microsoft.com/office/powerpoint/2010/main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3124200" y="6477000"/>
            <a:ext cx="289560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000" dirty="0"/>
              <a:t>Scott Weidner, </a:t>
            </a:r>
            <a:r>
              <a:rPr lang="en-US" sz="1000" dirty="0" err="1"/>
              <a:t>SwRI</a:t>
            </a:r>
            <a:endParaRPr lang="en-US" sz="1000" dirty="0"/>
          </a:p>
        </p:txBody>
      </p:sp>
      <p:sp>
        <p:nvSpPr>
          <p:cNvPr id="49155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477000"/>
            <a:ext cx="190500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640930F0-6F45-8543-9EBF-CAFE254AE061}" type="slidenum">
              <a:rPr lang="en-US" sz="1000"/>
              <a:pPr algn="r" eaLnBrk="1" hangingPunct="1"/>
              <a:t>31</a:t>
            </a:fld>
            <a:endParaRPr lang="en-US" sz="1000" dirty="0"/>
          </a:p>
        </p:txBody>
      </p:sp>
      <p:pic>
        <p:nvPicPr>
          <p:cNvPr id="3" name="Picture 2" descr="nh-pluto-mountain-ran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176"/>
            <a:ext cx="6858000" cy="6844824"/>
          </a:xfrm>
          <a:prstGeom prst="rect">
            <a:avLst/>
          </a:prstGeom>
        </p:spPr>
      </p:pic>
      <p:sp>
        <p:nvSpPr>
          <p:cNvPr id="4915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52400"/>
            <a:ext cx="7772400" cy="10668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FF"/>
                </a:solidFill>
                <a:latin typeface="Times New Roman" charset="0"/>
              </a:rPr>
              <a:t>At Closest Approach</a:t>
            </a:r>
            <a:endParaRPr lang="en-US" dirty="0">
              <a:solidFill>
                <a:srgbClr val="FFFFF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700192"/>
      </p:ext>
    </p:extLst>
  </p:cSld>
  <p:clrMapOvr>
    <a:masterClrMapping/>
  </p:clrMapOvr>
  <p:transition xmlns:p14="http://schemas.microsoft.com/office/powerpoint/2010/main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52400"/>
            <a:ext cx="7772400" cy="10668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Times New Roman" charset="0"/>
              </a:rPr>
              <a:t>Glaciers and Mountains on Pluto</a:t>
            </a:r>
            <a:endParaRPr lang="en-US" dirty="0">
              <a:latin typeface="Times New Roman" charset="0"/>
            </a:endParaRPr>
          </a:p>
        </p:txBody>
      </p:sp>
      <p:sp>
        <p:nvSpPr>
          <p:cNvPr id="6" name="Date Placeholder 2"/>
          <p:cNvSpPr txBox="1">
            <a:spLocks/>
          </p:cNvSpPr>
          <p:nvPr/>
        </p:nvSpPr>
        <p:spPr>
          <a:xfrm>
            <a:off x="228600" y="6477000"/>
            <a:ext cx="3276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11 NOV SEP 2015  IEEE CTS CEDA Meeting</a:t>
            </a:r>
            <a:endParaRPr lang="en-US" sz="12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3962400" y="6477000"/>
            <a:ext cx="2895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smtClean="0"/>
              <a:t>Scott Weidner, SwRI, IEEE Senior Member</a:t>
            </a:r>
            <a:endParaRPr lang="en-US" sz="1200" dirty="0"/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8458200" y="6477000"/>
            <a:ext cx="5334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31858A14-36C4-8846-803D-9E8FBA725024}" type="slidenum">
              <a:rPr lang="en-US" sz="1200" smtClean="0"/>
              <a:pPr>
                <a:defRPr/>
              </a:pPr>
              <a:t>32</a:t>
            </a:fld>
            <a:endParaRPr lang="en-US" sz="1200" dirty="0"/>
          </a:p>
        </p:txBody>
      </p:sp>
      <p:pic>
        <p:nvPicPr>
          <p:cNvPr id="4" name="Picture 3" descr="Pluto-Mountains-Plains 9-17-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90600"/>
            <a:ext cx="8458200" cy="543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51434"/>
      </p:ext>
    </p:extLst>
  </p:cSld>
  <p:clrMapOvr>
    <a:masterClrMapping/>
  </p:clrMapOvr>
  <p:transition xmlns:p14="http://schemas.microsoft.com/office/powerpoint/2010/main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52400"/>
            <a:ext cx="7772400" cy="10668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Times New Roman" charset="0"/>
              </a:rPr>
              <a:t>Frozen Plains</a:t>
            </a:r>
            <a:r>
              <a:rPr lang="en-US" dirty="0">
                <a:latin typeface="Times New Roman" charset="0"/>
              </a:rPr>
              <a:t> </a:t>
            </a:r>
            <a:r>
              <a:rPr lang="en-US" dirty="0" smtClean="0">
                <a:latin typeface="Times New Roman" charset="0"/>
              </a:rPr>
              <a:t>and </a:t>
            </a:r>
            <a:r>
              <a:rPr lang="en-US" dirty="0">
                <a:latin typeface="Times New Roman" charset="0"/>
              </a:rPr>
              <a:t>Foggy Hazes </a:t>
            </a:r>
          </a:p>
        </p:txBody>
      </p:sp>
      <p:sp>
        <p:nvSpPr>
          <p:cNvPr id="6" name="Date Placeholder 2"/>
          <p:cNvSpPr txBox="1">
            <a:spLocks/>
          </p:cNvSpPr>
          <p:nvPr/>
        </p:nvSpPr>
        <p:spPr>
          <a:xfrm>
            <a:off x="228600" y="6477000"/>
            <a:ext cx="3276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11 NOV SEP 2015  IEEE CTS CEDA Meeting</a:t>
            </a:r>
            <a:endParaRPr lang="en-US" sz="12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3962400" y="6477000"/>
            <a:ext cx="2895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smtClean="0"/>
              <a:t>Scott Weidner, SwRI, IEEE Senior Member</a:t>
            </a:r>
            <a:endParaRPr lang="en-US" sz="1200" dirty="0"/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8458200" y="6477000"/>
            <a:ext cx="5334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31858A14-36C4-8846-803D-9E8FBA725024}" type="slidenum">
              <a:rPr lang="en-US" sz="1200" smtClean="0"/>
              <a:pPr>
                <a:defRPr/>
              </a:pPr>
              <a:t>33</a:t>
            </a:fld>
            <a:endParaRPr lang="en-US" sz="1200" dirty="0"/>
          </a:p>
        </p:txBody>
      </p:sp>
      <p:pic>
        <p:nvPicPr>
          <p:cNvPr id="3" name="Picture 2" descr="Pluto-Wide-FINAL-9-17-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3200"/>
            <a:ext cx="9144000" cy="390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408883"/>
      </p:ext>
    </p:extLst>
  </p:cSld>
  <p:clrMapOvr>
    <a:masterClrMapping/>
  </p:clrMapOvr>
  <p:transition xmlns:p14="http://schemas.microsoft.com/office/powerpoint/2010/main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Times New Roman" charset="0"/>
              </a:rPr>
              <a:t>Pluto’s Moon Charon</a:t>
            </a:r>
            <a:endParaRPr lang="en-US" dirty="0">
              <a:latin typeface="Times New Roman" charset="0"/>
            </a:endParaRPr>
          </a:p>
        </p:txBody>
      </p:sp>
      <p:sp>
        <p:nvSpPr>
          <p:cNvPr id="6" name="Date Placeholder 2"/>
          <p:cNvSpPr txBox="1">
            <a:spLocks/>
          </p:cNvSpPr>
          <p:nvPr/>
        </p:nvSpPr>
        <p:spPr>
          <a:xfrm>
            <a:off x="228600" y="6477000"/>
            <a:ext cx="3276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11 NOV SEP 2015  IEEE CTS CEDA Meeting</a:t>
            </a:r>
            <a:endParaRPr lang="en-US" sz="12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3962400" y="6477000"/>
            <a:ext cx="2895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smtClean="0"/>
              <a:t>Scott Weidner, SwRI, IEEE Senior Member</a:t>
            </a:r>
            <a:endParaRPr lang="en-US" sz="1200" dirty="0"/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8458200" y="6477000"/>
            <a:ext cx="5334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31858A14-36C4-8846-803D-9E8FBA725024}" type="slidenum">
              <a:rPr lang="en-US" sz="1200" smtClean="0"/>
              <a:pPr>
                <a:defRPr/>
              </a:pPr>
              <a:t>34</a:t>
            </a:fld>
            <a:endParaRPr lang="en-US" sz="1200" dirty="0"/>
          </a:p>
        </p:txBody>
      </p:sp>
      <p:pic>
        <p:nvPicPr>
          <p:cNvPr id="2" name="Picture 1" descr="charon-9-10-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57200"/>
            <a:ext cx="6400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55523"/>
      </p:ext>
    </p:extLst>
  </p:cSld>
  <p:clrMapOvr>
    <a:masterClrMapping/>
  </p:clrMapOvr>
  <p:transition xmlns:p14="http://schemas.microsoft.com/office/powerpoint/2010/main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52400"/>
            <a:ext cx="7772400" cy="10668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Times New Roman" charset="0"/>
              </a:rPr>
              <a:t>Real Data Makes Scientists Real Happy</a:t>
            </a:r>
            <a:endParaRPr lang="en-US" dirty="0">
              <a:latin typeface="Times New Roman" charset="0"/>
            </a:endParaRPr>
          </a:p>
        </p:txBody>
      </p:sp>
      <p:pic>
        <p:nvPicPr>
          <p:cNvPr id="2" name="Picture 1" descr="New Horizons Team at Closest Approach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79" y="993486"/>
            <a:ext cx="7429521" cy="5483514"/>
          </a:xfrm>
          <a:prstGeom prst="rect">
            <a:avLst/>
          </a:prstGeom>
        </p:spPr>
      </p:pic>
      <p:sp>
        <p:nvSpPr>
          <p:cNvPr id="6" name="Date Placeholder 2"/>
          <p:cNvSpPr txBox="1">
            <a:spLocks/>
          </p:cNvSpPr>
          <p:nvPr/>
        </p:nvSpPr>
        <p:spPr>
          <a:xfrm>
            <a:off x="228600" y="6477000"/>
            <a:ext cx="3276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11 NOV SEP 2015  IEEE CTS CEDA Meeting</a:t>
            </a:r>
            <a:endParaRPr lang="en-US" sz="12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3962400" y="6477000"/>
            <a:ext cx="2895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smtClean="0"/>
              <a:t>Scott Weidner, SwRI, IEEE Senior Member</a:t>
            </a:r>
            <a:endParaRPr lang="en-US" sz="1200" dirty="0"/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8458200" y="6477000"/>
            <a:ext cx="5334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31858A14-36C4-8846-803D-9E8FBA725024}" type="slidenum">
              <a:rPr lang="en-US" sz="1200" smtClean="0"/>
              <a:pPr>
                <a:defRPr/>
              </a:pPr>
              <a:t>35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74312902"/>
      </p:ext>
    </p:extLst>
  </p:cSld>
  <p:clrMapOvr>
    <a:masterClrMapping/>
  </p:clrMapOvr>
  <p:transition xmlns:p14="http://schemas.microsoft.com/office/powerpoint/2010/main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316" name="Picture 4" descr="Logo0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76400" y="990600"/>
            <a:ext cx="5867400" cy="5867400"/>
          </a:xfrm>
          <a:noFill/>
          <a:ln/>
        </p:spPr>
      </p:pic>
    </p:spTree>
  </p:cSld>
  <p:clrMapOvr>
    <a:masterClrMapping/>
  </p:clrMapOvr>
  <p:transition xmlns:p14="http://schemas.microsoft.com/office/powerpoint/2010/main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458200" cy="838200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Before </a:t>
            </a:r>
            <a:r>
              <a:rPr lang="en-US" i="1" dirty="0">
                <a:latin typeface="Times New Roman" charset="0"/>
              </a:rPr>
              <a:t>New Horizons </a:t>
            </a:r>
            <a:r>
              <a:rPr lang="en-US" dirty="0">
                <a:latin typeface="Times New Roman" charset="0"/>
              </a:rPr>
              <a:t>…</a:t>
            </a:r>
            <a:br>
              <a:rPr lang="en-US" dirty="0">
                <a:latin typeface="Times New Roman" charset="0"/>
              </a:rPr>
            </a:br>
            <a:r>
              <a:rPr lang="en-US" dirty="0">
                <a:latin typeface="Times New Roman" charset="0"/>
              </a:rPr>
              <a:t>The Best Picture We</a:t>
            </a:r>
            <a:r>
              <a:rPr lang="en-US" altLang="ja-JP" dirty="0">
                <a:latin typeface="Times New Roman" charset="0"/>
              </a:rPr>
              <a:t> </a:t>
            </a:r>
            <a:r>
              <a:rPr lang="en-US" altLang="ja-JP" i="1" dirty="0">
                <a:latin typeface="Times New Roman" charset="0"/>
              </a:rPr>
              <a:t>Really</a:t>
            </a:r>
            <a:r>
              <a:rPr lang="en-US" altLang="ja-JP" dirty="0">
                <a:latin typeface="Times New Roman" charset="0"/>
              </a:rPr>
              <a:t> Had!</a:t>
            </a:r>
            <a:endParaRPr lang="en-US" dirty="0">
              <a:latin typeface="Times New Roman" charset="0"/>
            </a:endParaRPr>
          </a:p>
        </p:txBody>
      </p:sp>
      <p:pic>
        <p:nvPicPr>
          <p:cNvPr id="21509" name="Picture 3" descr="PlutoChar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8763000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2"/>
          <p:cNvSpPr txBox="1">
            <a:spLocks/>
          </p:cNvSpPr>
          <p:nvPr/>
        </p:nvSpPr>
        <p:spPr>
          <a:xfrm>
            <a:off x="228600" y="6477000"/>
            <a:ext cx="3276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11 NOV SEP 2015  IEEE CTS CEDA Meeting</a:t>
            </a:r>
            <a:endParaRPr lang="en-US" sz="1200" dirty="0"/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3962400" y="6477000"/>
            <a:ext cx="2895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smtClean="0"/>
              <a:t>Scott Weidner, SwRI, IEEE Senior Member</a:t>
            </a:r>
            <a:endParaRPr lang="en-US" sz="1200" dirty="0"/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>
          <a:xfrm>
            <a:off x="8458200" y="6477000"/>
            <a:ext cx="5334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31858A14-36C4-8846-803D-9E8FBA725024}" type="slidenum">
              <a:rPr lang="en-US" sz="1200" smtClean="0"/>
              <a:pPr>
                <a:defRPr/>
              </a:pPr>
              <a:t>4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63167411"/>
      </p:ext>
    </p:extLst>
  </p:cSld>
  <p:clrMapOvr>
    <a:masterClrMapping/>
  </p:clrMapOvr>
  <p:transition xmlns:p14="http://schemas.microsoft.com/office/powerpoint/2010/main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Why Go To Pluto?</a:t>
            </a: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7724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>
                <a:latin typeface="Times New Roman" charset="0"/>
              </a:rPr>
              <a:t>First of the </a:t>
            </a:r>
            <a:r>
              <a:rPr lang="ja-JP" altLang="en-US">
                <a:latin typeface="Times New Roman" charset="0"/>
              </a:rPr>
              <a:t>“</a:t>
            </a:r>
            <a:r>
              <a:rPr lang="en-US" altLang="ja-JP">
                <a:latin typeface="Times New Roman" charset="0"/>
              </a:rPr>
              <a:t>icy</a:t>
            </a:r>
            <a:r>
              <a:rPr lang="ja-JP" altLang="en-US">
                <a:latin typeface="Times New Roman" charset="0"/>
              </a:rPr>
              <a:t>”</a:t>
            </a:r>
            <a:r>
              <a:rPr lang="en-US" altLang="ja-JP">
                <a:latin typeface="Times New Roman" charset="0"/>
              </a:rPr>
              <a:t> planets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Times New Roman" charset="0"/>
              </a:rPr>
              <a:t>Rocky planets (Mercury, Venus, Earth, Mars)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Times New Roman" charset="0"/>
              </a:rPr>
              <a:t>Gas giants (Jupiter, Saturn, Uranus, Neptune)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Times New Roman" charset="0"/>
              </a:rPr>
              <a:t>Part of the Kuiper Belt</a:t>
            </a: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Times New Roman" charset="0"/>
              </a:rPr>
              <a:t>Only known </a:t>
            </a:r>
            <a:r>
              <a:rPr lang="ja-JP" altLang="en-US">
                <a:latin typeface="Times New Roman" charset="0"/>
              </a:rPr>
              <a:t>“</a:t>
            </a:r>
            <a:r>
              <a:rPr lang="en-US" altLang="ja-JP">
                <a:latin typeface="Times New Roman" charset="0"/>
              </a:rPr>
              <a:t>binary</a:t>
            </a:r>
            <a:r>
              <a:rPr lang="ja-JP" altLang="en-US">
                <a:latin typeface="Times New Roman" charset="0"/>
              </a:rPr>
              <a:t>”</a:t>
            </a:r>
            <a:r>
              <a:rPr lang="en-US" altLang="ja-JP">
                <a:latin typeface="Times New Roman" charset="0"/>
              </a:rPr>
              <a:t> planet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Times New Roman" charset="0"/>
              </a:rPr>
              <a:t>Pluto</a:t>
            </a:r>
            <a:r>
              <a:rPr lang="ja-JP" altLang="en-US">
                <a:latin typeface="Times New Roman" charset="0"/>
              </a:rPr>
              <a:t>’</a:t>
            </a:r>
            <a:r>
              <a:rPr lang="en-US" altLang="ja-JP">
                <a:latin typeface="Times New Roman" charset="0"/>
              </a:rPr>
              <a:t>s moon Charon is so large that their center of gravity is between them … they revolve around each other</a:t>
            </a: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Times New Roman" charset="0"/>
              </a:rPr>
              <a:t>Only type of planet in the solar system that has not been visited by a spacecraft</a:t>
            </a:r>
          </a:p>
        </p:txBody>
      </p:sp>
      <p:sp>
        <p:nvSpPr>
          <p:cNvPr id="5" name="Date Placeholder 2"/>
          <p:cNvSpPr txBox="1">
            <a:spLocks/>
          </p:cNvSpPr>
          <p:nvPr/>
        </p:nvSpPr>
        <p:spPr>
          <a:xfrm>
            <a:off x="228600" y="6477000"/>
            <a:ext cx="3276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11 NOV SEP 2015  IEEE CTS CEDA Meeting</a:t>
            </a:r>
            <a:endParaRPr lang="en-US" sz="1200" dirty="0"/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3962400" y="6477000"/>
            <a:ext cx="2895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smtClean="0"/>
              <a:t>Scott Weidner, SwRI, IEEE Senior Member</a:t>
            </a:r>
            <a:endParaRPr lang="en-US" sz="1200" dirty="0"/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>
          <a:xfrm>
            <a:off x="8458200" y="6477000"/>
            <a:ext cx="5334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31858A14-36C4-8846-803D-9E8FBA725024}" type="slidenum">
              <a:rPr lang="en-US" sz="1200" smtClean="0"/>
              <a:pPr>
                <a:defRPr/>
              </a:pPr>
              <a:t>5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823035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What was the Hurry?</a:t>
            </a:r>
          </a:p>
        </p:txBody>
      </p:sp>
      <p:pic>
        <p:nvPicPr>
          <p:cNvPr id="23557" name="Picture 8" descr="QuickT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14400"/>
            <a:ext cx="6454775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9"/>
          <p:cNvSpPr txBox="1">
            <a:spLocks noChangeArrowheads="1"/>
          </p:cNvSpPr>
          <p:nvPr/>
        </p:nvSpPr>
        <p:spPr bwMode="auto">
          <a:xfrm>
            <a:off x="146050" y="5791200"/>
            <a:ext cx="8921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/>
              <a:t>Jupiter was perfectly lined up to slingshot us …</a:t>
            </a:r>
          </a:p>
        </p:txBody>
      </p:sp>
      <p:sp>
        <p:nvSpPr>
          <p:cNvPr id="9" name="Date Placeholder 2"/>
          <p:cNvSpPr txBox="1">
            <a:spLocks/>
          </p:cNvSpPr>
          <p:nvPr/>
        </p:nvSpPr>
        <p:spPr>
          <a:xfrm>
            <a:off x="228600" y="6477000"/>
            <a:ext cx="3276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11 NOV SEP 2015  IEEE CTS CEDA Meeting</a:t>
            </a:r>
            <a:endParaRPr lang="en-US" sz="1200" dirty="0"/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3962400" y="6477000"/>
            <a:ext cx="2895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smtClean="0"/>
              <a:t>Scott Weidner, SwRI, IEEE Senior Member</a:t>
            </a:r>
            <a:endParaRPr lang="en-US" sz="1200" dirty="0"/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8458200" y="6477000"/>
            <a:ext cx="5334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31858A14-36C4-8846-803D-9E8FBA725024}" type="slidenum">
              <a:rPr lang="en-US" sz="1200" smtClean="0"/>
              <a:pPr>
                <a:defRPr/>
              </a:pPr>
              <a:t>6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63705082"/>
      </p:ext>
    </p:extLst>
  </p:cSld>
  <p:clrMapOvr>
    <a:masterClrMapping/>
  </p:clrMapOvr>
  <p:transition xmlns:p14="http://schemas.microsoft.com/office/powerpoint/2010/main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Out to Pluto …</a:t>
            </a:r>
          </a:p>
        </p:txBody>
      </p:sp>
      <p:pic>
        <p:nvPicPr>
          <p:cNvPr id="24581" name="Picture 5" descr="QuickT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730885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2"/>
          <p:cNvSpPr txBox="1">
            <a:spLocks/>
          </p:cNvSpPr>
          <p:nvPr/>
        </p:nvSpPr>
        <p:spPr>
          <a:xfrm>
            <a:off x="228600" y="6477000"/>
            <a:ext cx="3276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11 NOV SEP 2015  IEEE CTS CEDA Meeting</a:t>
            </a:r>
            <a:endParaRPr lang="en-US" sz="1200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962400" y="6477000"/>
            <a:ext cx="2895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smtClean="0"/>
              <a:t>Scott Weidner, SwRI, IEEE Senior Member</a:t>
            </a:r>
            <a:endParaRPr lang="en-US" sz="1200" dirty="0"/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>
          <a:xfrm>
            <a:off x="8458200" y="6477000"/>
            <a:ext cx="5334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31858A14-36C4-8846-803D-9E8FBA725024}" type="slidenum">
              <a:rPr lang="en-US" sz="1200" smtClean="0"/>
              <a:pPr>
                <a:defRPr/>
              </a:pPr>
              <a:t>7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6716053"/>
      </p:ext>
    </p:extLst>
  </p:cSld>
  <p:clrMapOvr>
    <a:masterClrMapping/>
  </p:clrMapOvr>
  <p:transition xmlns:p14="http://schemas.microsoft.com/office/powerpoint/2010/main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… before its atmosphere </a:t>
            </a:r>
            <a:r>
              <a:rPr lang="en-US" dirty="0" smtClean="0">
                <a:latin typeface="Times New Roman" charset="0"/>
              </a:rPr>
              <a:t>freezes</a:t>
            </a:r>
            <a:br>
              <a:rPr lang="en-US" dirty="0" smtClean="0">
                <a:latin typeface="Times New Roman" charset="0"/>
              </a:rPr>
            </a:br>
            <a:r>
              <a:rPr lang="en-US" dirty="0" smtClean="0">
                <a:latin typeface="Times New Roman" charset="0"/>
              </a:rPr>
              <a:t>for </a:t>
            </a:r>
            <a:r>
              <a:rPr lang="en-US" dirty="0">
                <a:latin typeface="Times New Roman" charset="0"/>
              </a:rPr>
              <a:t>hundreds of years</a:t>
            </a:r>
          </a:p>
        </p:txBody>
      </p:sp>
      <p:pic>
        <p:nvPicPr>
          <p:cNvPr id="25605" name="Picture 5" descr="QuickTi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88" y="1000579"/>
            <a:ext cx="7557712" cy="542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2"/>
          <p:cNvSpPr txBox="1">
            <a:spLocks/>
          </p:cNvSpPr>
          <p:nvPr/>
        </p:nvSpPr>
        <p:spPr>
          <a:xfrm>
            <a:off x="228600" y="6477000"/>
            <a:ext cx="3276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11 NOV SEP 2015  IEEE CTS CEDA Meeting</a:t>
            </a:r>
            <a:endParaRPr lang="en-US" sz="1200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962400" y="6477000"/>
            <a:ext cx="2895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smtClean="0"/>
              <a:t>Scott Weidner, SwRI, IEEE Senior Member</a:t>
            </a:r>
            <a:endParaRPr lang="en-US" sz="1200" dirty="0"/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>
          <a:xfrm>
            <a:off x="8458200" y="6477000"/>
            <a:ext cx="5334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31858A14-36C4-8846-803D-9E8FBA725024}" type="slidenum">
              <a:rPr lang="en-US" sz="1200" smtClean="0"/>
              <a:pPr>
                <a:defRPr/>
              </a:pPr>
              <a:t>8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83427198"/>
      </p:ext>
    </p:extLst>
  </p:cSld>
  <p:clrMapOvr>
    <a:masterClrMapping/>
  </p:clrMapOvr>
  <p:transition xmlns:p14="http://schemas.microsoft.com/office/powerpoint/2010/main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After Pluto …</a:t>
            </a:r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381000" y="914400"/>
            <a:ext cx="40386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dirty="0"/>
              <a:t>Kuiper Belt contains rocks and ice left over from the disk of matter our solar system was formed from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dirty="0"/>
              <a:t>We will re-target for a Kuiper Belt object to fly by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dirty="0"/>
              <a:t>Hubble telescope found three that we could reach</a:t>
            </a:r>
          </a:p>
        </p:txBody>
      </p:sp>
      <p:pic>
        <p:nvPicPr>
          <p:cNvPr id="27654" name="Picture 7" descr="KBO_Hi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14400"/>
            <a:ext cx="3973513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2"/>
          <p:cNvSpPr txBox="1">
            <a:spLocks/>
          </p:cNvSpPr>
          <p:nvPr/>
        </p:nvSpPr>
        <p:spPr>
          <a:xfrm>
            <a:off x="228600" y="6477000"/>
            <a:ext cx="3276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11 NOV SEP 2015  IEEE CTS CEDA Meeting</a:t>
            </a:r>
            <a:endParaRPr lang="en-US" sz="1200" dirty="0"/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3962400" y="6477000"/>
            <a:ext cx="2895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smtClean="0"/>
              <a:t>Scott Weidner, SwRI, IEEE Senior Member</a:t>
            </a:r>
            <a:endParaRPr lang="en-US" sz="1200" dirty="0"/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8458200" y="6477000"/>
            <a:ext cx="5334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31858A14-36C4-8846-803D-9E8FBA725024}" type="slidenum">
              <a:rPr lang="en-US" sz="1200" smtClean="0"/>
              <a:pPr>
                <a:defRPr/>
              </a:pPr>
              <a:t>9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11794742"/>
      </p:ext>
    </p:extLst>
  </p:cSld>
  <p:clrMapOvr>
    <a:masterClrMapping/>
  </p:clrMapOvr>
  <p:transition xmlns:p14="http://schemas.microsoft.com/office/powerpoint/2010/main"/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B Helvetica Bold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System Drive:Applications (Mac OS 9):Microsoft Office 2001:Templates:Presentations:Designs:Sumi Painting</Template>
  <TotalTime>7420</TotalTime>
  <Words>1723</Words>
  <Application>Microsoft Macintosh PowerPoint</Application>
  <PresentationFormat>On-screen Show (4:3)</PresentationFormat>
  <Paragraphs>323</Paragraphs>
  <Slides>36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Blank</vt:lpstr>
      <vt:lpstr>Image</vt:lpstr>
      <vt:lpstr>CorelDRAW</vt:lpstr>
      <vt:lpstr>Photo Editor Photo</vt:lpstr>
      <vt:lpstr>Document</vt:lpstr>
      <vt:lpstr>The New Horizons Mission to Pluto</vt:lpstr>
      <vt:lpstr>What We Already Know About Pluto</vt:lpstr>
      <vt:lpstr>Artist’s Conception</vt:lpstr>
      <vt:lpstr>Before New Horizons … The Best Picture We Really Had!</vt:lpstr>
      <vt:lpstr>Why Go To Pluto?</vt:lpstr>
      <vt:lpstr>What was the Hurry?</vt:lpstr>
      <vt:lpstr>Out to Pluto …</vt:lpstr>
      <vt:lpstr>… before its atmosphere freezes for hundreds of years</vt:lpstr>
      <vt:lpstr>After Pluto …</vt:lpstr>
      <vt:lpstr>The New Horizons Spacecraft</vt:lpstr>
      <vt:lpstr>The New Horizons Spacecraft Instrument Payload</vt:lpstr>
      <vt:lpstr>The New Horizons Spacecraft During Integration at JHUAPL</vt:lpstr>
      <vt:lpstr>The New Horizons Spacecraft During Integration at KSC</vt:lpstr>
      <vt:lpstr>The New Horizons Spacecraft Inside the Launch Vehicle (which launched us out of orbit at 36,373 mph)</vt:lpstr>
      <vt:lpstr>The Mission at Pluto</vt:lpstr>
      <vt:lpstr>Science Instrument:  LORRI</vt:lpstr>
      <vt:lpstr>Science Instrument:  Alice</vt:lpstr>
      <vt:lpstr>Science Instrument:  Ralph</vt:lpstr>
      <vt:lpstr>Science Instrument:  REX</vt:lpstr>
      <vt:lpstr>Science Instrument: Student Dust Counter</vt:lpstr>
      <vt:lpstr>Science Instrument:  PEPSSI</vt:lpstr>
      <vt:lpstr>Science Instrument:  SWAP</vt:lpstr>
      <vt:lpstr>Interaction of the Solar Wind with Pluto</vt:lpstr>
      <vt:lpstr>SWAP Resource Summary</vt:lpstr>
      <vt:lpstr>SWAP Detailed Views</vt:lpstr>
      <vt:lpstr>SWAP Optics</vt:lpstr>
      <vt:lpstr>SWAP Data</vt:lpstr>
      <vt:lpstr>Processing and Downlink</vt:lpstr>
      <vt:lpstr>After the flyby …</vt:lpstr>
      <vt:lpstr>Pluto One Day Away …</vt:lpstr>
      <vt:lpstr>At Closest Approach</vt:lpstr>
      <vt:lpstr>Glaciers and Mountains on Pluto</vt:lpstr>
      <vt:lpstr>Frozen Plains and Foggy Hazes </vt:lpstr>
      <vt:lpstr>Pluto’s Moon Charon</vt:lpstr>
      <vt:lpstr>Real Data Makes Scientists Real Happy</vt:lpstr>
      <vt:lpstr>PowerPoint Presentation</vt:lpstr>
    </vt:vector>
  </TitlesOfParts>
  <Company>JHU/APL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Magda M. Saina</dc:creator>
  <cp:lastModifiedBy>Scott Weidner</cp:lastModifiedBy>
  <cp:revision>1405</cp:revision>
  <cp:lastPrinted>2001-08-30T17:24:34Z</cp:lastPrinted>
  <dcterms:created xsi:type="dcterms:W3CDTF">2001-08-30T14:38:52Z</dcterms:created>
  <dcterms:modified xsi:type="dcterms:W3CDTF">2015-11-11T20:25:45Z</dcterms:modified>
</cp:coreProperties>
</file>