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96" r:id="rId2"/>
    <p:sldId id="300" r:id="rId3"/>
    <p:sldId id="304" r:id="rId4"/>
    <p:sldId id="338" r:id="rId5"/>
    <p:sldId id="303" r:id="rId6"/>
    <p:sldId id="301" r:id="rId7"/>
    <p:sldId id="302" r:id="rId8"/>
    <p:sldId id="299" r:id="rId9"/>
    <p:sldId id="337" r:id="rId10"/>
    <p:sldId id="305" r:id="rId11"/>
    <p:sldId id="330" r:id="rId12"/>
    <p:sldId id="334" r:id="rId13"/>
    <p:sldId id="339" r:id="rId14"/>
    <p:sldId id="307" r:id="rId15"/>
    <p:sldId id="308" r:id="rId16"/>
    <p:sldId id="311" r:id="rId17"/>
    <p:sldId id="333" r:id="rId18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DDC"/>
    <a:srgbClr val="E2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0" autoAdjust="0"/>
    <p:restoredTop sz="94571" autoAdjust="0"/>
  </p:normalViewPr>
  <p:slideViewPr>
    <p:cSldViewPr snapToGrid="0" snapToObjects="1">
      <p:cViewPr varScale="1">
        <p:scale>
          <a:sx n="107" d="100"/>
          <a:sy n="107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noProof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noProof="1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noProof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noProof="1">
                <a:latin typeface="Times New Roman" pitchFamily="18" charset="0"/>
              </a:defRPr>
            </a:lvl1pPr>
          </a:lstStyle>
          <a:p>
            <a:fld id="{5722571C-78C3-4D6E-BFE0-EA6E293B1F1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B780A739-2F20-47C1-8A40-9FA991D4561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6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A579E51-1227-4D06-B0C3-450DB522325F}" type="slidenum">
              <a:rPr lang="en-GB" smtClean="0"/>
              <a:pPr>
                <a:buFont typeface="Arial" charset="0"/>
                <a:buNone/>
              </a:pPr>
              <a:t>1</a:t>
            </a:fld>
            <a:endParaRPr lang="en-GB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5364" name="Text Box 2"/>
          <p:cNvSpPr>
            <a:spLocks noGrp="1" noChangeArrowheads="1"/>
          </p:cNvSpPr>
          <p:nvPr>
            <p:ph type="body"/>
          </p:nvPr>
        </p:nvSpPr>
        <p:spPr>
          <a:xfrm>
            <a:off x="731521" y="4560570"/>
            <a:ext cx="5850467" cy="432054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566101E3-A7FD-4164-8A9A-77EAE5444E7B}" type="slidenum">
              <a:rPr lang="en-GB" smtClean="0"/>
              <a:pPr>
                <a:buFont typeface="Arial" charset="0"/>
                <a:buNone/>
              </a:pPr>
              <a:t>2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731521" y="4560571"/>
            <a:ext cx="5850467" cy="441888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185" y="9121295"/>
            <a:ext cx="3172016" cy="4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5" tIns="47368" rIns="94735" bIns="47368" anchor="b"/>
          <a:lstStyle/>
          <a:p>
            <a:pPr algn="r" eaLnBrk="0" hangingPunct="0"/>
            <a:fld id="{20412BD8-F43A-40E0-B4EE-2840C481DDE8}" type="slidenum">
              <a:rPr lang="en-US" sz="1300">
                <a:latin typeface="Times New Roman" pitchFamily="18" charset="0"/>
              </a:rPr>
              <a:pPr algn="r" eaLnBrk="0" hangingPunct="0"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143185" y="9121295"/>
            <a:ext cx="3172016" cy="4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5" tIns="47368" rIns="94735" bIns="47368" anchor="b"/>
          <a:lstStyle/>
          <a:p>
            <a:pPr algn="r" eaLnBrk="0" hangingPunct="0"/>
            <a:fld id="{49C719D2-B669-4B4C-AACB-00D36C7B650E}" type="slidenum">
              <a:rPr lang="en-US" sz="1300">
                <a:latin typeface="Times New Roman" pitchFamily="18" charset="0"/>
              </a:rPr>
              <a:pPr algn="r" eaLnBrk="0" hangingPunct="0"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800600" cy="360045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185" y="9121295"/>
            <a:ext cx="3172016" cy="4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5" tIns="47368" rIns="94735" bIns="47368" anchor="b"/>
          <a:lstStyle/>
          <a:p>
            <a:pPr algn="r" eaLnBrk="0" hangingPunct="0"/>
            <a:fld id="{20412BD8-F43A-40E0-B4EE-2840C481DDE8}" type="slidenum">
              <a:rPr lang="en-US" sz="1300">
                <a:latin typeface="Times New Roman" pitchFamily="18" charset="0"/>
              </a:rPr>
              <a:pPr algn="r" eaLnBrk="0" hangingPunct="0"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143185" y="9121295"/>
            <a:ext cx="3172016" cy="4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35" tIns="47368" rIns="94735" bIns="47368" anchor="b"/>
          <a:lstStyle/>
          <a:p>
            <a:pPr algn="r" eaLnBrk="0" hangingPunct="0"/>
            <a:fld id="{49C719D2-B669-4B4C-AACB-00D36C7B650E}" type="slidenum">
              <a:rPr lang="en-US" sz="1300">
                <a:latin typeface="Times New Roman" pitchFamily="18" charset="0"/>
              </a:rPr>
              <a:pPr algn="r" eaLnBrk="0" hangingPunct="0"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800600" cy="360045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D51CF63-1B92-4C9B-952F-969F20DE8532}" type="slidenum">
              <a:rPr lang="en-GB" smtClean="0"/>
              <a:pPr>
                <a:buFont typeface="Arial" charset="0"/>
                <a:buNone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5010150"/>
            <a:ext cx="6088063" cy="906463"/>
          </a:xfrm>
        </p:spPr>
        <p:txBody>
          <a:bodyPr anchor="t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63600" y="6051550"/>
            <a:ext cx="6108700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Sub-title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358" y="5690017"/>
            <a:ext cx="1773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62100" y="6404801"/>
            <a:ext cx="547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2012 Accellera Systems Initiative, Inc.</a:t>
            </a:r>
            <a:endParaRPr lang="en-US" sz="10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15149" y="6410167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August, 2012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  <p:sp>
        <p:nvSpPr>
          <p:cNvPr id="4" name="TextBox 3"/>
          <p:cNvSpPr txBox="1"/>
          <p:nvPr userDrawn="1"/>
        </p:nvSpPr>
        <p:spPr>
          <a:xfrm>
            <a:off x="1562100" y="6426820"/>
            <a:ext cx="547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2011-2012 Accellera Systems Initiative, Inc.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4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smtClean="0"/>
              <a:t>4</a:t>
            </a:r>
            <a:endParaRPr lang="de-DE"/>
          </a:p>
        </p:txBody>
      </p:sp>
      <p:sp>
        <p:nvSpPr>
          <p:cNvPr id="1127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27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9486" y="6158232"/>
            <a:ext cx="983512" cy="5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>
    <p:fade/>
  </p:transition>
  <p:hf sldNum="0"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Symbol" pitchFamily="18" charset="2"/>
        <a:buChar char="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gif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microsoft.com/office/2007/relationships/hdphoto" Target="../media/hdphoto1.wdp"/><Relationship Id="rId26" Type="http://schemas.openxmlformats.org/officeDocument/2006/relationships/image" Target="../media/image27.emf"/><Relationship Id="rId27" Type="http://schemas.openxmlformats.org/officeDocument/2006/relationships/image" Target="../media/image28.emf"/><Relationship Id="rId28" Type="http://schemas.openxmlformats.org/officeDocument/2006/relationships/image" Target="../media/image29.emf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30" Type="http://schemas.openxmlformats.org/officeDocument/2006/relationships/image" Target="../media/image31.emf"/><Relationship Id="rId31" Type="http://schemas.openxmlformats.org/officeDocument/2006/relationships/image" Target="../media/image32.emf"/><Relationship Id="rId32" Type="http://schemas.openxmlformats.org/officeDocument/2006/relationships/image" Target="../media/image33.png"/><Relationship Id="rId9" Type="http://schemas.openxmlformats.org/officeDocument/2006/relationships/image" Target="../media/image11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emf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gif"/><Relationship Id="rId19" Type="http://schemas.openxmlformats.org/officeDocument/2006/relationships/image" Target="../media/image21.gif"/><Relationship Id="rId37" Type="http://schemas.openxmlformats.org/officeDocument/2006/relationships/image" Target="../media/image38.png"/><Relationship Id="rId38" Type="http://schemas.openxmlformats.org/officeDocument/2006/relationships/image" Target="../media/image39.jpeg"/><Relationship Id="rId39" Type="http://schemas.openxmlformats.org/officeDocument/2006/relationships/image" Target="../media/image40.emf"/><Relationship Id="rId40" Type="http://schemas.openxmlformats.org/officeDocument/2006/relationships/image" Target="../media/image41.gif"/><Relationship Id="rId4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63600" y="5010150"/>
            <a:ext cx="7715956" cy="906463"/>
          </a:xfrm>
        </p:spPr>
        <p:txBody>
          <a:bodyPr/>
          <a:lstStyle/>
          <a:p>
            <a:r>
              <a:rPr lang="en-US" dirty="0" err="1" smtClean="0"/>
              <a:t>Accellera</a:t>
            </a:r>
            <a:r>
              <a:rPr lang="en-US" dirty="0" smtClean="0"/>
              <a:t> Systems Initiative Overview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Read   |  August, 2012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34390" y="870840"/>
            <a:ext cx="8098971" cy="5251159"/>
            <a:chOff x="279583" y="874690"/>
            <a:chExt cx="3504106" cy="489722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279583" y="1182995"/>
              <a:ext cx="3504106" cy="45889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693738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Verification Intellectual Property (VIP) Universal Verification Methodology (UVM) 1.1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Open Verification Library (OVL) 2.6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Verilog-AMS (V-AMS) 2.3.1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Standard Co-Emulation Modeling Interface (SCE-MI) 2.1 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Unified Coverage Interoperability Standard (UCIS) 1.0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IP-XACT - Update to IEEE 1685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Intellectual Property (IP) Tagging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SystemC Synthesizable Subset Draft 1.3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SystemC Analog Mixed-Signal (AMS) 1.0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SystemC Configuration, Control &amp; Inspection (CCI</a:t>
              </a:r>
              <a:r>
                <a:rPr lang="en-US" sz="1600" dirty="0"/>
                <a:t> </a:t>
              </a:r>
              <a:r>
                <a:rPr lang="en-US" sz="1600" dirty="0" smtClean="0"/>
                <a:t>Requirements)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SystemC Language Standard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SystemRDL (launched)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Transaction Level Modeling (TLM) 1.0 and 2.0</a:t>
              </a:r>
            </a:p>
            <a:p>
              <a:pPr lvl="1" indent="-173038" defTabSz="457200">
                <a:spcAft>
                  <a:spcPts val="400"/>
                </a:spcAft>
                <a:buFont typeface="Arial" pitchFamily="34" charset="0"/>
                <a:buChar char="•"/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600" dirty="0" smtClean="0"/>
                <a:t>Open Source Companions:</a:t>
              </a:r>
            </a:p>
            <a:p>
              <a:pPr lvl="1" defTabSz="457200">
                <a:spcAft>
                  <a:spcPts val="400"/>
                </a:spcAft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800" dirty="0"/>
                <a:t>	</a:t>
              </a:r>
              <a:r>
                <a:rPr lang="en-US" sz="1800" dirty="0" smtClean="0"/>
                <a:t>- </a:t>
              </a:r>
              <a:r>
                <a:rPr lang="en-US" sz="1400" dirty="0" smtClean="0"/>
                <a:t>UVM Reference Implementation 1.1</a:t>
              </a:r>
            </a:p>
            <a:p>
              <a:pPr lvl="1" defTabSz="457200">
                <a:spcAft>
                  <a:spcPts val="400"/>
                </a:spcAft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400" dirty="0"/>
                <a:t>	</a:t>
              </a:r>
              <a:r>
                <a:rPr lang="en-US" sz="1400" dirty="0" smtClean="0"/>
                <a:t>- SystemC Proof of Concept Library (POCL)</a:t>
              </a:r>
            </a:p>
            <a:p>
              <a:pPr lvl="2" defTabSz="457200">
                <a:spcAft>
                  <a:spcPts val="400"/>
                </a:spcAft>
                <a:tabLst>
                  <a:tab pos="339725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r>
                <a:rPr lang="en-US" sz="1400" dirty="0"/>
                <a:t>- SystemC</a:t>
              </a:r>
              <a:r>
                <a:rPr lang="en-US" sz="1400" dirty="0" smtClean="0"/>
                <a:t> </a:t>
              </a:r>
              <a:r>
                <a:rPr lang="en-US" sz="1400" dirty="0"/>
                <a:t>Verification Library </a:t>
              </a:r>
              <a:r>
                <a:rPr lang="en-US" sz="1400" dirty="0" smtClean="0"/>
                <a:t>1.0p2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>
              <a:off x="279583" y="874690"/>
              <a:ext cx="3504106" cy="30830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b="1" noProof="1" smtClean="0">
                  <a:cs typeface="Arial" charset="0"/>
                </a:rPr>
                <a:t>Current Standards</a:t>
              </a:r>
              <a:endParaRPr lang="en-US" b="1" noProof="1">
                <a:cs typeface="Arial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280061" y="6198307"/>
            <a:ext cx="6506817" cy="48177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82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Annual DVCon – Our flagship conference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Ongoing Technical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6ED8CFB-D63B-45B8-B197-96E75BEBADDB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9" y="6121999"/>
            <a:ext cx="1395412" cy="6458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Relationship with 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38030"/>
            <a:ext cx="8524875" cy="4391025"/>
          </a:xfrm>
        </p:spPr>
        <p:txBody>
          <a:bodyPr/>
          <a:lstStyle/>
          <a:p>
            <a:r>
              <a:rPr lang="en-US" b="0" dirty="0" smtClean="0"/>
              <a:t>Using Get </a:t>
            </a:r>
            <a:r>
              <a:rPr lang="en-US" b="0" dirty="0"/>
              <a:t>IEEE </a:t>
            </a:r>
            <a:r>
              <a:rPr lang="en-US" b="0" dirty="0" smtClean="0"/>
              <a:t>program to allow access to EDA standards</a:t>
            </a:r>
            <a:endParaRPr lang="en-US" b="0" dirty="0"/>
          </a:p>
          <a:p>
            <a:pPr lvl="1"/>
            <a:r>
              <a:rPr lang="en-US" dirty="0" smtClean="0"/>
              <a:t>IEEE 1666 </a:t>
            </a:r>
            <a:r>
              <a:rPr lang="en-US" dirty="0" err="1" smtClean="0"/>
              <a:t>SystemC</a:t>
            </a:r>
            <a:r>
              <a:rPr lang="en-US" dirty="0" smtClean="0"/>
              <a:t> </a:t>
            </a:r>
          </a:p>
          <a:p>
            <a:pPr lvl="1"/>
            <a:r>
              <a:rPr lang="en-US" b="0" dirty="0" smtClean="0"/>
              <a:t>IEEE 1685 IP-XACT </a:t>
            </a:r>
          </a:p>
          <a:p>
            <a:r>
              <a:rPr lang="en-US" b="0" dirty="0" smtClean="0"/>
              <a:t>Accellera Systems Initiative Continues IEEE Standards Association Advanced Corporate Membership</a:t>
            </a:r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1076 VHDL</a:t>
            </a:r>
            <a:endParaRPr lang="en-US" dirty="0"/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1666 </a:t>
            </a:r>
            <a:r>
              <a:rPr lang="en-US" dirty="0"/>
              <a:t>SystemC </a:t>
            </a:r>
            <a:r>
              <a:rPr lang="en-US" dirty="0" smtClean="0"/>
              <a:t>Language</a:t>
            </a:r>
            <a:endParaRPr lang="en-US" dirty="0"/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1685 IP-XACT </a:t>
            </a:r>
            <a:endParaRPr lang="en-US" dirty="0" smtClean="0"/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1800 </a:t>
            </a:r>
            <a:r>
              <a:rPr lang="en-US" dirty="0"/>
              <a:t>SystemVerilog (SV) </a:t>
            </a:r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1801 Unified Power Format (UPF)‏ </a:t>
            </a:r>
          </a:p>
          <a:p>
            <a:pPr lvl="1" defTabSz="457200">
              <a:spcAft>
                <a:spcPts val="600"/>
              </a:spcAft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1850 Property Specification Language (PSL)</a:t>
            </a:r>
            <a:r>
              <a:rPr lang="en-US" dirty="0" smtClean="0"/>
              <a:t>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CD7D9B8-9B47-4804-A18C-4D452B8D891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5814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Verification Methodology (UVM) 2.0</a:t>
            </a:r>
          </a:p>
          <a:p>
            <a:r>
              <a:rPr lang="en-US" dirty="0" smtClean="0"/>
              <a:t>Verilog and SystemC Analog/Mixed-Signal (AMS)</a:t>
            </a:r>
          </a:p>
          <a:p>
            <a:r>
              <a:rPr lang="en-US" dirty="0" smtClean="0"/>
              <a:t>SystemC Configuration, Control, &amp; Inspection (CCI)</a:t>
            </a:r>
          </a:p>
          <a:p>
            <a:r>
              <a:rPr lang="en-US" dirty="0" smtClean="0"/>
              <a:t>IP Tagging</a:t>
            </a:r>
          </a:p>
          <a:p>
            <a:r>
              <a:rPr lang="en-US" dirty="0" smtClean="0"/>
              <a:t>IP-XACT</a:t>
            </a:r>
          </a:p>
          <a:p>
            <a:r>
              <a:rPr lang="en-US" dirty="0" smtClean="0"/>
              <a:t>SystemRDL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C1C1663-0761-42D8-B256-07F0A87E1AD9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482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3B063A9-478F-4E0A-994B-5DAA6404E76D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1181100" y="828494"/>
            <a:ext cx="7172324" cy="3857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b="1" noProof="1" smtClean="0">
                <a:cs typeface="Arial" charset="0"/>
              </a:rPr>
              <a:t>Global Events 2013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81099" y="1214257"/>
            <a:ext cx="7172325" cy="419392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lvl="0" indent="-228600">
              <a:buFont typeface="Arial" pitchFamily="34" charset="0"/>
              <a:buChar char="•"/>
            </a:pPr>
            <a:r>
              <a:rPr lang="en-US" dirty="0"/>
              <a:t>Silicon Valley: DVCon 2013 and North American SystemC Users Group Meeting</a:t>
            </a:r>
          </a:p>
          <a:p>
            <a:pPr marL="342900" lvl="0" indent="-228600">
              <a:buFont typeface="Arial" pitchFamily="34" charset="0"/>
              <a:buChar char="•"/>
            </a:pPr>
            <a:r>
              <a:rPr lang="en-US" dirty="0"/>
              <a:t>Germany: DATE 2013 and European SystemC Users Group Meeting</a:t>
            </a:r>
          </a:p>
          <a:p>
            <a:pPr marL="342900" lvl="0" indent="-228600">
              <a:buFont typeface="Arial" pitchFamily="34" charset="0"/>
              <a:buChar char="•"/>
            </a:pPr>
            <a:r>
              <a:rPr lang="en-US" dirty="0"/>
              <a:t>Bangalore: India SystemC Users Group Meeting, Spring 2013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dirty="0"/>
              <a:t>Austin, TX: DAC 2013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dirty="0"/>
              <a:t>Japan SystemC Users Group, July 2013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dirty="0"/>
              <a:t>Taiwan SystemC Users Group, Fall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607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81207" y="1257301"/>
            <a:ext cx="7686675" cy="24511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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/>
              <a:t>Accellera</a:t>
            </a:r>
            <a:r>
              <a:rPr lang="en-US" dirty="0"/>
              <a:t> Systems Initiative is </a:t>
            </a:r>
            <a:r>
              <a:rPr lang="en-US" dirty="0" smtClean="0"/>
              <a:t>the </a:t>
            </a:r>
            <a:r>
              <a:rPr lang="en-US" dirty="0" smtClean="0"/>
              <a:t>standards </a:t>
            </a:r>
            <a:r>
              <a:rPr lang="en-US" dirty="0" smtClean="0"/>
              <a:t>body </a:t>
            </a:r>
            <a:r>
              <a:rPr lang="en-US" dirty="0"/>
              <a:t>for front-end design and IP integration</a:t>
            </a:r>
          </a:p>
          <a:p>
            <a:r>
              <a:rPr lang="en-US" dirty="0" smtClean="0"/>
              <a:t>Ongoing Integration of Accellera and OSCI </a:t>
            </a:r>
            <a:endParaRPr lang="en-US" dirty="0"/>
          </a:p>
          <a:p>
            <a:r>
              <a:rPr lang="en-US" dirty="0" smtClean="0"/>
              <a:t>Strong collaborative relationship </a:t>
            </a:r>
            <a:r>
              <a:rPr lang="en-US" dirty="0"/>
              <a:t>With the </a:t>
            </a:r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79" y="5170378"/>
            <a:ext cx="7563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robust organization serving the electronics industry since 1987!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www.accellera.org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44915" y="3330611"/>
            <a:ext cx="1862666" cy="1603022"/>
            <a:chOff x="3640667" y="1492403"/>
            <a:chExt cx="1862666" cy="160302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640667" y="1492403"/>
              <a:ext cx="1862666" cy="160302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3477" y="1777845"/>
              <a:ext cx="1857046" cy="103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DA19E6F-A942-4FE8-B49F-F5DE03A8FAE0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8348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44915" y="2171662"/>
            <a:ext cx="1862666" cy="1603022"/>
            <a:chOff x="3640667" y="1492403"/>
            <a:chExt cx="1862666" cy="160302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640667" y="1492403"/>
              <a:ext cx="1862666" cy="160302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3477" y="1777845"/>
              <a:ext cx="1857046" cy="103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29A40DB-4D0A-44F4-AB94-6374BC937230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0592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&amp;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915914"/>
            <a:ext cx="8524875" cy="5062759"/>
          </a:xfrm>
        </p:spPr>
        <p:txBody>
          <a:bodyPr numCol="2" spcCol="0"/>
          <a:lstStyle/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AMS: </a:t>
            </a:r>
            <a:r>
              <a:rPr lang="en-US" sz="1800" b="0" dirty="0" smtClean="0">
                <a:latin typeface="Arial Narrow" pitchFamily="34" charset="0"/>
              </a:rPr>
              <a:t>Analog/Mixed Signal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CCI: </a:t>
            </a:r>
            <a:r>
              <a:rPr lang="en-US" sz="1800" b="0" dirty="0" smtClean="0">
                <a:latin typeface="Arial Narrow" pitchFamily="34" charset="0"/>
              </a:rPr>
              <a:t>Configuration, Control &amp; Inspection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DVCon: </a:t>
            </a:r>
            <a:r>
              <a:rPr lang="en-US" sz="1800" b="0" dirty="0" smtClean="0">
                <a:latin typeface="Arial Narrow" pitchFamily="34" charset="0"/>
              </a:rPr>
              <a:t>Design &amp; Verification Conference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EDA: </a:t>
            </a:r>
            <a:r>
              <a:rPr lang="en-US" sz="1800" b="0" dirty="0" smtClean="0">
                <a:latin typeface="Arial Narrow" pitchFamily="34" charset="0"/>
              </a:rPr>
              <a:t>Electronic Design Automation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GET: </a:t>
            </a:r>
            <a:r>
              <a:rPr lang="en-US" sz="1800" b="0" dirty="0" smtClean="0">
                <a:latin typeface="Arial Narrow" pitchFamily="34" charset="0"/>
              </a:rPr>
              <a:t>Free IEEE LRM download program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IC: </a:t>
            </a:r>
            <a:r>
              <a:rPr lang="en-US" sz="1800" b="0" dirty="0" smtClean="0">
                <a:latin typeface="Arial Narrow" pitchFamily="34" charset="0"/>
              </a:rPr>
              <a:t>Integrated Circuit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IP: </a:t>
            </a:r>
            <a:r>
              <a:rPr lang="en-US" sz="1800" b="0" dirty="0" smtClean="0">
                <a:latin typeface="Arial Narrow" pitchFamily="34" charset="0"/>
              </a:rPr>
              <a:t>Intellectual Property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IPR: </a:t>
            </a:r>
            <a:r>
              <a:rPr lang="en-US" sz="1800" b="0" dirty="0" smtClean="0">
                <a:latin typeface="Arial Narrow" pitchFamily="34" charset="0"/>
              </a:rPr>
              <a:t>Intellectual </a:t>
            </a:r>
            <a:r>
              <a:rPr lang="en-US" sz="1800" b="0" dirty="0">
                <a:latin typeface="Arial Narrow" pitchFamily="34" charset="0"/>
              </a:rPr>
              <a:t>Property </a:t>
            </a:r>
            <a:r>
              <a:rPr lang="en-US" sz="1800" b="0" dirty="0" smtClean="0">
                <a:latin typeface="Arial Narrow" pitchFamily="34" charset="0"/>
              </a:rPr>
              <a:t>Rights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IP-XACT</a:t>
            </a:r>
            <a:r>
              <a:rPr lang="en-US" sz="1800" b="0" dirty="0" smtClean="0">
                <a:latin typeface="Arial Narrow" pitchFamily="34" charset="0"/>
              </a:rPr>
              <a:t>: </a:t>
            </a:r>
            <a:r>
              <a:rPr lang="en-US" sz="1800" b="0" dirty="0">
                <a:latin typeface="Arial Narrow" pitchFamily="34" charset="0"/>
              </a:rPr>
              <a:t>Metadata standard for </a:t>
            </a:r>
            <a:r>
              <a:rPr lang="en-US" sz="1800" b="0" dirty="0" smtClean="0">
                <a:latin typeface="Arial Narrow" pitchFamily="34" charset="0"/>
              </a:rPr>
              <a:t>IP integration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IEEE</a:t>
            </a:r>
            <a:r>
              <a:rPr lang="en-US" sz="1600" b="0" dirty="0" smtClean="0">
                <a:latin typeface="Arial Narrow" pitchFamily="34" charset="0"/>
              </a:rPr>
              <a:t>: </a:t>
            </a:r>
            <a:r>
              <a:rPr lang="en-US" sz="1800" b="0" dirty="0">
                <a:latin typeface="Arial Narrow" pitchFamily="34" charset="0"/>
              </a:rPr>
              <a:t>Institute of Electrical and Electronics Engineers</a:t>
            </a: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ITC: </a:t>
            </a:r>
            <a:r>
              <a:rPr lang="en-US" sz="1800" b="0" dirty="0" smtClean="0">
                <a:latin typeface="Arial Narrow" pitchFamily="34" charset="0"/>
              </a:rPr>
              <a:t>Interface Technical Committee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LWG: </a:t>
            </a:r>
            <a:r>
              <a:rPr lang="en-US" sz="1800" b="0" dirty="0" smtClean="0">
                <a:latin typeface="Arial Narrow" pitchFamily="34" charset="0"/>
              </a:rPr>
              <a:t>Language Working Group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OCI: </a:t>
            </a:r>
            <a:r>
              <a:rPr lang="en-US" sz="1800" b="0" dirty="0" smtClean="0">
                <a:latin typeface="Arial Narrow" pitchFamily="34" charset="0"/>
              </a:rPr>
              <a:t>Open Compression Interface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OSCI: </a:t>
            </a:r>
            <a:r>
              <a:rPr lang="en-US" sz="1800" b="0" dirty="0" smtClean="0">
                <a:latin typeface="Arial Narrow" pitchFamily="34" charset="0"/>
              </a:rPr>
              <a:t>Open SystemC Initiative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OVI: </a:t>
            </a:r>
            <a:r>
              <a:rPr lang="en-US" sz="1800" b="0" dirty="0" smtClean="0">
                <a:latin typeface="Arial Narrow" pitchFamily="34" charset="0"/>
              </a:rPr>
              <a:t>Open Verilog International</a:t>
            </a: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OVL</a:t>
            </a:r>
            <a:r>
              <a:rPr lang="en-US" sz="1800" b="0" dirty="0" smtClean="0">
                <a:latin typeface="Arial Narrow" pitchFamily="34" charset="0"/>
              </a:rPr>
              <a:t>: Open Verification Library</a:t>
            </a: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PSL: </a:t>
            </a:r>
            <a:r>
              <a:rPr lang="en-US" sz="1800" b="0" dirty="0" smtClean="0">
                <a:latin typeface="Arial Narrow" pitchFamily="34" charset="0"/>
              </a:rPr>
              <a:t>Property Specification Language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SDF: </a:t>
            </a:r>
            <a:r>
              <a:rPr lang="en-US" sz="1800" b="0" dirty="0" smtClean="0">
                <a:latin typeface="Arial Narrow" pitchFamily="34" charset="0"/>
              </a:rPr>
              <a:t>Standard Delay Format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SC: </a:t>
            </a:r>
            <a:r>
              <a:rPr lang="en-US" sz="1800" b="0" dirty="0" smtClean="0">
                <a:latin typeface="Arial Narrow" pitchFamily="34" charset="0"/>
              </a:rPr>
              <a:t>SystemC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SCV: </a:t>
            </a:r>
            <a:r>
              <a:rPr lang="en-US" sz="1800" b="0" dirty="0" smtClean="0">
                <a:latin typeface="Arial Narrow" pitchFamily="34" charset="0"/>
              </a:rPr>
              <a:t>SystemC Verification</a:t>
            </a:r>
            <a:r>
              <a:rPr lang="en-US" b="0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SPIRIT: </a:t>
            </a:r>
            <a:r>
              <a:rPr lang="en-US" sz="1800" b="0" dirty="0" smtClean="0">
                <a:latin typeface="Arial Narrow" pitchFamily="34" charset="0"/>
              </a:rPr>
              <a:t>Structure for Packaging, Integrating, and Reusing IP within Tool-flows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SV: </a:t>
            </a:r>
            <a:r>
              <a:rPr lang="en-US" sz="1800" b="0" dirty="0" smtClean="0">
                <a:latin typeface="Arial Narrow" pitchFamily="34" charset="0"/>
              </a:rPr>
              <a:t>SystemVerilog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SWG: </a:t>
            </a:r>
            <a:r>
              <a:rPr lang="en-US" sz="1800" b="0" dirty="0" smtClean="0">
                <a:latin typeface="Arial Narrow" pitchFamily="34" charset="0"/>
              </a:rPr>
              <a:t>Synthesis Working Group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TLM: </a:t>
            </a:r>
            <a:r>
              <a:rPr lang="en-US" sz="1800" b="0" dirty="0" smtClean="0">
                <a:latin typeface="Arial Narrow" pitchFamily="34" charset="0"/>
              </a:rPr>
              <a:t>Transaction-Level Modeling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UCIS: </a:t>
            </a:r>
            <a:r>
              <a:rPr lang="en-US" sz="1800" b="0" dirty="0" smtClean="0">
                <a:latin typeface="Arial Narrow" pitchFamily="34" charset="0"/>
              </a:rPr>
              <a:t>Unified Coverage Interoperability Standard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UPF: </a:t>
            </a:r>
            <a:r>
              <a:rPr lang="en-US" sz="1800" b="0" dirty="0" smtClean="0">
                <a:latin typeface="Arial Narrow" pitchFamily="34" charset="0"/>
              </a:rPr>
              <a:t>Unified Power Format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UVM: </a:t>
            </a:r>
            <a:r>
              <a:rPr lang="en-US" sz="1800" b="0" dirty="0" smtClean="0">
                <a:latin typeface="Arial Narrow" pitchFamily="34" charset="0"/>
              </a:rPr>
              <a:t>Universal Verification Methodology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V-AMS: </a:t>
            </a:r>
            <a:r>
              <a:rPr lang="en-US" sz="1800" b="0" dirty="0" smtClean="0">
                <a:latin typeface="Arial Narrow" pitchFamily="34" charset="0"/>
              </a:rPr>
              <a:t>Verilog-Analog/Mixed Signal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VHDL: </a:t>
            </a:r>
            <a:r>
              <a:rPr lang="en-US" sz="1800" b="0" dirty="0" smtClean="0">
                <a:latin typeface="Arial Narrow" pitchFamily="34" charset="0"/>
              </a:rPr>
              <a:t>VHSIC Hardware Description Language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VI: </a:t>
            </a:r>
            <a:r>
              <a:rPr lang="en-US" sz="1800" b="0" dirty="0" smtClean="0">
                <a:latin typeface="Arial Narrow" pitchFamily="34" charset="0"/>
              </a:rPr>
              <a:t>VHDL International</a:t>
            </a:r>
            <a:endParaRPr lang="en-US" sz="1800" b="0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 Narrow" pitchFamily="34" charset="0"/>
              </a:rPr>
              <a:t>VIP: </a:t>
            </a:r>
            <a:r>
              <a:rPr lang="en-US" sz="1800" b="0" dirty="0" smtClean="0">
                <a:latin typeface="Arial Narrow" pitchFamily="34" charset="0"/>
              </a:rPr>
              <a:t>Verification Intellectual Property</a:t>
            </a:r>
            <a:endParaRPr lang="en-US" sz="1800" b="0" dirty="0"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3FAC5A4-DD41-435B-8028-1DD897A06DD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168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C2E7588-148F-41A0-ABE1-A0BC6CA153C4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542260" y="563747"/>
            <a:ext cx="7963787" cy="3842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en-US" b="1" noProof="1" smtClean="0">
                <a:cs typeface="Arial" charset="0"/>
              </a:rPr>
              <a:t>Recent Accomplishments</a:t>
            </a:r>
            <a:endParaRPr lang="en-US" b="1" noProof="1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542260" y="947990"/>
            <a:ext cx="7963787" cy="503814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Completed </a:t>
            </a:r>
            <a:r>
              <a:rPr lang="en-US" sz="1800" dirty="0"/>
              <a:t>the </a:t>
            </a:r>
            <a:r>
              <a:rPr lang="en-US" sz="1800" dirty="0" smtClean="0"/>
              <a:t>merger </a:t>
            </a:r>
            <a:r>
              <a:rPr lang="en-US" sz="1800" dirty="0"/>
              <a:t>to form the Accellera Systems Initiative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Hosted two SystemC User Group meetings in Taiwan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Held a session </a:t>
            </a:r>
            <a:r>
              <a:rPr lang="en-US" sz="1800" dirty="0"/>
              <a:t>at IP-SOC in Grenoble, France about our EDA and IP Standards Roadmap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Published SystemC AMS extensions white paper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Completed next revision of the SystemC LRM, IEEE 1666-2011, which is available for free download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Continued interest in our IEEE 1685 (IP-XACT) standard with over 4000 free downloads to date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Released Video Tutorial "Software-Driven Verification Using TLM-2.0 Virtual </a:t>
            </a:r>
            <a:r>
              <a:rPr lang="en-US" sz="1800" dirty="0" smtClean="0"/>
              <a:t>Platforms“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Released Unified Coverage Interoperability Standard (UCIS) 1.0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Released the SystemC </a:t>
            </a:r>
            <a:r>
              <a:rPr lang="en-US" sz="1800" dirty="0"/>
              <a:t>2.3 </a:t>
            </a:r>
            <a:r>
              <a:rPr lang="en-US" sz="1800" dirty="0" smtClean="0"/>
              <a:t>Library</a:t>
            </a:r>
            <a:endParaRPr lang="en-US" sz="18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Accellera Systems Initiative Technical Achievement </a:t>
            </a:r>
            <a:r>
              <a:rPr lang="en-US" sz="1800" dirty="0" smtClean="0"/>
              <a:t> and Leadership Awards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88336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0"/>
            <a:ext cx="8229600" cy="1261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77000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600" b="1" dirty="0" smtClean="0">
              <a:solidFill>
                <a:srgbClr val="00004B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Accellera Systems Initiative</a:t>
            </a:r>
            <a:endParaRPr lang="en-US" sz="36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43017" y="1783111"/>
            <a:ext cx="3160713" cy="3217862"/>
            <a:chOff x="3303" y="1692"/>
            <a:chExt cx="1552" cy="1580"/>
          </a:xfrm>
        </p:grpSpPr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3918" y="1692"/>
              <a:ext cx="937" cy="920"/>
              <a:chOff x="3665" y="1402"/>
              <a:chExt cx="766" cy="755"/>
            </a:xfrm>
          </p:grpSpPr>
          <p:sp>
            <p:nvSpPr>
              <p:cNvPr id="50" name="Freeform 7"/>
              <p:cNvSpPr>
                <a:spLocks/>
              </p:cNvSpPr>
              <p:nvPr/>
            </p:nvSpPr>
            <p:spPr bwMode="gray">
              <a:xfrm>
                <a:off x="3665" y="1431"/>
                <a:ext cx="766" cy="726"/>
              </a:xfrm>
              <a:custGeom>
                <a:avLst/>
                <a:gdLst>
                  <a:gd name="T0" fmla="*/ 372 w 784"/>
                  <a:gd name="T1" fmla="*/ 18 h 746"/>
                  <a:gd name="T2" fmla="*/ 611 w 784"/>
                  <a:gd name="T3" fmla="*/ 200 h 746"/>
                  <a:gd name="T4" fmla="*/ 527 w 784"/>
                  <a:gd name="T5" fmla="*/ 634 h 746"/>
                  <a:gd name="T6" fmla="*/ 104 w 784"/>
                  <a:gd name="T7" fmla="*/ 486 h 746"/>
                  <a:gd name="T8" fmla="*/ 52 w 784"/>
                  <a:gd name="T9" fmla="*/ 310 h 746"/>
                  <a:gd name="T10" fmla="*/ 372 w 784"/>
                  <a:gd name="T11" fmla="*/ 18 h 7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4"/>
                  <a:gd name="T19" fmla="*/ 0 h 746"/>
                  <a:gd name="T20" fmla="*/ 784 w 784"/>
                  <a:gd name="T21" fmla="*/ 746 h 7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4" h="746">
                    <a:moveTo>
                      <a:pt x="408" y="22"/>
                    </a:moveTo>
                    <a:cubicBezTo>
                      <a:pt x="408" y="22"/>
                      <a:pt x="556" y="28"/>
                      <a:pt x="670" y="224"/>
                    </a:cubicBezTo>
                    <a:cubicBezTo>
                      <a:pt x="784" y="420"/>
                      <a:pt x="760" y="666"/>
                      <a:pt x="578" y="706"/>
                    </a:cubicBezTo>
                    <a:cubicBezTo>
                      <a:pt x="396" y="746"/>
                      <a:pt x="212" y="636"/>
                      <a:pt x="114" y="542"/>
                    </a:cubicBezTo>
                    <a:cubicBezTo>
                      <a:pt x="114" y="542"/>
                      <a:pt x="0" y="436"/>
                      <a:pt x="56" y="346"/>
                    </a:cubicBezTo>
                    <a:cubicBezTo>
                      <a:pt x="112" y="256"/>
                      <a:pt x="298" y="0"/>
                      <a:pt x="408" y="2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540000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gray">
              <a:xfrm>
                <a:off x="4177" y="1609"/>
                <a:ext cx="191" cy="275"/>
              </a:xfrm>
              <a:custGeom>
                <a:avLst/>
                <a:gdLst>
                  <a:gd name="T0" fmla="*/ 0 w 196"/>
                  <a:gd name="T1" fmla="*/ 62 h 284"/>
                  <a:gd name="T2" fmla="*/ 34 w 196"/>
                  <a:gd name="T3" fmla="*/ 211 h 284"/>
                  <a:gd name="T4" fmla="*/ 150 w 196"/>
                  <a:gd name="T5" fmla="*/ 250 h 284"/>
                  <a:gd name="T6" fmla="*/ 55 w 196"/>
                  <a:gd name="T7" fmla="*/ 0 h 284"/>
                  <a:gd name="T8" fmla="*/ 0 w 196"/>
                  <a:gd name="T9" fmla="*/ 62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284"/>
                  <a:gd name="T17" fmla="*/ 196 w 19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284">
                    <a:moveTo>
                      <a:pt x="0" y="70"/>
                    </a:moveTo>
                    <a:cubicBezTo>
                      <a:pt x="0" y="70"/>
                      <a:pt x="48" y="166"/>
                      <a:pt x="38" y="240"/>
                    </a:cubicBezTo>
                    <a:cubicBezTo>
                      <a:pt x="166" y="284"/>
                      <a:pt x="166" y="284"/>
                      <a:pt x="166" y="284"/>
                    </a:cubicBezTo>
                    <a:cubicBezTo>
                      <a:pt x="166" y="284"/>
                      <a:pt x="196" y="148"/>
                      <a:pt x="6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998"/>
                    </a:schemeClr>
                  </a:gs>
                </a:gsLst>
                <a:lin ang="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gray">
              <a:xfrm>
                <a:off x="3753" y="1896"/>
                <a:ext cx="586" cy="240"/>
              </a:xfrm>
              <a:custGeom>
                <a:avLst/>
                <a:gdLst>
                  <a:gd name="T0" fmla="*/ 0 w 600"/>
                  <a:gd name="T1" fmla="*/ 0 h 246"/>
                  <a:gd name="T2" fmla="*/ 313 w 600"/>
                  <a:gd name="T3" fmla="*/ 192 h 246"/>
                  <a:gd name="T4" fmla="*/ 546 w 600"/>
                  <a:gd name="T5" fmla="*/ 95 h 246"/>
                  <a:gd name="T6" fmla="*/ 238 w 600"/>
                  <a:gd name="T7" fmla="*/ 148 h 246"/>
                  <a:gd name="T8" fmla="*/ 98 w 600"/>
                  <a:gd name="T9" fmla="*/ 78 h 246"/>
                  <a:gd name="T10" fmla="*/ 0 w 600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246"/>
                  <a:gd name="T20" fmla="*/ 600 w 600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246">
                    <a:moveTo>
                      <a:pt x="0" y="0"/>
                    </a:moveTo>
                    <a:cubicBezTo>
                      <a:pt x="0" y="0"/>
                      <a:pt x="122" y="178"/>
                      <a:pt x="344" y="212"/>
                    </a:cubicBezTo>
                    <a:cubicBezTo>
                      <a:pt x="566" y="246"/>
                      <a:pt x="600" y="104"/>
                      <a:pt x="600" y="104"/>
                    </a:cubicBezTo>
                    <a:cubicBezTo>
                      <a:pt x="600" y="104"/>
                      <a:pt x="516" y="238"/>
                      <a:pt x="262" y="164"/>
                    </a:cubicBezTo>
                    <a:cubicBezTo>
                      <a:pt x="262" y="164"/>
                      <a:pt x="116" y="102"/>
                      <a:pt x="106" y="86"/>
                    </a:cubicBezTo>
                    <a:cubicBezTo>
                      <a:pt x="96" y="70"/>
                      <a:pt x="102" y="96"/>
                      <a:pt x="0" y="0"/>
                    </a:cubicBezTo>
                    <a:close/>
                  </a:path>
                </a:pathLst>
              </a:custGeom>
              <a:solidFill>
                <a:srgbClr val="B0D0E6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gray">
              <a:xfrm>
                <a:off x="3935" y="1402"/>
                <a:ext cx="441" cy="496"/>
              </a:xfrm>
              <a:custGeom>
                <a:avLst/>
                <a:gdLst>
                  <a:gd name="T0" fmla="*/ 0 w 454"/>
                  <a:gd name="T1" fmla="*/ 120 h 503"/>
                  <a:gd name="T2" fmla="*/ 240 w 454"/>
                  <a:gd name="T3" fmla="*/ 118 h 503"/>
                  <a:gd name="T4" fmla="*/ 399 w 454"/>
                  <a:gd name="T5" fmla="*/ 475 h 503"/>
                  <a:gd name="T6" fmla="*/ 388 w 454"/>
                  <a:gd name="T7" fmla="*/ 415 h 503"/>
                  <a:gd name="T8" fmla="*/ 241 w 454"/>
                  <a:gd name="T9" fmla="*/ 152 h 503"/>
                  <a:gd name="T10" fmla="*/ 0 w 454"/>
                  <a:gd name="T11" fmla="*/ 12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4"/>
                  <a:gd name="T19" fmla="*/ 0 h 503"/>
                  <a:gd name="T20" fmla="*/ 454 w 454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4" h="503">
                    <a:moveTo>
                      <a:pt x="0" y="128"/>
                    </a:moveTo>
                    <a:cubicBezTo>
                      <a:pt x="0" y="128"/>
                      <a:pt x="107" y="0"/>
                      <a:pt x="269" y="126"/>
                    </a:cubicBezTo>
                    <a:cubicBezTo>
                      <a:pt x="431" y="252"/>
                      <a:pt x="454" y="451"/>
                      <a:pt x="448" y="503"/>
                    </a:cubicBezTo>
                    <a:cubicBezTo>
                      <a:pt x="448" y="503"/>
                      <a:pt x="444" y="464"/>
                      <a:pt x="435" y="439"/>
                    </a:cubicBezTo>
                    <a:cubicBezTo>
                      <a:pt x="426" y="414"/>
                      <a:pt x="389" y="262"/>
                      <a:pt x="271" y="160"/>
                    </a:cubicBezTo>
                    <a:cubicBezTo>
                      <a:pt x="153" y="58"/>
                      <a:pt x="59" y="99"/>
                      <a:pt x="0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998"/>
                    </a:schemeClr>
                  </a:gs>
                </a:gsLst>
                <a:lin ang="270000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gray">
              <a:xfrm rot="2700000">
                <a:off x="3892" y="1601"/>
                <a:ext cx="2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gray">
              <a:xfrm>
                <a:off x="3884" y="1408"/>
                <a:ext cx="291" cy="261"/>
              </a:xfrm>
              <a:custGeom>
                <a:avLst/>
                <a:gdLst>
                  <a:gd name="T0" fmla="*/ 0 w 298"/>
                  <a:gd name="T1" fmla="*/ 164 h 270"/>
                  <a:gd name="T2" fmla="*/ 44 w 298"/>
                  <a:gd name="T3" fmla="*/ 236 h 270"/>
                  <a:gd name="T4" fmla="*/ 250 w 298"/>
                  <a:gd name="T5" fmla="*/ 220 h 270"/>
                  <a:gd name="T6" fmla="*/ 270 w 298"/>
                  <a:gd name="T7" fmla="*/ 119 h 270"/>
                  <a:gd name="T8" fmla="*/ 0 w 298"/>
                  <a:gd name="T9" fmla="*/ 164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70"/>
                  <a:gd name="T17" fmla="*/ 298 w 298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70">
                    <a:moveTo>
                      <a:pt x="0" y="188"/>
                    </a:moveTo>
                    <a:cubicBezTo>
                      <a:pt x="48" y="270"/>
                      <a:pt x="48" y="270"/>
                      <a:pt x="48" y="270"/>
                    </a:cubicBezTo>
                    <a:cubicBezTo>
                      <a:pt x="48" y="270"/>
                      <a:pt x="178" y="210"/>
                      <a:pt x="274" y="252"/>
                    </a:cubicBezTo>
                    <a:cubicBezTo>
                      <a:pt x="298" y="136"/>
                      <a:pt x="298" y="136"/>
                      <a:pt x="298" y="136"/>
                    </a:cubicBezTo>
                    <a:cubicBezTo>
                      <a:pt x="298" y="136"/>
                      <a:pt x="140" y="0"/>
                      <a:pt x="0" y="1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000"/>
                    </a:schemeClr>
                  </a:gs>
                </a:gsLst>
                <a:lin ang="1890000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gray">
              <a:xfrm rot="2700000">
                <a:off x="3861" y="1642"/>
                <a:ext cx="1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gray">
              <a:xfrm>
                <a:off x="3669" y="1677"/>
                <a:ext cx="670" cy="443"/>
              </a:xfrm>
              <a:custGeom>
                <a:avLst/>
                <a:gdLst>
                  <a:gd name="T0" fmla="*/ 118 w 688"/>
                  <a:gd name="T1" fmla="*/ 0 h 454"/>
                  <a:gd name="T2" fmla="*/ 184 w 688"/>
                  <a:gd name="T3" fmla="*/ 272 h 454"/>
                  <a:gd name="T4" fmla="*/ 618 w 688"/>
                  <a:gd name="T5" fmla="*/ 297 h 454"/>
                  <a:gd name="T6" fmla="*/ 397 w 688"/>
                  <a:gd name="T7" fmla="*/ 370 h 454"/>
                  <a:gd name="T8" fmla="*/ 100 w 688"/>
                  <a:gd name="T9" fmla="*/ 224 h 454"/>
                  <a:gd name="T10" fmla="*/ 54 w 688"/>
                  <a:gd name="T11" fmla="*/ 106 h 454"/>
                  <a:gd name="T12" fmla="*/ 118 w 688"/>
                  <a:gd name="T13" fmla="*/ 0 h 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454"/>
                  <a:gd name="T23" fmla="*/ 688 w 688"/>
                  <a:gd name="T24" fmla="*/ 454 h 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454">
                    <a:moveTo>
                      <a:pt x="130" y="0"/>
                    </a:moveTo>
                    <a:cubicBezTo>
                      <a:pt x="130" y="0"/>
                      <a:pt x="0" y="190"/>
                      <a:pt x="204" y="300"/>
                    </a:cubicBezTo>
                    <a:cubicBezTo>
                      <a:pt x="408" y="410"/>
                      <a:pt x="576" y="454"/>
                      <a:pt x="688" y="328"/>
                    </a:cubicBezTo>
                    <a:cubicBezTo>
                      <a:pt x="688" y="328"/>
                      <a:pt x="626" y="430"/>
                      <a:pt x="442" y="408"/>
                    </a:cubicBezTo>
                    <a:cubicBezTo>
                      <a:pt x="258" y="386"/>
                      <a:pt x="112" y="248"/>
                      <a:pt x="112" y="248"/>
                    </a:cubicBezTo>
                    <a:cubicBezTo>
                      <a:pt x="112" y="248"/>
                      <a:pt x="42" y="194"/>
                      <a:pt x="60" y="118"/>
                    </a:cubicBezTo>
                    <a:cubicBezTo>
                      <a:pt x="78" y="42"/>
                      <a:pt x="130" y="0"/>
                      <a:pt x="1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"/>
              <p:cNvSpPr>
                <a:spLocks/>
              </p:cNvSpPr>
              <p:nvPr/>
            </p:nvSpPr>
            <p:spPr bwMode="gray">
              <a:xfrm>
                <a:off x="3757" y="1853"/>
                <a:ext cx="596" cy="230"/>
              </a:xfrm>
              <a:custGeom>
                <a:avLst/>
                <a:gdLst>
                  <a:gd name="T0" fmla="*/ 0 w 612"/>
                  <a:gd name="T1" fmla="*/ 0 h 236"/>
                  <a:gd name="T2" fmla="*/ 472 w 612"/>
                  <a:gd name="T3" fmla="*/ 108 h 236"/>
                  <a:gd name="T4" fmla="*/ 612 w 612"/>
                  <a:gd name="T5" fmla="*/ 92 h 236"/>
                  <a:gd name="T6" fmla="*/ 428 w 612"/>
                  <a:gd name="T7" fmla="*/ 228 h 236"/>
                  <a:gd name="T8" fmla="*/ 154 w 612"/>
                  <a:gd name="T9" fmla="*/ 144 h 236"/>
                  <a:gd name="T10" fmla="*/ 14 w 612"/>
                  <a:gd name="T11" fmla="*/ 34 h 236"/>
                  <a:gd name="T12" fmla="*/ 0 w 612"/>
                  <a:gd name="T13" fmla="*/ 0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2"/>
                  <a:gd name="T22" fmla="*/ 0 h 236"/>
                  <a:gd name="T23" fmla="*/ 612 w 612"/>
                  <a:gd name="T24" fmla="*/ 236 h 2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2" h="236">
                    <a:moveTo>
                      <a:pt x="0" y="0"/>
                    </a:moveTo>
                    <a:cubicBezTo>
                      <a:pt x="0" y="0"/>
                      <a:pt x="238" y="112"/>
                      <a:pt x="472" y="108"/>
                    </a:cubicBezTo>
                    <a:cubicBezTo>
                      <a:pt x="472" y="108"/>
                      <a:pt x="596" y="100"/>
                      <a:pt x="612" y="92"/>
                    </a:cubicBezTo>
                    <a:cubicBezTo>
                      <a:pt x="612" y="92"/>
                      <a:pt x="608" y="210"/>
                      <a:pt x="428" y="228"/>
                    </a:cubicBezTo>
                    <a:cubicBezTo>
                      <a:pt x="428" y="228"/>
                      <a:pt x="328" y="236"/>
                      <a:pt x="154" y="144"/>
                    </a:cubicBezTo>
                    <a:cubicBezTo>
                      <a:pt x="154" y="144"/>
                      <a:pt x="58" y="106"/>
                      <a:pt x="14" y="34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1999"/>
                    </a:schemeClr>
                  </a:gs>
                  <a:gs pos="50000">
                    <a:schemeClr val="bg1">
                      <a:alpha val="82999"/>
                    </a:schemeClr>
                  </a:gs>
                  <a:gs pos="100000">
                    <a:schemeClr val="bg1">
                      <a:alpha val="21999"/>
                    </a:schemeClr>
                  </a:gs>
                </a:gsLst>
                <a:lin ang="0" scaled="1"/>
              </a:gra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3401" y="2320"/>
              <a:ext cx="783" cy="838"/>
              <a:chOff x="3418" y="2153"/>
              <a:chExt cx="975" cy="1043"/>
            </a:xfrm>
          </p:grpSpPr>
          <p:sp>
            <p:nvSpPr>
              <p:cNvPr id="40" name="AutoShape 32"/>
              <p:cNvSpPr>
                <a:spLocks noChangeAspect="1" noChangeArrowheads="1" noTextEdit="1"/>
              </p:cNvSpPr>
              <p:nvPr/>
            </p:nvSpPr>
            <p:spPr bwMode="gray">
              <a:xfrm>
                <a:off x="3561" y="2264"/>
                <a:ext cx="779" cy="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gray">
              <a:xfrm>
                <a:off x="3418" y="2153"/>
                <a:ext cx="975" cy="1043"/>
              </a:xfrm>
              <a:custGeom>
                <a:avLst/>
                <a:gdLst>
                  <a:gd name="T0" fmla="*/ 7536 w 458"/>
                  <a:gd name="T1" fmla="*/ 1401 h 490"/>
                  <a:gd name="T2" fmla="*/ 2016 w 458"/>
                  <a:gd name="T3" fmla="*/ 2854 h 490"/>
                  <a:gd name="T4" fmla="*/ 3617 w 458"/>
                  <a:gd name="T5" fmla="*/ 6856 h 490"/>
                  <a:gd name="T6" fmla="*/ 7623 w 458"/>
                  <a:gd name="T7" fmla="*/ 7765 h 490"/>
                  <a:gd name="T8" fmla="*/ 7536 w 458"/>
                  <a:gd name="T9" fmla="*/ 1401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490"/>
                  <a:gd name="T17" fmla="*/ 458 w 458"/>
                  <a:gd name="T18" fmla="*/ 490 h 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490">
                    <a:moveTo>
                      <a:pt x="367" y="68"/>
                    </a:moveTo>
                    <a:cubicBezTo>
                      <a:pt x="367" y="68"/>
                      <a:pt x="195" y="0"/>
                      <a:pt x="98" y="139"/>
                    </a:cubicBezTo>
                    <a:cubicBezTo>
                      <a:pt x="0" y="278"/>
                      <a:pt x="159" y="303"/>
                      <a:pt x="176" y="334"/>
                    </a:cubicBezTo>
                    <a:cubicBezTo>
                      <a:pt x="194" y="364"/>
                      <a:pt x="294" y="490"/>
                      <a:pt x="371" y="378"/>
                    </a:cubicBezTo>
                    <a:cubicBezTo>
                      <a:pt x="448" y="266"/>
                      <a:pt x="458" y="98"/>
                      <a:pt x="367" y="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gray">
              <a:xfrm>
                <a:off x="4131" y="2447"/>
                <a:ext cx="181" cy="300"/>
              </a:xfrm>
              <a:custGeom>
                <a:avLst/>
                <a:gdLst>
                  <a:gd name="T0" fmla="*/ 1071 w 85"/>
                  <a:gd name="T1" fmla="*/ 0 h 141"/>
                  <a:gd name="T2" fmla="*/ 0 w 85"/>
                  <a:gd name="T3" fmla="*/ 923 h 141"/>
                  <a:gd name="T4" fmla="*/ 85 w 85"/>
                  <a:gd name="T5" fmla="*/ 2887 h 141"/>
                  <a:gd name="T6" fmla="*/ 1293 w 85"/>
                  <a:gd name="T7" fmla="*/ 2887 h 141"/>
                  <a:gd name="T8" fmla="*/ 1071 w 85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41"/>
                  <a:gd name="T17" fmla="*/ 85 w 85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41">
                    <a:moveTo>
                      <a:pt x="52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3" y="82"/>
                      <a:pt x="4" y="14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3" y="141"/>
                      <a:pt x="85" y="29"/>
                      <a:pt x="5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998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gray">
              <a:xfrm>
                <a:off x="3791" y="2255"/>
                <a:ext cx="536" cy="441"/>
              </a:xfrm>
              <a:custGeom>
                <a:avLst/>
                <a:gdLst>
                  <a:gd name="T0" fmla="*/ 0 w 252"/>
                  <a:gd name="T1" fmla="*/ 822 h 207"/>
                  <a:gd name="T2" fmla="*/ 2782 w 252"/>
                  <a:gd name="T3" fmla="*/ 326 h 207"/>
                  <a:gd name="T4" fmla="*/ 5054 w 252"/>
                  <a:gd name="T5" fmla="*/ 2429 h 207"/>
                  <a:gd name="T6" fmla="*/ 4890 w 252"/>
                  <a:gd name="T7" fmla="*/ 4267 h 207"/>
                  <a:gd name="T8" fmla="*/ 3765 w 252"/>
                  <a:gd name="T9" fmla="*/ 1112 h 207"/>
                  <a:gd name="T10" fmla="*/ 0 w 252"/>
                  <a:gd name="T11" fmla="*/ 822 h 2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2"/>
                  <a:gd name="T19" fmla="*/ 0 h 207"/>
                  <a:gd name="T20" fmla="*/ 252 w 252"/>
                  <a:gd name="T21" fmla="*/ 207 h 2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2" h="207">
                    <a:moveTo>
                      <a:pt x="0" y="40"/>
                    </a:moveTo>
                    <a:cubicBezTo>
                      <a:pt x="0" y="40"/>
                      <a:pt x="37" y="2"/>
                      <a:pt x="136" y="16"/>
                    </a:cubicBezTo>
                    <a:cubicBezTo>
                      <a:pt x="235" y="31"/>
                      <a:pt x="249" y="92"/>
                      <a:pt x="247" y="118"/>
                    </a:cubicBezTo>
                    <a:cubicBezTo>
                      <a:pt x="244" y="143"/>
                      <a:pt x="239" y="207"/>
                      <a:pt x="239" y="207"/>
                    </a:cubicBezTo>
                    <a:cubicBezTo>
                      <a:pt x="239" y="207"/>
                      <a:pt x="252" y="99"/>
                      <a:pt x="184" y="54"/>
                    </a:cubicBezTo>
                    <a:cubicBezTo>
                      <a:pt x="184" y="54"/>
                      <a:pt x="92" y="0"/>
                      <a:pt x="0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998"/>
                    </a:schemeClr>
                  </a:gs>
                </a:gsLst>
                <a:lin ang="27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gray">
              <a:xfrm>
                <a:off x="3686" y="2738"/>
                <a:ext cx="568" cy="373"/>
              </a:xfrm>
              <a:custGeom>
                <a:avLst/>
                <a:gdLst>
                  <a:gd name="T0" fmla="*/ 0 w 266"/>
                  <a:gd name="T1" fmla="*/ 0 h 175"/>
                  <a:gd name="T2" fmla="*/ 125 w 266"/>
                  <a:gd name="T3" fmla="*/ 44 h 175"/>
                  <a:gd name="T4" fmla="*/ 266 w 266"/>
                  <a:gd name="T5" fmla="*/ 36 h 175"/>
                  <a:gd name="T6" fmla="*/ 105 w 266"/>
                  <a:gd name="T7" fmla="*/ 83 h 175"/>
                  <a:gd name="T8" fmla="*/ 0 w 266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"/>
                  <a:gd name="T16" fmla="*/ 0 h 175"/>
                  <a:gd name="T17" fmla="*/ 266 w 266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" h="175">
                    <a:moveTo>
                      <a:pt x="0" y="0"/>
                    </a:moveTo>
                    <a:cubicBezTo>
                      <a:pt x="0" y="0"/>
                      <a:pt x="114" y="20"/>
                      <a:pt x="125" y="44"/>
                    </a:cubicBezTo>
                    <a:cubicBezTo>
                      <a:pt x="136" y="68"/>
                      <a:pt x="237" y="64"/>
                      <a:pt x="266" y="36"/>
                    </a:cubicBezTo>
                    <a:cubicBezTo>
                      <a:pt x="266" y="36"/>
                      <a:pt x="205" y="175"/>
                      <a:pt x="105" y="8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1999"/>
                    </a:schemeClr>
                  </a:gs>
                  <a:gs pos="50000">
                    <a:schemeClr val="bg1">
                      <a:alpha val="82999"/>
                    </a:schemeClr>
                  </a:gs>
                  <a:gs pos="100000">
                    <a:schemeClr val="bg1">
                      <a:alpha val="21999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gray">
              <a:xfrm>
                <a:off x="3546" y="2523"/>
                <a:ext cx="670" cy="522"/>
              </a:xfrm>
              <a:custGeom>
                <a:avLst/>
                <a:gdLst>
                  <a:gd name="T0" fmla="*/ 579 w 315"/>
                  <a:gd name="T1" fmla="*/ 0 h 245"/>
                  <a:gd name="T2" fmla="*/ 1453 w 315"/>
                  <a:gd name="T3" fmla="*/ 2165 h 245"/>
                  <a:gd name="T4" fmla="*/ 3108 w 315"/>
                  <a:gd name="T5" fmla="*/ 3481 h 245"/>
                  <a:gd name="T6" fmla="*/ 3686 w 315"/>
                  <a:gd name="T7" fmla="*/ 3954 h 245"/>
                  <a:gd name="T8" fmla="*/ 5849 w 315"/>
                  <a:gd name="T9" fmla="*/ 4044 h 245"/>
                  <a:gd name="T10" fmla="*/ 6447 w 315"/>
                  <a:gd name="T11" fmla="*/ 3464 h 245"/>
                  <a:gd name="T12" fmla="*/ 4396 w 315"/>
                  <a:gd name="T13" fmla="*/ 4449 h 245"/>
                  <a:gd name="T14" fmla="*/ 3741 w 315"/>
                  <a:gd name="T15" fmla="*/ 4140 h 245"/>
                  <a:gd name="T16" fmla="*/ 3091 w 315"/>
                  <a:gd name="T17" fmla="*/ 3645 h 245"/>
                  <a:gd name="T18" fmla="*/ 1453 w 315"/>
                  <a:gd name="T19" fmla="*/ 2410 h 245"/>
                  <a:gd name="T20" fmla="*/ 579 w 315"/>
                  <a:gd name="T21" fmla="*/ 0 h 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5"/>
                  <a:gd name="T34" fmla="*/ 0 h 245"/>
                  <a:gd name="T35" fmla="*/ 315 w 315"/>
                  <a:gd name="T36" fmla="*/ 245 h 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5" h="245">
                    <a:moveTo>
                      <a:pt x="28" y="0"/>
                    </a:moveTo>
                    <a:cubicBezTo>
                      <a:pt x="28" y="0"/>
                      <a:pt x="19" y="77"/>
                      <a:pt x="71" y="105"/>
                    </a:cubicBezTo>
                    <a:cubicBezTo>
                      <a:pt x="152" y="169"/>
                      <a:pt x="152" y="169"/>
                      <a:pt x="152" y="169"/>
                    </a:cubicBezTo>
                    <a:cubicBezTo>
                      <a:pt x="180" y="192"/>
                      <a:pt x="180" y="192"/>
                      <a:pt x="180" y="192"/>
                    </a:cubicBezTo>
                    <a:cubicBezTo>
                      <a:pt x="180" y="192"/>
                      <a:pt x="234" y="241"/>
                      <a:pt x="286" y="196"/>
                    </a:cubicBezTo>
                    <a:cubicBezTo>
                      <a:pt x="286" y="196"/>
                      <a:pt x="310" y="174"/>
                      <a:pt x="315" y="168"/>
                    </a:cubicBezTo>
                    <a:cubicBezTo>
                      <a:pt x="315" y="168"/>
                      <a:pt x="266" y="245"/>
                      <a:pt x="215" y="216"/>
                    </a:cubicBezTo>
                    <a:cubicBezTo>
                      <a:pt x="183" y="201"/>
                      <a:pt x="183" y="201"/>
                      <a:pt x="183" y="201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71" y="117"/>
                      <a:pt x="71" y="117"/>
                      <a:pt x="71" y="117"/>
                    </a:cubicBezTo>
                    <a:cubicBezTo>
                      <a:pt x="71" y="117"/>
                      <a:pt x="0" y="86"/>
                      <a:pt x="2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gray">
              <a:xfrm>
                <a:off x="3518" y="2562"/>
                <a:ext cx="688" cy="502"/>
              </a:xfrm>
              <a:custGeom>
                <a:avLst/>
                <a:gdLst>
                  <a:gd name="T0" fmla="*/ 6646 w 323"/>
                  <a:gd name="T1" fmla="*/ 3195 h 236"/>
                  <a:gd name="T2" fmla="*/ 4754 w 323"/>
                  <a:gd name="T3" fmla="*/ 4399 h 236"/>
                  <a:gd name="T4" fmla="*/ 3112 w 323"/>
                  <a:gd name="T5" fmla="*/ 3320 h 236"/>
                  <a:gd name="T6" fmla="*/ 2822 w 323"/>
                  <a:gd name="T7" fmla="*/ 2946 h 236"/>
                  <a:gd name="T8" fmla="*/ 2115 w 323"/>
                  <a:gd name="T9" fmla="*/ 2433 h 236"/>
                  <a:gd name="T10" fmla="*/ 743 w 323"/>
                  <a:gd name="T11" fmla="*/ 0 h 236"/>
                  <a:gd name="T12" fmla="*/ 1257 w 323"/>
                  <a:gd name="T13" fmla="*/ 1706 h 236"/>
                  <a:gd name="T14" fmla="*/ 3372 w 323"/>
                  <a:gd name="T15" fmla="*/ 3252 h 236"/>
                  <a:gd name="T16" fmla="*/ 4028 w 323"/>
                  <a:gd name="T17" fmla="*/ 3742 h 236"/>
                  <a:gd name="T18" fmla="*/ 4918 w 323"/>
                  <a:gd name="T19" fmla="*/ 4139 h 236"/>
                  <a:gd name="T20" fmla="*/ 6646 w 323"/>
                  <a:gd name="T21" fmla="*/ 3195 h 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3"/>
                  <a:gd name="T34" fmla="*/ 0 h 236"/>
                  <a:gd name="T35" fmla="*/ 323 w 323"/>
                  <a:gd name="T36" fmla="*/ 236 h 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3" h="236">
                    <a:moveTo>
                      <a:pt x="323" y="156"/>
                    </a:moveTo>
                    <a:cubicBezTo>
                      <a:pt x="323" y="156"/>
                      <a:pt x="297" y="236"/>
                      <a:pt x="231" y="215"/>
                    </a:cubicBezTo>
                    <a:cubicBezTo>
                      <a:pt x="231" y="215"/>
                      <a:pt x="201" y="207"/>
                      <a:pt x="151" y="162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20" y="128"/>
                      <a:pt x="103" y="119"/>
                    </a:cubicBezTo>
                    <a:cubicBezTo>
                      <a:pt x="103" y="119"/>
                      <a:pt x="0" y="68"/>
                      <a:pt x="36" y="0"/>
                    </a:cubicBezTo>
                    <a:cubicBezTo>
                      <a:pt x="36" y="0"/>
                      <a:pt x="27" y="52"/>
                      <a:pt x="61" y="83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96" y="183"/>
                      <a:pt x="196" y="183"/>
                      <a:pt x="196" y="183"/>
                    </a:cubicBezTo>
                    <a:cubicBezTo>
                      <a:pt x="196" y="183"/>
                      <a:pt x="232" y="200"/>
                      <a:pt x="239" y="202"/>
                    </a:cubicBezTo>
                    <a:cubicBezTo>
                      <a:pt x="239" y="202"/>
                      <a:pt x="276" y="219"/>
                      <a:pt x="323" y="156"/>
                    </a:cubicBezTo>
                    <a:close/>
                  </a:path>
                </a:pathLst>
              </a:custGeom>
              <a:solidFill>
                <a:srgbClr val="B0D0E6"/>
              </a:soli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41"/>
              <p:cNvSpPr>
                <a:spLocks noChangeArrowheads="1"/>
              </p:cNvSpPr>
              <p:nvPr/>
            </p:nvSpPr>
            <p:spPr bwMode="gray">
              <a:xfrm rot="2700000">
                <a:off x="3733" y="2423"/>
                <a:ext cx="2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gray">
              <a:xfrm rot="2700000">
                <a:off x="3694" y="2477"/>
                <a:ext cx="15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49" name="Freeform 35"/>
              <p:cNvSpPr>
                <a:spLocks/>
              </p:cNvSpPr>
              <p:nvPr/>
            </p:nvSpPr>
            <p:spPr bwMode="gray">
              <a:xfrm>
                <a:off x="3706" y="2217"/>
                <a:ext cx="483" cy="285"/>
              </a:xfrm>
              <a:custGeom>
                <a:avLst/>
                <a:gdLst>
                  <a:gd name="T0" fmla="*/ 4653 w 227"/>
                  <a:gd name="T1" fmla="*/ 1470 h 134"/>
                  <a:gd name="T2" fmla="*/ 3834 w 227"/>
                  <a:gd name="T3" fmla="*/ 2742 h 134"/>
                  <a:gd name="T4" fmla="*/ 983 w 227"/>
                  <a:gd name="T5" fmla="*/ 2722 h 134"/>
                  <a:gd name="T6" fmla="*/ 0 w 227"/>
                  <a:gd name="T7" fmla="*/ 1759 h 134"/>
                  <a:gd name="T8" fmla="*/ 4653 w 227"/>
                  <a:gd name="T9" fmla="*/ 147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34"/>
                  <a:gd name="T17" fmla="*/ 227 w 227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34">
                    <a:moveTo>
                      <a:pt x="227" y="72"/>
                    </a:move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4"/>
                      <a:pt x="79" y="105"/>
                      <a:pt x="48" y="133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72" y="0"/>
                      <a:pt x="227" y="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000"/>
                    </a:schemeClr>
                  </a:gs>
                </a:gsLst>
                <a:lin ang="189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3341" y="1749"/>
              <a:ext cx="562" cy="571"/>
              <a:chOff x="2873" y="1215"/>
              <a:chExt cx="307" cy="311"/>
            </a:xfrm>
          </p:grpSpPr>
          <p:sp>
            <p:nvSpPr>
              <p:cNvPr id="31" name="Freeform 49"/>
              <p:cNvSpPr>
                <a:spLocks/>
              </p:cNvSpPr>
              <p:nvPr/>
            </p:nvSpPr>
            <p:spPr bwMode="gray">
              <a:xfrm>
                <a:off x="2873" y="1215"/>
                <a:ext cx="307" cy="311"/>
              </a:xfrm>
              <a:custGeom>
                <a:avLst/>
                <a:gdLst>
                  <a:gd name="T0" fmla="*/ 303 w 300"/>
                  <a:gd name="T1" fmla="*/ 105 h 303"/>
                  <a:gd name="T2" fmla="*/ 234 w 300"/>
                  <a:gd name="T3" fmla="*/ 277 h 303"/>
                  <a:gd name="T4" fmla="*/ 89 w 300"/>
                  <a:gd name="T5" fmla="*/ 227 h 303"/>
                  <a:gd name="T6" fmla="*/ 141 w 300"/>
                  <a:gd name="T7" fmla="*/ 33 h 303"/>
                  <a:gd name="T8" fmla="*/ 303 w 300"/>
                  <a:gd name="T9" fmla="*/ 105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303"/>
                  <a:gd name="T17" fmla="*/ 300 w 300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303">
                    <a:moveTo>
                      <a:pt x="276" y="94"/>
                    </a:moveTo>
                    <a:cubicBezTo>
                      <a:pt x="276" y="94"/>
                      <a:pt x="300" y="195"/>
                      <a:pt x="214" y="249"/>
                    </a:cubicBezTo>
                    <a:cubicBezTo>
                      <a:pt x="128" y="303"/>
                      <a:pt x="81" y="204"/>
                      <a:pt x="81" y="204"/>
                    </a:cubicBezTo>
                    <a:cubicBezTo>
                      <a:pt x="81" y="204"/>
                      <a:pt x="0" y="77"/>
                      <a:pt x="129" y="29"/>
                    </a:cubicBezTo>
                    <a:cubicBezTo>
                      <a:pt x="129" y="29"/>
                      <a:pt x="252" y="0"/>
                      <a:pt x="276" y="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1"/>
              <p:cNvSpPr>
                <a:spLocks/>
              </p:cNvSpPr>
              <p:nvPr/>
            </p:nvSpPr>
            <p:spPr bwMode="gray">
              <a:xfrm>
                <a:off x="3099" y="1314"/>
                <a:ext cx="50" cy="78"/>
              </a:xfrm>
              <a:custGeom>
                <a:avLst/>
                <a:gdLst>
                  <a:gd name="T0" fmla="*/ 36 w 49"/>
                  <a:gd name="T1" fmla="*/ 0 h 76"/>
                  <a:gd name="T2" fmla="*/ 0 w 49"/>
                  <a:gd name="T3" fmla="*/ 11 h 76"/>
                  <a:gd name="T4" fmla="*/ 1 w 49"/>
                  <a:gd name="T5" fmla="*/ 72 h 76"/>
                  <a:gd name="T6" fmla="*/ 39 w 49"/>
                  <a:gd name="T7" fmla="*/ 84 h 76"/>
                  <a:gd name="T8" fmla="*/ 36 w 4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76"/>
                  <a:gd name="T17" fmla="*/ 49 w 4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76">
                    <a:moveTo>
                      <a:pt x="32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9" y="42"/>
                      <a:pt x="1" y="6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49" y="29"/>
                      <a:pt x="3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998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2"/>
              <p:cNvSpPr>
                <a:spLocks/>
              </p:cNvSpPr>
              <p:nvPr/>
            </p:nvSpPr>
            <p:spPr bwMode="gray">
              <a:xfrm>
                <a:off x="3010" y="1225"/>
                <a:ext cx="146" cy="145"/>
              </a:xfrm>
              <a:custGeom>
                <a:avLst/>
                <a:gdLst>
                  <a:gd name="T0" fmla="*/ 0 w 143"/>
                  <a:gd name="T1" fmla="*/ 36 h 142"/>
                  <a:gd name="T2" fmla="*/ 143 w 143"/>
                  <a:gd name="T3" fmla="*/ 83 h 142"/>
                  <a:gd name="T4" fmla="*/ 149 w 143"/>
                  <a:gd name="T5" fmla="*/ 154 h 142"/>
                  <a:gd name="T6" fmla="*/ 124 w 143"/>
                  <a:gd name="T7" fmla="*/ 73 h 142"/>
                  <a:gd name="T8" fmla="*/ 0 w 143"/>
                  <a:gd name="T9" fmla="*/ 3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0" y="32"/>
                    </a:moveTo>
                    <a:cubicBezTo>
                      <a:pt x="0" y="32"/>
                      <a:pt x="90" y="0"/>
                      <a:pt x="131" y="75"/>
                    </a:cubicBezTo>
                    <a:cubicBezTo>
                      <a:pt x="131" y="75"/>
                      <a:pt x="143" y="109"/>
                      <a:pt x="137" y="142"/>
                    </a:cubicBezTo>
                    <a:cubicBezTo>
                      <a:pt x="137" y="142"/>
                      <a:pt x="142" y="104"/>
                      <a:pt x="115" y="68"/>
                    </a:cubicBezTo>
                    <a:cubicBezTo>
                      <a:pt x="88" y="32"/>
                      <a:pt x="23" y="18"/>
                      <a:pt x="0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998"/>
                    </a:schemeClr>
                  </a:gs>
                </a:gsLst>
                <a:lin ang="27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3"/>
              <p:cNvSpPr>
                <a:spLocks/>
              </p:cNvSpPr>
              <p:nvPr/>
            </p:nvSpPr>
            <p:spPr bwMode="gray">
              <a:xfrm>
                <a:off x="2973" y="1410"/>
                <a:ext cx="158" cy="52"/>
              </a:xfrm>
              <a:custGeom>
                <a:avLst/>
                <a:gdLst>
                  <a:gd name="T0" fmla="*/ 0 w 154"/>
                  <a:gd name="T1" fmla="*/ 7 h 49"/>
                  <a:gd name="T2" fmla="*/ 154 w 154"/>
                  <a:gd name="T3" fmla="*/ 0 h 49"/>
                  <a:gd name="T4" fmla="*/ 66 w 154"/>
                  <a:gd name="T5" fmla="*/ 46 h 49"/>
                  <a:gd name="T6" fmla="*/ 0 w 154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49"/>
                  <a:gd name="T14" fmla="*/ 154 w 154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49">
                    <a:moveTo>
                      <a:pt x="0" y="7"/>
                    </a:moveTo>
                    <a:cubicBezTo>
                      <a:pt x="0" y="7"/>
                      <a:pt x="80" y="20"/>
                      <a:pt x="154" y="0"/>
                    </a:cubicBezTo>
                    <a:cubicBezTo>
                      <a:pt x="154" y="0"/>
                      <a:pt x="109" y="49"/>
                      <a:pt x="66" y="46"/>
                    </a:cubicBezTo>
                    <a:cubicBezTo>
                      <a:pt x="66" y="46"/>
                      <a:pt x="37" y="49"/>
                      <a:pt x="0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1999"/>
                    </a:schemeClr>
                  </a:gs>
                  <a:gs pos="50000">
                    <a:schemeClr val="bg1">
                      <a:alpha val="82999"/>
                    </a:schemeClr>
                  </a:gs>
                  <a:gs pos="100000">
                    <a:schemeClr val="bg1">
                      <a:alpha val="21999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4"/>
              <p:cNvSpPr>
                <a:spLocks/>
              </p:cNvSpPr>
              <p:nvPr/>
            </p:nvSpPr>
            <p:spPr bwMode="gray">
              <a:xfrm>
                <a:off x="2935" y="1345"/>
                <a:ext cx="183" cy="135"/>
              </a:xfrm>
              <a:custGeom>
                <a:avLst/>
                <a:gdLst>
                  <a:gd name="T0" fmla="*/ 7 w 178"/>
                  <a:gd name="T1" fmla="*/ 0 h 132"/>
                  <a:gd name="T2" fmla="*/ 36 w 178"/>
                  <a:gd name="T3" fmla="*/ 74 h 132"/>
                  <a:gd name="T4" fmla="*/ 111 w 178"/>
                  <a:gd name="T5" fmla="*/ 123 h 132"/>
                  <a:gd name="T6" fmla="*/ 198 w 178"/>
                  <a:gd name="T7" fmla="*/ 83 h 132"/>
                  <a:gd name="T8" fmla="*/ 127 w 178"/>
                  <a:gd name="T9" fmla="*/ 130 h 132"/>
                  <a:gd name="T10" fmla="*/ 7 w 178"/>
                  <a:gd name="T11" fmla="*/ 0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132"/>
                  <a:gd name="T20" fmla="*/ 178 w 178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132">
                    <a:moveTo>
                      <a:pt x="7" y="0"/>
                    </a:moveTo>
                    <a:cubicBezTo>
                      <a:pt x="7" y="0"/>
                      <a:pt x="5" y="34"/>
                      <a:pt x="32" y="66"/>
                    </a:cubicBezTo>
                    <a:cubicBezTo>
                      <a:pt x="59" y="98"/>
                      <a:pt x="90" y="111"/>
                      <a:pt x="99" y="111"/>
                    </a:cubicBezTo>
                    <a:cubicBezTo>
                      <a:pt x="108" y="111"/>
                      <a:pt x="149" y="107"/>
                      <a:pt x="178" y="75"/>
                    </a:cubicBezTo>
                    <a:cubicBezTo>
                      <a:pt x="178" y="75"/>
                      <a:pt x="160" y="104"/>
                      <a:pt x="115" y="118"/>
                    </a:cubicBezTo>
                    <a:cubicBezTo>
                      <a:pt x="70" y="132"/>
                      <a:pt x="0" y="56"/>
                      <a:pt x="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5"/>
              <p:cNvSpPr>
                <a:spLocks/>
              </p:cNvSpPr>
              <p:nvPr/>
            </p:nvSpPr>
            <p:spPr bwMode="gray">
              <a:xfrm>
                <a:off x="2963" y="1413"/>
                <a:ext cx="155" cy="86"/>
              </a:xfrm>
              <a:custGeom>
                <a:avLst/>
                <a:gdLst>
                  <a:gd name="T0" fmla="*/ 0 w 151"/>
                  <a:gd name="T1" fmla="*/ 0 h 84"/>
                  <a:gd name="T2" fmla="*/ 119 w 151"/>
                  <a:gd name="T3" fmla="*/ 56 h 84"/>
                  <a:gd name="T4" fmla="*/ 167 w 151"/>
                  <a:gd name="T5" fmla="*/ 8 h 84"/>
                  <a:gd name="T6" fmla="*/ 96 w 151"/>
                  <a:gd name="T7" fmla="*/ 55 h 84"/>
                  <a:gd name="T8" fmla="*/ 0 w 151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84"/>
                  <a:gd name="T17" fmla="*/ 151 w 15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84">
                    <a:moveTo>
                      <a:pt x="0" y="0"/>
                    </a:moveTo>
                    <a:cubicBezTo>
                      <a:pt x="0" y="0"/>
                      <a:pt x="34" y="84"/>
                      <a:pt x="107" y="52"/>
                    </a:cubicBezTo>
                    <a:cubicBezTo>
                      <a:pt x="107" y="52"/>
                      <a:pt x="124" y="49"/>
                      <a:pt x="151" y="8"/>
                    </a:cubicBezTo>
                    <a:cubicBezTo>
                      <a:pt x="151" y="8"/>
                      <a:pt x="126" y="40"/>
                      <a:pt x="88" y="51"/>
                    </a:cubicBezTo>
                    <a:cubicBezTo>
                      <a:pt x="50" y="62"/>
                      <a:pt x="5" y="11"/>
                      <a:pt x="0" y="0"/>
                    </a:cubicBezTo>
                    <a:close/>
                  </a:path>
                </a:pathLst>
              </a:custGeom>
              <a:solidFill>
                <a:srgbClr val="B0D0E6"/>
              </a:soli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59"/>
              <p:cNvSpPr>
                <a:spLocks noChangeArrowheads="1"/>
              </p:cNvSpPr>
              <p:nvPr/>
            </p:nvSpPr>
            <p:spPr bwMode="gray">
              <a:xfrm rot="2700000">
                <a:off x="2983" y="1286"/>
                <a:ext cx="8" cy="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38" name="Oval 60"/>
              <p:cNvSpPr>
                <a:spLocks noChangeArrowheads="1"/>
              </p:cNvSpPr>
              <p:nvPr/>
            </p:nvSpPr>
            <p:spPr bwMode="gray">
              <a:xfrm rot="2700000">
                <a:off x="2970" y="1303"/>
                <a:ext cx="5" cy="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39" name="Freeform 50"/>
              <p:cNvSpPr>
                <a:spLocks/>
              </p:cNvSpPr>
              <p:nvPr/>
            </p:nvSpPr>
            <p:spPr bwMode="gray">
              <a:xfrm>
                <a:off x="2977" y="1218"/>
                <a:ext cx="144" cy="103"/>
              </a:xfrm>
              <a:custGeom>
                <a:avLst/>
                <a:gdLst>
                  <a:gd name="T0" fmla="*/ 0 w 140"/>
                  <a:gd name="T1" fmla="*/ 61 h 101"/>
                  <a:gd name="T2" fmla="*/ 25 w 140"/>
                  <a:gd name="T3" fmla="*/ 107 h 101"/>
                  <a:gd name="T4" fmla="*/ 122 w 140"/>
                  <a:gd name="T5" fmla="*/ 109 h 101"/>
                  <a:gd name="T6" fmla="*/ 156 w 140"/>
                  <a:gd name="T7" fmla="*/ 71 h 101"/>
                  <a:gd name="T8" fmla="*/ 0 w 140"/>
                  <a:gd name="T9" fmla="*/ 61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01"/>
                  <a:gd name="T17" fmla="*/ 140 w 140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01">
                    <a:moveTo>
                      <a:pt x="0" y="57"/>
                    </a:move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9"/>
                      <a:pt x="64" y="77"/>
                      <a:pt x="110" y="101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72" y="0"/>
                      <a:pt x="0" y="5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000"/>
                    </a:schemeClr>
                  </a:gs>
                </a:gsLst>
                <a:lin ang="189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3303" y="2355"/>
              <a:ext cx="221" cy="227"/>
              <a:chOff x="2701" y="2010"/>
              <a:chExt cx="340" cy="352"/>
            </a:xfrm>
          </p:grpSpPr>
          <p:sp>
            <p:nvSpPr>
              <p:cNvPr id="21" name="Freeform 72"/>
              <p:cNvSpPr>
                <a:spLocks/>
              </p:cNvSpPr>
              <p:nvPr/>
            </p:nvSpPr>
            <p:spPr bwMode="gray">
              <a:xfrm>
                <a:off x="2701" y="2016"/>
                <a:ext cx="340" cy="346"/>
              </a:xfrm>
              <a:custGeom>
                <a:avLst/>
                <a:gdLst>
                  <a:gd name="T0" fmla="*/ 2236 w 144"/>
                  <a:gd name="T1" fmla="*/ 115 h 147"/>
                  <a:gd name="T2" fmla="*/ 250 w 144"/>
                  <a:gd name="T3" fmla="*/ 2271 h 147"/>
                  <a:gd name="T4" fmla="*/ 4382 w 144"/>
                  <a:gd name="T5" fmla="*/ 2177 h 147"/>
                  <a:gd name="T6" fmla="*/ 2236 w 144"/>
                  <a:gd name="T7" fmla="*/ 115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47"/>
                  <a:gd name="T14" fmla="*/ 144 w 144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47">
                    <a:moveTo>
                      <a:pt x="72" y="4"/>
                    </a:moveTo>
                    <a:cubicBezTo>
                      <a:pt x="72" y="4"/>
                      <a:pt x="0" y="0"/>
                      <a:pt x="8" y="74"/>
                    </a:cubicBezTo>
                    <a:cubicBezTo>
                      <a:pt x="15" y="147"/>
                      <a:pt x="138" y="112"/>
                      <a:pt x="141" y="71"/>
                    </a:cubicBezTo>
                    <a:cubicBezTo>
                      <a:pt x="144" y="29"/>
                      <a:pt x="121" y="6"/>
                      <a:pt x="72" y="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73"/>
              <p:cNvSpPr>
                <a:spLocks/>
              </p:cNvSpPr>
              <p:nvPr/>
            </p:nvSpPr>
            <p:spPr bwMode="gray">
              <a:xfrm>
                <a:off x="2759" y="2216"/>
                <a:ext cx="240" cy="110"/>
              </a:xfrm>
              <a:custGeom>
                <a:avLst/>
                <a:gdLst>
                  <a:gd name="T0" fmla="*/ 0 w 101"/>
                  <a:gd name="T1" fmla="*/ 0 h 47"/>
                  <a:gd name="T2" fmla="*/ 101 w 101"/>
                  <a:gd name="T3" fmla="*/ 1 h 47"/>
                  <a:gd name="T4" fmla="*/ 0 w 10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47"/>
                  <a:gd name="T11" fmla="*/ 101 w 10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47">
                    <a:moveTo>
                      <a:pt x="0" y="0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39" y="4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1999"/>
                    </a:schemeClr>
                  </a:gs>
                  <a:gs pos="50000">
                    <a:schemeClr val="bg1">
                      <a:alpha val="82999"/>
                    </a:schemeClr>
                  </a:gs>
                  <a:gs pos="100000">
                    <a:schemeClr val="bg1">
                      <a:alpha val="21999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4"/>
              <p:cNvSpPr>
                <a:spLocks/>
              </p:cNvSpPr>
              <p:nvPr/>
            </p:nvSpPr>
            <p:spPr bwMode="gray">
              <a:xfrm>
                <a:off x="2734" y="2150"/>
                <a:ext cx="246" cy="149"/>
              </a:xfrm>
              <a:custGeom>
                <a:avLst/>
                <a:gdLst>
                  <a:gd name="T0" fmla="*/ 0 w 104"/>
                  <a:gd name="T1" fmla="*/ 0 h 63"/>
                  <a:gd name="T2" fmla="*/ 1405 w 104"/>
                  <a:gd name="T3" fmla="*/ 1511 h 63"/>
                  <a:gd name="T4" fmla="*/ 3257 w 104"/>
                  <a:gd name="T5" fmla="*/ 1029 h 63"/>
                  <a:gd name="T6" fmla="*/ 1008 w 104"/>
                  <a:gd name="T7" fmla="*/ 1471 h 63"/>
                  <a:gd name="T8" fmla="*/ 0 w 10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3"/>
                  <a:gd name="T17" fmla="*/ 104 w 10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3">
                    <a:moveTo>
                      <a:pt x="0" y="0"/>
                    </a:moveTo>
                    <a:cubicBezTo>
                      <a:pt x="0" y="0"/>
                      <a:pt x="4" y="41"/>
                      <a:pt x="45" y="48"/>
                    </a:cubicBezTo>
                    <a:cubicBezTo>
                      <a:pt x="45" y="48"/>
                      <a:pt x="71" y="55"/>
                      <a:pt x="104" y="33"/>
                    </a:cubicBezTo>
                    <a:cubicBezTo>
                      <a:pt x="104" y="33"/>
                      <a:pt x="65" y="63"/>
                      <a:pt x="32" y="47"/>
                    </a:cubicBezTo>
                    <a:cubicBezTo>
                      <a:pt x="32" y="47"/>
                      <a:pt x="3" y="38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5"/>
              <p:cNvSpPr>
                <a:spLocks/>
              </p:cNvSpPr>
              <p:nvPr/>
            </p:nvSpPr>
            <p:spPr bwMode="gray">
              <a:xfrm>
                <a:off x="2748" y="2204"/>
                <a:ext cx="220" cy="158"/>
              </a:xfrm>
              <a:custGeom>
                <a:avLst/>
                <a:gdLst>
                  <a:gd name="T0" fmla="*/ 0 w 93"/>
                  <a:gd name="T1" fmla="*/ 0 h 67"/>
                  <a:gd name="T2" fmla="*/ 1628 w 93"/>
                  <a:gd name="T3" fmla="*/ 868 h 67"/>
                  <a:gd name="T4" fmla="*/ 2910 w 93"/>
                  <a:gd name="T5" fmla="*/ 406 h 67"/>
                  <a:gd name="T6" fmla="*/ 0 w 93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7"/>
                  <a:gd name="T14" fmla="*/ 93 w 93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7">
                    <a:moveTo>
                      <a:pt x="0" y="0"/>
                    </a:moveTo>
                    <a:cubicBezTo>
                      <a:pt x="0" y="0"/>
                      <a:pt x="16" y="33"/>
                      <a:pt x="52" y="28"/>
                    </a:cubicBezTo>
                    <a:cubicBezTo>
                      <a:pt x="52" y="28"/>
                      <a:pt x="70" y="28"/>
                      <a:pt x="93" y="13"/>
                    </a:cubicBezTo>
                    <a:cubicBezTo>
                      <a:pt x="93" y="13"/>
                      <a:pt x="35" y="67"/>
                      <a:pt x="0" y="0"/>
                    </a:cubicBezTo>
                    <a:close/>
                  </a:path>
                </a:pathLst>
              </a:custGeom>
              <a:solidFill>
                <a:srgbClr val="B0D0E6"/>
              </a:soli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gray">
              <a:xfrm>
                <a:off x="2959" y="2110"/>
                <a:ext cx="66" cy="85"/>
              </a:xfrm>
              <a:custGeom>
                <a:avLst/>
                <a:gdLst>
                  <a:gd name="T0" fmla="*/ 523 w 28"/>
                  <a:gd name="T1" fmla="*/ 0 h 36"/>
                  <a:gd name="T2" fmla="*/ 0 w 28"/>
                  <a:gd name="T3" fmla="*/ 184 h 36"/>
                  <a:gd name="T4" fmla="*/ 118 w 28"/>
                  <a:gd name="T5" fmla="*/ 1053 h 36"/>
                  <a:gd name="T6" fmla="*/ 745 w 28"/>
                  <a:gd name="T7" fmla="*/ 1122 h 36"/>
                  <a:gd name="T8" fmla="*/ 523 w 2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6"/>
                  <a:gd name="T17" fmla="*/ 28 w 2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6">
                    <a:moveTo>
                      <a:pt x="17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6" y="24"/>
                      <a:pt x="4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8" y="14"/>
                      <a:pt x="1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998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78"/>
              <p:cNvSpPr>
                <a:spLocks/>
              </p:cNvSpPr>
              <p:nvPr/>
            </p:nvSpPr>
            <p:spPr bwMode="gray">
              <a:xfrm>
                <a:off x="2791" y="2027"/>
                <a:ext cx="222" cy="111"/>
              </a:xfrm>
              <a:custGeom>
                <a:avLst/>
                <a:gdLst>
                  <a:gd name="T0" fmla="*/ 0 w 94"/>
                  <a:gd name="T1" fmla="*/ 659 h 47"/>
                  <a:gd name="T2" fmla="*/ 1122 w 94"/>
                  <a:gd name="T3" fmla="*/ 222 h 47"/>
                  <a:gd name="T4" fmla="*/ 2237 w 94"/>
                  <a:gd name="T5" fmla="*/ 590 h 47"/>
                  <a:gd name="T6" fmla="*/ 2924 w 94"/>
                  <a:gd name="T7" fmla="*/ 1462 h 47"/>
                  <a:gd name="T8" fmla="*/ 1188 w 94"/>
                  <a:gd name="T9" fmla="*/ 66 h 47"/>
                  <a:gd name="T10" fmla="*/ 0 w 94"/>
                  <a:gd name="T11" fmla="*/ 659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47"/>
                  <a:gd name="T20" fmla="*/ 94 w 9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47">
                    <a:moveTo>
                      <a:pt x="0" y="21"/>
                    </a:moveTo>
                    <a:cubicBezTo>
                      <a:pt x="0" y="21"/>
                      <a:pt x="4" y="12"/>
                      <a:pt x="36" y="7"/>
                    </a:cubicBezTo>
                    <a:cubicBezTo>
                      <a:pt x="36" y="7"/>
                      <a:pt x="58" y="7"/>
                      <a:pt x="72" y="19"/>
                    </a:cubicBezTo>
                    <a:cubicBezTo>
                      <a:pt x="72" y="19"/>
                      <a:pt x="91" y="33"/>
                      <a:pt x="94" y="47"/>
                    </a:cubicBezTo>
                    <a:cubicBezTo>
                      <a:pt x="94" y="47"/>
                      <a:pt x="89" y="11"/>
                      <a:pt x="38" y="2"/>
                    </a:cubicBezTo>
                    <a:cubicBezTo>
                      <a:pt x="38" y="2"/>
                      <a:pt x="14" y="0"/>
                      <a:pt x="0" y="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998"/>
                    </a:schemeClr>
                  </a:gs>
                </a:gsLst>
                <a:lin ang="27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82"/>
              <p:cNvGrpSpPr>
                <a:grpSpLocks/>
              </p:cNvGrpSpPr>
              <p:nvPr/>
            </p:nvGrpSpPr>
            <p:grpSpPr bwMode="auto">
              <a:xfrm>
                <a:off x="2779" y="2079"/>
                <a:ext cx="43" cy="31"/>
                <a:chOff x="2863" y="2111"/>
                <a:chExt cx="68" cy="49"/>
              </a:xfrm>
            </p:grpSpPr>
            <p:sp>
              <p:nvSpPr>
                <p:cNvPr id="29" name="Oval 79"/>
                <p:cNvSpPr>
                  <a:spLocks noChangeArrowheads="1"/>
                </p:cNvSpPr>
                <p:nvPr/>
              </p:nvSpPr>
              <p:spPr bwMode="gray">
                <a:xfrm rot="2700000">
                  <a:off x="2900" y="2101"/>
                  <a:ext cx="21" cy="4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30" name="Oval 80"/>
                <p:cNvSpPr>
                  <a:spLocks noChangeArrowheads="1"/>
                </p:cNvSpPr>
                <p:nvPr/>
              </p:nvSpPr>
              <p:spPr bwMode="gray">
                <a:xfrm rot="2700000">
                  <a:off x="2869" y="2142"/>
                  <a:ext cx="12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28" name="Freeform 76"/>
              <p:cNvSpPr>
                <a:spLocks/>
              </p:cNvSpPr>
              <p:nvPr/>
            </p:nvSpPr>
            <p:spPr bwMode="gray">
              <a:xfrm>
                <a:off x="2800" y="2010"/>
                <a:ext cx="161" cy="109"/>
              </a:xfrm>
              <a:custGeom>
                <a:avLst/>
                <a:gdLst>
                  <a:gd name="T0" fmla="*/ 0 w 68"/>
                  <a:gd name="T1" fmla="*/ 829 h 43"/>
                  <a:gd name="T2" fmla="*/ 225 w 68"/>
                  <a:gd name="T3" fmla="*/ 1774 h 43"/>
                  <a:gd name="T4" fmla="*/ 1856 w 68"/>
                  <a:gd name="T5" fmla="*/ 1612 h 43"/>
                  <a:gd name="T6" fmla="*/ 2136 w 68"/>
                  <a:gd name="T7" fmla="*/ 946 h 43"/>
                  <a:gd name="T8" fmla="*/ 0 w 68"/>
                  <a:gd name="T9" fmla="*/ 82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3"/>
                  <a:gd name="T17" fmla="*/ 68 w 6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3">
                    <a:moveTo>
                      <a:pt x="0" y="20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31" y="28"/>
                      <a:pt x="59" y="39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3"/>
                      <a:pt x="46" y="0"/>
                      <a:pt x="0" y="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000"/>
                    </a:schemeClr>
                  </a:gs>
                </a:gsLst>
                <a:lin ang="189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4257" y="2572"/>
              <a:ext cx="449" cy="700"/>
              <a:chOff x="1762" y="1449"/>
              <a:chExt cx="245" cy="382"/>
            </a:xfrm>
          </p:grpSpPr>
          <p:sp>
            <p:nvSpPr>
              <p:cNvPr id="12" name="Freeform 21"/>
              <p:cNvSpPr>
                <a:spLocks/>
              </p:cNvSpPr>
              <p:nvPr/>
            </p:nvSpPr>
            <p:spPr bwMode="gray">
              <a:xfrm>
                <a:off x="1762" y="1470"/>
                <a:ext cx="245" cy="361"/>
              </a:xfrm>
              <a:custGeom>
                <a:avLst/>
                <a:gdLst>
                  <a:gd name="T0" fmla="*/ 214 w 207"/>
                  <a:gd name="T1" fmla="*/ 7 h 304"/>
                  <a:gd name="T2" fmla="*/ 381 w 207"/>
                  <a:gd name="T3" fmla="*/ 286 h 304"/>
                  <a:gd name="T4" fmla="*/ 138 w 207"/>
                  <a:gd name="T5" fmla="*/ 437 h 304"/>
                  <a:gd name="T6" fmla="*/ 76 w 207"/>
                  <a:gd name="T7" fmla="*/ 185 h 304"/>
                  <a:gd name="T8" fmla="*/ 169 w 207"/>
                  <a:gd name="T9" fmla="*/ 20 h 304"/>
                  <a:gd name="T10" fmla="*/ 214 w 207"/>
                  <a:gd name="T11" fmla="*/ 7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7"/>
                  <a:gd name="T19" fmla="*/ 0 h 304"/>
                  <a:gd name="T20" fmla="*/ 207 w 207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7" h="304">
                    <a:moveTo>
                      <a:pt x="109" y="3"/>
                    </a:moveTo>
                    <a:cubicBezTo>
                      <a:pt x="109" y="3"/>
                      <a:pt x="186" y="21"/>
                      <a:pt x="194" y="144"/>
                    </a:cubicBezTo>
                    <a:cubicBezTo>
                      <a:pt x="194" y="144"/>
                      <a:pt x="207" y="304"/>
                      <a:pt x="71" y="220"/>
                    </a:cubicBezTo>
                    <a:cubicBezTo>
                      <a:pt x="71" y="220"/>
                      <a:pt x="0" y="170"/>
                      <a:pt x="39" y="93"/>
                    </a:cubicBezTo>
                    <a:cubicBezTo>
                      <a:pt x="39" y="93"/>
                      <a:pt x="74" y="20"/>
                      <a:pt x="86" y="10"/>
                    </a:cubicBezTo>
                    <a:cubicBezTo>
                      <a:pt x="98" y="0"/>
                      <a:pt x="109" y="3"/>
                      <a:pt x="109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3"/>
              <p:cNvSpPr>
                <a:spLocks/>
              </p:cNvSpPr>
              <p:nvPr/>
            </p:nvSpPr>
            <p:spPr bwMode="gray">
              <a:xfrm>
                <a:off x="1932" y="1539"/>
                <a:ext cx="60" cy="116"/>
              </a:xfrm>
              <a:custGeom>
                <a:avLst/>
                <a:gdLst>
                  <a:gd name="T0" fmla="*/ 25 w 51"/>
                  <a:gd name="T1" fmla="*/ 0 h 98"/>
                  <a:gd name="T2" fmla="*/ 0 w 51"/>
                  <a:gd name="T3" fmla="*/ 45 h 98"/>
                  <a:gd name="T4" fmla="*/ 21 w 51"/>
                  <a:gd name="T5" fmla="*/ 157 h 98"/>
                  <a:gd name="T6" fmla="*/ 72 w 51"/>
                  <a:gd name="T7" fmla="*/ 192 h 98"/>
                  <a:gd name="T8" fmla="*/ 25 w 51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8"/>
                  <a:gd name="T17" fmla="*/ 51 w 51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8">
                    <a:moveTo>
                      <a:pt x="13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5" y="54"/>
                      <a:pt x="11" y="80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37" y="98"/>
                      <a:pt x="51" y="54"/>
                      <a:pt x="1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998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4"/>
              <p:cNvSpPr>
                <a:spLocks/>
              </p:cNvSpPr>
              <p:nvPr/>
            </p:nvSpPr>
            <p:spPr bwMode="gray">
              <a:xfrm>
                <a:off x="1811" y="1639"/>
                <a:ext cx="171" cy="91"/>
              </a:xfrm>
              <a:custGeom>
                <a:avLst/>
                <a:gdLst>
                  <a:gd name="T0" fmla="*/ 0 w 145"/>
                  <a:gd name="T1" fmla="*/ 0 h 77"/>
                  <a:gd name="T2" fmla="*/ 145 w 145"/>
                  <a:gd name="T3" fmla="*/ 36 h 77"/>
                  <a:gd name="T4" fmla="*/ 97 w 145"/>
                  <a:gd name="T5" fmla="*/ 76 h 77"/>
                  <a:gd name="T6" fmla="*/ 0 w 145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77"/>
                  <a:gd name="T14" fmla="*/ 145 w 145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77">
                    <a:moveTo>
                      <a:pt x="0" y="0"/>
                    </a:moveTo>
                    <a:cubicBezTo>
                      <a:pt x="0" y="0"/>
                      <a:pt x="51" y="53"/>
                      <a:pt x="145" y="36"/>
                    </a:cubicBezTo>
                    <a:cubicBezTo>
                      <a:pt x="145" y="36"/>
                      <a:pt x="132" y="75"/>
                      <a:pt x="97" y="76"/>
                    </a:cubicBezTo>
                    <a:cubicBezTo>
                      <a:pt x="62" y="77"/>
                      <a:pt x="23" y="6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1999"/>
                    </a:schemeClr>
                  </a:gs>
                  <a:gs pos="50000">
                    <a:schemeClr val="bg1">
                      <a:alpha val="82999"/>
                    </a:schemeClr>
                  </a:gs>
                  <a:gs pos="100000">
                    <a:schemeClr val="bg1">
                      <a:alpha val="21999"/>
                    </a:schemeClr>
                  </a:gs>
                </a:gsLst>
                <a:lin ang="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5"/>
              <p:cNvSpPr>
                <a:spLocks/>
              </p:cNvSpPr>
              <p:nvPr/>
            </p:nvSpPr>
            <p:spPr bwMode="gray">
              <a:xfrm>
                <a:off x="1859" y="1449"/>
                <a:ext cx="135" cy="192"/>
              </a:xfrm>
              <a:custGeom>
                <a:avLst/>
                <a:gdLst>
                  <a:gd name="T0" fmla="*/ 0 w 114"/>
                  <a:gd name="T1" fmla="*/ 89 h 162"/>
                  <a:gd name="T2" fmla="*/ 142 w 114"/>
                  <a:gd name="T3" fmla="*/ 109 h 162"/>
                  <a:gd name="T4" fmla="*/ 211 w 114"/>
                  <a:gd name="T5" fmla="*/ 320 h 162"/>
                  <a:gd name="T6" fmla="*/ 189 w 114"/>
                  <a:gd name="T7" fmla="*/ 212 h 162"/>
                  <a:gd name="T8" fmla="*/ 0 w 114"/>
                  <a:gd name="T9" fmla="*/ 89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62"/>
                  <a:gd name="T17" fmla="*/ 114 w 114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62">
                    <a:moveTo>
                      <a:pt x="0" y="45"/>
                    </a:moveTo>
                    <a:cubicBezTo>
                      <a:pt x="0" y="45"/>
                      <a:pt x="30" y="0"/>
                      <a:pt x="72" y="56"/>
                    </a:cubicBezTo>
                    <a:cubicBezTo>
                      <a:pt x="114" y="112"/>
                      <a:pt x="107" y="162"/>
                      <a:pt x="107" y="162"/>
                    </a:cubicBezTo>
                    <a:cubicBezTo>
                      <a:pt x="107" y="162"/>
                      <a:pt x="106" y="127"/>
                      <a:pt x="96" y="107"/>
                    </a:cubicBezTo>
                    <a:cubicBezTo>
                      <a:pt x="86" y="87"/>
                      <a:pt x="41" y="4"/>
                      <a:pt x="0" y="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998"/>
                    </a:schemeClr>
                  </a:gs>
                </a:gsLst>
                <a:lin ang="27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6"/>
              <p:cNvSpPr>
                <a:spLocks/>
              </p:cNvSpPr>
              <p:nvPr/>
            </p:nvSpPr>
            <p:spPr bwMode="gray">
              <a:xfrm>
                <a:off x="1793" y="1623"/>
                <a:ext cx="175" cy="117"/>
              </a:xfrm>
              <a:custGeom>
                <a:avLst/>
                <a:gdLst>
                  <a:gd name="T0" fmla="*/ 24 w 148"/>
                  <a:gd name="T1" fmla="*/ 0 h 98"/>
                  <a:gd name="T2" fmla="*/ 93 w 148"/>
                  <a:gd name="T3" fmla="*/ 138 h 98"/>
                  <a:gd name="T4" fmla="*/ 290 w 148"/>
                  <a:gd name="T5" fmla="*/ 140 h 98"/>
                  <a:gd name="T6" fmla="*/ 181 w 148"/>
                  <a:gd name="T7" fmla="*/ 186 h 98"/>
                  <a:gd name="T8" fmla="*/ 24 w 148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98"/>
                  <a:gd name="T17" fmla="*/ 148 w 14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98">
                    <a:moveTo>
                      <a:pt x="12" y="0"/>
                    </a:moveTo>
                    <a:cubicBezTo>
                      <a:pt x="12" y="0"/>
                      <a:pt x="19" y="40"/>
                      <a:pt x="48" y="68"/>
                    </a:cubicBezTo>
                    <a:cubicBezTo>
                      <a:pt x="77" y="95"/>
                      <a:pt x="130" y="98"/>
                      <a:pt x="148" y="69"/>
                    </a:cubicBezTo>
                    <a:cubicBezTo>
                      <a:pt x="148" y="69"/>
                      <a:pt x="139" y="94"/>
                      <a:pt x="92" y="92"/>
                    </a:cubicBezTo>
                    <a:cubicBezTo>
                      <a:pt x="45" y="91"/>
                      <a:pt x="0" y="32"/>
                      <a:pt x="1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gray">
              <a:xfrm>
                <a:off x="1814" y="1671"/>
                <a:ext cx="154" cy="90"/>
              </a:xfrm>
              <a:custGeom>
                <a:avLst/>
                <a:gdLst>
                  <a:gd name="T0" fmla="*/ 0 w 130"/>
                  <a:gd name="T1" fmla="*/ 0 h 76"/>
                  <a:gd name="T2" fmla="*/ 155 w 130"/>
                  <a:gd name="T3" fmla="*/ 105 h 76"/>
                  <a:gd name="T4" fmla="*/ 256 w 130"/>
                  <a:gd name="T5" fmla="*/ 56 h 76"/>
                  <a:gd name="T6" fmla="*/ 116 w 130"/>
                  <a:gd name="T7" fmla="*/ 117 h 76"/>
                  <a:gd name="T8" fmla="*/ 0 w 130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76"/>
                  <a:gd name="T17" fmla="*/ 130 w 13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76">
                    <a:moveTo>
                      <a:pt x="0" y="0"/>
                    </a:moveTo>
                    <a:cubicBezTo>
                      <a:pt x="0" y="0"/>
                      <a:pt x="23" y="50"/>
                      <a:pt x="79" y="53"/>
                    </a:cubicBezTo>
                    <a:cubicBezTo>
                      <a:pt x="79" y="53"/>
                      <a:pt x="113" y="54"/>
                      <a:pt x="130" y="29"/>
                    </a:cubicBezTo>
                    <a:cubicBezTo>
                      <a:pt x="130" y="29"/>
                      <a:pt x="109" y="76"/>
                      <a:pt x="59" y="60"/>
                    </a:cubicBezTo>
                    <a:cubicBezTo>
                      <a:pt x="9" y="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0D0E6"/>
              </a:soli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gray">
              <a:xfrm rot="2700000">
                <a:off x="1852" y="1533"/>
                <a:ext cx="9" cy="1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gray">
              <a:xfrm rot="2700000">
                <a:off x="1841" y="1549"/>
                <a:ext cx="4" cy="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gray">
              <a:xfrm>
                <a:off x="1847" y="1451"/>
                <a:ext cx="83" cy="116"/>
              </a:xfrm>
              <a:custGeom>
                <a:avLst/>
                <a:gdLst>
                  <a:gd name="T0" fmla="*/ 0 w 70"/>
                  <a:gd name="T1" fmla="*/ 122 h 97"/>
                  <a:gd name="T2" fmla="*/ 25 w 70"/>
                  <a:gd name="T3" fmla="*/ 195 h 97"/>
                  <a:gd name="T4" fmla="*/ 123 w 70"/>
                  <a:gd name="T5" fmla="*/ 185 h 97"/>
                  <a:gd name="T6" fmla="*/ 135 w 70"/>
                  <a:gd name="T7" fmla="*/ 199 h 97"/>
                  <a:gd name="T8" fmla="*/ 138 w 70"/>
                  <a:gd name="T9" fmla="*/ 105 h 97"/>
                  <a:gd name="T10" fmla="*/ 0 w 70"/>
                  <a:gd name="T11" fmla="*/ 122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97"/>
                  <a:gd name="T20" fmla="*/ 70 w 70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97">
                    <a:moveTo>
                      <a:pt x="0" y="59"/>
                    </a:moveTo>
                    <a:cubicBezTo>
                      <a:pt x="13" y="95"/>
                      <a:pt x="13" y="95"/>
                      <a:pt x="13" y="95"/>
                    </a:cubicBezTo>
                    <a:cubicBezTo>
                      <a:pt x="13" y="95"/>
                      <a:pt x="44" y="70"/>
                      <a:pt x="62" y="91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2"/>
                      <a:pt x="30" y="0"/>
                      <a:pt x="0" y="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2999"/>
                    </a:schemeClr>
                  </a:gs>
                  <a:gs pos="100000">
                    <a:schemeClr val="bg1">
                      <a:alpha val="78000"/>
                    </a:schemeClr>
                  </a:gs>
                </a:gsLst>
                <a:lin ang="18900000" scaled="1"/>
              </a:gradFill>
              <a:ln w="31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22263" y="1552575"/>
            <a:ext cx="3917950" cy="3967692"/>
            <a:chOff x="335" y="1241"/>
            <a:chExt cx="2468" cy="2344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gray">
            <a:xfrm>
              <a:off x="335" y="1241"/>
              <a:ext cx="2468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defTabSz="801688" eaLnBrk="0" hangingPunct="0"/>
              <a:r>
                <a:rPr lang="en-US" b="1" noProof="1" smtClean="0">
                  <a:cs typeface="Arial" charset="0"/>
                </a:rPr>
                <a:t>Our Mission</a:t>
              </a:r>
              <a:endParaRPr lang="en-US" b="1" noProof="1">
                <a:cs typeface="Arial" charset="0"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gray">
            <a:xfrm>
              <a:off x="335" y="1468"/>
              <a:ext cx="2468" cy="21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US" sz="1800" dirty="0">
                  <a:solidFill>
                    <a:srgbClr val="000000"/>
                  </a:solidFill>
                </a:rPr>
                <a:t>To provide design and verification standards required by systems, semiconductor, IP and design tool companies to enhance a front-end design automation process</a:t>
              </a:r>
              <a:r>
                <a:rPr lang="en-US" sz="1800" dirty="0" smtClean="0">
                  <a:solidFill>
                    <a:srgbClr val="000000"/>
                  </a:solidFill>
                </a:rPr>
                <a:t>.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n-US" sz="1800" dirty="0" smtClean="0">
                  <a:solidFill>
                    <a:srgbClr val="000000"/>
                  </a:solidFill>
                </a:rPr>
                <a:t>To collaborate </a:t>
              </a:r>
              <a:r>
                <a:rPr lang="en-US" sz="1800" dirty="0">
                  <a:solidFill>
                    <a:srgbClr val="000000"/>
                  </a:solidFill>
                </a:rPr>
                <a:t>with its community of companies, individuals and </a:t>
              </a:r>
              <a:r>
                <a:rPr lang="en-US" sz="1800" dirty="0" smtClean="0">
                  <a:solidFill>
                    <a:srgbClr val="000000"/>
                  </a:solidFill>
                </a:rPr>
                <a:t>organizations </a:t>
              </a:r>
              <a:r>
                <a:rPr lang="en-US" sz="1800" dirty="0">
                  <a:solidFill>
                    <a:srgbClr val="000000"/>
                  </a:solidFill>
                </a:rPr>
                <a:t>in delivering the standards that lower the cost to design commercial </a:t>
              </a:r>
              <a:r>
                <a:rPr lang="en-US" sz="1800" dirty="0" smtClean="0">
                  <a:solidFill>
                    <a:srgbClr val="000000"/>
                  </a:solidFill>
                </a:rPr>
                <a:t>EDA, IC </a:t>
              </a:r>
              <a:r>
                <a:rPr lang="en-US" sz="1800" dirty="0">
                  <a:solidFill>
                    <a:srgbClr val="000000"/>
                  </a:solidFill>
                </a:rPr>
                <a:t>and </a:t>
              </a:r>
              <a:r>
                <a:rPr lang="en-US" sz="1800" dirty="0" smtClean="0">
                  <a:solidFill>
                    <a:srgbClr val="000000"/>
                  </a:solidFill>
                </a:rPr>
                <a:t>embedded system solutions.</a:t>
              </a:r>
              <a:endParaRPr lang="en-US" sz="1800" noProof="1">
                <a:cs typeface="Arial" charset="0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1438A6C-AC6F-4281-AA2B-822FD729832D}" type="slidenum">
              <a:rPr lang="de-DE" smtClean="0"/>
              <a:t>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Broad Industry Support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0008" y="5580938"/>
            <a:ext cx="7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Diverse Membership from EDA Vendors, IP Suppliers, Semiconductor Manufacturers and System Houses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281231" y="999411"/>
            <a:ext cx="3432175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600" b="1" noProof="1" smtClean="0">
                <a:cs typeface="Arial" charset="0"/>
              </a:rPr>
              <a:t>Corporate Members</a:t>
            </a:r>
            <a:endParaRPr lang="en-US" sz="1600" b="1" noProof="1"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81231" y="1359774"/>
            <a:ext cx="3432175" cy="411956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lvl="0" algn="ctr" defTabSz="457200">
              <a:tabLst>
                <a:tab pos="339725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/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069" y="1501283"/>
            <a:ext cx="915988" cy="27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6" y="3074280"/>
            <a:ext cx="11445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11" y="5077416"/>
            <a:ext cx="1241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4432" y="4473123"/>
            <a:ext cx="66064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05" y="2313884"/>
            <a:ext cx="8223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7056" y="4797943"/>
            <a:ext cx="1160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1387" y="3020110"/>
            <a:ext cx="1003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5" name="Picture 34" descr="amd 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693" y="1388717"/>
            <a:ext cx="1285063" cy="497683"/>
          </a:xfrm>
          <a:prstGeom prst="rect">
            <a:avLst/>
          </a:prstGeom>
        </p:spPr>
      </p:pic>
      <p:pic>
        <p:nvPicPr>
          <p:cNvPr id="39" name="Picture 38" descr="qualcomm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487" y="3492380"/>
            <a:ext cx="1435949" cy="495001"/>
          </a:xfrm>
          <a:prstGeom prst="rect">
            <a:avLst/>
          </a:prstGeom>
        </p:spPr>
      </p:pic>
      <p:pic>
        <p:nvPicPr>
          <p:cNvPr id="40" name="Picture 39" descr="20110428-081034-SpringSoft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1506" y="4119645"/>
            <a:ext cx="1387388" cy="256565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gray">
          <a:xfrm>
            <a:off x="3950957" y="993176"/>
            <a:ext cx="5097522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1600" b="1" noProof="1" smtClean="0">
                <a:cs typeface="Arial" charset="0"/>
              </a:rPr>
              <a:t>Associate Members</a:t>
            </a:r>
            <a:endParaRPr lang="en-US" sz="1600" b="1" noProof="1">
              <a:cs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3950957" y="1353539"/>
            <a:ext cx="5097522" cy="411956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/>
            <a:endParaRPr lang="en-US" sz="1800" dirty="0"/>
          </a:p>
        </p:txBody>
      </p:sp>
      <p:pic>
        <p:nvPicPr>
          <p:cNvPr id="43" name="Picture 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49154" y="1815383"/>
            <a:ext cx="1195358" cy="21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33691" y="3987381"/>
            <a:ext cx="853096" cy="2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5259" y="2259605"/>
            <a:ext cx="1283180" cy="3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3006" y="3377948"/>
            <a:ext cx="1396551" cy="38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35625" y="4439693"/>
            <a:ext cx="971524" cy="3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36" y="1538277"/>
            <a:ext cx="1405030" cy="2614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86" y="2030686"/>
            <a:ext cx="1190625" cy="4667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12" y="4972437"/>
            <a:ext cx="1281565" cy="38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09" y="4871586"/>
            <a:ext cx="1010520" cy="509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3232" r="8677" b="7598"/>
          <a:stretch/>
        </p:blipFill>
        <p:spPr>
          <a:xfrm>
            <a:off x="7593006" y="1454333"/>
            <a:ext cx="1425043" cy="462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09" y="3304525"/>
            <a:ext cx="1227457" cy="47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13" y="4816609"/>
            <a:ext cx="1757363" cy="565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02949" y="1935804"/>
            <a:ext cx="736463" cy="75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14817" y="2772935"/>
            <a:ext cx="561481" cy="6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97318" y="1898512"/>
            <a:ext cx="1528663" cy="4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 descr="kasura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936396" y="3799404"/>
            <a:ext cx="960061" cy="49305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634534" y="3419555"/>
            <a:ext cx="832985" cy="2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11445" y="3607586"/>
            <a:ext cx="848937" cy="65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5" descr="semifore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292516" y="4389637"/>
            <a:ext cx="1388798" cy="467562"/>
          </a:xfrm>
          <a:prstGeom prst="rect">
            <a:avLst/>
          </a:prstGeom>
        </p:spPr>
      </p:pic>
      <p:pic>
        <p:nvPicPr>
          <p:cNvPr id="68" name="Picture 67" descr="duolog_logo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332195" y="2707498"/>
            <a:ext cx="1167734" cy="484799"/>
          </a:xfrm>
          <a:prstGeom prst="rect">
            <a:avLst/>
          </a:prstGeom>
        </p:spPr>
      </p:pic>
      <p:pic>
        <p:nvPicPr>
          <p:cNvPr id="69" name="Picture 68" descr="Magillem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997318" y="2441061"/>
            <a:ext cx="972638" cy="862406"/>
          </a:xfrm>
          <a:prstGeom prst="rect">
            <a:avLst/>
          </a:prstGeom>
        </p:spPr>
      </p:pic>
      <p:pic>
        <p:nvPicPr>
          <p:cNvPr id="70" name="Picture 69" descr="Cisco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662300" y="2202438"/>
            <a:ext cx="852493" cy="44755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795795" y="3814183"/>
            <a:ext cx="814658" cy="3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 descr="ParadigmWorks-hires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202314" y="4327209"/>
            <a:ext cx="1297615" cy="363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2" y="1430818"/>
            <a:ext cx="625959" cy="5998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" y="1964884"/>
            <a:ext cx="1333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1FF697-27EC-42A4-BBE3-FE818A2DCEB8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05" y="3933603"/>
            <a:ext cx="1336776" cy="393606"/>
          </a:xfrm>
          <a:prstGeom prst="rect">
            <a:avLst/>
          </a:prstGeom>
        </p:spPr>
      </p:pic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5186" y="2740347"/>
            <a:ext cx="1003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5" y="2810729"/>
            <a:ext cx="676275" cy="6000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Standards?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1FF697-27EC-42A4-BBE3-FE818A2DCEB8}" type="slidenum">
              <a:rPr lang="de-DE" smtClean="0"/>
              <a:t>4</a:t>
            </a:fld>
            <a:endParaRPr lang="de-DE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165462" y="1782736"/>
            <a:ext cx="8539625" cy="3133078"/>
          </a:xfrm>
        </p:spPr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tools &amp; methodologies continue to evolve rapidly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IP integration</a:t>
            </a:r>
          </a:p>
          <a:p>
            <a:pPr lvl="1"/>
            <a:r>
              <a:rPr lang="en-US" dirty="0" err="1" smtClean="0"/>
              <a:t>DFx</a:t>
            </a:r>
            <a:r>
              <a:rPr lang="en-US" dirty="0" smtClean="0"/>
              <a:t> Architecting </a:t>
            </a:r>
            <a:r>
              <a:rPr lang="en-US" dirty="0" err="1" smtClean="0"/>
              <a:t>DFx</a:t>
            </a:r>
            <a:endParaRPr lang="en-US" dirty="0" smtClean="0"/>
          </a:p>
          <a:p>
            <a:pPr lvl="1"/>
            <a:r>
              <a:rPr lang="en-US" dirty="0" smtClean="0"/>
              <a:t>Mixed environment</a:t>
            </a:r>
            <a:endParaRPr lang="en-US" dirty="0"/>
          </a:p>
          <a:p>
            <a:r>
              <a:rPr lang="en-US" dirty="0" smtClean="0"/>
              <a:t>Standards help reduce overcall cost of migrating design, IP &amp; tools</a:t>
            </a:r>
          </a:p>
        </p:txBody>
      </p:sp>
    </p:spTree>
    <p:extLst>
      <p:ext uri="{BB962C8B-B14F-4D97-AF65-F5344CB8AC3E}">
        <p14:creationId xmlns:p14="http://schemas.microsoft.com/office/powerpoint/2010/main" val="41800589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AutoShape 22"/>
          <p:cNvCxnSpPr>
            <a:cxnSpLocks noChangeShapeType="1"/>
          </p:cNvCxnSpPr>
          <p:nvPr/>
        </p:nvCxnSpPr>
        <p:spPr bwMode="auto">
          <a:xfrm flipH="1">
            <a:off x="214390" y="2781489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297" name="Title 1"/>
          <p:cNvSpPr>
            <a:spLocks noGrp="1"/>
          </p:cNvSpPr>
          <p:nvPr>
            <p:ph type="title"/>
          </p:nvPr>
        </p:nvSpPr>
        <p:spPr>
          <a:xfrm>
            <a:off x="275957" y="0"/>
            <a:ext cx="8226425" cy="1120714"/>
          </a:xfrm>
        </p:spPr>
        <p:txBody>
          <a:bodyPr/>
          <a:lstStyle/>
          <a:p>
            <a:r>
              <a:rPr lang="en-US" sz="3600" dirty="0" smtClean="0"/>
              <a:t>Accellera Systems Initiative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477547" y="4967670"/>
            <a:ext cx="6188906" cy="478886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>
              <a:lnSpc>
                <a:spcPct val="82000"/>
              </a:lnSpc>
              <a:spcBef>
                <a:spcPts val="600"/>
              </a:spcBef>
              <a:buClr>
                <a:srgbClr val="000066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</a:rPr>
              <a:t>Supported IEEE Working Groups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60708" y="5678571"/>
            <a:ext cx="6222584" cy="732847"/>
            <a:chOff x="1705237" y="5678571"/>
            <a:chExt cx="5431132" cy="73284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49559" y="5680524"/>
              <a:ext cx="1254642" cy="730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>
                <a:lnSpc>
                  <a:spcPct val="96000"/>
                </a:lnSpc>
                <a:spcBef>
                  <a:spcPts val="350"/>
                </a:spcBef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50" b="1" dirty="0">
                  <a:solidFill>
                    <a:schemeClr val="bg1"/>
                  </a:solidFill>
                </a:rPr>
                <a:t>1800 </a:t>
              </a:r>
              <a:r>
                <a:rPr lang="en-GB" sz="1150" b="1" dirty="0" err="1">
                  <a:solidFill>
                    <a:schemeClr val="bg1"/>
                  </a:solidFill>
                </a:rPr>
                <a:t>SystemVerilog</a:t>
              </a:r>
              <a:endParaRPr lang="en-GB" sz="1150" b="1" dirty="0">
                <a:solidFill>
                  <a:schemeClr val="bg1"/>
                </a:solidFill>
              </a:endParaRPr>
            </a:p>
            <a:p>
              <a:pPr lvl="0" algn="ctr">
                <a:lnSpc>
                  <a:spcPct val="96000"/>
                </a:lnSpc>
                <a:spcBef>
                  <a:spcPts val="350"/>
                </a:spcBef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50" dirty="0">
                  <a:solidFill>
                    <a:schemeClr val="bg1"/>
                  </a:solidFill>
                </a:rPr>
                <a:t>Karen Pieper</a:t>
              </a:r>
            </a:p>
            <a:p>
              <a:pPr lvl="0" algn="ctr">
                <a:lnSpc>
                  <a:spcPct val="96000"/>
                </a:lnSpc>
                <a:spcBef>
                  <a:spcPts val="350"/>
                </a:spcBef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150" b="1" dirty="0">
                  <a:solidFill>
                    <a:schemeClr val="bg1"/>
                  </a:solidFill>
                </a:rPr>
                <a:t>Tabula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491096" y="5681251"/>
              <a:ext cx="1299607" cy="730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 smtClean="0">
                  <a:solidFill>
                    <a:schemeClr val="bg1"/>
                  </a:solidFill>
                  <a:ea typeface="MS Gothic" charset="-128"/>
                </a:rPr>
                <a:t>1801 UPF</a:t>
              </a: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dirty="0" smtClean="0">
                  <a:solidFill>
                    <a:schemeClr val="bg1"/>
                  </a:solidFill>
                  <a:ea typeface="MS Gothic" charset="-128"/>
                </a:rPr>
                <a:t>John Biggs</a:t>
              </a: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 smtClean="0">
                  <a:solidFill>
                    <a:schemeClr val="bg1"/>
                  </a:solidFill>
                  <a:ea typeface="MS Gothic" charset="-128"/>
                </a:rPr>
                <a:t>ARM</a:t>
              </a:r>
              <a:endParaRPr lang="en-GB" sz="1150" b="1" dirty="0">
                <a:solidFill>
                  <a:schemeClr val="bg1"/>
                </a:solidFill>
                <a:ea typeface="MS Gothic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05237" y="5681251"/>
              <a:ext cx="1157427" cy="7211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>
                  <a:solidFill>
                    <a:schemeClr val="bg1"/>
                  </a:solidFill>
                  <a:ea typeface="MS Gothic" charset="-128"/>
                </a:rPr>
                <a:t>1076 VHDL</a:t>
              </a: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dirty="0" smtClean="0">
                  <a:solidFill>
                    <a:schemeClr val="bg1"/>
                  </a:solidFill>
                  <a:ea typeface="MS Gothic" charset="-128"/>
                </a:rPr>
                <a:t>Jim Lewis</a:t>
              </a:r>
              <a:endParaRPr lang="en-GB" sz="1150" dirty="0">
                <a:solidFill>
                  <a:schemeClr val="bg1"/>
                </a:solidFill>
                <a:ea typeface="MS Gothic" charset="-128"/>
              </a:endParaRP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 err="1" smtClean="0">
                  <a:solidFill>
                    <a:schemeClr val="bg1"/>
                  </a:solidFill>
                  <a:ea typeface="MS Gothic" charset="-128"/>
                </a:rPr>
                <a:t>SynthWorks</a:t>
              </a:r>
              <a:endParaRPr lang="en-GB" sz="1150" b="1" dirty="0">
                <a:solidFill>
                  <a:schemeClr val="bg1"/>
                </a:solidFill>
                <a:ea typeface="MS Gothic" charset="-128"/>
              </a:endParaRPr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5977598" y="5678571"/>
              <a:ext cx="1158771" cy="7301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 smtClean="0">
                  <a:solidFill>
                    <a:schemeClr val="bg1"/>
                  </a:solidFill>
                  <a:ea typeface="MS Gothic" charset="-128"/>
                </a:rPr>
                <a:t>1666 SystemC</a:t>
              </a: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dirty="0" smtClean="0">
                  <a:solidFill>
                    <a:schemeClr val="bg1"/>
                  </a:solidFill>
                  <a:ea typeface="MS Gothic" charset="-128"/>
                </a:rPr>
                <a:t>Stan Krolikoski</a:t>
              </a:r>
            </a:p>
            <a:p>
              <a:pPr algn="ctr">
                <a:lnSpc>
                  <a:spcPct val="86000"/>
                </a:lnSpc>
                <a:spcBef>
                  <a:spcPts val="350"/>
                </a:spcBef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150" b="1" dirty="0" smtClean="0">
                  <a:solidFill>
                    <a:schemeClr val="bg1"/>
                  </a:solidFill>
                  <a:ea typeface="MS Gothic" charset="-128"/>
                </a:rPr>
                <a:t>Cadence</a:t>
              </a:r>
              <a:endParaRPr lang="en-GB" sz="1150" b="1" dirty="0">
                <a:solidFill>
                  <a:schemeClr val="bg1"/>
                </a:solidFill>
                <a:ea typeface="MS Gothic" charset="-128"/>
              </a:endParaRPr>
            </a:p>
          </p:txBody>
        </p:sp>
      </p:grpSp>
      <p:cxnSp>
        <p:nvCxnSpPr>
          <p:cNvPr id="93" name="AutoShape 23"/>
          <p:cNvCxnSpPr>
            <a:cxnSpLocks noChangeShapeType="1"/>
          </p:cNvCxnSpPr>
          <p:nvPr/>
        </p:nvCxnSpPr>
        <p:spPr bwMode="auto">
          <a:xfrm flipH="1">
            <a:off x="8752083" y="2791008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6482198" y="2791902"/>
            <a:ext cx="0" cy="247434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flipH="1">
            <a:off x="7940949" y="2781489"/>
            <a:ext cx="0" cy="21634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cxnSp>
        <p:nvCxnSpPr>
          <p:cNvPr id="63" name="AutoShape 23"/>
          <p:cNvCxnSpPr>
            <a:cxnSpLocks noChangeShapeType="1"/>
          </p:cNvCxnSpPr>
          <p:nvPr/>
        </p:nvCxnSpPr>
        <p:spPr bwMode="auto">
          <a:xfrm flipH="1">
            <a:off x="5827147" y="2799832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62" name="AutoShape 22"/>
          <p:cNvCxnSpPr>
            <a:cxnSpLocks noChangeShapeType="1"/>
          </p:cNvCxnSpPr>
          <p:nvPr/>
        </p:nvCxnSpPr>
        <p:spPr bwMode="auto">
          <a:xfrm flipH="1">
            <a:off x="7244042" y="2799832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292" name="Line 26"/>
          <p:cNvSpPr>
            <a:spLocks noChangeShapeType="1"/>
          </p:cNvSpPr>
          <p:nvPr/>
        </p:nvSpPr>
        <p:spPr bwMode="auto">
          <a:xfrm flipH="1">
            <a:off x="5108110" y="2791902"/>
            <a:ext cx="0" cy="21634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319" name="Line 29"/>
          <p:cNvSpPr>
            <a:spLocks noChangeShapeType="1"/>
          </p:cNvSpPr>
          <p:nvPr/>
        </p:nvSpPr>
        <p:spPr bwMode="auto">
          <a:xfrm>
            <a:off x="219075" y="2781489"/>
            <a:ext cx="8551751" cy="10413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295" name="Line 27"/>
          <p:cNvSpPr>
            <a:spLocks noChangeShapeType="1"/>
          </p:cNvSpPr>
          <p:nvPr/>
        </p:nvSpPr>
        <p:spPr bwMode="auto">
          <a:xfrm>
            <a:off x="4398111" y="1845220"/>
            <a:ext cx="26974" cy="260550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cxnSp>
        <p:nvCxnSpPr>
          <p:cNvPr id="12318" name="AutoShape 23"/>
          <p:cNvCxnSpPr>
            <a:cxnSpLocks noChangeShapeType="1"/>
          </p:cNvCxnSpPr>
          <p:nvPr/>
        </p:nvCxnSpPr>
        <p:spPr bwMode="auto">
          <a:xfrm flipH="1">
            <a:off x="2993360" y="2806927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290" name="Line 24"/>
          <p:cNvSpPr>
            <a:spLocks noChangeShapeType="1"/>
          </p:cNvSpPr>
          <p:nvPr/>
        </p:nvSpPr>
        <p:spPr bwMode="auto">
          <a:xfrm flipH="1">
            <a:off x="2178399" y="2791902"/>
            <a:ext cx="0" cy="20562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cxnSp>
        <p:nvCxnSpPr>
          <p:cNvPr id="12317" name="AutoShape 22"/>
          <p:cNvCxnSpPr>
            <a:cxnSpLocks noChangeShapeType="1"/>
          </p:cNvCxnSpPr>
          <p:nvPr/>
        </p:nvCxnSpPr>
        <p:spPr bwMode="auto">
          <a:xfrm flipH="1">
            <a:off x="1576465" y="2806927"/>
            <a:ext cx="2689" cy="151442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2293" name="Line 28"/>
          <p:cNvSpPr>
            <a:spLocks noChangeShapeType="1"/>
          </p:cNvSpPr>
          <p:nvPr/>
        </p:nvSpPr>
        <p:spPr bwMode="auto">
          <a:xfrm>
            <a:off x="855748" y="2791901"/>
            <a:ext cx="729" cy="21634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5163163" y="3953164"/>
            <a:ext cx="1237678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>
                <a:solidFill>
                  <a:srgbClr val="000000"/>
                </a:solidFill>
              </a:rPr>
              <a:t>SystemC</a:t>
            </a:r>
            <a:r>
              <a:rPr lang="en-GB" sz="1150" b="1" dirty="0">
                <a:solidFill>
                  <a:srgbClr val="000000"/>
                </a:solidFill>
              </a:rPr>
              <a:t> TLM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50" dirty="0">
                <a:solidFill>
                  <a:srgbClr val="000000"/>
                </a:solidFill>
              </a:rPr>
              <a:t>Bart </a:t>
            </a:r>
            <a:r>
              <a:rPr lang="en-US" sz="1150" dirty="0" err="1">
                <a:solidFill>
                  <a:srgbClr val="000000"/>
                </a:solidFill>
              </a:rPr>
              <a:t>Vanthournout</a:t>
            </a:r>
            <a:r>
              <a:rPr lang="en-US" sz="1150" dirty="0">
                <a:solidFill>
                  <a:srgbClr val="000000"/>
                </a:solidFill>
              </a:rPr>
              <a:t> </a:t>
            </a:r>
            <a:r>
              <a:rPr lang="en-US" sz="1150" dirty="0" smtClean="0">
                <a:solidFill>
                  <a:srgbClr val="000000"/>
                </a:solidFill>
              </a:rPr>
              <a:t/>
            </a:r>
            <a:br>
              <a:rPr lang="en-US" sz="1150" dirty="0" smtClean="0">
                <a:solidFill>
                  <a:srgbClr val="000000"/>
                </a:solidFill>
              </a:rPr>
            </a:br>
            <a:r>
              <a:rPr lang="en-US" sz="1150" b="1" dirty="0" smtClean="0">
                <a:solidFill>
                  <a:srgbClr val="000000"/>
                </a:solidFill>
              </a:rPr>
              <a:t>Synopsys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6612872" y="3953164"/>
            <a:ext cx="120967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smtClean="0">
                <a:solidFill>
                  <a:srgbClr val="000000"/>
                </a:solidFill>
              </a:rPr>
              <a:t>SystemC AMS</a:t>
            </a:r>
            <a:endParaRPr lang="en-GB" sz="1150" b="1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Martin </a:t>
            </a:r>
            <a:r>
              <a:rPr lang="en-GB" sz="1150" dirty="0" err="1">
                <a:solidFill>
                  <a:srgbClr val="000000"/>
                </a:solidFill>
              </a:rPr>
              <a:t>Barnasconi</a:t>
            </a:r>
            <a:endParaRPr lang="en-GB" sz="1150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NXP</a:t>
            </a:r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7975561" y="3953164"/>
            <a:ext cx="1053641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>
                <a:solidFill>
                  <a:srgbClr val="000000"/>
                </a:solidFill>
              </a:rPr>
              <a:t>SystemC</a:t>
            </a:r>
            <a:r>
              <a:rPr lang="en-GB" sz="1150" b="1" dirty="0">
                <a:solidFill>
                  <a:srgbClr val="000000"/>
                </a:solidFill>
              </a:rPr>
              <a:t> CCI 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50" dirty="0">
                <a:solidFill>
                  <a:srgbClr val="000000"/>
                </a:solidFill>
              </a:rPr>
              <a:t>Trevor </a:t>
            </a:r>
            <a:r>
              <a:rPr lang="en-US" sz="1150" dirty="0" err="1">
                <a:solidFill>
                  <a:srgbClr val="000000"/>
                </a:solidFill>
              </a:rPr>
              <a:t>Wieman</a:t>
            </a:r>
            <a:r>
              <a:rPr lang="en-US" sz="1150" dirty="0">
                <a:solidFill>
                  <a:srgbClr val="000000"/>
                </a:solidFill>
              </a:rPr>
              <a:t> </a:t>
            </a:r>
            <a:r>
              <a:rPr lang="en-US" sz="1150" dirty="0" smtClean="0">
                <a:solidFill>
                  <a:srgbClr val="000000"/>
                </a:solidFill>
              </a:rPr>
              <a:t/>
            </a:r>
            <a:br>
              <a:rPr lang="en-US" sz="1150" dirty="0" smtClean="0">
                <a:solidFill>
                  <a:srgbClr val="000000"/>
                </a:solidFill>
              </a:rPr>
            </a:br>
            <a:r>
              <a:rPr lang="en-US" sz="1150" b="1" dirty="0" smtClean="0">
                <a:solidFill>
                  <a:srgbClr val="000000"/>
                </a:solidFill>
              </a:rPr>
              <a:t>Intel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3789339" y="3953161"/>
            <a:ext cx="1217544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IP-XACT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 smtClean="0">
                <a:solidFill>
                  <a:srgbClr val="000000"/>
                </a:solidFill>
              </a:rPr>
              <a:t>Christian </a:t>
            </a:r>
            <a:r>
              <a:rPr lang="en-GB" sz="1150" dirty="0" err="1" smtClean="0">
                <a:solidFill>
                  <a:srgbClr val="000000"/>
                </a:solidFill>
              </a:rPr>
              <a:t>Fraisse</a:t>
            </a:r>
            <a:endParaRPr lang="en-GB" sz="1150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 smtClean="0">
                <a:solidFill>
                  <a:srgbClr val="000000"/>
                </a:solidFill>
              </a:rPr>
              <a:t>STMicrosystems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2555657" y="3951686"/>
            <a:ext cx="1053641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VIP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Hillel Miller </a:t>
            </a:r>
            <a:r>
              <a:rPr lang="en-GB" sz="1150" dirty="0" smtClean="0">
                <a:solidFill>
                  <a:srgbClr val="000000"/>
                </a:solidFill>
              </a:rPr>
              <a:t/>
            </a:r>
            <a:br>
              <a:rPr lang="en-GB" sz="1150" dirty="0" smtClean="0">
                <a:solidFill>
                  <a:srgbClr val="000000"/>
                </a:solidFill>
              </a:rPr>
            </a:br>
            <a:r>
              <a:rPr lang="en-GB" sz="1150" b="1" dirty="0" err="1" smtClean="0">
                <a:solidFill>
                  <a:srgbClr val="000000"/>
                </a:solidFill>
              </a:rPr>
              <a:t>Freescale</a:t>
            </a:r>
            <a:endParaRPr lang="en-GB" sz="1150" b="1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Tom Alsop </a:t>
            </a:r>
            <a:r>
              <a:rPr lang="en-GB" sz="1150" b="1" dirty="0">
                <a:solidFill>
                  <a:srgbClr val="000000"/>
                </a:solidFill>
              </a:rPr>
              <a:t>Intel</a:t>
            </a: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1286406" y="3951687"/>
            <a:ext cx="1053641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IP Tagging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Kathy Werner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>
                <a:solidFill>
                  <a:srgbClr val="000000"/>
                </a:solidFill>
              </a:rPr>
              <a:t>Freescale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73531" y="2024481"/>
            <a:ext cx="2402959" cy="616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MS Gothic" charset="-128"/>
              </a:rPr>
              <a:t>Technical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MS Gothic" charset="-128"/>
              </a:rPr>
              <a:t>Karen Pieper, </a:t>
            </a:r>
            <a:r>
              <a:rPr lang="en-GB" sz="1400" b="1" dirty="0" smtClean="0">
                <a:solidFill>
                  <a:srgbClr val="000000"/>
                </a:solidFill>
                <a:ea typeface="MS Gothic" charset="-128"/>
              </a:rPr>
              <a:t>Tabula</a:t>
            </a:r>
            <a:endParaRPr lang="en-GB" sz="1400" b="1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489614" y="1120714"/>
            <a:ext cx="3709468" cy="724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b="1" dirty="0" smtClean="0">
                <a:solidFill>
                  <a:srgbClr val="000000"/>
                </a:solidFill>
                <a:ea typeface="MS Gothic" charset="-128"/>
              </a:rPr>
              <a:t>Board </a:t>
            </a:r>
            <a:r>
              <a:rPr lang="en-GB" sz="1800" b="1" dirty="0">
                <a:solidFill>
                  <a:srgbClr val="000000"/>
                </a:solidFill>
                <a:ea typeface="MS Gothic" charset="-128"/>
              </a:rPr>
              <a:t>of </a:t>
            </a:r>
            <a:r>
              <a:rPr lang="en-GB" sz="1800" b="1" dirty="0" smtClean="0">
                <a:solidFill>
                  <a:srgbClr val="000000"/>
                </a:solidFill>
                <a:ea typeface="MS Gothic" charset="-128"/>
              </a:rPr>
              <a:t>Directors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dirty="0" err="1" smtClean="0">
                <a:solidFill>
                  <a:srgbClr val="000000"/>
                </a:solidFill>
                <a:ea typeface="MS Gothic" charset="-128"/>
              </a:rPr>
              <a:t>Shishpal</a:t>
            </a:r>
            <a:r>
              <a:rPr lang="en-GB" sz="1600" dirty="0" smtClean="0">
                <a:solidFill>
                  <a:srgbClr val="000000"/>
                </a:solidFill>
                <a:ea typeface="MS Gothic" charset="-128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ea typeface="MS Gothic" charset="-128"/>
              </a:rPr>
              <a:t>Rawat</a:t>
            </a:r>
            <a:r>
              <a:rPr lang="en-GB" sz="1600" dirty="0" smtClean="0">
                <a:solidFill>
                  <a:srgbClr val="000000"/>
                </a:solidFill>
                <a:ea typeface="MS Gothic" charset="-128"/>
              </a:rPr>
              <a:t>, </a:t>
            </a:r>
            <a:r>
              <a:rPr lang="en-GB" sz="1600" b="1" dirty="0" smtClean="0">
                <a:solidFill>
                  <a:srgbClr val="000000"/>
                </a:solidFill>
                <a:ea typeface="MS Gothic" charset="-128"/>
              </a:rPr>
              <a:t>Intel</a:t>
            </a:r>
            <a:endParaRPr lang="en-GB" sz="1600" b="1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66599" y="2019410"/>
            <a:ext cx="2115879" cy="611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MS Gothic" charset="-128"/>
              </a:rPr>
              <a:t>Marketing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MS Gothic" charset="-128"/>
              </a:rPr>
              <a:t>Thomas Li, </a:t>
            </a:r>
            <a:r>
              <a:rPr lang="en-GB" sz="1400" b="1" dirty="0" smtClean="0">
                <a:solidFill>
                  <a:srgbClr val="000000"/>
                </a:solidFill>
                <a:ea typeface="MS Gothic" charset="-128"/>
              </a:rPr>
              <a:t>Springsoft</a:t>
            </a:r>
            <a:endParaRPr lang="en-GB" sz="1100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867542" y="2024482"/>
            <a:ext cx="1350168" cy="616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ea typeface="MS Gothic" charset="-128"/>
              </a:rPr>
              <a:t>Administration</a:t>
            </a:r>
            <a:endParaRPr lang="en-GB" sz="1100" dirty="0">
              <a:solidFill>
                <a:srgbClr val="000000"/>
              </a:solidFill>
              <a:ea typeface="MS Gothic" charset="-128"/>
            </a:endParaRPr>
          </a:p>
        </p:txBody>
      </p:sp>
      <p:cxnSp>
        <p:nvCxnSpPr>
          <p:cNvPr id="87" name="Shape 86"/>
          <p:cNvCxnSpPr>
            <a:stCxn id="38" idx="1"/>
            <a:endCxn id="39" idx="0"/>
          </p:cNvCxnSpPr>
          <p:nvPr/>
        </p:nvCxnSpPr>
        <p:spPr bwMode="auto">
          <a:xfrm rot="10800000" flipV="1">
            <a:off x="2024540" y="1482966"/>
            <a:ext cx="465075" cy="53644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hape 88"/>
          <p:cNvCxnSpPr>
            <a:stCxn id="38" idx="3"/>
            <a:endCxn id="40" idx="0"/>
          </p:cNvCxnSpPr>
          <p:nvPr/>
        </p:nvCxnSpPr>
        <p:spPr bwMode="auto">
          <a:xfrm>
            <a:off x="6199082" y="1482967"/>
            <a:ext cx="343544" cy="54151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Line 26"/>
          <p:cNvSpPr>
            <a:spLocks noChangeShapeType="1"/>
          </p:cNvSpPr>
          <p:nvPr/>
        </p:nvSpPr>
        <p:spPr bwMode="auto">
          <a:xfrm flipH="1">
            <a:off x="3730363" y="2791902"/>
            <a:ext cx="0" cy="216345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7379517" y="2983825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>
                <a:solidFill>
                  <a:srgbClr val="000000"/>
                </a:solidFill>
              </a:rPr>
              <a:t>SystemC</a:t>
            </a:r>
            <a:r>
              <a:rPr lang="en-GB" sz="1150" b="1" dirty="0">
                <a:solidFill>
                  <a:srgbClr val="000000"/>
                </a:solidFill>
              </a:rPr>
              <a:t> </a:t>
            </a:r>
            <a:r>
              <a:rPr lang="en-GB" sz="1150" b="1" dirty="0" smtClean="0">
                <a:solidFill>
                  <a:srgbClr val="000000"/>
                </a:solidFill>
              </a:rPr>
              <a:t/>
            </a:r>
            <a:br>
              <a:rPr lang="en-GB" sz="1150" b="1" dirty="0" smtClean="0">
                <a:solidFill>
                  <a:srgbClr val="000000"/>
                </a:solidFill>
              </a:rPr>
            </a:br>
            <a:r>
              <a:rPr lang="en-GB" sz="1150" b="1" dirty="0" smtClean="0">
                <a:solidFill>
                  <a:srgbClr val="000000"/>
                </a:solidFill>
              </a:rPr>
              <a:t>Language</a:t>
            </a:r>
            <a:endParaRPr lang="en-GB" sz="1150" b="1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David Black </a:t>
            </a:r>
            <a:r>
              <a:rPr lang="en-GB" sz="1150" dirty="0" smtClean="0">
                <a:solidFill>
                  <a:srgbClr val="000000"/>
                </a:solidFill>
              </a:rPr>
              <a:t/>
            </a:r>
            <a:br>
              <a:rPr lang="en-GB" sz="1150" dirty="0" smtClean="0">
                <a:solidFill>
                  <a:srgbClr val="000000"/>
                </a:solidFill>
              </a:rPr>
            </a:br>
            <a:r>
              <a:rPr lang="en-GB" sz="1150" b="1" dirty="0" err="1" smtClean="0">
                <a:solidFill>
                  <a:srgbClr val="000000"/>
                </a:solidFill>
              </a:rPr>
              <a:t>Doulos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5962622" y="2970049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err="1">
                <a:solidFill>
                  <a:srgbClr val="000000"/>
                </a:solidFill>
              </a:rPr>
              <a:t>SystemC</a:t>
            </a:r>
            <a:r>
              <a:rPr lang="en-GB" sz="1150" b="1" dirty="0">
                <a:solidFill>
                  <a:srgbClr val="000000"/>
                </a:solidFill>
              </a:rPr>
              <a:t> 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Synthesis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50" dirty="0">
                <a:solidFill>
                  <a:srgbClr val="000000"/>
                </a:solidFill>
              </a:rPr>
              <a:t>Andres Takach </a:t>
            </a:r>
            <a:r>
              <a:rPr lang="en-US" sz="1150" dirty="0" smtClean="0">
                <a:solidFill>
                  <a:srgbClr val="000000"/>
                </a:solidFill>
              </a:rPr>
              <a:t/>
            </a:r>
            <a:br>
              <a:rPr lang="en-US" sz="1150" dirty="0" smtClean="0">
                <a:solidFill>
                  <a:srgbClr val="000000"/>
                </a:solidFill>
              </a:rPr>
            </a:br>
            <a:r>
              <a:rPr lang="en-US" sz="1150" b="1" dirty="0" err="1" smtClean="0">
                <a:solidFill>
                  <a:srgbClr val="000000"/>
                </a:solidFill>
              </a:rPr>
              <a:t>Calypto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4545728" y="2970049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UCIS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Richard Ho 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DE Shaw </a:t>
            </a: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3128834" y="2970049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OVL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Kenneth Larson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Mentor Graphics</a:t>
            </a: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1711940" y="2970049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smtClean="0">
                <a:solidFill>
                  <a:srgbClr val="000000"/>
                </a:solidFill>
              </a:rPr>
              <a:t>Verilog-AMS</a:t>
            </a:r>
            <a:endParaRPr lang="en-GB" sz="1150" b="1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 smtClean="0">
                <a:solidFill>
                  <a:srgbClr val="000000"/>
                </a:solidFill>
              </a:rPr>
              <a:t>Scott Little</a:t>
            </a:r>
            <a:endParaRPr lang="en-GB" sz="1150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smtClean="0">
                <a:solidFill>
                  <a:srgbClr val="000000"/>
                </a:solidFill>
              </a:rPr>
              <a:t>Intel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95046" y="2970049"/>
            <a:ext cx="1122865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Interface</a:t>
            </a:r>
            <a:r>
              <a:rPr lang="en-GB" sz="1150" dirty="0">
                <a:solidFill>
                  <a:srgbClr val="000000"/>
                </a:solidFill>
              </a:rPr>
              <a:t> (ITC)</a:t>
            </a:r>
            <a:r>
              <a:rPr lang="x-none" sz="1150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sz="1150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>
                <a:solidFill>
                  <a:srgbClr val="000000"/>
                </a:solidFill>
              </a:rPr>
              <a:t>Brian Bailey</a:t>
            </a: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>
                <a:solidFill>
                  <a:srgbClr val="000000"/>
                </a:solidFill>
              </a:rPr>
              <a:t>EDA </a:t>
            </a:r>
            <a:r>
              <a:rPr lang="en-GB" sz="1150" b="1" dirty="0" err="1">
                <a:solidFill>
                  <a:srgbClr val="000000"/>
                </a:solidFill>
              </a:rPr>
              <a:t>DesignLine</a:t>
            </a:r>
            <a:endParaRPr lang="en-GB" sz="115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2DDB4B9-9676-49A8-AE2B-9A57A4E48E3E}" type="slidenum">
              <a:rPr lang="de-DE" smtClean="0"/>
              <a:t>5</a:t>
            </a:fld>
            <a:endParaRPr lang="de-DE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2674" y="3951688"/>
            <a:ext cx="1053641" cy="81061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smtClean="0">
                <a:solidFill>
                  <a:srgbClr val="000000"/>
                </a:solidFill>
              </a:rPr>
              <a:t>SystemRDL</a:t>
            </a:r>
            <a:endParaRPr lang="en-GB" sz="1150" b="1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dirty="0" smtClean="0">
                <a:solidFill>
                  <a:srgbClr val="000000"/>
                </a:solidFill>
              </a:rPr>
              <a:t>Oren </a:t>
            </a:r>
            <a:r>
              <a:rPr lang="en-GB" sz="1150" dirty="0" err="1" smtClean="0">
                <a:solidFill>
                  <a:srgbClr val="000000"/>
                </a:solidFill>
              </a:rPr>
              <a:t>Katzir</a:t>
            </a:r>
            <a:endParaRPr lang="en-GB" sz="1150" dirty="0">
              <a:solidFill>
                <a:srgbClr val="000000"/>
              </a:solidFill>
            </a:endParaRPr>
          </a:p>
          <a:p>
            <a:pPr lvl="0" algn="ctr">
              <a:lnSpc>
                <a:spcPct val="96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50" b="1" dirty="0" smtClean="0">
                <a:solidFill>
                  <a:srgbClr val="000000"/>
                </a:solidFill>
              </a:rPr>
              <a:t>Intel</a:t>
            </a:r>
            <a:endParaRPr lang="en-GB" sz="115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Straight Connector 328"/>
          <p:cNvCxnSpPr/>
          <p:nvPr/>
        </p:nvCxnSpPr>
        <p:spPr bwMode="auto">
          <a:xfrm flipV="1">
            <a:off x="1053198" y="1469480"/>
            <a:ext cx="0" cy="283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2010"/>
          <p:cNvSpPr/>
          <p:nvPr/>
        </p:nvSpPr>
        <p:spPr bwMode="auto">
          <a:xfrm>
            <a:off x="8489023" y="1621606"/>
            <a:ext cx="647889" cy="490993"/>
          </a:xfrm>
          <a:prstGeom prst="rect">
            <a:avLst/>
          </a:prstGeom>
          <a:gradFill flip="none" rotWithShape="1">
            <a:gsLst>
              <a:gs pos="0">
                <a:srgbClr val="90BDDC"/>
              </a:gs>
              <a:gs pos="100000">
                <a:srgbClr val="E2EEF6"/>
              </a:gs>
            </a:gsLst>
            <a:lin ang="12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2012</a:t>
            </a:r>
          </a:p>
        </p:txBody>
      </p:sp>
      <p:cxnSp>
        <p:nvCxnSpPr>
          <p:cNvPr id="331" name="Straight Connector 330"/>
          <p:cNvCxnSpPr/>
          <p:nvPr/>
        </p:nvCxnSpPr>
        <p:spPr bwMode="auto">
          <a:xfrm flipV="1">
            <a:off x="3857443" y="1461309"/>
            <a:ext cx="0" cy="258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/>
          <p:nvPr/>
        </p:nvCxnSpPr>
        <p:spPr bwMode="auto">
          <a:xfrm flipV="1">
            <a:off x="7036477" y="1461309"/>
            <a:ext cx="0" cy="258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/>
          <p:nvPr/>
        </p:nvCxnSpPr>
        <p:spPr bwMode="auto">
          <a:xfrm flipV="1">
            <a:off x="7830605" y="909993"/>
            <a:ext cx="0" cy="841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flipV="1">
            <a:off x="8446184" y="1469480"/>
            <a:ext cx="0" cy="258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back time line with reflections"/>
          <p:cNvGrpSpPr/>
          <p:nvPr/>
        </p:nvGrpSpPr>
        <p:grpSpPr>
          <a:xfrm>
            <a:off x="807074" y="1615260"/>
            <a:ext cx="7799710" cy="490993"/>
            <a:chOff x="444684" y="3565441"/>
            <a:chExt cx="8045388" cy="490993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4" name="Group 178"/>
            <p:cNvGrpSpPr/>
            <p:nvPr/>
          </p:nvGrpSpPr>
          <p:grpSpPr>
            <a:xfrm>
              <a:off x="6368985" y="3565441"/>
              <a:ext cx="800100" cy="490993"/>
              <a:chOff x="6365035" y="2421694"/>
              <a:chExt cx="800100" cy="490993"/>
            </a:xfrm>
          </p:grpSpPr>
          <p:grpSp>
            <p:nvGrpSpPr>
              <p:cNvPr id="5" name="Group 238"/>
              <p:cNvGrpSpPr/>
              <p:nvPr/>
            </p:nvGrpSpPr>
            <p:grpSpPr>
              <a:xfrm>
                <a:off x="636918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347" name="Right Arrow 346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346" name="Freeform 345"/>
              <p:cNvSpPr/>
              <p:nvPr/>
            </p:nvSpPr>
            <p:spPr bwMode="auto">
              <a:xfrm>
                <a:off x="636503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179"/>
            <p:cNvGrpSpPr/>
            <p:nvPr/>
          </p:nvGrpSpPr>
          <p:grpSpPr>
            <a:xfrm>
              <a:off x="4392759" y="3565441"/>
              <a:ext cx="800100" cy="490993"/>
              <a:chOff x="4388809" y="2421694"/>
              <a:chExt cx="800100" cy="490993"/>
            </a:xfrm>
          </p:grpSpPr>
          <p:grpSp>
            <p:nvGrpSpPr>
              <p:cNvPr id="7" name="Group 223"/>
              <p:cNvGrpSpPr/>
              <p:nvPr/>
            </p:nvGrpSpPr>
            <p:grpSpPr>
              <a:xfrm>
                <a:off x="4392957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343" name="Right Arrow 34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44" name="Rectangle 34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2" name="Freeform 341"/>
              <p:cNvSpPr/>
              <p:nvPr/>
            </p:nvSpPr>
            <p:spPr bwMode="auto">
              <a:xfrm>
                <a:off x="4388809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Group 180"/>
            <p:cNvGrpSpPr/>
            <p:nvPr/>
          </p:nvGrpSpPr>
          <p:grpSpPr>
            <a:xfrm>
              <a:off x="3074395" y="3565441"/>
              <a:ext cx="800100" cy="490993"/>
              <a:chOff x="3070445" y="2420504"/>
              <a:chExt cx="800100" cy="490993"/>
            </a:xfrm>
          </p:grpSpPr>
          <p:grpSp>
            <p:nvGrpSpPr>
              <p:cNvPr id="10" name="Group 212"/>
              <p:cNvGrpSpPr/>
              <p:nvPr/>
            </p:nvGrpSpPr>
            <p:grpSpPr>
              <a:xfrm>
                <a:off x="307459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333" name="Right Arrow 33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32" name="Freeform 331"/>
              <p:cNvSpPr/>
              <p:nvPr/>
            </p:nvSpPr>
            <p:spPr bwMode="auto">
              <a:xfrm>
                <a:off x="307044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81"/>
            <p:cNvGrpSpPr/>
            <p:nvPr/>
          </p:nvGrpSpPr>
          <p:grpSpPr>
            <a:xfrm>
              <a:off x="1762355" y="3565441"/>
              <a:ext cx="800100" cy="490993"/>
              <a:chOff x="1758405" y="2420504"/>
              <a:chExt cx="800100" cy="490993"/>
            </a:xfrm>
          </p:grpSpPr>
          <p:grpSp>
            <p:nvGrpSpPr>
              <p:cNvPr id="12" name="Group 201"/>
              <p:cNvGrpSpPr/>
              <p:nvPr/>
            </p:nvGrpSpPr>
            <p:grpSpPr>
              <a:xfrm>
                <a:off x="176255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322" name="Right Arrow 321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18" name="Freeform 317"/>
              <p:cNvSpPr/>
              <p:nvPr/>
            </p:nvSpPr>
            <p:spPr bwMode="auto">
              <a:xfrm>
                <a:off x="175840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182"/>
            <p:cNvGrpSpPr/>
            <p:nvPr/>
          </p:nvGrpSpPr>
          <p:grpSpPr>
            <a:xfrm>
              <a:off x="1102215" y="3565441"/>
              <a:ext cx="800100" cy="490993"/>
              <a:chOff x="1103027" y="2421694"/>
              <a:chExt cx="800100" cy="490993"/>
            </a:xfrm>
          </p:grpSpPr>
          <p:grpSp>
            <p:nvGrpSpPr>
              <p:cNvPr id="14" name="Group 128"/>
              <p:cNvGrpSpPr/>
              <p:nvPr/>
            </p:nvGrpSpPr>
            <p:grpSpPr>
              <a:xfrm>
                <a:off x="1107175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306" name="Right Arrow 305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302" name="Freeform 301"/>
              <p:cNvSpPr/>
              <p:nvPr/>
            </p:nvSpPr>
            <p:spPr bwMode="auto">
              <a:xfrm>
                <a:off x="1103027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83"/>
            <p:cNvGrpSpPr/>
            <p:nvPr/>
          </p:nvGrpSpPr>
          <p:grpSpPr>
            <a:xfrm>
              <a:off x="444684" y="3565441"/>
              <a:ext cx="800100" cy="490993"/>
              <a:chOff x="440734" y="2421694"/>
              <a:chExt cx="800100" cy="490993"/>
            </a:xfrm>
          </p:grpSpPr>
          <p:grpSp>
            <p:nvGrpSpPr>
              <p:cNvPr id="16" name="Group 124"/>
              <p:cNvGrpSpPr/>
              <p:nvPr/>
            </p:nvGrpSpPr>
            <p:grpSpPr>
              <a:xfrm>
                <a:off x="441272" y="2421694"/>
                <a:ext cx="799025" cy="490993"/>
                <a:chOff x="776" y="1966255"/>
                <a:chExt cx="836242" cy="490993"/>
              </a:xfrm>
            </p:grpSpPr>
            <p:sp>
              <p:nvSpPr>
                <p:cNvPr id="290" name="Right Arrow 289"/>
                <p:cNvSpPr/>
                <p:nvPr/>
              </p:nvSpPr>
              <p:spPr bwMode="auto">
                <a:xfrm>
                  <a:off x="629422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86" name="Freeform 285"/>
              <p:cNvSpPr/>
              <p:nvPr/>
            </p:nvSpPr>
            <p:spPr bwMode="auto">
              <a:xfrm>
                <a:off x="440734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7689972" y="3565441"/>
              <a:ext cx="800100" cy="490993"/>
              <a:chOff x="7686022" y="2421694"/>
              <a:chExt cx="800100" cy="490993"/>
            </a:xfrm>
          </p:grpSpPr>
          <p:sp>
            <p:nvSpPr>
              <p:cNvPr id="278" name="Rectangle 277"/>
              <p:cNvSpPr/>
              <p:nvPr/>
            </p:nvSpPr>
            <p:spPr bwMode="auto">
              <a:xfrm>
                <a:off x="7690170" y="2421694"/>
                <a:ext cx="655992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600" dirty="0"/>
              </a:p>
            </p:txBody>
          </p:sp>
          <p:sp>
            <p:nvSpPr>
              <p:cNvPr id="273" name="Freeform 272"/>
              <p:cNvSpPr/>
              <p:nvPr/>
            </p:nvSpPr>
            <p:spPr bwMode="auto">
              <a:xfrm>
                <a:off x="7686022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" name="Group 185"/>
            <p:cNvGrpSpPr/>
            <p:nvPr/>
          </p:nvGrpSpPr>
          <p:grpSpPr>
            <a:xfrm>
              <a:off x="2425340" y="3565441"/>
              <a:ext cx="800100" cy="490993"/>
              <a:chOff x="2421390" y="2421694"/>
              <a:chExt cx="800100" cy="490993"/>
            </a:xfrm>
          </p:grpSpPr>
          <p:grpSp>
            <p:nvGrpSpPr>
              <p:cNvPr id="20" name="Group 205"/>
              <p:cNvGrpSpPr/>
              <p:nvPr/>
            </p:nvGrpSpPr>
            <p:grpSpPr>
              <a:xfrm>
                <a:off x="2425538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21" name="Right Arrow 22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17" name="Freeform 216"/>
              <p:cNvSpPr/>
              <p:nvPr/>
            </p:nvSpPr>
            <p:spPr bwMode="auto">
              <a:xfrm>
                <a:off x="2421390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" name="Group 186"/>
            <p:cNvGrpSpPr/>
            <p:nvPr/>
          </p:nvGrpSpPr>
          <p:grpSpPr>
            <a:xfrm>
              <a:off x="3734972" y="3565441"/>
              <a:ext cx="800100" cy="490993"/>
              <a:chOff x="3731022" y="2420504"/>
              <a:chExt cx="800100" cy="490993"/>
            </a:xfrm>
          </p:grpSpPr>
          <p:grpSp>
            <p:nvGrpSpPr>
              <p:cNvPr id="22" name="Group 216"/>
              <p:cNvGrpSpPr/>
              <p:nvPr/>
            </p:nvGrpSpPr>
            <p:grpSpPr>
              <a:xfrm>
                <a:off x="3735170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211" name="Right Arrow 21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10" name="Freeform 209"/>
              <p:cNvSpPr/>
              <p:nvPr/>
            </p:nvSpPr>
            <p:spPr bwMode="auto">
              <a:xfrm>
                <a:off x="3731022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Group 187"/>
            <p:cNvGrpSpPr/>
            <p:nvPr/>
          </p:nvGrpSpPr>
          <p:grpSpPr>
            <a:xfrm>
              <a:off x="5053336" y="3565441"/>
              <a:ext cx="800100" cy="490993"/>
              <a:chOff x="5049386" y="2420504"/>
              <a:chExt cx="800100" cy="490993"/>
            </a:xfrm>
          </p:grpSpPr>
          <p:grpSp>
            <p:nvGrpSpPr>
              <p:cNvPr id="24" name="Group 227"/>
              <p:cNvGrpSpPr/>
              <p:nvPr/>
            </p:nvGrpSpPr>
            <p:grpSpPr>
              <a:xfrm>
                <a:off x="5053534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201" name="Right Arrow 20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00" name="Freeform 199"/>
              <p:cNvSpPr/>
              <p:nvPr/>
            </p:nvSpPr>
            <p:spPr bwMode="auto">
              <a:xfrm>
                <a:off x="5049386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5" name="Group 188"/>
            <p:cNvGrpSpPr/>
            <p:nvPr/>
          </p:nvGrpSpPr>
          <p:grpSpPr>
            <a:xfrm>
              <a:off x="5713476" y="3565441"/>
              <a:ext cx="800100" cy="490993"/>
              <a:chOff x="5709526" y="2421694"/>
              <a:chExt cx="800100" cy="490993"/>
            </a:xfrm>
          </p:grpSpPr>
          <p:grpSp>
            <p:nvGrpSpPr>
              <p:cNvPr id="26" name="Group 234"/>
              <p:cNvGrpSpPr/>
              <p:nvPr/>
            </p:nvGrpSpPr>
            <p:grpSpPr>
              <a:xfrm>
                <a:off x="5713674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197" name="Right Arrow 196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6" name="Freeform 195"/>
              <p:cNvSpPr/>
              <p:nvPr/>
            </p:nvSpPr>
            <p:spPr bwMode="auto">
              <a:xfrm>
                <a:off x="5709526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oup 189"/>
            <p:cNvGrpSpPr/>
            <p:nvPr/>
          </p:nvGrpSpPr>
          <p:grpSpPr>
            <a:xfrm>
              <a:off x="7029305" y="3565441"/>
              <a:ext cx="800100" cy="490993"/>
              <a:chOff x="7025355" y="2421694"/>
              <a:chExt cx="800100" cy="490993"/>
            </a:xfrm>
          </p:grpSpPr>
          <p:grpSp>
            <p:nvGrpSpPr>
              <p:cNvPr id="28" name="Group 245"/>
              <p:cNvGrpSpPr/>
              <p:nvPr/>
            </p:nvGrpSpPr>
            <p:grpSpPr>
              <a:xfrm>
                <a:off x="702950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194" name="Rectangle 19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ight Arrow 19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92" name="Freeform 191"/>
              <p:cNvSpPr/>
              <p:nvPr/>
            </p:nvSpPr>
            <p:spPr bwMode="auto">
              <a:xfrm>
                <a:off x="702535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43" name="Group 249"/>
          <p:cNvGrpSpPr/>
          <p:nvPr/>
        </p:nvGrpSpPr>
        <p:grpSpPr>
          <a:xfrm>
            <a:off x="7752744" y="1620188"/>
            <a:ext cx="857282" cy="490993"/>
            <a:chOff x="775" y="1966255"/>
            <a:chExt cx="781153" cy="490993"/>
          </a:xfrm>
        </p:grpSpPr>
        <p:sp>
          <p:nvSpPr>
            <p:cNvPr id="253" name="Right Arrow 252"/>
            <p:cNvSpPr/>
            <p:nvPr/>
          </p:nvSpPr>
          <p:spPr bwMode="auto">
            <a:xfrm>
              <a:off x="569420" y="2073537"/>
              <a:ext cx="212508" cy="276429"/>
            </a:xfrm>
            <a:prstGeom prst="rightArrow">
              <a:avLst>
                <a:gd name="adj1" fmla="val 50000"/>
                <a:gd name="adj2" fmla="val 7332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576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2" name="2011"/>
            <p:cNvSpPr/>
            <p:nvPr/>
          </p:nvSpPr>
          <p:spPr bwMode="auto">
            <a:xfrm>
              <a:off x="775" y="1966255"/>
              <a:ext cx="718028" cy="4909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2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288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400" dirty="0"/>
                <a:t> </a:t>
              </a:r>
              <a:r>
                <a:rPr lang="en-US" sz="1400" dirty="0" smtClean="0"/>
                <a:t>    2011</a:t>
              </a:r>
              <a:endParaRPr lang="en-US" sz="1400" dirty="0"/>
            </a:p>
          </p:txBody>
        </p:sp>
      </p:grpSp>
      <p:grpSp>
        <p:nvGrpSpPr>
          <p:cNvPr id="256" name="Group 172"/>
          <p:cNvGrpSpPr/>
          <p:nvPr/>
        </p:nvGrpSpPr>
        <p:grpSpPr>
          <a:xfrm>
            <a:off x="7095064" y="1620188"/>
            <a:ext cx="997302" cy="490993"/>
            <a:chOff x="7025355" y="2421694"/>
            <a:chExt cx="800100" cy="490993"/>
          </a:xfrm>
        </p:grpSpPr>
        <p:grpSp>
          <p:nvGrpSpPr>
            <p:cNvPr id="257" name="Group 245"/>
            <p:cNvGrpSpPr/>
            <p:nvPr/>
          </p:nvGrpSpPr>
          <p:grpSpPr>
            <a:xfrm>
              <a:off x="7029503" y="2421694"/>
              <a:ext cx="791805" cy="490993"/>
              <a:chOff x="776" y="1966255"/>
              <a:chExt cx="828686" cy="490993"/>
            </a:xfrm>
          </p:grpSpPr>
          <p:sp>
            <p:nvSpPr>
              <p:cNvPr id="249" name="Right Arrow 248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8" name="2010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010</a:t>
                </a:r>
              </a:p>
            </p:txBody>
          </p:sp>
        </p:grpSp>
        <p:sp>
          <p:nvSpPr>
            <p:cNvPr id="172" name="Freeform 171"/>
            <p:cNvSpPr/>
            <p:nvPr/>
          </p:nvSpPr>
          <p:spPr bwMode="auto">
            <a:xfrm>
              <a:off x="7025355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170"/>
          <p:cNvGrpSpPr/>
          <p:nvPr/>
        </p:nvGrpSpPr>
        <p:grpSpPr>
          <a:xfrm>
            <a:off x="6442900" y="1620188"/>
            <a:ext cx="997302" cy="490993"/>
            <a:chOff x="6365035" y="2421694"/>
            <a:chExt cx="800100" cy="490993"/>
          </a:xfrm>
        </p:grpSpPr>
        <p:grpSp>
          <p:nvGrpSpPr>
            <p:cNvPr id="31" name="Group 238"/>
            <p:cNvGrpSpPr/>
            <p:nvPr/>
          </p:nvGrpSpPr>
          <p:grpSpPr>
            <a:xfrm>
              <a:off x="6369183" y="2421694"/>
              <a:ext cx="791805" cy="490993"/>
              <a:chOff x="776" y="1966255"/>
              <a:chExt cx="828686" cy="490993"/>
            </a:xfrm>
          </p:grpSpPr>
          <p:sp>
            <p:nvSpPr>
              <p:cNvPr id="242" name="Right Arrow 241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1" name="2009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2009</a:t>
                </a:r>
                <a:endParaRPr lang="en-US" sz="1400" dirty="0"/>
              </a:p>
            </p:txBody>
          </p:sp>
        </p:grpSp>
        <p:sp>
          <p:nvSpPr>
            <p:cNvPr id="170" name="Freeform 169"/>
            <p:cNvSpPr/>
            <p:nvPr/>
          </p:nvSpPr>
          <p:spPr bwMode="auto">
            <a:xfrm>
              <a:off x="6365035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4" name="Group 168"/>
          <p:cNvGrpSpPr/>
          <p:nvPr/>
        </p:nvGrpSpPr>
        <p:grpSpPr>
          <a:xfrm>
            <a:off x="5795488" y="1620188"/>
            <a:ext cx="997302" cy="490993"/>
            <a:chOff x="5709526" y="2421694"/>
            <a:chExt cx="800100" cy="490993"/>
          </a:xfrm>
        </p:grpSpPr>
        <p:grpSp>
          <p:nvGrpSpPr>
            <p:cNvPr id="255" name="Group 234"/>
            <p:cNvGrpSpPr/>
            <p:nvPr/>
          </p:nvGrpSpPr>
          <p:grpSpPr>
            <a:xfrm>
              <a:off x="5713674" y="2421694"/>
              <a:ext cx="791805" cy="490993"/>
              <a:chOff x="776" y="1966255"/>
              <a:chExt cx="828686" cy="490993"/>
            </a:xfrm>
          </p:grpSpPr>
          <p:sp>
            <p:nvSpPr>
              <p:cNvPr id="238" name="Right Arrow 237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7" name="2008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008</a:t>
                </a:r>
              </a:p>
            </p:txBody>
          </p:sp>
        </p:grpSp>
        <p:sp>
          <p:nvSpPr>
            <p:cNvPr id="168" name="Freeform 167"/>
            <p:cNvSpPr/>
            <p:nvPr/>
          </p:nvSpPr>
          <p:spPr bwMode="auto">
            <a:xfrm>
              <a:off x="5709526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0" name="Group 166"/>
          <p:cNvGrpSpPr/>
          <p:nvPr/>
        </p:nvGrpSpPr>
        <p:grpSpPr>
          <a:xfrm>
            <a:off x="5143501" y="1620188"/>
            <a:ext cx="997302" cy="490993"/>
            <a:chOff x="5049386" y="2420504"/>
            <a:chExt cx="800100" cy="490993"/>
          </a:xfrm>
        </p:grpSpPr>
        <p:grpSp>
          <p:nvGrpSpPr>
            <p:cNvPr id="251" name="Group 227"/>
            <p:cNvGrpSpPr/>
            <p:nvPr/>
          </p:nvGrpSpPr>
          <p:grpSpPr>
            <a:xfrm>
              <a:off x="5053534" y="2420504"/>
              <a:ext cx="791805" cy="490993"/>
              <a:chOff x="776" y="1966255"/>
              <a:chExt cx="828686" cy="490993"/>
            </a:xfrm>
          </p:grpSpPr>
          <p:sp>
            <p:nvSpPr>
              <p:cNvPr id="231" name="Right Arrow 230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0" name="2007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2007</a:t>
                </a:r>
                <a:endParaRPr lang="en-US" sz="1400" dirty="0"/>
              </a:p>
            </p:txBody>
          </p:sp>
        </p:grpSp>
        <p:sp>
          <p:nvSpPr>
            <p:cNvPr id="166" name="Freeform 165"/>
            <p:cNvSpPr/>
            <p:nvPr/>
          </p:nvSpPr>
          <p:spPr bwMode="auto">
            <a:xfrm>
              <a:off x="5049386" y="242192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4" name="Group 164"/>
          <p:cNvGrpSpPr/>
          <p:nvPr/>
        </p:nvGrpSpPr>
        <p:grpSpPr>
          <a:xfrm>
            <a:off x="4491084" y="1620188"/>
            <a:ext cx="997302" cy="490993"/>
            <a:chOff x="4388809" y="2421694"/>
            <a:chExt cx="800100" cy="490993"/>
          </a:xfrm>
        </p:grpSpPr>
        <p:grpSp>
          <p:nvGrpSpPr>
            <p:cNvPr id="225" name="Group 223"/>
            <p:cNvGrpSpPr/>
            <p:nvPr/>
          </p:nvGrpSpPr>
          <p:grpSpPr>
            <a:xfrm>
              <a:off x="4392957" y="2421694"/>
              <a:ext cx="791805" cy="490993"/>
              <a:chOff x="776" y="1966255"/>
              <a:chExt cx="828686" cy="490993"/>
            </a:xfrm>
          </p:grpSpPr>
          <p:sp>
            <p:nvSpPr>
              <p:cNvPr id="227" name="Right Arrow 226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6" name="2006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006</a:t>
                </a:r>
              </a:p>
            </p:txBody>
          </p:sp>
        </p:grpSp>
        <p:sp>
          <p:nvSpPr>
            <p:cNvPr id="164" name="Freeform 163"/>
            <p:cNvSpPr/>
            <p:nvPr/>
          </p:nvSpPr>
          <p:spPr bwMode="auto">
            <a:xfrm>
              <a:off x="4388809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6" name="Group 162"/>
          <p:cNvGrpSpPr/>
          <p:nvPr/>
        </p:nvGrpSpPr>
        <p:grpSpPr>
          <a:xfrm>
            <a:off x="3841421" y="1620188"/>
            <a:ext cx="997302" cy="490993"/>
            <a:chOff x="3731022" y="2420504"/>
            <a:chExt cx="800100" cy="490993"/>
          </a:xfrm>
        </p:grpSpPr>
        <p:grpSp>
          <p:nvGrpSpPr>
            <p:cNvPr id="247" name="Group 216"/>
            <p:cNvGrpSpPr/>
            <p:nvPr/>
          </p:nvGrpSpPr>
          <p:grpSpPr>
            <a:xfrm>
              <a:off x="3735170" y="2420504"/>
              <a:ext cx="791805" cy="490993"/>
              <a:chOff x="776" y="1966255"/>
              <a:chExt cx="828686" cy="490993"/>
            </a:xfrm>
          </p:grpSpPr>
          <p:sp>
            <p:nvSpPr>
              <p:cNvPr id="220" name="Right Arrow 219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9" name="2005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2005</a:t>
                </a:r>
                <a:endParaRPr lang="en-US" sz="1400" dirty="0"/>
              </a:p>
            </p:txBody>
          </p:sp>
        </p:grpSp>
        <p:sp>
          <p:nvSpPr>
            <p:cNvPr id="162" name="Freeform 161"/>
            <p:cNvSpPr/>
            <p:nvPr/>
          </p:nvSpPr>
          <p:spPr bwMode="auto">
            <a:xfrm>
              <a:off x="3731022" y="242192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8" name="Group 160"/>
          <p:cNvGrpSpPr/>
          <p:nvPr/>
        </p:nvGrpSpPr>
        <p:grpSpPr>
          <a:xfrm>
            <a:off x="3189004" y="1620188"/>
            <a:ext cx="997302" cy="490993"/>
            <a:chOff x="3070445" y="2420504"/>
            <a:chExt cx="800100" cy="490993"/>
          </a:xfrm>
        </p:grpSpPr>
        <p:grpSp>
          <p:nvGrpSpPr>
            <p:cNvPr id="229" name="Group 212"/>
            <p:cNvGrpSpPr/>
            <p:nvPr/>
          </p:nvGrpSpPr>
          <p:grpSpPr>
            <a:xfrm>
              <a:off x="3074593" y="2420504"/>
              <a:ext cx="791805" cy="490993"/>
              <a:chOff x="776" y="1966255"/>
              <a:chExt cx="828686" cy="490993"/>
            </a:xfrm>
          </p:grpSpPr>
          <p:sp>
            <p:nvSpPr>
              <p:cNvPr id="216" name="Right Arrow 215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5" name="2004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004</a:t>
                </a:r>
              </a:p>
            </p:txBody>
          </p:sp>
        </p:grpSp>
        <p:sp>
          <p:nvSpPr>
            <p:cNvPr id="160" name="freeform"/>
            <p:cNvSpPr/>
            <p:nvPr/>
          </p:nvSpPr>
          <p:spPr bwMode="auto">
            <a:xfrm>
              <a:off x="3070445" y="242192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4" name="Group 158"/>
          <p:cNvGrpSpPr/>
          <p:nvPr/>
        </p:nvGrpSpPr>
        <p:grpSpPr>
          <a:xfrm>
            <a:off x="2547966" y="1620188"/>
            <a:ext cx="997302" cy="490993"/>
            <a:chOff x="2421390" y="2421694"/>
            <a:chExt cx="800100" cy="490993"/>
          </a:xfrm>
        </p:grpSpPr>
        <p:grpSp>
          <p:nvGrpSpPr>
            <p:cNvPr id="245" name="Group 205"/>
            <p:cNvGrpSpPr/>
            <p:nvPr/>
          </p:nvGrpSpPr>
          <p:grpSpPr>
            <a:xfrm>
              <a:off x="2425538" y="2421694"/>
              <a:ext cx="791805" cy="490993"/>
              <a:chOff x="776" y="1966255"/>
              <a:chExt cx="828686" cy="490993"/>
            </a:xfrm>
          </p:grpSpPr>
          <p:sp>
            <p:nvSpPr>
              <p:cNvPr id="209" name="Right Arrow 208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8" name="2003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2003</a:t>
                </a:r>
                <a:endParaRPr lang="en-US" sz="1400" dirty="0"/>
              </a:p>
            </p:txBody>
          </p:sp>
        </p:grpSp>
        <p:sp>
          <p:nvSpPr>
            <p:cNvPr id="158" name="Freeform 157"/>
            <p:cNvSpPr/>
            <p:nvPr/>
          </p:nvSpPr>
          <p:spPr bwMode="auto">
            <a:xfrm>
              <a:off x="2421390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2" name="Group 155"/>
          <p:cNvGrpSpPr/>
          <p:nvPr/>
        </p:nvGrpSpPr>
        <p:grpSpPr>
          <a:xfrm>
            <a:off x="1893170" y="1620188"/>
            <a:ext cx="997302" cy="490993"/>
            <a:chOff x="1758405" y="2420504"/>
            <a:chExt cx="800100" cy="490993"/>
          </a:xfrm>
        </p:grpSpPr>
        <p:grpSp>
          <p:nvGrpSpPr>
            <p:cNvPr id="233" name="Group 201"/>
            <p:cNvGrpSpPr/>
            <p:nvPr/>
          </p:nvGrpSpPr>
          <p:grpSpPr>
            <a:xfrm>
              <a:off x="1762553" y="2420504"/>
              <a:ext cx="791805" cy="490993"/>
              <a:chOff x="776" y="1966255"/>
              <a:chExt cx="828686" cy="490993"/>
            </a:xfrm>
          </p:grpSpPr>
          <p:sp>
            <p:nvSpPr>
              <p:cNvPr id="205" name="Right Arrow 204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4" name="2002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002</a:t>
                </a:r>
              </a:p>
            </p:txBody>
          </p:sp>
        </p:grpSp>
        <p:sp>
          <p:nvSpPr>
            <p:cNvPr id="154" name="Freeform 153"/>
            <p:cNvSpPr/>
            <p:nvPr/>
          </p:nvSpPr>
          <p:spPr bwMode="auto">
            <a:xfrm>
              <a:off x="1758405" y="242192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4" name="Group 151"/>
          <p:cNvGrpSpPr/>
          <p:nvPr/>
        </p:nvGrpSpPr>
        <p:grpSpPr>
          <a:xfrm>
            <a:off x="1241183" y="1620188"/>
            <a:ext cx="997302" cy="490993"/>
            <a:chOff x="1103027" y="2421694"/>
            <a:chExt cx="800100" cy="490993"/>
          </a:xfrm>
        </p:grpSpPr>
        <p:grpSp>
          <p:nvGrpSpPr>
            <p:cNvPr id="235" name="Group 128"/>
            <p:cNvGrpSpPr/>
            <p:nvPr/>
          </p:nvGrpSpPr>
          <p:grpSpPr>
            <a:xfrm>
              <a:off x="1107175" y="2421694"/>
              <a:ext cx="791805" cy="490993"/>
              <a:chOff x="776" y="1966255"/>
              <a:chExt cx="828686" cy="490993"/>
            </a:xfrm>
          </p:grpSpPr>
          <p:sp>
            <p:nvSpPr>
              <p:cNvPr id="131" name="Right Arrow 130"/>
              <p:cNvSpPr/>
              <p:nvPr/>
            </p:nvSpPr>
            <p:spPr bwMode="auto">
              <a:xfrm>
                <a:off x="621866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0" name="2001"/>
              <p:cNvSpPr/>
              <p:nvPr/>
            </p:nvSpPr>
            <p:spPr bwMode="auto">
              <a:xfrm>
                <a:off x="776" y="1966255"/>
                <a:ext cx="686547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2001</a:t>
                </a:r>
                <a:endParaRPr lang="en-US" sz="1400" dirty="0"/>
              </a:p>
            </p:txBody>
          </p:sp>
        </p:grpSp>
        <p:sp>
          <p:nvSpPr>
            <p:cNvPr id="151" name="Freeform 150"/>
            <p:cNvSpPr/>
            <p:nvPr/>
          </p:nvSpPr>
          <p:spPr bwMode="auto">
            <a:xfrm>
              <a:off x="1103027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Group 152"/>
          <p:cNvGrpSpPr/>
          <p:nvPr/>
        </p:nvGrpSpPr>
        <p:grpSpPr>
          <a:xfrm>
            <a:off x="807074" y="1620188"/>
            <a:ext cx="782001" cy="490993"/>
            <a:chOff x="440734" y="2421694"/>
            <a:chExt cx="800100" cy="490993"/>
          </a:xfrm>
        </p:grpSpPr>
        <p:grpSp>
          <p:nvGrpSpPr>
            <p:cNvPr id="239" name="Group 124"/>
            <p:cNvGrpSpPr/>
            <p:nvPr/>
          </p:nvGrpSpPr>
          <p:grpSpPr>
            <a:xfrm>
              <a:off x="505785" y="2421694"/>
              <a:ext cx="734512" cy="490993"/>
              <a:chOff x="68294" y="1966255"/>
              <a:chExt cx="768724" cy="490993"/>
            </a:xfrm>
          </p:grpSpPr>
          <p:sp>
            <p:nvSpPr>
              <p:cNvPr id="86" name="Right Arrow 85"/>
              <p:cNvSpPr/>
              <p:nvPr/>
            </p:nvSpPr>
            <p:spPr bwMode="auto">
              <a:xfrm>
                <a:off x="629422" y="2073537"/>
                <a:ext cx="207596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rgbClr val="90BD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46304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" name="2000"/>
              <p:cNvSpPr/>
              <p:nvPr/>
            </p:nvSpPr>
            <p:spPr bwMode="auto">
              <a:xfrm>
                <a:off x="68294" y="1966255"/>
                <a:ext cx="619028" cy="490993"/>
              </a:xfrm>
              <a:prstGeom prst="rect">
                <a:avLst/>
              </a:prstGeom>
              <a:gradFill flip="none" rotWithShape="1">
                <a:gsLst>
                  <a:gs pos="0">
                    <a:srgbClr val="90BDDC"/>
                  </a:gs>
                  <a:gs pos="100000">
                    <a:srgbClr val="E2EEF6"/>
                  </a:gs>
                </a:gsLst>
                <a:lin ang="120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2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000</a:t>
                </a:r>
              </a:p>
            </p:txBody>
          </p:sp>
        </p:grpSp>
        <p:sp>
          <p:nvSpPr>
            <p:cNvPr id="150" name="Freeform 149"/>
            <p:cNvSpPr/>
            <p:nvPr/>
          </p:nvSpPr>
          <p:spPr bwMode="auto">
            <a:xfrm>
              <a:off x="440734" y="2423112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Accellera Standards Success</a:t>
            </a:r>
            <a:endParaRPr lang="en-US" sz="3600" dirty="0"/>
          </a:p>
        </p:txBody>
      </p:sp>
      <p:sp>
        <p:nvSpPr>
          <p:cNvPr id="327" name="Rectangle 326"/>
          <p:cNvSpPr/>
          <p:nvPr/>
        </p:nvSpPr>
        <p:spPr bwMode="auto">
          <a:xfrm>
            <a:off x="23611" y="862156"/>
            <a:ext cx="2363743" cy="7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Accellera formed from VI &amp; OVI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0" name="Rectangle 329"/>
          <p:cNvSpPr/>
          <p:nvPr/>
        </p:nvSpPr>
        <p:spPr bwMode="auto">
          <a:xfrm>
            <a:off x="3240496" y="799703"/>
            <a:ext cx="1520825" cy="73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Corporate IEEE Member</a:t>
            </a:r>
          </a:p>
        </p:txBody>
      </p:sp>
      <p:sp>
        <p:nvSpPr>
          <p:cNvPr id="334" name="Rectangle 333"/>
          <p:cNvSpPr/>
          <p:nvPr/>
        </p:nvSpPr>
        <p:spPr bwMode="auto">
          <a:xfrm>
            <a:off x="6481051" y="816043"/>
            <a:ext cx="1406525" cy="7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IEEE IPR adopted</a:t>
            </a:r>
          </a:p>
        </p:txBody>
      </p:sp>
      <p:sp>
        <p:nvSpPr>
          <p:cNvPr id="336" name="Rectangle 335"/>
          <p:cNvSpPr/>
          <p:nvPr/>
        </p:nvSpPr>
        <p:spPr bwMode="auto">
          <a:xfrm>
            <a:off x="7119423" y="335604"/>
            <a:ext cx="1416580" cy="6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Merger with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SPIRIT</a:t>
            </a:r>
          </a:p>
        </p:txBody>
      </p:sp>
      <p:sp>
        <p:nvSpPr>
          <p:cNvPr id="339" name="Rectangle 338"/>
          <p:cNvSpPr/>
          <p:nvPr/>
        </p:nvSpPr>
        <p:spPr bwMode="auto">
          <a:xfrm>
            <a:off x="7955202" y="847659"/>
            <a:ext cx="1299917" cy="69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Merger with OSCI</a:t>
            </a:r>
          </a:p>
        </p:txBody>
      </p:sp>
      <p:graphicFrame>
        <p:nvGraphicFramePr>
          <p:cNvPr id="357" name="Table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73465"/>
              </p:ext>
            </p:extLst>
          </p:nvPr>
        </p:nvGraphicFramePr>
        <p:xfrm>
          <a:off x="89240" y="2206195"/>
          <a:ext cx="9092860" cy="3977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2630"/>
                <a:gridCol w="682147"/>
                <a:gridCol w="666701"/>
                <a:gridCol w="678000"/>
                <a:gridCol w="598900"/>
                <a:gridCol w="531457"/>
                <a:gridCol w="169143"/>
                <a:gridCol w="478557"/>
                <a:gridCol w="199443"/>
                <a:gridCol w="448257"/>
                <a:gridCol w="195843"/>
                <a:gridCol w="509007"/>
                <a:gridCol w="132588"/>
                <a:gridCol w="496062"/>
                <a:gridCol w="132054"/>
                <a:gridCol w="496596"/>
                <a:gridCol w="657225"/>
                <a:gridCol w="231969"/>
                <a:gridCol w="379115"/>
                <a:gridCol w="208280"/>
                <a:gridCol w="418886"/>
              </a:tblGrid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OVL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1.8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2.3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2.4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2.5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itchFamily="34" charset="0"/>
                        </a:rPr>
                        <a:t>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V-AMS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2.3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2.3.1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SV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3.1a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1800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PSL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1850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UPF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1801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ITC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2.2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61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UCIS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algn="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VHDL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4.0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1076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UVM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1.0  &amp; 1.1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8128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OCI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1450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latin typeface="Arial Narrow" pitchFamily="34" charset="0"/>
                        </a:rPr>
                        <a:t>IP-XACT</a:t>
                      </a:r>
                      <a:endParaRPr lang="en-US" sz="14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1.5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IEEE 1685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2.0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8" name="Footer Placeholder 25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596EACD-3D9A-4D98-99A6-EC0D019F0896}" type="slidenum">
              <a:rPr lang="de-DE" smtClean="0"/>
              <a:t>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 bwMode="auto">
          <a:xfrm>
            <a:off x="8374739" y="2226728"/>
            <a:ext cx="608579" cy="490993"/>
          </a:xfrm>
          <a:prstGeom prst="rect">
            <a:avLst/>
          </a:prstGeom>
          <a:gradFill flip="none" rotWithShape="1">
            <a:gsLst>
              <a:gs pos="0">
                <a:srgbClr val="90BDDC"/>
              </a:gs>
              <a:gs pos="100000">
                <a:srgbClr val="E2EEF6"/>
              </a:gs>
            </a:gsLst>
            <a:lin ang="12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2012</a:t>
            </a:r>
          </a:p>
        </p:txBody>
      </p:sp>
      <p:cxnSp>
        <p:nvCxnSpPr>
          <p:cNvPr id="156" name="Straight Connector 155"/>
          <p:cNvCxnSpPr/>
          <p:nvPr/>
        </p:nvCxnSpPr>
        <p:spPr bwMode="auto">
          <a:xfrm flipV="1">
            <a:off x="8319232" y="1288633"/>
            <a:ext cx="0" cy="942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bottom timeline with reflection" hidden="1"/>
          <p:cNvGrpSpPr/>
          <p:nvPr/>
        </p:nvGrpSpPr>
        <p:grpSpPr>
          <a:xfrm>
            <a:off x="508765" y="2226728"/>
            <a:ext cx="8638220" cy="505178"/>
            <a:chOff x="672920" y="2209259"/>
            <a:chExt cx="8638220" cy="505178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4" name="Group 160"/>
            <p:cNvGrpSpPr/>
            <p:nvPr/>
          </p:nvGrpSpPr>
          <p:grpSpPr>
            <a:xfrm>
              <a:off x="8511040" y="2209259"/>
              <a:ext cx="800100" cy="490993"/>
              <a:chOff x="8511040" y="2209259"/>
              <a:chExt cx="800100" cy="490993"/>
            </a:xfrm>
          </p:grpSpPr>
          <p:grpSp>
            <p:nvGrpSpPr>
              <p:cNvPr id="5" name="Group 238"/>
              <p:cNvGrpSpPr/>
              <p:nvPr/>
            </p:nvGrpSpPr>
            <p:grpSpPr>
              <a:xfrm>
                <a:off x="8515188" y="2209259"/>
                <a:ext cx="791805" cy="490993"/>
                <a:chOff x="776" y="1966255"/>
                <a:chExt cx="828686" cy="490993"/>
              </a:xfrm>
            </p:grpSpPr>
            <p:sp>
              <p:nvSpPr>
                <p:cNvPr id="221" name="Right Arrow 22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20" name="Freeform 219"/>
              <p:cNvSpPr/>
              <p:nvPr/>
            </p:nvSpPr>
            <p:spPr bwMode="auto">
              <a:xfrm>
                <a:off x="8511040" y="2210677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172"/>
            <p:cNvGrpSpPr/>
            <p:nvPr/>
          </p:nvGrpSpPr>
          <p:grpSpPr>
            <a:xfrm>
              <a:off x="7890844" y="2209259"/>
              <a:ext cx="800100" cy="490993"/>
              <a:chOff x="7025355" y="2421694"/>
              <a:chExt cx="800100" cy="490993"/>
            </a:xfrm>
          </p:grpSpPr>
          <p:grpSp>
            <p:nvGrpSpPr>
              <p:cNvPr id="7" name="Group 245"/>
              <p:cNvGrpSpPr/>
              <p:nvPr/>
            </p:nvGrpSpPr>
            <p:grpSpPr>
              <a:xfrm>
                <a:off x="702950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17" name="Right Arrow 216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16" name="Freeform 215"/>
              <p:cNvSpPr/>
              <p:nvPr/>
            </p:nvSpPr>
            <p:spPr bwMode="auto">
              <a:xfrm>
                <a:off x="702535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Group 170"/>
            <p:cNvGrpSpPr/>
            <p:nvPr/>
          </p:nvGrpSpPr>
          <p:grpSpPr>
            <a:xfrm>
              <a:off x="7237782" y="2209259"/>
              <a:ext cx="800100" cy="490993"/>
              <a:chOff x="6365035" y="2421694"/>
              <a:chExt cx="800100" cy="490993"/>
            </a:xfrm>
          </p:grpSpPr>
          <p:grpSp>
            <p:nvGrpSpPr>
              <p:cNvPr id="9" name="Group 238"/>
              <p:cNvGrpSpPr/>
              <p:nvPr/>
            </p:nvGrpSpPr>
            <p:grpSpPr>
              <a:xfrm>
                <a:off x="636918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13" name="Right Arrow 21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12" name="Freeform 211"/>
              <p:cNvSpPr/>
              <p:nvPr/>
            </p:nvSpPr>
            <p:spPr bwMode="auto">
              <a:xfrm>
                <a:off x="636503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168"/>
            <p:cNvGrpSpPr/>
            <p:nvPr/>
          </p:nvGrpSpPr>
          <p:grpSpPr>
            <a:xfrm>
              <a:off x="6582273" y="2209259"/>
              <a:ext cx="800100" cy="490993"/>
              <a:chOff x="5709526" y="2421694"/>
              <a:chExt cx="800100" cy="490993"/>
            </a:xfrm>
          </p:grpSpPr>
          <p:grpSp>
            <p:nvGrpSpPr>
              <p:cNvPr id="11" name="Group 234"/>
              <p:cNvGrpSpPr/>
              <p:nvPr/>
            </p:nvGrpSpPr>
            <p:grpSpPr>
              <a:xfrm>
                <a:off x="5713674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09" name="Right Arrow 208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8" name="Freeform 207"/>
              <p:cNvSpPr/>
              <p:nvPr/>
            </p:nvSpPr>
            <p:spPr bwMode="auto">
              <a:xfrm>
                <a:off x="5709526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 166"/>
            <p:cNvGrpSpPr/>
            <p:nvPr/>
          </p:nvGrpSpPr>
          <p:grpSpPr>
            <a:xfrm>
              <a:off x="5922133" y="2209259"/>
              <a:ext cx="800100" cy="490993"/>
              <a:chOff x="5049386" y="2420504"/>
              <a:chExt cx="800100" cy="490993"/>
            </a:xfrm>
          </p:grpSpPr>
          <p:grpSp>
            <p:nvGrpSpPr>
              <p:cNvPr id="13" name="Group 227"/>
              <p:cNvGrpSpPr/>
              <p:nvPr/>
            </p:nvGrpSpPr>
            <p:grpSpPr>
              <a:xfrm>
                <a:off x="5053534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205" name="Right Arrow 204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204" name="Freeform 203"/>
              <p:cNvSpPr/>
              <p:nvPr/>
            </p:nvSpPr>
            <p:spPr bwMode="auto">
              <a:xfrm>
                <a:off x="5049386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64"/>
            <p:cNvGrpSpPr/>
            <p:nvPr/>
          </p:nvGrpSpPr>
          <p:grpSpPr>
            <a:xfrm>
              <a:off x="5261556" y="2209259"/>
              <a:ext cx="800100" cy="490993"/>
              <a:chOff x="4388809" y="2421694"/>
              <a:chExt cx="800100" cy="490993"/>
            </a:xfrm>
          </p:grpSpPr>
          <p:grpSp>
            <p:nvGrpSpPr>
              <p:cNvPr id="15" name="Group 223"/>
              <p:cNvGrpSpPr/>
              <p:nvPr/>
            </p:nvGrpSpPr>
            <p:grpSpPr>
              <a:xfrm>
                <a:off x="4392957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01" name="Right Arrow 20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0" name="Freeform 199"/>
              <p:cNvSpPr/>
              <p:nvPr/>
            </p:nvSpPr>
            <p:spPr bwMode="auto">
              <a:xfrm>
                <a:off x="4388809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60"/>
            <p:cNvGrpSpPr/>
            <p:nvPr/>
          </p:nvGrpSpPr>
          <p:grpSpPr>
            <a:xfrm>
              <a:off x="3943192" y="2209259"/>
              <a:ext cx="800100" cy="490993"/>
              <a:chOff x="3070445" y="2420504"/>
              <a:chExt cx="800100" cy="490993"/>
            </a:xfrm>
          </p:grpSpPr>
          <p:grpSp>
            <p:nvGrpSpPr>
              <p:cNvPr id="17" name="Group 212"/>
              <p:cNvGrpSpPr/>
              <p:nvPr/>
            </p:nvGrpSpPr>
            <p:grpSpPr>
              <a:xfrm>
                <a:off x="307459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197" name="Right Arrow 196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6" name="Freeform 195"/>
              <p:cNvSpPr/>
              <p:nvPr/>
            </p:nvSpPr>
            <p:spPr bwMode="auto">
              <a:xfrm>
                <a:off x="307044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" name="Group 155"/>
            <p:cNvGrpSpPr/>
            <p:nvPr/>
          </p:nvGrpSpPr>
          <p:grpSpPr>
            <a:xfrm>
              <a:off x="2631152" y="2209259"/>
              <a:ext cx="800100" cy="490993"/>
              <a:chOff x="1758405" y="2420504"/>
              <a:chExt cx="800100" cy="490993"/>
            </a:xfrm>
          </p:grpSpPr>
          <p:grpSp>
            <p:nvGrpSpPr>
              <p:cNvPr id="25" name="Group 201"/>
              <p:cNvGrpSpPr/>
              <p:nvPr/>
            </p:nvGrpSpPr>
            <p:grpSpPr>
              <a:xfrm>
                <a:off x="176255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193" name="Right Arrow 19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2" name="Freeform 191"/>
              <p:cNvSpPr/>
              <p:nvPr/>
            </p:nvSpPr>
            <p:spPr bwMode="auto">
              <a:xfrm>
                <a:off x="175840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9" name="Right Arrow 168"/>
            <p:cNvSpPr/>
            <p:nvPr/>
          </p:nvSpPr>
          <p:spPr bwMode="auto">
            <a:xfrm>
              <a:off x="2568608" y="2316541"/>
              <a:ext cx="198357" cy="276429"/>
            </a:xfrm>
            <a:prstGeom prst="rightArrow">
              <a:avLst>
                <a:gd name="adj1" fmla="val 50000"/>
                <a:gd name="adj2" fmla="val 7332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576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975160" y="2209259"/>
              <a:ext cx="655992" cy="49099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2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8288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600" dirty="0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971012" y="2210677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oup 152"/>
            <p:cNvGrpSpPr/>
            <p:nvPr/>
          </p:nvGrpSpPr>
          <p:grpSpPr>
            <a:xfrm>
              <a:off x="1313481" y="2209259"/>
              <a:ext cx="800100" cy="490993"/>
              <a:chOff x="440734" y="2421694"/>
              <a:chExt cx="800100" cy="490993"/>
            </a:xfrm>
          </p:grpSpPr>
          <p:grpSp>
            <p:nvGrpSpPr>
              <p:cNvPr id="33" name="Group 124"/>
              <p:cNvGrpSpPr/>
              <p:nvPr/>
            </p:nvGrpSpPr>
            <p:grpSpPr>
              <a:xfrm>
                <a:off x="441272" y="2421694"/>
                <a:ext cx="799025" cy="490993"/>
                <a:chOff x="776" y="1966255"/>
                <a:chExt cx="836242" cy="490993"/>
              </a:xfrm>
            </p:grpSpPr>
            <p:sp>
              <p:nvSpPr>
                <p:cNvPr id="189" name="Right Arrow 188"/>
                <p:cNvSpPr/>
                <p:nvPr/>
              </p:nvSpPr>
              <p:spPr bwMode="auto">
                <a:xfrm>
                  <a:off x="629422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90" name="Rectangle 8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88" name="Freeform 187"/>
              <p:cNvSpPr/>
              <p:nvPr/>
            </p:nvSpPr>
            <p:spPr bwMode="auto">
              <a:xfrm>
                <a:off x="440734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7" name="Group 158"/>
            <p:cNvGrpSpPr/>
            <p:nvPr/>
          </p:nvGrpSpPr>
          <p:grpSpPr>
            <a:xfrm>
              <a:off x="3294137" y="2209259"/>
              <a:ext cx="800100" cy="490993"/>
              <a:chOff x="2421390" y="2421694"/>
              <a:chExt cx="800100" cy="490993"/>
            </a:xfrm>
          </p:grpSpPr>
          <p:grpSp>
            <p:nvGrpSpPr>
              <p:cNvPr id="38" name="Group 205"/>
              <p:cNvGrpSpPr/>
              <p:nvPr/>
            </p:nvGrpSpPr>
            <p:grpSpPr>
              <a:xfrm>
                <a:off x="2425538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185" name="Right Arrow 184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184" name="Freeform 183"/>
              <p:cNvSpPr/>
              <p:nvPr/>
            </p:nvSpPr>
            <p:spPr bwMode="auto">
              <a:xfrm>
                <a:off x="2421390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9" name="Group 162"/>
            <p:cNvGrpSpPr/>
            <p:nvPr/>
          </p:nvGrpSpPr>
          <p:grpSpPr>
            <a:xfrm>
              <a:off x="4603769" y="2209259"/>
              <a:ext cx="800100" cy="490993"/>
              <a:chOff x="3731022" y="2420504"/>
              <a:chExt cx="800100" cy="490993"/>
            </a:xfrm>
          </p:grpSpPr>
          <p:grpSp>
            <p:nvGrpSpPr>
              <p:cNvPr id="40" name="Group 216"/>
              <p:cNvGrpSpPr/>
              <p:nvPr/>
            </p:nvGrpSpPr>
            <p:grpSpPr>
              <a:xfrm>
                <a:off x="3735170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181" name="Right Arrow 18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600" dirty="0"/>
                </a:p>
              </p:txBody>
            </p:sp>
          </p:grpSp>
          <p:sp>
            <p:nvSpPr>
              <p:cNvPr id="180" name="Freeform 179"/>
              <p:cNvSpPr/>
              <p:nvPr/>
            </p:nvSpPr>
            <p:spPr bwMode="auto">
              <a:xfrm>
                <a:off x="3731022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174"/>
            <p:cNvGrpSpPr/>
            <p:nvPr/>
          </p:nvGrpSpPr>
          <p:grpSpPr>
            <a:xfrm>
              <a:off x="681216" y="2223444"/>
              <a:ext cx="791804" cy="490993"/>
              <a:chOff x="314325" y="1629445"/>
              <a:chExt cx="791804" cy="490993"/>
            </a:xfrm>
          </p:grpSpPr>
          <p:sp>
            <p:nvSpPr>
              <p:cNvPr id="177" name="Right Arrow 176"/>
              <p:cNvSpPr/>
              <p:nvPr/>
            </p:nvSpPr>
            <p:spPr bwMode="auto">
              <a:xfrm>
                <a:off x="907772" y="1736727"/>
                <a:ext cx="198357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14325" y="1629445"/>
                <a:ext cx="655992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600" dirty="0"/>
              </a:p>
            </p:txBody>
          </p:sp>
        </p:grpSp>
        <p:sp>
          <p:nvSpPr>
            <p:cNvPr id="176" name="Freeform 175"/>
            <p:cNvSpPr/>
            <p:nvPr/>
          </p:nvSpPr>
          <p:spPr bwMode="auto">
            <a:xfrm>
              <a:off x="672920" y="2210677"/>
              <a:ext cx="800100" cy="488156"/>
            </a:xfrm>
            <a:custGeom>
              <a:avLst/>
              <a:gdLst>
                <a:gd name="connsiteX0" fmla="*/ 652463 w 800100"/>
                <a:gd name="connsiteY0" fmla="*/ 0 h 488156"/>
                <a:gd name="connsiteX1" fmla="*/ 654844 w 800100"/>
                <a:gd name="connsiteY1" fmla="*/ 114300 h 488156"/>
                <a:gd name="connsiteX2" fmla="*/ 800100 w 800100"/>
                <a:gd name="connsiteY2" fmla="*/ 242887 h 488156"/>
                <a:gd name="connsiteX3" fmla="*/ 657225 w 800100"/>
                <a:gd name="connsiteY3" fmla="*/ 373856 h 488156"/>
                <a:gd name="connsiteX4" fmla="*/ 657225 w 800100"/>
                <a:gd name="connsiteY4" fmla="*/ 488156 h 488156"/>
                <a:gd name="connsiteX5" fmla="*/ 0 w 800100"/>
                <a:gd name="connsiteY5" fmla="*/ 488156 h 488156"/>
                <a:gd name="connsiteX6" fmla="*/ 0 w 800100"/>
                <a:gd name="connsiteY6" fmla="*/ 2381 h 488156"/>
                <a:gd name="connsiteX7" fmla="*/ 652463 w 800100"/>
                <a:gd name="connsiteY7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488156">
                  <a:moveTo>
                    <a:pt x="652463" y="0"/>
                  </a:moveTo>
                  <a:cubicBezTo>
                    <a:pt x="653257" y="38100"/>
                    <a:pt x="654050" y="76200"/>
                    <a:pt x="654844" y="114300"/>
                  </a:cubicBezTo>
                  <a:lnTo>
                    <a:pt x="800100" y="242887"/>
                  </a:lnTo>
                  <a:lnTo>
                    <a:pt x="657225" y="373856"/>
                  </a:lnTo>
                  <a:lnTo>
                    <a:pt x="657225" y="488156"/>
                  </a:lnTo>
                  <a:lnTo>
                    <a:pt x="0" y="488156"/>
                  </a:lnTo>
                  <a:lnTo>
                    <a:pt x="0" y="2381"/>
                  </a:lnTo>
                  <a:lnTo>
                    <a:pt x="652463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OSCI Standards Success</a:t>
            </a:r>
            <a:endParaRPr lang="en-US" sz="3600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99551"/>
              </p:ext>
            </p:extLst>
          </p:nvPr>
        </p:nvGraphicFramePr>
        <p:xfrm>
          <a:off x="314330" y="2980604"/>
          <a:ext cx="8669188" cy="22199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746026"/>
                <a:gridCol w="355193"/>
                <a:gridCol w="252810"/>
                <a:gridCol w="271693"/>
                <a:gridCol w="271693"/>
                <a:gridCol w="316237"/>
                <a:gridCol w="316237"/>
                <a:gridCol w="316237"/>
                <a:gridCol w="316237"/>
                <a:gridCol w="316237"/>
                <a:gridCol w="316237"/>
                <a:gridCol w="632473"/>
                <a:gridCol w="316237"/>
                <a:gridCol w="316237"/>
                <a:gridCol w="372553"/>
                <a:gridCol w="316237"/>
                <a:gridCol w="319848"/>
                <a:gridCol w="316237"/>
                <a:gridCol w="632473"/>
                <a:gridCol w="636085"/>
                <a:gridCol w="119839"/>
                <a:gridCol w="263529"/>
                <a:gridCol w="213626"/>
                <a:gridCol w="418977"/>
              </a:tblGrid>
              <a:tr h="358944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LWG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2.1 &amp; IEEE 1666-2005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2.2 &amp; IEEE 1666-2011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2.3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TLM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SCV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1.0p2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SWG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Draft 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Draft 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AMS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AMS Study Group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Draft 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 Narrow" pitchFamily="34" charset="0"/>
                        </a:rPr>
                        <a:t>CCI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Requirements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151" name="top timeline"/>
          <p:cNvGrpSpPr/>
          <p:nvPr/>
        </p:nvGrpSpPr>
        <p:grpSpPr>
          <a:xfrm>
            <a:off x="508765" y="2226728"/>
            <a:ext cx="8013877" cy="505178"/>
            <a:chOff x="508765" y="2226728"/>
            <a:chExt cx="8638220" cy="505178"/>
          </a:xfrm>
        </p:grpSpPr>
        <p:grpSp>
          <p:nvGrpSpPr>
            <p:cNvPr id="49" name="2011"/>
            <p:cNvGrpSpPr/>
            <p:nvPr/>
          </p:nvGrpSpPr>
          <p:grpSpPr>
            <a:xfrm>
              <a:off x="8346885" y="2226728"/>
              <a:ext cx="800100" cy="490993"/>
              <a:chOff x="8511040" y="2209259"/>
              <a:chExt cx="800100" cy="490993"/>
            </a:xfrm>
          </p:grpSpPr>
          <p:grpSp>
            <p:nvGrpSpPr>
              <p:cNvPr id="53" name="Group 238"/>
              <p:cNvGrpSpPr/>
              <p:nvPr/>
            </p:nvGrpSpPr>
            <p:grpSpPr>
              <a:xfrm>
                <a:off x="8515188" y="2209259"/>
                <a:ext cx="791805" cy="490993"/>
                <a:chOff x="776" y="1966255"/>
                <a:chExt cx="828686" cy="490993"/>
              </a:xfrm>
            </p:grpSpPr>
            <p:sp>
              <p:nvSpPr>
                <p:cNvPr id="148" name="Right Arrow 147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2011</a:t>
                  </a:r>
                  <a:endParaRPr lang="en-US" sz="1600" dirty="0"/>
                </a:p>
              </p:txBody>
            </p:sp>
          </p:grpSp>
          <p:sp>
            <p:nvSpPr>
              <p:cNvPr id="147" name="Freeform 146"/>
              <p:cNvSpPr/>
              <p:nvPr/>
            </p:nvSpPr>
            <p:spPr bwMode="auto">
              <a:xfrm>
                <a:off x="8511040" y="2210677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7" name="2010"/>
            <p:cNvGrpSpPr/>
            <p:nvPr/>
          </p:nvGrpSpPr>
          <p:grpSpPr>
            <a:xfrm>
              <a:off x="7726689" y="2226728"/>
              <a:ext cx="800100" cy="490993"/>
              <a:chOff x="7025355" y="2421694"/>
              <a:chExt cx="800100" cy="490993"/>
            </a:xfrm>
          </p:grpSpPr>
          <p:grpSp>
            <p:nvGrpSpPr>
              <p:cNvPr id="61" name="Group 245"/>
              <p:cNvGrpSpPr/>
              <p:nvPr/>
            </p:nvGrpSpPr>
            <p:grpSpPr>
              <a:xfrm>
                <a:off x="702950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19" name="Right Arrow 18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2010</a:t>
                  </a:r>
                </a:p>
              </p:txBody>
            </p:sp>
          </p:grpSp>
          <p:sp>
            <p:nvSpPr>
              <p:cNvPr id="18" name="Freeform 17"/>
              <p:cNvSpPr/>
              <p:nvPr/>
            </p:nvSpPr>
            <p:spPr bwMode="auto">
              <a:xfrm>
                <a:off x="702535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2009"/>
            <p:cNvGrpSpPr/>
            <p:nvPr/>
          </p:nvGrpSpPr>
          <p:grpSpPr>
            <a:xfrm>
              <a:off x="7073627" y="2226728"/>
              <a:ext cx="800100" cy="490993"/>
              <a:chOff x="6365035" y="2421694"/>
              <a:chExt cx="800100" cy="490993"/>
            </a:xfrm>
          </p:grpSpPr>
          <p:grpSp>
            <p:nvGrpSpPr>
              <p:cNvPr id="68" name="Group 238"/>
              <p:cNvGrpSpPr/>
              <p:nvPr/>
            </p:nvGrpSpPr>
            <p:grpSpPr>
              <a:xfrm>
                <a:off x="6369183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63" name="Right Arrow 6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2009</a:t>
                  </a:r>
                  <a:endParaRPr lang="en-US" sz="1600" dirty="0"/>
                </a:p>
              </p:txBody>
            </p:sp>
          </p:grpSp>
          <p:sp>
            <p:nvSpPr>
              <p:cNvPr id="62" name="Freeform 61"/>
              <p:cNvSpPr/>
              <p:nvPr/>
            </p:nvSpPr>
            <p:spPr bwMode="auto">
              <a:xfrm>
                <a:off x="6365035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2008"/>
            <p:cNvGrpSpPr/>
            <p:nvPr/>
          </p:nvGrpSpPr>
          <p:grpSpPr>
            <a:xfrm>
              <a:off x="6418118" y="2226728"/>
              <a:ext cx="800100" cy="490993"/>
              <a:chOff x="5709526" y="2421694"/>
              <a:chExt cx="800100" cy="490993"/>
            </a:xfrm>
          </p:grpSpPr>
          <p:grpSp>
            <p:nvGrpSpPr>
              <p:cNvPr id="70" name="Group 234"/>
              <p:cNvGrpSpPr/>
              <p:nvPr/>
            </p:nvGrpSpPr>
            <p:grpSpPr>
              <a:xfrm>
                <a:off x="5713674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23" name="Right Arrow 22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2008</a:t>
                  </a:r>
                </a:p>
              </p:txBody>
            </p:sp>
          </p:grpSp>
          <p:sp>
            <p:nvSpPr>
              <p:cNvPr id="22" name="Freeform 21"/>
              <p:cNvSpPr/>
              <p:nvPr/>
            </p:nvSpPr>
            <p:spPr bwMode="auto">
              <a:xfrm>
                <a:off x="5709526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2007"/>
            <p:cNvGrpSpPr/>
            <p:nvPr/>
          </p:nvGrpSpPr>
          <p:grpSpPr>
            <a:xfrm>
              <a:off x="5757978" y="2226728"/>
              <a:ext cx="800100" cy="490993"/>
              <a:chOff x="5049386" y="2420504"/>
              <a:chExt cx="800100" cy="490993"/>
            </a:xfrm>
          </p:grpSpPr>
          <p:grpSp>
            <p:nvGrpSpPr>
              <p:cNvPr id="72" name="Group 227"/>
              <p:cNvGrpSpPr/>
              <p:nvPr/>
            </p:nvGrpSpPr>
            <p:grpSpPr>
              <a:xfrm>
                <a:off x="5053534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27" name="Right Arrow 26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2007</a:t>
                  </a:r>
                  <a:endParaRPr lang="en-US" sz="1600" dirty="0"/>
                </a:p>
              </p:txBody>
            </p:sp>
          </p:grpSp>
          <p:sp>
            <p:nvSpPr>
              <p:cNvPr id="26" name="Freeform 25"/>
              <p:cNvSpPr/>
              <p:nvPr/>
            </p:nvSpPr>
            <p:spPr bwMode="auto">
              <a:xfrm>
                <a:off x="5049386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2006"/>
            <p:cNvGrpSpPr/>
            <p:nvPr/>
          </p:nvGrpSpPr>
          <p:grpSpPr>
            <a:xfrm>
              <a:off x="5097401" y="2226728"/>
              <a:ext cx="800100" cy="490993"/>
              <a:chOff x="4388809" y="2421694"/>
              <a:chExt cx="800100" cy="490993"/>
            </a:xfrm>
          </p:grpSpPr>
          <p:grpSp>
            <p:nvGrpSpPr>
              <p:cNvPr id="74" name="Group 223"/>
              <p:cNvGrpSpPr/>
              <p:nvPr/>
            </p:nvGrpSpPr>
            <p:grpSpPr>
              <a:xfrm>
                <a:off x="4392957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59" name="Right Arrow 58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2006</a:t>
                  </a:r>
                </a:p>
              </p:txBody>
            </p:sp>
          </p:grpSp>
          <p:sp>
            <p:nvSpPr>
              <p:cNvPr id="58" name="Freeform 57"/>
              <p:cNvSpPr/>
              <p:nvPr/>
            </p:nvSpPr>
            <p:spPr bwMode="auto">
              <a:xfrm>
                <a:off x="4388809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2005"/>
            <p:cNvGrpSpPr/>
            <p:nvPr/>
          </p:nvGrpSpPr>
          <p:grpSpPr>
            <a:xfrm>
              <a:off x="4439614" y="2226728"/>
              <a:ext cx="800100" cy="490993"/>
              <a:chOff x="3731022" y="2420504"/>
              <a:chExt cx="800100" cy="490993"/>
            </a:xfrm>
          </p:grpSpPr>
          <p:grpSp>
            <p:nvGrpSpPr>
              <p:cNvPr id="85" name="Group 216"/>
              <p:cNvGrpSpPr/>
              <p:nvPr/>
            </p:nvGrpSpPr>
            <p:grpSpPr>
              <a:xfrm>
                <a:off x="3735170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31" name="Right Arrow 3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2005</a:t>
                  </a:r>
                  <a:endParaRPr lang="en-US" sz="1600" dirty="0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 bwMode="auto">
              <a:xfrm>
                <a:off x="3731022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2004"/>
            <p:cNvGrpSpPr/>
            <p:nvPr/>
          </p:nvGrpSpPr>
          <p:grpSpPr>
            <a:xfrm>
              <a:off x="3779037" y="2226728"/>
              <a:ext cx="800100" cy="490993"/>
              <a:chOff x="3070445" y="2420504"/>
              <a:chExt cx="800100" cy="490993"/>
            </a:xfrm>
          </p:grpSpPr>
          <p:grpSp>
            <p:nvGrpSpPr>
              <p:cNvPr id="77" name="Group 212"/>
              <p:cNvGrpSpPr/>
              <p:nvPr/>
            </p:nvGrpSpPr>
            <p:grpSpPr>
              <a:xfrm>
                <a:off x="307459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55" name="Right Arrow 54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2004</a:t>
                  </a:r>
                </a:p>
              </p:txBody>
            </p:sp>
          </p:grpSp>
          <p:sp>
            <p:nvSpPr>
              <p:cNvPr id="54" name="Freeform 53"/>
              <p:cNvSpPr/>
              <p:nvPr/>
            </p:nvSpPr>
            <p:spPr bwMode="auto">
              <a:xfrm>
                <a:off x="307044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2003"/>
            <p:cNvGrpSpPr/>
            <p:nvPr/>
          </p:nvGrpSpPr>
          <p:grpSpPr>
            <a:xfrm>
              <a:off x="3129982" y="2226728"/>
              <a:ext cx="800100" cy="490993"/>
              <a:chOff x="2421390" y="2421694"/>
              <a:chExt cx="800100" cy="490993"/>
            </a:xfrm>
          </p:grpSpPr>
          <p:grpSp>
            <p:nvGrpSpPr>
              <p:cNvPr id="83" name="Group 205"/>
              <p:cNvGrpSpPr/>
              <p:nvPr/>
            </p:nvGrpSpPr>
            <p:grpSpPr>
              <a:xfrm>
                <a:off x="2425538" y="2421694"/>
                <a:ext cx="791805" cy="490993"/>
                <a:chOff x="776" y="1966255"/>
                <a:chExt cx="828686" cy="490993"/>
              </a:xfrm>
            </p:grpSpPr>
            <p:sp>
              <p:nvSpPr>
                <p:cNvPr id="35" name="Right Arrow 34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2003</a:t>
                  </a:r>
                  <a:endParaRPr lang="en-US" sz="1600" dirty="0"/>
                </a:p>
              </p:txBody>
            </p:sp>
          </p:grpSp>
          <p:sp>
            <p:nvSpPr>
              <p:cNvPr id="34" name="Freeform 33"/>
              <p:cNvSpPr/>
              <p:nvPr/>
            </p:nvSpPr>
            <p:spPr bwMode="auto">
              <a:xfrm>
                <a:off x="2421390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2002"/>
            <p:cNvGrpSpPr/>
            <p:nvPr/>
          </p:nvGrpSpPr>
          <p:grpSpPr>
            <a:xfrm>
              <a:off x="2466997" y="2226728"/>
              <a:ext cx="800100" cy="490993"/>
              <a:chOff x="1758405" y="2420504"/>
              <a:chExt cx="800100" cy="490993"/>
            </a:xfrm>
          </p:grpSpPr>
          <p:grpSp>
            <p:nvGrpSpPr>
              <p:cNvPr id="79" name="Group 201"/>
              <p:cNvGrpSpPr/>
              <p:nvPr/>
            </p:nvGrpSpPr>
            <p:grpSpPr>
              <a:xfrm>
                <a:off x="1762553" y="2420504"/>
                <a:ext cx="791805" cy="490993"/>
                <a:chOff x="776" y="1966255"/>
                <a:chExt cx="828686" cy="490993"/>
              </a:xfrm>
            </p:grpSpPr>
            <p:sp>
              <p:nvSpPr>
                <p:cNvPr id="51" name="Right Arrow 50"/>
                <p:cNvSpPr/>
                <p:nvPr/>
              </p:nvSpPr>
              <p:spPr bwMode="auto">
                <a:xfrm>
                  <a:off x="621866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2002</a:t>
                  </a:r>
                </a:p>
              </p:txBody>
            </p:sp>
          </p:grpSp>
          <p:sp>
            <p:nvSpPr>
              <p:cNvPr id="50" name="Freeform 49"/>
              <p:cNvSpPr/>
              <p:nvPr/>
            </p:nvSpPr>
            <p:spPr bwMode="auto">
              <a:xfrm>
                <a:off x="1758405" y="242192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0" name="2001"/>
            <p:cNvGrpSpPr/>
            <p:nvPr/>
          </p:nvGrpSpPr>
          <p:grpSpPr>
            <a:xfrm>
              <a:off x="1806857" y="2226728"/>
              <a:ext cx="800100" cy="490993"/>
              <a:chOff x="1806857" y="2226728"/>
              <a:chExt cx="800100" cy="490993"/>
            </a:xfrm>
          </p:grpSpPr>
          <p:sp>
            <p:nvSpPr>
              <p:cNvPr id="47" name="Right Arrow 46"/>
              <p:cNvSpPr/>
              <p:nvPr/>
            </p:nvSpPr>
            <p:spPr bwMode="auto">
              <a:xfrm>
                <a:off x="2404453" y="2334010"/>
                <a:ext cx="198357" cy="276429"/>
              </a:xfrm>
              <a:prstGeom prst="rightArrow">
                <a:avLst>
                  <a:gd name="adj1" fmla="val 50000"/>
                  <a:gd name="adj2" fmla="val 7332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576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811005" y="2226728"/>
                <a:ext cx="655992" cy="49099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2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8288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600" dirty="0" smtClean="0"/>
                  <a:t>2001</a:t>
                </a:r>
                <a:endParaRPr lang="en-US" sz="1600" dirty="0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1806857" y="2228146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0" name="2000"/>
            <p:cNvGrpSpPr/>
            <p:nvPr/>
          </p:nvGrpSpPr>
          <p:grpSpPr>
            <a:xfrm>
              <a:off x="1149326" y="2226728"/>
              <a:ext cx="800100" cy="490993"/>
              <a:chOff x="440734" y="2421694"/>
              <a:chExt cx="800100" cy="490993"/>
            </a:xfrm>
          </p:grpSpPr>
          <p:grpSp>
            <p:nvGrpSpPr>
              <p:cNvPr id="81" name="Group 124"/>
              <p:cNvGrpSpPr/>
              <p:nvPr/>
            </p:nvGrpSpPr>
            <p:grpSpPr>
              <a:xfrm>
                <a:off x="441272" y="2421694"/>
                <a:ext cx="799025" cy="490993"/>
                <a:chOff x="776" y="1966255"/>
                <a:chExt cx="836242" cy="490993"/>
              </a:xfrm>
            </p:grpSpPr>
            <p:sp>
              <p:nvSpPr>
                <p:cNvPr id="43" name="Right Arrow 42"/>
                <p:cNvSpPr/>
                <p:nvPr/>
              </p:nvSpPr>
              <p:spPr bwMode="auto">
                <a:xfrm>
                  <a:off x="629422" y="2073537"/>
                  <a:ext cx="207596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rgbClr val="90BD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46304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44" name="Rectangle 8"/>
                <p:cNvSpPr/>
                <p:nvPr/>
              </p:nvSpPr>
              <p:spPr bwMode="auto">
                <a:xfrm>
                  <a:off x="776" y="1966255"/>
                  <a:ext cx="686547" cy="4909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0BDDC"/>
                    </a:gs>
                    <a:gs pos="100000">
                      <a:srgbClr val="E2EEF6"/>
                    </a:gs>
                  </a:gsLst>
                  <a:lin ang="12000000" scaled="0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2000</a:t>
                  </a:r>
                </a:p>
              </p:txBody>
            </p:sp>
          </p:grpSp>
          <p:sp>
            <p:nvSpPr>
              <p:cNvPr id="42" name="Freeform 41"/>
              <p:cNvSpPr/>
              <p:nvPr/>
            </p:nvSpPr>
            <p:spPr bwMode="auto">
              <a:xfrm>
                <a:off x="440734" y="2423112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5" name="1999"/>
            <p:cNvGrpSpPr/>
            <p:nvPr/>
          </p:nvGrpSpPr>
          <p:grpSpPr>
            <a:xfrm>
              <a:off x="508765" y="2228146"/>
              <a:ext cx="800100" cy="503760"/>
              <a:chOff x="508765" y="2228146"/>
              <a:chExt cx="800100" cy="503760"/>
            </a:xfrm>
          </p:grpSpPr>
          <p:grpSp>
            <p:nvGrpSpPr>
              <p:cNvPr id="86" name="Group 66"/>
              <p:cNvGrpSpPr/>
              <p:nvPr/>
            </p:nvGrpSpPr>
            <p:grpSpPr>
              <a:xfrm>
                <a:off x="517061" y="2240913"/>
                <a:ext cx="791804" cy="490993"/>
                <a:chOff x="314325" y="1629445"/>
                <a:chExt cx="791804" cy="490993"/>
              </a:xfrm>
            </p:grpSpPr>
            <p:sp>
              <p:nvSpPr>
                <p:cNvPr id="65" name="Right Arrow 64"/>
                <p:cNvSpPr/>
                <p:nvPr/>
              </p:nvSpPr>
              <p:spPr bwMode="auto">
                <a:xfrm>
                  <a:off x="907772" y="1736727"/>
                  <a:ext cx="198357" cy="276429"/>
                </a:xfrm>
                <a:prstGeom prst="rightArrow">
                  <a:avLst>
                    <a:gd name="adj1" fmla="val 50000"/>
                    <a:gd name="adj2" fmla="val 73328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36576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14325" y="1629445"/>
                  <a:ext cx="655992" cy="490993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20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18288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1999</a:t>
                  </a:r>
                  <a:endParaRPr lang="en-US" sz="1600" dirty="0"/>
                </a:p>
              </p:txBody>
            </p:sp>
          </p:grpSp>
          <p:sp>
            <p:nvSpPr>
              <p:cNvPr id="134" name="Freeform 133"/>
              <p:cNvSpPr/>
              <p:nvPr/>
            </p:nvSpPr>
            <p:spPr bwMode="auto">
              <a:xfrm>
                <a:off x="508765" y="2228146"/>
                <a:ext cx="800100" cy="488156"/>
              </a:xfrm>
              <a:custGeom>
                <a:avLst/>
                <a:gdLst>
                  <a:gd name="connsiteX0" fmla="*/ 652463 w 800100"/>
                  <a:gd name="connsiteY0" fmla="*/ 0 h 488156"/>
                  <a:gd name="connsiteX1" fmla="*/ 654844 w 800100"/>
                  <a:gd name="connsiteY1" fmla="*/ 114300 h 488156"/>
                  <a:gd name="connsiteX2" fmla="*/ 800100 w 800100"/>
                  <a:gd name="connsiteY2" fmla="*/ 242887 h 488156"/>
                  <a:gd name="connsiteX3" fmla="*/ 657225 w 800100"/>
                  <a:gd name="connsiteY3" fmla="*/ 373856 h 488156"/>
                  <a:gd name="connsiteX4" fmla="*/ 657225 w 800100"/>
                  <a:gd name="connsiteY4" fmla="*/ 488156 h 488156"/>
                  <a:gd name="connsiteX5" fmla="*/ 0 w 800100"/>
                  <a:gd name="connsiteY5" fmla="*/ 488156 h 488156"/>
                  <a:gd name="connsiteX6" fmla="*/ 0 w 800100"/>
                  <a:gd name="connsiteY6" fmla="*/ 2381 h 488156"/>
                  <a:gd name="connsiteX7" fmla="*/ 652463 w 800100"/>
                  <a:gd name="connsiteY7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0100" h="488156">
                    <a:moveTo>
                      <a:pt x="652463" y="0"/>
                    </a:moveTo>
                    <a:cubicBezTo>
                      <a:pt x="653257" y="38100"/>
                      <a:pt x="654050" y="76200"/>
                      <a:pt x="654844" y="114300"/>
                    </a:cubicBezTo>
                    <a:lnTo>
                      <a:pt x="800100" y="242887"/>
                    </a:lnTo>
                    <a:lnTo>
                      <a:pt x="657225" y="373856"/>
                    </a:lnTo>
                    <a:lnTo>
                      <a:pt x="657225" y="488156"/>
                    </a:lnTo>
                    <a:lnTo>
                      <a:pt x="0" y="488156"/>
                    </a:lnTo>
                    <a:lnTo>
                      <a:pt x="0" y="2381"/>
                    </a:lnTo>
                    <a:lnTo>
                      <a:pt x="652463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38" name="Rectangle 137"/>
          <p:cNvSpPr/>
          <p:nvPr/>
        </p:nvSpPr>
        <p:spPr bwMode="auto">
          <a:xfrm>
            <a:off x="173106" y="1189287"/>
            <a:ext cx="1406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OSCI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formed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 bwMode="auto">
          <a:xfrm flipV="1">
            <a:off x="861069" y="1938509"/>
            <a:ext cx="0" cy="283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Rectangle 139"/>
          <p:cNvSpPr/>
          <p:nvPr/>
        </p:nvSpPr>
        <p:spPr bwMode="auto">
          <a:xfrm>
            <a:off x="3703229" y="1159286"/>
            <a:ext cx="15208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IEEE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1666-2005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released 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V="1">
            <a:off x="4455808" y="1997483"/>
            <a:ext cx="0" cy="2392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Rectangle 141"/>
          <p:cNvSpPr/>
          <p:nvPr/>
        </p:nvSpPr>
        <p:spPr bwMode="auto">
          <a:xfrm>
            <a:off x="6169610" y="1205177"/>
            <a:ext cx="14065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OSCI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year anniversary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7287225" y="1245484"/>
            <a:ext cx="117300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IEEE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1666-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</a:p>
        </p:txBody>
      </p:sp>
      <p:cxnSp>
        <p:nvCxnSpPr>
          <p:cNvPr id="223" name="Straight Connector 222"/>
          <p:cNvCxnSpPr/>
          <p:nvPr/>
        </p:nvCxnSpPr>
        <p:spPr bwMode="auto">
          <a:xfrm flipV="1">
            <a:off x="7994562" y="2037063"/>
            <a:ext cx="0" cy="182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 flipV="1">
            <a:off x="6909246" y="2030147"/>
            <a:ext cx="0" cy="205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Rectangle 156"/>
          <p:cNvSpPr/>
          <p:nvPr/>
        </p:nvSpPr>
        <p:spPr bwMode="auto">
          <a:xfrm>
            <a:off x="7471749" y="565194"/>
            <a:ext cx="1416580" cy="6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Merger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Accellera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1" name="Up Arrow 160"/>
          <p:cNvSpPr/>
          <p:nvPr/>
        </p:nvSpPr>
        <p:spPr bwMode="auto">
          <a:xfrm>
            <a:off x="8324285" y="3412671"/>
            <a:ext cx="105591" cy="219075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1A422EF-296A-4162-9355-E19113B0E2C8}" type="slidenum">
              <a:rPr lang="de-DE" smtClean="0"/>
              <a:t>7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04803" y="1858002"/>
            <a:ext cx="2440206" cy="1570354"/>
          </a:xfrm>
          <a:custGeom>
            <a:avLst/>
            <a:gdLst>
              <a:gd name="connsiteX0" fmla="*/ 0 w 2440206"/>
              <a:gd name="connsiteY0" fmla="*/ 0 h 1570354"/>
              <a:gd name="connsiteX1" fmla="*/ 2440206 w 2440206"/>
              <a:gd name="connsiteY1" fmla="*/ 0 h 1570354"/>
              <a:gd name="connsiteX2" fmla="*/ 2440206 w 2440206"/>
              <a:gd name="connsiteY2" fmla="*/ 1570354 h 1570354"/>
              <a:gd name="connsiteX3" fmla="*/ 0 w 2440206"/>
              <a:gd name="connsiteY3" fmla="*/ 1570354 h 1570354"/>
              <a:gd name="connsiteX4" fmla="*/ 0 w 2440206"/>
              <a:gd name="connsiteY4" fmla="*/ 0 h 15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206" h="1570354">
                <a:moveTo>
                  <a:pt x="0" y="0"/>
                </a:moveTo>
                <a:lnTo>
                  <a:pt x="2440206" y="0"/>
                </a:lnTo>
                <a:lnTo>
                  <a:pt x="2440206" y="1570354"/>
                </a:lnTo>
                <a:lnTo>
                  <a:pt x="0" y="157035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lvl="1" indent="-190500" defTabSz="84455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600" noProof="1" smtClean="0">
                <a:solidFill>
                  <a:schemeClr val="tx1"/>
                </a:solidFill>
                <a:latin typeface="Arial" charset="0"/>
                <a:cs typeface="Arial" charset="0"/>
              </a:rPr>
              <a:t>UVM and IP-XACT</a:t>
            </a:r>
          </a:p>
          <a:p>
            <a:pPr marL="190500" lvl="1" indent="-190500" defTabSz="84455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600" noProof="1" smtClean="0">
                <a:solidFill>
                  <a:schemeClr val="tx1"/>
                </a:solidFill>
                <a:latin typeface="Arial" charset="0"/>
                <a:cs typeface="Arial" charset="0"/>
              </a:rPr>
              <a:t>SystemC and IP-XACT</a:t>
            </a:r>
            <a:endParaRPr lang="en-US" sz="1600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63800" y="1104367"/>
            <a:ext cx="3395234" cy="3394653"/>
            <a:chOff x="2463800" y="1104367"/>
            <a:chExt cx="3395234" cy="3394653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gray">
            <a:xfrm>
              <a:off x="2463800" y="1104367"/>
              <a:ext cx="3395234" cy="3394653"/>
            </a:xfrm>
            <a:prstGeom prst="ellipse">
              <a:avLst/>
            </a:prstGeom>
            <a:gradFill rotWithShape="1">
              <a:gsLst>
                <a:gs pos="0">
                  <a:srgbClr val="90BDDC"/>
                </a:gs>
                <a:gs pos="100000">
                  <a:srgbClr val="E2EEF6"/>
                </a:gs>
              </a:gsLst>
              <a:lin ang="5400000" scaled="1"/>
            </a:gra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gray">
            <a:xfrm>
              <a:off x="2473325" y="2637892"/>
              <a:ext cx="26257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n-US" sz="1600" b="1" noProof="1" smtClean="0">
                  <a:cs typeface="Arial" charset="0"/>
                </a:rPr>
                <a:t>System-Level IP Integration</a:t>
              </a: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gray">
            <a:xfrm rot="2018915">
              <a:off x="2507080" y="3564698"/>
              <a:ext cx="1484740" cy="570794"/>
            </a:xfrm>
            <a:custGeom>
              <a:avLst/>
              <a:gdLst>
                <a:gd name="T0" fmla="*/ 0 w 612"/>
                <a:gd name="T1" fmla="*/ 0 h 236"/>
                <a:gd name="T2" fmla="*/ 472 w 612"/>
                <a:gd name="T3" fmla="*/ 108 h 236"/>
                <a:gd name="T4" fmla="*/ 612 w 612"/>
                <a:gd name="T5" fmla="*/ 92 h 236"/>
                <a:gd name="T6" fmla="*/ 428 w 612"/>
                <a:gd name="T7" fmla="*/ 228 h 236"/>
                <a:gd name="T8" fmla="*/ 154 w 612"/>
                <a:gd name="T9" fmla="*/ 144 h 236"/>
                <a:gd name="T10" fmla="*/ 14 w 612"/>
                <a:gd name="T11" fmla="*/ 34 h 236"/>
                <a:gd name="T12" fmla="*/ 0 w 612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2"/>
                <a:gd name="T22" fmla="*/ 0 h 236"/>
                <a:gd name="T23" fmla="*/ 612 w 612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2" h="236">
                  <a:moveTo>
                    <a:pt x="0" y="0"/>
                  </a:moveTo>
                  <a:cubicBezTo>
                    <a:pt x="0" y="0"/>
                    <a:pt x="238" y="112"/>
                    <a:pt x="472" y="108"/>
                  </a:cubicBezTo>
                  <a:cubicBezTo>
                    <a:pt x="472" y="108"/>
                    <a:pt x="596" y="100"/>
                    <a:pt x="612" y="92"/>
                  </a:cubicBezTo>
                  <a:cubicBezTo>
                    <a:pt x="612" y="92"/>
                    <a:pt x="608" y="210"/>
                    <a:pt x="428" y="228"/>
                  </a:cubicBezTo>
                  <a:cubicBezTo>
                    <a:pt x="428" y="228"/>
                    <a:pt x="328" y="236"/>
                    <a:pt x="154" y="144"/>
                  </a:cubicBezTo>
                  <a:cubicBezTo>
                    <a:pt x="154" y="144"/>
                    <a:pt x="58" y="106"/>
                    <a:pt x="14" y="34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1999"/>
                  </a:schemeClr>
                </a:gs>
                <a:gs pos="50000">
                  <a:schemeClr val="bg1">
                    <a:alpha val="82999"/>
                  </a:schemeClr>
                </a:gs>
                <a:gs pos="100000">
                  <a:schemeClr val="bg1">
                    <a:alpha val="21999"/>
                  </a:schemeClr>
                </a:gs>
              </a:gsLst>
              <a:lin ang="0" scaled="1"/>
            </a:gra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2101496" y="4529279"/>
            <a:ext cx="2440206" cy="1570354"/>
          </a:xfrm>
          <a:custGeom>
            <a:avLst/>
            <a:gdLst>
              <a:gd name="connsiteX0" fmla="*/ 0 w 2440206"/>
              <a:gd name="connsiteY0" fmla="*/ 0 h 1570354"/>
              <a:gd name="connsiteX1" fmla="*/ 2440206 w 2440206"/>
              <a:gd name="connsiteY1" fmla="*/ 0 h 1570354"/>
              <a:gd name="connsiteX2" fmla="*/ 2440206 w 2440206"/>
              <a:gd name="connsiteY2" fmla="*/ 1570354 h 1570354"/>
              <a:gd name="connsiteX3" fmla="*/ 0 w 2440206"/>
              <a:gd name="connsiteY3" fmla="*/ 1570354 h 1570354"/>
              <a:gd name="connsiteX4" fmla="*/ 0 w 2440206"/>
              <a:gd name="connsiteY4" fmla="*/ 0 h 15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206" h="1570354">
                <a:moveTo>
                  <a:pt x="0" y="0"/>
                </a:moveTo>
                <a:lnTo>
                  <a:pt x="2440206" y="0"/>
                </a:lnTo>
                <a:lnTo>
                  <a:pt x="2440206" y="1570354"/>
                </a:lnTo>
                <a:lnTo>
                  <a:pt x="0" y="157035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lvl="1" indent="-190500" defTabSz="84455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600" noProof="1" smtClean="0">
                <a:solidFill>
                  <a:schemeClr val="tx1"/>
                </a:solidFill>
                <a:latin typeface="Arial" charset="0"/>
                <a:cs typeface="Arial" charset="0"/>
              </a:rPr>
              <a:t>Verilog-AMS, SystemVerilog AMS, SystemC AMS</a:t>
            </a:r>
            <a:endParaRPr lang="en-US" sz="1600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53838" y="1064332"/>
            <a:ext cx="2440206" cy="1570354"/>
          </a:xfrm>
          <a:custGeom>
            <a:avLst/>
            <a:gdLst>
              <a:gd name="connsiteX0" fmla="*/ 0 w 2440206"/>
              <a:gd name="connsiteY0" fmla="*/ 0 h 1570354"/>
              <a:gd name="connsiteX1" fmla="*/ 2440206 w 2440206"/>
              <a:gd name="connsiteY1" fmla="*/ 0 h 1570354"/>
              <a:gd name="connsiteX2" fmla="*/ 2440206 w 2440206"/>
              <a:gd name="connsiteY2" fmla="*/ 1570354 h 1570354"/>
              <a:gd name="connsiteX3" fmla="*/ 0 w 2440206"/>
              <a:gd name="connsiteY3" fmla="*/ 1570354 h 1570354"/>
              <a:gd name="connsiteX4" fmla="*/ 0 w 2440206"/>
              <a:gd name="connsiteY4" fmla="*/ 0 h 15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206" h="1570354">
                <a:moveTo>
                  <a:pt x="0" y="0"/>
                </a:moveTo>
                <a:lnTo>
                  <a:pt x="2440206" y="0"/>
                </a:lnTo>
                <a:lnTo>
                  <a:pt x="2440206" y="1570354"/>
                </a:lnTo>
                <a:lnTo>
                  <a:pt x="0" y="157035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lvl="1" indent="-190500" defTabSz="84455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600" noProof="1" smtClean="0">
                <a:solidFill>
                  <a:schemeClr val="tx1"/>
                </a:solidFill>
                <a:latin typeface="Arial" charset="0"/>
                <a:cs typeface="Arial" charset="0"/>
              </a:rPr>
              <a:t>UVM, TLM-2.0, CCI</a:t>
            </a:r>
          </a:p>
          <a:p>
            <a:pPr marL="190500" lvl="1" indent="-190500" defTabSz="84455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en-US" sz="1600" noProof="1" smtClean="0">
                <a:solidFill>
                  <a:schemeClr val="tx1"/>
                </a:solidFill>
                <a:latin typeface="Arial" charset="0"/>
                <a:cs typeface="Arial" charset="0"/>
              </a:rPr>
              <a:t>SystemC and UCIS</a:t>
            </a:r>
            <a:endParaRPr lang="en-US" sz="1600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Synergies and Future Opportunities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56038" y="2916077"/>
            <a:ext cx="2625725" cy="2441202"/>
            <a:chOff x="3856038" y="2916077"/>
            <a:chExt cx="2625725" cy="2441202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gray">
            <a:xfrm>
              <a:off x="3931843" y="2916077"/>
              <a:ext cx="2441620" cy="2441202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alpha val="34000"/>
                  </a:schemeClr>
                </a:gs>
                <a:gs pos="50000">
                  <a:schemeClr val="accent6">
                    <a:lumMod val="40000"/>
                    <a:lumOff val="60000"/>
                    <a:alpha val="49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gray">
            <a:xfrm>
              <a:off x="3856038" y="4098392"/>
              <a:ext cx="26257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vl="0" algn="ctr" defTabSz="801688">
                <a:spcAft>
                  <a:spcPct val="40000"/>
                </a:spcAft>
              </a:pPr>
              <a:r>
                <a:rPr lang="en-US" sz="1600" b="1" dirty="0"/>
                <a:t>Mixed-Signal Design &amp; </a:t>
              </a:r>
              <a:r>
                <a:rPr lang="en-US" sz="1600" b="1" dirty="0" smtClean="0"/>
                <a:t>Verification</a:t>
              </a:r>
              <a:endParaRPr lang="en-US" sz="1600" b="1" noProof="1">
                <a:cs typeface="Arial" charset="0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gray">
            <a:xfrm rot="18165905">
              <a:off x="5643401" y="4578407"/>
              <a:ext cx="638219" cy="339615"/>
            </a:xfrm>
            <a:custGeom>
              <a:avLst/>
              <a:gdLst>
                <a:gd name="T0" fmla="*/ 0 w 145"/>
                <a:gd name="T1" fmla="*/ 0 h 77"/>
                <a:gd name="T2" fmla="*/ 145 w 145"/>
                <a:gd name="T3" fmla="*/ 36 h 77"/>
                <a:gd name="T4" fmla="*/ 97 w 145"/>
                <a:gd name="T5" fmla="*/ 76 h 77"/>
                <a:gd name="T6" fmla="*/ 0 w 145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77"/>
                <a:gd name="T14" fmla="*/ 145 w 145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77">
                  <a:moveTo>
                    <a:pt x="0" y="0"/>
                  </a:moveTo>
                  <a:cubicBezTo>
                    <a:pt x="0" y="0"/>
                    <a:pt x="51" y="53"/>
                    <a:pt x="145" y="36"/>
                  </a:cubicBezTo>
                  <a:cubicBezTo>
                    <a:pt x="145" y="36"/>
                    <a:pt x="132" y="75"/>
                    <a:pt x="97" y="76"/>
                  </a:cubicBezTo>
                  <a:cubicBezTo>
                    <a:pt x="62" y="77"/>
                    <a:pt x="23" y="66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1999"/>
                  </a:schemeClr>
                </a:gs>
                <a:gs pos="50000">
                  <a:schemeClr val="bg1">
                    <a:alpha val="82999"/>
                  </a:schemeClr>
                </a:gs>
                <a:gs pos="100000">
                  <a:schemeClr val="bg1">
                    <a:alpha val="21999"/>
                  </a:schemeClr>
                </a:gs>
              </a:gsLst>
              <a:lin ang="0" scaled="1"/>
            </a:gradFill>
            <a:ln w="317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30775" y="1534138"/>
            <a:ext cx="1890713" cy="1876320"/>
            <a:chOff x="4930775" y="1534138"/>
            <a:chExt cx="1890713" cy="18763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4999092" y="1670910"/>
              <a:ext cx="1739846" cy="1739548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alpha val="34000"/>
                  </a:schemeClr>
                </a:gs>
                <a:gs pos="50000">
                  <a:schemeClr val="accent6">
                    <a:lumMod val="40000"/>
                    <a:lumOff val="60000"/>
                    <a:alpha val="49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gray">
            <a:xfrm>
              <a:off x="4930775" y="2456917"/>
              <a:ext cx="189071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lvl="0" algn="ctr" defTabSz="801688">
                <a:spcAft>
                  <a:spcPct val="40000"/>
                </a:spcAft>
              </a:pPr>
              <a:r>
                <a:rPr lang="en-US" sz="1600" b="1" noProof="1" smtClean="0">
                  <a:cs typeface="Arial" charset="0"/>
                </a:rPr>
                <a:t>System-Level Verification </a:t>
              </a:r>
              <a:endParaRPr lang="en-US" sz="1600" b="1" noProof="1">
                <a:cs typeface="Arial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 rot="769480">
              <a:off x="5585686" y="1534138"/>
              <a:ext cx="724932" cy="647727"/>
            </a:xfrm>
            <a:custGeom>
              <a:avLst/>
              <a:gdLst>
                <a:gd name="T0" fmla="*/ 0 w 298"/>
                <a:gd name="T1" fmla="*/ 164 h 270"/>
                <a:gd name="T2" fmla="*/ 44 w 298"/>
                <a:gd name="T3" fmla="*/ 236 h 270"/>
                <a:gd name="T4" fmla="*/ 250 w 298"/>
                <a:gd name="T5" fmla="*/ 220 h 270"/>
                <a:gd name="T6" fmla="*/ 270 w 298"/>
                <a:gd name="T7" fmla="*/ 119 h 270"/>
                <a:gd name="T8" fmla="*/ 0 w 298"/>
                <a:gd name="T9" fmla="*/ 164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70"/>
                <a:gd name="T17" fmla="*/ 298 w 298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70">
                  <a:moveTo>
                    <a:pt x="0" y="188"/>
                  </a:moveTo>
                  <a:cubicBezTo>
                    <a:pt x="48" y="270"/>
                    <a:pt x="48" y="270"/>
                    <a:pt x="48" y="270"/>
                  </a:cubicBezTo>
                  <a:cubicBezTo>
                    <a:pt x="48" y="270"/>
                    <a:pt x="178" y="210"/>
                    <a:pt x="274" y="252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140" y="0"/>
                    <a:pt x="0" y="1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32999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18900000" scaled="1"/>
            </a:gra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E5EEF50-C1EB-4A33-B1BB-AD209C179804}" type="slidenum">
              <a:rPr lang="de-DE" smtClean="0"/>
              <a:t>8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and IP Design Standards and Initiatives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E410677-0587-4B64-863A-27DEFD7D6C82}" type="slidenum">
              <a:rPr lang="de-DE" smtClean="0"/>
              <a:t>9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539435" y="1697560"/>
            <a:ext cx="7086600" cy="4191000"/>
            <a:chOff x="228600" y="1752600"/>
            <a:chExt cx="7086600" cy="4191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676400" y="1752600"/>
              <a:ext cx="5638800" cy="4191000"/>
            </a:xfrm>
            <a:prstGeom prst="roundRect">
              <a:avLst/>
            </a:prstGeom>
            <a:gradFill rotWithShape="1">
              <a:gsLst>
                <a:gs pos="0">
                  <a:srgbClr val="90BDDC">
                    <a:alpha val="42000"/>
                  </a:srgbClr>
                </a:gs>
                <a:gs pos="100000">
                  <a:schemeClr val="accent6">
                    <a:lumMod val="75000"/>
                    <a:alpha val="61000"/>
                  </a:schemeClr>
                </a:gs>
              </a:gsLst>
              <a:lin ang="16200000" scaled="0"/>
            </a:gra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en-US" smtClean="0"/>
            </a:p>
          </p:txBody>
        </p:sp>
        <p:sp>
          <p:nvSpPr>
            <p:cNvPr id="7" name="Oval 6"/>
            <p:cNvSpPr/>
            <p:nvPr/>
          </p:nvSpPr>
          <p:spPr>
            <a:xfrm>
              <a:off x="1828800" y="2895600"/>
              <a:ext cx="1219200" cy="213360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SystemC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835" y="5334000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3028890"/>
              <a:ext cx="1353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Testbench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1905000"/>
              <a:ext cx="13949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 smtClean="0"/>
                <a:t>SoC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49450" y="5257800"/>
              <a:ext cx="12954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SV-AMS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205480" y="5257800"/>
              <a:ext cx="6858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UPF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51910" y="5257800"/>
              <a:ext cx="6858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SDF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498340" y="5257800"/>
              <a:ext cx="7620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OCI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08429" y="4450274"/>
              <a:ext cx="1216152" cy="54864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OVL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220970" y="5257800"/>
              <a:ext cx="9144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VHDL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096000" y="5257800"/>
              <a:ext cx="990600" cy="53340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Verilog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0" y="2895600"/>
              <a:ext cx="1219200" cy="213360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System-Verilog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144905" y="3290140"/>
              <a:ext cx="2743200" cy="50292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UVM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906905" y="3854525"/>
              <a:ext cx="1219200" cy="54864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SCE-MI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1905000"/>
              <a:ext cx="1600200" cy="53340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IP-XACT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724400" y="1905000"/>
              <a:ext cx="1752600" cy="53340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IP-Tagging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144905" y="2718055"/>
              <a:ext cx="2743200" cy="502920"/>
            </a:xfrm>
            <a:prstGeom prst="ellipse">
              <a:avLst/>
            </a:prstGeom>
            <a:gradFill flip="none" rotWithShape="1">
              <a:gsLst>
                <a:gs pos="30000">
                  <a:schemeClr val="bg1"/>
                </a:gs>
                <a:gs pos="88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UCIS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8598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8180</TotalTime>
  <Words>1114</Words>
  <Application>Microsoft Macintosh PowerPoint</Application>
  <PresentationFormat>On-screen Show (4:3)</PresentationFormat>
  <Paragraphs>334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PresentationLoad</vt:lpstr>
      <vt:lpstr>Accellera Systems Initiative Overview</vt:lpstr>
      <vt:lpstr>Accellera Systems Initiative</vt:lpstr>
      <vt:lpstr>Broad Industry Support</vt:lpstr>
      <vt:lpstr>Why Standards?</vt:lpstr>
      <vt:lpstr>Accellera Systems Initiative</vt:lpstr>
      <vt:lpstr>Accellera Standards Success</vt:lpstr>
      <vt:lpstr>OSCI Standards Success</vt:lpstr>
      <vt:lpstr>Synergies and Future Opportunities</vt:lpstr>
      <vt:lpstr>EDA and IP Design Standards and Initiatives</vt:lpstr>
      <vt:lpstr>Ongoing Technical Activities</vt:lpstr>
      <vt:lpstr>Strong Relationship with IEEE</vt:lpstr>
      <vt:lpstr>What’s Next?</vt:lpstr>
      <vt:lpstr>PowerPoint Presentation</vt:lpstr>
      <vt:lpstr>Summary</vt:lpstr>
      <vt:lpstr>PowerPoint Presentation</vt:lpstr>
      <vt:lpstr>Acronyms &amp; Definitions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kuhooe</dc:creator>
  <dc:description>PresentationLoad.com</dc:description>
  <cp:lastModifiedBy>Bill Read</cp:lastModifiedBy>
  <cp:revision>310</cp:revision>
  <dcterms:created xsi:type="dcterms:W3CDTF">2007-11-27T23:54:21Z</dcterms:created>
  <dcterms:modified xsi:type="dcterms:W3CDTF">2012-08-20T22:35:01Z</dcterms:modified>
</cp:coreProperties>
</file>