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2" r:id="rId4"/>
    <p:sldId id="259" r:id="rId5"/>
    <p:sldId id="268" r:id="rId6"/>
    <p:sldId id="269" r:id="rId7"/>
    <p:sldId id="270" r:id="rId8"/>
    <p:sldId id="271" r:id="rId9"/>
    <p:sldId id="267" r:id="rId10"/>
    <p:sldId id="262" r:id="rId11"/>
    <p:sldId id="274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31" autoAdjust="0"/>
  </p:normalViewPr>
  <p:slideViewPr>
    <p:cSldViewPr snapToGrid="0" snapToObjects="1">
      <p:cViewPr varScale="1">
        <p:scale>
          <a:sx n="98" d="100"/>
          <a:sy n="98" d="100"/>
        </p:scale>
        <p:origin x="-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70C16-FB55-1F4E-9AB2-42894CC4D110}" type="datetime1">
              <a:rPr lang="en-US" smtClean="0"/>
              <a:t>8/19/12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F25F8-C062-3643-B599-DCBED039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587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4A3E8-964C-DA4E-AF0F-62CA9CE12C35}" type="datetime1">
              <a:rPr lang="en-US" smtClean="0"/>
              <a:t>8/19/12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A7A5B-2E7E-9142-A66D-AFC17E400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101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A7A5B-2E7E-9142-A66D-AFC17E4005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68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4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D710B6-F998-174A-9396-FE19F7C2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4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D710B6-F998-174A-9396-FE19F7C2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9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4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D710B6-F998-174A-9396-FE19F7C2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1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D710B6-F998-174A-9396-FE19F7C2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D710B6-F998-174A-9396-FE19F7C2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6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D710B6-F998-174A-9396-FE19F7C2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D710B6-F998-174A-9396-FE19F7C2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6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D710B6-F998-174A-9396-FE19F7C2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5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D710B6-F998-174A-9396-FE19F7C2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8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7490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6502"/>
            <a:ext cx="8229600" cy="473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7" descr="DTC_Logo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23039" y="6126164"/>
            <a:ext cx="959875" cy="61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500394" y="6425364"/>
            <a:ext cx="1186403" cy="316375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09D1E-CD34-334D-9DC3-88EBF89E5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6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6" Type="http://schemas.openxmlformats.org/officeDocument/2006/relationships/image" Target="../media/image7.emf"/><Relationship Id="rId7" Type="http://schemas.openxmlformats.org/officeDocument/2006/relationships/image" Target="../media/image8.emf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Design Technology Committee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Bill Read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Chairman DTC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August 20, 2012</a:t>
            </a:r>
          </a:p>
        </p:txBody>
      </p:sp>
    </p:spTree>
    <p:extLst>
      <p:ext uri="{BB962C8B-B14F-4D97-AF65-F5344CB8AC3E}">
        <p14:creationId xmlns:p14="http://schemas.microsoft.com/office/powerpoint/2010/main" val="974968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rial"/>
                <a:cs typeface="Arial"/>
              </a:rPr>
              <a:t>2012-2013 Focus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41" y="1347628"/>
            <a:ext cx="8798973" cy="4860178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2-5 </a:t>
            </a:r>
            <a:r>
              <a:rPr lang="en-US" sz="2800" dirty="0" smtClean="0">
                <a:latin typeface="Arial"/>
                <a:cs typeface="Arial"/>
              </a:rPr>
              <a:t>year </a:t>
            </a:r>
            <a:r>
              <a:rPr lang="en-US" sz="2800" dirty="0" smtClean="0">
                <a:latin typeface="Arial"/>
                <a:cs typeface="Arial"/>
              </a:rPr>
              <a:t>needs the semiconductor and system design communities to effect EDA vendor long-term roadmaps </a:t>
            </a:r>
          </a:p>
          <a:p>
            <a:r>
              <a:rPr lang="en-US" sz="2800" dirty="0" smtClean="0">
                <a:latin typeface="Arial"/>
                <a:cs typeface="Arial"/>
              </a:rPr>
              <a:t>EDA </a:t>
            </a:r>
            <a:r>
              <a:rPr lang="en-US" sz="2800" dirty="0">
                <a:latin typeface="Arial"/>
                <a:cs typeface="Arial"/>
              </a:rPr>
              <a:t>tool roadmap needs that complement the </a:t>
            </a:r>
            <a:r>
              <a:rPr lang="en-US" sz="2800" dirty="0" smtClean="0">
                <a:latin typeface="Arial"/>
                <a:cs typeface="Arial"/>
              </a:rPr>
              <a:t>ITRS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9677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rial"/>
                <a:cs typeface="Arial"/>
              </a:rPr>
              <a:t>2012-2013 Focus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41" y="1037581"/>
            <a:ext cx="8798973" cy="5170225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Scalability </a:t>
            </a:r>
            <a:r>
              <a:rPr lang="en-US" sz="2400" dirty="0">
                <a:latin typeface="Arial"/>
                <a:cs typeface="Arial"/>
              </a:rPr>
              <a:t>of tools required for each node 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Size of partitions that should be processed in reasonable time </a:t>
            </a:r>
            <a:endParaRPr lang="en-US" sz="2000" dirty="0" smtClean="0">
              <a:latin typeface="Arial"/>
              <a:cs typeface="Arial"/>
            </a:endParaRPr>
          </a:p>
          <a:p>
            <a:pPr lvl="1"/>
            <a:r>
              <a:rPr lang="en-US" sz="2000" dirty="0" smtClean="0">
                <a:latin typeface="Arial"/>
                <a:cs typeface="Arial"/>
              </a:rPr>
              <a:t>Turnaround </a:t>
            </a:r>
            <a:r>
              <a:rPr lang="en-US" sz="2000" dirty="0">
                <a:latin typeface="Arial"/>
                <a:cs typeface="Arial"/>
              </a:rPr>
              <a:t>time expectations for key functions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Quality of results requirements</a:t>
            </a:r>
          </a:p>
          <a:p>
            <a:r>
              <a:rPr lang="en-US" sz="2400" dirty="0" smtClean="0">
                <a:latin typeface="Arial"/>
                <a:cs typeface="Arial"/>
              </a:rPr>
              <a:t>Methodology improvements for complexity</a:t>
            </a:r>
            <a:r>
              <a:rPr lang="en-US" sz="2400" dirty="0">
                <a:latin typeface="Arial"/>
                <a:cs typeface="Arial"/>
              </a:rPr>
              <a:t>, performance, power, etc.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Recommendations on limiting options within tools to improve QOR, performance, etc.</a:t>
            </a:r>
          </a:p>
          <a:p>
            <a:r>
              <a:rPr lang="en-US" sz="2400" dirty="0">
                <a:latin typeface="Arial"/>
                <a:cs typeface="Arial"/>
              </a:rPr>
              <a:t>N</a:t>
            </a:r>
            <a:r>
              <a:rPr lang="en-US" sz="2400" dirty="0" smtClean="0">
                <a:latin typeface="Arial"/>
                <a:cs typeface="Arial"/>
              </a:rPr>
              <a:t>ew </a:t>
            </a:r>
            <a:r>
              <a:rPr lang="en-US" sz="2400" dirty="0">
                <a:latin typeface="Arial"/>
                <a:cs typeface="Arial"/>
              </a:rPr>
              <a:t>Functionality requirements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Capabilities required for new technology nodes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Capabilities required for </a:t>
            </a:r>
            <a:r>
              <a:rPr lang="en-US" sz="2000" dirty="0" smtClean="0">
                <a:latin typeface="Arial"/>
                <a:cs typeface="Arial"/>
              </a:rPr>
              <a:t>heterogeneous </a:t>
            </a:r>
            <a:r>
              <a:rPr lang="en-US" sz="2000" dirty="0" smtClean="0">
                <a:latin typeface="Arial"/>
                <a:cs typeface="Arial"/>
              </a:rPr>
              <a:t>designs</a:t>
            </a:r>
            <a:endParaRPr lang="en-US" sz="2000" dirty="0">
              <a:latin typeface="Arial"/>
              <a:cs typeface="Arial"/>
            </a:endParaRPr>
          </a:p>
          <a:p>
            <a:pPr lvl="1"/>
            <a:r>
              <a:rPr lang="en-US" sz="2000" dirty="0">
                <a:latin typeface="Arial"/>
                <a:cs typeface="Arial"/>
              </a:rPr>
              <a:t>Capabilities required for </a:t>
            </a:r>
            <a:r>
              <a:rPr lang="en-US" sz="2000" dirty="0" smtClean="0">
                <a:latin typeface="Arial"/>
                <a:cs typeface="Arial"/>
              </a:rPr>
              <a:t>3D </a:t>
            </a:r>
            <a:r>
              <a:rPr lang="en-US" sz="2000" dirty="0">
                <a:latin typeface="Arial"/>
                <a:cs typeface="Arial"/>
              </a:rPr>
              <a:t>die design and die-package </a:t>
            </a:r>
            <a:r>
              <a:rPr lang="en-US" sz="2000" dirty="0" err="1">
                <a:latin typeface="Arial"/>
                <a:cs typeface="Arial"/>
              </a:rPr>
              <a:t>codesign</a:t>
            </a:r>
            <a:endParaRPr lang="en-US" sz="20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Provide benchmark designs for use by EDA </a:t>
            </a:r>
            <a:r>
              <a:rPr lang="en-US" sz="2400" dirty="0" smtClean="0">
                <a:latin typeface="Arial"/>
                <a:cs typeface="Arial"/>
              </a:rPr>
              <a:t>vendors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709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TC_Logo2"/>
          <p:cNvPicPr>
            <a:picLocks noChangeAspect="1" noChangeArrowheads="1"/>
          </p:cNvPicPr>
          <p:nvPr/>
        </p:nvPicPr>
        <p:blipFill>
          <a:blip r:embed="rId2" cstate="print"/>
          <a:srcRect l="4580" t="14815" r="3817" b="14074"/>
          <a:stretch>
            <a:fillRect/>
          </a:stretch>
        </p:blipFill>
        <p:spPr bwMode="auto">
          <a:xfrm>
            <a:off x="3045390" y="2609989"/>
            <a:ext cx="3048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571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Design Technology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DTC was (re-)formed under the IEEE Council on EDA (CEDA) in 2010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Mission: Act </a:t>
            </a:r>
            <a:r>
              <a:rPr lang="en-US" dirty="0"/>
              <a:t>as the voice of the EDA </a:t>
            </a:r>
            <a:r>
              <a:rPr lang="en-US" dirty="0" smtClean="0"/>
              <a:t>customers to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Promote </a:t>
            </a:r>
            <a:r>
              <a:rPr lang="en-US" dirty="0"/>
              <a:t>strategic solutions through the identification of gaps between projected EDA capabilities and the future needs of the semiconductor and system design community.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Promote interoperability </a:t>
            </a:r>
            <a:r>
              <a:rPr lang="en-US" dirty="0"/>
              <a:t>of EDA </a:t>
            </a:r>
            <a:r>
              <a:rPr lang="en-US" dirty="0" smtClean="0"/>
              <a:t>tools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best practice sharing.</a:t>
            </a:r>
          </a:p>
        </p:txBody>
      </p:sp>
    </p:spTree>
    <p:extLst>
      <p:ext uri="{BB962C8B-B14F-4D97-AF65-F5344CB8AC3E}">
        <p14:creationId xmlns:p14="http://schemas.microsoft.com/office/powerpoint/2010/main" val="2196774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rial"/>
                <a:cs typeface="Arial"/>
              </a:rPr>
              <a:t>DTC</a:t>
            </a:r>
            <a:r>
              <a:rPr lang="en-US" dirty="0" smtClean="0"/>
              <a:t> Members</a:t>
            </a:r>
            <a:endParaRPr lang="en-US" dirty="0"/>
          </a:p>
        </p:txBody>
      </p:sp>
      <p:pic>
        <p:nvPicPr>
          <p:cNvPr id="6" name="Picture 5" descr="amd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8135" y="1447381"/>
            <a:ext cx="1846069" cy="7149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6014" y="5460723"/>
            <a:ext cx="1875614" cy="64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594" y="2433637"/>
            <a:ext cx="1981576" cy="61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8020" y="3433656"/>
            <a:ext cx="1441879" cy="960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33169" y="2475509"/>
            <a:ext cx="1534726" cy="57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19181" y="5460723"/>
            <a:ext cx="1060784" cy="639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79965" y="1162123"/>
            <a:ext cx="1569934" cy="122380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3821" y="1516276"/>
            <a:ext cx="2513262" cy="51550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36210" y="2355780"/>
            <a:ext cx="1215859" cy="76745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135" y="3513748"/>
            <a:ext cx="1838157" cy="80013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10683" y="3433656"/>
            <a:ext cx="2023912" cy="10949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5379" y="4600220"/>
            <a:ext cx="1912352" cy="76494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773821" y="4691104"/>
            <a:ext cx="2310972" cy="476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636210" y="4790744"/>
            <a:ext cx="1199804" cy="43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1779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rial"/>
                <a:cs typeface="Arial"/>
              </a:rPr>
              <a:t>2011-</a:t>
            </a:r>
            <a:r>
              <a:rPr lang="en-US" dirty="0" smtClean="0">
                <a:latin typeface="Arial"/>
                <a:cs typeface="Arial"/>
              </a:rPr>
              <a:t>2012 Focus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6502"/>
            <a:ext cx="8354733" cy="473966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Vender Gap Analysis</a:t>
            </a:r>
          </a:p>
          <a:p>
            <a:pPr lvl="1"/>
            <a:r>
              <a:rPr lang="en-US" dirty="0" smtClean="0">
                <a:latin typeface="Arial"/>
                <a:ea typeface="ＭＳ Ｐゴシック" charset="0"/>
                <a:cs typeface="Arial"/>
              </a:rPr>
              <a:t>Identify </a:t>
            </a:r>
            <a:r>
              <a:rPr lang="en-US" dirty="0" smtClean="0">
                <a:latin typeface="Arial"/>
                <a:cs typeface="Arial"/>
              </a:rPr>
              <a:t>a common set of gaps and requirements </a:t>
            </a:r>
            <a:r>
              <a:rPr lang="en-US" dirty="0" smtClean="0">
                <a:latin typeface="Arial"/>
                <a:ea typeface="ＭＳ Ｐゴシック" charset="0"/>
                <a:cs typeface="Arial"/>
              </a:rPr>
              <a:t>gaps between projected EDA capabilities and the future needs of the semiconductor and system design communities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Prioritized gaps in Digital Implementation (RTL-to-GDS) and Verification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3619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rial"/>
                <a:ea typeface="ＭＳ Ｐゴシック" charset="0"/>
                <a:cs typeface="Arial"/>
              </a:rPr>
              <a:t>Digital Implementation Areas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6502"/>
            <a:ext cx="8354733" cy="473966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/>
                <a:cs typeface="Arial"/>
              </a:rPr>
              <a:t>Power and Power Grid Analysis/IR Drop Analysis</a:t>
            </a:r>
          </a:p>
          <a:p>
            <a:r>
              <a:rPr lang="en-US" dirty="0" smtClean="0">
                <a:latin typeface="Arial"/>
                <a:cs typeface="Arial"/>
              </a:rPr>
              <a:t>Clock Tree Synthesis / Insertion</a:t>
            </a:r>
          </a:p>
          <a:p>
            <a:r>
              <a:rPr lang="en-US" dirty="0" smtClean="0">
                <a:latin typeface="Arial"/>
                <a:cs typeface="Arial"/>
              </a:rPr>
              <a:t>Physical Synthesis and Optimization</a:t>
            </a:r>
          </a:p>
          <a:p>
            <a:r>
              <a:rPr lang="en-US" dirty="0" smtClean="0">
                <a:latin typeface="Arial"/>
                <a:cs typeface="Arial"/>
              </a:rPr>
              <a:t>Power Optimization</a:t>
            </a:r>
          </a:p>
          <a:p>
            <a:r>
              <a:rPr lang="en-US" dirty="0" smtClean="0">
                <a:latin typeface="Arial"/>
                <a:cs typeface="Arial"/>
              </a:rPr>
              <a:t>Routing</a:t>
            </a:r>
          </a:p>
          <a:p>
            <a:r>
              <a:rPr lang="en-US" dirty="0" smtClean="0">
                <a:latin typeface="Arial"/>
                <a:cs typeface="Arial"/>
              </a:rPr>
              <a:t>ECO</a:t>
            </a:r>
          </a:p>
          <a:p>
            <a:r>
              <a:rPr lang="en-US" dirty="0" smtClean="0">
                <a:latin typeface="Arial"/>
                <a:cs typeface="Arial"/>
              </a:rPr>
              <a:t>Static Timing Analysis</a:t>
            </a:r>
          </a:p>
          <a:p>
            <a:r>
              <a:rPr lang="en-US" dirty="0" smtClean="0">
                <a:latin typeface="Arial"/>
                <a:cs typeface="Arial"/>
              </a:rPr>
              <a:t>Signal Integrity Analysis</a:t>
            </a:r>
          </a:p>
          <a:p>
            <a:r>
              <a:rPr lang="en-US" dirty="0" err="1" smtClean="0">
                <a:latin typeface="Arial"/>
                <a:cs typeface="Arial"/>
              </a:rPr>
              <a:t>Floorplanning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Aging Analysis and ESD/EMI Analysis</a:t>
            </a:r>
          </a:p>
          <a:p>
            <a:r>
              <a:rPr lang="en-US" dirty="0" smtClean="0">
                <a:latin typeface="Arial"/>
                <a:cs typeface="Arial"/>
              </a:rPr>
              <a:t>Chip Finishing</a:t>
            </a:r>
          </a:p>
        </p:txBody>
      </p:sp>
    </p:spTree>
    <p:extLst>
      <p:ext uri="{BB962C8B-B14F-4D97-AF65-F5344CB8AC3E}">
        <p14:creationId xmlns:p14="http://schemas.microsoft.com/office/powerpoint/2010/main" val="3207725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rial"/>
                <a:ea typeface="ＭＳ Ｐゴシック" charset="0"/>
                <a:cs typeface="Arial"/>
              </a:rPr>
              <a:t>Digital Implementation Gaps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6502"/>
            <a:ext cx="8354733" cy="473966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Need for more interconnect aware implementation throughout the flow</a:t>
            </a:r>
          </a:p>
          <a:p>
            <a:r>
              <a:rPr lang="en-US" sz="2800" dirty="0" smtClean="0">
                <a:latin typeface="Arial"/>
                <a:cs typeface="Arial"/>
              </a:rPr>
              <a:t>Need better correlation between early estimates, sign-off results, and silicon</a:t>
            </a:r>
          </a:p>
          <a:p>
            <a:r>
              <a:rPr lang="en-US" sz="2800" dirty="0" smtClean="0">
                <a:latin typeface="Arial"/>
                <a:cs typeface="Arial"/>
              </a:rPr>
              <a:t>Need for better awareness of process variability and of power throughout the flow</a:t>
            </a:r>
          </a:p>
          <a:p>
            <a:r>
              <a:rPr lang="en-US" sz="2800" dirty="0" smtClean="0">
                <a:latin typeface="Arial"/>
                <a:cs typeface="Arial"/>
              </a:rPr>
              <a:t>Need to consider more physical effects earlier in the flow for better convergence</a:t>
            </a:r>
          </a:p>
          <a:p>
            <a:r>
              <a:rPr lang="en-US" sz="2800" dirty="0" smtClean="0">
                <a:latin typeface="Arial"/>
                <a:cs typeface="Arial"/>
              </a:rPr>
              <a:t>Need improvements of runtime, capacity, and better scalability to larger designs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4201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rial"/>
                <a:ea typeface="ＭＳ Ｐゴシック" charset="0"/>
                <a:cs typeface="Arial"/>
              </a:rPr>
              <a:t>Functional Verification Areas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6502"/>
            <a:ext cx="8354733" cy="4739661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Arial"/>
                <a:cs typeface="Arial"/>
              </a:rPr>
              <a:t>Formal Verification</a:t>
            </a:r>
          </a:p>
          <a:p>
            <a:r>
              <a:rPr lang="en-US" sz="3000" dirty="0" smtClean="0">
                <a:latin typeface="Arial"/>
                <a:cs typeface="Arial"/>
              </a:rPr>
              <a:t>Coverage Analysis</a:t>
            </a:r>
          </a:p>
          <a:p>
            <a:r>
              <a:rPr lang="en-US" sz="3000" dirty="0" smtClean="0">
                <a:latin typeface="Arial"/>
                <a:cs typeface="Arial"/>
              </a:rPr>
              <a:t>Emulation</a:t>
            </a:r>
          </a:p>
          <a:p>
            <a:r>
              <a:rPr lang="en-US" sz="3000" dirty="0" smtClean="0">
                <a:latin typeface="Arial"/>
                <a:cs typeface="Arial"/>
              </a:rPr>
              <a:t>Verification IP</a:t>
            </a:r>
          </a:p>
          <a:p>
            <a:r>
              <a:rPr lang="en-US" sz="3000" dirty="0" smtClean="0">
                <a:latin typeface="Arial"/>
                <a:cs typeface="Arial"/>
              </a:rPr>
              <a:t>Post-silicon Validation</a:t>
            </a:r>
          </a:p>
        </p:txBody>
      </p:sp>
    </p:spTree>
    <p:extLst>
      <p:ext uri="{BB962C8B-B14F-4D97-AF65-F5344CB8AC3E}">
        <p14:creationId xmlns:p14="http://schemas.microsoft.com/office/powerpoint/2010/main" val="190766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rial"/>
                <a:ea typeface="ＭＳ Ｐゴシック" charset="0"/>
                <a:cs typeface="Arial"/>
              </a:rPr>
              <a:t>Functional Verification Gaps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6502"/>
            <a:ext cx="8354733" cy="4739661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Performance</a:t>
            </a:r>
          </a:p>
          <a:p>
            <a:pPr lvl="1">
              <a:defRPr/>
            </a:pPr>
            <a:r>
              <a:rPr lang="en-US" dirty="0">
                <a:latin typeface="Arial"/>
                <a:cs typeface="Arial"/>
              </a:rPr>
              <a:t>Faster runtimes of the tools/ algorithms</a:t>
            </a:r>
          </a:p>
          <a:p>
            <a:pPr lvl="1">
              <a:defRPr/>
            </a:pPr>
            <a:r>
              <a:rPr lang="en-US" dirty="0">
                <a:latin typeface="Arial"/>
                <a:cs typeface="Arial"/>
              </a:rPr>
              <a:t>Support of multi-core architectures</a:t>
            </a:r>
          </a:p>
          <a:p>
            <a:pPr lvl="1">
              <a:defRPr/>
            </a:pPr>
            <a:r>
              <a:rPr lang="en-US" dirty="0">
                <a:latin typeface="Arial"/>
                <a:cs typeface="Arial"/>
              </a:rPr>
              <a:t>Better scalability of multi-threading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Capacity</a:t>
            </a:r>
          </a:p>
          <a:p>
            <a:pPr lvl="1">
              <a:defRPr/>
            </a:pPr>
            <a:r>
              <a:rPr lang="en-US" dirty="0">
                <a:latin typeface="Arial"/>
                <a:cs typeface="Arial"/>
              </a:rPr>
              <a:t>Ability to handle increasing complexity of designs, e.g. full chip, mixed-signal designs</a:t>
            </a:r>
          </a:p>
          <a:p>
            <a:pPr lvl="1">
              <a:defRPr/>
            </a:pPr>
            <a:r>
              <a:rPr lang="en-US" dirty="0">
                <a:latin typeface="Arial"/>
                <a:cs typeface="Arial"/>
              </a:rPr>
              <a:t>Full support of mixed methodological approaches, e.g. formal and simulation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Quality of results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Standards and standards compliance</a:t>
            </a:r>
          </a:p>
          <a:p>
            <a:pPr lvl="1">
              <a:defRPr/>
            </a:pPr>
            <a:r>
              <a:rPr lang="en-US" dirty="0">
                <a:latin typeface="Arial"/>
                <a:cs typeface="Arial"/>
              </a:rPr>
              <a:t>New standards needed, e.g. coverage database</a:t>
            </a:r>
          </a:p>
          <a:p>
            <a:pPr lvl="1">
              <a:defRPr/>
            </a:pPr>
            <a:r>
              <a:rPr lang="en-US" dirty="0">
                <a:latin typeface="Arial"/>
                <a:cs typeface="Arial"/>
              </a:rPr>
              <a:t>Full compliance and same interpretation of available standards required</a:t>
            </a:r>
            <a:endParaRPr lang="de-DE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162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rial"/>
                <a:cs typeface="Arial"/>
              </a:rPr>
              <a:t>2011-2012 Results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6502"/>
            <a:ext cx="8484321" cy="4739661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Vender Gap Analysis</a:t>
            </a:r>
          </a:p>
          <a:p>
            <a:pPr lvl="1"/>
            <a:r>
              <a:rPr lang="en-US" dirty="0" smtClean="0">
                <a:latin typeface="Arial"/>
                <a:ea typeface="ＭＳ Ｐゴシック" charset="0"/>
                <a:cs typeface="Arial"/>
              </a:rPr>
              <a:t>Identified and prioritized gaps and requirements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Reviewed the results with EDA vendors </a:t>
            </a:r>
            <a:r>
              <a:rPr lang="en-US" dirty="0" smtClean="0">
                <a:latin typeface="Arial"/>
                <a:ea typeface="ＭＳ Ｐゴシック" charset="0"/>
                <a:cs typeface="Arial"/>
              </a:rPr>
              <a:t>as a group and in individual meetings</a:t>
            </a:r>
            <a:endParaRPr lang="en-US" dirty="0" smtClean="0">
              <a:solidFill>
                <a:schemeClr val="tx1"/>
              </a:solidFill>
              <a:latin typeface="Arial"/>
              <a:ea typeface="ＭＳ Ｐゴシック" charset="0"/>
              <a:cs typeface="Arial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Information was useful to EDA vendors, but too near-term to effect their current roadmaps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Vendor 12-18 month roadmaps are dominated by </a:t>
            </a:r>
            <a:r>
              <a:rPr lang="en-US" dirty="0" smtClean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current development and user </a:t>
            </a:r>
            <a:r>
              <a:rPr lang="en-US" dirty="0" smtClean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requests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0479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5642</TotalTime>
  <Words>421</Words>
  <Application>Microsoft Macintosh PowerPoint</Application>
  <PresentationFormat>On-screen Show (4:3)</PresentationFormat>
  <Paragraphs>72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Design Technology Committee</vt:lpstr>
      <vt:lpstr>Design Technology Committee</vt:lpstr>
      <vt:lpstr>DTC Members</vt:lpstr>
      <vt:lpstr>2011-2012 Focus</vt:lpstr>
      <vt:lpstr>Digital Implementation Areas</vt:lpstr>
      <vt:lpstr>Digital Implementation Gaps</vt:lpstr>
      <vt:lpstr>Functional Verification Areas</vt:lpstr>
      <vt:lpstr>Functional Verification Gaps</vt:lpstr>
      <vt:lpstr>2011-2012 Results</vt:lpstr>
      <vt:lpstr>2012-2013 Focus</vt:lpstr>
      <vt:lpstr>2012-2013 Focus</vt:lpstr>
      <vt:lpstr>PowerPoint Presentation</vt:lpstr>
    </vt:vector>
  </TitlesOfParts>
  <Company>Freescale Semiconductor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Read</dc:creator>
  <cp:lastModifiedBy>Bill Read</cp:lastModifiedBy>
  <cp:revision>27</cp:revision>
  <dcterms:created xsi:type="dcterms:W3CDTF">2012-08-16T21:22:19Z</dcterms:created>
  <dcterms:modified xsi:type="dcterms:W3CDTF">2012-08-20T22:35:52Z</dcterms:modified>
</cp:coreProperties>
</file>