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4"/>
  </p:sldMasterIdLst>
  <p:notesMasterIdLst>
    <p:notesMasterId r:id="rId45"/>
  </p:notesMasterIdLst>
  <p:handoutMasterIdLst>
    <p:handoutMasterId r:id="rId46"/>
  </p:handoutMasterIdLst>
  <p:sldIdLst>
    <p:sldId id="271" r:id="rId5"/>
    <p:sldId id="375" r:id="rId6"/>
    <p:sldId id="290" r:id="rId7"/>
    <p:sldId id="328" r:id="rId8"/>
    <p:sldId id="286" r:id="rId9"/>
    <p:sldId id="429" r:id="rId10"/>
    <p:sldId id="430" r:id="rId11"/>
    <p:sldId id="288" r:id="rId12"/>
    <p:sldId id="422" r:id="rId13"/>
    <p:sldId id="351" r:id="rId14"/>
    <p:sldId id="369" r:id="rId15"/>
    <p:sldId id="342" r:id="rId16"/>
    <p:sldId id="357" r:id="rId17"/>
    <p:sldId id="434" r:id="rId18"/>
    <p:sldId id="358" r:id="rId19"/>
    <p:sldId id="385" r:id="rId20"/>
    <p:sldId id="366" r:id="rId21"/>
    <p:sldId id="378" r:id="rId22"/>
    <p:sldId id="359" r:id="rId23"/>
    <p:sldId id="423" r:id="rId24"/>
    <p:sldId id="418" r:id="rId25"/>
    <p:sldId id="363" r:id="rId26"/>
    <p:sldId id="344" r:id="rId27"/>
    <p:sldId id="398" r:id="rId28"/>
    <p:sldId id="361" r:id="rId29"/>
    <p:sldId id="435" r:id="rId30"/>
    <p:sldId id="310" r:id="rId31"/>
    <p:sldId id="353" r:id="rId32"/>
    <p:sldId id="405" r:id="rId33"/>
    <p:sldId id="365" r:id="rId34"/>
    <p:sldId id="303" r:id="rId35"/>
    <p:sldId id="362" r:id="rId36"/>
    <p:sldId id="311" r:id="rId37"/>
    <p:sldId id="421" r:id="rId38"/>
    <p:sldId id="433" r:id="rId39"/>
    <p:sldId id="312" r:id="rId40"/>
    <p:sldId id="334" r:id="rId41"/>
    <p:sldId id="372" r:id="rId42"/>
    <p:sldId id="335" r:id="rId43"/>
    <p:sldId id="42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nton, Bill" initials="B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3366FF"/>
    <a:srgbClr val="0000FF"/>
    <a:srgbClr val="6952C7"/>
    <a:srgbClr val="69BE28"/>
    <a:srgbClr val="006600"/>
    <a:srgbClr val="FFFFFF"/>
    <a:srgbClr val="000000"/>
    <a:srgbClr val="7AC700"/>
    <a:srgbClr val="F77F00"/>
    <a:srgbClr val="FECB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02" autoAdjust="0"/>
    <p:restoredTop sz="91463" autoAdjust="0"/>
  </p:normalViewPr>
  <p:slideViewPr>
    <p:cSldViewPr>
      <p:cViewPr>
        <p:scale>
          <a:sx n="100" d="100"/>
          <a:sy n="100" d="100"/>
        </p:scale>
        <p:origin x="-510" y="-468"/>
      </p:cViewPr>
      <p:guideLst>
        <p:guide orient="horz" pos="662"/>
        <p:guide pos="2880"/>
        <p:guide pos="5587"/>
      </p:guideLst>
    </p:cSldViewPr>
  </p:slideViewPr>
  <p:notesTextViewPr>
    <p:cViewPr>
      <p:scale>
        <a:sx n="100" d="100"/>
        <a:sy n="100" d="100"/>
      </p:scale>
      <p:origin x="0" y="0"/>
    </p:cViewPr>
  </p:notesTextViewPr>
  <p:sorterViewPr>
    <p:cViewPr>
      <p:scale>
        <a:sx n="100" d="100"/>
        <a:sy n="100" d="100"/>
      </p:scale>
      <p:origin x="0" y="0"/>
    </p:cViewPr>
  </p:sorterViewPr>
  <p:gridSpacing cx="93633925" cy="93633925"/>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5-16T17:01:14.968" idx="1">
    <p:pos x="10" y="10"/>
    <p:text>msm updats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A3326-7BE1-9041-9454-DA6FBFA9CE33}" type="datetimeFigureOut">
              <a:rPr lang="en-US" smtClean="0"/>
              <a:pPr/>
              <a:t>5/20/2013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91350E-6B7B-6043-AEAB-88D040896D1E}" type="slidenum">
              <a:rPr lang="en-US" smtClean="0"/>
              <a:pPr/>
              <a:t>‹#›</a:t>
            </a:fld>
            <a:endParaRPr lang="en-US" dirty="0"/>
          </a:p>
        </p:txBody>
      </p:sp>
    </p:spTree>
    <p:extLst>
      <p:ext uri="{BB962C8B-B14F-4D97-AF65-F5344CB8AC3E}">
        <p14:creationId xmlns="" xmlns:p14="http://schemas.microsoft.com/office/powerpoint/2010/main" val="4192971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BC1928-F825-484C-AD08-DF56C9E05586}" type="datetimeFigureOut">
              <a:rPr lang="en-US" smtClean="0"/>
              <a:pPr/>
              <a:t>5/20/2013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5A8B80-D07C-C54B-B041-02DA3481EB64}" type="slidenum">
              <a:rPr lang="en-US" smtClean="0"/>
              <a:pPr/>
              <a:t>‹#›</a:t>
            </a:fld>
            <a:endParaRPr lang="en-US" dirty="0"/>
          </a:p>
        </p:txBody>
      </p:sp>
    </p:spTree>
    <p:extLst>
      <p:ext uri="{BB962C8B-B14F-4D97-AF65-F5344CB8AC3E}">
        <p14:creationId xmlns="" xmlns:p14="http://schemas.microsoft.com/office/powerpoint/2010/main" val="19947752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5A8B80-D07C-C54B-B041-02DA3481EB64}" type="slidenum">
              <a:rPr lang="en-US" smtClean="0"/>
              <a:pPr/>
              <a:t>8</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5A8B80-D07C-C54B-B041-02DA3481EB64}" type="slidenum">
              <a:rPr lang="en-US" smtClean="0"/>
              <a:pPr/>
              <a:t>29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1061569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5A8B80-D07C-C54B-B041-02DA3481EB64}" type="slidenum">
              <a:rPr lang="en-US" smtClean="0"/>
              <a:pPr/>
              <a:t>10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popup question --- </a:t>
            </a:r>
            <a:r>
              <a:rPr lang="en-US" dirty="0" smtClean="0"/>
              <a:t>Can you trust the model</a:t>
            </a:r>
            <a:r>
              <a:rPr lang="en-US" baseline="0" dirty="0" smtClean="0"/>
              <a:t> results?</a:t>
            </a:r>
          </a:p>
          <a:p>
            <a:endParaRPr lang="en-US" baseline="0" dirty="0" smtClean="0"/>
          </a:p>
          <a:p>
            <a:r>
              <a:rPr lang="en-US" baseline="0" dirty="0" smtClean="0"/>
              <a:t>Answer – It depends </a:t>
            </a:r>
            <a:endParaRPr lang="en-US" dirty="0"/>
          </a:p>
        </p:txBody>
      </p:sp>
      <p:sp>
        <p:nvSpPr>
          <p:cNvPr id="4" name="Slide Number Placeholder 3"/>
          <p:cNvSpPr>
            <a:spLocks noGrp="1"/>
          </p:cNvSpPr>
          <p:nvPr>
            <p:ph type="sldNum" sz="quarter" idx="10"/>
          </p:nvPr>
        </p:nvSpPr>
        <p:spPr/>
        <p:txBody>
          <a:bodyPr/>
          <a:lstStyle/>
          <a:p>
            <a:fld id="{DE5A8B80-D07C-C54B-B041-02DA3481EB64}" type="slidenum">
              <a:rPr lang="en-US" smtClean="0"/>
              <a:pPr/>
              <a:t>14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popup question --- You can’t trust </a:t>
            </a:r>
            <a:r>
              <a:rPr lang="en-US" dirty="0" smtClean="0"/>
              <a:t>Performance</a:t>
            </a:r>
            <a:r>
              <a:rPr lang="en-US" baseline="0" dirty="0" smtClean="0"/>
              <a:t> Models</a:t>
            </a:r>
          </a:p>
          <a:p>
            <a:endParaRPr lang="en-US" baseline="0" dirty="0" smtClean="0"/>
          </a:p>
          <a:p>
            <a:r>
              <a:rPr lang="en-US" baseline="0" dirty="0" smtClean="0"/>
              <a:t>Answer – It depends </a:t>
            </a:r>
            <a:endParaRPr lang="en-US" dirty="0"/>
          </a:p>
        </p:txBody>
      </p:sp>
      <p:sp>
        <p:nvSpPr>
          <p:cNvPr id="4" name="Slide Number Placeholder 3"/>
          <p:cNvSpPr>
            <a:spLocks noGrp="1"/>
          </p:cNvSpPr>
          <p:nvPr>
            <p:ph type="sldNum" sz="quarter" idx="10"/>
          </p:nvPr>
        </p:nvSpPr>
        <p:spPr/>
        <p:txBody>
          <a:bodyPr/>
          <a:lstStyle/>
          <a:p>
            <a:fld id="{DE5A8B80-D07C-C54B-B041-02DA3481EB64}" type="slidenum">
              <a:rPr lang="en-US" smtClean="0"/>
              <a:pPr/>
              <a:t>15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1061569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 -- It may be too late to fix defect if they’re found in hardware prototype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SW bubba -- Hardware said it’s too late to change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DE5A8B80-D07C-C54B-B041-02DA3481EB64}" type="slidenum">
              <a:rPr lang="en-US" smtClean="0"/>
              <a:pPr/>
              <a:t>21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HWQ- Do virtual prototypes need all the registers?</a:t>
            </a:r>
          </a:p>
          <a:p>
            <a:endParaRPr lang="en-US" dirty="0"/>
          </a:p>
        </p:txBody>
      </p:sp>
      <p:sp>
        <p:nvSpPr>
          <p:cNvPr id="4" name="Slide Number Placeholder 3"/>
          <p:cNvSpPr>
            <a:spLocks noGrp="1"/>
          </p:cNvSpPr>
          <p:nvPr>
            <p:ph type="sldNum" sz="quarter" idx="10"/>
          </p:nvPr>
        </p:nvSpPr>
        <p:spPr/>
        <p:txBody>
          <a:bodyPr/>
          <a:lstStyle/>
          <a:p>
            <a:fld id="{DE5A8B80-D07C-C54B-B041-02DA3481EB64}" type="slidenum">
              <a:rPr lang="en-US" smtClean="0"/>
              <a:pPr/>
              <a:t>22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Popup</a:t>
            </a:r>
            <a:r>
              <a:rPr lang="en-US" baseline="0" dirty="0" smtClean="0"/>
              <a:t> question ---  Can I boot Linux </a:t>
            </a:r>
          </a:p>
          <a:p>
            <a:endParaRPr lang="en-US" baseline="0" dirty="0" smtClean="0"/>
          </a:p>
          <a:p>
            <a:r>
              <a:rPr lang="en-US" baseline="0" dirty="0" smtClean="0"/>
              <a:t>Answer --- Yes, loosely timed models can be thousands of times faster than RTL</a:t>
            </a:r>
          </a:p>
          <a:p>
            <a:endParaRPr lang="en-US" baseline="0" dirty="0" smtClean="0"/>
          </a:p>
          <a:p>
            <a:r>
              <a:rPr lang="en-US" baseline="0" dirty="0" smtClean="0"/>
              <a:t>		Some models of low power system run faster than real time in simulation </a:t>
            </a:r>
          </a:p>
          <a:p>
            <a:endParaRPr lang="en-US" baseline="0" dirty="0" smtClean="0"/>
          </a:p>
          <a:p>
            <a:r>
              <a:rPr lang="en-US" baseline="0" dirty="0" smtClean="0"/>
              <a:t>		Always TRUE “Your mileage may vary”</a:t>
            </a:r>
          </a:p>
          <a:p>
            <a:endParaRPr lang="en-US" dirty="0"/>
          </a:p>
        </p:txBody>
      </p:sp>
      <p:sp>
        <p:nvSpPr>
          <p:cNvPr id="4" name="Slide Number Placeholder 3"/>
          <p:cNvSpPr>
            <a:spLocks noGrp="1"/>
          </p:cNvSpPr>
          <p:nvPr>
            <p:ph type="sldNum" sz="quarter" idx="10"/>
          </p:nvPr>
        </p:nvSpPr>
        <p:spPr/>
        <p:txBody>
          <a:bodyPr/>
          <a:lstStyle/>
          <a:p>
            <a:fld id="{DE5A8B80-D07C-C54B-B041-02DA3481EB64}" type="slidenum">
              <a:rPr lang="en-US" smtClean="0"/>
              <a:pPr/>
              <a:t>25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Popup</a:t>
            </a:r>
            <a:r>
              <a:rPr lang="en-US" baseline="0" dirty="0" smtClean="0"/>
              <a:t> question ---  Can this thing really boot Linux?</a:t>
            </a:r>
          </a:p>
          <a:p>
            <a:endParaRPr lang="en-US" baseline="0" dirty="0" smtClean="0"/>
          </a:p>
          <a:p>
            <a:r>
              <a:rPr lang="en-US" baseline="0" dirty="0" smtClean="0"/>
              <a:t>Answer --- Yes, loosely timed models can be thousands of times faster than RTL</a:t>
            </a:r>
          </a:p>
          <a:p>
            <a:endParaRPr lang="en-US" baseline="0" dirty="0" smtClean="0"/>
          </a:p>
          <a:p>
            <a:r>
              <a:rPr lang="en-US" baseline="0" dirty="0" smtClean="0"/>
              <a:t>		Some models of low power system run faster than real time in simulation </a:t>
            </a:r>
          </a:p>
          <a:p>
            <a:endParaRPr lang="en-US" baseline="0" dirty="0" smtClean="0"/>
          </a:p>
          <a:p>
            <a:r>
              <a:rPr lang="en-US" baseline="0" dirty="0" smtClean="0"/>
              <a:t>		Always TRUE “Your mileage may vary”</a:t>
            </a:r>
          </a:p>
          <a:p>
            <a:endParaRPr lang="en-US" dirty="0"/>
          </a:p>
        </p:txBody>
      </p:sp>
      <p:sp>
        <p:nvSpPr>
          <p:cNvPr id="4" name="Slide Number Placeholder 3"/>
          <p:cNvSpPr>
            <a:spLocks noGrp="1"/>
          </p:cNvSpPr>
          <p:nvPr>
            <p:ph type="sldNum" sz="quarter" idx="10"/>
          </p:nvPr>
        </p:nvSpPr>
        <p:spPr/>
        <p:txBody>
          <a:bodyPr/>
          <a:lstStyle/>
          <a:p>
            <a:fld id="{DE5A8B80-D07C-C54B-B041-02DA3481EB64}" type="slidenum">
              <a:rPr lang="en-US" smtClean="0"/>
              <a:pPr/>
              <a:t>26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Shanghai">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85048" y="192024"/>
            <a:ext cx="643298" cy="1362456"/>
          </a:xfrm>
          <a:prstGeom prst="rect">
            <a:avLst/>
          </a:prstGeom>
        </p:spPr>
      </p:pic>
      <p:sp>
        <p:nvSpPr>
          <p:cNvPr id="6" name="Title 1"/>
          <p:cNvSpPr>
            <a:spLocks noGrp="1"/>
          </p:cNvSpPr>
          <p:nvPr>
            <p:ph type="ctrTitle"/>
          </p:nvPr>
        </p:nvSpPr>
        <p:spPr>
          <a:xfrm>
            <a:off x="304800" y="381001"/>
            <a:ext cx="7315200" cy="1524000"/>
          </a:xfrm>
        </p:spPr>
        <p:txBody>
          <a:bodyPr>
            <a:normAutofit/>
          </a:bodyPr>
          <a:lstStyle>
            <a:lvl1pPr>
              <a:defRPr sz="2800"/>
            </a:lvl1pPr>
          </a:lstStyle>
          <a:p>
            <a:r>
              <a:rPr lang="en-US" smtClean="0"/>
              <a:t>Click to edit Master title style</a:t>
            </a:r>
            <a:endParaRPr lang="en-US" dirty="0"/>
          </a:p>
        </p:txBody>
      </p:sp>
      <p:sp>
        <p:nvSpPr>
          <p:cNvPr id="7" name="Subtitle 2"/>
          <p:cNvSpPr>
            <a:spLocks noGrp="1"/>
          </p:cNvSpPr>
          <p:nvPr>
            <p:ph type="subTitle" idx="1"/>
          </p:nvPr>
        </p:nvSpPr>
        <p:spPr>
          <a:xfrm>
            <a:off x="304800" y="1981200"/>
            <a:ext cx="6400800" cy="990600"/>
          </a:xfrm>
        </p:spPr>
        <p:txBody>
          <a:bodyPr anchor="b" anchorCtr="0">
            <a:no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385048" y="192024"/>
            <a:ext cx="643298" cy="1362456"/>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5800" y="11430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Ending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90800" y="2590800"/>
            <a:ext cx="3956746" cy="1603139"/>
          </a:xfrm>
          <a:prstGeom prst="rect">
            <a:avLst/>
          </a:prstGeom>
        </p:spPr>
      </p:pic>
      <p:pic>
        <p:nvPicPr>
          <p:cNvPr id="3" name="Picture 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590800" y="2590800"/>
            <a:ext cx="3956746" cy="1603139"/>
          </a:xfrm>
          <a:prstGeom prst="rect">
            <a:avLst/>
          </a:prstGeom>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192024"/>
            <a:ext cx="8335962" cy="84124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752" y="1143000"/>
            <a:ext cx="4092575" cy="4827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143000"/>
            <a:ext cx="4092575" cy="4827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4282855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Hong Kong">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1"/>
            <a:ext cx="7315200" cy="1524000"/>
          </a:xfrm>
        </p:spPr>
        <p:txBody>
          <a:bodyPr>
            <a:normAutofit/>
          </a:bodyPr>
          <a:lstStyle>
            <a:lvl1pPr>
              <a:defRPr sz="2800"/>
            </a:lvl1pPr>
          </a:lstStyle>
          <a:p>
            <a:r>
              <a:rPr lang="en-US" smtClean="0"/>
              <a:t>Click to edit Master title style</a:t>
            </a:r>
            <a:endParaRPr lang="en-US" dirty="0"/>
          </a:p>
        </p:txBody>
      </p:sp>
      <p:sp>
        <p:nvSpPr>
          <p:cNvPr id="3" name="Subtitle 2"/>
          <p:cNvSpPr>
            <a:spLocks noGrp="1"/>
          </p:cNvSpPr>
          <p:nvPr>
            <p:ph type="subTitle" idx="1"/>
          </p:nvPr>
        </p:nvSpPr>
        <p:spPr>
          <a:xfrm>
            <a:off x="304800" y="1981200"/>
            <a:ext cx="6400800" cy="990600"/>
          </a:xfrm>
        </p:spPr>
        <p:txBody>
          <a:bodyPr anchor="b" anchorCtr="0">
            <a:no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85048" y="192024"/>
            <a:ext cx="643298" cy="1362456"/>
          </a:xfrm>
          <a:prstGeom prst="rect">
            <a:avLst/>
          </a:prstGeom>
        </p:spPr>
      </p:pic>
      <p:pic>
        <p:nvPicPr>
          <p:cNvPr id="6" name="Picture 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385048" y="192024"/>
            <a:ext cx="643298" cy="1362456"/>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Australia">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1"/>
            <a:ext cx="7315200" cy="1524000"/>
          </a:xfrm>
        </p:spPr>
        <p:txBody>
          <a:bodyPr>
            <a:normAutofit/>
          </a:bodyPr>
          <a:lstStyle>
            <a:lvl1pPr>
              <a:defRPr sz="2800"/>
            </a:lvl1pPr>
          </a:lstStyle>
          <a:p>
            <a:r>
              <a:rPr lang="en-US" smtClean="0"/>
              <a:t>Click to edit Master title style</a:t>
            </a:r>
            <a:endParaRPr lang="en-US" dirty="0"/>
          </a:p>
        </p:txBody>
      </p:sp>
      <p:sp>
        <p:nvSpPr>
          <p:cNvPr id="3" name="Subtitle 2"/>
          <p:cNvSpPr>
            <a:spLocks noGrp="1"/>
          </p:cNvSpPr>
          <p:nvPr>
            <p:ph type="subTitle" idx="1"/>
          </p:nvPr>
        </p:nvSpPr>
        <p:spPr>
          <a:xfrm>
            <a:off x="304800" y="1981200"/>
            <a:ext cx="6400800" cy="990600"/>
          </a:xfrm>
        </p:spPr>
        <p:txBody>
          <a:bodyPr anchor="b" anchorCtr="0">
            <a:no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85048" y="192024"/>
            <a:ext cx="643298" cy="1362456"/>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San Francisco">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1"/>
            <a:ext cx="7315200" cy="1524000"/>
          </a:xfrm>
        </p:spPr>
        <p:txBody>
          <a:bodyPr>
            <a:normAutofit/>
          </a:bodyPr>
          <a:lstStyle>
            <a:lvl1pPr>
              <a:defRPr sz="2800"/>
            </a:lvl1pPr>
          </a:lstStyle>
          <a:p>
            <a:r>
              <a:rPr lang="en-US" smtClean="0"/>
              <a:t>Click to edit Master title style</a:t>
            </a:r>
            <a:endParaRPr lang="en-US" dirty="0"/>
          </a:p>
        </p:txBody>
      </p:sp>
      <p:sp>
        <p:nvSpPr>
          <p:cNvPr id="3" name="Subtitle 2"/>
          <p:cNvSpPr>
            <a:spLocks noGrp="1"/>
          </p:cNvSpPr>
          <p:nvPr>
            <p:ph type="subTitle" idx="1"/>
          </p:nvPr>
        </p:nvSpPr>
        <p:spPr>
          <a:xfrm>
            <a:off x="304800" y="1981200"/>
            <a:ext cx="6400800" cy="990600"/>
          </a:xfrm>
        </p:spPr>
        <p:txBody>
          <a:bodyPr anchor="b" anchorCtr="0">
            <a:no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85048" y="192024"/>
            <a:ext cx="643298" cy="1362456"/>
          </a:xfrm>
          <a:prstGeom prst="rect">
            <a:avLst/>
          </a:prstGeom>
        </p:spPr>
      </p:pic>
      <p:pic>
        <p:nvPicPr>
          <p:cNvPr id="6" name="Picture 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385048" y="192024"/>
            <a:ext cx="643298" cy="1362456"/>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Japa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1"/>
            <a:ext cx="7315200" cy="1524000"/>
          </a:xfrm>
        </p:spPr>
        <p:txBody>
          <a:bodyPr>
            <a:normAutofit/>
          </a:bodyPr>
          <a:lstStyle>
            <a:lvl1pPr>
              <a:defRPr sz="2800"/>
            </a:lvl1pPr>
          </a:lstStyle>
          <a:p>
            <a:r>
              <a:rPr lang="en-US" smtClean="0"/>
              <a:t>Click to edit Master title style</a:t>
            </a:r>
            <a:endParaRPr lang="en-US" dirty="0"/>
          </a:p>
        </p:txBody>
      </p:sp>
      <p:sp>
        <p:nvSpPr>
          <p:cNvPr id="3" name="Subtitle 2"/>
          <p:cNvSpPr>
            <a:spLocks noGrp="1"/>
          </p:cNvSpPr>
          <p:nvPr>
            <p:ph type="subTitle" idx="1"/>
          </p:nvPr>
        </p:nvSpPr>
        <p:spPr>
          <a:xfrm>
            <a:off x="304800" y="1981200"/>
            <a:ext cx="6400800" cy="990600"/>
          </a:xfrm>
        </p:spPr>
        <p:txBody>
          <a:bodyPr anchor="b" anchorCtr="0">
            <a:no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85048" y="192024"/>
            <a:ext cx="643298" cy="1362456"/>
          </a:xfrm>
          <a:prstGeom prst="rect">
            <a:avLst/>
          </a:prstGeom>
        </p:spPr>
      </p:pic>
      <p:pic>
        <p:nvPicPr>
          <p:cNvPr id="6" name="Picture 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385048" y="192024"/>
            <a:ext cx="643298" cy="1362456"/>
          </a:xfrm>
          <a:prstGeom prst="rect">
            <a:avLst/>
          </a:prstGeom>
        </p:spPr>
      </p:pic>
    </p:spTree>
    <p:extLst>
      <p:ext uri="{BB962C8B-B14F-4D97-AF65-F5344CB8AC3E}">
        <p14:creationId xmlns="" xmlns:p14="http://schemas.microsoft.com/office/powerpoint/2010/main" val="2343617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04800" y="1143000"/>
            <a:ext cx="8229600" cy="5105400"/>
          </a:xfrm>
        </p:spPr>
        <p:txBody>
          <a:bodyPr/>
          <a:lstStyle>
            <a:lvl1pPr>
              <a:spcAft>
                <a:spcPts val="600"/>
              </a:spcAft>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1"/>
          </p:nvPr>
        </p:nvSpPr>
        <p:spPr>
          <a:xfrm>
            <a:off x="304800" y="1143000"/>
            <a:ext cx="85344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587752"/>
            <a:ext cx="7772400" cy="1362075"/>
          </a:xfrm>
        </p:spPr>
        <p:txBody>
          <a:bodyPr anchor="t">
            <a:normAutofit/>
          </a:bodyPr>
          <a:lstStyle>
            <a:lvl1pPr algn="l">
              <a:defRPr sz="2400" b="1" cap="none"/>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 y="192024"/>
            <a:ext cx="8229600" cy="8382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1143000"/>
            <a:ext cx="8534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p:nvSpPr>
        <p:spPr>
          <a:xfrm>
            <a:off x="8631936" y="6474768"/>
            <a:ext cx="320040" cy="230832"/>
          </a:xfrm>
          <a:prstGeom prst="rect">
            <a:avLst/>
          </a:prstGeom>
          <a:noFill/>
        </p:spPr>
        <p:txBody>
          <a:bodyPr wrap="square" rIns="0" rtlCol="0">
            <a:spAutoFit/>
          </a:bodyPr>
          <a:lstStyle/>
          <a:p>
            <a:pPr algn="r"/>
            <a:fld id="{043D3140-29D2-0449-A828-BAE16AE854BE}" type="slidenum">
              <a:rPr lang="en-US" sz="900" smtClean="0">
                <a:latin typeface="+mn-lt"/>
                <a:cs typeface="Arial"/>
              </a:rPr>
              <a:pPr algn="r"/>
              <a:t>‹#›</a:t>
            </a:fld>
            <a:endParaRPr lang="en-US" sz="900" dirty="0" smtClean="0">
              <a:latin typeface="+mn-lt"/>
              <a:cs typeface="Arial"/>
            </a:endParaRPr>
          </a:p>
        </p:txBody>
      </p:sp>
    </p:spTree>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Lst>
  <p:timing>
    <p:tnLst>
      <p:par>
        <p:cTn id="1" dur="indefinite" restart="never" nodeType="tmRoot"/>
      </p:par>
    </p:tnLst>
  </p:timing>
  <p:hf sldNum="0" hdr="0" ftr="0" dt="0"/>
  <p:txStyles>
    <p:titleStyle>
      <a:lvl1pPr algn="l" defTabSz="914400" rtl="0" eaLnBrk="1" latinLnBrk="0" hangingPunct="1">
        <a:spcBef>
          <a:spcPct val="0"/>
        </a:spcBef>
        <a:buNone/>
        <a:defRPr sz="2400" b="1" kern="1200">
          <a:solidFill>
            <a:schemeClr val="tx2">
              <a:lumMod val="75000"/>
            </a:schemeClr>
          </a:solidFill>
          <a:latin typeface="Tahoma"/>
          <a:ea typeface="+mj-ea"/>
          <a:cs typeface="Tahoma"/>
        </a:defRPr>
      </a:lvl1pPr>
    </p:titleStyle>
    <p:bodyStyle>
      <a:lvl1pPr marL="228600" indent="-228600" algn="l" defTabSz="914400" rtl="0" eaLnBrk="1" latinLnBrk="0" hangingPunct="1">
        <a:spcBef>
          <a:spcPct val="20000"/>
        </a:spcBef>
        <a:buFont typeface="Wingdings" charset="2"/>
        <a:buChar char="§"/>
        <a:defRPr sz="2000" kern="1200">
          <a:solidFill>
            <a:schemeClr val="tx1"/>
          </a:solidFill>
          <a:latin typeface="Tahoma"/>
          <a:ea typeface="+mn-ea"/>
          <a:cs typeface="Tahoma"/>
        </a:defRPr>
      </a:lvl1pPr>
      <a:lvl2pPr marL="457200" indent="-228600" algn="l" defTabSz="914400" rtl="0" eaLnBrk="1" latinLnBrk="0" hangingPunct="1">
        <a:spcBef>
          <a:spcPct val="20000"/>
        </a:spcBef>
        <a:buFont typeface="Lucida Grande"/>
        <a:buChar char="–"/>
        <a:defRPr sz="1800" kern="1200">
          <a:solidFill>
            <a:schemeClr val="tx1"/>
          </a:solidFill>
          <a:latin typeface="Tahoma"/>
          <a:ea typeface="+mn-ea"/>
          <a:cs typeface="Tahoma"/>
        </a:defRPr>
      </a:lvl2pPr>
      <a:lvl3pPr marL="685800" indent="-228600" algn="l" defTabSz="914400" rtl="0" eaLnBrk="1" latinLnBrk="0" hangingPunct="1">
        <a:spcBef>
          <a:spcPct val="20000"/>
        </a:spcBef>
        <a:buFont typeface="Arial"/>
        <a:buChar char="•"/>
        <a:defRPr sz="1600" kern="1200">
          <a:solidFill>
            <a:schemeClr val="tx1"/>
          </a:solidFill>
          <a:latin typeface="Tahoma"/>
          <a:ea typeface="+mn-ea"/>
          <a:cs typeface="Tahoma"/>
        </a:defRPr>
      </a:lvl3pPr>
      <a:lvl4pPr marL="914400" indent="-228600" algn="l" defTabSz="914400" rtl="0" eaLnBrk="1" latinLnBrk="0" hangingPunct="1">
        <a:spcBef>
          <a:spcPct val="20000"/>
        </a:spcBef>
        <a:buFont typeface="Arial" pitchFamily="34" charset="0"/>
        <a:buChar char="–"/>
        <a:defRPr sz="1400" kern="1200">
          <a:solidFill>
            <a:schemeClr val="tx1"/>
          </a:solidFill>
          <a:latin typeface="Tahoma"/>
          <a:ea typeface="+mn-ea"/>
          <a:cs typeface="Tahoma"/>
        </a:defRPr>
      </a:lvl4pPr>
      <a:lvl5pPr marL="1143000" indent="-228600" algn="l" defTabSz="914400" rtl="0" eaLnBrk="1" latinLnBrk="0" hangingPunct="1">
        <a:spcBef>
          <a:spcPct val="20000"/>
        </a:spcBef>
        <a:buFont typeface="Arial"/>
        <a:buChar char="•"/>
        <a:defRPr sz="1200" kern="1200">
          <a:solidFill>
            <a:schemeClr val="tx1"/>
          </a:solidFill>
          <a:latin typeface="Tahoma"/>
          <a:ea typeface="+mn-ea"/>
          <a:cs typeface="Tahom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Adding SystemC TLM to a </a:t>
            </a:r>
            <a:br>
              <a:rPr lang="en-US" dirty="0" smtClean="0"/>
            </a:br>
            <a:r>
              <a:rPr lang="en-US" dirty="0" smtClean="0"/>
              <a:t>RTL Design Flow</a:t>
            </a:r>
            <a:br>
              <a:rPr lang="en-US" dirty="0" smtClean="0"/>
            </a:br>
            <a:endParaRPr lang="en-US" dirty="0"/>
          </a:p>
        </p:txBody>
      </p:sp>
      <p:sp>
        <p:nvSpPr>
          <p:cNvPr id="5" name="Subtitle 4"/>
          <p:cNvSpPr>
            <a:spLocks noGrp="1"/>
          </p:cNvSpPr>
          <p:nvPr>
            <p:ph type="subTitle" idx="1"/>
          </p:nvPr>
        </p:nvSpPr>
        <p:spPr>
          <a:xfrm>
            <a:off x="304800" y="1874542"/>
            <a:ext cx="6400800" cy="1371580"/>
          </a:xfrm>
        </p:spPr>
        <p:txBody>
          <a:bodyPr/>
          <a:lstStyle/>
          <a:p>
            <a:r>
              <a:rPr lang="en-US" sz="2000" dirty="0" smtClean="0"/>
              <a:t>Bill Bunton</a:t>
            </a:r>
          </a:p>
          <a:p>
            <a:r>
              <a:rPr lang="en-US" sz="2000" dirty="0" smtClean="0"/>
              <a:t>Principal Engineer</a:t>
            </a:r>
          </a:p>
          <a:p>
            <a:r>
              <a:rPr lang="en-US" sz="2000" dirty="0" smtClean="0"/>
              <a:t>LSI Networking Components Group </a:t>
            </a:r>
          </a:p>
          <a:p>
            <a:r>
              <a:rPr lang="en-US" sz="2000" dirty="0" smtClean="0"/>
              <a:t>Austin, Texas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System Architecture</a:t>
            </a:r>
            <a:endParaRPr lang="en-US" dirty="0"/>
          </a:p>
        </p:txBody>
      </p:sp>
      <p:sp>
        <p:nvSpPr>
          <p:cNvPr id="3" name="Text Placeholder 2"/>
          <p:cNvSpPr>
            <a:spLocks noGrp="1"/>
          </p:cNvSpPr>
          <p:nvPr>
            <p:ph type="body" sz="quarter" idx="11"/>
          </p:nvPr>
        </p:nvSpPr>
        <p:spPr>
          <a:xfrm>
            <a:off x="365125" y="1143000"/>
            <a:ext cx="4846948" cy="5257800"/>
          </a:xfrm>
        </p:spPr>
        <p:txBody>
          <a:bodyPr>
            <a:normAutofit/>
          </a:bodyPr>
          <a:lstStyle/>
          <a:p>
            <a:r>
              <a:rPr lang="en-US" dirty="0" smtClean="0"/>
              <a:t>Requirements provided by marketing</a:t>
            </a:r>
          </a:p>
          <a:p>
            <a:endParaRPr lang="en-US" dirty="0" smtClean="0"/>
          </a:p>
          <a:p>
            <a:r>
              <a:rPr lang="en-US" dirty="0" smtClean="0"/>
              <a:t>New algorithms developed using MATLAB, C, or C++</a:t>
            </a:r>
          </a:p>
          <a:p>
            <a:endParaRPr lang="en-US" dirty="0" smtClean="0"/>
          </a:p>
          <a:p>
            <a:r>
              <a:rPr lang="en-US" dirty="0" smtClean="0"/>
              <a:t>System architecture</a:t>
            </a:r>
          </a:p>
          <a:p>
            <a:pPr lvl="1"/>
            <a:r>
              <a:rPr lang="en-US" dirty="0" smtClean="0"/>
              <a:t>Requirements and specification </a:t>
            </a:r>
          </a:p>
          <a:p>
            <a:pPr lvl="1"/>
            <a:r>
              <a:rPr lang="en-US" dirty="0" smtClean="0"/>
              <a:t>Block-level partitioning </a:t>
            </a:r>
          </a:p>
          <a:p>
            <a:pPr lvl="1"/>
            <a:r>
              <a:rPr lang="en-US" dirty="0" smtClean="0"/>
              <a:t>Interconnect selection or definition </a:t>
            </a:r>
          </a:p>
          <a:p>
            <a:pPr lvl="1"/>
            <a:r>
              <a:rPr lang="en-US" dirty="0" smtClean="0"/>
              <a:t>Performance requirements for blocks and shared resources </a:t>
            </a:r>
          </a:p>
          <a:p>
            <a:pPr lvl="1"/>
            <a:r>
              <a:rPr lang="en-US" dirty="0" smtClean="0"/>
              <a:t>Power and area allocation</a:t>
            </a:r>
          </a:p>
          <a:p>
            <a:pPr lvl="1"/>
            <a:r>
              <a:rPr lang="en-US" dirty="0" smtClean="0"/>
              <a:t>Identify needed IP (build or buy)</a:t>
            </a:r>
          </a:p>
          <a:p>
            <a:pPr lvl="1"/>
            <a:r>
              <a:rPr lang="en-US" dirty="0" smtClean="0"/>
              <a:t>Block-level design specification  </a:t>
            </a:r>
          </a:p>
          <a:p>
            <a:pPr>
              <a:buNone/>
            </a:pPr>
            <a:endParaRPr lang="en-US" dirty="0"/>
          </a:p>
        </p:txBody>
      </p:sp>
      <p:sp>
        <p:nvSpPr>
          <p:cNvPr id="8" name="Rounded Rectangle 7"/>
          <p:cNvSpPr/>
          <p:nvPr/>
        </p:nvSpPr>
        <p:spPr>
          <a:xfrm>
            <a:off x="5577801" y="1143025"/>
            <a:ext cx="2743200" cy="36576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rgbClr val="000000"/>
                </a:solidFill>
              </a:rPr>
              <a:t>Documents &amp; email</a:t>
            </a:r>
            <a:endParaRPr lang="en-US" dirty="0"/>
          </a:p>
        </p:txBody>
      </p:sp>
      <p:sp>
        <p:nvSpPr>
          <p:cNvPr id="9" name="Rounded Rectangle 8"/>
          <p:cNvSpPr/>
          <p:nvPr/>
        </p:nvSpPr>
        <p:spPr>
          <a:xfrm>
            <a:off x="5577829" y="1874537"/>
            <a:ext cx="2743200" cy="54864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rgbClr val="000000"/>
                </a:solidFill>
              </a:rPr>
              <a:t>Algorithm Details</a:t>
            </a:r>
            <a:r>
              <a:rPr lang="en-US" dirty="0" smtClean="0"/>
              <a:t> </a:t>
            </a:r>
            <a:r>
              <a:rPr lang="en-US" dirty="0" smtClean="0">
                <a:solidFill>
                  <a:srgbClr val="000000"/>
                </a:solidFill>
              </a:rPr>
              <a:t> Requirements </a:t>
            </a:r>
            <a:endParaRPr lang="en-US" dirty="0">
              <a:solidFill>
                <a:srgbClr val="000000"/>
              </a:solidFill>
            </a:endParaRPr>
          </a:p>
        </p:txBody>
      </p:sp>
      <p:sp>
        <p:nvSpPr>
          <p:cNvPr id="10" name="Rounded Rectangle 9"/>
          <p:cNvSpPr/>
          <p:nvPr/>
        </p:nvSpPr>
        <p:spPr>
          <a:xfrm>
            <a:off x="5578475" y="3977634"/>
            <a:ext cx="2743200" cy="54864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srgbClr val="000000"/>
                </a:solidFill>
              </a:rPr>
              <a:t>Experience, Reviews &amp;</a:t>
            </a:r>
          </a:p>
          <a:p>
            <a:pPr algn="ctr"/>
            <a:r>
              <a:rPr lang="en-US" dirty="0" smtClean="0">
                <a:solidFill>
                  <a:srgbClr val="000000"/>
                </a:solidFill>
              </a:rPr>
              <a:t>Spreadsheets  </a:t>
            </a:r>
            <a:endParaRPr lang="en-US" dirty="0">
              <a:solidFill>
                <a:srgbClr val="000000"/>
              </a:solidFill>
            </a:endParaRPr>
          </a:p>
        </p:txBody>
      </p:sp>
      <p:sp>
        <p:nvSpPr>
          <p:cNvPr id="11" name="Rounded Rectangle 10"/>
          <p:cNvSpPr/>
          <p:nvPr/>
        </p:nvSpPr>
        <p:spPr>
          <a:xfrm>
            <a:off x="5577829" y="2971805"/>
            <a:ext cx="2743200" cy="822959"/>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rgbClr val="000000"/>
                </a:solidFill>
              </a:rPr>
              <a:t>System Specification</a:t>
            </a:r>
          </a:p>
          <a:p>
            <a:pPr algn="ctr"/>
            <a:r>
              <a:rPr lang="en-US" dirty="0" smtClean="0">
                <a:solidFill>
                  <a:srgbClr val="000000"/>
                </a:solidFill>
              </a:rPr>
              <a:t>Block Level Requirements</a:t>
            </a:r>
            <a:endParaRPr lang="en-US" dirty="0"/>
          </a:p>
        </p:txBody>
      </p:sp>
      <p:sp>
        <p:nvSpPr>
          <p:cNvPr id="16" name="Rounded Rectangle 15"/>
          <p:cNvSpPr/>
          <p:nvPr/>
        </p:nvSpPr>
        <p:spPr>
          <a:xfrm>
            <a:off x="5577799" y="5440658"/>
            <a:ext cx="2743200" cy="54864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srgbClr val="000000"/>
                </a:solidFill>
              </a:rPr>
              <a:t>Design Reviews</a:t>
            </a:r>
          </a:p>
        </p:txBody>
      </p:sp>
      <p:sp>
        <p:nvSpPr>
          <p:cNvPr id="18" name="Rounded Rectangle 17"/>
          <p:cNvSpPr/>
          <p:nvPr/>
        </p:nvSpPr>
        <p:spPr>
          <a:xfrm>
            <a:off x="5577829" y="4709146"/>
            <a:ext cx="2743200" cy="54864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rgbClr val="000000"/>
                </a:solidFill>
              </a:rPr>
              <a:t>Design Specification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Architecture Modeling </a:t>
            </a:r>
            <a:br>
              <a:rPr lang="en-US" dirty="0" smtClean="0"/>
            </a:br>
            <a:r>
              <a:rPr lang="en-US" dirty="0" smtClean="0">
                <a:solidFill>
                  <a:schemeClr val="accent5">
                    <a:lumMod val="75000"/>
                  </a:schemeClr>
                </a:solidFill>
              </a:rPr>
              <a:t>Objectives</a:t>
            </a:r>
            <a:endParaRPr lang="en-US" dirty="0">
              <a:solidFill>
                <a:schemeClr val="accent5">
                  <a:lumMod val="75000"/>
                </a:schemeClr>
              </a:solidFill>
            </a:endParaRPr>
          </a:p>
        </p:txBody>
      </p:sp>
      <p:sp>
        <p:nvSpPr>
          <p:cNvPr id="3" name="Text Placeholder 2"/>
          <p:cNvSpPr>
            <a:spLocks noGrp="1"/>
          </p:cNvSpPr>
          <p:nvPr>
            <p:ph type="body" sz="quarter" idx="11"/>
          </p:nvPr>
        </p:nvSpPr>
        <p:spPr>
          <a:xfrm>
            <a:off x="365124" y="1235076"/>
            <a:ext cx="4389753" cy="5165724"/>
          </a:xfrm>
        </p:spPr>
        <p:txBody>
          <a:bodyPr>
            <a:normAutofit lnSpcReduction="10000"/>
          </a:bodyPr>
          <a:lstStyle/>
          <a:p>
            <a:r>
              <a:rPr lang="en-US" b="1" dirty="0" smtClean="0"/>
              <a:t>Architecture Optimization </a:t>
            </a:r>
            <a:endParaRPr lang="en-US" dirty="0" smtClean="0"/>
          </a:p>
          <a:p>
            <a:pPr lvl="1"/>
            <a:r>
              <a:rPr lang="en-US" dirty="0" smtClean="0"/>
              <a:t>Validated system-level block diagram</a:t>
            </a:r>
          </a:p>
          <a:p>
            <a:pPr lvl="1"/>
            <a:r>
              <a:rPr lang="en-US" dirty="0" smtClean="0"/>
              <a:t>Optimized interconnect structure </a:t>
            </a:r>
          </a:p>
          <a:p>
            <a:pPr lvl="1"/>
            <a:r>
              <a:rPr lang="en-US" dirty="0" smtClean="0"/>
              <a:t>Bottleneck  analysis </a:t>
            </a:r>
          </a:p>
          <a:p>
            <a:pPr lvl="1"/>
            <a:r>
              <a:rPr lang="en-US" dirty="0" smtClean="0"/>
              <a:t>Establish interconnect behavior  </a:t>
            </a:r>
          </a:p>
          <a:p>
            <a:pPr lvl="2"/>
            <a:r>
              <a:rPr lang="en-US" dirty="0" smtClean="0"/>
              <a:t>Bandwidth </a:t>
            </a:r>
          </a:p>
          <a:p>
            <a:pPr lvl="2"/>
            <a:r>
              <a:rPr lang="en-US" dirty="0" smtClean="0"/>
              <a:t>Latency</a:t>
            </a:r>
          </a:p>
          <a:p>
            <a:pPr lvl="2"/>
            <a:r>
              <a:rPr lang="en-US" dirty="0" smtClean="0"/>
              <a:t>Priority </a:t>
            </a:r>
          </a:p>
          <a:p>
            <a:pPr lvl="1"/>
            <a:r>
              <a:rPr lang="en-US" dirty="0" smtClean="0"/>
              <a:t>Allocate system resources </a:t>
            </a:r>
          </a:p>
          <a:p>
            <a:pPr lvl="2"/>
            <a:r>
              <a:rPr lang="en-US" dirty="0" smtClean="0"/>
              <a:t>Bandwidth </a:t>
            </a:r>
          </a:p>
          <a:p>
            <a:pPr lvl="2"/>
            <a:r>
              <a:rPr lang="en-US" dirty="0" smtClean="0"/>
              <a:t>Priority </a:t>
            </a:r>
          </a:p>
          <a:p>
            <a:endParaRPr lang="en-US" dirty="0" smtClean="0"/>
          </a:p>
          <a:p>
            <a:r>
              <a:rPr lang="en-US" b="1" dirty="0" smtClean="0"/>
              <a:t>Validate Requirements </a:t>
            </a:r>
            <a:endParaRPr lang="en-US" dirty="0" smtClean="0"/>
          </a:p>
          <a:p>
            <a:pPr lvl="1"/>
            <a:r>
              <a:rPr lang="en-US" dirty="0" smtClean="0"/>
              <a:t>Performance </a:t>
            </a:r>
          </a:p>
          <a:p>
            <a:pPr lvl="1"/>
            <a:r>
              <a:rPr lang="en-US" dirty="0" smtClean="0"/>
              <a:t>New functions </a:t>
            </a:r>
          </a:p>
          <a:p>
            <a:pPr lvl="1"/>
            <a:r>
              <a:rPr lang="en-US" dirty="0" smtClean="0"/>
              <a:t>Buffering Requirements </a:t>
            </a:r>
          </a:p>
          <a:p>
            <a:endParaRPr lang="en-US" dirty="0"/>
          </a:p>
        </p:txBody>
      </p:sp>
      <p:grpSp>
        <p:nvGrpSpPr>
          <p:cNvPr id="87" name="Group 86"/>
          <p:cNvGrpSpPr/>
          <p:nvPr/>
        </p:nvGrpSpPr>
        <p:grpSpPr>
          <a:xfrm>
            <a:off x="5211763" y="2148826"/>
            <a:ext cx="3657600" cy="2560320"/>
            <a:chOff x="1006067" y="1752770"/>
            <a:chExt cx="3657600" cy="2560320"/>
          </a:xfrm>
        </p:grpSpPr>
        <p:sp>
          <p:nvSpPr>
            <p:cNvPr id="88" name="Rectangle 87"/>
            <p:cNvSpPr/>
            <p:nvPr/>
          </p:nvSpPr>
          <p:spPr>
            <a:xfrm>
              <a:off x="1006100" y="1752770"/>
              <a:ext cx="562702" cy="341379"/>
            </a:xfrm>
            <a:prstGeom prst="rect">
              <a:avLst/>
            </a:prstGeom>
            <a:solidFill>
              <a:srgbClr val="6952C7"/>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89" name="Rectangle 88"/>
            <p:cNvSpPr/>
            <p:nvPr/>
          </p:nvSpPr>
          <p:spPr>
            <a:xfrm>
              <a:off x="1615687" y="1752770"/>
              <a:ext cx="562702" cy="341379"/>
            </a:xfrm>
            <a:prstGeom prst="rect">
              <a:avLst/>
            </a:prstGeom>
            <a:solidFill>
              <a:srgbClr val="6952C7"/>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90" name="Rectangle 89"/>
            <p:cNvSpPr/>
            <p:nvPr/>
          </p:nvSpPr>
          <p:spPr>
            <a:xfrm>
              <a:off x="2225274" y="1752770"/>
              <a:ext cx="562702" cy="341379"/>
            </a:xfrm>
            <a:prstGeom prst="rect">
              <a:avLst/>
            </a:prstGeom>
            <a:solidFill>
              <a:srgbClr val="6952C7"/>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91" name="Rectangle 90"/>
            <p:cNvSpPr/>
            <p:nvPr/>
          </p:nvSpPr>
          <p:spPr>
            <a:xfrm>
              <a:off x="4100925" y="1752770"/>
              <a:ext cx="562702" cy="341379"/>
            </a:xfrm>
            <a:prstGeom prst="rect">
              <a:avLst/>
            </a:prstGeom>
            <a:solidFill>
              <a:srgbClr val="6952C7"/>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92" name="Rectangle 91"/>
            <p:cNvSpPr/>
            <p:nvPr/>
          </p:nvSpPr>
          <p:spPr>
            <a:xfrm>
              <a:off x="2881752" y="1752770"/>
              <a:ext cx="562702" cy="341379"/>
            </a:xfrm>
            <a:prstGeom prst="rect">
              <a:avLst/>
            </a:prstGeom>
            <a:solidFill>
              <a:srgbClr val="6952C7"/>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93" name="Rectangle 92"/>
            <p:cNvSpPr/>
            <p:nvPr/>
          </p:nvSpPr>
          <p:spPr>
            <a:xfrm>
              <a:off x="3491339" y="1752770"/>
              <a:ext cx="562702" cy="341379"/>
            </a:xfrm>
            <a:prstGeom prst="rect">
              <a:avLst/>
            </a:prstGeom>
            <a:solidFill>
              <a:srgbClr val="6952C7"/>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94" name="Rectangle 93"/>
            <p:cNvSpPr/>
            <p:nvPr/>
          </p:nvSpPr>
          <p:spPr>
            <a:xfrm>
              <a:off x="1006067" y="2663105"/>
              <a:ext cx="3657561" cy="227586"/>
            </a:xfrm>
            <a:prstGeom prst="rect">
              <a:avLst/>
            </a:prstGeom>
            <a:solidFill>
              <a:srgbClr val="FECB00"/>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95" name="Rectangle 94"/>
            <p:cNvSpPr/>
            <p:nvPr/>
          </p:nvSpPr>
          <p:spPr>
            <a:xfrm rot="16200000">
              <a:off x="1237430" y="3262073"/>
              <a:ext cx="568965" cy="281351"/>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96" name="Rectangle 95"/>
            <p:cNvSpPr/>
            <p:nvPr/>
          </p:nvSpPr>
          <p:spPr>
            <a:xfrm rot="16200000">
              <a:off x="1565666" y="3262073"/>
              <a:ext cx="568965" cy="281351"/>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97" name="Rectangle 96"/>
            <p:cNvSpPr/>
            <p:nvPr/>
          </p:nvSpPr>
          <p:spPr>
            <a:xfrm rot="16200000">
              <a:off x="1940796" y="3262073"/>
              <a:ext cx="568965" cy="281351"/>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98" name="Rectangle 97"/>
            <p:cNvSpPr/>
            <p:nvPr/>
          </p:nvSpPr>
          <p:spPr>
            <a:xfrm rot="16200000">
              <a:off x="2269035" y="3262073"/>
              <a:ext cx="568965" cy="281351"/>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99" name="Rectangle 98"/>
            <p:cNvSpPr/>
            <p:nvPr/>
          </p:nvSpPr>
          <p:spPr>
            <a:xfrm>
              <a:off x="1662585" y="3971711"/>
              <a:ext cx="750269" cy="341379"/>
            </a:xfrm>
            <a:prstGeom prst="rect">
              <a:avLst/>
            </a:prstGeom>
            <a:solidFill>
              <a:srgbClr val="FECB00"/>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100" name="Rectangle 99"/>
            <p:cNvSpPr/>
            <p:nvPr/>
          </p:nvSpPr>
          <p:spPr>
            <a:xfrm>
              <a:off x="3256888" y="3971711"/>
              <a:ext cx="750269" cy="341379"/>
            </a:xfrm>
            <a:prstGeom prst="rect">
              <a:avLst/>
            </a:prstGeom>
            <a:solidFill>
              <a:srgbClr val="FECB00"/>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101" name="Rectangle 100"/>
            <p:cNvSpPr/>
            <p:nvPr/>
          </p:nvSpPr>
          <p:spPr>
            <a:xfrm rot="16200000">
              <a:off x="2831733" y="3262073"/>
              <a:ext cx="568965" cy="281351"/>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102" name="Rectangle 101"/>
            <p:cNvSpPr/>
            <p:nvPr/>
          </p:nvSpPr>
          <p:spPr>
            <a:xfrm rot="16200000">
              <a:off x="3159969" y="3262073"/>
              <a:ext cx="568965" cy="281351"/>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103" name="Rectangle 102"/>
            <p:cNvSpPr/>
            <p:nvPr/>
          </p:nvSpPr>
          <p:spPr>
            <a:xfrm rot="16200000">
              <a:off x="3535100" y="3262073"/>
              <a:ext cx="568965" cy="281351"/>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104" name="Rectangle 103"/>
            <p:cNvSpPr/>
            <p:nvPr/>
          </p:nvSpPr>
          <p:spPr>
            <a:xfrm rot="16200000">
              <a:off x="3863339" y="3262073"/>
              <a:ext cx="568965" cy="281351"/>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cxnSp>
          <p:nvCxnSpPr>
            <p:cNvPr id="105" name="Straight Arrow Connector 104"/>
            <p:cNvCxnSpPr>
              <a:stCxn id="88" idx="2"/>
            </p:cNvCxnSpPr>
            <p:nvPr/>
          </p:nvCxnSpPr>
          <p:spPr bwMode="auto">
            <a:xfrm>
              <a:off x="1287451" y="2094149"/>
              <a:ext cx="3" cy="568955"/>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106" name="Straight Arrow Connector 105"/>
            <p:cNvCxnSpPr>
              <a:stCxn id="89" idx="2"/>
            </p:cNvCxnSpPr>
            <p:nvPr/>
          </p:nvCxnSpPr>
          <p:spPr bwMode="auto">
            <a:xfrm>
              <a:off x="1897038" y="2094149"/>
              <a:ext cx="6" cy="568952"/>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107" name="Straight Arrow Connector 106"/>
            <p:cNvCxnSpPr/>
            <p:nvPr/>
          </p:nvCxnSpPr>
          <p:spPr bwMode="auto">
            <a:xfrm>
              <a:off x="2506628" y="2094146"/>
              <a:ext cx="6" cy="568952"/>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108" name="Straight Arrow Connector 107"/>
            <p:cNvCxnSpPr/>
            <p:nvPr/>
          </p:nvCxnSpPr>
          <p:spPr bwMode="auto">
            <a:xfrm>
              <a:off x="3163106" y="2094146"/>
              <a:ext cx="6" cy="568952"/>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109" name="Straight Arrow Connector 108"/>
            <p:cNvCxnSpPr/>
            <p:nvPr/>
          </p:nvCxnSpPr>
          <p:spPr bwMode="auto">
            <a:xfrm>
              <a:off x="3772693" y="2094146"/>
              <a:ext cx="6" cy="568952"/>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110" name="Straight Arrow Connector 109"/>
            <p:cNvCxnSpPr/>
            <p:nvPr/>
          </p:nvCxnSpPr>
          <p:spPr bwMode="auto">
            <a:xfrm>
              <a:off x="4382279" y="2094146"/>
              <a:ext cx="6" cy="568952"/>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sp>
          <p:nvSpPr>
            <p:cNvPr id="111" name="Rectangle 110"/>
            <p:cNvSpPr/>
            <p:nvPr/>
          </p:nvSpPr>
          <p:spPr>
            <a:xfrm>
              <a:off x="1006106" y="2264833"/>
              <a:ext cx="3657561" cy="227586"/>
            </a:xfrm>
            <a:prstGeom prst="rect">
              <a:avLst/>
            </a:prstGeom>
            <a:solidFill>
              <a:srgbClr val="F77F00"/>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cxnSp>
          <p:nvCxnSpPr>
            <p:cNvPr id="112" name="Straight Arrow Connector 111"/>
            <p:cNvCxnSpPr/>
            <p:nvPr/>
          </p:nvCxnSpPr>
          <p:spPr bwMode="auto">
            <a:xfrm>
              <a:off x="1521911" y="2890688"/>
              <a:ext cx="3" cy="2275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113" name="Straight Arrow Connector 112"/>
            <p:cNvCxnSpPr/>
            <p:nvPr/>
          </p:nvCxnSpPr>
          <p:spPr bwMode="auto">
            <a:xfrm>
              <a:off x="1850150" y="2890688"/>
              <a:ext cx="3" cy="2275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114" name="Straight Arrow Connector 113"/>
            <p:cNvCxnSpPr/>
            <p:nvPr/>
          </p:nvCxnSpPr>
          <p:spPr bwMode="auto">
            <a:xfrm>
              <a:off x="2225280" y="2890688"/>
              <a:ext cx="3" cy="2275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115" name="Straight Arrow Connector 114"/>
            <p:cNvCxnSpPr/>
            <p:nvPr/>
          </p:nvCxnSpPr>
          <p:spPr bwMode="auto">
            <a:xfrm>
              <a:off x="2553519" y="2890688"/>
              <a:ext cx="3" cy="2275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116" name="Straight Arrow Connector 115"/>
            <p:cNvCxnSpPr/>
            <p:nvPr/>
          </p:nvCxnSpPr>
          <p:spPr bwMode="auto">
            <a:xfrm>
              <a:off x="3116214" y="2890688"/>
              <a:ext cx="3" cy="2275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117" name="Straight Arrow Connector 116"/>
            <p:cNvCxnSpPr/>
            <p:nvPr/>
          </p:nvCxnSpPr>
          <p:spPr bwMode="auto">
            <a:xfrm>
              <a:off x="3444453" y="2890688"/>
              <a:ext cx="3" cy="2275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118" name="Straight Arrow Connector 117"/>
            <p:cNvCxnSpPr/>
            <p:nvPr/>
          </p:nvCxnSpPr>
          <p:spPr bwMode="auto">
            <a:xfrm>
              <a:off x="3819584" y="2890688"/>
              <a:ext cx="3" cy="2275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119" name="Straight Arrow Connector 118"/>
            <p:cNvCxnSpPr/>
            <p:nvPr/>
          </p:nvCxnSpPr>
          <p:spPr bwMode="auto">
            <a:xfrm>
              <a:off x="4147823" y="2890688"/>
              <a:ext cx="3" cy="2275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120" name="Straight Arrow Connector 119"/>
            <p:cNvCxnSpPr>
              <a:stCxn id="95" idx="1"/>
            </p:cNvCxnSpPr>
            <p:nvPr/>
          </p:nvCxnSpPr>
          <p:spPr bwMode="auto">
            <a:xfrm>
              <a:off x="1521913" y="3687231"/>
              <a:ext cx="140672" cy="2844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121" name="Straight Arrow Connector 120"/>
            <p:cNvCxnSpPr>
              <a:stCxn id="96" idx="1"/>
            </p:cNvCxnSpPr>
            <p:nvPr/>
          </p:nvCxnSpPr>
          <p:spPr bwMode="auto">
            <a:xfrm>
              <a:off x="1850149" y="3687231"/>
              <a:ext cx="1" cy="2844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122" name="Straight Arrow Connector 121"/>
            <p:cNvCxnSpPr>
              <a:stCxn id="97" idx="1"/>
            </p:cNvCxnSpPr>
            <p:nvPr/>
          </p:nvCxnSpPr>
          <p:spPr bwMode="auto">
            <a:xfrm>
              <a:off x="2225279" y="3687231"/>
              <a:ext cx="1" cy="2844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123" name="Straight Arrow Connector 122"/>
            <p:cNvCxnSpPr>
              <a:stCxn id="98" idx="1"/>
            </p:cNvCxnSpPr>
            <p:nvPr/>
          </p:nvCxnSpPr>
          <p:spPr bwMode="auto">
            <a:xfrm flipH="1">
              <a:off x="2412846" y="3687231"/>
              <a:ext cx="140672" cy="2844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124" name="Straight Arrow Connector 123"/>
            <p:cNvCxnSpPr>
              <a:stCxn id="101" idx="1"/>
            </p:cNvCxnSpPr>
            <p:nvPr/>
          </p:nvCxnSpPr>
          <p:spPr bwMode="auto">
            <a:xfrm>
              <a:off x="3116216" y="3687231"/>
              <a:ext cx="140672" cy="2844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125" name="Straight Arrow Connector 124"/>
            <p:cNvCxnSpPr>
              <a:stCxn id="102" idx="1"/>
            </p:cNvCxnSpPr>
            <p:nvPr/>
          </p:nvCxnSpPr>
          <p:spPr bwMode="auto">
            <a:xfrm>
              <a:off x="3444452" y="3687231"/>
              <a:ext cx="2" cy="2844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126" name="Straight Arrow Connector 125"/>
            <p:cNvCxnSpPr>
              <a:stCxn id="103" idx="1"/>
            </p:cNvCxnSpPr>
            <p:nvPr/>
          </p:nvCxnSpPr>
          <p:spPr bwMode="auto">
            <a:xfrm>
              <a:off x="3819583" y="3687231"/>
              <a:ext cx="3" cy="2844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127" name="Straight Arrow Connector 126"/>
            <p:cNvCxnSpPr>
              <a:stCxn id="104" idx="1"/>
            </p:cNvCxnSpPr>
            <p:nvPr/>
          </p:nvCxnSpPr>
          <p:spPr bwMode="auto">
            <a:xfrm flipH="1">
              <a:off x="4007149" y="3687231"/>
              <a:ext cx="140672" cy="2844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Model Block Diagram  </a:t>
            </a:r>
            <a:endParaRPr lang="en-US" dirty="0"/>
          </a:p>
        </p:txBody>
      </p:sp>
      <p:sp>
        <p:nvSpPr>
          <p:cNvPr id="4" name="Rectangle 3"/>
          <p:cNvSpPr/>
          <p:nvPr/>
        </p:nvSpPr>
        <p:spPr>
          <a:xfrm>
            <a:off x="1005867" y="1783092"/>
            <a:ext cx="1097280" cy="548640"/>
          </a:xfrm>
          <a:prstGeom prst="rect">
            <a:avLst/>
          </a:prstGeom>
          <a:solidFill>
            <a:srgbClr val="6952C7"/>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Traffic Generator</a:t>
            </a:r>
            <a:endParaRPr lang="en-US" sz="1600" dirty="0">
              <a:solidFill>
                <a:srgbClr val="000000"/>
              </a:solidFill>
            </a:endParaRPr>
          </a:p>
        </p:txBody>
      </p:sp>
      <p:sp>
        <p:nvSpPr>
          <p:cNvPr id="5" name="Rectangle 4"/>
          <p:cNvSpPr/>
          <p:nvPr/>
        </p:nvSpPr>
        <p:spPr>
          <a:xfrm>
            <a:off x="2194574" y="1783092"/>
            <a:ext cx="1097280" cy="548640"/>
          </a:xfrm>
          <a:prstGeom prst="rect">
            <a:avLst/>
          </a:prstGeom>
          <a:solidFill>
            <a:srgbClr val="6952C7"/>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Traffic Generator</a:t>
            </a:r>
            <a:endParaRPr lang="en-US" sz="1600" dirty="0">
              <a:solidFill>
                <a:srgbClr val="000000"/>
              </a:solidFill>
            </a:endParaRPr>
          </a:p>
        </p:txBody>
      </p:sp>
      <p:sp>
        <p:nvSpPr>
          <p:cNvPr id="6" name="Rectangle 5"/>
          <p:cNvSpPr/>
          <p:nvPr/>
        </p:nvSpPr>
        <p:spPr>
          <a:xfrm>
            <a:off x="3383281" y="1783092"/>
            <a:ext cx="1097280" cy="548640"/>
          </a:xfrm>
          <a:prstGeom prst="rect">
            <a:avLst/>
          </a:prstGeom>
          <a:solidFill>
            <a:srgbClr val="6952C7"/>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Traffic Generator</a:t>
            </a:r>
            <a:endParaRPr lang="en-US" sz="1600" dirty="0">
              <a:solidFill>
                <a:srgbClr val="000000"/>
              </a:solidFill>
            </a:endParaRPr>
          </a:p>
        </p:txBody>
      </p:sp>
      <p:sp>
        <p:nvSpPr>
          <p:cNvPr id="10" name="Rectangle 9"/>
          <p:cNvSpPr/>
          <p:nvPr/>
        </p:nvSpPr>
        <p:spPr>
          <a:xfrm>
            <a:off x="7040841" y="1783092"/>
            <a:ext cx="1097280" cy="548640"/>
          </a:xfrm>
          <a:prstGeom prst="rect">
            <a:avLst/>
          </a:prstGeom>
          <a:solidFill>
            <a:srgbClr val="6952C7"/>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Traffic Generator</a:t>
            </a:r>
            <a:endParaRPr lang="en-US" sz="1600" dirty="0">
              <a:solidFill>
                <a:srgbClr val="000000"/>
              </a:solidFill>
            </a:endParaRPr>
          </a:p>
        </p:txBody>
      </p:sp>
      <p:sp>
        <p:nvSpPr>
          <p:cNvPr id="11" name="Rectangle 10"/>
          <p:cNvSpPr/>
          <p:nvPr/>
        </p:nvSpPr>
        <p:spPr>
          <a:xfrm>
            <a:off x="4663427" y="1783092"/>
            <a:ext cx="1097280" cy="548640"/>
          </a:xfrm>
          <a:prstGeom prst="rect">
            <a:avLst/>
          </a:prstGeom>
          <a:solidFill>
            <a:srgbClr val="6952C7"/>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Traffic Generator</a:t>
            </a:r>
            <a:endParaRPr lang="en-US" sz="1600" dirty="0">
              <a:solidFill>
                <a:srgbClr val="000000"/>
              </a:solidFill>
            </a:endParaRPr>
          </a:p>
        </p:txBody>
      </p:sp>
      <p:sp>
        <p:nvSpPr>
          <p:cNvPr id="12" name="Rectangle 11"/>
          <p:cNvSpPr/>
          <p:nvPr/>
        </p:nvSpPr>
        <p:spPr>
          <a:xfrm>
            <a:off x="5852134" y="1783092"/>
            <a:ext cx="1097280" cy="548640"/>
          </a:xfrm>
          <a:prstGeom prst="rect">
            <a:avLst/>
          </a:prstGeom>
          <a:solidFill>
            <a:srgbClr val="6952C7"/>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Traffic Generator</a:t>
            </a:r>
            <a:endParaRPr lang="en-US" sz="1600" dirty="0">
              <a:solidFill>
                <a:srgbClr val="000000"/>
              </a:solidFill>
            </a:endParaRPr>
          </a:p>
        </p:txBody>
      </p:sp>
      <p:sp>
        <p:nvSpPr>
          <p:cNvPr id="14" name="Rectangle 13"/>
          <p:cNvSpPr/>
          <p:nvPr/>
        </p:nvSpPr>
        <p:spPr>
          <a:xfrm>
            <a:off x="1005802" y="3246116"/>
            <a:ext cx="7132320" cy="365760"/>
          </a:xfrm>
          <a:prstGeom prst="rect">
            <a:avLst/>
          </a:prstGeom>
          <a:solidFill>
            <a:srgbClr val="FECB00"/>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Memory Subsystem Interconnect</a:t>
            </a:r>
            <a:endParaRPr lang="en-US" sz="1600" dirty="0">
              <a:solidFill>
                <a:srgbClr val="000000"/>
              </a:solidFill>
            </a:endParaRPr>
          </a:p>
        </p:txBody>
      </p:sp>
      <p:sp>
        <p:nvSpPr>
          <p:cNvPr id="15" name="Rectangle 14"/>
          <p:cNvSpPr/>
          <p:nvPr/>
        </p:nvSpPr>
        <p:spPr>
          <a:xfrm rot="16200000">
            <a:off x="1554512" y="4160498"/>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Cache</a:t>
            </a:r>
            <a:endParaRPr lang="en-US" sz="1600" dirty="0">
              <a:solidFill>
                <a:srgbClr val="000000"/>
              </a:solidFill>
            </a:endParaRPr>
          </a:p>
        </p:txBody>
      </p:sp>
      <p:sp>
        <p:nvSpPr>
          <p:cNvPr id="16" name="Rectangle 15"/>
          <p:cNvSpPr/>
          <p:nvPr/>
        </p:nvSpPr>
        <p:spPr>
          <a:xfrm rot="16200000">
            <a:off x="2194579" y="4160498"/>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Cache</a:t>
            </a:r>
            <a:endParaRPr lang="en-US" sz="1600" dirty="0">
              <a:solidFill>
                <a:srgbClr val="000000"/>
              </a:solidFill>
            </a:endParaRPr>
          </a:p>
        </p:txBody>
      </p:sp>
      <p:sp>
        <p:nvSpPr>
          <p:cNvPr id="17" name="Rectangle 16"/>
          <p:cNvSpPr/>
          <p:nvPr/>
        </p:nvSpPr>
        <p:spPr>
          <a:xfrm rot="16200000">
            <a:off x="2926091" y="4160498"/>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Cache</a:t>
            </a:r>
            <a:endParaRPr lang="en-US" sz="1600" dirty="0">
              <a:solidFill>
                <a:srgbClr val="000000"/>
              </a:solidFill>
            </a:endParaRPr>
          </a:p>
        </p:txBody>
      </p:sp>
      <p:sp>
        <p:nvSpPr>
          <p:cNvPr id="18" name="Rectangle 17"/>
          <p:cNvSpPr/>
          <p:nvPr/>
        </p:nvSpPr>
        <p:spPr>
          <a:xfrm rot="16200000">
            <a:off x="3566163" y="4160498"/>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Cache</a:t>
            </a:r>
            <a:endParaRPr lang="en-US" sz="1600" dirty="0">
              <a:solidFill>
                <a:srgbClr val="000000"/>
              </a:solidFill>
            </a:endParaRPr>
          </a:p>
        </p:txBody>
      </p:sp>
      <p:sp>
        <p:nvSpPr>
          <p:cNvPr id="27" name="Rectangle 26"/>
          <p:cNvSpPr/>
          <p:nvPr/>
        </p:nvSpPr>
        <p:spPr>
          <a:xfrm>
            <a:off x="2286025" y="5349213"/>
            <a:ext cx="1463040" cy="548640"/>
          </a:xfrm>
          <a:prstGeom prst="rect">
            <a:avLst/>
          </a:prstGeom>
          <a:solidFill>
            <a:srgbClr val="FECB00"/>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DDR3</a:t>
            </a:r>
          </a:p>
          <a:p>
            <a:pPr algn="ctr"/>
            <a:r>
              <a:rPr lang="en-US" sz="1600" dirty="0" smtClean="0">
                <a:solidFill>
                  <a:srgbClr val="000000"/>
                </a:solidFill>
              </a:rPr>
              <a:t>Controller</a:t>
            </a:r>
            <a:endParaRPr lang="en-US" sz="1600" dirty="0">
              <a:solidFill>
                <a:srgbClr val="000000"/>
              </a:solidFill>
            </a:endParaRPr>
          </a:p>
        </p:txBody>
      </p:sp>
      <p:sp>
        <p:nvSpPr>
          <p:cNvPr id="28" name="Rectangle 27"/>
          <p:cNvSpPr/>
          <p:nvPr/>
        </p:nvSpPr>
        <p:spPr>
          <a:xfrm>
            <a:off x="5394951" y="5349213"/>
            <a:ext cx="1463040" cy="548640"/>
          </a:xfrm>
          <a:prstGeom prst="rect">
            <a:avLst/>
          </a:prstGeom>
          <a:solidFill>
            <a:srgbClr val="FECB00"/>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DDR3</a:t>
            </a:r>
          </a:p>
          <a:p>
            <a:pPr algn="ctr"/>
            <a:r>
              <a:rPr lang="en-US" sz="1600" dirty="0" smtClean="0">
                <a:solidFill>
                  <a:srgbClr val="000000"/>
                </a:solidFill>
              </a:rPr>
              <a:t>Controller</a:t>
            </a:r>
            <a:endParaRPr lang="en-US" sz="1600" dirty="0">
              <a:solidFill>
                <a:srgbClr val="000000"/>
              </a:solidFill>
            </a:endParaRPr>
          </a:p>
        </p:txBody>
      </p:sp>
      <p:sp>
        <p:nvSpPr>
          <p:cNvPr id="29" name="Rectangle 28"/>
          <p:cNvSpPr/>
          <p:nvPr/>
        </p:nvSpPr>
        <p:spPr>
          <a:xfrm rot="16200000">
            <a:off x="4663437" y="4160498"/>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Cache</a:t>
            </a:r>
            <a:endParaRPr lang="en-US" sz="1600" dirty="0">
              <a:solidFill>
                <a:srgbClr val="000000"/>
              </a:solidFill>
            </a:endParaRPr>
          </a:p>
        </p:txBody>
      </p:sp>
      <p:sp>
        <p:nvSpPr>
          <p:cNvPr id="30" name="Rectangle 29"/>
          <p:cNvSpPr/>
          <p:nvPr/>
        </p:nvSpPr>
        <p:spPr>
          <a:xfrm rot="16200000">
            <a:off x="5303504" y="4160498"/>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Cache</a:t>
            </a:r>
            <a:endParaRPr lang="en-US" sz="1600" dirty="0">
              <a:solidFill>
                <a:srgbClr val="000000"/>
              </a:solidFill>
            </a:endParaRPr>
          </a:p>
        </p:txBody>
      </p:sp>
      <p:sp>
        <p:nvSpPr>
          <p:cNvPr id="31" name="Rectangle 30"/>
          <p:cNvSpPr/>
          <p:nvPr/>
        </p:nvSpPr>
        <p:spPr>
          <a:xfrm rot="16200000">
            <a:off x="6035017" y="4160498"/>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Cache</a:t>
            </a:r>
            <a:endParaRPr lang="en-US" sz="1600" dirty="0">
              <a:solidFill>
                <a:srgbClr val="000000"/>
              </a:solidFill>
            </a:endParaRPr>
          </a:p>
        </p:txBody>
      </p:sp>
      <p:sp>
        <p:nvSpPr>
          <p:cNvPr id="32" name="Rectangle 31"/>
          <p:cNvSpPr/>
          <p:nvPr/>
        </p:nvSpPr>
        <p:spPr>
          <a:xfrm rot="16200000">
            <a:off x="6675089" y="4160498"/>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Cache</a:t>
            </a:r>
            <a:endParaRPr lang="en-US" sz="1600" dirty="0">
              <a:solidFill>
                <a:srgbClr val="000000"/>
              </a:solidFill>
            </a:endParaRPr>
          </a:p>
        </p:txBody>
      </p:sp>
      <p:cxnSp>
        <p:nvCxnSpPr>
          <p:cNvPr id="34" name="Straight Arrow Connector 33"/>
          <p:cNvCxnSpPr>
            <a:stCxn id="4" idx="2"/>
          </p:cNvCxnSpPr>
          <p:nvPr/>
        </p:nvCxnSpPr>
        <p:spPr bwMode="auto">
          <a:xfrm>
            <a:off x="1554507" y="2331732"/>
            <a:ext cx="6" cy="914384"/>
          </a:xfrm>
          <a:prstGeom prst="straightConnector1">
            <a:avLst/>
          </a:prstGeom>
          <a:solidFill>
            <a:schemeClr val="tx2">
              <a:alpha val="80000"/>
            </a:schemeClr>
          </a:solidFill>
          <a:ln w="41275" cap="flat" cmpd="sng" algn="ctr">
            <a:solidFill>
              <a:schemeClr val="tx2">
                <a:lumMod val="90000"/>
              </a:schemeClr>
            </a:solidFill>
            <a:prstDash val="solid"/>
            <a:round/>
            <a:headEnd type="triangle" w="med" len="med"/>
            <a:tailEnd type="triangle"/>
          </a:ln>
          <a:effectLst/>
        </p:spPr>
      </p:cxnSp>
      <p:cxnSp>
        <p:nvCxnSpPr>
          <p:cNvPr id="39" name="Straight Arrow Connector 38"/>
          <p:cNvCxnSpPr>
            <a:stCxn id="5" idx="2"/>
          </p:cNvCxnSpPr>
          <p:nvPr/>
        </p:nvCxnSpPr>
        <p:spPr bwMode="auto">
          <a:xfrm>
            <a:off x="2743214" y="2331732"/>
            <a:ext cx="12" cy="914378"/>
          </a:xfrm>
          <a:prstGeom prst="straightConnector1">
            <a:avLst/>
          </a:prstGeom>
          <a:solidFill>
            <a:schemeClr val="tx2">
              <a:alpha val="80000"/>
            </a:schemeClr>
          </a:solidFill>
          <a:ln w="41275" cap="flat" cmpd="sng" algn="ctr">
            <a:solidFill>
              <a:schemeClr val="tx2">
                <a:lumMod val="90000"/>
              </a:schemeClr>
            </a:solidFill>
            <a:prstDash val="solid"/>
            <a:round/>
            <a:headEnd type="triangle" w="med" len="med"/>
            <a:tailEnd type="triangle"/>
          </a:ln>
          <a:effectLst/>
        </p:spPr>
      </p:cxnSp>
      <p:cxnSp>
        <p:nvCxnSpPr>
          <p:cNvPr id="41" name="Straight Arrow Connector 40"/>
          <p:cNvCxnSpPr/>
          <p:nvPr/>
        </p:nvCxnSpPr>
        <p:spPr bwMode="auto">
          <a:xfrm>
            <a:off x="3931927" y="2331726"/>
            <a:ext cx="12" cy="914378"/>
          </a:xfrm>
          <a:prstGeom prst="straightConnector1">
            <a:avLst/>
          </a:prstGeom>
          <a:solidFill>
            <a:schemeClr val="tx2">
              <a:alpha val="80000"/>
            </a:schemeClr>
          </a:solidFill>
          <a:ln w="41275" cap="flat" cmpd="sng" algn="ctr">
            <a:solidFill>
              <a:schemeClr val="tx2">
                <a:lumMod val="90000"/>
              </a:schemeClr>
            </a:solidFill>
            <a:prstDash val="solid"/>
            <a:round/>
            <a:headEnd type="triangle" w="med" len="med"/>
            <a:tailEnd type="triangle"/>
          </a:ln>
          <a:effectLst/>
        </p:spPr>
      </p:cxnSp>
      <p:cxnSp>
        <p:nvCxnSpPr>
          <p:cNvPr id="42" name="Straight Arrow Connector 41"/>
          <p:cNvCxnSpPr/>
          <p:nvPr/>
        </p:nvCxnSpPr>
        <p:spPr bwMode="auto">
          <a:xfrm>
            <a:off x="5212073" y="2331726"/>
            <a:ext cx="12" cy="914378"/>
          </a:xfrm>
          <a:prstGeom prst="straightConnector1">
            <a:avLst/>
          </a:prstGeom>
          <a:solidFill>
            <a:schemeClr val="tx2">
              <a:alpha val="80000"/>
            </a:schemeClr>
          </a:solidFill>
          <a:ln w="41275" cap="flat" cmpd="sng" algn="ctr">
            <a:solidFill>
              <a:schemeClr val="tx2">
                <a:lumMod val="90000"/>
              </a:schemeClr>
            </a:solidFill>
            <a:prstDash val="solid"/>
            <a:round/>
            <a:headEnd type="triangle" w="med" len="med"/>
            <a:tailEnd type="triangle"/>
          </a:ln>
          <a:effectLst/>
        </p:spPr>
      </p:cxnSp>
      <p:cxnSp>
        <p:nvCxnSpPr>
          <p:cNvPr id="43" name="Straight Arrow Connector 42"/>
          <p:cNvCxnSpPr/>
          <p:nvPr/>
        </p:nvCxnSpPr>
        <p:spPr bwMode="auto">
          <a:xfrm>
            <a:off x="6400780" y="2331726"/>
            <a:ext cx="12" cy="914378"/>
          </a:xfrm>
          <a:prstGeom prst="straightConnector1">
            <a:avLst/>
          </a:prstGeom>
          <a:solidFill>
            <a:schemeClr val="tx2">
              <a:alpha val="80000"/>
            </a:schemeClr>
          </a:solidFill>
          <a:ln w="41275" cap="flat" cmpd="sng" algn="ctr">
            <a:solidFill>
              <a:schemeClr val="tx2">
                <a:lumMod val="90000"/>
              </a:schemeClr>
            </a:solidFill>
            <a:prstDash val="solid"/>
            <a:round/>
            <a:headEnd type="triangle" w="med" len="med"/>
            <a:tailEnd type="triangle"/>
          </a:ln>
          <a:effectLst/>
        </p:spPr>
      </p:cxnSp>
      <p:cxnSp>
        <p:nvCxnSpPr>
          <p:cNvPr id="44" name="Straight Arrow Connector 43"/>
          <p:cNvCxnSpPr/>
          <p:nvPr/>
        </p:nvCxnSpPr>
        <p:spPr bwMode="auto">
          <a:xfrm>
            <a:off x="7589487" y="2331726"/>
            <a:ext cx="12" cy="914378"/>
          </a:xfrm>
          <a:prstGeom prst="straightConnector1">
            <a:avLst/>
          </a:prstGeom>
          <a:solidFill>
            <a:schemeClr val="tx2">
              <a:alpha val="80000"/>
            </a:schemeClr>
          </a:solidFill>
          <a:ln w="41275" cap="flat" cmpd="sng" algn="ctr">
            <a:solidFill>
              <a:schemeClr val="tx2">
                <a:lumMod val="90000"/>
              </a:schemeClr>
            </a:solidFill>
            <a:prstDash val="solid"/>
            <a:round/>
            <a:headEnd type="triangle" w="med" len="med"/>
            <a:tailEnd type="triangle"/>
          </a:ln>
          <a:effectLst/>
        </p:spPr>
      </p:cxnSp>
      <p:sp>
        <p:nvSpPr>
          <p:cNvPr id="13" name="Rectangle 12"/>
          <p:cNvSpPr/>
          <p:nvPr/>
        </p:nvSpPr>
        <p:spPr>
          <a:xfrm>
            <a:off x="1005879" y="2606043"/>
            <a:ext cx="7132320" cy="365760"/>
          </a:xfrm>
          <a:prstGeom prst="rect">
            <a:avLst/>
          </a:prstGeom>
          <a:solidFill>
            <a:srgbClr val="F77F00"/>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Coverage and Performance Metrics Protocol-Checker</a:t>
            </a:r>
            <a:endParaRPr lang="en-US" sz="1600" dirty="0">
              <a:solidFill>
                <a:srgbClr val="000000"/>
              </a:solidFill>
            </a:endParaRPr>
          </a:p>
        </p:txBody>
      </p:sp>
      <p:cxnSp>
        <p:nvCxnSpPr>
          <p:cNvPr id="45" name="Straight Arrow Connector 44"/>
          <p:cNvCxnSpPr/>
          <p:nvPr/>
        </p:nvCxnSpPr>
        <p:spPr bwMode="auto">
          <a:xfrm>
            <a:off x="2011708" y="3611872"/>
            <a:ext cx="6" cy="365750"/>
          </a:xfrm>
          <a:prstGeom prst="straightConnector1">
            <a:avLst/>
          </a:prstGeom>
          <a:solidFill>
            <a:schemeClr val="tx2">
              <a:alpha val="80000"/>
            </a:schemeClr>
          </a:solidFill>
          <a:ln w="41275" cap="flat" cmpd="sng" algn="ctr">
            <a:solidFill>
              <a:schemeClr val="tx2">
                <a:lumMod val="90000"/>
              </a:schemeClr>
            </a:solidFill>
            <a:prstDash val="solid"/>
            <a:round/>
            <a:headEnd type="triangle" w="med" len="med"/>
            <a:tailEnd type="triangle"/>
          </a:ln>
          <a:effectLst/>
        </p:spPr>
      </p:cxnSp>
      <p:cxnSp>
        <p:nvCxnSpPr>
          <p:cNvPr id="47" name="Straight Arrow Connector 46"/>
          <p:cNvCxnSpPr/>
          <p:nvPr/>
        </p:nvCxnSpPr>
        <p:spPr bwMode="auto">
          <a:xfrm>
            <a:off x="2651781" y="3611872"/>
            <a:ext cx="6" cy="365750"/>
          </a:xfrm>
          <a:prstGeom prst="straightConnector1">
            <a:avLst/>
          </a:prstGeom>
          <a:solidFill>
            <a:schemeClr val="tx2">
              <a:alpha val="80000"/>
            </a:schemeClr>
          </a:solidFill>
          <a:ln w="41275" cap="flat" cmpd="sng" algn="ctr">
            <a:solidFill>
              <a:schemeClr val="tx2">
                <a:lumMod val="90000"/>
              </a:schemeClr>
            </a:solidFill>
            <a:prstDash val="solid"/>
            <a:round/>
            <a:headEnd type="triangle" w="med" len="med"/>
            <a:tailEnd type="triangle"/>
          </a:ln>
          <a:effectLst/>
        </p:spPr>
      </p:cxnSp>
      <p:cxnSp>
        <p:nvCxnSpPr>
          <p:cNvPr id="50" name="Straight Arrow Connector 49"/>
          <p:cNvCxnSpPr/>
          <p:nvPr/>
        </p:nvCxnSpPr>
        <p:spPr bwMode="auto">
          <a:xfrm>
            <a:off x="3383293" y="3611872"/>
            <a:ext cx="6" cy="365750"/>
          </a:xfrm>
          <a:prstGeom prst="straightConnector1">
            <a:avLst/>
          </a:prstGeom>
          <a:solidFill>
            <a:schemeClr val="tx2">
              <a:alpha val="80000"/>
            </a:schemeClr>
          </a:solidFill>
          <a:ln w="41275" cap="flat" cmpd="sng" algn="ctr">
            <a:solidFill>
              <a:schemeClr val="tx2">
                <a:lumMod val="90000"/>
              </a:schemeClr>
            </a:solidFill>
            <a:prstDash val="solid"/>
            <a:round/>
            <a:headEnd type="triangle" w="med" len="med"/>
            <a:tailEnd type="triangle"/>
          </a:ln>
          <a:effectLst/>
        </p:spPr>
      </p:cxnSp>
      <p:cxnSp>
        <p:nvCxnSpPr>
          <p:cNvPr id="51" name="Straight Arrow Connector 50"/>
          <p:cNvCxnSpPr/>
          <p:nvPr/>
        </p:nvCxnSpPr>
        <p:spPr bwMode="auto">
          <a:xfrm>
            <a:off x="4023366" y="3611872"/>
            <a:ext cx="6" cy="365750"/>
          </a:xfrm>
          <a:prstGeom prst="straightConnector1">
            <a:avLst/>
          </a:prstGeom>
          <a:solidFill>
            <a:schemeClr val="tx2">
              <a:alpha val="80000"/>
            </a:schemeClr>
          </a:solidFill>
          <a:ln w="41275" cap="flat" cmpd="sng" algn="ctr">
            <a:solidFill>
              <a:schemeClr val="tx2">
                <a:lumMod val="90000"/>
              </a:schemeClr>
            </a:solidFill>
            <a:prstDash val="solid"/>
            <a:round/>
            <a:headEnd type="triangle" w="med" len="med"/>
            <a:tailEnd type="triangle"/>
          </a:ln>
          <a:effectLst/>
        </p:spPr>
      </p:cxnSp>
      <p:cxnSp>
        <p:nvCxnSpPr>
          <p:cNvPr id="52" name="Straight Arrow Connector 51"/>
          <p:cNvCxnSpPr/>
          <p:nvPr/>
        </p:nvCxnSpPr>
        <p:spPr bwMode="auto">
          <a:xfrm>
            <a:off x="5120633" y="3611872"/>
            <a:ext cx="6" cy="365750"/>
          </a:xfrm>
          <a:prstGeom prst="straightConnector1">
            <a:avLst/>
          </a:prstGeom>
          <a:solidFill>
            <a:schemeClr val="tx2">
              <a:alpha val="80000"/>
            </a:schemeClr>
          </a:solidFill>
          <a:ln w="41275" cap="flat" cmpd="sng" algn="ctr">
            <a:solidFill>
              <a:schemeClr val="tx2">
                <a:lumMod val="90000"/>
              </a:schemeClr>
            </a:solidFill>
            <a:prstDash val="solid"/>
            <a:round/>
            <a:headEnd type="triangle" w="med" len="med"/>
            <a:tailEnd type="triangle"/>
          </a:ln>
          <a:effectLst/>
        </p:spPr>
      </p:cxnSp>
      <p:cxnSp>
        <p:nvCxnSpPr>
          <p:cNvPr id="53" name="Straight Arrow Connector 52"/>
          <p:cNvCxnSpPr/>
          <p:nvPr/>
        </p:nvCxnSpPr>
        <p:spPr bwMode="auto">
          <a:xfrm>
            <a:off x="5760706" y="3611872"/>
            <a:ext cx="6" cy="365750"/>
          </a:xfrm>
          <a:prstGeom prst="straightConnector1">
            <a:avLst/>
          </a:prstGeom>
          <a:solidFill>
            <a:schemeClr val="tx2">
              <a:alpha val="80000"/>
            </a:schemeClr>
          </a:solidFill>
          <a:ln w="41275" cap="flat" cmpd="sng" algn="ctr">
            <a:solidFill>
              <a:schemeClr val="tx2">
                <a:lumMod val="90000"/>
              </a:schemeClr>
            </a:solidFill>
            <a:prstDash val="solid"/>
            <a:round/>
            <a:headEnd type="triangle" w="med" len="med"/>
            <a:tailEnd type="triangle"/>
          </a:ln>
          <a:effectLst/>
        </p:spPr>
      </p:cxnSp>
      <p:cxnSp>
        <p:nvCxnSpPr>
          <p:cNvPr id="54" name="Straight Arrow Connector 53"/>
          <p:cNvCxnSpPr/>
          <p:nvPr/>
        </p:nvCxnSpPr>
        <p:spPr bwMode="auto">
          <a:xfrm>
            <a:off x="6492219" y="3611872"/>
            <a:ext cx="6" cy="365750"/>
          </a:xfrm>
          <a:prstGeom prst="straightConnector1">
            <a:avLst/>
          </a:prstGeom>
          <a:solidFill>
            <a:schemeClr val="tx2">
              <a:alpha val="80000"/>
            </a:schemeClr>
          </a:solidFill>
          <a:ln w="41275" cap="flat" cmpd="sng" algn="ctr">
            <a:solidFill>
              <a:schemeClr val="tx2">
                <a:lumMod val="90000"/>
              </a:schemeClr>
            </a:solidFill>
            <a:prstDash val="solid"/>
            <a:round/>
            <a:headEnd type="triangle" w="med" len="med"/>
            <a:tailEnd type="triangle"/>
          </a:ln>
          <a:effectLst/>
        </p:spPr>
      </p:cxnSp>
      <p:cxnSp>
        <p:nvCxnSpPr>
          <p:cNvPr id="55" name="Straight Arrow Connector 54"/>
          <p:cNvCxnSpPr/>
          <p:nvPr/>
        </p:nvCxnSpPr>
        <p:spPr bwMode="auto">
          <a:xfrm>
            <a:off x="7132292" y="3611872"/>
            <a:ext cx="6" cy="365750"/>
          </a:xfrm>
          <a:prstGeom prst="straightConnector1">
            <a:avLst/>
          </a:prstGeom>
          <a:solidFill>
            <a:schemeClr val="tx2">
              <a:alpha val="80000"/>
            </a:schemeClr>
          </a:solidFill>
          <a:ln w="41275" cap="flat" cmpd="sng" algn="ctr">
            <a:solidFill>
              <a:schemeClr val="tx2">
                <a:lumMod val="90000"/>
              </a:schemeClr>
            </a:solidFill>
            <a:prstDash val="solid"/>
            <a:round/>
            <a:headEnd type="triangle" w="med" len="med"/>
            <a:tailEnd type="triangle"/>
          </a:ln>
          <a:effectLst/>
        </p:spPr>
      </p:cxnSp>
      <p:cxnSp>
        <p:nvCxnSpPr>
          <p:cNvPr id="56" name="Straight Arrow Connector 55"/>
          <p:cNvCxnSpPr>
            <a:stCxn id="15" idx="1"/>
          </p:cNvCxnSpPr>
          <p:nvPr/>
        </p:nvCxnSpPr>
        <p:spPr bwMode="auto">
          <a:xfrm>
            <a:off x="2011712" y="4892018"/>
            <a:ext cx="274313" cy="457195"/>
          </a:xfrm>
          <a:prstGeom prst="straightConnector1">
            <a:avLst/>
          </a:prstGeom>
          <a:solidFill>
            <a:schemeClr val="tx2">
              <a:alpha val="80000"/>
            </a:schemeClr>
          </a:solidFill>
          <a:ln w="41275" cap="flat" cmpd="sng" algn="ctr">
            <a:solidFill>
              <a:schemeClr val="tx2">
                <a:lumMod val="90000"/>
              </a:schemeClr>
            </a:solidFill>
            <a:prstDash val="solid"/>
            <a:round/>
            <a:headEnd type="triangle" w="med" len="med"/>
            <a:tailEnd type="triangle"/>
          </a:ln>
          <a:effectLst/>
        </p:spPr>
      </p:cxnSp>
      <p:cxnSp>
        <p:nvCxnSpPr>
          <p:cNvPr id="59" name="Straight Arrow Connector 58"/>
          <p:cNvCxnSpPr>
            <a:stCxn id="16" idx="1"/>
          </p:cNvCxnSpPr>
          <p:nvPr/>
        </p:nvCxnSpPr>
        <p:spPr bwMode="auto">
          <a:xfrm>
            <a:off x="2651779" y="4892018"/>
            <a:ext cx="2" cy="457195"/>
          </a:xfrm>
          <a:prstGeom prst="straightConnector1">
            <a:avLst/>
          </a:prstGeom>
          <a:solidFill>
            <a:schemeClr val="tx2">
              <a:alpha val="80000"/>
            </a:schemeClr>
          </a:solidFill>
          <a:ln w="41275" cap="flat" cmpd="sng" algn="ctr">
            <a:solidFill>
              <a:schemeClr val="tx2">
                <a:lumMod val="90000"/>
              </a:schemeClr>
            </a:solidFill>
            <a:prstDash val="solid"/>
            <a:round/>
            <a:headEnd type="triangle" w="med" len="med"/>
            <a:tailEnd type="triangle"/>
          </a:ln>
          <a:effectLst/>
        </p:spPr>
      </p:cxnSp>
      <p:cxnSp>
        <p:nvCxnSpPr>
          <p:cNvPr id="62" name="Straight Arrow Connector 61"/>
          <p:cNvCxnSpPr>
            <a:stCxn id="17" idx="1"/>
          </p:cNvCxnSpPr>
          <p:nvPr/>
        </p:nvCxnSpPr>
        <p:spPr bwMode="auto">
          <a:xfrm>
            <a:off x="3383291" y="4892018"/>
            <a:ext cx="2" cy="457195"/>
          </a:xfrm>
          <a:prstGeom prst="straightConnector1">
            <a:avLst/>
          </a:prstGeom>
          <a:solidFill>
            <a:schemeClr val="tx2">
              <a:alpha val="80000"/>
            </a:schemeClr>
          </a:solidFill>
          <a:ln w="41275" cap="flat" cmpd="sng" algn="ctr">
            <a:solidFill>
              <a:schemeClr val="tx2">
                <a:lumMod val="90000"/>
              </a:schemeClr>
            </a:solidFill>
            <a:prstDash val="solid"/>
            <a:round/>
            <a:headEnd type="triangle" w="med" len="med"/>
            <a:tailEnd type="triangle"/>
          </a:ln>
          <a:effectLst/>
        </p:spPr>
      </p:cxnSp>
      <p:cxnSp>
        <p:nvCxnSpPr>
          <p:cNvPr id="67" name="Straight Arrow Connector 66"/>
          <p:cNvCxnSpPr>
            <a:stCxn id="18" idx="1"/>
          </p:cNvCxnSpPr>
          <p:nvPr/>
        </p:nvCxnSpPr>
        <p:spPr bwMode="auto">
          <a:xfrm flipH="1">
            <a:off x="3749050" y="4892018"/>
            <a:ext cx="274313" cy="457195"/>
          </a:xfrm>
          <a:prstGeom prst="straightConnector1">
            <a:avLst/>
          </a:prstGeom>
          <a:solidFill>
            <a:schemeClr val="tx2">
              <a:alpha val="80000"/>
            </a:schemeClr>
          </a:solidFill>
          <a:ln w="41275" cap="flat" cmpd="sng" algn="ctr">
            <a:solidFill>
              <a:schemeClr val="tx2">
                <a:lumMod val="90000"/>
              </a:schemeClr>
            </a:solidFill>
            <a:prstDash val="solid"/>
            <a:round/>
            <a:headEnd type="triangle" w="med" len="med"/>
            <a:tailEnd type="triangle"/>
          </a:ln>
          <a:effectLst/>
        </p:spPr>
      </p:cxnSp>
      <p:cxnSp>
        <p:nvCxnSpPr>
          <p:cNvPr id="74" name="Straight Arrow Connector 73"/>
          <p:cNvCxnSpPr>
            <a:stCxn id="29" idx="1"/>
          </p:cNvCxnSpPr>
          <p:nvPr/>
        </p:nvCxnSpPr>
        <p:spPr bwMode="auto">
          <a:xfrm>
            <a:off x="5120637" y="4892018"/>
            <a:ext cx="274314" cy="457195"/>
          </a:xfrm>
          <a:prstGeom prst="straightConnector1">
            <a:avLst/>
          </a:prstGeom>
          <a:solidFill>
            <a:schemeClr val="tx2">
              <a:alpha val="80000"/>
            </a:schemeClr>
          </a:solidFill>
          <a:ln w="41275" cap="flat" cmpd="sng" algn="ctr">
            <a:solidFill>
              <a:schemeClr val="tx2">
                <a:lumMod val="90000"/>
              </a:schemeClr>
            </a:solidFill>
            <a:prstDash val="solid"/>
            <a:round/>
            <a:headEnd type="triangle" w="med" len="med"/>
            <a:tailEnd type="triangle"/>
          </a:ln>
          <a:effectLst/>
        </p:spPr>
      </p:cxnSp>
      <p:cxnSp>
        <p:nvCxnSpPr>
          <p:cNvPr id="77" name="Straight Arrow Connector 76"/>
          <p:cNvCxnSpPr>
            <a:stCxn id="30" idx="1"/>
          </p:cNvCxnSpPr>
          <p:nvPr/>
        </p:nvCxnSpPr>
        <p:spPr bwMode="auto">
          <a:xfrm>
            <a:off x="5760704" y="4892018"/>
            <a:ext cx="3" cy="457195"/>
          </a:xfrm>
          <a:prstGeom prst="straightConnector1">
            <a:avLst/>
          </a:prstGeom>
          <a:solidFill>
            <a:schemeClr val="tx2">
              <a:alpha val="80000"/>
            </a:schemeClr>
          </a:solidFill>
          <a:ln w="41275" cap="flat" cmpd="sng" algn="ctr">
            <a:solidFill>
              <a:schemeClr val="tx2">
                <a:lumMod val="90000"/>
              </a:schemeClr>
            </a:solidFill>
            <a:prstDash val="solid"/>
            <a:round/>
            <a:headEnd type="triangle" w="med" len="med"/>
            <a:tailEnd type="triangle"/>
          </a:ln>
          <a:effectLst/>
        </p:spPr>
      </p:cxnSp>
      <p:cxnSp>
        <p:nvCxnSpPr>
          <p:cNvPr id="80" name="Straight Arrow Connector 79"/>
          <p:cNvCxnSpPr>
            <a:stCxn id="31" idx="1"/>
          </p:cNvCxnSpPr>
          <p:nvPr/>
        </p:nvCxnSpPr>
        <p:spPr bwMode="auto">
          <a:xfrm>
            <a:off x="6492217" y="4892018"/>
            <a:ext cx="5" cy="457195"/>
          </a:xfrm>
          <a:prstGeom prst="straightConnector1">
            <a:avLst/>
          </a:prstGeom>
          <a:solidFill>
            <a:schemeClr val="tx2">
              <a:alpha val="80000"/>
            </a:schemeClr>
          </a:solidFill>
          <a:ln w="41275" cap="flat" cmpd="sng" algn="ctr">
            <a:solidFill>
              <a:schemeClr val="tx2">
                <a:lumMod val="90000"/>
              </a:schemeClr>
            </a:solidFill>
            <a:prstDash val="solid"/>
            <a:round/>
            <a:headEnd type="triangle" w="med" len="med"/>
            <a:tailEnd type="triangle"/>
          </a:ln>
          <a:effectLst/>
        </p:spPr>
      </p:cxnSp>
      <p:cxnSp>
        <p:nvCxnSpPr>
          <p:cNvPr id="82" name="Straight Arrow Connector 81"/>
          <p:cNvCxnSpPr>
            <a:stCxn id="32" idx="1"/>
          </p:cNvCxnSpPr>
          <p:nvPr/>
        </p:nvCxnSpPr>
        <p:spPr bwMode="auto">
          <a:xfrm flipH="1">
            <a:off x="6857975" y="4892018"/>
            <a:ext cx="274314" cy="457195"/>
          </a:xfrm>
          <a:prstGeom prst="straightConnector1">
            <a:avLst/>
          </a:prstGeom>
          <a:solidFill>
            <a:schemeClr val="tx2">
              <a:alpha val="80000"/>
            </a:schemeClr>
          </a:solidFill>
          <a:ln w="41275" cap="flat" cmpd="sng" algn="ctr">
            <a:solidFill>
              <a:schemeClr val="tx2">
                <a:lumMod val="90000"/>
              </a:schemeClr>
            </a:solidFill>
            <a:prstDash val="solid"/>
            <a:round/>
            <a:headEnd type="triangle" w="med" len="med"/>
            <a:tailEnd type="triangle"/>
          </a:ln>
          <a:effec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SystemC Performance Model </a:t>
            </a:r>
            <a:br>
              <a:rPr lang="en-US" dirty="0" smtClean="0"/>
            </a:br>
            <a:r>
              <a:rPr lang="en-US" dirty="0" smtClean="0">
                <a:solidFill>
                  <a:schemeClr val="accent5">
                    <a:lumMod val="75000"/>
                  </a:schemeClr>
                </a:solidFill>
              </a:rPr>
              <a:t>Construction </a:t>
            </a:r>
            <a:endParaRPr lang="en-US" dirty="0">
              <a:solidFill>
                <a:schemeClr val="accent5">
                  <a:lumMod val="75000"/>
                </a:schemeClr>
              </a:solidFill>
            </a:endParaRPr>
          </a:p>
        </p:txBody>
      </p:sp>
      <p:sp>
        <p:nvSpPr>
          <p:cNvPr id="3" name="Text Placeholder 2"/>
          <p:cNvSpPr>
            <a:spLocks noGrp="1"/>
          </p:cNvSpPr>
          <p:nvPr>
            <p:ph type="body" sz="quarter" idx="11"/>
          </p:nvPr>
        </p:nvSpPr>
        <p:spPr>
          <a:xfrm>
            <a:off x="365124" y="1235076"/>
            <a:ext cx="8413751" cy="5165724"/>
          </a:xfrm>
        </p:spPr>
        <p:txBody>
          <a:bodyPr>
            <a:normAutofit lnSpcReduction="10000"/>
          </a:bodyPr>
          <a:lstStyle/>
          <a:p>
            <a:r>
              <a:rPr lang="en-US" sz="2200" dirty="0" smtClean="0"/>
              <a:t>SystemC Approximately Timed (AT) modeling style</a:t>
            </a:r>
          </a:p>
          <a:p>
            <a:pPr lvl="1"/>
            <a:r>
              <a:rPr lang="en-GB" sz="1700" dirty="0" smtClean="0"/>
              <a:t>Non-blocking transport  with multiple timing points</a:t>
            </a:r>
          </a:p>
          <a:p>
            <a:pPr lvl="1"/>
            <a:r>
              <a:rPr lang="en-GB" sz="1700" dirty="0" smtClean="0"/>
              <a:t>Processes run in lock-step with simulation time</a:t>
            </a:r>
          </a:p>
          <a:p>
            <a:r>
              <a:rPr lang="en-US" sz="2200" dirty="0" smtClean="0"/>
              <a:t>Probably does not include Software</a:t>
            </a:r>
          </a:p>
          <a:p>
            <a:r>
              <a:rPr lang="en-US" sz="2200" dirty="0" smtClean="0"/>
              <a:t>Specialized traffic generators model functional blocks and software</a:t>
            </a:r>
          </a:p>
          <a:p>
            <a:r>
              <a:rPr lang="en-US" sz="2200" dirty="0" smtClean="0"/>
              <a:t>IP blocks come from multiple sources </a:t>
            </a:r>
          </a:p>
          <a:p>
            <a:pPr lvl="1"/>
            <a:r>
              <a:rPr lang="en-US" sz="1700" dirty="0" smtClean="0"/>
              <a:t>New  and Existing AT models</a:t>
            </a:r>
          </a:p>
          <a:p>
            <a:pPr lvl="1"/>
            <a:r>
              <a:rPr lang="en-US" sz="1700" dirty="0" smtClean="0"/>
              <a:t>Supplier’s AT models</a:t>
            </a:r>
          </a:p>
          <a:p>
            <a:pPr lvl="1"/>
            <a:r>
              <a:rPr lang="en-US" sz="1600" dirty="0" smtClean="0"/>
              <a:t>RTL </a:t>
            </a:r>
            <a:r>
              <a:rPr lang="en-US" sz="1600" dirty="0" smtClean="0"/>
              <a:t>Converted</a:t>
            </a:r>
            <a:r>
              <a:rPr lang="en-US" sz="1600" dirty="0" smtClean="0"/>
              <a:t> </a:t>
            </a:r>
            <a:r>
              <a:rPr lang="en-US" sz="1600" dirty="0" smtClean="0"/>
              <a:t>to </a:t>
            </a:r>
            <a:r>
              <a:rPr lang="en-US" sz="1600" dirty="0" smtClean="0"/>
              <a:t>SystemC </a:t>
            </a:r>
            <a:r>
              <a:rPr lang="en-US" sz="1700" dirty="0" smtClean="0"/>
              <a:t>(faster than RTL)</a:t>
            </a:r>
            <a:endParaRPr lang="en-US" sz="1700" dirty="0" smtClean="0">
              <a:solidFill>
                <a:srgbClr val="FF0000"/>
              </a:solidFill>
            </a:endParaRPr>
          </a:p>
          <a:p>
            <a:pPr lvl="1"/>
            <a:r>
              <a:rPr lang="en-US" sz="1700" dirty="0" smtClean="0"/>
              <a:t>RTL (very slow simulation)</a:t>
            </a:r>
          </a:p>
          <a:p>
            <a:r>
              <a:rPr lang="en-US" sz="2200" dirty="0" smtClean="0"/>
              <a:t>Includes simulation instrumentation </a:t>
            </a:r>
          </a:p>
          <a:p>
            <a:pPr lvl="1"/>
            <a:r>
              <a:rPr lang="en-US" sz="1700" dirty="0" smtClean="0"/>
              <a:t>Performance</a:t>
            </a:r>
          </a:p>
          <a:p>
            <a:pPr lvl="1"/>
            <a:r>
              <a:rPr lang="en-US" sz="1700" dirty="0" smtClean="0"/>
              <a:t>Functional coverage</a:t>
            </a:r>
          </a:p>
          <a:p>
            <a:pPr lvl="1"/>
            <a:r>
              <a:rPr lang="en-US" sz="1700" dirty="0" smtClean="0"/>
              <a:t>Protocol-checker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SystemC Performance Modeling</a:t>
            </a:r>
            <a:br>
              <a:rPr lang="en-US" dirty="0" smtClean="0"/>
            </a:br>
            <a:r>
              <a:rPr lang="en-US" dirty="0" smtClean="0">
                <a:solidFill>
                  <a:schemeClr val="accent5">
                    <a:lumMod val="75000"/>
                  </a:schemeClr>
                </a:solidFill>
              </a:rPr>
              <a:t>Results</a:t>
            </a:r>
            <a:r>
              <a:rPr lang="en-US" dirty="0" smtClean="0"/>
              <a:t/>
            </a:r>
            <a:br>
              <a:rPr lang="en-US" dirty="0" smtClean="0"/>
            </a:br>
            <a:r>
              <a:rPr lang="en-US" dirty="0" smtClean="0"/>
              <a:t/>
            </a:r>
            <a:br>
              <a:rPr lang="en-US" dirty="0" smtClean="0"/>
            </a:br>
            <a:endParaRPr lang="en-US" dirty="0"/>
          </a:p>
        </p:txBody>
      </p:sp>
      <p:sp>
        <p:nvSpPr>
          <p:cNvPr id="3" name="Text Placeholder 2"/>
          <p:cNvSpPr>
            <a:spLocks noGrp="1"/>
          </p:cNvSpPr>
          <p:nvPr>
            <p:ph type="body" sz="quarter" idx="11"/>
          </p:nvPr>
        </p:nvSpPr>
        <p:spPr>
          <a:xfrm>
            <a:off x="365125" y="1235075"/>
            <a:ext cx="5213350" cy="5075236"/>
          </a:xfrm>
        </p:spPr>
        <p:txBody>
          <a:bodyPr>
            <a:normAutofit/>
          </a:bodyPr>
          <a:lstStyle/>
          <a:p>
            <a:r>
              <a:rPr lang="en-US" dirty="0" smtClean="0"/>
              <a:t>Optimized interconnect structure </a:t>
            </a:r>
          </a:p>
          <a:p>
            <a:r>
              <a:rPr lang="en-US" dirty="0" smtClean="0"/>
              <a:t>Bottlenecks identified and corrected </a:t>
            </a:r>
          </a:p>
          <a:p>
            <a:r>
              <a:rPr lang="en-US" dirty="0" smtClean="0"/>
              <a:t>System resource allocation </a:t>
            </a:r>
          </a:p>
          <a:p>
            <a:pPr lvl="1"/>
            <a:r>
              <a:rPr lang="en-US" dirty="0" smtClean="0"/>
              <a:t>Bandwidth </a:t>
            </a:r>
          </a:p>
          <a:p>
            <a:pPr lvl="1"/>
            <a:r>
              <a:rPr lang="en-US" dirty="0" smtClean="0"/>
              <a:t>Latency</a:t>
            </a:r>
          </a:p>
          <a:p>
            <a:pPr lvl="1"/>
            <a:r>
              <a:rPr lang="en-US" dirty="0" smtClean="0"/>
              <a:t>Priority </a:t>
            </a:r>
          </a:p>
          <a:p>
            <a:r>
              <a:rPr lang="en-US" dirty="0" smtClean="0"/>
              <a:t>Block-level performance requirements </a:t>
            </a:r>
          </a:p>
          <a:p>
            <a:pPr>
              <a:buNone/>
            </a:pPr>
            <a:endParaRPr lang="en-US" dirty="0" smtClean="0"/>
          </a:p>
          <a:p>
            <a:r>
              <a:rPr lang="en-US" dirty="0" smtClean="0"/>
              <a:t>Test bench for tracking performance</a:t>
            </a:r>
          </a:p>
          <a:p>
            <a:r>
              <a:rPr lang="en-US" dirty="0" smtClean="0"/>
              <a:t>Foundation for future system </a:t>
            </a:r>
            <a:r>
              <a:rPr lang="en-US" dirty="0" err="1" smtClean="0"/>
              <a:t>sodels</a:t>
            </a:r>
            <a:r>
              <a:rPr lang="en-US" dirty="0" smtClean="0"/>
              <a:t> </a:t>
            </a:r>
          </a:p>
          <a:p>
            <a:r>
              <a:rPr lang="en-US" dirty="0" smtClean="0"/>
              <a:t>Domain-specific traffic generators</a:t>
            </a:r>
          </a:p>
          <a:p>
            <a:endParaRPr lang="en-US" dirty="0"/>
          </a:p>
        </p:txBody>
      </p:sp>
      <p:sp>
        <p:nvSpPr>
          <p:cNvPr id="5" name="Rounded Rectangle 4"/>
          <p:cNvSpPr/>
          <p:nvPr/>
        </p:nvSpPr>
        <p:spPr>
          <a:xfrm>
            <a:off x="6309341" y="1783098"/>
            <a:ext cx="2285975" cy="548634"/>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Products</a:t>
            </a:r>
            <a:endParaRPr lang="en-US" dirty="0"/>
          </a:p>
        </p:txBody>
      </p:sp>
      <p:sp>
        <p:nvSpPr>
          <p:cNvPr id="6" name="Rounded Rectangle 5"/>
          <p:cNvSpPr/>
          <p:nvPr/>
        </p:nvSpPr>
        <p:spPr>
          <a:xfrm>
            <a:off x="6309341" y="4434829"/>
            <a:ext cx="2285975" cy="548634"/>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Reusable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SystemC Performance Modeling</a:t>
            </a:r>
            <a:br>
              <a:rPr lang="en-US" dirty="0" smtClean="0"/>
            </a:br>
            <a:r>
              <a:rPr lang="en-US" dirty="0" smtClean="0">
                <a:solidFill>
                  <a:schemeClr val="accent5">
                    <a:lumMod val="75000"/>
                  </a:schemeClr>
                </a:solidFill>
              </a:rPr>
              <a:t>Results</a:t>
            </a:r>
            <a:r>
              <a:rPr lang="en-US" dirty="0" smtClean="0"/>
              <a:t/>
            </a:r>
            <a:br>
              <a:rPr lang="en-US" dirty="0" smtClean="0"/>
            </a:br>
            <a:r>
              <a:rPr lang="en-US" dirty="0" smtClean="0"/>
              <a:t/>
            </a:r>
            <a:br>
              <a:rPr lang="en-US" dirty="0" smtClean="0"/>
            </a:br>
            <a:endParaRPr lang="en-US" dirty="0"/>
          </a:p>
        </p:txBody>
      </p:sp>
      <p:sp>
        <p:nvSpPr>
          <p:cNvPr id="3" name="Text Placeholder 2"/>
          <p:cNvSpPr>
            <a:spLocks noGrp="1"/>
          </p:cNvSpPr>
          <p:nvPr>
            <p:ph type="body" sz="quarter" idx="11"/>
          </p:nvPr>
        </p:nvSpPr>
        <p:spPr>
          <a:xfrm>
            <a:off x="365125" y="1235075"/>
            <a:ext cx="5213350" cy="5075236"/>
          </a:xfrm>
        </p:spPr>
        <p:txBody>
          <a:bodyPr>
            <a:normAutofit/>
          </a:bodyPr>
          <a:lstStyle/>
          <a:p>
            <a:r>
              <a:rPr lang="en-US" dirty="0" smtClean="0"/>
              <a:t>Optimized interconnect structure </a:t>
            </a:r>
          </a:p>
          <a:p>
            <a:r>
              <a:rPr lang="en-US" dirty="0" smtClean="0"/>
              <a:t>Bottlenecks identified and corrected </a:t>
            </a:r>
          </a:p>
          <a:p>
            <a:r>
              <a:rPr lang="en-US" dirty="0" smtClean="0"/>
              <a:t>System resource allocation </a:t>
            </a:r>
          </a:p>
          <a:p>
            <a:pPr lvl="1"/>
            <a:r>
              <a:rPr lang="en-US" dirty="0" smtClean="0"/>
              <a:t>Bandwidth </a:t>
            </a:r>
          </a:p>
          <a:p>
            <a:pPr lvl="1"/>
            <a:r>
              <a:rPr lang="en-US" dirty="0" smtClean="0"/>
              <a:t>Latency</a:t>
            </a:r>
          </a:p>
          <a:p>
            <a:pPr lvl="1"/>
            <a:r>
              <a:rPr lang="en-US" dirty="0" smtClean="0"/>
              <a:t>Priority </a:t>
            </a:r>
          </a:p>
          <a:p>
            <a:r>
              <a:rPr lang="en-US" dirty="0" smtClean="0"/>
              <a:t>Block-level performance requirements </a:t>
            </a:r>
          </a:p>
          <a:p>
            <a:pPr>
              <a:buNone/>
            </a:pPr>
            <a:endParaRPr lang="en-US" dirty="0" smtClean="0"/>
          </a:p>
          <a:p>
            <a:r>
              <a:rPr lang="en-US" dirty="0" smtClean="0"/>
              <a:t>Test bench for tracking performance</a:t>
            </a:r>
          </a:p>
          <a:p>
            <a:r>
              <a:rPr lang="en-US" dirty="0" smtClean="0"/>
              <a:t>Foundation for future System Models </a:t>
            </a:r>
          </a:p>
          <a:p>
            <a:r>
              <a:rPr lang="en-US" dirty="0" smtClean="0"/>
              <a:t>Domain Specific Traffic generators</a:t>
            </a:r>
          </a:p>
          <a:p>
            <a:endParaRPr lang="en-US" dirty="0"/>
          </a:p>
        </p:txBody>
      </p:sp>
      <p:sp>
        <p:nvSpPr>
          <p:cNvPr id="5" name="Rounded Rectangle 4"/>
          <p:cNvSpPr/>
          <p:nvPr/>
        </p:nvSpPr>
        <p:spPr>
          <a:xfrm>
            <a:off x="6309341" y="1783098"/>
            <a:ext cx="2285975" cy="548634"/>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Products</a:t>
            </a:r>
            <a:endParaRPr lang="en-US" dirty="0"/>
          </a:p>
        </p:txBody>
      </p:sp>
      <p:sp>
        <p:nvSpPr>
          <p:cNvPr id="6" name="Rounded Rectangle 5"/>
          <p:cNvSpPr/>
          <p:nvPr/>
        </p:nvSpPr>
        <p:spPr>
          <a:xfrm>
            <a:off x="6309341" y="4434829"/>
            <a:ext cx="2285975" cy="548634"/>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Reusable </a:t>
            </a:r>
            <a:endParaRPr lang="en-US" dirty="0"/>
          </a:p>
        </p:txBody>
      </p:sp>
      <p:pic>
        <p:nvPicPr>
          <p:cNvPr id="7" name="Picture 6" descr="Bill_Bunton.png"/>
          <p:cNvPicPr>
            <a:picLocks noChangeAspect="1"/>
          </p:cNvPicPr>
          <p:nvPr/>
        </p:nvPicPr>
        <p:blipFill>
          <a:blip r:embed="rId3" cstate="print"/>
          <a:stretch>
            <a:fillRect/>
          </a:stretch>
        </p:blipFill>
        <p:spPr>
          <a:xfrm>
            <a:off x="4846316" y="2564572"/>
            <a:ext cx="2011658" cy="3881915"/>
          </a:xfrm>
          <a:prstGeom prst="rect">
            <a:avLst/>
          </a:prstGeom>
        </p:spPr>
      </p:pic>
      <p:sp>
        <p:nvSpPr>
          <p:cNvPr id="8" name="Cloud Callout 7"/>
          <p:cNvSpPr/>
          <p:nvPr/>
        </p:nvSpPr>
        <p:spPr>
          <a:xfrm>
            <a:off x="1280196" y="1010109"/>
            <a:ext cx="3748998" cy="2011993"/>
          </a:xfrm>
          <a:prstGeom prst="cloudCallout">
            <a:avLst>
              <a:gd name="adj1" fmla="val 49109"/>
              <a:gd name="adj2" fmla="val 41243"/>
            </a:avLst>
          </a:prstGeom>
          <a:solidFill>
            <a:schemeClr val="tx1">
              <a:lumMod val="75000"/>
            </a:schemeClr>
          </a:solidFill>
          <a:ln w="19050">
            <a:solidFill>
              <a:schemeClr val="bg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chemeClr val="bg1"/>
                </a:solidFill>
              </a:rPr>
              <a:t>You can’t trust Performance Models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Functional Block Architecture Modeling </a:t>
            </a:r>
            <a:br>
              <a:rPr lang="en-US" dirty="0" smtClean="0"/>
            </a:br>
            <a:r>
              <a:rPr lang="en-US" dirty="0" smtClean="0">
                <a:solidFill>
                  <a:schemeClr val="accent5">
                    <a:lumMod val="75000"/>
                  </a:schemeClr>
                </a:solidFill>
              </a:rPr>
              <a:t>Objectives</a:t>
            </a:r>
            <a:endParaRPr lang="en-US" dirty="0">
              <a:solidFill>
                <a:schemeClr val="accent5">
                  <a:lumMod val="75000"/>
                </a:schemeClr>
              </a:solidFill>
            </a:endParaRPr>
          </a:p>
        </p:txBody>
      </p:sp>
      <p:sp>
        <p:nvSpPr>
          <p:cNvPr id="3" name="Text Placeholder 2"/>
          <p:cNvSpPr>
            <a:spLocks noGrp="1"/>
          </p:cNvSpPr>
          <p:nvPr>
            <p:ph type="body" sz="quarter" idx="11"/>
          </p:nvPr>
        </p:nvSpPr>
        <p:spPr>
          <a:xfrm>
            <a:off x="365125" y="1235075"/>
            <a:ext cx="5273029" cy="5211413"/>
          </a:xfrm>
        </p:spPr>
        <p:txBody>
          <a:bodyPr>
            <a:normAutofit/>
          </a:bodyPr>
          <a:lstStyle/>
          <a:p>
            <a:r>
              <a:rPr lang="en-US" dirty="0" smtClean="0"/>
              <a:t>Capture executable functional description </a:t>
            </a:r>
          </a:p>
          <a:p>
            <a:r>
              <a:rPr lang="en-US" dirty="0" smtClean="0"/>
              <a:t>Verify functional behavior </a:t>
            </a:r>
          </a:p>
          <a:p>
            <a:r>
              <a:rPr lang="en-US" dirty="0" smtClean="0"/>
              <a:t>Verify functional performance</a:t>
            </a:r>
          </a:p>
          <a:p>
            <a:r>
              <a:rPr lang="en-US" dirty="0" smtClean="0"/>
              <a:t>Define hardware and software interfaces </a:t>
            </a:r>
          </a:p>
          <a:p>
            <a:pPr lvl="1"/>
            <a:r>
              <a:rPr lang="en-US" dirty="0" smtClean="0"/>
              <a:t>Control and Status Registers</a:t>
            </a:r>
          </a:p>
          <a:p>
            <a:pPr lvl="1"/>
            <a:r>
              <a:rPr lang="en-US" dirty="0" smtClean="0"/>
              <a:t>Shared data structures </a:t>
            </a:r>
          </a:p>
          <a:p>
            <a:r>
              <a:rPr lang="en-US" dirty="0" smtClean="0"/>
              <a:t>Explore block-level structures, functions, and storage </a:t>
            </a:r>
          </a:p>
          <a:p>
            <a:r>
              <a:rPr lang="en-US" dirty="0" smtClean="0"/>
              <a:t>Identify and model resource contention</a:t>
            </a:r>
          </a:p>
          <a:p>
            <a:r>
              <a:rPr lang="en-US" dirty="0" smtClean="0"/>
              <a:t>Size FIFO and buffer memories </a:t>
            </a:r>
          </a:p>
          <a:p>
            <a:r>
              <a:rPr lang="en-US" dirty="0" smtClean="0"/>
              <a:t>Eliminate low-level details from paper specification </a:t>
            </a:r>
            <a:endParaRPr lang="en-US" dirty="0"/>
          </a:p>
        </p:txBody>
      </p:sp>
      <p:grpSp>
        <p:nvGrpSpPr>
          <p:cNvPr id="61" name="Group 60"/>
          <p:cNvGrpSpPr/>
          <p:nvPr/>
        </p:nvGrpSpPr>
        <p:grpSpPr>
          <a:xfrm>
            <a:off x="5394951" y="1874536"/>
            <a:ext cx="3474720" cy="2560320"/>
            <a:chOff x="1005879" y="1874536"/>
            <a:chExt cx="4389120" cy="2560320"/>
          </a:xfrm>
        </p:grpSpPr>
        <p:sp>
          <p:nvSpPr>
            <p:cNvPr id="62" name="Rectangle 61"/>
            <p:cNvSpPr/>
            <p:nvPr/>
          </p:nvSpPr>
          <p:spPr>
            <a:xfrm>
              <a:off x="1547003" y="4114813"/>
              <a:ext cx="3306871" cy="320043"/>
            </a:xfrm>
            <a:prstGeom prst="rect">
              <a:avLst/>
            </a:prstGeom>
            <a:solidFill>
              <a:srgbClr val="FFFF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SystemC Test Bench</a:t>
              </a:r>
              <a:endParaRPr lang="en-US" dirty="0">
                <a:solidFill>
                  <a:schemeClr val="bg1"/>
                </a:solidFill>
              </a:endParaRPr>
            </a:p>
          </p:txBody>
        </p:sp>
        <p:sp>
          <p:nvSpPr>
            <p:cNvPr id="63" name="Rectangle 62"/>
            <p:cNvSpPr/>
            <p:nvPr/>
          </p:nvSpPr>
          <p:spPr>
            <a:xfrm>
              <a:off x="1727379" y="1874536"/>
              <a:ext cx="3006247" cy="2186937"/>
            </a:xfrm>
            <a:prstGeom prst="rect">
              <a:avLst/>
            </a:prstGeom>
            <a:solidFill>
              <a:schemeClr val="bg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847628" y="2087896"/>
              <a:ext cx="601256" cy="1546858"/>
            </a:xfrm>
            <a:prstGeom prst="rect">
              <a:avLst/>
            </a:prstGeom>
            <a:solidFill>
              <a:srgbClr val="F77F00"/>
            </a:solidFill>
            <a:ln w="3175">
              <a:noFill/>
            </a:ln>
            <a:scene3d>
              <a:camera prst="orthographicFront"/>
              <a:lightRig rig="threePt" dir="t"/>
            </a:scene3d>
            <a:sp3d>
              <a:bevelT/>
            </a:sp3d>
          </p:spPr>
          <p:txBody>
            <a:bodyPr rtlCol="0" anchor="ctr">
              <a:noAutofit/>
            </a:bodyPr>
            <a:lstStyle/>
            <a:p>
              <a:pPr algn="ctr">
                <a:buNone/>
              </a:pPr>
              <a:endParaRPr lang="en-US" sz="1600" dirty="0" smtClean="0">
                <a:solidFill>
                  <a:schemeClr val="bg1"/>
                </a:solidFill>
              </a:endParaRPr>
            </a:p>
          </p:txBody>
        </p:sp>
        <p:cxnSp>
          <p:nvCxnSpPr>
            <p:cNvPr id="65" name="Straight Arrow Connector 64"/>
            <p:cNvCxnSpPr/>
            <p:nvPr/>
          </p:nvCxnSpPr>
          <p:spPr bwMode="auto">
            <a:xfrm flipH="1">
              <a:off x="4012550" y="2247916"/>
              <a:ext cx="240075" cy="0"/>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66" name="Rectangle 65"/>
            <p:cNvSpPr/>
            <p:nvPr/>
          </p:nvSpPr>
          <p:spPr>
            <a:xfrm>
              <a:off x="3230926" y="2087889"/>
              <a:ext cx="781624" cy="640086"/>
            </a:xfrm>
            <a:prstGeom prst="rect">
              <a:avLst/>
            </a:prstGeom>
            <a:solidFill>
              <a:srgbClr val="7AC700"/>
            </a:solidFill>
            <a:ln w="3175">
              <a:noFill/>
            </a:ln>
            <a:scene3d>
              <a:camera prst="orthographicFront"/>
              <a:lightRig rig="threePt" dir="t"/>
            </a:scene3d>
            <a:sp3d>
              <a:bevelT/>
            </a:sp3d>
          </p:spPr>
          <p:txBody>
            <a:bodyPr rtlCol="0" anchor="ctr">
              <a:noAutofit/>
            </a:bodyPr>
            <a:lstStyle/>
            <a:p>
              <a:pPr algn="ctr">
                <a:buNone/>
              </a:pPr>
              <a:endParaRPr lang="en-US" sz="1200" dirty="0" smtClean="0">
                <a:solidFill>
                  <a:schemeClr val="bg1"/>
                </a:solidFill>
              </a:endParaRPr>
            </a:p>
          </p:txBody>
        </p:sp>
        <p:sp>
          <p:nvSpPr>
            <p:cNvPr id="67" name="Rectangle 66"/>
            <p:cNvSpPr/>
            <p:nvPr/>
          </p:nvSpPr>
          <p:spPr>
            <a:xfrm>
              <a:off x="4252625" y="2034556"/>
              <a:ext cx="360754" cy="1600215"/>
            </a:xfrm>
            <a:prstGeom prst="rect">
              <a:avLst/>
            </a:prstGeom>
            <a:solidFill>
              <a:schemeClr val="accent2">
                <a:lumMod val="60000"/>
                <a:lumOff val="40000"/>
              </a:schemeClr>
            </a:solidFill>
            <a:ln w="3175">
              <a:noFill/>
            </a:ln>
            <a:scene3d>
              <a:camera prst="orthographicFront"/>
              <a:lightRig rig="threePt" dir="t"/>
            </a:scene3d>
            <a:sp3d>
              <a:bevelT/>
            </a:sp3d>
          </p:spPr>
          <p:txBody>
            <a:bodyPr rtlCol="0" anchor="ctr">
              <a:noAutofit/>
            </a:bodyPr>
            <a:lstStyle/>
            <a:p>
              <a:pPr algn="ctr">
                <a:buNone/>
              </a:pPr>
              <a:endParaRPr lang="en-US" sz="1200" dirty="0" smtClean="0">
                <a:solidFill>
                  <a:schemeClr val="bg1"/>
                </a:solidFill>
              </a:endParaRPr>
            </a:p>
            <a:p>
              <a:pPr algn="ctr">
                <a:buNone/>
              </a:pPr>
              <a:endParaRPr lang="en-US" sz="1200" dirty="0" smtClean="0">
                <a:solidFill>
                  <a:schemeClr val="bg1"/>
                </a:solidFill>
              </a:endParaRPr>
            </a:p>
          </p:txBody>
        </p:sp>
        <p:cxnSp>
          <p:nvCxnSpPr>
            <p:cNvPr id="68" name="Straight Arrow Connector 67"/>
            <p:cNvCxnSpPr/>
            <p:nvPr/>
          </p:nvCxnSpPr>
          <p:spPr bwMode="auto">
            <a:xfrm>
              <a:off x="4613375" y="2407930"/>
              <a:ext cx="240500" cy="5"/>
            </a:xfrm>
            <a:prstGeom prst="straightConnector1">
              <a:avLst/>
            </a:prstGeom>
            <a:solidFill>
              <a:schemeClr val="tx2">
                <a:alpha val="80000"/>
              </a:schemeClr>
            </a:solidFill>
            <a:ln w="31750" cap="flat" cmpd="sng" algn="ctr">
              <a:solidFill>
                <a:schemeClr val="tx1">
                  <a:lumMod val="85000"/>
                </a:schemeClr>
              </a:solidFill>
              <a:prstDash val="solid"/>
              <a:round/>
              <a:headEnd type="triangle" w="med" len="med"/>
              <a:tailEnd type="triangle"/>
            </a:ln>
            <a:effectLst/>
          </p:spPr>
        </p:cxnSp>
        <p:sp>
          <p:nvSpPr>
            <p:cNvPr id="69" name="Rectangle 68"/>
            <p:cNvSpPr/>
            <p:nvPr/>
          </p:nvSpPr>
          <p:spPr>
            <a:xfrm>
              <a:off x="1967878" y="3741434"/>
              <a:ext cx="480999" cy="213360"/>
            </a:xfrm>
            <a:prstGeom prst="rect">
              <a:avLst/>
            </a:prstGeom>
            <a:solidFill>
              <a:srgbClr val="7AC700"/>
            </a:solidFill>
            <a:ln w="3175">
              <a:noFill/>
            </a:ln>
            <a:scene3d>
              <a:camera prst="orthographicFront"/>
              <a:lightRig rig="threePt" dir="t"/>
            </a:scene3d>
            <a:sp3d>
              <a:bevelT/>
            </a:sp3d>
          </p:spPr>
          <p:txBody>
            <a:bodyPr rtlCol="0" anchor="ctr">
              <a:noAutofit/>
            </a:bodyPr>
            <a:lstStyle/>
            <a:p>
              <a:pPr algn="ctr">
                <a:buNone/>
              </a:pPr>
              <a:endParaRPr lang="en-US" sz="1200" dirty="0" smtClean="0">
                <a:solidFill>
                  <a:schemeClr val="bg1"/>
                </a:solidFill>
              </a:endParaRPr>
            </a:p>
          </p:txBody>
        </p:sp>
        <p:sp>
          <p:nvSpPr>
            <p:cNvPr id="70" name="Rectangle 69"/>
            <p:cNvSpPr/>
            <p:nvPr/>
          </p:nvSpPr>
          <p:spPr>
            <a:xfrm>
              <a:off x="2629252" y="2141234"/>
              <a:ext cx="420875" cy="213362"/>
            </a:xfrm>
            <a:prstGeom prst="rect">
              <a:avLst/>
            </a:prstGeom>
            <a:solidFill>
              <a:schemeClr val="accent2"/>
            </a:solidFill>
            <a:ln>
              <a:solidFill>
                <a:schemeClr val="accent2"/>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endParaRPr>
            </a:p>
          </p:txBody>
        </p:sp>
        <p:cxnSp>
          <p:nvCxnSpPr>
            <p:cNvPr id="71" name="Straight Arrow Connector 70"/>
            <p:cNvCxnSpPr/>
            <p:nvPr/>
          </p:nvCxnSpPr>
          <p:spPr bwMode="auto">
            <a:xfrm flipH="1" flipV="1">
              <a:off x="2448877" y="2247915"/>
              <a:ext cx="180374" cy="1"/>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72" name="Straight Arrow Connector 71"/>
            <p:cNvCxnSpPr/>
            <p:nvPr/>
          </p:nvCxnSpPr>
          <p:spPr bwMode="auto">
            <a:xfrm flipH="1" flipV="1">
              <a:off x="3050127" y="2247915"/>
              <a:ext cx="180375" cy="1"/>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73" name="Rectangle 72"/>
            <p:cNvSpPr/>
            <p:nvPr/>
          </p:nvSpPr>
          <p:spPr>
            <a:xfrm>
              <a:off x="2629252" y="2461276"/>
              <a:ext cx="420875" cy="213362"/>
            </a:xfrm>
            <a:prstGeom prst="rect">
              <a:avLst/>
            </a:prstGeom>
            <a:solidFill>
              <a:schemeClr val="accent2"/>
            </a:solidFill>
            <a:ln>
              <a:solidFill>
                <a:schemeClr val="accent2"/>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endParaRPr>
            </a:p>
          </p:txBody>
        </p:sp>
        <p:cxnSp>
          <p:nvCxnSpPr>
            <p:cNvPr id="74" name="Straight Arrow Connector 73"/>
            <p:cNvCxnSpPr/>
            <p:nvPr/>
          </p:nvCxnSpPr>
          <p:spPr bwMode="auto">
            <a:xfrm flipH="1" flipV="1">
              <a:off x="2448877" y="2567955"/>
              <a:ext cx="180374" cy="1"/>
            </a:xfrm>
            <a:prstGeom prst="straightConnector1">
              <a:avLst/>
            </a:prstGeom>
            <a:noFill/>
            <a:ln w="25400">
              <a:solidFill>
                <a:schemeClr val="tx1">
                  <a:lumMod val="85000"/>
                </a:schemeClr>
              </a:solidFill>
              <a:headEnd type="triangl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75" name="Straight Arrow Connector 74"/>
            <p:cNvCxnSpPr/>
            <p:nvPr/>
          </p:nvCxnSpPr>
          <p:spPr bwMode="auto">
            <a:xfrm flipH="1" flipV="1">
              <a:off x="3050127" y="2567955"/>
              <a:ext cx="180375" cy="1"/>
            </a:xfrm>
            <a:prstGeom prst="straightConnector1">
              <a:avLst/>
            </a:prstGeom>
            <a:noFill/>
            <a:ln w="25400">
              <a:solidFill>
                <a:schemeClr val="tx1">
                  <a:lumMod val="85000"/>
                </a:schemeClr>
              </a:solidFill>
              <a:headEnd type="triangl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76" name="Straight Arrow Connector 75"/>
            <p:cNvCxnSpPr/>
            <p:nvPr/>
          </p:nvCxnSpPr>
          <p:spPr bwMode="auto">
            <a:xfrm>
              <a:off x="4012550" y="2567955"/>
              <a:ext cx="240075" cy="0"/>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77" name="Straight Arrow Connector 76"/>
            <p:cNvCxnSpPr/>
            <p:nvPr/>
          </p:nvCxnSpPr>
          <p:spPr bwMode="auto">
            <a:xfrm flipH="1">
              <a:off x="4012550" y="3154695"/>
              <a:ext cx="240075" cy="0"/>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78" name="Rectangle 77"/>
            <p:cNvSpPr/>
            <p:nvPr/>
          </p:nvSpPr>
          <p:spPr>
            <a:xfrm>
              <a:off x="3230926" y="2994668"/>
              <a:ext cx="781624" cy="640086"/>
            </a:xfrm>
            <a:prstGeom prst="rect">
              <a:avLst/>
            </a:prstGeom>
            <a:solidFill>
              <a:srgbClr val="7AC700"/>
            </a:solidFill>
            <a:ln w="3175">
              <a:noFill/>
            </a:ln>
            <a:scene3d>
              <a:camera prst="orthographicFront"/>
              <a:lightRig rig="threePt" dir="t"/>
            </a:scene3d>
            <a:sp3d>
              <a:bevelT/>
            </a:sp3d>
          </p:spPr>
          <p:txBody>
            <a:bodyPr rtlCol="0" anchor="ctr">
              <a:noAutofit/>
            </a:bodyPr>
            <a:lstStyle/>
            <a:p>
              <a:pPr algn="ctr">
                <a:buNone/>
              </a:pPr>
              <a:endParaRPr lang="en-US" sz="1200" dirty="0" smtClean="0">
                <a:solidFill>
                  <a:schemeClr val="bg1"/>
                </a:solidFill>
              </a:endParaRPr>
            </a:p>
          </p:txBody>
        </p:sp>
        <p:sp>
          <p:nvSpPr>
            <p:cNvPr id="79" name="Rectangle 78"/>
            <p:cNvSpPr/>
            <p:nvPr/>
          </p:nvSpPr>
          <p:spPr>
            <a:xfrm>
              <a:off x="2629252" y="3048012"/>
              <a:ext cx="420875" cy="213362"/>
            </a:xfrm>
            <a:prstGeom prst="rect">
              <a:avLst/>
            </a:prstGeom>
            <a:solidFill>
              <a:schemeClr val="accent2"/>
            </a:solidFill>
            <a:ln>
              <a:solidFill>
                <a:schemeClr val="accent2"/>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endParaRPr>
            </a:p>
          </p:txBody>
        </p:sp>
        <p:cxnSp>
          <p:nvCxnSpPr>
            <p:cNvPr id="80" name="Straight Arrow Connector 79"/>
            <p:cNvCxnSpPr/>
            <p:nvPr/>
          </p:nvCxnSpPr>
          <p:spPr bwMode="auto">
            <a:xfrm flipH="1" flipV="1">
              <a:off x="2448877" y="3154694"/>
              <a:ext cx="180374" cy="1"/>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81" name="Straight Arrow Connector 80"/>
            <p:cNvCxnSpPr/>
            <p:nvPr/>
          </p:nvCxnSpPr>
          <p:spPr bwMode="auto">
            <a:xfrm flipH="1" flipV="1">
              <a:off x="3050127" y="3154694"/>
              <a:ext cx="180375" cy="1"/>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82" name="Rectangle 81"/>
            <p:cNvSpPr/>
            <p:nvPr/>
          </p:nvSpPr>
          <p:spPr>
            <a:xfrm>
              <a:off x="2629252" y="3368054"/>
              <a:ext cx="420875" cy="213362"/>
            </a:xfrm>
            <a:prstGeom prst="rect">
              <a:avLst/>
            </a:prstGeom>
            <a:solidFill>
              <a:schemeClr val="accent2"/>
            </a:solidFill>
            <a:ln>
              <a:solidFill>
                <a:schemeClr val="accent2"/>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endParaRPr>
            </a:p>
          </p:txBody>
        </p:sp>
        <p:cxnSp>
          <p:nvCxnSpPr>
            <p:cNvPr id="83" name="Straight Arrow Connector 82"/>
            <p:cNvCxnSpPr/>
            <p:nvPr/>
          </p:nvCxnSpPr>
          <p:spPr bwMode="auto">
            <a:xfrm flipH="1" flipV="1">
              <a:off x="2448877" y="3474734"/>
              <a:ext cx="180374" cy="1"/>
            </a:xfrm>
            <a:prstGeom prst="straightConnector1">
              <a:avLst/>
            </a:prstGeom>
            <a:noFill/>
            <a:ln w="25400">
              <a:solidFill>
                <a:schemeClr val="tx1">
                  <a:lumMod val="85000"/>
                </a:schemeClr>
              </a:solidFill>
              <a:headEnd type="triangl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84" name="Straight Arrow Connector 83"/>
            <p:cNvCxnSpPr/>
            <p:nvPr/>
          </p:nvCxnSpPr>
          <p:spPr bwMode="auto">
            <a:xfrm flipH="1" flipV="1">
              <a:off x="3050127" y="3474734"/>
              <a:ext cx="180375" cy="1"/>
            </a:xfrm>
            <a:prstGeom prst="straightConnector1">
              <a:avLst/>
            </a:prstGeom>
            <a:noFill/>
            <a:ln w="25400">
              <a:solidFill>
                <a:schemeClr val="tx1">
                  <a:lumMod val="85000"/>
                </a:schemeClr>
              </a:solidFill>
              <a:headEnd type="triangl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85" name="Straight Arrow Connector 84"/>
            <p:cNvCxnSpPr/>
            <p:nvPr/>
          </p:nvCxnSpPr>
          <p:spPr bwMode="auto">
            <a:xfrm>
              <a:off x="4012550" y="3474734"/>
              <a:ext cx="240075" cy="0"/>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86" name="Straight Arrow Connector 85"/>
            <p:cNvCxnSpPr/>
            <p:nvPr/>
          </p:nvCxnSpPr>
          <p:spPr bwMode="auto">
            <a:xfrm>
              <a:off x="4613375" y="3261374"/>
              <a:ext cx="240500" cy="5"/>
            </a:xfrm>
            <a:prstGeom prst="straightConnector1">
              <a:avLst/>
            </a:prstGeom>
            <a:solidFill>
              <a:schemeClr val="tx2">
                <a:alpha val="80000"/>
              </a:schemeClr>
            </a:solidFill>
            <a:ln w="31750" cap="flat" cmpd="sng" algn="ctr">
              <a:solidFill>
                <a:schemeClr val="tx1">
                  <a:lumMod val="85000"/>
                </a:schemeClr>
              </a:solidFill>
              <a:prstDash val="solid"/>
              <a:round/>
              <a:headEnd type="triangle" w="med" len="med"/>
              <a:tailEnd type="triangle"/>
            </a:ln>
            <a:effectLst/>
          </p:spPr>
        </p:cxnSp>
        <p:sp>
          <p:nvSpPr>
            <p:cNvPr id="87" name="Rectangle 86"/>
            <p:cNvSpPr/>
            <p:nvPr/>
          </p:nvSpPr>
          <p:spPr>
            <a:xfrm>
              <a:off x="1005879" y="1874537"/>
              <a:ext cx="601249" cy="2560316"/>
            </a:xfrm>
            <a:prstGeom prst="rect">
              <a:avLst/>
            </a:prstGeom>
            <a:solidFill>
              <a:srgbClr val="FFFF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4793750" y="1874537"/>
              <a:ext cx="601249" cy="2560315"/>
            </a:xfrm>
            <a:prstGeom prst="rect">
              <a:avLst/>
            </a:prstGeom>
            <a:solidFill>
              <a:srgbClr val="FFFF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Straight Arrow Connector 88"/>
            <p:cNvCxnSpPr/>
            <p:nvPr/>
          </p:nvCxnSpPr>
          <p:spPr bwMode="auto">
            <a:xfrm>
              <a:off x="1547003" y="2834655"/>
              <a:ext cx="300625" cy="5"/>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90" name="Straight Arrow Connector 89"/>
            <p:cNvCxnSpPr>
              <a:endCxn id="69" idx="1"/>
            </p:cNvCxnSpPr>
            <p:nvPr/>
          </p:nvCxnSpPr>
          <p:spPr bwMode="auto">
            <a:xfrm>
              <a:off x="1607128" y="3848113"/>
              <a:ext cx="360750" cy="0"/>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sp>
          <p:nvSpPr>
            <p:cNvPr id="91" name="Rectangle 90"/>
            <p:cNvSpPr/>
            <p:nvPr/>
          </p:nvSpPr>
          <p:spPr>
            <a:xfrm rot="16200000">
              <a:off x="719761" y="2594524"/>
              <a:ext cx="1173491" cy="481005"/>
            </a:xfrm>
            <a:prstGeom prst="rect">
              <a:avLst/>
            </a:prstGeom>
            <a:solidFill>
              <a:schemeClr val="accent3">
                <a:lumMod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endParaRPr>
            </a:p>
          </p:txBody>
        </p:sp>
        <p:sp>
          <p:nvSpPr>
            <p:cNvPr id="92" name="Rectangle 91"/>
            <p:cNvSpPr/>
            <p:nvPr/>
          </p:nvSpPr>
          <p:spPr>
            <a:xfrm rot="16200000">
              <a:off x="4507632" y="2594146"/>
              <a:ext cx="1173491" cy="481005"/>
            </a:xfrm>
            <a:prstGeom prst="rect">
              <a:avLst/>
            </a:prstGeom>
            <a:solidFill>
              <a:schemeClr val="accent3">
                <a:lumMod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Autofit/>
          </a:bodyPr>
          <a:lstStyle/>
          <a:p>
            <a:r>
              <a:rPr lang="en-US" dirty="0" smtClean="0"/>
              <a:t>Functional Block Architectural Modeling  </a:t>
            </a:r>
            <a:endParaRPr lang="en-US" dirty="0"/>
          </a:p>
        </p:txBody>
      </p:sp>
      <p:grpSp>
        <p:nvGrpSpPr>
          <p:cNvPr id="35" name="Group 34"/>
          <p:cNvGrpSpPr/>
          <p:nvPr/>
        </p:nvGrpSpPr>
        <p:grpSpPr>
          <a:xfrm>
            <a:off x="1188757" y="1508774"/>
            <a:ext cx="6766560" cy="4389079"/>
            <a:chOff x="1005879" y="1874536"/>
            <a:chExt cx="6675047" cy="4389079"/>
          </a:xfrm>
        </p:grpSpPr>
        <p:sp>
          <p:nvSpPr>
            <p:cNvPr id="36" name="Rectangle 35"/>
            <p:cNvSpPr/>
            <p:nvPr/>
          </p:nvSpPr>
          <p:spPr>
            <a:xfrm>
              <a:off x="1828829" y="5714975"/>
              <a:ext cx="5029145" cy="548640"/>
            </a:xfrm>
            <a:prstGeom prst="rect">
              <a:avLst/>
            </a:prstGeom>
            <a:solidFill>
              <a:srgbClr val="FFFF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SystemC Test Bench</a:t>
              </a:r>
              <a:endParaRPr lang="en-US" dirty="0">
                <a:solidFill>
                  <a:schemeClr val="bg1"/>
                </a:solidFill>
              </a:endParaRPr>
            </a:p>
          </p:txBody>
        </p:sp>
        <p:sp>
          <p:nvSpPr>
            <p:cNvPr id="38" name="Rectangle 37"/>
            <p:cNvSpPr/>
            <p:nvPr/>
          </p:nvSpPr>
          <p:spPr>
            <a:xfrm>
              <a:off x="2103148" y="1874536"/>
              <a:ext cx="4571950" cy="3748999"/>
            </a:xfrm>
            <a:prstGeom prst="rect">
              <a:avLst/>
            </a:prstGeom>
            <a:solidFill>
              <a:schemeClr val="bg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2286025" y="2240293"/>
              <a:ext cx="914400" cy="2651731"/>
            </a:xfrm>
            <a:prstGeom prst="rect">
              <a:avLst/>
            </a:prstGeom>
            <a:solidFill>
              <a:srgbClr val="F77F00"/>
            </a:solidFill>
            <a:ln w="3175">
              <a:noFill/>
            </a:ln>
            <a:scene3d>
              <a:camera prst="orthographicFront"/>
              <a:lightRig rig="threePt" dir="t"/>
            </a:scene3d>
            <a:sp3d>
              <a:bevelT/>
            </a:sp3d>
          </p:spPr>
          <p:txBody>
            <a:bodyPr rtlCol="0" anchor="ctr">
              <a:noAutofit/>
            </a:bodyPr>
            <a:lstStyle/>
            <a:p>
              <a:pPr algn="ctr">
                <a:buNone/>
              </a:pPr>
              <a:r>
                <a:rPr lang="en-US" sz="1600" dirty="0" smtClean="0">
                  <a:solidFill>
                    <a:schemeClr val="bg1"/>
                  </a:solidFill>
                </a:rPr>
                <a:t>Bus</a:t>
              </a:r>
            </a:p>
            <a:p>
              <a:pPr algn="ctr">
                <a:buNone/>
              </a:pPr>
              <a:r>
                <a:rPr lang="en-US" sz="1600" dirty="0" smtClean="0">
                  <a:solidFill>
                    <a:schemeClr val="bg1"/>
                  </a:solidFill>
                </a:rPr>
                <a:t>Initiator </a:t>
              </a:r>
            </a:p>
          </p:txBody>
        </p:sp>
        <p:cxnSp>
          <p:nvCxnSpPr>
            <p:cNvPr id="40" name="Straight Arrow Connector 39"/>
            <p:cNvCxnSpPr/>
            <p:nvPr/>
          </p:nvCxnSpPr>
          <p:spPr bwMode="auto">
            <a:xfrm flipH="1">
              <a:off x="5578475" y="2514610"/>
              <a:ext cx="365110" cy="0"/>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41" name="Rectangle 40"/>
            <p:cNvSpPr/>
            <p:nvPr/>
          </p:nvSpPr>
          <p:spPr>
            <a:xfrm>
              <a:off x="4389768" y="2240281"/>
              <a:ext cx="1188707" cy="1097280"/>
            </a:xfrm>
            <a:prstGeom prst="rect">
              <a:avLst/>
            </a:prstGeom>
            <a:solidFill>
              <a:srgbClr val="7AC700"/>
            </a:solidFill>
            <a:ln w="3175">
              <a:noFill/>
            </a:ln>
            <a:scene3d>
              <a:camera prst="orthographicFront"/>
              <a:lightRig rig="threePt" dir="t"/>
            </a:scene3d>
            <a:sp3d>
              <a:bevelT/>
            </a:sp3d>
          </p:spPr>
          <p:txBody>
            <a:bodyPr rtlCol="0" anchor="ctr">
              <a:noAutofit/>
            </a:bodyPr>
            <a:lstStyle/>
            <a:p>
              <a:pPr algn="ctr">
                <a:buNone/>
              </a:pPr>
              <a:r>
                <a:rPr lang="en-US" sz="1200" dirty="0" smtClean="0">
                  <a:solidFill>
                    <a:schemeClr val="bg1"/>
                  </a:solidFill>
                </a:rPr>
                <a:t>Ethernet MAC</a:t>
              </a:r>
            </a:p>
            <a:p>
              <a:pPr algn="ctr">
                <a:buNone/>
              </a:pPr>
              <a:r>
                <a:rPr lang="en-US" sz="1200" dirty="0" smtClean="0">
                  <a:solidFill>
                    <a:schemeClr val="bg1"/>
                  </a:solidFill>
                </a:rPr>
                <a:t>Functional </a:t>
              </a:r>
            </a:p>
            <a:p>
              <a:pPr algn="ctr">
                <a:buNone/>
              </a:pPr>
              <a:r>
                <a:rPr lang="en-US" sz="1200" dirty="0" smtClean="0">
                  <a:solidFill>
                    <a:schemeClr val="bg1"/>
                  </a:solidFill>
                </a:rPr>
                <a:t>Logic Block</a:t>
              </a:r>
            </a:p>
          </p:txBody>
        </p:sp>
        <p:sp>
          <p:nvSpPr>
            <p:cNvPr id="42" name="Rectangle 41"/>
            <p:cNvSpPr/>
            <p:nvPr/>
          </p:nvSpPr>
          <p:spPr>
            <a:xfrm>
              <a:off x="5943585" y="2148853"/>
              <a:ext cx="548640" cy="2743200"/>
            </a:xfrm>
            <a:prstGeom prst="rect">
              <a:avLst/>
            </a:prstGeom>
            <a:solidFill>
              <a:schemeClr val="accent2">
                <a:lumMod val="60000"/>
                <a:lumOff val="40000"/>
              </a:schemeClr>
            </a:solidFill>
            <a:ln w="3175">
              <a:noFill/>
            </a:ln>
            <a:scene3d>
              <a:camera prst="orthographicFront"/>
              <a:lightRig rig="threePt" dir="t"/>
            </a:scene3d>
            <a:sp3d>
              <a:bevelT/>
            </a:sp3d>
          </p:spPr>
          <p:txBody>
            <a:bodyPr rtlCol="0" anchor="ctr">
              <a:noAutofit/>
            </a:bodyPr>
            <a:lstStyle/>
            <a:p>
              <a:pPr algn="ctr">
                <a:buNone/>
              </a:pPr>
              <a:r>
                <a:rPr lang="en-US" sz="1200" dirty="0" smtClean="0">
                  <a:solidFill>
                    <a:schemeClr val="bg1"/>
                  </a:solidFill>
                </a:rPr>
                <a:t>PHY</a:t>
              </a:r>
            </a:p>
            <a:p>
              <a:pPr algn="ctr">
                <a:buNone/>
              </a:pPr>
              <a:endParaRPr lang="en-US" sz="1200" dirty="0" smtClean="0">
                <a:solidFill>
                  <a:schemeClr val="bg1"/>
                </a:solidFill>
              </a:endParaRPr>
            </a:p>
          </p:txBody>
        </p:sp>
        <p:cxnSp>
          <p:nvCxnSpPr>
            <p:cNvPr id="43" name="Straight Arrow Connector 42"/>
            <p:cNvCxnSpPr/>
            <p:nvPr/>
          </p:nvCxnSpPr>
          <p:spPr bwMode="auto">
            <a:xfrm>
              <a:off x="6492219" y="2788918"/>
              <a:ext cx="365756" cy="9"/>
            </a:xfrm>
            <a:prstGeom prst="straightConnector1">
              <a:avLst/>
            </a:prstGeom>
            <a:solidFill>
              <a:schemeClr val="tx2">
                <a:alpha val="80000"/>
              </a:schemeClr>
            </a:solidFill>
            <a:ln w="31750" cap="flat" cmpd="sng" algn="ctr">
              <a:solidFill>
                <a:schemeClr val="tx1">
                  <a:lumMod val="85000"/>
                </a:schemeClr>
              </a:solidFill>
              <a:prstDash val="solid"/>
              <a:round/>
              <a:headEnd type="triangle" w="med" len="med"/>
              <a:tailEnd type="triangle"/>
            </a:ln>
            <a:effectLst/>
          </p:spPr>
        </p:cxnSp>
        <p:sp>
          <p:nvSpPr>
            <p:cNvPr id="44" name="Rectangle 43"/>
            <p:cNvSpPr/>
            <p:nvPr/>
          </p:nvSpPr>
          <p:spPr>
            <a:xfrm>
              <a:off x="2468903" y="5074902"/>
              <a:ext cx="731512" cy="365756"/>
            </a:xfrm>
            <a:prstGeom prst="rect">
              <a:avLst/>
            </a:prstGeom>
            <a:solidFill>
              <a:srgbClr val="7AC700"/>
            </a:solidFill>
            <a:ln w="3175">
              <a:noFill/>
            </a:ln>
            <a:scene3d>
              <a:camera prst="orthographicFront"/>
              <a:lightRig rig="threePt" dir="t"/>
            </a:scene3d>
            <a:sp3d>
              <a:bevelT/>
            </a:sp3d>
          </p:spPr>
          <p:txBody>
            <a:bodyPr rtlCol="0" anchor="ctr">
              <a:noAutofit/>
            </a:bodyPr>
            <a:lstStyle/>
            <a:p>
              <a:pPr algn="ctr">
                <a:buNone/>
              </a:pPr>
              <a:r>
                <a:rPr lang="en-US" sz="1200" dirty="0" smtClean="0">
                  <a:solidFill>
                    <a:schemeClr val="bg1"/>
                  </a:solidFill>
                </a:rPr>
                <a:t>CSR</a:t>
              </a:r>
            </a:p>
            <a:p>
              <a:pPr algn="ctr">
                <a:buNone/>
              </a:pPr>
              <a:r>
                <a:rPr lang="en-US" sz="1200" dirty="0" smtClean="0">
                  <a:solidFill>
                    <a:schemeClr val="bg1"/>
                  </a:solidFill>
                </a:rPr>
                <a:t>Block</a:t>
              </a:r>
            </a:p>
          </p:txBody>
        </p:sp>
        <p:sp>
          <p:nvSpPr>
            <p:cNvPr id="45" name="Rectangle 44"/>
            <p:cNvSpPr/>
            <p:nvPr/>
          </p:nvSpPr>
          <p:spPr>
            <a:xfrm>
              <a:off x="3474732" y="2331728"/>
              <a:ext cx="640073" cy="365760"/>
            </a:xfrm>
            <a:prstGeom prst="rect">
              <a:avLst/>
            </a:prstGeom>
            <a:solidFill>
              <a:schemeClr val="accent2"/>
            </a:solidFill>
            <a:ln>
              <a:solidFill>
                <a:schemeClr val="accent2"/>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bg1"/>
                  </a:solidFill>
                </a:rPr>
                <a:t>FIFO</a:t>
              </a:r>
              <a:endParaRPr lang="en-US" sz="1600" dirty="0">
                <a:solidFill>
                  <a:schemeClr val="bg1"/>
                </a:solidFill>
              </a:endParaRPr>
            </a:p>
          </p:txBody>
        </p:sp>
        <p:cxnSp>
          <p:nvCxnSpPr>
            <p:cNvPr id="47" name="Straight Arrow Connector 46"/>
            <p:cNvCxnSpPr/>
            <p:nvPr/>
          </p:nvCxnSpPr>
          <p:spPr bwMode="auto">
            <a:xfrm flipH="1" flipV="1">
              <a:off x="3200415" y="2514609"/>
              <a:ext cx="274316" cy="1"/>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48" name="Straight Arrow Connector 47"/>
            <p:cNvCxnSpPr/>
            <p:nvPr/>
          </p:nvCxnSpPr>
          <p:spPr bwMode="auto">
            <a:xfrm flipH="1" flipV="1">
              <a:off x="4114805" y="2514609"/>
              <a:ext cx="274317" cy="1"/>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49" name="Rectangle 48"/>
            <p:cNvSpPr/>
            <p:nvPr/>
          </p:nvSpPr>
          <p:spPr>
            <a:xfrm>
              <a:off x="3474732" y="2880366"/>
              <a:ext cx="640073" cy="365760"/>
            </a:xfrm>
            <a:prstGeom prst="rect">
              <a:avLst/>
            </a:prstGeom>
            <a:solidFill>
              <a:schemeClr val="accent2"/>
            </a:solidFill>
            <a:ln>
              <a:solidFill>
                <a:schemeClr val="accent2"/>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bg1"/>
                  </a:solidFill>
                </a:rPr>
                <a:t>FIFO</a:t>
              </a:r>
              <a:endParaRPr lang="en-US" sz="1600" dirty="0">
                <a:solidFill>
                  <a:schemeClr val="bg1"/>
                </a:solidFill>
              </a:endParaRPr>
            </a:p>
          </p:txBody>
        </p:sp>
        <p:cxnSp>
          <p:nvCxnSpPr>
            <p:cNvPr id="50" name="Straight Arrow Connector 49"/>
            <p:cNvCxnSpPr/>
            <p:nvPr/>
          </p:nvCxnSpPr>
          <p:spPr bwMode="auto">
            <a:xfrm flipH="1" flipV="1">
              <a:off x="3200415" y="3063244"/>
              <a:ext cx="274316" cy="1"/>
            </a:xfrm>
            <a:prstGeom prst="straightConnector1">
              <a:avLst/>
            </a:prstGeom>
            <a:noFill/>
            <a:ln w="25400">
              <a:solidFill>
                <a:schemeClr val="tx1">
                  <a:lumMod val="85000"/>
                </a:schemeClr>
              </a:solidFill>
              <a:headEnd type="triangl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51" name="Straight Arrow Connector 50"/>
            <p:cNvCxnSpPr/>
            <p:nvPr/>
          </p:nvCxnSpPr>
          <p:spPr bwMode="auto">
            <a:xfrm flipH="1" flipV="1">
              <a:off x="4114805" y="3063244"/>
              <a:ext cx="274317" cy="1"/>
            </a:xfrm>
            <a:prstGeom prst="straightConnector1">
              <a:avLst/>
            </a:prstGeom>
            <a:noFill/>
            <a:ln w="25400">
              <a:solidFill>
                <a:schemeClr val="tx1">
                  <a:lumMod val="85000"/>
                </a:schemeClr>
              </a:solidFill>
              <a:headEnd type="triangl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53" name="Straight Arrow Connector 52"/>
            <p:cNvCxnSpPr/>
            <p:nvPr/>
          </p:nvCxnSpPr>
          <p:spPr bwMode="auto">
            <a:xfrm>
              <a:off x="5578475" y="3063244"/>
              <a:ext cx="365110" cy="0"/>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54" name="Straight Arrow Connector 53"/>
            <p:cNvCxnSpPr/>
            <p:nvPr/>
          </p:nvCxnSpPr>
          <p:spPr bwMode="auto">
            <a:xfrm flipH="1">
              <a:off x="5578475" y="4069073"/>
              <a:ext cx="365110" cy="0"/>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55" name="Rectangle 54"/>
            <p:cNvSpPr/>
            <p:nvPr/>
          </p:nvSpPr>
          <p:spPr>
            <a:xfrm>
              <a:off x="4389768" y="3794744"/>
              <a:ext cx="1188707" cy="1097280"/>
            </a:xfrm>
            <a:prstGeom prst="rect">
              <a:avLst/>
            </a:prstGeom>
            <a:solidFill>
              <a:srgbClr val="7AC700"/>
            </a:solidFill>
            <a:ln w="3175">
              <a:noFill/>
            </a:ln>
            <a:scene3d>
              <a:camera prst="orthographicFront"/>
              <a:lightRig rig="threePt" dir="t"/>
            </a:scene3d>
            <a:sp3d>
              <a:bevelT/>
            </a:sp3d>
          </p:spPr>
          <p:txBody>
            <a:bodyPr rtlCol="0" anchor="ctr">
              <a:noAutofit/>
            </a:bodyPr>
            <a:lstStyle/>
            <a:p>
              <a:pPr algn="ctr">
                <a:buNone/>
              </a:pPr>
              <a:r>
                <a:rPr lang="en-US" sz="1200" dirty="0" smtClean="0">
                  <a:solidFill>
                    <a:schemeClr val="bg1"/>
                  </a:solidFill>
                </a:rPr>
                <a:t>Ethernet MAC</a:t>
              </a:r>
            </a:p>
            <a:p>
              <a:pPr algn="ctr">
                <a:buNone/>
              </a:pPr>
              <a:r>
                <a:rPr lang="en-US" sz="1200" dirty="0" smtClean="0">
                  <a:solidFill>
                    <a:schemeClr val="bg1"/>
                  </a:solidFill>
                </a:rPr>
                <a:t>Functional </a:t>
              </a:r>
            </a:p>
            <a:p>
              <a:pPr algn="ctr">
                <a:buNone/>
              </a:pPr>
              <a:r>
                <a:rPr lang="en-US" sz="1200" dirty="0" smtClean="0">
                  <a:solidFill>
                    <a:schemeClr val="bg1"/>
                  </a:solidFill>
                </a:rPr>
                <a:t>Logic Block</a:t>
              </a:r>
            </a:p>
          </p:txBody>
        </p:sp>
        <p:sp>
          <p:nvSpPr>
            <p:cNvPr id="56" name="Rectangle 55"/>
            <p:cNvSpPr/>
            <p:nvPr/>
          </p:nvSpPr>
          <p:spPr>
            <a:xfrm>
              <a:off x="3474732" y="3886191"/>
              <a:ext cx="640073" cy="365760"/>
            </a:xfrm>
            <a:prstGeom prst="rect">
              <a:avLst/>
            </a:prstGeom>
            <a:solidFill>
              <a:schemeClr val="accent2"/>
            </a:solidFill>
            <a:ln>
              <a:solidFill>
                <a:schemeClr val="accent2"/>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bg1"/>
                  </a:solidFill>
                </a:rPr>
                <a:t>FIFO</a:t>
              </a:r>
              <a:endParaRPr lang="en-US" sz="1600" dirty="0">
                <a:solidFill>
                  <a:schemeClr val="bg1"/>
                </a:solidFill>
              </a:endParaRPr>
            </a:p>
          </p:txBody>
        </p:sp>
        <p:cxnSp>
          <p:nvCxnSpPr>
            <p:cNvPr id="57" name="Straight Arrow Connector 56"/>
            <p:cNvCxnSpPr/>
            <p:nvPr/>
          </p:nvCxnSpPr>
          <p:spPr bwMode="auto">
            <a:xfrm flipH="1" flipV="1">
              <a:off x="3200415" y="4069072"/>
              <a:ext cx="274316" cy="1"/>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58" name="Straight Arrow Connector 57"/>
            <p:cNvCxnSpPr/>
            <p:nvPr/>
          </p:nvCxnSpPr>
          <p:spPr bwMode="auto">
            <a:xfrm flipH="1" flipV="1">
              <a:off x="4114805" y="4069072"/>
              <a:ext cx="274317" cy="1"/>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59" name="Rectangle 58"/>
            <p:cNvSpPr/>
            <p:nvPr/>
          </p:nvSpPr>
          <p:spPr>
            <a:xfrm>
              <a:off x="3474732" y="4434829"/>
              <a:ext cx="640073" cy="365760"/>
            </a:xfrm>
            <a:prstGeom prst="rect">
              <a:avLst/>
            </a:prstGeom>
            <a:solidFill>
              <a:schemeClr val="accent2"/>
            </a:solidFill>
            <a:ln>
              <a:solidFill>
                <a:schemeClr val="accent2"/>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bg1"/>
                  </a:solidFill>
                </a:rPr>
                <a:t>FIFO</a:t>
              </a:r>
              <a:endParaRPr lang="en-US" sz="1600" dirty="0">
                <a:solidFill>
                  <a:schemeClr val="bg1"/>
                </a:solidFill>
              </a:endParaRPr>
            </a:p>
          </p:txBody>
        </p:sp>
        <p:cxnSp>
          <p:nvCxnSpPr>
            <p:cNvPr id="60" name="Straight Arrow Connector 59"/>
            <p:cNvCxnSpPr/>
            <p:nvPr/>
          </p:nvCxnSpPr>
          <p:spPr bwMode="auto">
            <a:xfrm flipH="1" flipV="1">
              <a:off x="3200415" y="4617707"/>
              <a:ext cx="274316" cy="1"/>
            </a:xfrm>
            <a:prstGeom prst="straightConnector1">
              <a:avLst/>
            </a:prstGeom>
            <a:noFill/>
            <a:ln w="25400">
              <a:solidFill>
                <a:schemeClr val="tx1">
                  <a:lumMod val="85000"/>
                </a:schemeClr>
              </a:solidFill>
              <a:headEnd type="triangl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62" name="Straight Arrow Connector 61"/>
            <p:cNvCxnSpPr/>
            <p:nvPr/>
          </p:nvCxnSpPr>
          <p:spPr bwMode="auto">
            <a:xfrm flipH="1" flipV="1">
              <a:off x="4114805" y="4617707"/>
              <a:ext cx="274317" cy="1"/>
            </a:xfrm>
            <a:prstGeom prst="straightConnector1">
              <a:avLst/>
            </a:prstGeom>
            <a:noFill/>
            <a:ln w="25400">
              <a:solidFill>
                <a:schemeClr val="tx1">
                  <a:lumMod val="85000"/>
                </a:schemeClr>
              </a:solidFill>
              <a:headEnd type="triangl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63" name="Straight Arrow Connector 62"/>
            <p:cNvCxnSpPr/>
            <p:nvPr/>
          </p:nvCxnSpPr>
          <p:spPr bwMode="auto">
            <a:xfrm>
              <a:off x="5578475" y="4617707"/>
              <a:ext cx="365110" cy="0"/>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67" name="Straight Arrow Connector 66"/>
            <p:cNvCxnSpPr/>
            <p:nvPr/>
          </p:nvCxnSpPr>
          <p:spPr bwMode="auto">
            <a:xfrm>
              <a:off x="6492219" y="4251951"/>
              <a:ext cx="365756" cy="9"/>
            </a:xfrm>
            <a:prstGeom prst="straightConnector1">
              <a:avLst/>
            </a:prstGeom>
            <a:solidFill>
              <a:schemeClr val="tx2">
                <a:alpha val="80000"/>
              </a:schemeClr>
            </a:solidFill>
            <a:ln w="31750" cap="flat" cmpd="sng" algn="ctr">
              <a:solidFill>
                <a:schemeClr val="tx1">
                  <a:lumMod val="85000"/>
                </a:schemeClr>
              </a:solidFill>
              <a:prstDash val="solid"/>
              <a:round/>
              <a:headEnd type="triangle" w="med" len="med"/>
              <a:tailEnd type="triangle"/>
            </a:ln>
            <a:effectLst/>
          </p:spPr>
        </p:cxnSp>
        <p:sp>
          <p:nvSpPr>
            <p:cNvPr id="68" name="Rectangle 67"/>
            <p:cNvSpPr/>
            <p:nvPr/>
          </p:nvSpPr>
          <p:spPr>
            <a:xfrm>
              <a:off x="1005879" y="1874538"/>
              <a:ext cx="914390" cy="4389072"/>
            </a:xfrm>
            <a:prstGeom prst="rect">
              <a:avLst/>
            </a:prstGeom>
            <a:solidFill>
              <a:srgbClr val="FFFF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6766536" y="1874538"/>
              <a:ext cx="914390" cy="4389071"/>
            </a:xfrm>
            <a:prstGeom prst="rect">
              <a:avLst/>
            </a:prstGeom>
            <a:solidFill>
              <a:srgbClr val="FFFF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Arrow Connector 70"/>
            <p:cNvCxnSpPr/>
            <p:nvPr/>
          </p:nvCxnSpPr>
          <p:spPr bwMode="auto">
            <a:xfrm>
              <a:off x="1828830" y="3520439"/>
              <a:ext cx="457195" cy="9"/>
            </a:xfrm>
            <a:prstGeom prst="straightConnector1">
              <a:avLst/>
            </a:prstGeom>
            <a:solidFill>
              <a:schemeClr val="tx2">
                <a:alpha val="80000"/>
              </a:schemeClr>
            </a:solidFill>
            <a:ln w="44450" cap="flat" cmpd="sng" algn="ctr">
              <a:solidFill>
                <a:schemeClr val="tx1">
                  <a:lumMod val="85000"/>
                </a:schemeClr>
              </a:solidFill>
              <a:prstDash val="solid"/>
              <a:round/>
              <a:headEnd type="triangle" w="med" len="med"/>
              <a:tailEnd type="triangle"/>
            </a:ln>
            <a:effectLst/>
          </p:spPr>
        </p:cxnSp>
        <p:cxnSp>
          <p:nvCxnSpPr>
            <p:cNvPr id="72" name="Straight Arrow Connector 71"/>
            <p:cNvCxnSpPr>
              <a:endCxn id="44" idx="1"/>
            </p:cNvCxnSpPr>
            <p:nvPr/>
          </p:nvCxnSpPr>
          <p:spPr bwMode="auto">
            <a:xfrm>
              <a:off x="1920269" y="5257780"/>
              <a:ext cx="548634" cy="0"/>
            </a:xfrm>
            <a:prstGeom prst="straightConnector1">
              <a:avLst/>
            </a:prstGeom>
            <a:solidFill>
              <a:schemeClr val="tx2">
                <a:alpha val="80000"/>
              </a:schemeClr>
            </a:solidFill>
            <a:ln w="44450" cap="flat" cmpd="sng" algn="ctr">
              <a:solidFill>
                <a:schemeClr val="tx1">
                  <a:lumMod val="85000"/>
                </a:schemeClr>
              </a:solidFill>
              <a:prstDash val="solid"/>
              <a:round/>
              <a:headEnd type="triangle" w="med" len="med"/>
              <a:tailEnd type="triangle"/>
            </a:ln>
            <a:effectLst/>
          </p:spPr>
        </p:cxnSp>
        <p:sp>
          <p:nvSpPr>
            <p:cNvPr id="73" name="Rectangle 72"/>
            <p:cNvSpPr/>
            <p:nvPr/>
          </p:nvSpPr>
          <p:spPr>
            <a:xfrm rot="16200000">
              <a:off x="457238" y="3155315"/>
              <a:ext cx="2011680" cy="731520"/>
            </a:xfrm>
            <a:prstGeom prst="rect">
              <a:avLst/>
            </a:prstGeom>
            <a:solidFill>
              <a:schemeClr val="accent3">
                <a:lumMod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bg1"/>
                  </a:solidFill>
                </a:rPr>
                <a:t>Bus Functional </a:t>
              </a:r>
            </a:p>
            <a:p>
              <a:pPr algn="ctr"/>
              <a:r>
                <a:rPr lang="en-US" sz="1600" dirty="0" smtClean="0">
                  <a:solidFill>
                    <a:schemeClr val="bg1"/>
                  </a:solidFill>
                </a:rPr>
                <a:t>Model </a:t>
              </a:r>
              <a:endParaRPr lang="en-US" sz="1600" dirty="0">
                <a:solidFill>
                  <a:schemeClr val="bg1"/>
                </a:solidFill>
              </a:endParaRPr>
            </a:p>
          </p:txBody>
        </p:sp>
        <p:sp>
          <p:nvSpPr>
            <p:cNvPr id="74" name="Rectangle 73"/>
            <p:cNvSpPr/>
            <p:nvPr/>
          </p:nvSpPr>
          <p:spPr>
            <a:xfrm rot="16200000">
              <a:off x="6217896" y="3154668"/>
              <a:ext cx="2011680" cy="731520"/>
            </a:xfrm>
            <a:prstGeom prst="rect">
              <a:avLst/>
            </a:prstGeom>
            <a:solidFill>
              <a:schemeClr val="accent3">
                <a:lumMod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bg1"/>
                  </a:solidFill>
                </a:rPr>
                <a:t>Ethernet</a:t>
              </a:r>
            </a:p>
            <a:p>
              <a:pPr algn="ctr"/>
              <a:r>
                <a:rPr lang="en-US" sz="1600" dirty="0" smtClean="0">
                  <a:solidFill>
                    <a:schemeClr val="bg1"/>
                  </a:solidFill>
                </a:rPr>
                <a:t>Environment</a:t>
              </a:r>
            </a:p>
            <a:p>
              <a:pPr algn="ctr"/>
              <a:r>
                <a:rPr lang="en-US" sz="1600" dirty="0" smtClean="0">
                  <a:solidFill>
                    <a:schemeClr val="bg1"/>
                  </a:solidFill>
                </a:rPr>
                <a:t>Model </a:t>
              </a:r>
              <a:endParaRPr lang="en-US" sz="1600" dirty="0">
                <a:solidFill>
                  <a:schemeClr val="bg1"/>
                </a:solidFill>
              </a:endParaRPr>
            </a:p>
          </p:txBody>
        </p:sp>
      </p:grpSp>
    </p:spTree>
    <p:extLst>
      <p:ext uri="{BB962C8B-B14F-4D97-AF65-F5344CB8AC3E}">
        <p14:creationId xmlns="" xmlns:p14="http://schemas.microsoft.com/office/powerpoint/2010/main" val="91315706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Functional Block Architectural Modeling </a:t>
            </a:r>
            <a:br>
              <a:rPr lang="en-US" dirty="0" smtClean="0"/>
            </a:br>
            <a:r>
              <a:rPr lang="en-US" dirty="0" smtClean="0">
                <a:solidFill>
                  <a:schemeClr val="accent5">
                    <a:lumMod val="75000"/>
                  </a:schemeClr>
                </a:solidFill>
              </a:rPr>
              <a:t>Construction </a:t>
            </a:r>
            <a:endParaRPr lang="en-US" dirty="0">
              <a:solidFill>
                <a:schemeClr val="accent5">
                  <a:lumMod val="75000"/>
                </a:schemeClr>
              </a:solidFill>
            </a:endParaRPr>
          </a:p>
        </p:txBody>
      </p:sp>
      <p:sp>
        <p:nvSpPr>
          <p:cNvPr id="3" name="Text Placeholder 2"/>
          <p:cNvSpPr>
            <a:spLocks noGrp="1"/>
          </p:cNvSpPr>
          <p:nvPr>
            <p:ph type="body" sz="quarter" idx="11"/>
          </p:nvPr>
        </p:nvSpPr>
        <p:spPr>
          <a:xfrm>
            <a:off x="365124" y="1235074"/>
            <a:ext cx="8413751" cy="5394291"/>
          </a:xfrm>
        </p:spPr>
        <p:txBody>
          <a:bodyPr>
            <a:normAutofit fontScale="92500" lnSpcReduction="20000"/>
          </a:bodyPr>
          <a:lstStyle/>
          <a:p>
            <a:r>
              <a:rPr lang="en-US" sz="2200" dirty="0" smtClean="0"/>
              <a:t>SystemC Approximately Timed (AT) modeling style</a:t>
            </a:r>
          </a:p>
          <a:p>
            <a:r>
              <a:rPr lang="en-US" sz="2200" dirty="0" smtClean="0"/>
              <a:t>SystemC environment provides C++, SystemC, and TLM library components</a:t>
            </a:r>
          </a:p>
          <a:p>
            <a:pPr lvl="1"/>
            <a:r>
              <a:rPr lang="en-US" sz="1700" dirty="0" smtClean="0"/>
              <a:t>C++ Standard template library  </a:t>
            </a:r>
          </a:p>
          <a:p>
            <a:pPr lvl="1"/>
            <a:r>
              <a:rPr lang="en-US" sz="1700" dirty="0" smtClean="0"/>
              <a:t>SystemC data types </a:t>
            </a:r>
          </a:p>
          <a:p>
            <a:pPr lvl="1"/>
            <a:r>
              <a:rPr lang="en-US" sz="1700" dirty="0" smtClean="0"/>
              <a:t>FIFO</a:t>
            </a:r>
          </a:p>
          <a:p>
            <a:pPr lvl="1"/>
            <a:r>
              <a:rPr lang="en-US" sz="1700" dirty="0" smtClean="0"/>
              <a:t>Payload event queues (PEQ)</a:t>
            </a:r>
          </a:p>
          <a:p>
            <a:r>
              <a:rPr lang="en-US" sz="2200" dirty="0" smtClean="0"/>
              <a:t>Model implementation using</a:t>
            </a:r>
            <a:r>
              <a:rPr lang="en-US" dirty="0" smtClean="0"/>
              <a:t>  </a:t>
            </a:r>
          </a:p>
          <a:p>
            <a:pPr lvl="1"/>
            <a:r>
              <a:rPr lang="en-US" sz="1700" dirty="0" smtClean="0"/>
              <a:t>New functions </a:t>
            </a:r>
          </a:p>
          <a:p>
            <a:pPr lvl="1"/>
            <a:r>
              <a:rPr lang="en-US" sz="1700" dirty="0" smtClean="0"/>
              <a:t>Sub-block reuse (arbiters and pipeline models) </a:t>
            </a:r>
          </a:p>
          <a:p>
            <a:pPr lvl="1"/>
            <a:r>
              <a:rPr lang="en-US" sz="1700" dirty="0" smtClean="0"/>
              <a:t>Known accurate TLM interface</a:t>
            </a:r>
            <a:r>
              <a:rPr lang="en-US" sz="1600" dirty="0" smtClean="0"/>
              <a:t>s </a:t>
            </a:r>
          </a:p>
          <a:p>
            <a:r>
              <a:rPr lang="en-US" sz="2200" dirty="0" smtClean="0"/>
              <a:t>Vender supplied sub-block models </a:t>
            </a:r>
          </a:p>
          <a:p>
            <a:r>
              <a:rPr lang="en-US" sz="2200" dirty="0" smtClean="0"/>
              <a:t>Mix of TLM generic &amp; system unique TLM protocols </a:t>
            </a:r>
          </a:p>
          <a:p>
            <a:r>
              <a:rPr lang="en-US" sz="2200" dirty="0" smtClean="0"/>
              <a:t>Code generator provided SystemC Control and Status Registers (CSR)</a:t>
            </a:r>
          </a:p>
          <a:p>
            <a:r>
              <a:rPr lang="en-US" sz="2200" dirty="0" smtClean="0"/>
              <a:t>Configurable delays allow exploration and tracking of RTL implementation  </a:t>
            </a:r>
          </a:p>
          <a:p>
            <a:pPr lvl="3"/>
            <a:endParaRPr lang="en-US" dirty="0" smtClean="0"/>
          </a:p>
          <a:p>
            <a:r>
              <a:rPr lang="en-US" sz="2200" dirty="0" smtClean="0"/>
              <a:t>Test bench models hardware and software environment </a:t>
            </a:r>
          </a:p>
          <a:p>
            <a:r>
              <a:rPr lang="en-US" sz="2200" dirty="0" smtClean="0"/>
              <a:t>Test bench includes directed and constrained random tests</a:t>
            </a:r>
            <a:r>
              <a:rPr lang="en-US" dirty="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Functional Block Architectural Modeling </a:t>
            </a:r>
            <a:br>
              <a:rPr lang="en-US" dirty="0" smtClean="0"/>
            </a:br>
            <a:r>
              <a:rPr lang="en-US" dirty="0" smtClean="0">
                <a:solidFill>
                  <a:schemeClr val="accent5">
                    <a:lumMod val="75000"/>
                  </a:schemeClr>
                </a:solidFill>
              </a:rPr>
              <a:t>Results</a:t>
            </a:r>
            <a:r>
              <a:rPr lang="en-US" dirty="0" smtClean="0"/>
              <a:t> </a:t>
            </a:r>
            <a:br>
              <a:rPr lang="en-US" dirty="0" smtClean="0"/>
            </a:br>
            <a:endParaRPr lang="en-US" dirty="0"/>
          </a:p>
        </p:txBody>
      </p:sp>
      <p:sp>
        <p:nvSpPr>
          <p:cNvPr id="3" name="Text Placeholder 2"/>
          <p:cNvSpPr>
            <a:spLocks noGrp="1"/>
          </p:cNvSpPr>
          <p:nvPr>
            <p:ph type="body" sz="quarter" idx="11"/>
          </p:nvPr>
        </p:nvSpPr>
        <p:spPr>
          <a:xfrm>
            <a:off x="365125" y="1234464"/>
            <a:ext cx="6400800" cy="5486340"/>
          </a:xfrm>
        </p:spPr>
        <p:txBody>
          <a:bodyPr>
            <a:normAutofit/>
          </a:bodyPr>
          <a:lstStyle/>
          <a:p>
            <a:r>
              <a:rPr lang="en-US" dirty="0" smtClean="0"/>
              <a:t>Executable functional model of the new design</a:t>
            </a:r>
          </a:p>
          <a:p>
            <a:r>
              <a:rPr lang="en-US" dirty="0" smtClean="0"/>
              <a:t>Documentation and test for the most active CSRs</a:t>
            </a:r>
          </a:p>
          <a:p>
            <a:r>
              <a:rPr lang="en-US" dirty="0" smtClean="0"/>
              <a:t>Functional test bench </a:t>
            </a:r>
          </a:p>
          <a:p>
            <a:r>
              <a:rPr lang="en-US" dirty="0" smtClean="0"/>
              <a:t>Performance parameters for feedback to system performance model </a:t>
            </a:r>
          </a:p>
          <a:p>
            <a:endParaRPr lang="en-US" dirty="0" smtClean="0"/>
          </a:p>
          <a:p>
            <a:r>
              <a:rPr lang="en-US" dirty="0" smtClean="0"/>
              <a:t>Complete and detailed structure for RTL design</a:t>
            </a:r>
          </a:p>
          <a:p>
            <a:r>
              <a:rPr lang="en-US" dirty="0" smtClean="0"/>
              <a:t>Design base for High Level Synthesis (HLS)</a:t>
            </a:r>
          </a:p>
          <a:p>
            <a:r>
              <a:rPr lang="en-US" dirty="0" smtClean="0"/>
              <a:t>Near-complete model for a Virtual Prototype</a:t>
            </a:r>
          </a:p>
          <a:p>
            <a:r>
              <a:rPr lang="en-US" dirty="0" smtClean="0"/>
              <a:t>Functional test for RTL and HLS implementation </a:t>
            </a:r>
          </a:p>
          <a:p>
            <a:r>
              <a:rPr lang="en-US" dirty="0" smtClean="0"/>
              <a:t>Reference model for SystemVerilog RTL test bench</a:t>
            </a:r>
          </a:p>
          <a:p>
            <a:r>
              <a:rPr lang="en-US" dirty="0" smtClean="0"/>
              <a:t>System unique TLM protocols </a:t>
            </a:r>
          </a:p>
          <a:p>
            <a:r>
              <a:rPr lang="en-US" dirty="0" smtClean="0"/>
              <a:t>New sub-components for future models  </a:t>
            </a:r>
          </a:p>
          <a:p>
            <a:endParaRPr lang="en-US" dirty="0"/>
          </a:p>
        </p:txBody>
      </p:sp>
      <p:sp>
        <p:nvSpPr>
          <p:cNvPr id="5" name="Rounded Rectangle 4"/>
          <p:cNvSpPr/>
          <p:nvPr/>
        </p:nvSpPr>
        <p:spPr>
          <a:xfrm>
            <a:off x="6583658" y="1508781"/>
            <a:ext cx="2285975" cy="548634"/>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Products</a:t>
            </a:r>
            <a:endParaRPr lang="en-US" dirty="0"/>
          </a:p>
        </p:txBody>
      </p:sp>
      <p:sp>
        <p:nvSpPr>
          <p:cNvPr id="6" name="Rounded Rectangle 5"/>
          <p:cNvSpPr/>
          <p:nvPr/>
        </p:nvSpPr>
        <p:spPr>
          <a:xfrm>
            <a:off x="6583658" y="3703317"/>
            <a:ext cx="2285975" cy="548634"/>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Reusable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System Level (ESL) Design</a:t>
            </a:r>
            <a:endParaRPr lang="en-US" dirty="0"/>
          </a:p>
        </p:txBody>
      </p:sp>
      <p:sp>
        <p:nvSpPr>
          <p:cNvPr id="3" name="Text Placeholder 2"/>
          <p:cNvSpPr>
            <a:spLocks noGrp="1"/>
          </p:cNvSpPr>
          <p:nvPr>
            <p:ph type="body" sz="quarter" idx="11"/>
          </p:nvPr>
        </p:nvSpPr>
        <p:spPr>
          <a:xfrm>
            <a:off x="365124" y="1235074"/>
            <a:ext cx="8474075" cy="5165725"/>
          </a:xfrm>
        </p:spPr>
        <p:txBody>
          <a:bodyPr>
            <a:normAutofit lnSpcReduction="10000"/>
          </a:bodyPr>
          <a:lstStyle/>
          <a:p>
            <a:r>
              <a:rPr lang="en-US" dirty="0" smtClean="0"/>
              <a:t>Raises the level of design abstraction </a:t>
            </a:r>
          </a:p>
          <a:p>
            <a:endParaRPr lang="en-US" dirty="0" smtClean="0"/>
          </a:p>
          <a:p>
            <a:r>
              <a:rPr lang="en-US" dirty="0" smtClean="0"/>
              <a:t>Early performance model validates architecture concepts </a:t>
            </a:r>
          </a:p>
          <a:p>
            <a:r>
              <a:rPr lang="en-US" dirty="0" smtClean="0"/>
              <a:t>Allows engineers to create, change, and validate concepts without implementing RTL </a:t>
            </a:r>
          </a:p>
          <a:p>
            <a:r>
              <a:rPr lang="en-US" dirty="0" smtClean="0"/>
              <a:t>Supports hardware/software co-design </a:t>
            </a:r>
          </a:p>
          <a:p>
            <a:r>
              <a:rPr lang="en-US" dirty="0" smtClean="0"/>
              <a:t>Virtual Prototype for early software bring-up </a:t>
            </a:r>
          </a:p>
          <a:p>
            <a:endParaRPr lang="en-US" dirty="0" smtClean="0"/>
          </a:p>
          <a:p>
            <a:r>
              <a:rPr lang="en-US" dirty="0" smtClean="0"/>
              <a:t>ESL is supported by a collection of Accellera standards, tools, and concepts</a:t>
            </a:r>
          </a:p>
          <a:p>
            <a:pPr lvl="1"/>
            <a:r>
              <a:rPr lang="en-US" dirty="0" smtClean="0"/>
              <a:t>SystemC &amp; TLM</a:t>
            </a:r>
          </a:p>
          <a:p>
            <a:pPr lvl="1"/>
            <a:r>
              <a:rPr lang="en-US" dirty="0" smtClean="0"/>
              <a:t>SystemRDL	(Register Description Language) </a:t>
            </a:r>
          </a:p>
          <a:p>
            <a:pPr lvl="1"/>
            <a:r>
              <a:rPr lang="en-US" dirty="0" smtClean="0"/>
              <a:t>Control and Status Register code generators </a:t>
            </a:r>
          </a:p>
          <a:p>
            <a:pPr lvl="1"/>
            <a:r>
              <a:rPr lang="en-US" dirty="0" smtClean="0"/>
              <a:t>SystemC &amp; RTL co-simulation</a:t>
            </a:r>
          </a:p>
          <a:p>
            <a:pPr lvl="1"/>
            <a:r>
              <a:rPr lang="en-US" dirty="0" smtClean="0"/>
              <a:t>RTL to SystemC conversions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Software Bring-Up </a:t>
            </a:r>
            <a:br>
              <a:rPr lang="en-US" sz="3200"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Software Bring-Up</a:t>
            </a:r>
            <a:endParaRPr lang="en-US" dirty="0"/>
          </a:p>
        </p:txBody>
      </p:sp>
      <p:sp>
        <p:nvSpPr>
          <p:cNvPr id="3" name="Text Placeholder 2"/>
          <p:cNvSpPr>
            <a:spLocks noGrp="1"/>
          </p:cNvSpPr>
          <p:nvPr>
            <p:ph type="body" sz="quarter" idx="11"/>
          </p:nvPr>
        </p:nvSpPr>
        <p:spPr>
          <a:xfrm>
            <a:off x="365125" y="1235074"/>
            <a:ext cx="6400799" cy="5165725"/>
          </a:xfrm>
        </p:spPr>
        <p:txBody>
          <a:bodyPr>
            <a:normAutofit fontScale="92500" lnSpcReduction="10000"/>
          </a:bodyPr>
          <a:lstStyle/>
          <a:p>
            <a:r>
              <a:rPr lang="en-US" dirty="0" smtClean="0"/>
              <a:t>Hardware team implements RTL </a:t>
            </a:r>
          </a:p>
          <a:p>
            <a:r>
              <a:rPr lang="en-US" dirty="0" smtClean="0"/>
              <a:t>Software team continues working on previous project</a:t>
            </a:r>
          </a:p>
          <a:p>
            <a:pPr lvl="2"/>
            <a:endParaRPr lang="en-US" dirty="0" smtClean="0"/>
          </a:p>
          <a:p>
            <a:r>
              <a:rPr lang="en-US" dirty="0" smtClean="0"/>
              <a:t>Initial Software bring-up waits for a Hardware Prototype </a:t>
            </a:r>
          </a:p>
          <a:p>
            <a:pPr lvl="1"/>
            <a:r>
              <a:rPr lang="en-US" dirty="0" smtClean="0"/>
              <a:t>Hardware emulation</a:t>
            </a:r>
          </a:p>
          <a:p>
            <a:pPr lvl="1"/>
            <a:r>
              <a:rPr lang="en-US" dirty="0" smtClean="0"/>
              <a:t>FPGA prototypes</a:t>
            </a:r>
          </a:p>
          <a:p>
            <a:pPr lvl="2"/>
            <a:endParaRPr lang="en-US" dirty="0" smtClean="0"/>
          </a:p>
          <a:p>
            <a:r>
              <a:rPr lang="en-US" dirty="0" smtClean="0"/>
              <a:t>Hardware prototype shortcomings  </a:t>
            </a:r>
          </a:p>
          <a:p>
            <a:pPr lvl="1"/>
            <a:r>
              <a:rPr lang="en-US" dirty="0" smtClean="0"/>
              <a:t>Only a limited number of prototype systems available </a:t>
            </a:r>
          </a:p>
          <a:p>
            <a:pPr lvl="1"/>
            <a:r>
              <a:rPr lang="en-US" dirty="0" smtClean="0"/>
              <a:t>Difficult to fit complete SoC on prototyping hardware </a:t>
            </a:r>
          </a:p>
          <a:p>
            <a:pPr lvl="1"/>
            <a:r>
              <a:rPr lang="en-US" dirty="0" smtClean="0"/>
              <a:t>Prototypes run at a reduced clock rate </a:t>
            </a:r>
          </a:p>
          <a:p>
            <a:pPr lvl="1"/>
            <a:r>
              <a:rPr lang="en-US" dirty="0" smtClean="0"/>
              <a:t>I/O clock-rates may be fast or slow relative to prototype core clock </a:t>
            </a:r>
          </a:p>
          <a:p>
            <a:pPr lvl="1"/>
            <a:r>
              <a:rPr lang="en-US" dirty="0" smtClean="0"/>
              <a:t>Low-level physical interfaces may not be the same as ASIC </a:t>
            </a:r>
          </a:p>
          <a:p>
            <a:pPr lvl="3"/>
            <a:endParaRPr lang="en-US" dirty="0" smtClean="0"/>
          </a:p>
          <a:p>
            <a:r>
              <a:rPr lang="en-US" dirty="0" smtClean="0"/>
              <a:t>Final software bring-up and debug requires complete System on a Chip </a:t>
            </a:r>
          </a:p>
        </p:txBody>
      </p:sp>
      <p:sp>
        <p:nvSpPr>
          <p:cNvPr id="5" name="Rounded Rectangle 4"/>
          <p:cNvSpPr/>
          <p:nvPr/>
        </p:nvSpPr>
        <p:spPr>
          <a:xfrm>
            <a:off x="6583364" y="1234458"/>
            <a:ext cx="2377708" cy="54864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rgbClr val="000000"/>
                </a:solidFill>
              </a:rPr>
              <a:t>Design Specification</a:t>
            </a:r>
          </a:p>
          <a:p>
            <a:pPr algn="ctr"/>
            <a:r>
              <a:rPr lang="en-US" dirty="0" smtClean="0">
                <a:solidFill>
                  <a:srgbClr val="000000"/>
                </a:solidFill>
              </a:rPr>
              <a:t>Communication </a:t>
            </a:r>
            <a:endParaRPr lang="en-US" dirty="0"/>
          </a:p>
        </p:txBody>
      </p:sp>
      <p:sp>
        <p:nvSpPr>
          <p:cNvPr id="6" name="Rounded Rectangle 5"/>
          <p:cNvSpPr/>
          <p:nvPr/>
        </p:nvSpPr>
        <p:spPr>
          <a:xfrm>
            <a:off x="6583658" y="2240287"/>
            <a:ext cx="2286587" cy="54864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solidFill>
                  <a:srgbClr val="000000"/>
                </a:solidFill>
              </a:rPr>
              <a:t>Requires Completed </a:t>
            </a:r>
            <a:br>
              <a:rPr lang="en-US" dirty="0" smtClean="0">
                <a:solidFill>
                  <a:srgbClr val="000000"/>
                </a:solidFill>
              </a:rPr>
            </a:br>
            <a:r>
              <a:rPr lang="en-US" dirty="0" smtClean="0">
                <a:solidFill>
                  <a:srgbClr val="000000"/>
                </a:solidFill>
              </a:rPr>
              <a:t>RTL</a:t>
            </a:r>
            <a:endParaRPr lang="en-US" dirty="0">
              <a:solidFill>
                <a:srgbClr val="000000"/>
              </a:solidFill>
            </a:endParaRPr>
          </a:p>
        </p:txBody>
      </p:sp>
      <p:sp>
        <p:nvSpPr>
          <p:cNvPr id="7" name="Rounded Rectangle 6"/>
          <p:cNvSpPr/>
          <p:nvPr/>
        </p:nvSpPr>
        <p:spPr>
          <a:xfrm>
            <a:off x="6583364" y="3611872"/>
            <a:ext cx="2286270" cy="54864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srgbClr val="000000"/>
                </a:solidFill>
              </a:rPr>
              <a:t>Not Complete </a:t>
            </a:r>
            <a:br>
              <a:rPr lang="en-US" dirty="0" smtClean="0">
                <a:solidFill>
                  <a:srgbClr val="000000"/>
                </a:solidFill>
              </a:rPr>
            </a:br>
            <a:r>
              <a:rPr lang="en-US" dirty="0" smtClean="0">
                <a:solidFill>
                  <a:srgbClr val="000000"/>
                </a:solidFill>
              </a:rPr>
              <a:t>SoC </a:t>
            </a:r>
            <a:endParaRPr lang="en-US" dirty="0">
              <a:solidFill>
                <a:srgbClr val="000000"/>
              </a:solidFill>
            </a:endParaRPr>
          </a:p>
        </p:txBody>
      </p:sp>
      <p:sp>
        <p:nvSpPr>
          <p:cNvPr id="8" name="Rounded Rectangle 7"/>
          <p:cNvSpPr/>
          <p:nvPr/>
        </p:nvSpPr>
        <p:spPr>
          <a:xfrm>
            <a:off x="6583363" y="5714969"/>
            <a:ext cx="2377742" cy="54864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rgbClr val="000000"/>
                </a:solidFill>
              </a:rPr>
              <a:t>Always True   </a:t>
            </a:r>
            <a:endParaRPr lang="en-US" dirty="0"/>
          </a:p>
        </p:txBody>
      </p:sp>
      <p:sp>
        <p:nvSpPr>
          <p:cNvPr id="13" name="Rounded Rectangle 12"/>
          <p:cNvSpPr/>
          <p:nvPr/>
        </p:nvSpPr>
        <p:spPr>
          <a:xfrm>
            <a:off x="6583363" y="4617707"/>
            <a:ext cx="2286270" cy="54864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srgbClr val="000000"/>
                </a:solidFill>
              </a:rPr>
              <a:t>Timing &amp; Function</a:t>
            </a:r>
          </a:p>
          <a:p>
            <a:pPr algn="ctr"/>
            <a:r>
              <a:rPr lang="en-US" dirty="0" smtClean="0">
                <a:solidFill>
                  <a:srgbClr val="000000"/>
                </a:solidFill>
              </a:rPr>
              <a:t>Not 100% Accurate </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Prototype Model  </a:t>
            </a:r>
            <a:br>
              <a:rPr lang="en-US" dirty="0" smtClean="0"/>
            </a:br>
            <a:r>
              <a:rPr lang="en-US" dirty="0" smtClean="0">
                <a:solidFill>
                  <a:schemeClr val="accent5">
                    <a:lumMod val="75000"/>
                  </a:schemeClr>
                </a:solidFill>
              </a:rPr>
              <a:t>Objectives  </a:t>
            </a:r>
            <a:endParaRPr lang="en-US" dirty="0">
              <a:solidFill>
                <a:schemeClr val="accent5">
                  <a:lumMod val="75000"/>
                </a:schemeClr>
              </a:solidFill>
            </a:endParaRPr>
          </a:p>
        </p:txBody>
      </p:sp>
      <p:sp>
        <p:nvSpPr>
          <p:cNvPr id="3" name="Text Placeholder 2"/>
          <p:cNvSpPr>
            <a:spLocks noGrp="1"/>
          </p:cNvSpPr>
          <p:nvPr>
            <p:ph type="body" sz="quarter" idx="11"/>
          </p:nvPr>
        </p:nvSpPr>
        <p:spPr>
          <a:xfrm>
            <a:off x="365125" y="1234464"/>
            <a:ext cx="5121266" cy="5075237"/>
          </a:xfrm>
        </p:spPr>
        <p:txBody>
          <a:bodyPr>
            <a:normAutofit lnSpcReduction="10000"/>
          </a:bodyPr>
          <a:lstStyle/>
          <a:p>
            <a:r>
              <a:rPr lang="en-US" dirty="0" smtClean="0"/>
              <a:t>Minimize post-silicon software delays (deliver product sooner) </a:t>
            </a:r>
          </a:p>
          <a:p>
            <a:endParaRPr lang="en-US" dirty="0" smtClean="0"/>
          </a:p>
          <a:p>
            <a:r>
              <a:rPr lang="en-US" dirty="0" smtClean="0"/>
              <a:t>Allow time for  interface refinement </a:t>
            </a:r>
            <a:br>
              <a:rPr lang="en-US" dirty="0" smtClean="0"/>
            </a:br>
            <a:r>
              <a:rPr lang="en-US" dirty="0" smtClean="0"/>
              <a:t>before RTL design freeze </a:t>
            </a:r>
          </a:p>
          <a:p>
            <a:endParaRPr lang="en-US" dirty="0" smtClean="0"/>
          </a:p>
          <a:p>
            <a:r>
              <a:rPr lang="en-US" dirty="0" smtClean="0"/>
              <a:t>Start software bring-up and debug as early as possible</a:t>
            </a:r>
          </a:p>
          <a:p>
            <a:r>
              <a:rPr lang="en-US" dirty="0" smtClean="0"/>
              <a:t>Provide a superior software debug environment</a:t>
            </a:r>
          </a:p>
          <a:p>
            <a:r>
              <a:rPr lang="en-US" dirty="0" smtClean="0"/>
              <a:t>Provide a bit-accurate prototype of the system </a:t>
            </a:r>
          </a:p>
          <a:p>
            <a:endParaRPr lang="en-US" dirty="0" smtClean="0"/>
          </a:p>
          <a:p>
            <a:r>
              <a:rPr lang="en-US" dirty="0" smtClean="0"/>
              <a:t>Favor execution speed over fine-grain operation ordering </a:t>
            </a:r>
          </a:p>
          <a:p>
            <a:r>
              <a:rPr lang="en-US" dirty="0" smtClean="0"/>
              <a:t>May have performance-accurate mode </a:t>
            </a:r>
          </a:p>
        </p:txBody>
      </p:sp>
      <p:grpSp>
        <p:nvGrpSpPr>
          <p:cNvPr id="101" name="Group 100"/>
          <p:cNvGrpSpPr/>
          <p:nvPr/>
        </p:nvGrpSpPr>
        <p:grpSpPr>
          <a:xfrm>
            <a:off x="5120634" y="2148826"/>
            <a:ext cx="3657600" cy="2560320"/>
            <a:chOff x="548684" y="1234464"/>
            <a:chExt cx="7955194" cy="4754834"/>
          </a:xfrm>
        </p:grpSpPr>
        <p:cxnSp>
          <p:nvCxnSpPr>
            <p:cNvPr id="102" name="Straight Connector 101"/>
            <p:cNvCxnSpPr/>
            <p:nvPr/>
          </p:nvCxnSpPr>
          <p:spPr bwMode="auto">
            <a:xfrm>
              <a:off x="1005879" y="2057415"/>
              <a:ext cx="6949364" cy="0"/>
            </a:xfrm>
            <a:prstGeom prst="line">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103" name="Straight Connector 102"/>
            <p:cNvCxnSpPr/>
            <p:nvPr/>
          </p:nvCxnSpPr>
          <p:spPr bwMode="auto">
            <a:xfrm>
              <a:off x="1005879" y="2606049"/>
              <a:ext cx="6949364" cy="0"/>
            </a:xfrm>
            <a:prstGeom prst="line">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sp>
          <p:nvSpPr>
            <p:cNvPr id="104" name="Rectangle 103"/>
            <p:cNvSpPr/>
            <p:nvPr/>
          </p:nvSpPr>
          <p:spPr>
            <a:xfrm>
              <a:off x="1005879" y="1600220"/>
              <a:ext cx="548640" cy="1188720"/>
            </a:xfrm>
            <a:prstGeom prst="rect">
              <a:avLst/>
            </a:prstGeom>
            <a:solidFill>
              <a:srgbClr val="6952C7"/>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endParaRPr>
            </a:p>
          </p:txBody>
        </p:sp>
        <p:sp>
          <p:nvSpPr>
            <p:cNvPr id="105" name="Rectangle 104"/>
            <p:cNvSpPr/>
            <p:nvPr/>
          </p:nvSpPr>
          <p:spPr>
            <a:xfrm>
              <a:off x="2286019" y="1600220"/>
              <a:ext cx="548640" cy="1188720"/>
            </a:xfrm>
            <a:prstGeom prst="rect">
              <a:avLst/>
            </a:prstGeom>
            <a:solidFill>
              <a:srgbClr val="6952C7"/>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endParaRPr>
            </a:p>
          </p:txBody>
        </p:sp>
        <p:sp>
          <p:nvSpPr>
            <p:cNvPr id="106" name="Rectangle 105"/>
            <p:cNvSpPr/>
            <p:nvPr/>
          </p:nvSpPr>
          <p:spPr>
            <a:xfrm>
              <a:off x="3566159" y="1600207"/>
              <a:ext cx="1097280" cy="1188720"/>
            </a:xfrm>
            <a:prstGeom prst="rect">
              <a:avLst/>
            </a:prstGeom>
            <a:solidFill>
              <a:srgbClr val="F77F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107" name="Rectangle 106"/>
            <p:cNvSpPr/>
            <p:nvPr/>
          </p:nvSpPr>
          <p:spPr>
            <a:xfrm>
              <a:off x="7132292" y="1600220"/>
              <a:ext cx="914400" cy="1188720"/>
            </a:xfrm>
            <a:prstGeom prst="rect">
              <a:avLst/>
            </a:prstGeom>
            <a:solidFill>
              <a:srgbClr val="F77F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endParaRPr>
            </a:p>
          </p:txBody>
        </p:sp>
        <p:sp>
          <p:nvSpPr>
            <p:cNvPr id="108" name="Rectangle 107"/>
            <p:cNvSpPr/>
            <p:nvPr/>
          </p:nvSpPr>
          <p:spPr>
            <a:xfrm>
              <a:off x="4754866" y="1600207"/>
              <a:ext cx="1097280" cy="1188720"/>
            </a:xfrm>
            <a:prstGeom prst="rect">
              <a:avLst/>
            </a:prstGeom>
            <a:solidFill>
              <a:srgbClr val="F77F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endParaRPr>
            </a:p>
          </p:txBody>
        </p:sp>
        <p:sp>
          <p:nvSpPr>
            <p:cNvPr id="109" name="Rectangle 108"/>
            <p:cNvSpPr/>
            <p:nvPr/>
          </p:nvSpPr>
          <p:spPr>
            <a:xfrm>
              <a:off x="5943585" y="1600220"/>
              <a:ext cx="1097280" cy="1188720"/>
            </a:xfrm>
            <a:prstGeom prst="rect">
              <a:avLst/>
            </a:prstGeom>
            <a:solidFill>
              <a:srgbClr val="F77F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endParaRPr>
            </a:p>
          </p:txBody>
        </p:sp>
        <p:sp>
          <p:nvSpPr>
            <p:cNvPr id="110" name="Rectangle 109"/>
            <p:cNvSpPr/>
            <p:nvPr/>
          </p:nvSpPr>
          <p:spPr>
            <a:xfrm>
              <a:off x="1005802" y="3337561"/>
              <a:ext cx="7132320" cy="365760"/>
            </a:xfrm>
            <a:prstGeom prst="rect">
              <a:avLst/>
            </a:prstGeom>
            <a:solidFill>
              <a:srgbClr val="FECB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111" name="Rectangle 110"/>
            <p:cNvSpPr/>
            <p:nvPr/>
          </p:nvSpPr>
          <p:spPr>
            <a:xfrm rot="16200000">
              <a:off x="1554512" y="4251943"/>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112" name="Rectangle 111"/>
            <p:cNvSpPr/>
            <p:nvPr/>
          </p:nvSpPr>
          <p:spPr>
            <a:xfrm rot="16200000">
              <a:off x="2194579" y="4251943"/>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113" name="Rectangle 112"/>
            <p:cNvSpPr/>
            <p:nvPr/>
          </p:nvSpPr>
          <p:spPr>
            <a:xfrm rot="16200000">
              <a:off x="2926091" y="4251943"/>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114" name="Rectangle 113"/>
            <p:cNvSpPr/>
            <p:nvPr/>
          </p:nvSpPr>
          <p:spPr>
            <a:xfrm rot="16200000">
              <a:off x="3566163" y="4251943"/>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115" name="Rectangle 114"/>
            <p:cNvSpPr/>
            <p:nvPr/>
          </p:nvSpPr>
          <p:spPr>
            <a:xfrm>
              <a:off x="2286025" y="5440658"/>
              <a:ext cx="1463040" cy="548640"/>
            </a:xfrm>
            <a:prstGeom prst="rect">
              <a:avLst/>
            </a:prstGeom>
            <a:solidFill>
              <a:srgbClr val="6952C7"/>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smtClean="0">
                <a:solidFill>
                  <a:srgbClr val="000000"/>
                </a:solidFill>
              </a:endParaRPr>
            </a:p>
            <a:p>
              <a:pPr algn="ctr"/>
              <a:endParaRPr lang="en-US" sz="1600" dirty="0">
                <a:solidFill>
                  <a:srgbClr val="000000"/>
                </a:solidFill>
              </a:endParaRPr>
            </a:p>
          </p:txBody>
        </p:sp>
        <p:sp>
          <p:nvSpPr>
            <p:cNvPr id="116" name="Rectangle 115"/>
            <p:cNvSpPr/>
            <p:nvPr/>
          </p:nvSpPr>
          <p:spPr>
            <a:xfrm>
              <a:off x="5394951" y="5440658"/>
              <a:ext cx="1463040" cy="548640"/>
            </a:xfrm>
            <a:prstGeom prst="rect">
              <a:avLst/>
            </a:prstGeom>
            <a:solidFill>
              <a:srgbClr val="6952C7"/>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smtClean="0">
                <a:solidFill>
                  <a:srgbClr val="000000"/>
                </a:solidFill>
              </a:endParaRPr>
            </a:p>
            <a:p>
              <a:pPr algn="ctr"/>
              <a:endParaRPr lang="en-US" sz="1600" dirty="0">
                <a:solidFill>
                  <a:srgbClr val="000000"/>
                </a:solidFill>
              </a:endParaRPr>
            </a:p>
          </p:txBody>
        </p:sp>
        <p:sp>
          <p:nvSpPr>
            <p:cNvPr id="117" name="Rectangle 116"/>
            <p:cNvSpPr/>
            <p:nvPr/>
          </p:nvSpPr>
          <p:spPr>
            <a:xfrm rot="16200000">
              <a:off x="4663437" y="4251943"/>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118" name="Rectangle 117"/>
            <p:cNvSpPr/>
            <p:nvPr/>
          </p:nvSpPr>
          <p:spPr>
            <a:xfrm rot="16200000">
              <a:off x="5303504" y="4251943"/>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119" name="Rectangle 118"/>
            <p:cNvSpPr/>
            <p:nvPr/>
          </p:nvSpPr>
          <p:spPr>
            <a:xfrm rot="16200000">
              <a:off x="6035017" y="4251943"/>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120" name="Rectangle 119"/>
            <p:cNvSpPr/>
            <p:nvPr/>
          </p:nvSpPr>
          <p:spPr>
            <a:xfrm rot="16200000">
              <a:off x="6675089" y="4251943"/>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cxnSp>
          <p:nvCxnSpPr>
            <p:cNvPr id="121" name="Straight Arrow Connector 120"/>
            <p:cNvCxnSpPr>
              <a:stCxn id="104" idx="2"/>
            </p:cNvCxnSpPr>
            <p:nvPr/>
          </p:nvCxnSpPr>
          <p:spPr bwMode="auto">
            <a:xfrm flipH="1">
              <a:off x="1280196" y="2788940"/>
              <a:ext cx="3" cy="548621"/>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122" name="Straight Arrow Connector 121"/>
            <p:cNvCxnSpPr>
              <a:stCxn id="105" idx="2"/>
            </p:cNvCxnSpPr>
            <p:nvPr/>
          </p:nvCxnSpPr>
          <p:spPr bwMode="auto">
            <a:xfrm>
              <a:off x="2560339" y="2788940"/>
              <a:ext cx="3" cy="548621"/>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123" name="Straight Arrow Connector 122"/>
            <p:cNvCxnSpPr>
              <a:stCxn id="106" idx="2"/>
            </p:cNvCxnSpPr>
            <p:nvPr/>
          </p:nvCxnSpPr>
          <p:spPr bwMode="auto">
            <a:xfrm flipH="1">
              <a:off x="4114793" y="2788927"/>
              <a:ext cx="6" cy="548634"/>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124" name="Straight Arrow Connector 123"/>
            <p:cNvCxnSpPr>
              <a:stCxn id="108" idx="2"/>
            </p:cNvCxnSpPr>
            <p:nvPr/>
          </p:nvCxnSpPr>
          <p:spPr bwMode="auto">
            <a:xfrm>
              <a:off x="5303506" y="2788927"/>
              <a:ext cx="6" cy="548634"/>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125" name="Straight Arrow Connector 124"/>
            <p:cNvCxnSpPr>
              <a:stCxn id="109" idx="2"/>
            </p:cNvCxnSpPr>
            <p:nvPr/>
          </p:nvCxnSpPr>
          <p:spPr bwMode="auto">
            <a:xfrm flipH="1">
              <a:off x="6492219" y="2788940"/>
              <a:ext cx="6" cy="548621"/>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126" name="Straight Arrow Connector 125"/>
            <p:cNvCxnSpPr>
              <a:stCxn id="107" idx="2"/>
            </p:cNvCxnSpPr>
            <p:nvPr/>
          </p:nvCxnSpPr>
          <p:spPr bwMode="auto">
            <a:xfrm flipH="1">
              <a:off x="7589487" y="2788940"/>
              <a:ext cx="5" cy="548621"/>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127" name="Straight Arrow Connector 126"/>
            <p:cNvCxnSpPr/>
            <p:nvPr/>
          </p:nvCxnSpPr>
          <p:spPr bwMode="auto">
            <a:xfrm>
              <a:off x="2011708" y="3703317"/>
              <a:ext cx="6" cy="365750"/>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128" name="Straight Arrow Connector 127"/>
            <p:cNvCxnSpPr/>
            <p:nvPr/>
          </p:nvCxnSpPr>
          <p:spPr bwMode="auto">
            <a:xfrm>
              <a:off x="2651781" y="3703317"/>
              <a:ext cx="6" cy="365750"/>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129" name="Straight Arrow Connector 128"/>
            <p:cNvCxnSpPr/>
            <p:nvPr/>
          </p:nvCxnSpPr>
          <p:spPr bwMode="auto">
            <a:xfrm>
              <a:off x="3383293" y="3703317"/>
              <a:ext cx="6" cy="365750"/>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130" name="Straight Arrow Connector 129"/>
            <p:cNvCxnSpPr/>
            <p:nvPr/>
          </p:nvCxnSpPr>
          <p:spPr bwMode="auto">
            <a:xfrm>
              <a:off x="4023366" y="3703317"/>
              <a:ext cx="6" cy="365750"/>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131" name="Straight Arrow Connector 130"/>
            <p:cNvCxnSpPr/>
            <p:nvPr/>
          </p:nvCxnSpPr>
          <p:spPr bwMode="auto">
            <a:xfrm>
              <a:off x="5120633" y="3703317"/>
              <a:ext cx="6" cy="365750"/>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132" name="Straight Arrow Connector 131"/>
            <p:cNvCxnSpPr/>
            <p:nvPr/>
          </p:nvCxnSpPr>
          <p:spPr bwMode="auto">
            <a:xfrm>
              <a:off x="5760706" y="3703317"/>
              <a:ext cx="6" cy="365750"/>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133" name="Straight Arrow Connector 132"/>
            <p:cNvCxnSpPr/>
            <p:nvPr/>
          </p:nvCxnSpPr>
          <p:spPr bwMode="auto">
            <a:xfrm>
              <a:off x="6492219" y="3703317"/>
              <a:ext cx="6" cy="365750"/>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134" name="Straight Arrow Connector 133"/>
            <p:cNvCxnSpPr/>
            <p:nvPr/>
          </p:nvCxnSpPr>
          <p:spPr bwMode="auto">
            <a:xfrm>
              <a:off x="7132292" y="3703317"/>
              <a:ext cx="6" cy="365750"/>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135" name="Straight Arrow Connector 134"/>
            <p:cNvCxnSpPr>
              <a:stCxn id="111" idx="1"/>
            </p:cNvCxnSpPr>
            <p:nvPr/>
          </p:nvCxnSpPr>
          <p:spPr bwMode="auto">
            <a:xfrm>
              <a:off x="2011712" y="4983463"/>
              <a:ext cx="274313" cy="457195"/>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136" name="Straight Arrow Connector 135"/>
            <p:cNvCxnSpPr>
              <a:stCxn id="112" idx="1"/>
            </p:cNvCxnSpPr>
            <p:nvPr/>
          </p:nvCxnSpPr>
          <p:spPr bwMode="auto">
            <a:xfrm>
              <a:off x="2651779" y="4983463"/>
              <a:ext cx="2" cy="457195"/>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137" name="Straight Arrow Connector 136"/>
            <p:cNvCxnSpPr>
              <a:stCxn id="113" idx="1"/>
            </p:cNvCxnSpPr>
            <p:nvPr/>
          </p:nvCxnSpPr>
          <p:spPr bwMode="auto">
            <a:xfrm>
              <a:off x="3383291" y="4983463"/>
              <a:ext cx="2" cy="457195"/>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138" name="Straight Arrow Connector 137"/>
            <p:cNvCxnSpPr>
              <a:stCxn id="114" idx="1"/>
            </p:cNvCxnSpPr>
            <p:nvPr/>
          </p:nvCxnSpPr>
          <p:spPr bwMode="auto">
            <a:xfrm flipH="1">
              <a:off x="3749050" y="4983463"/>
              <a:ext cx="274313" cy="457195"/>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139" name="Straight Arrow Connector 138"/>
            <p:cNvCxnSpPr>
              <a:stCxn id="117" idx="1"/>
            </p:cNvCxnSpPr>
            <p:nvPr/>
          </p:nvCxnSpPr>
          <p:spPr bwMode="auto">
            <a:xfrm>
              <a:off x="5120637" y="4983463"/>
              <a:ext cx="274314" cy="457195"/>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140" name="Straight Arrow Connector 139"/>
            <p:cNvCxnSpPr>
              <a:stCxn id="118" idx="1"/>
            </p:cNvCxnSpPr>
            <p:nvPr/>
          </p:nvCxnSpPr>
          <p:spPr bwMode="auto">
            <a:xfrm>
              <a:off x="5760704" y="4983463"/>
              <a:ext cx="3" cy="457195"/>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141" name="Straight Arrow Connector 140"/>
            <p:cNvCxnSpPr>
              <a:stCxn id="119" idx="1"/>
            </p:cNvCxnSpPr>
            <p:nvPr/>
          </p:nvCxnSpPr>
          <p:spPr bwMode="auto">
            <a:xfrm>
              <a:off x="6492217" y="4983463"/>
              <a:ext cx="5" cy="457195"/>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142" name="Straight Arrow Connector 141"/>
            <p:cNvCxnSpPr>
              <a:stCxn id="120" idx="1"/>
            </p:cNvCxnSpPr>
            <p:nvPr/>
          </p:nvCxnSpPr>
          <p:spPr bwMode="auto">
            <a:xfrm flipH="1">
              <a:off x="6857975" y="4983463"/>
              <a:ext cx="274314" cy="457195"/>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grpSp>
          <p:nvGrpSpPr>
            <p:cNvPr id="143" name="Group 59"/>
            <p:cNvGrpSpPr/>
            <p:nvPr/>
          </p:nvGrpSpPr>
          <p:grpSpPr>
            <a:xfrm>
              <a:off x="548684" y="1965967"/>
              <a:ext cx="7955194" cy="731531"/>
              <a:chOff x="548684" y="2240284"/>
              <a:chExt cx="7955194" cy="731531"/>
            </a:xfrm>
          </p:grpSpPr>
          <p:sp>
            <p:nvSpPr>
              <p:cNvPr id="152" name="Arc 151"/>
              <p:cNvSpPr/>
              <p:nvPr/>
            </p:nvSpPr>
            <p:spPr bwMode="auto">
              <a:xfrm rot="5400000">
                <a:off x="7714168" y="2115594"/>
                <a:ext cx="665019" cy="914400"/>
              </a:xfrm>
              <a:prstGeom prst="arc">
                <a:avLst/>
              </a:prstGeom>
              <a:noFill/>
              <a:ln w="28575" cap="flat" cmpd="sng" algn="ctr">
                <a:solidFill>
                  <a:schemeClr val="tx1">
                    <a:lumMod val="85000"/>
                  </a:schemeClr>
                </a:solidFill>
                <a:prstDash val="solid"/>
                <a:round/>
                <a:headEnd type="none" w="med" len="med"/>
                <a:tailEnd type="triangle"/>
              </a:ln>
              <a:effectLst/>
            </p:spPr>
            <p:txBody>
              <a:bodyPr rtlCol="0" anchor="ctr"/>
              <a:lstStyle/>
              <a:p>
                <a:pPr algn="ctr"/>
                <a:endParaRPr lang="en-US" sz="1400"/>
              </a:p>
            </p:txBody>
          </p:sp>
          <p:sp>
            <p:nvSpPr>
              <p:cNvPr id="153" name="Arc 152"/>
              <p:cNvSpPr/>
              <p:nvPr/>
            </p:nvSpPr>
            <p:spPr bwMode="auto">
              <a:xfrm>
                <a:off x="7589477" y="2306786"/>
                <a:ext cx="914400" cy="665019"/>
              </a:xfrm>
              <a:prstGeom prst="arc">
                <a:avLst/>
              </a:prstGeom>
              <a:noFill/>
              <a:ln w="28575" cap="flat" cmpd="sng" algn="ctr">
                <a:solidFill>
                  <a:schemeClr val="tx1">
                    <a:lumMod val="85000"/>
                  </a:schemeClr>
                </a:solidFill>
                <a:prstDash val="solid"/>
                <a:round/>
                <a:headEnd type="none" w="med" len="med"/>
                <a:tailEnd type="none"/>
              </a:ln>
              <a:effectLst/>
            </p:spPr>
            <p:txBody>
              <a:bodyPr rtlCol="0" anchor="ctr"/>
              <a:lstStyle/>
              <a:p>
                <a:pPr algn="ctr"/>
                <a:endParaRPr lang="en-US" sz="1400"/>
              </a:p>
            </p:txBody>
          </p:sp>
          <p:sp>
            <p:nvSpPr>
              <p:cNvPr id="154" name="Arc 153"/>
              <p:cNvSpPr/>
              <p:nvPr/>
            </p:nvSpPr>
            <p:spPr bwMode="auto">
              <a:xfrm rot="16200000">
                <a:off x="673375" y="2182106"/>
                <a:ext cx="665019" cy="914400"/>
              </a:xfrm>
              <a:prstGeom prst="arc">
                <a:avLst/>
              </a:prstGeom>
              <a:noFill/>
              <a:ln w="28575" cap="flat" cmpd="sng" algn="ctr">
                <a:solidFill>
                  <a:schemeClr val="tx1">
                    <a:lumMod val="85000"/>
                  </a:schemeClr>
                </a:solidFill>
                <a:prstDash val="solid"/>
                <a:round/>
                <a:headEnd type="none" w="med" len="med"/>
                <a:tailEnd type="triangle"/>
              </a:ln>
              <a:effectLst/>
            </p:spPr>
            <p:txBody>
              <a:bodyPr rtlCol="0" anchor="ctr"/>
              <a:lstStyle/>
              <a:p>
                <a:pPr algn="ctr"/>
                <a:endParaRPr lang="en-US" sz="1400"/>
              </a:p>
            </p:txBody>
          </p:sp>
          <p:sp>
            <p:nvSpPr>
              <p:cNvPr id="155" name="Arc 154"/>
              <p:cNvSpPr/>
              <p:nvPr/>
            </p:nvSpPr>
            <p:spPr bwMode="auto">
              <a:xfrm rot="10800000">
                <a:off x="548684" y="2240295"/>
                <a:ext cx="914400" cy="665019"/>
              </a:xfrm>
              <a:prstGeom prst="arc">
                <a:avLst/>
              </a:prstGeom>
              <a:noFill/>
              <a:ln w="28575" cap="flat" cmpd="sng" algn="ctr">
                <a:solidFill>
                  <a:schemeClr val="tx1">
                    <a:lumMod val="85000"/>
                  </a:schemeClr>
                </a:solidFill>
                <a:prstDash val="solid"/>
                <a:round/>
                <a:headEnd type="none" w="med" len="med"/>
                <a:tailEnd type="none"/>
              </a:ln>
              <a:effectLst/>
            </p:spPr>
            <p:txBody>
              <a:bodyPr rtlCol="0" anchor="ctr"/>
              <a:lstStyle/>
              <a:p>
                <a:pPr algn="ctr"/>
                <a:endParaRPr lang="en-US" sz="1400"/>
              </a:p>
            </p:txBody>
          </p:sp>
        </p:grpSp>
        <p:cxnSp>
          <p:nvCxnSpPr>
            <p:cNvPr id="144" name="Straight Arrow Connector 143"/>
            <p:cNvCxnSpPr/>
            <p:nvPr/>
          </p:nvCxnSpPr>
          <p:spPr bwMode="auto">
            <a:xfrm>
              <a:off x="7315182" y="1234464"/>
              <a:ext cx="5" cy="365760"/>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145" name="Straight Arrow Connector 144"/>
            <p:cNvCxnSpPr/>
            <p:nvPr/>
          </p:nvCxnSpPr>
          <p:spPr bwMode="auto">
            <a:xfrm>
              <a:off x="7498060" y="1234464"/>
              <a:ext cx="5" cy="365760"/>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146" name="Straight Arrow Connector 145"/>
            <p:cNvCxnSpPr/>
            <p:nvPr/>
          </p:nvCxnSpPr>
          <p:spPr bwMode="auto">
            <a:xfrm>
              <a:off x="7772377" y="1234464"/>
              <a:ext cx="5" cy="365760"/>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147" name="Straight Arrow Connector 146"/>
            <p:cNvCxnSpPr/>
            <p:nvPr/>
          </p:nvCxnSpPr>
          <p:spPr bwMode="auto">
            <a:xfrm>
              <a:off x="7955255" y="1234464"/>
              <a:ext cx="5" cy="365760"/>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sp>
          <p:nvSpPr>
            <p:cNvPr id="148" name="Rectangle 147"/>
            <p:cNvSpPr/>
            <p:nvPr/>
          </p:nvSpPr>
          <p:spPr>
            <a:xfrm>
              <a:off x="1645946" y="1600220"/>
              <a:ext cx="548640" cy="1188720"/>
            </a:xfrm>
            <a:prstGeom prst="rect">
              <a:avLst/>
            </a:prstGeom>
            <a:solidFill>
              <a:srgbClr val="6952C7"/>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endParaRPr>
            </a:p>
          </p:txBody>
        </p:sp>
        <p:sp>
          <p:nvSpPr>
            <p:cNvPr id="149" name="Rectangle 148"/>
            <p:cNvSpPr/>
            <p:nvPr/>
          </p:nvSpPr>
          <p:spPr>
            <a:xfrm>
              <a:off x="2926092" y="1600220"/>
              <a:ext cx="548640" cy="1188720"/>
            </a:xfrm>
            <a:prstGeom prst="rect">
              <a:avLst/>
            </a:prstGeom>
            <a:solidFill>
              <a:srgbClr val="6952C7"/>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endParaRPr>
            </a:p>
          </p:txBody>
        </p:sp>
        <p:cxnSp>
          <p:nvCxnSpPr>
            <p:cNvPr id="150" name="Straight Arrow Connector 149"/>
            <p:cNvCxnSpPr>
              <a:stCxn id="148" idx="2"/>
            </p:cNvCxnSpPr>
            <p:nvPr/>
          </p:nvCxnSpPr>
          <p:spPr bwMode="auto">
            <a:xfrm>
              <a:off x="1920266" y="2788940"/>
              <a:ext cx="3" cy="548621"/>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151" name="Straight Arrow Connector 150"/>
            <p:cNvCxnSpPr>
              <a:stCxn id="149" idx="2"/>
            </p:cNvCxnSpPr>
            <p:nvPr/>
          </p:nvCxnSpPr>
          <p:spPr bwMode="auto">
            <a:xfrm>
              <a:off x="3200412" y="2788940"/>
              <a:ext cx="3" cy="548621"/>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67" y="228635"/>
            <a:ext cx="8229600" cy="838200"/>
          </a:xfrm>
        </p:spPr>
        <p:txBody>
          <a:bodyPr/>
          <a:lstStyle/>
          <a:p>
            <a:r>
              <a:rPr lang="en-US" dirty="0" smtClean="0"/>
              <a:t>SystemC Virtual Prototype Model </a:t>
            </a:r>
            <a:endParaRPr lang="en-US" dirty="0"/>
          </a:p>
        </p:txBody>
      </p:sp>
      <p:grpSp>
        <p:nvGrpSpPr>
          <p:cNvPr id="60" name="Group 59"/>
          <p:cNvGrpSpPr/>
          <p:nvPr/>
        </p:nvGrpSpPr>
        <p:grpSpPr>
          <a:xfrm>
            <a:off x="548684" y="1234464"/>
            <a:ext cx="7955194" cy="4754834"/>
            <a:chOff x="548684" y="1508781"/>
            <a:chExt cx="7955194" cy="4754834"/>
          </a:xfrm>
        </p:grpSpPr>
        <p:cxnSp>
          <p:nvCxnSpPr>
            <p:cNvPr id="61" name="Straight Connector 60"/>
            <p:cNvCxnSpPr/>
            <p:nvPr/>
          </p:nvCxnSpPr>
          <p:spPr bwMode="auto">
            <a:xfrm>
              <a:off x="1005879" y="2331732"/>
              <a:ext cx="6949364" cy="0"/>
            </a:xfrm>
            <a:prstGeom prst="line">
              <a:avLst/>
            </a:prstGeom>
            <a:solidFill>
              <a:schemeClr val="tx2">
                <a:alpha val="80000"/>
              </a:schemeClr>
            </a:solidFill>
            <a:ln w="50800" cap="flat" cmpd="sng" algn="ctr">
              <a:solidFill>
                <a:schemeClr val="tx1">
                  <a:lumMod val="85000"/>
                </a:schemeClr>
              </a:solidFill>
              <a:prstDash val="solid"/>
              <a:round/>
              <a:headEnd type="triangle" w="med" len="med"/>
              <a:tailEnd type="triangle"/>
            </a:ln>
            <a:effectLst/>
          </p:spPr>
        </p:cxnSp>
        <p:cxnSp>
          <p:nvCxnSpPr>
            <p:cNvPr id="63" name="Straight Connector 62"/>
            <p:cNvCxnSpPr/>
            <p:nvPr/>
          </p:nvCxnSpPr>
          <p:spPr bwMode="auto">
            <a:xfrm>
              <a:off x="1005879" y="2880366"/>
              <a:ext cx="6949364" cy="0"/>
            </a:xfrm>
            <a:prstGeom prst="line">
              <a:avLst/>
            </a:prstGeom>
            <a:solidFill>
              <a:schemeClr val="tx2">
                <a:alpha val="80000"/>
              </a:schemeClr>
            </a:solidFill>
            <a:ln w="50800" cap="flat" cmpd="sng" algn="ctr">
              <a:solidFill>
                <a:schemeClr val="tx1">
                  <a:lumMod val="85000"/>
                </a:schemeClr>
              </a:solidFill>
              <a:prstDash val="solid"/>
              <a:round/>
              <a:headEnd type="triangle" w="med" len="med"/>
              <a:tailEnd type="triangle"/>
            </a:ln>
            <a:effectLst/>
          </p:spPr>
        </p:cxnSp>
        <p:sp>
          <p:nvSpPr>
            <p:cNvPr id="64" name="Rectangle 63"/>
            <p:cNvSpPr/>
            <p:nvPr/>
          </p:nvSpPr>
          <p:spPr>
            <a:xfrm>
              <a:off x="1005879" y="1874537"/>
              <a:ext cx="548640" cy="1188720"/>
            </a:xfrm>
            <a:prstGeom prst="rect">
              <a:avLst/>
            </a:prstGeom>
            <a:solidFill>
              <a:srgbClr val="6952C7"/>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ISS</a:t>
              </a:r>
              <a:endParaRPr lang="en-US" sz="1400" dirty="0">
                <a:solidFill>
                  <a:srgbClr val="000000"/>
                </a:solidFill>
              </a:endParaRPr>
            </a:p>
          </p:txBody>
        </p:sp>
        <p:sp>
          <p:nvSpPr>
            <p:cNvPr id="65" name="Rectangle 64"/>
            <p:cNvSpPr/>
            <p:nvPr/>
          </p:nvSpPr>
          <p:spPr>
            <a:xfrm>
              <a:off x="2286019" y="1874537"/>
              <a:ext cx="548640" cy="1188720"/>
            </a:xfrm>
            <a:prstGeom prst="rect">
              <a:avLst/>
            </a:prstGeom>
            <a:solidFill>
              <a:srgbClr val="6952C7"/>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ISS</a:t>
              </a:r>
              <a:endParaRPr lang="en-US" sz="1400" dirty="0">
                <a:solidFill>
                  <a:srgbClr val="000000"/>
                </a:solidFill>
              </a:endParaRPr>
            </a:p>
          </p:txBody>
        </p:sp>
        <p:sp>
          <p:nvSpPr>
            <p:cNvPr id="66" name="Rectangle 65"/>
            <p:cNvSpPr/>
            <p:nvPr/>
          </p:nvSpPr>
          <p:spPr>
            <a:xfrm>
              <a:off x="3566159" y="1874524"/>
              <a:ext cx="1097280" cy="1188720"/>
            </a:xfrm>
            <a:prstGeom prst="rect">
              <a:avLst/>
            </a:prstGeom>
            <a:solidFill>
              <a:srgbClr val="F77F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Packet Processor </a:t>
              </a:r>
              <a:endParaRPr lang="en-US" sz="1600" dirty="0">
                <a:solidFill>
                  <a:srgbClr val="000000"/>
                </a:solidFill>
              </a:endParaRPr>
            </a:p>
          </p:txBody>
        </p:sp>
        <p:sp>
          <p:nvSpPr>
            <p:cNvPr id="73" name="Rectangle 72"/>
            <p:cNvSpPr/>
            <p:nvPr/>
          </p:nvSpPr>
          <p:spPr>
            <a:xfrm>
              <a:off x="7132292" y="1874537"/>
              <a:ext cx="914400" cy="1188720"/>
            </a:xfrm>
            <a:prstGeom prst="rect">
              <a:avLst/>
            </a:prstGeom>
            <a:solidFill>
              <a:srgbClr val="F77F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Ethernet</a:t>
              </a:r>
            </a:p>
            <a:p>
              <a:pPr algn="ctr"/>
              <a:r>
                <a:rPr lang="en-US" sz="1400" dirty="0" smtClean="0">
                  <a:solidFill>
                    <a:srgbClr val="000000"/>
                  </a:solidFill>
                </a:rPr>
                <a:t>&amp; </a:t>
              </a:r>
            </a:p>
            <a:p>
              <a:pPr algn="ctr"/>
              <a:r>
                <a:rPr lang="en-US" sz="1400" dirty="0" smtClean="0">
                  <a:solidFill>
                    <a:srgbClr val="000000"/>
                  </a:solidFill>
                </a:rPr>
                <a:t>Switch</a:t>
              </a:r>
              <a:endParaRPr lang="en-US" sz="1400" dirty="0">
                <a:solidFill>
                  <a:srgbClr val="000000"/>
                </a:solidFill>
              </a:endParaRPr>
            </a:p>
          </p:txBody>
        </p:sp>
        <p:sp>
          <p:nvSpPr>
            <p:cNvPr id="75" name="Rectangle 74"/>
            <p:cNvSpPr/>
            <p:nvPr/>
          </p:nvSpPr>
          <p:spPr>
            <a:xfrm>
              <a:off x="4754866" y="1874524"/>
              <a:ext cx="1097280" cy="1188720"/>
            </a:xfrm>
            <a:prstGeom prst="rect">
              <a:avLst/>
            </a:prstGeom>
            <a:solidFill>
              <a:srgbClr val="F77F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Packet</a:t>
              </a:r>
            </a:p>
            <a:p>
              <a:pPr algn="ctr"/>
              <a:r>
                <a:rPr lang="en-US" sz="1400" dirty="0" smtClean="0">
                  <a:solidFill>
                    <a:srgbClr val="000000"/>
                  </a:solidFill>
                </a:rPr>
                <a:t>Content</a:t>
              </a:r>
            </a:p>
            <a:p>
              <a:pPr algn="ctr"/>
              <a:r>
                <a:rPr lang="en-US" sz="1400" dirty="0" smtClean="0">
                  <a:solidFill>
                    <a:srgbClr val="000000"/>
                  </a:solidFill>
                </a:rPr>
                <a:t>Inspection</a:t>
              </a:r>
              <a:endParaRPr lang="en-US" sz="1400" dirty="0">
                <a:solidFill>
                  <a:srgbClr val="000000"/>
                </a:solidFill>
              </a:endParaRPr>
            </a:p>
          </p:txBody>
        </p:sp>
        <p:sp>
          <p:nvSpPr>
            <p:cNvPr id="76" name="Rectangle 75"/>
            <p:cNvSpPr/>
            <p:nvPr/>
          </p:nvSpPr>
          <p:spPr>
            <a:xfrm>
              <a:off x="5943585" y="1874537"/>
              <a:ext cx="1097280" cy="1188720"/>
            </a:xfrm>
            <a:prstGeom prst="rect">
              <a:avLst/>
            </a:prstGeom>
            <a:solidFill>
              <a:srgbClr val="F77F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Security</a:t>
              </a:r>
            </a:p>
            <a:p>
              <a:pPr algn="ctr"/>
              <a:r>
                <a:rPr lang="en-US" sz="1400" dirty="0" smtClean="0">
                  <a:solidFill>
                    <a:srgbClr val="000000"/>
                  </a:solidFill>
                </a:rPr>
                <a:t>System</a:t>
              </a:r>
            </a:p>
            <a:p>
              <a:pPr algn="ctr"/>
              <a:r>
                <a:rPr lang="en-US" sz="1400" dirty="0" smtClean="0">
                  <a:solidFill>
                    <a:srgbClr val="000000"/>
                  </a:solidFill>
                </a:rPr>
                <a:t>Processor</a:t>
              </a:r>
              <a:endParaRPr lang="en-US" sz="1400" dirty="0">
                <a:solidFill>
                  <a:srgbClr val="000000"/>
                </a:solidFill>
              </a:endParaRPr>
            </a:p>
          </p:txBody>
        </p:sp>
        <p:sp>
          <p:nvSpPr>
            <p:cNvPr id="87" name="Rectangle 86"/>
            <p:cNvSpPr/>
            <p:nvPr/>
          </p:nvSpPr>
          <p:spPr>
            <a:xfrm>
              <a:off x="1005802" y="3611878"/>
              <a:ext cx="7132320" cy="365760"/>
            </a:xfrm>
            <a:prstGeom prst="rect">
              <a:avLst/>
            </a:prstGeom>
            <a:solidFill>
              <a:srgbClr val="FECB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Memory Subsystem Interconnect</a:t>
              </a:r>
              <a:endParaRPr lang="en-US" sz="1600" dirty="0">
                <a:solidFill>
                  <a:srgbClr val="000000"/>
                </a:solidFill>
              </a:endParaRPr>
            </a:p>
          </p:txBody>
        </p:sp>
        <p:sp>
          <p:nvSpPr>
            <p:cNvPr id="92" name="Rectangle 91"/>
            <p:cNvSpPr/>
            <p:nvPr/>
          </p:nvSpPr>
          <p:spPr>
            <a:xfrm rot="16200000">
              <a:off x="1554512" y="4526260"/>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Cache</a:t>
              </a:r>
              <a:endParaRPr lang="en-US" sz="1600" dirty="0">
                <a:solidFill>
                  <a:srgbClr val="000000"/>
                </a:solidFill>
              </a:endParaRPr>
            </a:p>
          </p:txBody>
        </p:sp>
        <p:sp>
          <p:nvSpPr>
            <p:cNvPr id="93" name="Rectangle 92"/>
            <p:cNvSpPr/>
            <p:nvPr/>
          </p:nvSpPr>
          <p:spPr>
            <a:xfrm rot="16200000">
              <a:off x="2194579" y="4526260"/>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Cache</a:t>
              </a:r>
              <a:endParaRPr lang="en-US" sz="1600" dirty="0">
                <a:solidFill>
                  <a:srgbClr val="000000"/>
                </a:solidFill>
              </a:endParaRPr>
            </a:p>
          </p:txBody>
        </p:sp>
        <p:sp>
          <p:nvSpPr>
            <p:cNvPr id="94" name="Rectangle 93"/>
            <p:cNvSpPr/>
            <p:nvPr/>
          </p:nvSpPr>
          <p:spPr>
            <a:xfrm rot="16200000">
              <a:off x="2926091" y="4526260"/>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Cache</a:t>
              </a:r>
              <a:endParaRPr lang="en-US" sz="1600" dirty="0">
                <a:solidFill>
                  <a:srgbClr val="000000"/>
                </a:solidFill>
              </a:endParaRPr>
            </a:p>
          </p:txBody>
        </p:sp>
        <p:sp>
          <p:nvSpPr>
            <p:cNvPr id="95" name="Rectangle 94"/>
            <p:cNvSpPr/>
            <p:nvPr/>
          </p:nvSpPr>
          <p:spPr>
            <a:xfrm rot="16200000">
              <a:off x="3566163" y="4526260"/>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Cache</a:t>
              </a:r>
              <a:endParaRPr lang="en-US" sz="1600" dirty="0">
                <a:solidFill>
                  <a:srgbClr val="000000"/>
                </a:solidFill>
              </a:endParaRPr>
            </a:p>
          </p:txBody>
        </p:sp>
        <p:sp>
          <p:nvSpPr>
            <p:cNvPr id="96" name="Rectangle 95"/>
            <p:cNvSpPr/>
            <p:nvPr/>
          </p:nvSpPr>
          <p:spPr>
            <a:xfrm>
              <a:off x="2286025" y="5714975"/>
              <a:ext cx="1463040" cy="548640"/>
            </a:xfrm>
            <a:prstGeom prst="rect">
              <a:avLst/>
            </a:prstGeom>
            <a:solidFill>
              <a:srgbClr val="6952C7"/>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DDR3</a:t>
              </a:r>
            </a:p>
            <a:p>
              <a:pPr algn="ctr"/>
              <a:r>
                <a:rPr lang="en-US" sz="1600" dirty="0" smtClean="0">
                  <a:solidFill>
                    <a:srgbClr val="000000"/>
                  </a:solidFill>
                </a:rPr>
                <a:t>Controller</a:t>
              </a:r>
              <a:endParaRPr lang="en-US" sz="1600" dirty="0">
                <a:solidFill>
                  <a:srgbClr val="000000"/>
                </a:solidFill>
              </a:endParaRPr>
            </a:p>
          </p:txBody>
        </p:sp>
        <p:sp>
          <p:nvSpPr>
            <p:cNvPr id="97" name="Rectangle 96"/>
            <p:cNvSpPr/>
            <p:nvPr/>
          </p:nvSpPr>
          <p:spPr>
            <a:xfrm>
              <a:off x="5394951" y="5714975"/>
              <a:ext cx="1463040" cy="548640"/>
            </a:xfrm>
            <a:prstGeom prst="rect">
              <a:avLst/>
            </a:prstGeom>
            <a:solidFill>
              <a:srgbClr val="6952C7"/>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DDR3</a:t>
              </a:r>
            </a:p>
            <a:p>
              <a:pPr algn="ctr"/>
              <a:r>
                <a:rPr lang="en-US" sz="1600" dirty="0" smtClean="0">
                  <a:solidFill>
                    <a:srgbClr val="000000"/>
                  </a:solidFill>
                </a:rPr>
                <a:t>Controller</a:t>
              </a:r>
              <a:endParaRPr lang="en-US" sz="1600" dirty="0">
                <a:solidFill>
                  <a:srgbClr val="000000"/>
                </a:solidFill>
              </a:endParaRPr>
            </a:p>
          </p:txBody>
        </p:sp>
        <p:sp>
          <p:nvSpPr>
            <p:cNvPr id="98" name="Rectangle 97"/>
            <p:cNvSpPr/>
            <p:nvPr/>
          </p:nvSpPr>
          <p:spPr>
            <a:xfrm rot="16200000">
              <a:off x="4663437" y="4526260"/>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Cache</a:t>
              </a:r>
              <a:endParaRPr lang="en-US" sz="1600" dirty="0">
                <a:solidFill>
                  <a:srgbClr val="000000"/>
                </a:solidFill>
              </a:endParaRPr>
            </a:p>
          </p:txBody>
        </p:sp>
        <p:sp>
          <p:nvSpPr>
            <p:cNvPr id="99" name="Rectangle 98"/>
            <p:cNvSpPr/>
            <p:nvPr/>
          </p:nvSpPr>
          <p:spPr>
            <a:xfrm rot="16200000">
              <a:off x="5303504" y="4526260"/>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Cache</a:t>
              </a:r>
              <a:endParaRPr lang="en-US" sz="1600" dirty="0">
                <a:solidFill>
                  <a:srgbClr val="000000"/>
                </a:solidFill>
              </a:endParaRPr>
            </a:p>
          </p:txBody>
        </p:sp>
        <p:sp>
          <p:nvSpPr>
            <p:cNvPr id="101" name="Rectangle 100"/>
            <p:cNvSpPr/>
            <p:nvPr/>
          </p:nvSpPr>
          <p:spPr>
            <a:xfrm rot="16200000">
              <a:off x="6035017" y="4526260"/>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Cache</a:t>
              </a:r>
              <a:endParaRPr lang="en-US" sz="1600" dirty="0">
                <a:solidFill>
                  <a:srgbClr val="000000"/>
                </a:solidFill>
              </a:endParaRPr>
            </a:p>
          </p:txBody>
        </p:sp>
        <p:sp>
          <p:nvSpPr>
            <p:cNvPr id="102" name="Rectangle 101"/>
            <p:cNvSpPr/>
            <p:nvPr/>
          </p:nvSpPr>
          <p:spPr>
            <a:xfrm rot="16200000">
              <a:off x="6675089" y="4526260"/>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Cache</a:t>
              </a:r>
              <a:endParaRPr lang="en-US" sz="1600" dirty="0">
                <a:solidFill>
                  <a:srgbClr val="000000"/>
                </a:solidFill>
              </a:endParaRPr>
            </a:p>
          </p:txBody>
        </p:sp>
        <p:cxnSp>
          <p:nvCxnSpPr>
            <p:cNvPr id="103" name="Straight Arrow Connector 102"/>
            <p:cNvCxnSpPr>
              <a:stCxn id="64" idx="2"/>
            </p:cNvCxnSpPr>
            <p:nvPr/>
          </p:nvCxnSpPr>
          <p:spPr bwMode="auto">
            <a:xfrm flipH="1">
              <a:off x="1280196" y="3063257"/>
              <a:ext cx="3" cy="548621"/>
            </a:xfrm>
            <a:prstGeom prst="straightConnector1">
              <a:avLst/>
            </a:prstGeom>
            <a:solidFill>
              <a:schemeClr val="tx2">
                <a:alpha val="80000"/>
              </a:schemeClr>
            </a:solidFill>
            <a:ln w="41275" cap="flat" cmpd="sng" algn="ctr">
              <a:solidFill>
                <a:schemeClr val="tx1">
                  <a:lumMod val="85000"/>
                </a:schemeClr>
              </a:solidFill>
              <a:prstDash val="solid"/>
              <a:round/>
              <a:headEnd type="triangle" w="med" len="med"/>
              <a:tailEnd type="triangle"/>
            </a:ln>
            <a:effectLst/>
          </p:spPr>
        </p:cxnSp>
        <p:cxnSp>
          <p:nvCxnSpPr>
            <p:cNvPr id="104" name="Straight Arrow Connector 103"/>
            <p:cNvCxnSpPr>
              <a:stCxn id="65" idx="2"/>
            </p:cNvCxnSpPr>
            <p:nvPr/>
          </p:nvCxnSpPr>
          <p:spPr bwMode="auto">
            <a:xfrm>
              <a:off x="2560339" y="3063257"/>
              <a:ext cx="3" cy="548621"/>
            </a:xfrm>
            <a:prstGeom prst="straightConnector1">
              <a:avLst/>
            </a:prstGeom>
            <a:solidFill>
              <a:schemeClr val="tx2">
                <a:alpha val="80000"/>
              </a:schemeClr>
            </a:solidFill>
            <a:ln w="41275" cap="flat" cmpd="sng" algn="ctr">
              <a:solidFill>
                <a:schemeClr val="tx1">
                  <a:lumMod val="85000"/>
                </a:schemeClr>
              </a:solidFill>
              <a:prstDash val="solid"/>
              <a:round/>
              <a:headEnd type="triangle" w="med" len="med"/>
              <a:tailEnd type="triangle"/>
            </a:ln>
            <a:effectLst/>
          </p:spPr>
        </p:cxnSp>
        <p:cxnSp>
          <p:nvCxnSpPr>
            <p:cNvPr id="105" name="Straight Arrow Connector 104"/>
            <p:cNvCxnSpPr>
              <a:stCxn id="66" idx="2"/>
            </p:cNvCxnSpPr>
            <p:nvPr/>
          </p:nvCxnSpPr>
          <p:spPr bwMode="auto">
            <a:xfrm flipH="1">
              <a:off x="4114793" y="3063244"/>
              <a:ext cx="6" cy="548634"/>
            </a:xfrm>
            <a:prstGeom prst="straightConnector1">
              <a:avLst/>
            </a:prstGeom>
            <a:solidFill>
              <a:schemeClr val="tx2">
                <a:alpha val="80000"/>
              </a:schemeClr>
            </a:solidFill>
            <a:ln w="41275" cap="flat" cmpd="sng" algn="ctr">
              <a:solidFill>
                <a:schemeClr val="tx1">
                  <a:lumMod val="85000"/>
                </a:schemeClr>
              </a:solidFill>
              <a:prstDash val="solid"/>
              <a:round/>
              <a:headEnd type="triangle" w="med" len="med"/>
              <a:tailEnd type="triangle"/>
            </a:ln>
            <a:effectLst/>
          </p:spPr>
        </p:cxnSp>
        <p:cxnSp>
          <p:nvCxnSpPr>
            <p:cNvPr id="106" name="Straight Arrow Connector 105"/>
            <p:cNvCxnSpPr>
              <a:stCxn id="75" idx="2"/>
            </p:cNvCxnSpPr>
            <p:nvPr/>
          </p:nvCxnSpPr>
          <p:spPr bwMode="auto">
            <a:xfrm>
              <a:off x="5303506" y="3063244"/>
              <a:ext cx="6" cy="548634"/>
            </a:xfrm>
            <a:prstGeom prst="straightConnector1">
              <a:avLst/>
            </a:prstGeom>
            <a:solidFill>
              <a:schemeClr val="tx2">
                <a:alpha val="80000"/>
              </a:schemeClr>
            </a:solidFill>
            <a:ln w="41275" cap="flat" cmpd="sng" algn="ctr">
              <a:solidFill>
                <a:schemeClr val="tx1">
                  <a:lumMod val="85000"/>
                </a:schemeClr>
              </a:solidFill>
              <a:prstDash val="solid"/>
              <a:round/>
              <a:headEnd type="triangle" w="med" len="med"/>
              <a:tailEnd type="triangle"/>
            </a:ln>
            <a:effectLst/>
          </p:spPr>
        </p:cxnSp>
        <p:cxnSp>
          <p:nvCxnSpPr>
            <p:cNvPr id="107" name="Straight Arrow Connector 106"/>
            <p:cNvCxnSpPr>
              <a:stCxn id="76" idx="2"/>
            </p:cNvCxnSpPr>
            <p:nvPr/>
          </p:nvCxnSpPr>
          <p:spPr bwMode="auto">
            <a:xfrm flipH="1">
              <a:off x="6492219" y="3063257"/>
              <a:ext cx="6" cy="548621"/>
            </a:xfrm>
            <a:prstGeom prst="straightConnector1">
              <a:avLst/>
            </a:prstGeom>
            <a:solidFill>
              <a:schemeClr val="tx2">
                <a:alpha val="80000"/>
              </a:schemeClr>
            </a:solidFill>
            <a:ln w="41275" cap="flat" cmpd="sng" algn="ctr">
              <a:solidFill>
                <a:schemeClr val="tx1">
                  <a:lumMod val="85000"/>
                </a:schemeClr>
              </a:solidFill>
              <a:prstDash val="solid"/>
              <a:round/>
              <a:headEnd type="triangle" w="med" len="med"/>
              <a:tailEnd type="triangle"/>
            </a:ln>
            <a:effectLst/>
          </p:spPr>
        </p:cxnSp>
        <p:cxnSp>
          <p:nvCxnSpPr>
            <p:cNvPr id="108" name="Straight Arrow Connector 107"/>
            <p:cNvCxnSpPr>
              <a:stCxn id="73" idx="2"/>
            </p:cNvCxnSpPr>
            <p:nvPr/>
          </p:nvCxnSpPr>
          <p:spPr bwMode="auto">
            <a:xfrm flipH="1">
              <a:off x="7589487" y="3063257"/>
              <a:ext cx="5" cy="548621"/>
            </a:xfrm>
            <a:prstGeom prst="straightConnector1">
              <a:avLst/>
            </a:prstGeom>
            <a:solidFill>
              <a:schemeClr val="tx2">
                <a:alpha val="80000"/>
              </a:schemeClr>
            </a:solidFill>
            <a:ln w="41275" cap="flat" cmpd="sng" algn="ctr">
              <a:solidFill>
                <a:schemeClr val="tx1">
                  <a:lumMod val="85000"/>
                </a:schemeClr>
              </a:solidFill>
              <a:prstDash val="solid"/>
              <a:round/>
              <a:headEnd type="triangle" w="med" len="med"/>
              <a:tailEnd type="triangle"/>
            </a:ln>
            <a:effectLst/>
          </p:spPr>
        </p:cxnSp>
        <p:cxnSp>
          <p:nvCxnSpPr>
            <p:cNvPr id="109" name="Straight Arrow Connector 108"/>
            <p:cNvCxnSpPr/>
            <p:nvPr/>
          </p:nvCxnSpPr>
          <p:spPr bwMode="auto">
            <a:xfrm>
              <a:off x="2011708" y="3977634"/>
              <a:ext cx="6" cy="365750"/>
            </a:xfrm>
            <a:prstGeom prst="straightConnector1">
              <a:avLst/>
            </a:prstGeom>
            <a:solidFill>
              <a:schemeClr val="tx2">
                <a:alpha val="80000"/>
              </a:schemeClr>
            </a:solidFill>
            <a:ln w="41275" cap="flat" cmpd="sng" algn="ctr">
              <a:solidFill>
                <a:schemeClr val="tx1">
                  <a:lumMod val="85000"/>
                </a:schemeClr>
              </a:solidFill>
              <a:prstDash val="solid"/>
              <a:round/>
              <a:headEnd type="triangle" w="med" len="med"/>
              <a:tailEnd type="triangle"/>
            </a:ln>
            <a:effectLst/>
          </p:spPr>
        </p:cxnSp>
        <p:cxnSp>
          <p:nvCxnSpPr>
            <p:cNvPr id="110" name="Straight Arrow Connector 109"/>
            <p:cNvCxnSpPr/>
            <p:nvPr/>
          </p:nvCxnSpPr>
          <p:spPr bwMode="auto">
            <a:xfrm>
              <a:off x="2651781" y="3977634"/>
              <a:ext cx="6" cy="365750"/>
            </a:xfrm>
            <a:prstGeom prst="straightConnector1">
              <a:avLst/>
            </a:prstGeom>
            <a:solidFill>
              <a:schemeClr val="tx2">
                <a:alpha val="80000"/>
              </a:schemeClr>
            </a:solidFill>
            <a:ln w="41275" cap="flat" cmpd="sng" algn="ctr">
              <a:solidFill>
                <a:schemeClr val="tx1">
                  <a:lumMod val="85000"/>
                </a:schemeClr>
              </a:solidFill>
              <a:prstDash val="solid"/>
              <a:round/>
              <a:headEnd type="triangle" w="med" len="med"/>
              <a:tailEnd type="triangle"/>
            </a:ln>
            <a:effectLst/>
          </p:spPr>
        </p:cxnSp>
        <p:cxnSp>
          <p:nvCxnSpPr>
            <p:cNvPr id="111" name="Straight Arrow Connector 110"/>
            <p:cNvCxnSpPr/>
            <p:nvPr/>
          </p:nvCxnSpPr>
          <p:spPr bwMode="auto">
            <a:xfrm>
              <a:off x="3383293" y="3977634"/>
              <a:ext cx="6" cy="365750"/>
            </a:xfrm>
            <a:prstGeom prst="straightConnector1">
              <a:avLst/>
            </a:prstGeom>
            <a:solidFill>
              <a:schemeClr val="tx2">
                <a:alpha val="80000"/>
              </a:schemeClr>
            </a:solidFill>
            <a:ln w="41275" cap="flat" cmpd="sng" algn="ctr">
              <a:solidFill>
                <a:schemeClr val="tx1">
                  <a:lumMod val="85000"/>
                </a:schemeClr>
              </a:solidFill>
              <a:prstDash val="solid"/>
              <a:round/>
              <a:headEnd type="triangle" w="med" len="med"/>
              <a:tailEnd type="triangle"/>
            </a:ln>
            <a:effectLst/>
          </p:spPr>
        </p:cxnSp>
        <p:cxnSp>
          <p:nvCxnSpPr>
            <p:cNvPr id="112" name="Straight Arrow Connector 111"/>
            <p:cNvCxnSpPr/>
            <p:nvPr/>
          </p:nvCxnSpPr>
          <p:spPr bwMode="auto">
            <a:xfrm>
              <a:off x="4023366" y="3977634"/>
              <a:ext cx="6" cy="365750"/>
            </a:xfrm>
            <a:prstGeom prst="straightConnector1">
              <a:avLst/>
            </a:prstGeom>
            <a:solidFill>
              <a:schemeClr val="tx2">
                <a:alpha val="80000"/>
              </a:schemeClr>
            </a:solidFill>
            <a:ln w="41275" cap="flat" cmpd="sng" algn="ctr">
              <a:solidFill>
                <a:schemeClr val="tx1">
                  <a:lumMod val="85000"/>
                </a:schemeClr>
              </a:solidFill>
              <a:prstDash val="solid"/>
              <a:round/>
              <a:headEnd type="triangle" w="med" len="med"/>
              <a:tailEnd type="triangle"/>
            </a:ln>
            <a:effectLst/>
          </p:spPr>
        </p:cxnSp>
        <p:cxnSp>
          <p:nvCxnSpPr>
            <p:cNvPr id="113" name="Straight Arrow Connector 112"/>
            <p:cNvCxnSpPr/>
            <p:nvPr/>
          </p:nvCxnSpPr>
          <p:spPr bwMode="auto">
            <a:xfrm>
              <a:off x="5120633" y="3977634"/>
              <a:ext cx="6" cy="365750"/>
            </a:xfrm>
            <a:prstGeom prst="straightConnector1">
              <a:avLst/>
            </a:prstGeom>
            <a:solidFill>
              <a:schemeClr val="tx2">
                <a:alpha val="80000"/>
              </a:schemeClr>
            </a:solidFill>
            <a:ln w="41275" cap="flat" cmpd="sng" algn="ctr">
              <a:solidFill>
                <a:schemeClr val="tx1">
                  <a:lumMod val="85000"/>
                </a:schemeClr>
              </a:solidFill>
              <a:prstDash val="solid"/>
              <a:round/>
              <a:headEnd type="triangle" w="med" len="med"/>
              <a:tailEnd type="triangle"/>
            </a:ln>
            <a:effectLst/>
          </p:spPr>
        </p:cxnSp>
        <p:cxnSp>
          <p:nvCxnSpPr>
            <p:cNvPr id="114" name="Straight Arrow Connector 113"/>
            <p:cNvCxnSpPr/>
            <p:nvPr/>
          </p:nvCxnSpPr>
          <p:spPr bwMode="auto">
            <a:xfrm>
              <a:off x="5760706" y="3977634"/>
              <a:ext cx="6" cy="365750"/>
            </a:xfrm>
            <a:prstGeom prst="straightConnector1">
              <a:avLst/>
            </a:prstGeom>
            <a:solidFill>
              <a:schemeClr val="tx2">
                <a:alpha val="80000"/>
              </a:schemeClr>
            </a:solidFill>
            <a:ln w="41275" cap="flat" cmpd="sng" algn="ctr">
              <a:solidFill>
                <a:schemeClr val="tx1">
                  <a:lumMod val="85000"/>
                </a:schemeClr>
              </a:solidFill>
              <a:prstDash val="solid"/>
              <a:round/>
              <a:headEnd type="triangle" w="med" len="med"/>
              <a:tailEnd type="triangle"/>
            </a:ln>
            <a:effectLst/>
          </p:spPr>
        </p:cxnSp>
        <p:cxnSp>
          <p:nvCxnSpPr>
            <p:cNvPr id="115" name="Straight Arrow Connector 114"/>
            <p:cNvCxnSpPr/>
            <p:nvPr/>
          </p:nvCxnSpPr>
          <p:spPr bwMode="auto">
            <a:xfrm>
              <a:off x="6492219" y="3977634"/>
              <a:ext cx="6" cy="365750"/>
            </a:xfrm>
            <a:prstGeom prst="straightConnector1">
              <a:avLst/>
            </a:prstGeom>
            <a:solidFill>
              <a:schemeClr val="tx2">
                <a:alpha val="80000"/>
              </a:schemeClr>
            </a:solidFill>
            <a:ln w="41275" cap="flat" cmpd="sng" algn="ctr">
              <a:solidFill>
                <a:schemeClr val="tx1">
                  <a:lumMod val="85000"/>
                </a:schemeClr>
              </a:solidFill>
              <a:prstDash val="solid"/>
              <a:round/>
              <a:headEnd type="triangle" w="med" len="med"/>
              <a:tailEnd type="triangle"/>
            </a:ln>
            <a:effectLst/>
          </p:spPr>
        </p:cxnSp>
        <p:cxnSp>
          <p:nvCxnSpPr>
            <p:cNvPr id="116" name="Straight Arrow Connector 115"/>
            <p:cNvCxnSpPr/>
            <p:nvPr/>
          </p:nvCxnSpPr>
          <p:spPr bwMode="auto">
            <a:xfrm>
              <a:off x="7132292" y="3977634"/>
              <a:ext cx="6" cy="365750"/>
            </a:xfrm>
            <a:prstGeom prst="straightConnector1">
              <a:avLst/>
            </a:prstGeom>
            <a:solidFill>
              <a:schemeClr val="tx2">
                <a:alpha val="80000"/>
              </a:schemeClr>
            </a:solidFill>
            <a:ln w="41275" cap="flat" cmpd="sng" algn="ctr">
              <a:solidFill>
                <a:schemeClr val="tx1">
                  <a:lumMod val="85000"/>
                </a:schemeClr>
              </a:solidFill>
              <a:prstDash val="solid"/>
              <a:round/>
              <a:headEnd type="triangle" w="med" len="med"/>
              <a:tailEnd type="triangle"/>
            </a:ln>
            <a:effectLst/>
          </p:spPr>
        </p:cxnSp>
        <p:cxnSp>
          <p:nvCxnSpPr>
            <p:cNvPr id="117" name="Straight Arrow Connector 116"/>
            <p:cNvCxnSpPr>
              <a:stCxn id="92" idx="1"/>
            </p:cNvCxnSpPr>
            <p:nvPr/>
          </p:nvCxnSpPr>
          <p:spPr bwMode="auto">
            <a:xfrm>
              <a:off x="2011712" y="5257780"/>
              <a:ext cx="274313" cy="457195"/>
            </a:xfrm>
            <a:prstGeom prst="straightConnector1">
              <a:avLst/>
            </a:prstGeom>
            <a:solidFill>
              <a:schemeClr val="tx2">
                <a:alpha val="80000"/>
              </a:schemeClr>
            </a:solidFill>
            <a:ln w="41275" cap="flat" cmpd="sng" algn="ctr">
              <a:solidFill>
                <a:schemeClr val="tx1">
                  <a:lumMod val="85000"/>
                </a:schemeClr>
              </a:solidFill>
              <a:prstDash val="solid"/>
              <a:round/>
              <a:headEnd type="triangle" w="med" len="med"/>
              <a:tailEnd type="triangle"/>
            </a:ln>
            <a:effectLst/>
          </p:spPr>
        </p:cxnSp>
        <p:cxnSp>
          <p:nvCxnSpPr>
            <p:cNvPr id="118" name="Straight Arrow Connector 117"/>
            <p:cNvCxnSpPr>
              <a:stCxn id="93" idx="1"/>
            </p:cNvCxnSpPr>
            <p:nvPr/>
          </p:nvCxnSpPr>
          <p:spPr bwMode="auto">
            <a:xfrm>
              <a:off x="2651779" y="5257780"/>
              <a:ext cx="2" cy="457195"/>
            </a:xfrm>
            <a:prstGeom prst="straightConnector1">
              <a:avLst/>
            </a:prstGeom>
            <a:solidFill>
              <a:schemeClr val="tx2">
                <a:alpha val="80000"/>
              </a:schemeClr>
            </a:solidFill>
            <a:ln w="41275" cap="flat" cmpd="sng" algn="ctr">
              <a:solidFill>
                <a:schemeClr val="tx1">
                  <a:lumMod val="85000"/>
                </a:schemeClr>
              </a:solidFill>
              <a:prstDash val="solid"/>
              <a:round/>
              <a:headEnd type="triangle" w="med" len="med"/>
              <a:tailEnd type="triangle"/>
            </a:ln>
            <a:effectLst/>
          </p:spPr>
        </p:cxnSp>
        <p:cxnSp>
          <p:nvCxnSpPr>
            <p:cNvPr id="119" name="Straight Arrow Connector 118"/>
            <p:cNvCxnSpPr>
              <a:stCxn id="94" idx="1"/>
            </p:cNvCxnSpPr>
            <p:nvPr/>
          </p:nvCxnSpPr>
          <p:spPr bwMode="auto">
            <a:xfrm>
              <a:off x="3383291" y="5257780"/>
              <a:ext cx="2" cy="457195"/>
            </a:xfrm>
            <a:prstGeom prst="straightConnector1">
              <a:avLst/>
            </a:prstGeom>
            <a:solidFill>
              <a:schemeClr val="tx2">
                <a:alpha val="80000"/>
              </a:schemeClr>
            </a:solidFill>
            <a:ln w="41275" cap="flat" cmpd="sng" algn="ctr">
              <a:solidFill>
                <a:schemeClr val="tx1">
                  <a:lumMod val="85000"/>
                </a:schemeClr>
              </a:solidFill>
              <a:prstDash val="solid"/>
              <a:round/>
              <a:headEnd type="triangle" w="med" len="med"/>
              <a:tailEnd type="triangle"/>
            </a:ln>
            <a:effectLst/>
          </p:spPr>
        </p:cxnSp>
        <p:cxnSp>
          <p:nvCxnSpPr>
            <p:cNvPr id="120" name="Straight Arrow Connector 119"/>
            <p:cNvCxnSpPr>
              <a:stCxn id="95" idx="1"/>
            </p:cNvCxnSpPr>
            <p:nvPr/>
          </p:nvCxnSpPr>
          <p:spPr bwMode="auto">
            <a:xfrm flipH="1">
              <a:off x="3749050" y="5257780"/>
              <a:ext cx="274313" cy="457195"/>
            </a:xfrm>
            <a:prstGeom prst="straightConnector1">
              <a:avLst/>
            </a:prstGeom>
            <a:solidFill>
              <a:schemeClr val="tx2">
                <a:alpha val="80000"/>
              </a:schemeClr>
            </a:solidFill>
            <a:ln w="41275" cap="flat" cmpd="sng" algn="ctr">
              <a:solidFill>
                <a:schemeClr val="tx1">
                  <a:lumMod val="85000"/>
                </a:schemeClr>
              </a:solidFill>
              <a:prstDash val="solid"/>
              <a:round/>
              <a:headEnd type="triangle" w="med" len="med"/>
              <a:tailEnd type="triangle"/>
            </a:ln>
            <a:effectLst/>
          </p:spPr>
        </p:cxnSp>
        <p:cxnSp>
          <p:nvCxnSpPr>
            <p:cNvPr id="121" name="Straight Arrow Connector 120"/>
            <p:cNvCxnSpPr>
              <a:stCxn id="98" idx="1"/>
            </p:cNvCxnSpPr>
            <p:nvPr/>
          </p:nvCxnSpPr>
          <p:spPr bwMode="auto">
            <a:xfrm>
              <a:off x="5120637" y="5257780"/>
              <a:ext cx="274314" cy="457195"/>
            </a:xfrm>
            <a:prstGeom prst="straightConnector1">
              <a:avLst/>
            </a:prstGeom>
            <a:solidFill>
              <a:schemeClr val="tx2">
                <a:alpha val="80000"/>
              </a:schemeClr>
            </a:solidFill>
            <a:ln w="41275" cap="flat" cmpd="sng" algn="ctr">
              <a:solidFill>
                <a:schemeClr val="tx1">
                  <a:lumMod val="85000"/>
                </a:schemeClr>
              </a:solidFill>
              <a:prstDash val="solid"/>
              <a:round/>
              <a:headEnd type="triangle" w="med" len="med"/>
              <a:tailEnd type="triangle"/>
            </a:ln>
            <a:effectLst/>
          </p:spPr>
        </p:cxnSp>
        <p:cxnSp>
          <p:nvCxnSpPr>
            <p:cNvPr id="122" name="Straight Arrow Connector 121"/>
            <p:cNvCxnSpPr>
              <a:stCxn id="99" idx="1"/>
            </p:cNvCxnSpPr>
            <p:nvPr/>
          </p:nvCxnSpPr>
          <p:spPr bwMode="auto">
            <a:xfrm>
              <a:off x="5760704" y="5257780"/>
              <a:ext cx="3" cy="457195"/>
            </a:xfrm>
            <a:prstGeom prst="straightConnector1">
              <a:avLst/>
            </a:prstGeom>
            <a:solidFill>
              <a:schemeClr val="tx2">
                <a:alpha val="80000"/>
              </a:schemeClr>
            </a:solidFill>
            <a:ln w="41275" cap="flat" cmpd="sng" algn="ctr">
              <a:solidFill>
                <a:schemeClr val="tx1">
                  <a:lumMod val="85000"/>
                </a:schemeClr>
              </a:solidFill>
              <a:prstDash val="solid"/>
              <a:round/>
              <a:headEnd type="triangle" w="med" len="med"/>
              <a:tailEnd type="triangle"/>
            </a:ln>
            <a:effectLst/>
          </p:spPr>
        </p:cxnSp>
        <p:cxnSp>
          <p:nvCxnSpPr>
            <p:cNvPr id="123" name="Straight Arrow Connector 122"/>
            <p:cNvCxnSpPr>
              <a:stCxn id="101" idx="1"/>
            </p:cNvCxnSpPr>
            <p:nvPr/>
          </p:nvCxnSpPr>
          <p:spPr bwMode="auto">
            <a:xfrm>
              <a:off x="6492217" y="5257780"/>
              <a:ext cx="5" cy="457195"/>
            </a:xfrm>
            <a:prstGeom prst="straightConnector1">
              <a:avLst/>
            </a:prstGeom>
            <a:solidFill>
              <a:schemeClr val="tx2">
                <a:alpha val="80000"/>
              </a:schemeClr>
            </a:solidFill>
            <a:ln w="41275" cap="flat" cmpd="sng" algn="ctr">
              <a:solidFill>
                <a:schemeClr val="tx1">
                  <a:lumMod val="85000"/>
                </a:schemeClr>
              </a:solidFill>
              <a:prstDash val="solid"/>
              <a:round/>
              <a:headEnd type="triangle" w="med" len="med"/>
              <a:tailEnd type="triangle"/>
            </a:ln>
            <a:effectLst/>
          </p:spPr>
        </p:cxnSp>
        <p:cxnSp>
          <p:nvCxnSpPr>
            <p:cNvPr id="124" name="Straight Arrow Connector 123"/>
            <p:cNvCxnSpPr>
              <a:stCxn id="102" idx="1"/>
            </p:cNvCxnSpPr>
            <p:nvPr/>
          </p:nvCxnSpPr>
          <p:spPr bwMode="auto">
            <a:xfrm flipH="1">
              <a:off x="6857975" y="5257780"/>
              <a:ext cx="274314" cy="457195"/>
            </a:xfrm>
            <a:prstGeom prst="straightConnector1">
              <a:avLst/>
            </a:prstGeom>
            <a:solidFill>
              <a:schemeClr val="tx2">
                <a:alpha val="80000"/>
              </a:schemeClr>
            </a:solidFill>
            <a:ln w="41275" cap="flat" cmpd="sng" algn="ctr">
              <a:solidFill>
                <a:schemeClr val="tx1">
                  <a:lumMod val="85000"/>
                </a:schemeClr>
              </a:solidFill>
              <a:prstDash val="solid"/>
              <a:round/>
              <a:headEnd type="triangle" w="med" len="med"/>
              <a:tailEnd type="triangle"/>
            </a:ln>
            <a:effectLst/>
          </p:spPr>
        </p:cxnSp>
        <p:grpSp>
          <p:nvGrpSpPr>
            <p:cNvPr id="125" name="Group 59"/>
            <p:cNvGrpSpPr/>
            <p:nvPr/>
          </p:nvGrpSpPr>
          <p:grpSpPr>
            <a:xfrm>
              <a:off x="548684" y="2240284"/>
              <a:ext cx="7955194" cy="731531"/>
              <a:chOff x="548684" y="2240284"/>
              <a:chExt cx="7955194" cy="731531"/>
            </a:xfrm>
          </p:grpSpPr>
          <p:sp>
            <p:nvSpPr>
              <p:cNvPr id="134" name="Arc 133"/>
              <p:cNvSpPr/>
              <p:nvPr/>
            </p:nvSpPr>
            <p:spPr bwMode="auto">
              <a:xfrm rot="5400000">
                <a:off x="7714168" y="2115594"/>
                <a:ext cx="665019" cy="914400"/>
              </a:xfrm>
              <a:prstGeom prst="arc">
                <a:avLst/>
              </a:prstGeom>
              <a:noFill/>
              <a:ln w="50800" cap="flat" cmpd="sng" algn="ctr">
                <a:solidFill>
                  <a:schemeClr val="tx1">
                    <a:lumMod val="85000"/>
                  </a:schemeClr>
                </a:solidFill>
                <a:prstDash val="solid"/>
                <a:round/>
                <a:headEnd type="none" w="med" len="med"/>
                <a:tailEnd type="triangle"/>
              </a:ln>
              <a:effectLst/>
            </p:spPr>
            <p:txBody>
              <a:bodyPr rtlCol="0" anchor="ctr"/>
              <a:lstStyle/>
              <a:p>
                <a:pPr algn="ctr"/>
                <a:endParaRPr lang="en-US" sz="1400"/>
              </a:p>
            </p:txBody>
          </p:sp>
          <p:sp>
            <p:nvSpPr>
              <p:cNvPr id="135" name="Arc 134"/>
              <p:cNvSpPr/>
              <p:nvPr/>
            </p:nvSpPr>
            <p:spPr bwMode="auto">
              <a:xfrm>
                <a:off x="7589477" y="2306786"/>
                <a:ext cx="914400" cy="665019"/>
              </a:xfrm>
              <a:prstGeom prst="arc">
                <a:avLst/>
              </a:prstGeom>
              <a:noFill/>
              <a:ln w="50800" cap="flat" cmpd="sng" algn="ctr">
                <a:solidFill>
                  <a:schemeClr val="tx1">
                    <a:lumMod val="85000"/>
                  </a:schemeClr>
                </a:solidFill>
                <a:prstDash val="solid"/>
                <a:round/>
                <a:headEnd type="none" w="med" len="med"/>
                <a:tailEnd type="none"/>
              </a:ln>
              <a:effectLst/>
            </p:spPr>
            <p:txBody>
              <a:bodyPr rtlCol="0" anchor="ctr"/>
              <a:lstStyle/>
              <a:p>
                <a:pPr algn="ctr"/>
                <a:endParaRPr lang="en-US" sz="1400"/>
              </a:p>
            </p:txBody>
          </p:sp>
          <p:sp>
            <p:nvSpPr>
              <p:cNvPr id="136" name="Arc 135"/>
              <p:cNvSpPr/>
              <p:nvPr/>
            </p:nvSpPr>
            <p:spPr bwMode="auto">
              <a:xfrm rot="16200000">
                <a:off x="673375" y="2182106"/>
                <a:ext cx="665019" cy="914400"/>
              </a:xfrm>
              <a:prstGeom prst="arc">
                <a:avLst/>
              </a:prstGeom>
              <a:noFill/>
              <a:ln w="50800" cap="flat" cmpd="sng" algn="ctr">
                <a:solidFill>
                  <a:schemeClr val="tx1">
                    <a:lumMod val="85000"/>
                  </a:schemeClr>
                </a:solidFill>
                <a:prstDash val="solid"/>
                <a:round/>
                <a:headEnd type="none" w="med" len="med"/>
                <a:tailEnd type="triangle"/>
              </a:ln>
              <a:effectLst/>
            </p:spPr>
            <p:txBody>
              <a:bodyPr rtlCol="0" anchor="ctr"/>
              <a:lstStyle/>
              <a:p>
                <a:pPr algn="ctr"/>
                <a:endParaRPr lang="en-US" sz="1400"/>
              </a:p>
            </p:txBody>
          </p:sp>
          <p:sp>
            <p:nvSpPr>
              <p:cNvPr id="137" name="Arc 136"/>
              <p:cNvSpPr/>
              <p:nvPr/>
            </p:nvSpPr>
            <p:spPr bwMode="auto">
              <a:xfrm rot="10800000">
                <a:off x="548684" y="2240295"/>
                <a:ext cx="914400" cy="665019"/>
              </a:xfrm>
              <a:prstGeom prst="arc">
                <a:avLst/>
              </a:prstGeom>
              <a:noFill/>
              <a:ln w="50800" cap="flat" cmpd="sng" algn="ctr">
                <a:solidFill>
                  <a:schemeClr val="tx1">
                    <a:lumMod val="85000"/>
                  </a:schemeClr>
                </a:solidFill>
                <a:prstDash val="solid"/>
                <a:round/>
                <a:headEnd type="none" w="med" len="med"/>
                <a:tailEnd type="none"/>
              </a:ln>
              <a:effectLst/>
            </p:spPr>
            <p:txBody>
              <a:bodyPr rtlCol="0" anchor="ctr"/>
              <a:lstStyle/>
              <a:p>
                <a:pPr algn="ctr"/>
                <a:endParaRPr lang="en-US" sz="1400"/>
              </a:p>
            </p:txBody>
          </p:sp>
        </p:grpSp>
        <p:cxnSp>
          <p:nvCxnSpPr>
            <p:cNvPr id="126" name="Straight Arrow Connector 125"/>
            <p:cNvCxnSpPr/>
            <p:nvPr/>
          </p:nvCxnSpPr>
          <p:spPr bwMode="auto">
            <a:xfrm>
              <a:off x="7315182" y="1508781"/>
              <a:ext cx="5" cy="365760"/>
            </a:xfrm>
            <a:prstGeom prst="straightConnector1">
              <a:avLst/>
            </a:prstGeom>
            <a:solidFill>
              <a:schemeClr val="tx2">
                <a:alpha val="80000"/>
              </a:schemeClr>
            </a:solidFill>
            <a:ln w="41275" cap="flat" cmpd="sng" algn="ctr">
              <a:solidFill>
                <a:schemeClr val="tx1">
                  <a:lumMod val="85000"/>
                </a:schemeClr>
              </a:solidFill>
              <a:prstDash val="solid"/>
              <a:round/>
              <a:headEnd type="triangle" w="med" len="med"/>
              <a:tailEnd type="triangle"/>
            </a:ln>
            <a:effectLst/>
          </p:spPr>
        </p:cxnSp>
        <p:cxnSp>
          <p:nvCxnSpPr>
            <p:cNvPr id="127" name="Straight Arrow Connector 126"/>
            <p:cNvCxnSpPr/>
            <p:nvPr/>
          </p:nvCxnSpPr>
          <p:spPr bwMode="auto">
            <a:xfrm>
              <a:off x="7498060" y="1508781"/>
              <a:ext cx="5" cy="365760"/>
            </a:xfrm>
            <a:prstGeom prst="straightConnector1">
              <a:avLst/>
            </a:prstGeom>
            <a:solidFill>
              <a:schemeClr val="tx2">
                <a:alpha val="80000"/>
              </a:schemeClr>
            </a:solidFill>
            <a:ln w="41275" cap="flat" cmpd="sng" algn="ctr">
              <a:solidFill>
                <a:schemeClr val="tx1">
                  <a:lumMod val="85000"/>
                </a:schemeClr>
              </a:solidFill>
              <a:prstDash val="solid"/>
              <a:round/>
              <a:headEnd type="triangle" w="med" len="med"/>
              <a:tailEnd type="triangle"/>
            </a:ln>
            <a:effectLst/>
          </p:spPr>
        </p:cxnSp>
        <p:cxnSp>
          <p:nvCxnSpPr>
            <p:cNvPr id="128" name="Straight Arrow Connector 127"/>
            <p:cNvCxnSpPr/>
            <p:nvPr/>
          </p:nvCxnSpPr>
          <p:spPr bwMode="auto">
            <a:xfrm>
              <a:off x="7772377" y="1508781"/>
              <a:ext cx="5" cy="365760"/>
            </a:xfrm>
            <a:prstGeom prst="straightConnector1">
              <a:avLst/>
            </a:prstGeom>
            <a:solidFill>
              <a:schemeClr val="tx2">
                <a:alpha val="80000"/>
              </a:schemeClr>
            </a:solidFill>
            <a:ln w="41275" cap="flat" cmpd="sng" algn="ctr">
              <a:solidFill>
                <a:schemeClr val="tx1">
                  <a:lumMod val="85000"/>
                </a:schemeClr>
              </a:solidFill>
              <a:prstDash val="solid"/>
              <a:round/>
              <a:headEnd type="triangle" w="med" len="med"/>
              <a:tailEnd type="triangle"/>
            </a:ln>
            <a:effectLst/>
          </p:spPr>
        </p:cxnSp>
        <p:cxnSp>
          <p:nvCxnSpPr>
            <p:cNvPr id="129" name="Straight Arrow Connector 128"/>
            <p:cNvCxnSpPr/>
            <p:nvPr/>
          </p:nvCxnSpPr>
          <p:spPr bwMode="auto">
            <a:xfrm>
              <a:off x="7955255" y="1508781"/>
              <a:ext cx="5" cy="365760"/>
            </a:xfrm>
            <a:prstGeom prst="straightConnector1">
              <a:avLst/>
            </a:prstGeom>
            <a:solidFill>
              <a:schemeClr val="tx2">
                <a:alpha val="80000"/>
              </a:schemeClr>
            </a:solidFill>
            <a:ln w="41275" cap="flat" cmpd="sng" algn="ctr">
              <a:solidFill>
                <a:schemeClr val="tx1">
                  <a:lumMod val="85000"/>
                </a:schemeClr>
              </a:solidFill>
              <a:prstDash val="solid"/>
              <a:round/>
              <a:headEnd type="triangle" w="med" len="med"/>
              <a:tailEnd type="triangle"/>
            </a:ln>
            <a:effectLst/>
          </p:spPr>
        </p:cxnSp>
        <p:sp>
          <p:nvSpPr>
            <p:cNvPr id="130" name="Rectangle 129"/>
            <p:cNvSpPr/>
            <p:nvPr/>
          </p:nvSpPr>
          <p:spPr>
            <a:xfrm>
              <a:off x="1645946" y="1874537"/>
              <a:ext cx="548640" cy="1188720"/>
            </a:xfrm>
            <a:prstGeom prst="rect">
              <a:avLst/>
            </a:prstGeom>
            <a:solidFill>
              <a:srgbClr val="6952C7"/>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ISS</a:t>
              </a:r>
              <a:endParaRPr lang="en-US" sz="1400" dirty="0">
                <a:solidFill>
                  <a:srgbClr val="000000"/>
                </a:solidFill>
              </a:endParaRPr>
            </a:p>
          </p:txBody>
        </p:sp>
        <p:sp>
          <p:nvSpPr>
            <p:cNvPr id="131" name="Rectangle 130"/>
            <p:cNvSpPr/>
            <p:nvPr/>
          </p:nvSpPr>
          <p:spPr>
            <a:xfrm>
              <a:off x="2926092" y="1874537"/>
              <a:ext cx="548640" cy="1188720"/>
            </a:xfrm>
            <a:prstGeom prst="rect">
              <a:avLst/>
            </a:prstGeom>
            <a:solidFill>
              <a:srgbClr val="6952C7"/>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ISS</a:t>
              </a:r>
              <a:endParaRPr lang="en-US" sz="1400" dirty="0">
                <a:solidFill>
                  <a:srgbClr val="000000"/>
                </a:solidFill>
              </a:endParaRPr>
            </a:p>
          </p:txBody>
        </p:sp>
        <p:cxnSp>
          <p:nvCxnSpPr>
            <p:cNvPr id="132" name="Straight Arrow Connector 131"/>
            <p:cNvCxnSpPr>
              <a:stCxn id="130" idx="2"/>
            </p:cNvCxnSpPr>
            <p:nvPr/>
          </p:nvCxnSpPr>
          <p:spPr bwMode="auto">
            <a:xfrm>
              <a:off x="1920266" y="3063257"/>
              <a:ext cx="3" cy="548621"/>
            </a:xfrm>
            <a:prstGeom prst="straightConnector1">
              <a:avLst/>
            </a:prstGeom>
            <a:solidFill>
              <a:schemeClr val="tx2">
                <a:alpha val="80000"/>
              </a:schemeClr>
            </a:solidFill>
            <a:ln w="41275" cap="flat" cmpd="sng" algn="ctr">
              <a:solidFill>
                <a:schemeClr val="tx1">
                  <a:lumMod val="85000"/>
                </a:schemeClr>
              </a:solidFill>
              <a:prstDash val="solid"/>
              <a:round/>
              <a:headEnd type="triangle" w="med" len="med"/>
              <a:tailEnd type="triangle"/>
            </a:ln>
            <a:effectLst/>
          </p:spPr>
        </p:cxnSp>
        <p:cxnSp>
          <p:nvCxnSpPr>
            <p:cNvPr id="133" name="Straight Arrow Connector 132"/>
            <p:cNvCxnSpPr>
              <a:stCxn id="131" idx="2"/>
            </p:cNvCxnSpPr>
            <p:nvPr/>
          </p:nvCxnSpPr>
          <p:spPr bwMode="auto">
            <a:xfrm>
              <a:off x="3200412" y="3063257"/>
              <a:ext cx="3" cy="548621"/>
            </a:xfrm>
            <a:prstGeom prst="straightConnector1">
              <a:avLst/>
            </a:prstGeom>
            <a:solidFill>
              <a:schemeClr val="tx2">
                <a:alpha val="80000"/>
              </a:schemeClr>
            </a:solidFill>
            <a:ln w="41275" cap="flat" cmpd="sng" algn="ctr">
              <a:solidFill>
                <a:schemeClr val="tx1">
                  <a:lumMod val="85000"/>
                </a:schemeClr>
              </a:solidFill>
              <a:prstDash val="solid"/>
              <a:round/>
              <a:headEnd type="triangle" w="med" len="med"/>
              <a:tailEnd type="triangle"/>
            </a:ln>
            <a:effectLst/>
          </p:spPr>
        </p:cxn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Prototype Model  </a:t>
            </a:r>
            <a:br>
              <a:rPr lang="en-US" dirty="0" smtClean="0"/>
            </a:br>
            <a:r>
              <a:rPr lang="en-US" dirty="0" smtClean="0">
                <a:solidFill>
                  <a:schemeClr val="accent5">
                    <a:lumMod val="75000"/>
                  </a:schemeClr>
                </a:solidFill>
              </a:rPr>
              <a:t>Construction </a:t>
            </a:r>
            <a:endParaRPr lang="en-US" dirty="0">
              <a:solidFill>
                <a:schemeClr val="accent5">
                  <a:lumMod val="75000"/>
                </a:schemeClr>
              </a:solidFill>
            </a:endParaRPr>
          </a:p>
        </p:txBody>
      </p:sp>
      <p:sp>
        <p:nvSpPr>
          <p:cNvPr id="3" name="Text Placeholder 2"/>
          <p:cNvSpPr>
            <a:spLocks noGrp="1"/>
          </p:cNvSpPr>
          <p:nvPr>
            <p:ph type="body" sz="quarter" idx="11"/>
          </p:nvPr>
        </p:nvSpPr>
        <p:spPr>
          <a:xfrm>
            <a:off x="365124" y="1235075"/>
            <a:ext cx="8474075" cy="5302851"/>
          </a:xfrm>
        </p:spPr>
        <p:txBody>
          <a:bodyPr>
            <a:normAutofit fontScale="92500" lnSpcReduction="20000"/>
          </a:bodyPr>
          <a:lstStyle/>
          <a:p>
            <a:r>
              <a:rPr lang="en-US" sz="2200" dirty="0" smtClean="0"/>
              <a:t>SystemC Loosely Timed (LT) modeling style</a:t>
            </a:r>
          </a:p>
          <a:p>
            <a:pPr lvl="1"/>
            <a:r>
              <a:rPr lang="en-US" dirty="0" smtClean="0"/>
              <a:t>Blocking transport with only two timing points</a:t>
            </a:r>
          </a:p>
          <a:p>
            <a:pPr lvl="1"/>
            <a:r>
              <a:rPr lang="en-US" dirty="0" smtClean="0"/>
              <a:t>Temporal decoupling to allow processes to run ahead of simulation time</a:t>
            </a:r>
          </a:p>
          <a:p>
            <a:pPr lvl="1"/>
            <a:r>
              <a:rPr lang="en-US" dirty="0" smtClean="0"/>
              <a:t>Direct memory interface (DMI) for high-speed memory access </a:t>
            </a:r>
          </a:p>
          <a:p>
            <a:pPr>
              <a:buNone/>
            </a:pPr>
            <a:endParaRPr lang="en-US" dirty="0" smtClean="0"/>
          </a:p>
          <a:p>
            <a:r>
              <a:rPr lang="en-US" sz="2200" dirty="0" smtClean="0"/>
              <a:t>Use vendor-supplied processor models (ISS) </a:t>
            </a:r>
          </a:p>
          <a:p>
            <a:r>
              <a:rPr lang="en-US" sz="2200" dirty="0" smtClean="0"/>
              <a:t>Reuse system performance model structure and memory subsystem </a:t>
            </a:r>
          </a:p>
          <a:p>
            <a:r>
              <a:rPr lang="en-US" sz="2200" dirty="0" smtClean="0"/>
              <a:t>Speed up AT functional block by adding </a:t>
            </a:r>
          </a:p>
          <a:p>
            <a:pPr lvl="1"/>
            <a:r>
              <a:rPr lang="en-US" dirty="0" smtClean="0"/>
              <a:t>Blocking transport</a:t>
            </a:r>
          </a:p>
          <a:p>
            <a:pPr lvl="1"/>
            <a:r>
              <a:rPr lang="en-US" dirty="0" smtClean="0"/>
              <a:t>Debug transport </a:t>
            </a:r>
          </a:p>
          <a:p>
            <a:pPr lvl="1"/>
            <a:r>
              <a:rPr lang="en-US" dirty="0" smtClean="0"/>
              <a:t>Direct memory interface</a:t>
            </a:r>
          </a:p>
          <a:p>
            <a:pPr lvl="1"/>
            <a:r>
              <a:rPr lang="en-US" dirty="0" smtClean="0"/>
              <a:t>Optimized functional implementations for speed </a:t>
            </a:r>
          </a:p>
          <a:p>
            <a:pPr>
              <a:buNone/>
            </a:pPr>
            <a:endParaRPr lang="en-US" dirty="0" smtClean="0"/>
          </a:p>
          <a:p>
            <a:r>
              <a:rPr lang="en-US" sz="2200" dirty="0" smtClean="0"/>
              <a:t>Implement new LT models as needed for a complete system simulation</a:t>
            </a:r>
          </a:p>
          <a:p>
            <a:r>
              <a:rPr lang="en-US" sz="2200" dirty="0" smtClean="0"/>
              <a:t>Use a code generator to implement complete CSRs for all blocks</a:t>
            </a:r>
          </a:p>
          <a:p>
            <a:endParaRPr lang="en-US" sz="2200" dirty="0" smtClean="0"/>
          </a:p>
          <a:p>
            <a:r>
              <a:rPr lang="en-US" sz="2200" dirty="0" smtClean="0"/>
              <a:t>Provide configuration options to select AT or LT simulation mode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Virtual Prototype Model </a:t>
            </a:r>
            <a:br>
              <a:rPr lang="en-US" dirty="0" smtClean="0"/>
            </a:br>
            <a:r>
              <a:rPr lang="en-US" dirty="0" smtClean="0">
                <a:solidFill>
                  <a:schemeClr val="accent5">
                    <a:lumMod val="75000"/>
                  </a:schemeClr>
                </a:solidFill>
              </a:rPr>
              <a:t>Results</a:t>
            </a:r>
            <a:r>
              <a:rPr lang="en-US" dirty="0" smtClean="0"/>
              <a:t/>
            </a:r>
            <a:br>
              <a:rPr lang="en-US" dirty="0" smtClean="0"/>
            </a:br>
            <a:endParaRPr lang="en-US" dirty="0"/>
          </a:p>
        </p:txBody>
      </p:sp>
      <p:sp>
        <p:nvSpPr>
          <p:cNvPr id="3" name="Text Placeholder 2"/>
          <p:cNvSpPr>
            <a:spLocks noGrp="1"/>
          </p:cNvSpPr>
          <p:nvPr>
            <p:ph type="body" sz="quarter" idx="11"/>
          </p:nvPr>
        </p:nvSpPr>
        <p:spPr>
          <a:xfrm>
            <a:off x="365125" y="1235075"/>
            <a:ext cx="5944216" cy="5165723"/>
          </a:xfrm>
        </p:spPr>
        <p:txBody>
          <a:bodyPr>
            <a:normAutofit/>
          </a:bodyPr>
          <a:lstStyle/>
          <a:p>
            <a:r>
              <a:rPr lang="en-US" dirty="0" smtClean="0"/>
              <a:t>Pre-silicon full system model of software for software bring-up</a:t>
            </a:r>
          </a:p>
          <a:p>
            <a:r>
              <a:rPr lang="en-US" dirty="0" smtClean="0"/>
              <a:t>Full system model for customer application development</a:t>
            </a:r>
          </a:p>
          <a:p>
            <a:r>
              <a:rPr lang="en-US" dirty="0" smtClean="0"/>
              <a:t>Application performance optimization </a:t>
            </a:r>
          </a:p>
          <a:p>
            <a:r>
              <a:rPr lang="en-US" dirty="0" smtClean="0"/>
              <a:t>Simulation prototypes are less expensive than hardware emulation </a:t>
            </a:r>
          </a:p>
          <a:p>
            <a:endParaRPr lang="en-US" dirty="0" smtClean="0"/>
          </a:p>
          <a:p>
            <a:r>
              <a:rPr lang="en-US" dirty="0" smtClean="0"/>
              <a:t>LT only block can be converted LT/AT for future performance modeling </a:t>
            </a:r>
          </a:p>
          <a:p>
            <a:r>
              <a:rPr lang="en-US" dirty="0" smtClean="0"/>
              <a:t>AT and LT blocks are a design base for High Level Synthesis (HLS) </a:t>
            </a:r>
          </a:p>
          <a:p>
            <a:r>
              <a:rPr lang="en-US" dirty="0" smtClean="0"/>
              <a:t>Virtual Prototype can be configured for performance modeling</a:t>
            </a:r>
          </a:p>
          <a:p>
            <a:r>
              <a:rPr lang="en-US" dirty="0" smtClean="0"/>
              <a:t>Foundation for next generation Virtual Prototype</a:t>
            </a:r>
            <a:endParaRPr lang="en-US" dirty="0"/>
          </a:p>
        </p:txBody>
      </p:sp>
      <p:sp>
        <p:nvSpPr>
          <p:cNvPr id="5" name="Rounded Rectangle 4"/>
          <p:cNvSpPr/>
          <p:nvPr/>
        </p:nvSpPr>
        <p:spPr>
          <a:xfrm>
            <a:off x="6583658" y="1874537"/>
            <a:ext cx="2285975" cy="548634"/>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Products</a:t>
            </a:r>
            <a:endParaRPr lang="en-US" dirty="0"/>
          </a:p>
        </p:txBody>
      </p:sp>
      <p:sp>
        <p:nvSpPr>
          <p:cNvPr id="6" name="Rounded Rectangle 5"/>
          <p:cNvSpPr/>
          <p:nvPr/>
        </p:nvSpPr>
        <p:spPr>
          <a:xfrm>
            <a:off x="6583658" y="4069073"/>
            <a:ext cx="2285975" cy="548634"/>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Reusable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Virtual Prototype Model </a:t>
            </a:r>
            <a:br>
              <a:rPr lang="en-US" dirty="0" smtClean="0"/>
            </a:br>
            <a:r>
              <a:rPr lang="en-US" dirty="0" smtClean="0">
                <a:solidFill>
                  <a:schemeClr val="accent5">
                    <a:lumMod val="75000"/>
                  </a:schemeClr>
                </a:solidFill>
              </a:rPr>
              <a:t>Results</a:t>
            </a:r>
            <a:r>
              <a:rPr lang="en-US" dirty="0" smtClean="0"/>
              <a:t/>
            </a:r>
            <a:br>
              <a:rPr lang="en-US" dirty="0" smtClean="0"/>
            </a:br>
            <a:endParaRPr lang="en-US" dirty="0"/>
          </a:p>
        </p:txBody>
      </p:sp>
      <p:sp>
        <p:nvSpPr>
          <p:cNvPr id="3" name="Text Placeholder 2"/>
          <p:cNvSpPr>
            <a:spLocks noGrp="1"/>
          </p:cNvSpPr>
          <p:nvPr>
            <p:ph type="body" sz="quarter" idx="11"/>
          </p:nvPr>
        </p:nvSpPr>
        <p:spPr>
          <a:xfrm>
            <a:off x="365125" y="1235075"/>
            <a:ext cx="5944216" cy="5165723"/>
          </a:xfrm>
        </p:spPr>
        <p:txBody>
          <a:bodyPr>
            <a:normAutofit/>
          </a:bodyPr>
          <a:lstStyle/>
          <a:p>
            <a:r>
              <a:rPr lang="en-US" dirty="0" smtClean="0"/>
              <a:t>Pre-silicon full system model for software for software bring-up</a:t>
            </a:r>
          </a:p>
          <a:p>
            <a:r>
              <a:rPr lang="en-US" dirty="0" smtClean="0"/>
              <a:t>Full system model customer application development</a:t>
            </a:r>
          </a:p>
          <a:p>
            <a:r>
              <a:rPr lang="en-US" dirty="0" smtClean="0"/>
              <a:t>Application performance optimization </a:t>
            </a:r>
          </a:p>
          <a:p>
            <a:r>
              <a:rPr lang="en-US" dirty="0" smtClean="0"/>
              <a:t>Simulation prototypes are less expensive the hardware emulation </a:t>
            </a:r>
          </a:p>
          <a:p>
            <a:endParaRPr lang="en-US" dirty="0" smtClean="0"/>
          </a:p>
          <a:p>
            <a:r>
              <a:rPr lang="en-US" dirty="0" smtClean="0"/>
              <a:t>LT only block can be enhanced (AT) for future performance modeling </a:t>
            </a:r>
          </a:p>
          <a:p>
            <a:r>
              <a:rPr lang="en-US" dirty="0" smtClean="0"/>
              <a:t>AT and LT blocks are a design base for High Level Synthesis (HLS) </a:t>
            </a:r>
          </a:p>
          <a:p>
            <a:r>
              <a:rPr lang="en-US" dirty="0" smtClean="0"/>
              <a:t>Virtual Prototype could be configured for performance modeling</a:t>
            </a:r>
          </a:p>
          <a:p>
            <a:r>
              <a:rPr lang="en-US" dirty="0" smtClean="0"/>
              <a:t>Foundation for next generation Virtual Prototype</a:t>
            </a:r>
            <a:endParaRPr lang="en-US" dirty="0"/>
          </a:p>
        </p:txBody>
      </p:sp>
      <p:sp>
        <p:nvSpPr>
          <p:cNvPr id="5" name="Rounded Rectangle 4"/>
          <p:cNvSpPr/>
          <p:nvPr/>
        </p:nvSpPr>
        <p:spPr>
          <a:xfrm>
            <a:off x="6583658" y="1874537"/>
            <a:ext cx="2285975" cy="548634"/>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Products</a:t>
            </a:r>
            <a:endParaRPr lang="en-US" dirty="0"/>
          </a:p>
        </p:txBody>
      </p:sp>
      <p:sp>
        <p:nvSpPr>
          <p:cNvPr id="6" name="Rounded Rectangle 5"/>
          <p:cNvSpPr/>
          <p:nvPr/>
        </p:nvSpPr>
        <p:spPr>
          <a:xfrm>
            <a:off x="6583658" y="4069073"/>
            <a:ext cx="2285975" cy="548634"/>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Reusable </a:t>
            </a:r>
            <a:endParaRPr lang="en-US" dirty="0"/>
          </a:p>
        </p:txBody>
      </p:sp>
      <p:pic>
        <p:nvPicPr>
          <p:cNvPr id="7" name="Picture 6" descr="Bill_Bunton.png"/>
          <p:cNvPicPr>
            <a:picLocks noChangeAspect="1"/>
          </p:cNvPicPr>
          <p:nvPr/>
        </p:nvPicPr>
        <p:blipFill>
          <a:blip r:embed="rId3" cstate="print"/>
          <a:stretch>
            <a:fillRect/>
          </a:stretch>
        </p:blipFill>
        <p:spPr>
          <a:xfrm>
            <a:off x="5120633" y="2564572"/>
            <a:ext cx="2011658" cy="3881915"/>
          </a:xfrm>
          <a:prstGeom prst="rect">
            <a:avLst/>
          </a:prstGeom>
        </p:spPr>
      </p:pic>
      <p:sp>
        <p:nvSpPr>
          <p:cNvPr id="8" name="Cloud Callout 7"/>
          <p:cNvSpPr/>
          <p:nvPr/>
        </p:nvSpPr>
        <p:spPr>
          <a:xfrm>
            <a:off x="1554513" y="1010109"/>
            <a:ext cx="3748998" cy="2011993"/>
          </a:xfrm>
          <a:prstGeom prst="cloudCallout">
            <a:avLst>
              <a:gd name="adj1" fmla="val 49109"/>
              <a:gd name="adj2" fmla="val 41243"/>
            </a:avLst>
          </a:prstGeom>
          <a:solidFill>
            <a:schemeClr val="tx1">
              <a:lumMod val="75000"/>
            </a:schemeClr>
          </a:solidFill>
          <a:ln w="19050">
            <a:solidFill>
              <a:schemeClr val="bg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chemeClr val="bg1"/>
                </a:solidFill>
              </a:rPr>
              <a:t>Can this thing really boot Linux?</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Logic Design</a:t>
            </a:r>
            <a:br>
              <a:rPr lang="en-US" sz="3200"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Logic Design</a:t>
            </a:r>
            <a:endParaRPr lang="en-US" dirty="0"/>
          </a:p>
        </p:txBody>
      </p:sp>
      <p:sp>
        <p:nvSpPr>
          <p:cNvPr id="3" name="Text Placeholder 2"/>
          <p:cNvSpPr>
            <a:spLocks noGrp="1"/>
          </p:cNvSpPr>
          <p:nvPr>
            <p:ph type="body" sz="quarter" idx="11"/>
          </p:nvPr>
        </p:nvSpPr>
        <p:spPr>
          <a:xfrm>
            <a:off x="274367" y="1235074"/>
            <a:ext cx="6004540" cy="5394291"/>
          </a:xfrm>
        </p:spPr>
        <p:txBody>
          <a:bodyPr>
            <a:normAutofit/>
          </a:bodyPr>
          <a:lstStyle/>
          <a:p>
            <a:r>
              <a:rPr lang="en-US" dirty="0" smtClean="0"/>
              <a:t>System architecture team defines requirements </a:t>
            </a:r>
          </a:p>
          <a:p>
            <a:pPr lvl="1"/>
            <a:r>
              <a:rPr lang="en-US" sz="1600" dirty="0" smtClean="0"/>
              <a:t>Function </a:t>
            </a:r>
          </a:p>
          <a:p>
            <a:pPr lvl="1"/>
            <a:r>
              <a:rPr lang="en-US" sz="1600" dirty="0" smtClean="0"/>
              <a:t>Performance </a:t>
            </a:r>
          </a:p>
          <a:p>
            <a:pPr lvl="1"/>
            <a:r>
              <a:rPr lang="en-US" sz="1600" dirty="0" smtClean="0"/>
              <a:t>Power and area allocation</a:t>
            </a:r>
          </a:p>
          <a:p>
            <a:pPr lvl="1"/>
            <a:r>
              <a:rPr lang="en-US" sz="1600" dirty="0" smtClean="0"/>
              <a:t>bandwidth &amp; priority</a:t>
            </a:r>
          </a:p>
          <a:p>
            <a:pPr lvl="1"/>
            <a:endParaRPr lang="en-US" sz="1600" dirty="0" smtClean="0"/>
          </a:p>
          <a:p>
            <a:r>
              <a:rPr lang="en-US" dirty="0" smtClean="0"/>
              <a:t>RTL team creates design specification </a:t>
            </a:r>
          </a:p>
          <a:p>
            <a:pPr lvl="1"/>
            <a:r>
              <a:rPr lang="en-US" sz="1600" dirty="0" smtClean="0"/>
              <a:t>HW/SW interface definition</a:t>
            </a:r>
          </a:p>
          <a:p>
            <a:pPr lvl="1"/>
            <a:r>
              <a:rPr lang="en-US" sz="1600" dirty="0" smtClean="0"/>
              <a:t>Functional sub-block description</a:t>
            </a:r>
          </a:p>
          <a:p>
            <a:pPr lvl="1"/>
            <a:r>
              <a:rPr lang="en-US" sz="1600" dirty="0" smtClean="0"/>
              <a:t>Buffer and FIFO sizing</a:t>
            </a:r>
          </a:p>
          <a:p>
            <a:r>
              <a:rPr lang="en-US" dirty="0" smtClean="0"/>
              <a:t>RTL team implements micro-architecture</a:t>
            </a:r>
          </a:p>
          <a:p>
            <a:r>
              <a:rPr lang="en-US" dirty="0" smtClean="0"/>
              <a:t>Verification team creates test environment</a:t>
            </a:r>
          </a:p>
          <a:p>
            <a:pPr lvl="1"/>
            <a:endParaRPr lang="en-US" sz="1600" dirty="0" smtClean="0"/>
          </a:p>
          <a:p>
            <a:r>
              <a:rPr lang="en-US" dirty="0" smtClean="0"/>
              <a:t>Hardware team achieves design closure by iterating</a:t>
            </a:r>
          </a:p>
          <a:p>
            <a:pPr lvl="1"/>
            <a:r>
              <a:rPr lang="en-US" sz="1600" dirty="0" smtClean="0"/>
              <a:t>Micro-architecture changes</a:t>
            </a:r>
          </a:p>
          <a:p>
            <a:pPr lvl="1"/>
            <a:r>
              <a:rPr lang="en-US" sz="1600" dirty="0" smtClean="0"/>
              <a:t>RTL-to-gates compilation </a:t>
            </a:r>
            <a:endParaRPr lang="en-US" sz="1600" dirty="0"/>
          </a:p>
        </p:txBody>
      </p:sp>
      <p:sp>
        <p:nvSpPr>
          <p:cNvPr id="9" name="Rounded Rectangle 8"/>
          <p:cNvSpPr/>
          <p:nvPr/>
        </p:nvSpPr>
        <p:spPr>
          <a:xfrm>
            <a:off x="6492219" y="1691653"/>
            <a:ext cx="2377440" cy="54864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rgbClr val="000000"/>
                </a:solidFill>
              </a:rPr>
              <a:t>Requirements </a:t>
            </a:r>
            <a:endParaRPr lang="en-US" dirty="0">
              <a:solidFill>
                <a:srgbClr val="000000"/>
              </a:solidFill>
            </a:endParaRPr>
          </a:p>
        </p:txBody>
      </p:sp>
      <p:sp>
        <p:nvSpPr>
          <p:cNvPr id="11" name="Rounded Rectangle 10"/>
          <p:cNvSpPr/>
          <p:nvPr/>
        </p:nvSpPr>
        <p:spPr>
          <a:xfrm>
            <a:off x="6492249" y="3977626"/>
            <a:ext cx="2377440" cy="73152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rgbClr val="000000"/>
                </a:solidFill>
              </a:rPr>
              <a:t>RTL &amp; Test Bench</a:t>
            </a:r>
          </a:p>
          <a:p>
            <a:pPr algn="ctr"/>
            <a:r>
              <a:rPr lang="en-US" dirty="0" smtClean="0">
                <a:solidFill>
                  <a:srgbClr val="000000"/>
                </a:solidFill>
              </a:rPr>
              <a:t>Implementation</a:t>
            </a:r>
            <a:endParaRPr lang="en-US" dirty="0"/>
          </a:p>
        </p:txBody>
      </p:sp>
      <p:sp>
        <p:nvSpPr>
          <p:cNvPr id="16" name="Rounded Rectangle 15"/>
          <p:cNvSpPr/>
          <p:nvPr/>
        </p:nvSpPr>
        <p:spPr>
          <a:xfrm>
            <a:off x="6492219" y="5440651"/>
            <a:ext cx="2377440" cy="64008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srgbClr val="000000"/>
                </a:solidFill>
              </a:rPr>
              <a:t>Design Closure</a:t>
            </a:r>
          </a:p>
          <a:p>
            <a:pPr algn="ctr"/>
            <a:r>
              <a:rPr lang="en-US" dirty="0" smtClean="0">
                <a:solidFill>
                  <a:srgbClr val="000000"/>
                </a:solidFill>
              </a:rPr>
              <a:t>Iterations</a:t>
            </a:r>
            <a:endParaRPr lang="en-US" dirty="0">
              <a:solidFill>
                <a:srgbClr val="000000"/>
              </a:solidFill>
            </a:endParaRPr>
          </a:p>
        </p:txBody>
      </p:sp>
      <p:sp>
        <p:nvSpPr>
          <p:cNvPr id="18" name="Rounded Rectangle 17"/>
          <p:cNvSpPr/>
          <p:nvPr/>
        </p:nvSpPr>
        <p:spPr>
          <a:xfrm>
            <a:off x="6492219" y="3063237"/>
            <a:ext cx="2377440" cy="64008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rgbClr val="000000"/>
                </a:solidFill>
              </a:rPr>
              <a:t>RTL </a:t>
            </a:r>
          </a:p>
          <a:p>
            <a:pPr algn="ctr"/>
            <a:r>
              <a:rPr lang="en-US" dirty="0" smtClean="0">
                <a:solidFill>
                  <a:srgbClr val="000000"/>
                </a:solidFill>
              </a:rPr>
              <a:t>Design Specification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of High Level Synthesis (HLS) </a:t>
            </a:r>
            <a:br>
              <a:rPr lang="en-US" dirty="0" smtClean="0"/>
            </a:br>
            <a:r>
              <a:rPr lang="en-US" dirty="0" smtClean="0">
                <a:solidFill>
                  <a:schemeClr val="accent5">
                    <a:lumMod val="75000"/>
                  </a:schemeClr>
                </a:solidFill>
              </a:rPr>
              <a:t>Objectives  </a:t>
            </a:r>
            <a:endParaRPr lang="en-US" dirty="0">
              <a:solidFill>
                <a:schemeClr val="accent5">
                  <a:lumMod val="75000"/>
                </a:schemeClr>
              </a:solidFill>
            </a:endParaRPr>
          </a:p>
        </p:txBody>
      </p:sp>
      <p:sp>
        <p:nvSpPr>
          <p:cNvPr id="3" name="Text Placeholder 2"/>
          <p:cNvSpPr>
            <a:spLocks noGrp="1"/>
          </p:cNvSpPr>
          <p:nvPr>
            <p:ph type="body" sz="quarter" idx="11"/>
          </p:nvPr>
        </p:nvSpPr>
        <p:spPr>
          <a:xfrm>
            <a:off x="365126" y="1235076"/>
            <a:ext cx="5121264" cy="5485728"/>
          </a:xfrm>
        </p:spPr>
        <p:txBody>
          <a:bodyPr>
            <a:noAutofit/>
          </a:bodyPr>
          <a:lstStyle/>
          <a:p>
            <a:r>
              <a:rPr lang="en-US" dirty="0" smtClean="0"/>
              <a:t>Let the tool do the implementation of RTL micro-architecture</a:t>
            </a:r>
          </a:p>
          <a:p>
            <a:pPr lvl="1"/>
            <a:endParaRPr lang="en-US" dirty="0" smtClean="0"/>
          </a:p>
          <a:p>
            <a:r>
              <a:rPr lang="en-US" dirty="0" smtClean="0"/>
              <a:t>Use architecture or Virtual Prototype model as design base</a:t>
            </a:r>
          </a:p>
          <a:p>
            <a:r>
              <a:rPr lang="en-US" dirty="0" smtClean="0"/>
              <a:t>Use algorithms written in C or C++ as functional base</a:t>
            </a:r>
          </a:p>
          <a:p>
            <a:r>
              <a:rPr lang="en-US" dirty="0" smtClean="0"/>
              <a:t>Eliminate RTL implementation of micro-architecture</a:t>
            </a:r>
          </a:p>
          <a:p>
            <a:pPr lvl="1"/>
            <a:r>
              <a:rPr lang="en-US" dirty="0" smtClean="0"/>
              <a:t>Pipelining and state-machines </a:t>
            </a:r>
          </a:p>
          <a:p>
            <a:pPr lvl="1"/>
            <a:r>
              <a:rPr lang="en-US" dirty="0" smtClean="0"/>
              <a:t>FIFO and arbiters </a:t>
            </a:r>
          </a:p>
          <a:p>
            <a:r>
              <a:rPr lang="en-US" dirty="0" smtClean="0"/>
              <a:t>Create design that can be easily optimized</a:t>
            </a:r>
          </a:p>
          <a:p>
            <a:pPr lvl="1"/>
            <a:r>
              <a:rPr lang="en-US" dirty="0" smtClean="0"/>
              <a:t>Speed </a:t>
            </a:r>
          </a:p>
          <a:p>
            <a:pPr lvl="1"/>
            <a:r>
              <a:rPr lang="en-US" dirty="0" smtClean="0"/>
              <a:t>Area </a:t>
            </a:r>
          </a:p>
          <a:p>
            <a:pPr lvl="1"/>
            <a:r>
              <a:rPr lang="en-US" dirty="0" smtClean="0"/>
              <a:t>Power</a:t>
            </a:r>
          </a:p>
        </p:txBody>
      </p:sp>
      <p:grpSp>
        <p:nvGrpSpPr>
          <p:cNvPr id="36" name="Group 35"/>
          <p:cNvGrpSpPr/>
          <p:nvPr/>
        </p:nvGrpSpPr>
        <p:grpSpPr>
          <a:xfrm>
            <a:off x="5394951" y="2148826"/>
            <a:ext cx="3474720" cy="2560320"/>
            <a:chOff x="1005879" y="1874536"/>
            <a:chExt cx="4389120" cy="2560320"/>
          </a:xfrm>
        </p:grpSpPr>
        <p:sp>
          <p:nvSpPr>
            <p:cNvPr id="37" name="Rectangle 36"/>
            <p:cNvSpPr/>
            <p:nvPr/>
          </p:nvSpPr>
          <p:spPr>
            <a:xfrm>
              <a:off x="1547003" y="4114813"/>
              <a:ext cx="3306871" cy="320043"/>
            </a:xfrm>
            <a:prstGeom prst="rect">
              <a:avLst/>
            </a:prstGeom>
            <a:solidFill>
              <a:srgbClr val="FFFF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SystemC Test Bench</a:t>
              </a:r>
              <a:endParaRPr lang="en-US" dirty="0">
                <a:solidFill>
                  <a:schemeClr val="bg1"/>
                </a:solidFill>
              </a:endParaRPr>
            </a:p>
          </p:txBody>
        </p:sp>
        <p:sp>
          <p:nvSpPr>
            <p:cNvPr id="38" name="Rectangle 37"/>
            <p:cNvSpPr/>
            <p:nvPr/>
          </p:nvSpPr>
          <p:spPr>
            <a:xfrm>
              <a:off x="1727379" y="1874536"/>
              <a:ext cx="3006247" cy="2186937"/>
            </a:xfrm>
            <a:prstGeom prst="rect">
              <a:avLst/>
            </a:prstGeom>
            <a:solidFill>
              <a:schemeClr val="bg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1847628" y="2087896"/>
              <a:ext cx="601256" cy="1546858"/>
            </a:xfrm>
            <a:prstGeom prst="rect">
              <a:avLst/>
            </a:prstGeom>
            <a:solidFill>
              <a:srgbClr val="F77F00"/>
            </a:solidFill>
            <a:ln w="3175">
              <a:noFill/>
            </a:ln>
            <a:scene3d>
              <a:camera prst="orthographicFront"/>
              <a:lightRig rig="threePt" dir="t"/>
            </a:scene3d>
            <a:sp3d>
              <a:bevelT/>
            </a:sp3d>
          </p:spPr>
          <p:txBody>
            <a:bodyPr rtlCol="0" anchor="ctr">
              <a:noAutofit/>
            </a:bodyPr>
            <a:lstStyle/>
            <a:p>
              <a:pPr algn="ctr">
                <a:buNone/>
              </a:pPr>
              <a:endParaRPr lang="en-US" sz="1600" dirty="0" smtClean="0">
                <a:solidFill>
                  <a:schemeClr val="bg1"/>
                </a:solidFill>
              </a:endParaRPr>
            </a:p>
          </p:txBody>
        </p:sp>
        <p:cxnSp>
          <p:nvCxnSpPr>
            <p:cNvPr id="40" name="Straight Arrow Connector 39"/>
            <p:cNvCxnSpPr/>
            <p:nvPr/>
          </p:nvCxnSpPr>
          <p:spPr bwMode="auto">
            <a:xfrm flipH="1">
              <a:off x="4012550" y="2247916"/>
              <a:ext cx="240075" cy="0"/>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41" name="Rectangle 40"/>
            <p:cNvSpPr/>
            <p:nvPr/>
          </p:nvSpPr>
          <p:spPr>
            <a:xfrm>
              <a:off x="3230926" y="2087889"/>
              <a:ext cx="781624" cy="640086"/>
            </a:xfrm>
            <a:prstGeom prst="rect">
              <a:avLst/>
            </a:prstGeom>
            <a:solidFill>
              <a:srgbClr val="7AC700"/>
            </a:solidFill>
            <a:ln w="3175">
              <a:noFill/>
            </a:ln>
            <a:scene3d>
              <a:camera prst="orthographicFront"/>
              <a:lightRig rig="threePt" dir="t"/>
            </a:scene3d>
            <a:sp3d>
              <a:bevelT/>
            </a:sp3d>
          </p:spPr>
          <p:txBody>
            <a:bodyPr rtlCol="0" anchor="ctr">
              <a:noAutofit/>
            </a:bodyPr>
            <a:lstStyle/>
            <a:p>
              <a:pPr algn="ctr">
                <a:buNone/>
              </a:pPr>
              <a:endParaRPr lang="en-US" sz="1200" dirty="0" smtClean="0">
                <a:solidFill>
                  <a:schemeClr val="bg1"/>
                </a:solidFill>
              </a:endParaRPr>
            </a:p>
          </p:txBody>
        </p:sp>
        <p:sp>
          <p:nvSpPr>
            <p:cNvPr id="42" name="Rectangle 41"/>
            <p:cNvSpPr/>
            <p:nvPr/>
          </p:nvSpPr>
          <p:spPr>
            <a:xfrm>
              <a:off x="4252625" y="2034556"/>
              <a:ext cx="360754" cy="1600215"/>
            </a:xfrm>
            <a:prstGeom prst="rect">
              <a:avLst/>
            </a:prstGeom>
            <a:solidFill>
              <a:schemeClr val="accent2">
                <a:lumMod val="60000"/>
                <a:lumOff val="40000"/>
              </a:schemeClr>
            </a:solidFill>
            <a:ln w="3175">
              <a:noFill/>
            </a:ln>
            <a:scene3d>
              <a:camera prst="orthographicFront"/>
              <a:lightRig rig="threePt" dir="t"/>
            </a:scene3d>
            <a:sp3d>
              <a:bevelT/>
            </a:sp3d>
          </p:spPr>
          <p:txBody>
            <a:bodyPr rtlCol="0" anchor="ctr">
              <a:noAutofit/>
            </a:bodyPr>
            <a:lstStyle/>
            <a:p>
              <a:pPr algn="ctr">
                <a:buNone/>
              </a:pPr>
              <a:endParaRPr lang="en-US" sz="1200" dirty="0" smtClean="0">
                <a:solidFill>
                  <a:schemeClr val="bg1"/>
                </a:solidFill>
              </a:endParaRPr>
            </a:p>
            <a:p>
              <a:pPr algn="ctr">
                <a:buNone/>
              </a:pPr>
              <a:endParaRPr lang="en-US" sz="1200" dirty="0" smtClean="0">
                <a:solidFill>
                  <a:schemeClr val="bg1"/>
                </a:solidFill>
              </a:endParaRPr>
            </a:p>
          </p:txBody>
        </p:sp>
        <p:cxnSp>
          <p:nvCxnSpPr>
            <p:cNvPr id="43" name="Straight Arrow Connector 42"/>
            <p:cNvCxnSpPr/>
            <p:nvPr/>
          </p:nvCxnSpPr>
          <p:spPr bwMode="auto">
            <a:xfrm>
              <a:off x="4613375" y="2407930"/>
              <a:ext cx="240500" cy="5"/>
            </a:xfrm>
            <a:prstGeom prst="straightConnector1">
              <a:avLst/>
            </a:prstGeom>
            <a:solidFill>
              <a:schemeClr val="tx2">
                <a:alpha val="80000"/>
              </a:schemeClr>
            </a:solidFill>
            <a:ln w="31750" cap="flat" cmpd="sng" algn="ctr">
              <a:solidFill>
                <a:schemeClr val="tx1">
                  <a:lumMod val="85000"/>
                </a:schemeClr>
              </a:solidFill>
              <a:prstDash val="solid"/>
              <a:round/>
              <a:headEnd type="triangle" w="med" len="med"/>
              <a:tailEnd type="triangle"/>
            </a:ln>
            <a:effectLst/>
          </p:spPr>
        </p:cxnSp>
        <p:sp>
          <p:nvSpPr>
            <p:cNvPr id="44" name="Rectangle 43"/>
            <p:cNvSpPr/>
            <p:nvPr/>
          </p:nvSpPr>
          <p:spPr>
            <a:xfrm>
              <a:off x="1967878" y="3741434"/>
              <a:ext cx="480999" cy="213360"/>
            </a:xfrm>
            <a:prstGeom prst="rect">
              <a:avLst/>
            </a:prstGeom>
            <a:solidFill>
              <a:srgbClr val="7AC700"/>
            </a:solidFill>
            <a:ln w="3175">
              <a:noFill/>
            </a:ln>
            <a:scene3d>
              <a:camera prst="orthographicFront"/>
              <a:lightRig rig="threePt" dir="t"/>
            </a:scene3d>
            <a:sp3d>
              <a:bevelT/>
            </a:sp3d>
          </p:spPr>
          <p:txBody>
            <a:bodyPr rtlCol="0" anchor="ctr">
              <a:noAutofit/>
            </a:bodyPr>
            <a:lstStyle/>
            <a:p>
              <a:pPr algn="ctr">
                <a:buNone/>
              </a:pPr>
              <a:endParaRPr lang="en-US" sz="1200" dirty="0" smtClean="0">
                <a:solidFill>
                  <a:schemeClr val="bg1"/>
                </a:solidFill>
              </a:endParaRPr>
            </a:p>
          </p:txBody>
        </p:sp>
        <p:sp>
          <p:nvSpPr>
            <p:cNvPr id="45" name="Rectangle 44"/>
            <p:cNvSpPr/>
            <p:nvPr/>
          </p:nvSpPr>
          <p:spPr>
            <a:xfrm>
              <a:off x="2629252" y="2141234"/>
              <a:ext cx="420875" cy="213362"/>
            </a:xfrm>
            <a:prstGeom prst="rect">
              <a:avLst/>
            </a:prstGeom>
            <a:solidFill>
              <a:schemeClr val="accent2"/>
            </a:solidFill>
            <a:ln>
              <a:solidFill>
                <a:schemeClr val="accent2"/>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endParaRPr>
            </a:p>
          </p:txBody>
        </p:sp>
        <p:cxnSp>
          <p:nvCxnSpPr>
            <p:cNvPr id="46" name="Straight Arrow Connector 45"/>
            <p:cNvCxnSpPr/>
            <p:nvPr/>
          </p:nvCxnSpPr>
          <p:spPr bwMode="auto">
            <a:xfrm flipH="1" flipV="1">
              <a:off x="2448877" y="2247915"/>
              <a:ext cx="180374" cy="1"/>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47" name="Straight Arrow Connector 46"/>
            <p:cNvCxnSpPr/>
            <p:nvPr/>
          </p:nvCxnSpPr>
          <p:spPr bwMode="auto">
            <a:xfrm flipH="1" flipV="1">
              <a:off x="3050127" y="2247915"/>
              <a:ext cx="180375" cy="1"/>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48" name="Rectangle 47"/>
            <p:cNvSpPr/>
            <p:nvPr/>
          </p:nvSpPr>
          <p:spPr>
            <a:xfrm>
              <a:off x="2629252" y="2461276"/>
              <a:ext cx="420875" cy="213362"/>
            </a:xfrm>
            <a:prstGeom prst="rect">
              <a:avLst/>
            </a:prstGeom>
            <a:solidFill>
              <a:schemeClr val="accent2"/>
            </a:solidFill>
            <a:ln>
              <a:solidFill>
                <a:schemeClr val="accent2"/>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endParaRPr>
            </a:p>
          </p:txBody>
        </p:sp>
        <p:cxnSp>
          <p:nvCxnSpPr>
            <p:cNvPr id="49" name="Straight Arrow Connector 48"/>
            <p:cNvCxnSpPr/>
            <p:nvPr/>
          </p:nvCxnSpPr>
          <p:spPr bwMode="auto">
            <a:xfrm flipH="1" flipV="1">
              <a:off x="2448877" y="2567955"/>
              <a:ext cx="180374" cy="1"/>
            </a:xfrm>
            <a:prstGeom prst="straightConnector1">
              <a:avLst/>
            </a:prstGeom>
            <a:noFill/>
            <a:ln w="25400">
              <a:solidFill>
                <a:schemeClr val="tx1">
                  <a:lumMod val="85000"/>
                </a:schemeClr>
              </a:solidFill>
              <a:headEnd type="triangl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50" name="Straight Arrow Connector 49"/>
            <p:cNvCxnSpPr/>
            <p:nvPr/>
          </p:nvCxnSpPr>
          <p:spPr bwMode="auto">
            <a:xfrm flipH="1" flipV="1">
              <a:off x="3050127" y="2567955"/>
              <a:ext cx="180375" cy="1"/>
            </a:xfrm>
            <a:prstGeom prst="straightConnector1">
              <a:avLst/>
            </a:prstGeom>
            <a:noFill/>
            <a:ln w="25400">
              <a:solidFill>
                <a:schemeClr val="tx1">
                  <a:lumMod val="85000"/>
                </a:schemeClr>
              </a:solidFill>
              <a:headEnd type="triangl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51" name="Straight Arrow Connector 50"/>
            <p:cNvCxnSpPr/>
            <p:nvPr/>
          </p:nvCxnSpPr>
          <p:spPr bwMode="auto">
            <a:xfrm>
              <a:off x="4012550" y="2567955"/>
              <a:ext cx="240075" cy="0"/>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52" name="Straight Arrow Connector 51"/>
            <p:cNvCxnSpPr/>
            <p:nvPr/>
          </p:nvCxnSpPr>
          <p:spPr bwMode="auto">
            <a:xfrm flipH="1">
              <a:off x="4012550" y="3154695"/>
              <a:ext cx="240075" cy="0"/>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53" name="Rectangle 52"/>
            <p:cNvSpPr/>
            <p:nvPr/>
          </p:nvSpPr>
          <p:spPr>
            <a:xfrm>
              <a:off x="3230926" y="2994668"/>
              <a:ext cx="781624" cy="640086"/>
            </a:xfrm>
            <a:prstGeom prst="rect">
              <a:avLst/>
            </a:prstGeom>
            <a:solidFill>
              <a:srgbClr val="7AC700"/>
            </a:solidFill>
            <a:ln w="3175">
              <a:noFill/>
            </a:ln>
            <a:scene3d>
              <a:camera prst="orthographicFront"/>
              <a:lightRig rig="threePt" dir="t"/>
            </a:scene3d>
            <a:sp3d>
              <a:bevelT/>
            </a:sp3d>
          </p:spPr>
          <p:txBody>
            <a:bodyPr rtlCol="0" anchor="ctr">
              <a:noAutofit/>
            </a:bodyPr>
            <a:lstStyle/>
            <a:p>
              <a:pPr algn="ctr">
                <a:buNone/>
              </a:pPr>
              <a:endParaRPr lang="en-US" sz="1200" dirty="0" smtClean="0">
                <a:solidFill>
                  <a:schemeClr val="bg1"/>
                </a:solidFill>
              </a:endParaRPr>
            </a:p>
          </p:txBody>
        </p:sp>
        <p:sp>
          <p:nvSpPr>
            <p:cNvPr id="54" name="Rectangle 53"/>
            <p:cNvSpPr/>
            <p:nvPr/>
          </p:nvSpPr>
          <p:spPr>
            <a:xfrm>
              <a:off x="2629252" y="3048012"/>
              <a:ext cx="420875" cy="213362"/>
            </a:xfrm>
            <a:prstGeom prst="rect">
              <a:avLst/>
            </a:prstGeom>
            <a:solidFill>
              <a:schemeClr val="accent2"/>
            </a:solidFill>
            <a:ln>
              <a:solidFill>
                <a:schemeClr val="accent2"/>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endParaRPr>
            </a:p>
          </p:txBody>
        </p:sp>
        <p:cxnSp>
          <p:nvCxnSpPr>
            <p:cNvPr id="55" name="Straight Arrow Connector 54"/>
            <p:cNvCxnSpPr/>
            <p:nvPr/>
          </p:nvCxnSpPr>
          <p:spPr bwMode="auto">
            <a:xfrm flipH="1" flipV="1">
              <a:off x="2448877" y="3154694"/>
              <a:ext cx="180374" cy="1"/>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56" name="Straight Arrow Connector 55"/>
            <p:cNvCxnSpPr/>
            <p:nvPr/>
          </p:nvCxnSpPr>
          <p:spPr bwMode="auto">
            <a:xfrm flipH="1" flipV="1">
              <a:off x="3050127" y="3154694"/>
              <a:ext cx="180375" cy="1"/>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57" name="Rectangle 56"/>
            <p:cNvSpPr/>
            <p:nvPr/>
          </p:nvSpPr>
          <p:spPr>
            <a:xfrm>
              <a:off x="2629252" y="3368054"/>
              <a:ext cx="420875" cy="213362"/>
            </a:xfrm>
            <a:prstGeom prst="rect">
              <a:avLst/>
            </a:prstGeom>
            <a:solidFill>
              <a:schemeClr val="accent2"/>
            </a:solidFill>
            <a:ln>
              <a:solidFill>
                <a:schemeClr val="accent2"/>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endParaRPr>
            </a:p>
          </p:txBody>
        </p:sp>
        <p:cxnSp>
          <p:nvCxnSpPr>
            <p:cNvPr id="58" name="Straight Arrow Connector 57"/>
            <p:cNvCxnSpPr/>
            <p:nvPr/>
          </p:nvCxnSpPr>
          <p:spPr bwMode="auto">
            <a:xfrm flipH="1" flipV="1">
              <a:off x="2448877" y="3474734"/>
              <a:ext cx="180374" cy="1"/>
            </a:xfrm>
            <a:prstGeom prst="straightConnector1">
              <a:avLst/>
            </a:prstGeom>
            <a:noFill/>
            <a:ln w="25400">
              <a:solidFill>
                <a:schemeClr val="tx1">
                  <a:lumMod val="85000"/>
                </a:schemeClr>
              </a:solidFill>
              <a:headEnd type="triangl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59" name="Straight Arrow Connector 58"/>
            <p:cNvCxnSpPr/>
            <p:nvPr/>
          </p:nvCxnSpPr>
          <p:spPr bwMode="auto">
            <a:xfrm flipH="1" flipV="1">
              <a:off x="3050127" y="3474734"/>
              <a:ext cx="180375" cy="1"/>
            </a:xfrm>
            <a:prstGeom prst="straightConnector1">
              <a:avLst/>
            </a:prstGeom>
            <a:noFill/>
            <a:ln w="25400">
              <a:solidFill>
                <a:schemeClr val="tx1">
                  <a:lumMod val="85000"/>
                </a:schemeClr>
              </a:solidFill>
              <a:headEnd type="triangl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60" name="Straight Arrow Connector 59"/>
            <p:cNvCxnSpPr/>
            <p:nvPr/>
          </p:nvCxnSpPr>
          <p:spPr bwMode="auto">
            <a:xfrm>
              <a:off x="4012550" y="3474734"/>
              <a:ext cx="240075" cy="0"/>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61" name="Straight Arrow Connector 60"/>
            <p:cNvCxnSpPr/>
            <p:nvPr/>
          </p:nvCxnSpPr>
          <p:spPr bwMode="auto">
            <a:xfrm>
              <a:off x="4613375" y="3261374"/>
              <a:ext cx="240500" cy="5"/>
            </a:xfrm>
            <a:prstGeom prst="straightConnector1">
              <a:avLst/>
            </a:prstGeom>
            <a:solidFill>
              <a:schemeClr val="tx2">
                <a:alpha val="80000"/>
              </a:schemeClr>
            </a:solidFill>
            <a:ln w="31750" cap="flat" cmpd="sng" algn="ctr">
              <a:solidFill>
                <a:schemeClr val="tx1">
                  <a:lumMod val="85000"/>
                </a:schemeClr>
              </a:solidFill>
              <a:prstDash val="solid"/>
              <a:round/>
              <a:headEnd type="triangle" w="med" len="med"/>
              <a:tailEnd type="triangle"/>
            </a:ln>
            <a:effectLst/>
          </p:spPr>
        </p:cxnSp>
        <p:sp>
          <p:nvSpPr>
            <p:cNvPr id="62" name="Rectangle 61"/>
            <p:cNvSpPr/>
            <p:nvPr/>
          </p:nvSpPr>
          <p:spPr>
            <a:xfrm>
              <a:off x="1005879" y="1874537"/>
              <a:ext cx="601249" cy="2560316"/>
            </a:xfrm>
            <a:prstGeom prst="rect">
              <a:avLst/>
            </a:prstGeom>
            <a:solidFill>
              <a:srgbClr val="FFFF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4793750" y="1874537"/>
              <a:ext cx="601249" cy="2560315"/>
            </a:xfrm>
            <a:prstGeom prst="rect">
              <a:avLst/>
            </a:prstGeom>
            <a:solidFill>
              <a:srgbClr val="FFFF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 name="Straight Arrow Connector 63"/>
            <p:cNvCxnSpPr/>
            <p:nvPr/>
          </p:nvCxnSpPr>
          <p:spPr bwMode="auto">
            <a:xfrm>
              <a:off x="1547003" y="2834655"/>
              <a:ext cx="300625" cy="5"/>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65" name="Straight Arrow Connector 64"/>
            <p:cNvCxnSpPr>
              <a:endCxn id="44" idx="1"/>
            </p:cNvCxnSpPr>
            <p:nvPr/>
          </p:nvCxnSpPr>
          <p:spPr bwMode="auto">
            <a:xfrm>
              <a:off x="1607128" y="3848113"/>
              <a:ext cx="360750" cy="0"/>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sp>
          <p:nvSpPr>
            <p:cNvPr id="66" name="Rectangle 65"/>
            <p:cNvSpPr/>
            <p:nvPr/>
          </p:nvSpPr>
          <p:spPr>
            <a:xfrm rot="16200000">
              <a:off x="719761" y="2594524"/>
              <a:ext cx="1173491" cy="481005"/>
            </a:xfrm>
            <a:prstGeom prst="rect">
              <a:avLst/>
            </a:prstGeom>
            <a:solidFill>
              <a:schemeClr val="accent3">
                <a:lumMod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endParaRPr>
            </a:p>
          </p:txBody>
        </p:sp>
        <p:sp>
          <p:nvSpPr>
            <p:cNvPr id="67" name="Rectangle 66"/>
            <p:cNvSpPr/>
            <p:nvPr/>
          </p:nvSpPr>
          <p:spPr>
            <a:xfrm rot="16200000">
              <a:off x="4507632" y="2594146"/>
              <a:ext cx="1173491" cy="481005"/>
            </a:xfrm>
            <a:prstGeom prst="rect">
              <a:avLst/>
            </a:prstGeom>
            <a:solidFill>
              <a:schemeClr val="accent3">
                <a:lumMod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SystemC  </a:t>
            </a:r>
            <a:endParaRPr lang="en-US" dirty="0"/>
          </a:p>
        </p:txBody>
      </p:sp>
      <p:sp>
        <p:nvSpPr>
          <p:cNvPr id="3" name="Text Placeholder 2"/>
          <p:cNvSpPr>
            <a:spLocks noGrp="1"/>
          </p:cNvSpPr>
          <p:nvPr>
            <p:ph type="body" sz="quarter" idx="11"/>
          </p:nvPr>
        </p:nvSpPr>
        <p:spPr>
          <a:xfrm>
            <a:off x="365125" y="1235075"/>
            <a:ext cx="4389753" cy="5257800"/>
          </a:xfrm>
        </p:spPr>
        <p:txBody>
          <a:bodyPr>
            <a:normAutofit fontScale="92500" lnSpcReduction="10000"/>
          </a:bodyPr>
          <a:lstStyle/>
          <a:p>
            <a:r>
              <a:rPr lang="en-US" dirty="0" smtClean="0"/>
              <a:t>IEEE Standard 1666-2011 SystemC</a:t>
            </a:r>
          </a:p>
          <a:p>
            <a:r>
              <a:rPr lang="en-US" dirty="0" smtClean="0"/>
              <a:t>It’s not an RTL (SystemVerilog or VHDL)</a:t>
            </a:r>
          </a:p>
          <a:p>
            <a:r>
              <a:rPr lang="en-US" dirty="0" smtClean="0"/>
              <a:t>SystemC allows higher level of abstraction than RTL</a:t>
            </a:r>
          </a:p>
          <a:p>
            <a:r>
              <a:rPr lang="en-US" dirty="0" smtClean="0"/>
              <a:t>SystemC allows much faster simulation </a:t>
            </a:r>
          </a:p>
          <a:p>
            <a:r>
              <a:rPr lang="en-US" dirty="0" smtClean="0"/>
              <a:t>SystemC extends C++ with classes, macros, and adds a scheduler, providing</a:t>
            </a:r>
          </a:p>
          <a:p>
            <a:pPr lvl="1"/>
            <a:r>
              <a:rPr lang="en-US" dirty="0" smtClean="0"/>
              <a:t>Hierarchy and structure familiar to hardware designers</a:t>
            </a:r>
          </a:p>
          <a:p>
            <a:pPr lvl="1"/>
            <a:r>
              <a:rPr lang="en-US" dirty="0" smtClean="0"/>
              <a:t>Block-to-Block communications </a:t>
            </a:r>
          </a:p>
          <a:p>
            <a:pPr lvl="1"/>
            <a:r>
              <a:rPr lang="en-US" dirty="0" smtClean="0"/>
              <a:t>Hardware data types </a:t>
            </a:r>
          </a:p>
          <a:p>
            <a:pPr lvl="1"/>
            <a:r>
              <a:rPr lang="en-US" dirty="0" smtClean="0"/>
              <a:t>Event driven scheduler that allows concurrent execution</a:t>
            </a:r>
          </a:p>
          <a:p>
            <a:r>
              <a:rPr lang="en-US" dirty="0" smtClean="0"/>
              <a:t>SystemC and RTL co-simulation is supported by all suppliers </a:t>
            </a:r>
          </a:p>
        </p:txBody>
      </p:sp>
      <p:grpSp>
        <p:nvGrpSpPr>
          <p:cNvPr id="6" name="Group 5"/>
          <p:cNvGrpSpPr/>
          <p:nvPr/>
        </p:nvGrpSpPr>
        <p:grpSpPr>
          <a:xfrm>
            <a:off x="4886962" y="2148855"/>
            <a:ext cx="3982700" cy="2560292"/>
            <a:chOff x="1188741" y="2148854"/>
            <a:chExt cx="5120614" cy="3291804"/>
          </a:xfrm>
        </p:grpSpPr>
        <p:sp>
          <p:nvSpPr>
            <p:cNvPr id="7" name="Rectangle 6"/>
            <p:cNvSpPr/>
            <p:nvPr/>
          </p:nvSpPr>
          <p:spPr>
            <a:xfrm>
              <a:off x="1188741" y="3520419"/>
              <a:ext cx="1280160" cy="1463040"/>
            </a:xfrm>
            <a:prstGeom prst="rect">
              <a:avLst/>
            </a:prstGeom>
            <a:solidFill>
              <a:srgbClr val="FFFF00"/>
            </a:solid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Simulation</a:t>
              </a:r>
            </a:p>
            <a:p>
              <a:pPr algn="ctr"/>
              <a:r>
                <a:rPr lang="en-US" sz="1200" dirty="0" smtClean="0">
                  <a:solidFill>
                    <a:srgbClr val="000000"/>
                  </a:solidFill>
                </a:rPr>
                <a:t>Kernel</a:t>
              </a:r>
              <a:endParaRPr lang="en-US" sz="1200" dirty="0">
                <a:solidFill>
                  <a:srgbClr val="000000"/>
                </a:solidFill>
              </a:endParaRPr>
            </a:p>
          </p:txBody>
        </p:sp>
        <p:sp>
          <p:nvSpPr>
            <p:cNvPr id="8" name="Rectangle 7"/>
            <p:cNvSpPr/>
            <p:nvPr/>
          </p:nvSpPr>
          <p:spPr>
            <a:xfrm>
              <a:off x="1188757" y="4983463"/>
              <a:ext cx="3840438" cy="457195"/>
            </a:xfrm>
            <a:prstGeom prst="rect">
              <a:avLst/>
            </a:prstGeom>
            <a:solidFill>
              <a:schemeClr val="accent2"/>
            </a:solid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C++</a:t>
              </a:r>
              <a:endParaRPr lang="en-US" sz="1200" dirty="0">
                <a:solidFill>
                  <a:srgbClr val="000000"/>
                </a:solidFill>
              </a:endParaRPr>
            </a:p>
          </p:txBody>
        </p:sp>
        <p:sp>
          <p:nvSpPr>
            <p:cNvPr id="9" name="Rectangle 8"/>
            <p:cNvSpPr/>
            <p:nvPr/>
          </p:nvSpPr>
          <p:spPr>
            <a:xfrm>
              <a:off x="5029195" y="4983463"/>
              <a:ext cx="1280146" cy="457195"/>
            </a:xfrm>
            <a:prstGeom prst="rect">
              <a:avLst/>
            </a:prstGeom>
            <a:solidFill>
              <a:schemeClr val="accent2"/>
            </a:solid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STL</a:t>
              </a:r>
              <a:endParaRPr lang="en-US" sz="1200" dirty="0">
                <a:solidFill>
                  <a:srgbClr val="000000"/>
                </a:solidFill>
              </a:endParaRPr>
            </a:p>
          </p:txBody>
        </p:sp>
        <p:sp>
          <p:nvSpPr>
            <p:cNvPr id="10" name="Rectangle 9"/>
            <p:cNvSpPr/>
            <p:nvPr/>
          </p:nvSpPr>
          <p:spPr>
            <a:xfrm>
              <a:off x="2468903" y="4251951"/>
              <a:ext cx="1280160" cy="731520"/>
            </a:xfrm>
            <a:prstGeom prst="rect">
              <a:avLst/>
            </a:prstGeom>
            <a:solidFill>
              <a:srgbClr val="7AC700"/>
            </a:solid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Events</a:t>
              </a:r>
              <a:endParaRPr lang="en-US" sz="1200" dirty="0">
                <a:solidFill>
                  <a:srgbClr val="000000"/>
                </a:solidFill>
              </a:endParaRPr>
            </a:p>
          </p:txBody>
        </p:sp>
        <p:sp>
          <p:nvSpPr>
            <p:cNvPr id="11" name="Rectangle 10"/>
            <p:cNvSpPr/>
            <p:nvPr/>
          </p:nvSpPr>
          <p:spPr>
            <a:xfrm>
              <a:off x="3749049" y="4251951"/>
              <a:ext cx="1280160" cy="731520"/>
            </a:xfrm>
            <a:prstGeom prst="rect">
              <a:avLst/>
            </a:prstGeom>
            <a:solidFill>
              <a:srgbClr val="7AC700"/>
            </a:solid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Modules </a:t>
              </a:r>
            </a:p>
            <a:p>
              <a:pPr algn="ctr"/>
              <a:r>
                <a:rPr lang="en-US" sz="1200" dirty="0" smtClean="0">
                  <a:solidFill>
                    <a:srgbClr val="000000"/>
                  </a:solidFill>
                </a:rPr>
                <a:t>&amp; </a:t>
              </a:r>
            </a:p>
            <a:p>
              <a:pPr algn="ctr"/>
              <a:r>
                <a:rPr lang="en-US" sz="1200" dirty="0" smtClean="0">
                  <a:solidFill>
                    <a:srgbClr val="000000"/>
                  </a:solidFill>
                </a:rPr>
                <a:t>Hierarchy</a:t>
              </a:r>
              <a:endParaRPr lang="en-US" sz="1200" dirty="0">
                <a:solidFill>
                  <a:srgbClr val="000000"/>
                </a:solidFill>
              </a:endParaRPr>
            </a:p>
          </p:txBody>
        </p:sp>
        <p:sp>
          <p:nvSpPr>
            <p:cNvPr id="12" name="Rectangle 11"/>
            <p:cNvSpPr/>
            <p:nvPr/>
          </p:nvSpPr>
          <p:spPr>
            <a:xfrm>
              <a:off x="2468903" y="3520430"/>
              <a:ext cx="1280160" cy="731520"/>
            </a:xfrm>
            <a:prstGeom prst="rect">
              <a:avLst/>
            </a:prstGeom>
            <a:solidFill>
              <a:srgbClr val="7AC700"/>
            </a:solid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Threads</a:t>
              </a:r>
              <a:br>
                <a:rPr lang="en-US" sz="1200" dirty="0" smtClean="0">
                  <a:solidFill>
                    <a:srgbClr val="000000"/>
                  </a:solidFill>
                </a:rPr>
              </a:br>
              <a:r>
                <a:rPr lang="en-US" sz="1200" dirty="0" smtClean="0">
                  <a:solidFill>
                    <a:srgbClr val="000000"/>
                  </a:solidFill>
                </a:rPr>
                <a:t>&amp;</a:t>
              </a:r>
              <a:br>
                <a:rPr lang="en-US" sz="1200" dirty="0" smtClean="0">
                  <a:solidFill>
                    <a:srgbClr val="000000"/>
                  </a:solidFill>
                </a:rPr>
              </a:br>
              <a:r>
                <a:rPr lang="en-US" sz="1200" dirty="0" smtClean="0">
                  <a:solidFill>
                    <a:srgbClr val="000000"/>
                  </a:solidFill>
                </a:rPr>
                <a:t>Methods</a:t>
              </a:r>
              <a:endParaRPr lang="en-US" sz="1200" dirty="0">
                <a:solidFill>
                  <a:srgbClr val="000000"/>
                </a:solidFill>
              </a:endParaRPr>
            </a:p>
          </p:txBody>
        </p:sp>
        <p:sp>
          <p:nvSpPr>
            <p:cNvPr id="13" name="Rectangle 12"/>
            <p:cNvSpPr/>
            <p:nvPr/>
          </p:nvSpPr>
          <p:spPr>
            <a:xfrm>
              <a:off x="3749049" y="3520430"/>
              <a:ext cx="1280160" cy="731520"/>
            </a:xfrm>
            <a:prstGeom prst="rect">
              <a:avLst/>
            </a:prstGeom>
            <a:solidFill>
              <a:srgbClr val="7AC700"/>
            </a:solid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Channels</a:t>
              </a:r>
              <a:br>
                <a:rPr lang="en-US" sz="1200" dirty="0" smtClean="0">
                  <a:solidFill>
                    <a:srgbClr val="000000"/>
                  </a:solidFill>
                </a:rPr>
              </a:br>
              <a:r>
                <a:rPr lang="en-US" sz="1200" dirty="0" smtClean="0">
                  <a:solidFill>
                    <a:srgbClr val="000000"/>
                  </a:solidFill>
                </a:rPr>
                <a:t>&amp;</a:t>
              </a:r>
              <a:br>
                <a:rPr lang="en-US" sz="1200" dirty="0" smtClean="0">
                  <a:solidFill>
                    <a:srgbClr val="000000"/>
                  </a:solidFill>
                </a:rPr>
              </a:br>
              <a:r>
                <a:rPr lang="en-US" sz="1200" dirty="0" smtClean="0">
                  <a:solidFill>
                    <a:srgbClr val="000000"/>
                  </a:solidFill>
                </a:rPr>
                <a:t>Interfaces</a:t>
              </a:r>
              <a:endParaRPr lang="en-US" sz="1200" dirty="0">
                <a:solidFill>
                  <a:srgbClr val="000000"/>
                </a:solidFill>
              </a:endParaRPr>
            </a:p>
          </p:txBody>
        </p:sp>
        <p:sp>
          <p:nvSpPr>
            <p:cNvPr id="14" name="Rectangle 13"/>
            <p:cNvSpPr/>
            <p:nvPr/>
          </p:nvSpPr>
          <p:spPr>
            <a:xfrm>
              <a:off x="5029195" y="3520419"/>
              <a:ext cx="1280160" cy="1463040"/>
            </a:xfrm>
            <a:prstGeom prst="rect">
              <a:avLst/>
            </a:prstGeom>
            <a:solidFill>
              <a:srgbClr val="FECB00"/>
            </a:solid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Data Types</a:t>
              </a:r>
            </a:p>
            <a:p>
              <a:pPr algn="ctr"/>
              <a:r>
                <a:rPr lang="en-US" sz="1200" dirty="0" smtClean="0">
                  <a:solidFill>
                    <a:srgbClr val="000000"/>
                  </a:solidFill>
                </a:rPr>
                <a:t>Logic</a:t>
              </a:r>
            </a:p>
            <a:p>
              <a:pPr algn="ctr"/>
              <a:r>
                <a:rPr lang="en-US" sz="1200" dirty="0" smtClean="0">
                  <a:solidFill>
                    <a:srgbClr val="000000"/>
                  </a:solidFill>
                </a:rPr>
                <a:t>Integers</a:t>
              </a:r>
            </a:p>
            <a:p>
              <a:pPr algn="ctr"/>
              <a:r>
                <a:rPr lang="en-US" sz="1200" dirty="0" smtClean="0">
                  <a:solidFill>
                    <a:srgbClr val="000000"/>
                  </a:solidFill>
                </a:rPr>
                <a:t>Fixed Point </a:t>
              </a:r>
            </a:p>
          </p:txBody>
        </p:sp>
        <p:sp>
          <p:nvSpPr>
            <p:cNvPr id="15" name="Rectangle 14"/>
            <p:cNvSpPr/>
            <p:nvPr/>
          </p:nvSpPr>
          <p:spPr>
            <a:xfrm>
              <a:off x="1188757" y="3063244"/>
              <a:ext cx="5120584" cy="457195"/>
            </a:xfrm>
            <a:prstGeom prst="rect">
              <a:avLst/>
            </a:prstGeom>
            <a:solidFill>
              <a:srgbClr val="F77F00"/>
            </a:solid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Primitives </a:t>
              </a:r>
              <a:r>
                <a:rPr lang="en-US" sz="1200" dirty="0" err="1" smtClean="0">
                  <a:solidFill>
                    <a:srgbClr val="000000"/>
                  </a:solidFill>
                </a:rPr>
                <a:t>Mutexs</a:t>
              </a:r>
              <a:r>
                <a:rPr lang="en-US" sz="1200" dirty="0" smtClean="0">
                  <a:solidFill>
                    <a:srgbClr val="000000"/>
                  </a:solidFill>
                </a:rPr>
                <a:t>, FIFOs, Signals </a:t>
              </a:r>
              <a:endParaRPr lang="en-US" sz="1200" dirty="0">
                <a:solidFill>
                  <a:srgbClr val="000000"/>
                </a:solidFill>
              </a:endParaRPr>
            </a:p>
          </p:txBody>
        </p:sp>
        <p:sp>
          <p:nvSpPr>
            <p:cNvPr id="16" name="Rectangle 15"/>
            <p:cNvSpPr/>
            <p:nvPr/>
          </p:nvSpPr>
          <p:spPr>
            <a:xfrm>
              <a:off x="1188757" y="2606049"/>
              <a:ext cx="5120584" cy="457195"/>
            </a:xfrm>
            <a:prstGeom prst="rect">
              <a:avLst/>
            </a:prstGeom>
            <a:solidFill>
              <a:srgbClr val="6952C7"/>
            </a:solid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TLM2 Sockets &amp; Generic Protocol </a:t>
              </a:r>
              <a:endParaRPr lang="en-US" sz="1200" dirty="0">
                <a:solidFill>
                  <a:srgbClr val="000000"/>
                </a:solidFill>
              </a:endParaRPr>
            </a:p>
          </p:txBody>
        </p:sp>
        <p:sp>
          <p:nvSpPr>
            <p:cNvPr id="17" name="Rectangle 16"/>
            <p:cNvSpPr/>
            <p:nvPr/>
          </p:nvSpPr>
          <p:spPr>
            <a:xfrm>
              <a:off x="1188757" y="2148854"/>
              <a:ext cx="2926048" cy="457195"/>
            </a:xfrm>
            <a:prstGeom prst="rect">
              <a:avLst/>
            </a:prstGeom>
            <a:solidFill>
              <a:srgbClr val="0070C0"/>
            </a:solid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Existing IP </a:t>
              </a:r>
              <a:endParaRPr lang="en-US" sz="1200" dirty="0">
                <a:solidFill>
                  <a:srgbClr val="000000"/>
                </a:solidFill>
              </a:endParaRPr>
            </a:p>
          </p:txBody>
        </p:sp>
        <p:sp>
          <p:nvSpPr>
            <p:cNvPr id="18" name="Rectangle 17"/>
            <p:cNvSpPr/>
            <p:nvPr/>
          </p:nvSpPr>
          <p:spPr>
            <a:xfrm>
              <a:off x="3749049" y="2148854"/>
              <a:ext cx="1280160" cy="457195"/>
            </a:xfrm>
            <a:prstGeom prst="rect">
              <a:avLst/>
            </a:prstGeom>
            <a:solidFill>
              <a:srgbClr val="0070C0"/>
            </a:solid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New IP </a:t>
              </a:r>
              <a:endParaRPr lang="en-US" sz="1200" dirty="0">
                <a:solidFill>
                  <a:srgbClr val="000000"/>
                </a:solidFill>
              </a:endParaRPr>
            </a:p>
          </p:txBody>
        </p:sp>
        <p:sp>
          <p:nvSpPr>
            <p:cNvPr id="19" name="Rectangle 18"/>
            <p:cNvSpPr/>
            <p:nvPr/>
          </p:nvSpPr>
          <p:spPr>
            <a:xfrm>
              <a:off x="5029195" y="2148854"/>
              <a:ext cx="1280160" cy="457195"/>
            </a:xfrm>
            <a:prstGeom prst="rect">
              <a:avLst/>
            </a:prstGeom>
            <a:solidFill>
              <a:srgbClr val="0070C0"/>
            </a:solid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Vendor IP </a:t>
              </a:r>
              <a:endParaRPr lang="en-US" sz="1200" dirty="0">
                <a:solidFill>
                  <a:srgbClr val="000000"/>
                </a:solidFill>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Autofit/>
          </a:bodyPr>
          <a:lstStyle/>
          <a:p>
            <a:r>
              <a:rPr lang="en-US" dirty="0" smtClean="0"/>
              <a:t>Design of High Level Synthesis (HLS)</a:t>
            </a:r>
            <a:endParaRPr lang="en-US" dirty="0"/>
          </a:p>
        </p:txBody>
      </p:sp>
      <p:grpSp>
        <p:nvGrpSpPr>
          <p:cNvPr id="34" name="Group 33"/>
          <p:cNvGrpSpPr/>
          <p:nvPr/>
        </p:nvGrpSpPr>
        <p:grpSpPr>
          <a:xfrm>
            <a:off x="1188756" y="1508781"/>
            <a:ext cx="6766560" cy="4389079"/>
            <a:chOff x="1005879" y="1874536"/>
            <a:chExt cx="6675047" cy="4389079"/>
          </a:xfrm>
        </p:grpSpPr>
        <p:sp>
          <p:nvSpPr>
            <p:cNvPr id="35" name="Rectangle 34"/>
            <p:cNvSpPr/>
            <p:nvPr/>
          </p:nvSpPr>
          <p:spPr>
            <a:xfrm>
              <a:off x="1828829" y="5714975"/>
              <a:ext cx="5029145" cy="548640"/>
            </a:xfrm>
            <a:prstGeom prst="rect">
              <a:avLst/>
            </a:prstGeom>
            <a:solidFill>
              <a:srgbClr val="FFFF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SystemC Test Bench</a:t>
              </a:r>
              <a:endParaRPr lang="en-US" dirty="0">
                <a:solidFill>
                  <a:schemeClr val="bg1"/>
                </a:solidFill>
              </a:endParaRPr>
            </a:p>
          </p:txBody>
        </p:sp>
        <p:sp>
          <p:nvSpPr>
            <p:cNvPr id="36" name="Rectangle 35"/>
            <p:cNvSpPr/>
            <p:nvPr/>
          </p:nvSpPr>
          <p:spPr>
            <a:xfrm>
              <a:off x="2103148" y="1874536"/>
              <a:ext cx="4571950" cy="3748999"/>
            </a:xfrm>
            <a:prstGeom prst="rect">
              <a:avLst/>
            </a:prstGeom>
            <a:solidFill>
              <a:schemeClr val="bg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2286025" y="2240293"/>
              <a:ext cx="914400" cy="2651731"/>
            </a:xfrm>
            <a:prstGeom prst="rect">
              <a:avLst/>
            </a:prstGeom>
            <a:solidFill>
              <a:srgbClr val="F77F00"/>
            </a:solidFill>
            <a:ln w="3175">
              <a:noFill/>
            </a:ln>
            <a:scene3d>
              <a:camera prst="orthographicFront"/>
              <a:lightRig rig="threePt" dir="t"/>
            </a:scene3d>
            <a:sp3d>
              <a:bevelT/>
            </a:sp3d>
          </p:spPr>
          <p:txBody>
            <a:bodyPr rtlCol="0" anchor="ctr">
              <a:noAutofit/>
            </a:bodyPr>
            <a:lstStyle/>
            <a:p>
              <a:pPr algn="ctr">
                <a:buNone/>
              </a:pPr>
              <a:r>
                <a:rPr lang="en-US" sz="1600" dirty="0" smtClean="0">
                  <a:solidFill>
                    <a:schemeClr val="bg1"/>
                  </a:solidFill>
                </a:rPr>
                <a:t>Bus</a:t>
              </a:r>
            </a:p>
            <a:p>
              <a:pPr algn="ctr">
                <a:buNone/>
              </a:pPr>
              <a:r>
                <a:rPr lang="en-US" sz="1600" dirty="0" smtClean="0">
                  <a:solidFill>
                    <a:schemeClr val="bg1"/>
                  </a:solidFill>
                </a:rPr>
                <a:t>Initiator </a:t>
              </a:r>
            </a:p>
          </p:txBody>
        </p:sp>
        <p:cxnSp>
          <p:nvCxnSpPr>
            <p:cNvPr id="39" name="Straight Arrow Connector 38"/>
            <p:cNvCxnSpPr/>
            <p:nvPr/>
          </p:nvCxnSpPr>
          <p:spPr bwMode="auto">
            <a:xfrm flipH="1">
              <a:off x="5578475" y="2514610"/>
              <a:ext cx="365110" cy="0"/>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40" name="Rectangle 39"/>
            <p:cNvSpPr/>
            <p:nvPr/>
          </p:nvSpPr>
          <p:spPr>
            <a:xfrm>
              <a:off x="4389768" y="2240281"/>
              <a:ext cx="1188707" cy="1097280"/>
            </a:xfrm>
            <a:prstGeom prst="rect">
              <a:avLst/>
            </a:prstGeom>
            <a:solidFill>
              <a:srgbClr val="7AC700"/>
            </a:solidFill>
            <a:ln w="3175">
              <a:noFill/>
            </a:ln>
            <a:scene3d>
              <a:camera prst="orthographicFront"/>
              <a:lightRig rig="threePt" dir="t"/>
            </a:scene3d>
            <a:sp3d>
              <a:bevelT/>
            </a:sp3d>
          </p:spPr>
          <p:txBody>
            <a:bodyPr rtlCol="0" anchor="ctr">
              <a:noAutofit/>
            </a:bodyPr>
            <a:lstStyle/>
            <a:p>
              <a:pPr algn="ctr">
                <a:buNone/>
              </a:pPr>
              <a:r>
                <a:rPr lang="en-US" sz="1200" dirty="0" smtClean="0">
                  <a:solidFill>
                    <a:schemeClr val="bg1"/>
                  </a:solidFill>
                </a:rPr>
                <a:t>Ethernet MAC</a:t>
              </a:r>
            </a:p>
            <a:p>
              <a:pPr algn="ctr">
                <a:buNone/>
              </a:pPr>
              <a:r>
                <a:rPr lang="en-US" sz="1200" dirty="0" smtClean="0">
                  <a:solidFill>
                    <a:schemeClr val="bg1"/>
                  </a:solidFill>
                </a:rPr>
                <a:t>Functional </a:t>
              </a:r>
            </a:p>
            <a:p>
              <a:pPr algn="ctr">
                <a:buNone/>
              </a:pPr>
              <a:r>
                <a:rPr lang="en-US" sz="1200" dirty="0" smtClean="0">
                  <a:solidFill>
                    <a:schemeClr val="bg1"/>
                  </a:solidFill>
                </a:rPr>
                <a:t>Logic Block</a:t>
              </a:r>
            </a:p>
          </p:txBody>
        </p:sp>
        <p:sp>
          <p:nvSpPr>
            <p:cNvPr id="41" name="Rectangle 40"/>
            <p:cNvSpPr/>
            <p:nvPr/>
          </p:nvSpPr>
          <p:spPr>
            <a:xfrm>
              <a:off x="5943585" y="2148853"/>
              <a:ext cx="548640" cy="2743200"/>
            </a:xfrm>
            <a:prstGeom prst="rect">
              <a:avLst/>
            </a:prstGeom>
            <a:solidFill>
              <a:schemeClr val="accent2">
                <a:lumMod val="60000"/>
                <a:lumOff val="40000"/>
              </a:schemeClr>
            </a:solidFill>
            <a:ln w="3175">
              <a:noFill/>
            </a:ln>
            <a:scene3d>
              <a:camera prst="orthographicFront"/>
              <a:lightRig rig="threePt" dir="t"/>
            </a:scene3d>
            <a:sp3d>
              <a:bevelT/>
            </a:sp3d>
          </p:spPr>
          <p:txBody>
            <a:bodyPr rtlCol="0" anchor="ctr">
              <a:noAutofit/>
            </a:bodyPr>
            <a:lstStyle/>
            <a:p>
              <a:pPr algn="ctr">
                <a:buNone/>
              </a:pPr>
              <a:r>
                <a:rPr lang="en-US" sz="1200" dirty="0" smtClean="0">
                  <a:solidFill>
                    <a:schemeClr val="bg1"/>
                  </a:solidFill>
                </a:rPr>
                <a:t>PHY</a:t>
              </a:r>
            </a:p>
            <a:p>
              <a:pPr algn="ctr">
                <a:buNone/>
              </a:pPr>
              <a:endParaRPr lang="en-US" sz="1200" dirty="0" smtClean="0">
                <a:solidFill>
                  <a:schemeClr val="bg1"/>
                </a:solidFill>
              </a:endParaRPr>
            </a:p>
          </p:txBody>
        </p:sp>
        <p:cxnSp>
          <p:nvCxnSpPr>
            <p:cNvPr id="42" name="Straight Arrow Connector 41"/>
            <p:cNvCxnSpPr/>
            <p:nvPr/>
          </p:nvCxnSpPr>
          <p:spPr bwMode="auto">
            <a:xfrm>
              <a:off x="6492219" y="2788918"/>
              <a:ext cx="365756" cy="9"/>
            </a:xfrm>
            <a:prstGeom prst="straightConnector1">
              <a:avLst/>
            </a:prstGeom>
            <a:solidFill>
              <a:schemeClr val="tx2">
                <a:alpha val="80000"/>
              </a:schemeClr>
            </a:solidFill>
            <a:ln w="31750" cap="flat" cmpd="sng" algn="ctr">
              <a:solidFill>
                <a:schemeClr val="tx1">
                  <a:lumMod val="85000"/>
                </a:schemeClr>
              </a:solidFill>
              <a:prstDash val="solid"/>
              <a:round/>
              <a:headEnd type="triangle" w="med" len="med"/>
              <a:tailEnd type="triangle"/>
            </a:ln>
            <a:effectLst/>
          </p:spPr>
        </p:cxnSp>
        <p:sp>
          <p:nvSpPr>
            <p:cNvPr id="43" name="Rectangle 42"/>
            <p:cNvSpPr/>
            <p:nvPr/>
          </p:nvSpPr>
          <p:spPr>
            <a:xfrm>
              <a:off x="2468903" y="5074902"/>
              <a:ext cx="731512" cy="365756"/>
            </a:xfrm>
            <a:prstGeom prst="rect">
              <a:avLst/>
            </a:prstGeom>
            <a:solidFill>
              <a:srgbClr val="7AC700"/>
            </a:solidFill>
            <a:ln w="3175">
              <a:noFill/>
            </a:ln>
            <a:scene3d>
              <a:camera prst="orthographicFront"/>
              <a:lightRig rig="threePt" dir="t"/>
            </a:scene3d>
            <a:sp3d>
              <a:bevelT/>
            </a:sp3d>
          </p:spPr>
          <p:txBody>
            <a:bodyPr rtlCol="0" anchor="ctr">
              <a:noAutofit/>
            </a:bodyPr>
            <a:lstStyle/>
            <a:p>
              <a:pPr algn="ctr">
                <a:buNone/>
              </a:pPr>
              <a:r>
                <a:rPr lang="en-US" sz="1200" dirty="0" smtClean="0">
                  <a:solidFill>
                    <a:schemeClr val="bg1"/>
                  </a:solidFill>
                </a:rPr>
                <a:t>CSR</a:t>
              </a:r>
            </a:p>
            <a:p>
              <a:pPr algn="ctr">
                <a:buNone/>
              </a:pPr>
              <a:r>
                <a:rPr lang="en-US" sz="1200" dirty="0" smtClean="0">
                  <a:solidFill>
                    <a:schemeClr val="bg1"/>
                  </a:solidFill>
                </a:rPr>
                <a:t>Block</a:t>
              </a:r>
            </a:p>
          </p:txBody>
        </p:sp>
        <p:sp>
          <p:nvSpPr>
            <p:cNvPr id="44" name="Rectangle 43"/>
            <p:cNvSpPr/>
            <p:nvPr/>
          </p:nvSpPr>
          <p:spPr>
            <a:xfrm>
              <a:off x="3474732" y="2331728"/>
              <a:ext cx="640073" cy="365760"/>
            </a:xfrm>
            <a:prstGeom prst="rect">
              <a:avLst/>
            </a:prstGeom>
            <a:solidFill>
              <a:schemeClr val="accent2"/>
            </a:solidFill>
            <a:ln>
              <a:solidFill>
                <a:schemeClr val="accent2"/>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bg1"/>
                  </a:solidFill>
                </a:rPr>
                <a:t>FIFO</a:t>
              </a:r>
              <a:endParaRPr lang="en-US" sz="1600" dirty="0">
                <a:solidFill>
                  <a:schemeClr val="bg1"/>
                </a:solidFill>
              </a:endParaRPr>
            </a:p>
          </p:txBody>
        </p:sp>
        <p:cxnSp>
          <p:nvCxnSpPr>
            <p:cNvPr id="45" name="Straight Arrow Connector 44"/>
            <p:cNvCxnSpPr/>
            <p:nvPr/>
          </p:nvCxnSpPr>
          <p:spPr bwMode="auto">
            <a:xfrm flipH="1" flipV="1">
              <a:off x="3200415" y="2514609"/>
              <a:ext cx="274316" cy="1"/>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47" name="Straight Arrow Connector 46"/>
            <p:cNvCxnSpPr/>
            <p:nvPr/>
          </p:nvCxnSpPr>
          <p:spPr bwMode="auto">
            <a:xfrm flipH="1" flipV="1">
              <a:off x="4114805" y="2514609"/>
              <a:ext cx="274317" cy="1"/>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48" name="Rectangle 47"/>
            <p:cNvSpPr/>
            <p:nvPr/>
          </p:nvSpPr>
          <p:spPr>
            <a:xfrm>
              <a:off x="3474732" y="2880366"/>
              <a:ext cx="640073" cy="365760"/>
            </a:xfrm>
            <a:prstGeom prst="rect">
              <a:avLst/>
            </a:prstGeom>
            <a:solidFill>
              <a:schemeClr val="accent2"/>
            </a:solidFill>
            <a:ln>
              <a:solidFill>
                <a:schemeClr val="accent2"/>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bg1"/>
                  </a:solidFill>
                </a:rPr>
                <a:t>FIFO</a:t>
              </a:r>
              <a:endParaRPr lang="en-US" sz="1600" dirty="0">
                <a:solidFill>
                  <a:schemeClr val="bg1"/>
                </a:solidFill>
              </a:endParaRPr>
            </a:p>
          </p:txBody>
        </p:sp>
        <p:cxnSp>
          <p:nvCxnSpPr>
            <p:cNvPr id="49" name="Straight Arrow Connector 48"/>
            <p:cNvCxnSpPr/>
            <p:nvPr/>
          </p:nvCxnSpPr>
          <p:spPr bwMode="auto">
            <a:xfrm flipH="1" flipV="1">
              <a:off x="3200415" y="3063244"/>
              <a:ext cx="274316" cy="1"/>
            </a:xfrm>
            <a:prstGeom prst="straightConnector1">
              <a:avLst/>
            </a:prstGeom>
            <a:noFill/>
            <a:ln w="25400">
              <a:solidFill>
                <a:schemeClr val="tx1">
                  <a:lumMod val="85000"/>
                </a:schemeClr>
              </a:solidFill>
              <a:headEnd type="triangl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50" name="Straight Arrow Connector 49"/>
            <p:cNvCxnSpPr/>
            <p:nvPr/>
          </p:nvCxnSpPr>
          <p:spPr bwMode="auto">
            <a:xfrm flipH="1" flipV="1">
              <a:off x="4114805" y="3063244"/>
              <a:ext cx="274317" cy="1"/>
            </a:xfrm>
            <a:prstGeom prst="straightConnector1">
              <a:avLst/>
            </a:prstGeom>
            <a:noFill/>
            <a:ln w="25400">
              <a:solidFill>
                <a:schemeClr val="tx1">
                  <a:lumMod val="85000"/>
                </a:schemeClr>
              </a:solidFill>
              <a:headEnd type="triangl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51" name="Straight Arrow Connector 50"/>
            <p:cNvCxnSpPr/>
            <p:nvPr/>
          </p:nvCxnSpPr>
          <p:spPr bwMode="auto">
            <a:xfrm>
              <a:off x="5578475" y="3063244"/>
              <a:ext cx="365110" cy="0"/>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53" name="Straight Arrow Connector 52"/>
            <p:cNvCxnSpPr/>
            <p:nvPr/>
          </p:nvCxnSpPr>
          <p:spPr bwMode="auto">
            <a:xfrm flipH="1">
              <a:off x="5578475" y="4069073"/>
              <a:ext cx="365110" cy="0"/>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54" name="Rectangle 53"/>
            <p:cNvSpPr/>
            <p:nvPr/>
          </p:nvSpPr>
          <p:spPr>
            <a:xfrm>
              <a:off x="4389768" y="3794744"/>
              <a:ext cx="1188707" cy="1097280"/>
            </a:xfrm>
            <a:prstGeom prst="rect">
              <a:avLst/>
            </a:prstGeom>
            <a:solidFill>
              <a:srgbClr val="7AC700"/>
            </a:solidFill>
            <a:ln w="3175">
              <a:noFill/>
            </a:ln>
            <a:scene3d>
              <a:camera prst="orthographicFront"/>
              <a:lightRig rig="threePt" dir="t"/>
            </a:scene3d>
            <a:sp3d>
              <a:bevelT/>
            </a:sp3d>
          </p:spPr>
          <p:txBody>
            <a:bodyPr rtlCol="0" anchor="ctr">
              <a:noAutofit/>
            </a:bodyPr>
            <a:lstStyle/>
            <a:p>
              <a:pPr algn="ctr">
                <a:buNone/>
              </a:pPr>
              <a:r>
                <a:rPr lang="en-US" sz="1200" dirty="0" smtClean="0">
                  <a:solidFill>
                    <a:schemeClr val="bg1"/>
                  </a:solidFill>
                </a:rPr>
                <a:t>Ethernet MAC</a:t>
              </a:r>
            </a:p>
            <a:p>
              <a:pPr algn="ctr">
                <a:buNone/>
              </a:pPr>
              <a:r>
                <a:rPr lang="en-US" sz="1200" dirty="0" smtClean="0">
                  <a:solidFill>
                    <a:schemeClr val="bg1"/>
                  </a:solidFill>
                </a:rPr>
                <a:t>Functional </a:t>
              </a:r>
            </a:p>
            <a:p>
              <a:pPr algn="ctr">
                <a:buNone/>
              </a:pPr>
              <a:r>
                <a:rPr lang="en-US" sz="1200" dirty="0" smtClean="0">
                  <a:solidFill>
                    <a:schemeClr val="bg1"/>
                  </a:solidFill>
                </a:rPr>
                <a:t>Logic Block</a:t>
              </a:r>
            </a:p>
          </p:txBody>
        </p:sp>
        <p:sp>
          <p:nvSpPr>
            <p:cNvPr id="55" name="Rectangle 54"/>
            <p:cNvSpPr/>
            <p:nvPr/>
          </p:nvSpPr>
          <p:spPr>
            <a:xfrm>
              <a:off x="3474732" y="3886191"/>
              <a:ext cx="640073" cy="365760"/>
            </a:xfrm>
            <a:prstGeom prst="rect">
              <a:avLst/>
            </a:prstGeom>
            <a:solidFill>
              <a:schemeClr val="accent2"/>
            </a:solidFill>
            <a:ln>
              <a:solidFill>
                <a:schemeClr val="accent2"/>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bg1"/>
                  </a:solidFill>
                </a:rPr>
                <a:t>FIFO</a:t>
              </a:r>
              <a:endParaRPr lang="en-US" sz="1600" dirty="0">
                <a:solidFill>
                  <a:schemeClr val="bg1"/>
                </a:solidFill>
              </a:endParaRPr>
            </a:p>
          </p:txBody>
        </p:sp>
        <p:cxnSp>
          <p:nvCxnSpPr>
            <p:cNvPr id="56" name="Straight Arrow Connector 55"/>
            <p:cNvCxnSpPr/>
            <p:nvPr/>
          </p:nvCxnSpPr>
          <p:spPr bwMode="auto">
            <a:xfrm flipH="1" flipV="1">
              <a:off x="3200415" y="4069072"/>
              <a:ext cx="274316" cy="1"/>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57" name="Straight Arrow Connector 56"/>
            <p:cNvCxnSpPr/>
            <p:nvPr/>
          </p:nvCxnSpPr>
          <p:spPr bwMode="auto">
            <a:xfrm flipH="1" flipV="1">
              <a:off x="4114805" y="4069072"/>
              <a:ext cx="274317" cy="1"/>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58" name="Rectangle 57"/>
            <p:cNvSpPr/>
            <p:nvPr/>
          </p:nvSpPr>
          <p:spPr>
            <a:xfrm>
              <a:off x="3474732" y="4434829"/>
              <a:ext cx="640073" cy="365760"/>
            </a:xfrm>
            <a:prstGeom prst="rect">
              <a:avLst/>
            </a:prstGeom>
            <a:solidFill>
              <a:schemeClr val="accent2"/>
            </a:solidFill>
            <a:ln>
              <a:solidFill>
                <a:schemeClr val="accent2"/>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bg1"/>
                  </a:solidFill>
                </a:rPr>
                <a:t>FIFO</a:t>
              </a:r>
              <a:endParaRPr lang="en-US" sz="1600" dirty="0">
                <a:solidFill>
                  <a:schemeClr val="bg1"/>
                </a:solidFill>
              </a:endParaRPr>
            </a:p>
          </p:txBody>
        </p:sp>
        <p:cxnSp>
          <p:nvCxnSpPr>
            <p:cNvPr id="59" name="Straight Arrow Connector 58"/>
            <p:cNvCxnSpPr/>
            <p:nvPr/>
          </p:nvCxnSpPr>
          <p:spPr bwMode="auto">
            <a:xfrm flipH="1" flipV="1">
              <a:off x="3200415" y="4617707"/>
              <a:ext cx="274316" cy="1"/>
            </a:xfrm>
            <a:prstGeom prst="straightConnector1">
              <a:avLst/>
            </a:prstGeom>
            <a:noFill/>
            <a:ln w="25400">
              <a:solidFill>
                <a:schemeClr val="tx1">
                  <a:lumMod val="85000"/>
                </a:schemeClr>
              </a:solidFill>
              <a:headEnd type="triangl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60" name="Straight Arrow Connector 59"/>
            <p:cNvCxnSpPr/>
            <p:nvPr/>
          </p:nvCxnSpPr>
          <p:spPr bwMode="auto">
            <a:xfrm flipH="1" flipV="1">
              <a:off x="4114805" y="4617707"/>
              <a:ext cx="274317" cy="1"/>
            </a:xfrm>
            <a:prstGeom prst="straightConnector1">
              <a:avLst/>
            </a:prstGeom>
            <a:noFill/>
            <a:ln w="25400">
              <a:solidFill>
                <a:schemeClr val="tx1">
                  <a:lumMod val="85000"/>
                </a:schemeClr>
              </a:solidFill>
              <a:headEnd type="triangl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62" name="Straight Arrow Connector 61"/>
            <p:cNvCxnSpPr/>
            <p:nvPr/>
          </p:nvCxnSpPr>
          <p:spPr bwMode="auto">
            <a:xfrm>
              <a:off x="5578475" y="4617707"/>
              <a:ext cx="365110" cy="0"/>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63" name="Straight Arrow Connector 62"/>
            <p:cNvCxnSpPr/>
            <p:nvPr/>
          </p:nvCxnSpPr>
          <p:spPr bwMode="auto">
            <a:xfrm>
              <a:off x="6492219" y="4251951"/>
              <a:ext cx="365756" cy="9"/>
            </a:xfrm>
            <a:prstGeom prst="straightConnector1">
              <a:avLst/>
            </a:prstGeom>
            <a:solidFill>
              <a:schemeClr val="tx2">
                <a:alpha val="80000"/>
              </a:schemeClr>
            </a:solidFill>
            <a:ln w="31750" cap="flat" cmpd="sng" algn="ctr">
              <a:solidFill>
                <a:schemeClr val="tx1">
                  <a:lumMod val="85000"/>
                </a:schemeClr>
              </a:solidFill>
              <a:prstDash val="solid"/>
              <a:round/>
              <a:headEnd type="triangle" w="med" len="med"/>
              <a:tailEnd type="triangle"/>
            </a:ln>
            <a:effectLst/>
          </p:spPr>
        </p:cxnSp>
        <p:sp>
          <p:nvSpPr>
            <p:cNvPr id="67" name="Rectangle 66"/>
            <p:cNvSpPr/>
            <p:nvPr/>
          </p:nvSpPr>
          <p:spPr>
            <a:xfrm>
              <a:off x="1005879" y="1874538"/>
              <a:ext cx="914390" cy="4389072"/>
            </a:xfrm>
            <a:prstGeom prst="rect">
              <a:avLst/>
            </a:prstGeom>
            <a:solidFill>
              <a:srgbClr val="FFFF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6766536" y="1874538"/>
              <a:ext cx="914390" cy="4389071"/>
            </a:xfrm>
            <a:prstGeom prst="rect">
              <a:avLst/>
            </a:prstGeom>
            <a:solidFill>
              <a:srgbClr val="FFFF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0" name="Straight Arrow Connector 69"/>
            <p:cNvCxnSpPr/>
            <p:nvPr/>
          </p:nvCxnSpPr>
          <p:spPr bwMode="auto">
            <a:xfrm>
              <a:off x="1828830" y="3520439"/>
              <a:ext cx="457195" cy="9"/>
            </a:xfrm>
            <a:prstGeom prst="straightConnector1">
              <a:avLst/>
            </a:prstGeom>
            <a:solidFill>
              <a:schemeClr val="tx2">
                <a:alpha val="80000"/>
              </a:schemeClr>
            </a:solidFill>
            <a:ln w="44450" cap="flat" cmpd="sng" algn="ctr">
              <a:solidFill>
                <a:schemeClr val="tx1">
                  <a:lumMod val="85000"/>
                </a:schemeClr>
              </a:solidFill>
              <a:prstDash val="solid"/>
              <a:round/>
              <a:headEnd type="triangle" w="med" len="med"/>
              <a:tailEnd type="triangle"/>
            </a:ln>
            <a:effectLst/>
          </p:spPr>
        </p:cxnSp>
        <p:cxnSp>
          <p:nvCxnSpPr>
            <p:cNvPr id="71" name="Straight Arrow Connector 70"/>
            <p:cNvCxnSpPr>
              <a:endCxn id="43" idx="1"/>
            </p:cNvCxnSpPr>
            <p:nvPr/>
          </p:nvCxnSpPr>
          <p:spPr bwMode="auto">
            <a:xfrm>
              <a:off x="1920269" y="5257780"/>
              <a:ext cx="548634" cy="0"/>
            </a:xfrm>
            <a:prstGeom prst="straightConnector1">
              <a:avLst/>
            </a:prstGeom>
            <a:solidFill>
              <a:schemeClr val="tx2">
                <a:alpha val="80000"/>
              </a:schemeClr>
            </a:solidFill>
            <a:ln w="44450" cap="flat" cmpd="sng" algn="ctr">
              <a:solidFill>
                <a:schemeClr val="tx1">
                  <a:lumMod val="85000"/>
                </a:schemeClr>
              </a:solidFill>
              <a:prstDash val="solid"/>
              <a:round/>
              <a:headEnd type="triangle" w="med" len="med"/>
              <a:tailEnd type="triangle"/>
            </a:ln>
            <a:effectLst/>
          </p:spPr>
        </p:cxnSp>
        <p:sp>
          <p:nvSpPr>
            <p:cNvPr id="72" name="Rectangle 71"/>
            <p:cNvSpPr/>
            <p:nvPr/>
          </p:nvSpPr>
          <p:spPr>
            <a:xfrm rot="16200000">
              <a:off x="457238" y="3155315"/>
              <a:ext cx="2011680" cy="731520"/>
            </a:xfrm>
            <a:prstGeom prst="rect">
              <a:avLst/>
            </a:prstGeom>
            <a:solidFill>
              <a:schemeClr val="accent3">
                <a:lumMod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bg1"/>
                  </a:solidFill>
                </a:rPr>
                <a:t>Bus Functional </a:t>
              </a:r>
            </a:p>
            <a:p>
              <a:pPr algn="ctr"/>
              <a:r>
                <a:rPr lang="en-US" sz="1600" dirty="0" smtClean="0">
                  <a:solidFill>
                    <a:schemeClr val="bg1"/>
                  </a:solidFill>
                </a:rPr>
                <a:t>Model </a:t>
              </a:r>
              <a:endParaRPr lang="en-US" sz="1600" dirty="0">
                <a:solidFill>
                  <a:schemeClr val="bg1"/>
                </a:solidFill>
              </a:endParaRPr>
            </a:p>
          </p:txBody>
        </p:sp>
        <p:sp>
          <p:nvSpPr>
            <p:cNvPr id="73" name="Rectangle 72"/>
            <p:cNvSpPr/>
            <p:nvPr/>
          </p:nvSpPr>
          <p:spPr>
            <a:xfrm rot="16200000">
              <a:off x="6217896" y="3154668"/>
              <a:ext cx="2011680" cy="731520"/>
            </a:xfrm>
            <a:prstGeom prst="rect">
              <a:avLst/>
            </a:prstGeom>
            <a:solidFill>
              <a:schemeClr val="accent3">
                <a:lumMod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bg1"/>
                  </a:solidFill>
                </a:rPr>
                <a:t>Ethernet</a:t>
              </a:r>
            </a:p>
            <a:p>
              <a:pPr algn="ctr"/>
              <a:r>
                <a:rPr lang="en-US" sz="1600" dirty="0" smtClean="0">
                  <a:solidFill>
                    <a:schemeClr val="bg1"/>
                  </a:solidFill>
                </a:rPr>
                <a:t>Environment</a:t>
              </a:r>
            </a:p>
            <a:p>
              <a:pPr algn="ctr"/>
              <a:r>
                <a:rPr lang="en-US" sz="1600" dirty="0" smtClean="0">
                  <a:solidFill>
                    <a:schemeClr val="bg1"/>
                  </a:solidFill>
                </a:rPr>
                <a:t>Model </a:t>
              </a:r>
              <a:endParaRPr lang="en-US" sz="1600" dirty="0">
                <a:solidFill>
                  <a:schemeClr val="bg1"/>
                </a:solidFill>
              </a:endParaRPr>
            </a:p>
          </p:txBody>
        </p:sp>
      </p:grpSp>
    </p:spTree>
    <p:extLst>
      <p:ext uri="{BB962C8B-B14F-4D97-AF65-F5344CB8AC3E}">
        <p14:creationId xmlns="" xmlns:p14="http://schemas.microsoft.com/office/powerpoint/2010/main" val="913157066"/>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Design of High Level Synthesis (HLS)</a:t>
            </a:r>
            <a:br>
              <a:rPr lang="en-US" dirty="0" smtClean="0"/>
            </a:br>
            <a:r>
              <a:rPr lang="en-US" dirty="0" smtClean="0">
                <a:solidFill>
                  <a:schemeClr val="accent5">
                    <a:lumMod val="75000"/>
                  </a:schemeClr>
                </a:solidFill>
              </a:rPr>
              <a:t>Construction</a:t>
            </a:r>
            <a:r>
              <a:rPr lang="en-US" dirty="0" smtClean="0"/>
              <a:t> </a:t>
            </a:r>
            <a:br>
              <a:rPr lang="en-US" dirty="0" smtClean="0"/>
            </a:br>
            <a:r>
              <a:rPr lang="en-US" dirty="0" smtClean="0"/>
              <a:t> </a:t>
            </a:r>
            <a:endParaRPr lang="en-US" dirty="0"/>
          </a:p>
        </p:txBody>
      </p:sp>
      <p:sp>
        <p:nvSpPr>
          <p:cNvPr id="3" name="Text Placeholder 2"/>
          <p:cNvSpPr>
            <a:spLocks noGrp="1"/>
          </p:cNvSpPr>
          <p:nvPr>
            <p:ph type="body" sz="half" idx="1"/>
          </p:nvPr>
        </p:nvSpPr>
        <p:spPr>
          <a:xfrm>
            <a:off x="365125" y="1050925"/>
            <a:ext cx="8413750" cy="5487001"/>
          </a:xfrm>
        </p:spPr>
        <p:txBody>
          <a:bodyPr>
            <a:normAutofit lnSpcReduction="10000"/>
          </a:bodyPr>
          <a:lstStyle/>
          <a:p>
            <a:r>
              <a:rPr lang="en-US" dirty="0" smtClean="0"/>
              <a:t>Existing SystemC models should be used as a design base.</a:t>
            </a:r>
          </a:p>
          <a:p>
            <a:pPr lvl="1">
              <a:tabLst>
                <a:tab pos="4114800" algn="l"/>
              </a:tabLst>
            </a:pPr>
            <a:r>
              <a:rPr lang="en-US" dirty="0" smtClean="0"/>
              <a:t>Paper spec 	</a:t>
            </a:r>
            <a:r>
              <a:rPr lang="en-US" dirty="0" smtClean="0"/>
              <a:t>– </a:t>
            </a:r>
            <a:r>
              <a:rPr lang="en-US" dirty="0" smtClean="0"/>
              <a:t>not the best option</a:t>
            </a:r>
          </a:p>
          <a:p>
            <a:pPr lvl="1">
              <a:tabLst>
                <a:tab pos="4114800" algn="l"/>
              </a:tabLst>
            </a:pPr>
            <a:r>
              <a:rPr lang="en-US" dirty="0" smtClean="0"/>
              <a:t>C  C++ algorithm	</a:t>
            </a:r>
            <a:r>
              <a:rPr lang="en-US" dirty="0" smtClean="0"/>
              <a:t>– </a:t>
            </a:r>
            <a:r>
              <a:rPr lang="en-US" dirty="0" smtClean="0"/>
              <a:t>better</a:t>
            </a:r>
          </a:p>
          <a:p>
            <a:pPr lvl="1">
              <a:tabLst>
                <a:tab pos="4114800" algn="l"/>
              </a:tabLst>
            </a:pPr>
            <a:r>
              <a:rPr lang="en-US" dirty="0" smtClean="0"/>
              <a:t>An existing SystemC LT model	</a:t>
            </a:r>
            <a:r>
              <a:rPr lang="en-US" dirty="0" smtClean="0"/>
              <a:t>– </a:t>
            </a:r>
            <a:r>
              <a:rPr lang="en-US" dirty="0" smtClean="0"/>
              <a:t>better still</a:t>
            </a:r>
          </a:p>
          <a:p>
            <a:pPr lvl="1">
              <a:tabLst>
                <a:tab pos="4114800" algn="l"/>
              </a:tabLst>
            </a:pPr>
            <a:r>
              <a:rPr lang="en-US" dirty="0" smtClean="0"/>
              <a:t>AT models may over constrain 	</a:t>
            </a:r>
            <a:r>
              <a:rPr lang="en-US" dirty="0" smtClean="0"/>
              <a:t>– </a:t>
            </a:r>
            <a:r>
              <a:rPr lang="en-US" dirty="0" smtClean="0"/>
              <a:t>may be good </a:t>
            </a:r>
          </a:p>
          <a:p>
            <a:pPr lvl="1"/>
            <a:endParaRPr lang="en-US" dirty="0" smtClean="0"/>
          </a:p>
          <a:p>
            <a:r>
              <a:rPr lang="en-US" dirty="0" smtClean="0"/>
              <a:t>Synthesis tools cannot support the full richness of SystemC </a:t>
            </a:r>
            <a:r>
              <a:rPr lang="en-US" dirty="0" smtClean="0"/>
              <a:t>and </a:t>
            </a:r>
            <a:r>
              <a:rPr lang="en-US" dirty="0" smtClean="0"/>
              <a:t>C++</a:t>
            </a:r>
          </a:p>
          <a:p>
            <a:pPr lvl="1"/>
            <a:r>
              <a:rPr lang="en-US" dirty="0" smtClean="0"/>
              <a:t>Capabilities differ from vender to vendor</a:t>
            </a:r>
          </a:p>
          <a:p>
            <a:r>
              <a:rPr lang="en-US" dirty="0" smtClean="0"/>
              <a:t>SystemC models may require restructuring for synthesis </a:t>
            </a:r>
          </a:p>
          <a:p>
            <a:r>
              <a:rPr lang="en-US" dirty="0" smtClean="0"/>
              <a:t>Synthesis is controlled by directives and a technology library</a:t>
            </a:r>
          </a:p>
          <a:p>
            <a:r>
              <a:rPr lang="en-US" dirty="0" smtClean="0"/>
              <a:t>Synthesis results can be optimized for </a:t>
            </a:r>
          </a:p>
          <a:p>
            <a:pPr lvl="1"/>
            <a:r>
              <a:rPr lang="en-US" dirty="0" smtClean="0"/>
              <a:t>Speed </a:t>
            </a:r>
          </a:p>
          <a:p>
            <a:pPr lvl="1"/>
            <a:r>
              <a:rPr lang="en-US" dirty="0" smtClean="0"/>
              <a:t>Power </a:t>
            </a:r>
          </a:p>
          <a:p>
            <a:pPr lvl="1"/>
            <a:r>
              <a:rPr lang="en-US" dirty="0" smtClean="0"/>
              <a:t>Area </a:t>
            </a:r>
          </a:p>
          <a:p>
            <a:pPr lvl="1"/>
            <a:endParaRPr lang="en-US" dirty="0" smtClean="0"/>
          </a:p>
          <a:p>
            <a:r>
              <a:rPr lang="en-US" dirty="0" smtClean="0"/>
              <a:t>Synthesis-generated RTL merges with existing RTL design flow</a:t>
            </a:r>
            <a:endParaRPr lang="en-US" dirty="0"/>
          </a:p>
        </p:txBody>
      </p:sp>
    </p:spTree>
    <p:extLst>
      <p:ext uri="{BB962C8B-B14F-4D97-AF65-F5344CB8AC3E}">
        <p14:creationId xmlns="" xmlns:p14="http://schemas.microsoft.com/office/powerpoint/2010/main" val="32406712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of High Level Synthesis (HLS) </a:t>
            </a:r>
            <a:br>
              <a:rPr lang="en-US" dirty="0" smtClean="0"/>
            </a:br>
            <a:r>
              <a:rPr lang="en-US" dirty="0" smtClean="0">
                <a:solidFill>
                  <a:schemeClr val="accent5">
                    <a:lumMod val="75000"/>
                  </a:schemeClr>
                </a:solidFill>
              </a:rPr>
              <a:t>Results</a:t>
            </a:r>
            <a:r>
              <a:rPr lang="en-US" dirty="0" smtClean="0"/>
              <a:t>  </a:t>
            </a:r>
            <a:br>
              <a:rPr lang="en-US" dirty="0" smtClean="0"/>
            </a:br>
            <a:endParaRPr lang="en-US" dirty="0"/>
          </a:p>
        </p:txBody>
      </p:sp>
      <p:sp>
        <p:nvSpPr>
          <p:cNvPr id="3" name="Text Placeholder 2"/>
          <p:cNvSpPr>
            <a:spLocks noGrp="1"/>
          </p:cNvSpPr>
          <p:nvPr>
            <p:ph type="body" sz="quarter" idx="11"/>
          </p:nvPr>
        </p:nvSpPr>
        <p:spPr>
          <a:xfrm>
            <a:off x="365125" y="1508781"/>
            <a:ext cx="6127094" cy="4892018"/>
          </a:xfrm>
        </p:spPr>
        <p:txBody>
          <a:bodyPr>
            <a:normAutofit/>
          </a:bodyPr>
          <a:lstStyle/>
          <a:p>
            <a:r>
              <a:rPr lang="en-US" dirty="0" smtClean="0"/>
              <a:t>Optimized RTL implementation </a:t>
            </a:r>
          </a:p>
          <a:p>
            <a:pPr>
              <a:buNone/>
            </a:pPr>
            <a:endParaRPr lang="en-US" dirty="0" smtClean="0"/>
          </a:p>
          <a:p>
            <a:pPr>
              <a:buNone/>
            </a:pPr>
            <a:endParaRPr lang="en-US" dirty="0" smtClean="0"/>
          </a:p>
          <a:p>
            <a:pPr>
              <a:buNone/>
            </a:pPr>
            <a:endParaRPr lang="en-US" dirty="0" smtClean="0"/>
          </a:p>
          <a:p>
            <a:r>
              <a:rPr lang="en-US" dirty="0" smtClean="0"/>
              <a:t>Synthesizable SystemC code for reuse</a:t>
            </a:r>
          </a:p>
          <a:p>
            <a:pPr lvl="1"/>
            <a:r>
              <a:rPr lang="en-US" dirty="0" smtClean="0"/>
              <a:t>Different ASIC technologies </a:t>
            </a:r>
          </a:p>
          <a:p>
            <a:pPr lvl="1"/>
            <a:r>
              <a:rPr lang="en-US" dirty="0" smtClean="0"/>
              <a:t>Different optimizations of speed, area and power</a:t>
            </a:r>
          </a:p>
          <a:p>
            <a:pPr lvl="1"/>
            <a:endParaRPr lang="en-US" dirty="0" smtClean="0"/>
          </a:p>
          <a:p>
            <a:r>
              <a:rPr lang="en-US" dirty="0" smtClean="0"/>
              <a:t>SystemC models for future use</a:t>
            </a:r>
          </a:p>
          <a:p>
            <a:pPr lvl="1"/>
            <a:r>
              <a:rPr lang="en-US" dirty="0" smtClean="0"/>
              <a:t>Performance modeling </a:t>
            </a:r>
          </a:p>
          <a:p>
            <a:pPr lvl="1"/>
            <a:r>
              <a:rPr lang="en-US" dirty="0" smtClean="0"/>
              <a:t>Architectural exploration </a:t>
            </a:r>
          </a:p>
          <a:p>
            <a:pPr lvl="1"/>
            <a:endParaRPr lang="en-US" dirty="0" smtClean="0"/>
          </a:p>
          <a:p>
            <a:r>
              <a:rPr lang="en-US" dirty="0" smtClean="0"/>
              <a:t>SystemC models for functional design evolution </a:t>
            </a:r>
            <a:endParaRPr lang="en-US" dirty="0"/>
          </a:p>
        </p:txBody>
      </p:sp>
      <p:sp>
        <p:nvSpPr>
          <p:cNvPr id="5" name="Rounded Rectangle 4"/>
          <p:cNvSpPr/>
          <p:nvPr/>
        </p:nvSpPr>
        <p:spPr>
          <a:xfrm>
            <a:off x="6583658" y="1417342"/>
            <a:ext cx="2285975" cy="548634"/>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Product</a:t>
            </a:r>
            <a:endParaRPr lang="en-US" dirty="0"/>
          </a:p>
        </p:txBody>
      </p:sp>
      <p:sp>
        <p:nvSpPr>
          <p:cNvPr id="6" name="Rounded Rectangle 5"/>
          <p:cNvSpPr/>
          <p:nvPr/>
        </p:nvSpPr>
        <p:spPr>
          <a:xfrm>
            <a:off x="6583658" y="3063244"/>
            <a:ext cx="2285975" cy="548634"/>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Reusable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dirty="0" smtClean="0"/>
              <a:t>Observations and </a:t>
            </a:r>
            <a:br>
              <a:rPr lang="en-US" sz="3600" dirty="0" smtClean="0"/>
            </a:br>
            <a:r>
              <a:rPr lang="en-US" sz="3600" dirty="0" smtClean="0"/>
              <a:t>Recommendations </a:t>
            </a:r>
            <a:r>
              <a:rPr lang="en-US" sz="3200" dirty="0" smtClean="0"/>
              <a:t/>
            </a:r>
            <a:br>
              <a:rPr lang="en-US" sz="3200" dirty="0" smtClean="0"/>
            </a:br>
            <a:r>
              <a:rPr lang="en-US" sz="3200" dirty="0" smtClean="0"/>
              <a:t/>
            </a:r>
            <a:br>
              <a:rPr lang="en-US" sz="3200"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Text Placeholder 2"/>
          <p:cNvSpPr>
            <a:spLocks noGrp="1"/>
          </p:cNvSpPr>
          <p:nvPr>
            <p:ph type="body" sz="quarter" idx="11"/>
          </p:nvPr>
        </p:nvSpPr>
        <p:spPr>
          <a:xfrm>
            <a:off x="304800" y="1235074"/>
            <a:ext cx="8534400" cy="5165725"/>
          </a:xfrm>
        </p:spPr>
        <p:txBody>
          <a:bodyPr>
            <a:normAutofit/>
          </a:bodyPr>
          <a:lstStyle/>
          <a:p>
            <a:r>
              <a:rPr lang="en-US" dirty="0" smtClean="0"/>
              <a:t>Each use-case is beneficial when used independently </a:t>
            </a:r>
          </a:p>
          <a:p>
            <a:pPr lvl="1"/>
            <a:r>
              <a:rPr lang="en-US" dirty="0" smtClean="0"/>
              <a:t>System Performance Models </a:t>
            </a:r>
          </a:p>
          <a:p>
            <a:pPr lvl="2"/>
            <a:r>
              <a:rPr lang="en-US" dirty="0" smtClean="0"/>
              <a:t>Optimized system structure </a:t>
            </a:r>
          </a:p>
          <a:p>
            <a:pPr lvl="2"/>
            <a:r>
              <a:rPr lang="en-US" dirty="0" smtClean="0"/>
              <a:t>Improved block-level requirements </a:t>
            </a:r>
          </a:p>
          <a:p>
            <a:pPr lvl="1"/>
            <a:r>
              <a:rPr lang="en-US" dirty="0" smtClean="0"/>
              <a:t>Block-level Architecture Modeling </a:t>
            </a:r>
          </a:p>
          <a:p>
            <a:pPr lvl="2"/>
            <a:r>
              <a:rPr lang="en-US" dirty="0" smtClean="0"/>
              <a:t>Executable functional description </a:t>
            </a:r>
          </a:p>
          <a:p>
            <a:pPr lvl="2"/>
            <a:r>
              <a:rPr lang="en-US" dirty="0" smtClean="0"/>
              <a:t>Early functional validation </a:t>
            </a:r>
          </a:p>
          <a:p>
            <a:pPr lvl="1"/>
            <a:r>
              <a:rPr lang="en-US" dirty="0" smtClean="0"/>
              <a:t>Virtual Prototype</a:t>
            </a:r>
          </a:p>
          <a:p>
            <a:pPr lvl="2"/>
            <a:r>
              <a:rPr lang="en-US" dirty="0" smtClean="0"/>
              <a:t>Minimize post-silicon software delays </a:t>
            </a:r>
          </a:p>
          <a:p>
            <a:pPr lvl="2"/>
            <a:r>
              <a:rPr lang="en-US" dirty="0" smtClean="0"/>
              <a:t>Allow early software feedback </a:t>
            </a:r>
          </a:p>
          <a:p>
            <a:pPr lvl="1"/>
            <a:r>
              <a:rPr lang="en-US" dirty="0" smtClean="0"/>
              <a:t>High Level Synthesis</a:t>
            </a:r>
          </a:p>
          <a:p>
            <a:pPr lvl="2"/>
            <a:r>
              <a:rPr lang="en-US" dirty="0" smtClean="0"/>
              <a:t>Focus on function, not micro-architecture</a:t>
            </a:r>
          </a:p>
          <a:p>
            <a:pPr lvl="2"/>
            <a:r>
              <a:rPr lang="en-US" dirty="0" smtClean="0"/>
              <a:t>Easy optimization of speed, area and power</a:t>
            </a:r>
          </a:p>
          <a:p>
            <a:r>
              <a:rPr lang="en-US" dirty="0" smtClean="0"/>
              <a:t>A single model implementation can be used by multiple use-cases</a:t>
            </a:r>
          </a:p>
          <a:p>
            <a:r>
              <a:rPr lang="en-US" dirty="0" smtClean="0">
                <a:solidFill>
                  <a:srgbClr val="69BE28"/>
                </a:solidFill>
              </a:rPr>
              <a:t>SystemC models are reusable across projects and technologies</a:t>
            </a:r>
            <a:r>
              <a:rPr lang="en-US" dirty="0" smtClean="0"/>
              <a:t> </a:t>
            </a:r>
          </a:p>
          <a:p>
            <a:r>
              <a:rPr lang="en-US" dirty="0" smtClean="0">
                <a:solidFill>
                  <a:srgbClr val="69BE28"/>
                </a:solidFill>
              </a:rPr>
              <a:t>Benefits multiply as more use-cases are incorporated into a design-flow</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937756" y="2788625"/>
            <a:ext cx="0" cy="2560292"/>
          </a:xfrm>
          <a:prstGeom prst="line">
            <a:avLst/>
          </a:prstGeom>
          <a:ln w="15875" cap="flat" cmpd="sng" algn="ctr">
            <a:solidFill>
              <a:srgbClr val="FFFFFF"/>
            </a:solidFill>
            <a:prstDash val="solid"/>
            <a:round/>
            <a:headEnd type="none" w="med" len="med"/>
            <a:tailEnd type="none" w="med" len="med"/>
          </a:ln>
          <a:effectLst/>
          <a:scene3d>
            <a:camera prst="orthographicFront"/>
            <a:lightRig rig="threePt" dir="t"/>
          </a:scene3d>
          <a:sp3d extrusionH="38100" contourW="38100">
            <a:bevelT w="38100" h="38100"/>
          </a:sp3d>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760707" y="3337259"/>
            <a:ext cx="0" cy="2285975"/>
          </a:xfrm>
          <a:prstGeom prst="line">
            <a:avLst/>
          </a:prstGeom>
          <a:ln w="15875" cap="flat" cmpd="sng" algn="ctr">
            <a:solidFill>
              <a:srgbClr val="FFFFFF"/>
            </a:solidFill>
            <a:prstDash val="solid"/>
            <a:round/>
            <a:headEnd type="none" w="med" len="med"/>
            <a:tailEnd type="none" w="med" len="med"/>
          </a:ln>
          <a:effectLst/>
          <a:scene3d>
            <a:camera prst="orthographicFront"/>
            <a:lightRig rig="threePt" dir="t"/>
          </a:scene3d>
          <a:sp3d extrusionH="38100" contourW="38100">
            <a:bevelT w="38100" h="38100"/>
          </a:sp3d>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normAutofit fontScale="90000"/>
          </a:bodyPr>
          <a:lstStyle/>
          <a:p>
            <a:r>
              <a:rPr lang="en-US" dirty="0" smtClean="0"/>
              <a:t>Example RTL Project Design Flow </a:t>
            </a:r>
            <a:br>
              <a:rPr lang="en-US" dirty="0" smtClean="0"/>
            </a:br>
            <a:r>
              <a:rPr lang="en-US" dirty="0" smtClean="0"/>
              <a:t>System On a Chip (SoC)</a:t>
            </a:r>
            <a:br>
              <a:rPr lang="en-US" dirty="0" smtClean="0"/>
            </a:br>
            <a:endParaRPr lang="en-US" dirty="0"/>
          </a:p>
        </p:txBody>
      </p:sp>
      <p:sp>
        <p:nvSpPr>
          <p:cNvPr id="7" name="Chevron 6"/>
          <p:cNvSpPr/>
          <p:nvPr/>
        </p:nvSpPr>
        <p:spPr>
          <a:xfrm>
            <a:off x="1463074" y="2239987"/>
            <a:ext cx="1554480" cy="365760"/>
          </a:xfrm>
          <a:prstGeom prst="chevron">
            <a:avLst/>
          </a:prstGeom>
          <a:solidFill>
            <a:srgbClr val="F77F00"/>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Specification </a:t>
            </a:r>
            <a:endParaRPr lang="en-US" sz="1400" dirty="0">
              <a:solidFill>
                <a:schemeClr val="bg1"/>
              </a:solidFill>
            </a:endParaRPr>
          </a:p>
        </p:txBody>
      </p:sp>
      <p:sp>
        <p:nvSpPr>
          <p:cNvPr id="8" name="Chevron 7"/>
          <p:cNvSpPr/>
          <p:nvPr/>
        </p:nvSpPr>
        <p:spPr>
          <a:xfrm>
            <a:off x="1828828" y="2788621"/>
            <a:ext cx="3108927" cy="365760"/>
          </a:xfrm>
          <a:prstGeom prst="chevron">
            <a:avLst/>
          </a:prstGeom>
          <a:solidFill>
            <a:srgbClr val="00ADD0"/>
          </a:solidFill>
          <a:ln>
            <a:solidFill>
              <a:schemeClr val="accent2"/>
            </a:solid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rPr>
              <a:t>Hardware Design </a:t>
            </a:r>
            <a:endParaRPr lang="en-US" sz="1200" dirty="0">
              <a:solidFill>
                <a:schemeClr val="bg1"/>
              </a:solidFill>
            </a:endParaRPr>
          </a:p>
        </p:txBody>
      </p:sp>
      <p:sp>
        <p:nvSpPr>
          <p:cNvPr id="9" name="Chevron 8"/>
          <p:cNvSpPr/>
          <p:nvPr/>
        </p:nvSpPr>
        <p:spPr>
          <a:xfrm>
            <a:off x="3749049" y="4434527"/>
            <a:ext cx="4297633" cy="365760"/>
          </a:xfrm>
          <a:prstGeom prst="chevron">
            <a:avLst/>
          </a:prstGeom>
          <a:solidFill>
            <a:srgbClr val="FECB00"/>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Software</a:t>
            </a:r>
            <a:endParaRPr lang="en-US" sz="1400" dirty="0">
              <a:solidFill>
                <a:schemeClr val="bg1"/>
              </a:solidFill>
            </a:endParaRPr>
          </a:p>
        </p:txBody>
      </p:sp>
      <p:sp>
        <p:nvSpPr>
          <p:cNvPr id="10" name="Chevron 9"/>
          <p:cNvSpPr/>
          <p:nvPr/>
        </p:nvSpPr>
        <p:spPr>
          <a:xfrm>
            <a:off x="2834659" y="3337255"/>
            <a:ext cx="2926080" cy="365760"/>
          </a:xfrm>
          <a:prstGeom prst="chevron">
            <a:avLst/>
          </a:prstGeom>
          <a:solidFill>
            <a:srgbClr val="00ADD0"/>
          </a:solidFill>
          <a:ln>
            <a:solidFill>
              <a:schemeClr val="accent2"/>
            </a:solid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rPr>
              <a:t>FPGA Prototype  </a:t>
            </a:r>
            <a:endParaRPr lang="en-US" sz="1200" dirty="0">
              <a:solidFill>
                <a:schemeClr val="bg1"/>
              </a:solidFill>
            </a:endParaRPr>
          </a:p>
        </p:txBody>
      </p:sp>
      <p:sp>
        <p:nvSpPr>
          <p:cNvPr id="11" name="Rounded Rectangular Callout 10"/>
          <p:cNvSpPr/>
          <p:nvPr/>
        </p:nvSpPr>
        <p:spPr>
          <a:xfrm>
            <a:off x="3749039" y="5074600"/>
            <a:ext cx="914400" cy="274320"/>
          </a:xfrm>
          <a:prstGeom prst="wedgeRoundRectCallout">
            <a:avLst>
              <a:gd name="adj1" fmla="val 79101"/>
              <a:gd name="adj2" fmla="val -5969"/>
              <a:gd name="adj3" fmla="val 16667"/>
            </a:avLst>
          </a:prstGeom>
          <a:solidFill>
            <a:schemeClr val="tx1">
              <a:lumMod val="85000"/>
            </a:schemeClr>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solidFill>
                  <a:schemeClr val="bg1"/>
                </a:solidFill>
              </a:rPr>
              <a:t>Tape-out</a:t>
            </a:r>
            <a:endParaRPr lang="en-US" sz="1200" dirty="0">
              <a:solidFill>
                <a:schemeClr val="bg1"/>
              </a:solidFill>
            </a:endParaRPr>
          </a:p>
        </p:txBody>
      </p:sp>
      <p:sp>
        <p:nvSpPr>
          <p:cNvPr id="13" name="Rounded Rectangular Callout 12"/>
          <p:cNvSpPr/>
          <p:nvPr/>
        </p:nvSpPr>
        <p:spPr>
          <a:xfrm>
            <a:off x="4389122" y="5440353"/>
            <a:ext cx="1005829" cy="274320"/>
          </a:xfrm>
          <a:prstGeom prst="wedgeRoundRectCallout">
            <a:avLst>
              <a:gd name="adj1" fmla="val 83927"/>
              <a:gd name="adj2" fmla="val -1071"/>
              <a:gd name="adj3" fmla="val 16667"/>
            </a:avLst>
          </a:prstGeom>
          <a:solidFill>
            <a:schemeClr val="tx1">
              <a:lumMod val="85000"/>
            </a:schemeClr>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solidFill>
                  <a:schemeClr val="bg1"/>
                </a:solidFill>
              </a:rPr>
              <a:t>First Si </a:t>
            </a:r>
            <a:endParaRPr lang="en-US" sz="1200" dirty="0">
              <a:solidFill>
                <a:schemeClr val="bg1"/>
              </a:solidFill>
            </a:endParaRPr>
          </a:p>
        </p:txBody>
      </p:sp>
      <p:sp>
        <p:nvSpPr>
          <p:cNvPr id="22" name="Chevron 21"/>
          <p:cNvSpPr/>
          <p:nvPr/>
        </p:nvSpPr>
        <p:spPr>
          <a:xfrm>
            <a:off x="5760691" y="3885889"/>
            <a:ext cx="1280162" cy="365760"/>
          </a:xfrm>
          <a:prstGeom prst="chevron">
            <a:avLst/>
          </a:prstGeom>
          <a:solidFill>
            <a:srgbClr val="69BE28"/>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Bring-Up </a:t>
            </a:r>
            <a:endParaRPr lang="en-US" sz="1400" dirty="0">
              <a:solidFill>
                <a:schemeClr val="bg1"/>
              </a:solidFill>
            </a:endParaRPr>
          </a:p>
        </p:txBody>
      </p:sp>
      <p:sp>
        <p:nvSpPr>
          <p:cNvPr id="25" name="Chevron 24"/>
          <p:cNvSpPr/>
          <p:nvPr/>
        </p:nvSpPr>
        <p:spPr>
          <a:xfrm>
            <a:off x="914422" y="1691659"/>
            <a:ext cx="1645920" cy="365760"/>
          </a:xfrm>
          <a:prstGeom prst="chevron">
            <a:avLst/>
          </a:prstGeom>
          <a:solidFill>
            <a:srgbClr val="F77F00"/>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Requirements </a:t>
            </a:r>
            <a:endParaRPr lang="en-US" sz="1400" dirty="0">
              <a:solidFill>
                <a:schemeClr val="bg1"/>
              </a:solidFill>
            </a:endParaRPr>
          </a:p>
        </p:txBody>
      </p:sp>
      <p:sp>
        <p:nvSpPr>
          <p:cNvPr id="40" name="Chevron 39"/>
          <p:cNvSpPr/>
          <p:nvPr/>
        </p:nvSpPr>
        <p:spPr>
          <a:xfrm>
            <a:off x="6949414" y="4892024"/>
            <a:ext cx="1005829" cy="365760"/>
          </a:xfrm>
          <a:prstGeom prst="chevron">
            <a:avLst/>
          </a:prstGeom>
          <a:solidFill>
            <a:srgbClr val="6952C7"/>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Ship  </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937756" y="3520439"/>
            <a:ext cx="0" cy="2103097"/>
          </a:xfrm>
          <a:prstGeom prst="line">
            <a:avLst/>
          </a:prstGeom>
          <a:ln w="1587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normAutofit fontScale="90000"/>
          </a:bodyPr>
          <a:lstStyle/>
          <a:p>
            <a:r>
              <a:rPr lang="en-US" dirty="0" smtClean="0"/>
              <a:t>Example ESL Project Design Flow </a:t>
            </a:r>
            <a:br>
              <a:rPr lang="en-US" dirty="0" smtClean="0"/>
            </a:br>
            <a:r>
              <a:rPr lang="en-US" dirty="0" smtClean="0"/>
              <a:t>System On a Chip (SoC)</a:t>
            </a:r>
            <a:br>
              <a:rPr lang="en-US" dirty="0" smtClean="0"/>
            </a:br>
            <a:endParaRPr lang="en-US" dirty="0"/>
          </a:p>
        </p:txBody>
      </p:sp>
      <p:sp>
        <p:nvSpPr>
          <p:cNvPr id="7" name="Chevron 6"/>
          <p:cNvSpPr/>
          <p:nvPr/>
        </p:nvSpPr>
        <p:spPr>
          <a:xfrm>
            <a:off x="1188757" y="2240289"/>
            <a:ext cx="1554480" cy="365760"/>
          </a:xfrm>
          <a:prstGeom prst="chevron">
            <a:avLst/>
          </a:prstGeom>
          <a:solidFill>
            <a:srgbClr val="F77F00"/>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Specification </a:t>
            </a:r>
            <a:endParaRPr lang="en-US" sz="1400" dirty="0">
              <a:solidFill>
                <a:schemeClr val="bg1"/>
              </a:solidFill>
            </a:endParaRPr>
          </a:p>
        </p:txBody>
      </p:sp>
      <p:sp>
        <p:nvSpPr>
          <p:cNvPr id="8" name="Chevron 7"/>
          <p:cNvSpPr/>
          <p:nvPr/>
        </p:nvSpPr>
        <p:spPr>
          <a:xfrm>
            <a:off x="1828796" y="3337557"/>
            <a:ext cx="3108960" cy="365760"/>
          </a:xfrm>
          <a:prstGeom prst="chevron">
            <a:avLst/>
          </a:prstGeom>
          <a:solidFill>
            <a:srgbClr val="00ADD0"/>
          </a:solidFill>
          <a:ln>
            <a:solidFill>
              <a:schemeClr val="accent2"/>
            </a:solid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rPr>
              <a:t>Hardware Design</a:t>
            </a:r>
            <a:endParaRPr lang="en-US" sz="1200" dirty="0">
              <a:solidFill>
                <a:schemeClr val="bg1"/>
              </a:solidFill>
            </a:endParaRPr>
          </a:p>
        </p:txBody>
      </p:sp>
      <p:sp>
        <p:nvSpPr>
          <p:cNvPr id="9" name="Chevron 8"/>
          <p:cNvSpPr/>
          <p:nvPr/>
        </p:nvSpPr>
        <p:spPr>
          <a:xfrm>
            <a:off x="2011708" y="4983459"/>
            <a:ext cx="4297680" cy="365760"/>
          </a:xfrm>
          <a:prstGeom prst="chevron">
            <a:avLst/>
          </a:prstGeom>
          <a:solidFill>
            <a:srgbClr val="FECB00"/>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Software </a:t>
            </a:r>
            <a:endParaRPr lang="en-US" sz="1400" dirty="0">
              <a:solidFill>
                <a:schemeClr val="bg1"/>
              </a:solidFill>
            </a:endParaRPr>
          </a:p>
        </p:txBody>
      </p:sp>
      <p:sp>
        <p:nvSpPr>
          <p:cNvPr id="10" name="Chevron 9"/>
          <p:cNvSpPr/>
          <p:nvPr/>
        </p:nvSpPr>
        <p:spPr>
          <a:xfrm>
            <a:off x="3474084" y="3886191"/>
            <a:ext cx="2286007" cy="365760"/>
          </a:xfrm>
          <a:prstGeom prst="chevron">
            <a:avLst/>
          </a:prstGeom>
          <a:solidFill>
            <a:srgbClr val="00ADD0"/>
          </a:solidFill>
          <a:ln>
            <a:solidFill>
              <a:schemeClr val="accent2"/>
            </a:solid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rPr>
              <a:t>FPGA Prototype  </a:t>
            </a:r>
            <a:endParaRPr lang="en-US" sz="1200" dirty="0">
              <a:solidFill>
                <a:schemeClr val="bg1"/>
              </a:solidFill>
            </a:endParaRPr>
          </a:p>
        </p:txBody>
      </p:sp>
      <p:sp>
        <p:nvSpPr>
          <p:cNvPr id="11" name="Rounded Rectangular Callout 10"/>
          <p:cNvSpPr/>
          <p:nvPr/>
        </p:nvSpPr>
        <p:spPr>
          <a:xfrm>
            <a:off x="3657610" y="5623536"/>
            <a:ext cx="914400" cy="274320"/>
          </a:xfrm>
          <a:prstGeom prst="wedgeRoundRectCallout">
            <a:avLst>
              <a:gd name="adj1" fmla="val 79101"/>
              <a:gd name="adj2" fmla="val -83639"/>
              <a:gd name="adj3" fmla="val 16667"/>
            </a:avLst>
          </a:prstGeom>
          <a:solidFill>
            <a:schemeClr val="tx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solidFill>
                  <a:schemeClr val="bg1"/>
                </a:solidFill>
              </a:rPr>
              <a:t>Tape-out</a:t>
            </a:r>
            <a:endParaRPr lang="en-US" sz="1200" dirty="0">
              <a:solidFill>
                <a:schemeClr val="bg1"/>
              </a:solidFill>
            </a:endParaRPr>
          </a:p>
        </p:txBody>
      </p:sp>
      <p:sp>
        <p:nvSpPr>
          <p:cNvPr id="22" name="Chevron 21"/>
          <p:cNvSpPr/>
          <p:nvPr/>
        </p:nvSpPr>
        <p:spPr>
          <a:xfrm>
            <a:off x="5760707" y="4434825"/>
            <a:ext cx="1280162" cy="365760"/>
          </a:xfrm>
          <a:prstGeom prst="chevron">
            <a:avLst/>
          </a:prstGeom>
          <a:solidFill>
            <a:srgbClr val="69BE28"/>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Bring-Up </a:t>
            </a:r>
            <a:endParaRPr lang="en-US" sz="1400" dirty="0">
              <a:solidFill>
                <a:schemeClr val="bg1"/>
              </a:solidFill>
            </a:endParaRPr>
          </a:p>
        </p:txBody>
      </p:sp>
      <p:sp>
        <p:nvSpPr>
          <p:cNvPr id="25" name="Chevron 24"/>
          <p:cNvSpPr/>
          <p:nvPr/>
        </p:nvSpPr>
        <p:spPr>
          <a:xfrm>
            <a:off x="914422" y="1691659"/>
            <a:ext cx="1645920" cy="365760"/>
          </a:xfrm>
          <a:prstGeom prst="chevron">
            <a:avLst/>
          </a:prstGeom>
          <a:solidFill>
            <a:srgbClr val="F77F00"/>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Architecture</a:t>
            </a:r>
          </a:p>
        </p:txBody>
      </p:sp>
      <p:sp>
        <p:nvSpPr>
          <p:cNvPr id="40" name="Chevron 39"/>
          <p:cNvSpPr/>
          <p:nvPr/>
        </p:nvSpPr>
        <p:spPr>
          <a:xfrm>
            <a:off x="6309341" y="5532093"/>
            <a:ext cx="1005829" cy="365760"/>
          </a:xfrm>
          <a:prstGeom prst="chevron">
            <a:avLst/>
          </a:prstGeom>
          <a:solidFill>
            <a:srgbClr val="6952C7"/>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Ship  </a:t>
            </a:r>
            <a:endParaRPr lang="en-US" sz="1400" dirty="0">
              <a:solidFill>
                <a:schemeClr val="bg1"/>
              </a:solidFill>
            </a:endParaRPr>
          </a:p>
        </p:txBody>
      </p:sp>
      <p:sp>
        <p:nvSpPr>
          <p:cNvPr id="15" name="Chevron 14"/>
          <p:cNvSpPr/>
          <p:nvPr/>
        </p:nvSpPr>
        <p:spPr>
          <a:xfrm>
            <a:off x="1432596" y="2788923"/>
            <a:ext cx="2316453" cy="365760"/>
          </a:xfrm>
          <a:prstGeom prst="chevron">
            <a:avLst/>
          </a:prstGeom>
          <a:solidFill>
            <a:srgbClr val="F77F00"/>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Performance Modeling</a:t>
            </a:r>
            <a:endParaRPr lang="en-US" sz="1400" dirty="0">
              <a:solidFill>
                <a:schemeClr val="bg1"/>
              </a:solidFill>
            </a:endParaRPr>
          </a:p>
        </p:txBody>
      </p:sp>
      <p:sp>
        <p:nvSpPr>
          <p:cNvPr id="16" name="Chevron 15"/>
          <p:cNvSpPr/>
          <p:nvPr/>
        </p:nvSpPr>
        <p:spPr>
          <a:xfrm>
            <a:off x="1828831" y="4434825"/>
            <a:ext cx="2011658" cy="365760"/>
          </a:xfrm>
          <a:prstGeom prst="chevron">
            <a:avLst/>
          </a:prstGeom>
          <a:solidFill>
            <a:srgbClr val="3366FF"/>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Virtual Prototype</a:t>
            </a:r>
            <a:endParaRPr lang="en-US" sz="1400" dirty="0">
              <a:solidFill>
                <a:schemeClr val="bg1"/>
              </a:solidFill>
            </a:endParaRPr>
          </a:p>
        </p:txBody>
      </p:sp>
      <p:cxnSp>
        <p:nvCxnSpPr>
          <p:cNvPr id="19" name="Straight Connector 18"/>
          <p:cNvCxnSpPr/>
          <p:nvPr/>
        </p:nvCxnSpPr>
        <p:spPr>
          <a:xfrm>
            <a:off x="5760707" y="4069073"/>
            <a:ext cx="0" cy="2011658"/>
          </a:xfrm>
          <a:prstGeom prst="line">
            <a:avLst/>
          </a:prstGeom>
          <a:ln w="1587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 name="Rounded Rectangular Callout 22"/>
          <p:cNvSpPr/>
          <p:nvPr/>
        </p:nvSpPr>
        <p:spPr>
          <a:xfrm>
            <a:off x="4754878" y="5989292"/>
            <a:ext cx="731512" cy="274320"/>
          </a:xfrm>
          <a:prstGeom prst="wedgeRoundRectCallout">
            <a:avLst>
              <a:gd name="adj1" fmla="val 87568"/>
              <a:gd name="adj2" fmla="val -72269"/>
              <a:gd name="adj3" fmla="val 16667"/>
            </a:avLst>
          </a:prstGeom>
          <a:solidFill>
            <a:schemeClr val="tx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solidFill>
                  <a:schemeClr val="bg1"/>
                </a:solidFill>
              </a:rPr>
              <a:t>First Si </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At DAC   </a:t>
            </a:r>
            <a:endParaRPr lang="en-US" dirty="0"/>
          </a:p>
        </p:txBody>
      </p:sp>
      <p:sp>
        <p:nvSpPr>
          <p:cNvPr id="3" name="Text Placeholder 2"/>
          <p:cNvSpPr>
            <a:spLocks noGrp="1"/>
          </p:cNvSpPr>
          <p:nvPr>
            <p:ph type="body" sz="quarter" idx="11"/>
          </p:nvPr>
        </p:nvSpPr>
        <p:spPr>
          <a:xfrm>
            <a:off x="304800" y="1051585"/>
            <a:ext cx="8534400" cy="5577779"/>
          </a:xfrm>
        </p:spPr>
        <p:txBody>
          <a:bodyPr>
            <a:normAutofit fontScale="92500" lnSpcReduction="20000"/>
          </a:bodyPr>
          <a:lstStyle/>
          <a:p>
            <a:r>
              <a:rPr lang="en-US" sz="2200" dirty="0" smtClean="0"/>
              <a:t>Attend Accellera sponsored events at DAC</a:t>
            </a:r>
          </a:p>
          <a:p>
            <a:pPr lvl="1"/>
            <a:r>
              <a:rPr lang="en-US" sz="1900" dirty="0" smtClean="0"/>
              <a:t>Breakfast and Town Hall Meeting </a:t>
            </a:r>
          </a:p>
          <a:p>
            <a:pPr lvl="1"/>
            <a:r>
              <a:rPr lang="en-US" sz="1900" dirty="0" smtClean="0"/>
              <a:t>IP XACT Tutorial</a:t>
            </a:r>
          </a:p>
          <a:p>
            <a:pPr lvl="1"/>
            <a:r>
              <a:rPr lang="en-US" sz="1900" dirty="0" smtClean="0"/>
              <a:t>Multi-Language Birds-of-a-Feather Meeting</a:t>
            </a:r>
          </a:p>
          <a:p>
            <a:pPr lvl="1"/>
            <a:r>
              <a:rPr lang="en-US" sz="1900" dirty="0" smtClean="0"/>
              <a:t>IP Protection / P1735 Birds-of-a-Feather Meeting</a:t>
            </a:r>
          </a:p>
          <a:p>
            <a:pPr lvl="1"/>
            <a:r>
              <a:rPr lang="en-US" sz="1900" dirty="0" smtClean="0"/>
              <a:t>North American SystemC User Group (NASCUG) meeting</a:t>
            </a:r>
          </a:p>
          <a:p>
            <a:pPr lvl="2"/>
            <a:endParaRPr lang="en-US" dirty="0" smtClean="0"/>
          </a:p>
          <a:p>
            <a:r>
              <a:rPr lang="en-US" sz="2200" dirty="0" smtClean="0"/>
              <a:t>Get involved with the Accellera design standards activities </a:t>
            </a:r>
          </a:p>
          <a:p>
            <a:pPr lvl="1"/>
            <a:endParaRPr lang="en-US" dirty="0" smtClean="0"/>
          </a:p>
          <a:p>
            <a:r>
              <a:rPr lang="en-US" sz="2200" dirty="0" smtClean="0"/>
              <a:t>Look for more SystemC presentations</a:t>
            </a:r>
          </a:p>
          <a:p>
            <a:r>
              <a:rPr lang="en-US" sz="2200" dirty="0" smtClean="0"/>
              <a:t>Visit the DAC exhibitors and investigate </a:t>
            </a:r>
          </a:p>
          <a:p>
            <a:pPr lvl="1"/>
            <a:r>
              <a:rPr lang="en-US" sz="1900" dirty="0" smtClean="0"/>
              <a:t>SystemC training </a:t>
            </a:r>
          </a:p>
          <a:p>
            <a:pPr lvl="1"/>
            <a:r>
              <a:rPr lang="en-US" sz="1900" dirty="0" smtClean="0"/>
              <a:t>SystemC development environments</a:t>
            </a:r>
          </a:p>
          <a:p>
            <a:pPr lvl="1"/>
            <a:r>
              <a:rPr lang="en-US" sz="1900" dirty="0" smtClean="0"/>
              <a:t>SystemC &amp; RTL co-simulation environments </a:t>
            </a:r>
          </a:p>
          <a:p>
            <a:pPr lvl="1"/>
            <a:r>
              <a:rPr lang="en-US" sz="1900" dirty="0" smtClean="0"/>
              <a:t>RTL to SystemC conversion tools </a:t>
            </a:r>
          </a:p>
          <a:p>
            <a:pPr lvl="1"/>
            <a:r>
              <a:rPr lang="en-US" sz="1900" dirty="0" smtClean="0"/>
              <a:t>IP packages with SystemC models </a:t>
            </a:r>
          </a:p>
          <a:p>
            <a:pPr lvl="1"/>
            <a:r>
              <a:rPr lang="en-US" sz="1900" dirty="0" smtClean="0"/>
              <a:t>IP packages with SystemRDL </a:t>
            </a:r>
          </a:p>
          <a:p>
            <a:pPr lvl="1"/>
            <a:r>
              <a:rPr lang="en-US" sz="1900" dirty="0" smtClean="0"/>
              <a:t>Code generators for CSR (SystemC and RTL)</a:t>
            </a:r>
          </a:p>
          <a:p>
            <a:pPr lvl="1"/>
            <a:r>
              <a:rPr lang="en-US" sz="1900" dirty="0" smtClean="0"/>
              <a:t>High Level Synthesis (HLS) </a:t>
            </a:r>
            <a:r>
              <a:rPr lang="en-US" dirty="0" smtClean="0"/>
              <a:t>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 the Accellera Members</a:t>
            </a:r>
            <a:br>
              <a:rPr lang="en-US" dirty="0" smtClean="0"/>
            </a:br>
            <a:r>
              <a:rPr lang="en-US" dirty="0" smtClean="0"/>
              <a:t>DAC Exhibitors</a:t>
            </a:r>
            <a:endParaRPr lang="en-US" dirty="0"/>
          </a:p>
        </p:txBody>
      </p:sp>
      <p:sp>
        <p:nvSpPr>
          <p:cNvPr id="3" name="Text Placeholder 2"/>
          <p:cNvSpPr>
            <a:spLocks noGrp="1"/>
          </p:cNvSpPr>
          <p:nvPr>
            <p:ph type="body" sz="quarter" idx="11"/>
          </p:nvPr>
        </p:nvSpPr>
        <p:spPr>
          <a:xfrm>
            <a:off x="365806" y="1783709"/>
            <a:ext cx="4267200" cy="4297022"/>
          </a:xfrm>
        </p:spPr>
        <p:txBody>
          <a:bodyPr>
            <a:normAutofit/>
          </a:bodyPr>
          <a:lstStyle/>
          <a:p>
            <a:r>
              <a:rPr lang="en-US" sz="2400" dirty="0" smtClean="0"/>
              <a:t>ARM Ltd.</a:t>
            </a:r>
          </a:p>
          <a:p>
            <a:r>
              <a:rPr lang="en-US" sz="2400" dirty="0" smtClean="0"/>
              <a:t>Atrenta, Inc.</a:t>
            </a:r>
          </a:p>
          <a:p>
            <a:r>
              <a:rPr lang="en-US" sz="2400" dirty="0" smtClean="0"/>
              <a:t>Cadence Design Systems</a:t>
            </a:r>
          </a:p>
          <a:p>
            <a:r>
              <a:rPr lang="en-US" sz="2400" dirty="0" err="1" smtClean="0"/>
              <a:t>Doulos</a:t>
            </a:r>
            <a:r>
              <a:rPr lang="en-US" sz="2400" dirty="0" smtClean="0"/>
              <a:t> Ltd.</a:t>
            </a:r>
          </a:p>
          <a:p>
            <a:r>
              <a:rPr lang="en-US" sz="2400" dirty="0" err="1" smtClean="0"/>
              <a:t>Duolog</a:t>
            </a:r>
            <a:endParaRPr lang="en-US" sz="2400" dirty="0" smtClean="0"/>
          </a:p>
          <a:p>
            <a:r>
              <a:rPr lang="en-US" sz="2400" dirty="0" smtClean="0"/>
              <a:t>Forte Design Systems</a:t>
            </a:r>
          </a:p>
          <a:p>
            <a:r>
              <a:rPr lang="en-US" sz="2400" dirty="0" err="1" smtClean="0"/>
              <a:t>Fraunhofer</a:t>
            </a:r>
            <a:r>
              <a:rPr lang="en-US" sz="2400" dirty="0" smtClean="0"/>
              <a:t> IIS/EAS</a:t>
            </a:r>
          </a:p>
          <a:p>
            <a:r>
              <a:rPr lang="en-US" sz="2400" dirty="0" smtClean="0"/>
              <a:t>IBM</a:t>
            </a:r>
          </a:p>
          <a:p>
            <a:pPr>
              <a:buNone/>
            </a:pPr>
            <a:endParaRPr lang="en-US" dirty="0"/>
          </a:p>
        </p:txBody>
      </p:sp>
      <p:sp>
        <p:nvSpPr>
          <p:cNvPr id="4" name="Text Placeholder 2"/>
          <p:cNvSpPr txBox="1">
            <a:spLocks/>
          </p:cNvSpPr>
          <p:nvPr/>
        </p:nvSpPr>
        <p:spPr>
          <a:xfrm>
            <a:off x="4572000" y="1783709"/>
            <a:ext cx="4267200" cy="3839827"/>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chemeClr val="tx1"/>
                </a:solidFill>
                <a:effectLst/>
                <a:uLnTx/>
                <a:uFillTx/>
                <a:latin typeface="Tahoma"/>
                <a:ea typeface="+mn-ea"/>
                <a:cs typeface="Tahoma"/>
              </a:rPr>
              <a:t>Intel Corporation</a:t>
            </a:r>
          </a:p>
          <a:p>
            <a:pPr marL="228600" marR="0" lvl="0" indent="-228600" algn="l" defTabSz="9144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chemeClr val="tx1"/>
                </a:solidFill>
                <a:effectLst/>
                <a:uLnTx/>
                <a:uFillTx/>
                <a:latin typeface="Tahoma"/>
                <a:ea typeface="+mn-ea"/>
                <a:cs typeface="Tahoma"/>
              </a:rPr>
              <a:t>Jasper Design Automation</a:t>
            </a:r>
          </a:p>
          <a:p>
            <a:pPr marL="228600" marR="0" lvl="0" indent="-228600" algn="l" defTabSz="9144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err="1" smtClean="0">
                <a:ln>
                  <a:noFill/>
                </a:ln>
                <a:solidFill>
                  <a:schemeClr val="tx1"/>
                </a:solidFill>
                <a:effectLst/>
                <a:uLnTx/>
                <a:uFillTx/>
                <a:latin typeface="Tahoma"/>
                <a:ea typeface="+mn-ea"/>
                <a:cs typeface="Tahoma"/>
              </a:rPr>
              <a:t>Magillem</a:t>
            </a:r>
            <a:r>
              <a:rPr kumimoji="0" lang="en-US" sz="2400" b="0" i="0" u="none" strike="noStrike" kern="1200" cap="none" spc="0" normalizeH="0" baseline="0" noProof="0" dirty="0" smtClean="0">
                <a:ln>
                  <a:noFill/>
                </a:ln>
                <a:solidFill>
                  <a:schemeClr val="tx1"/>
                </a:solidFill>
                <a:effectLst/>
                <a:uLnTx/>
                <a:uFillTx/>
                <a:latin typeface="Tahoma"/>
                <a:ea typeface="+mn-ea"/>
                <a:cs typeface="Tahoma"/>
              </a:rPr>
              <a:t> Design Services</a:t>
            </a:r>
          </a:p>
          <a:p>
            <a:pPr marL="228600" marR="0" lvl="0" indent="-228600" algn="l" defTabSz="9144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chemeClr val="tx1"/>
                </a:solidFill>
                <a:effectLst/>
                <a:uLnTx/>
                <a:uFillTx/>
                <a:latin typeface="Tahoma"/>
                <a:ea typeface="+mn-ea"/>
                <a:cs typeface="Tahoma"/>
              </a:rPr>
              <a:t>Mentor Graphic</a:t>
            </a:r>
          </a:p>
          <a:p>
            <a:pPr marL="228600" marR="0" lvl="0" indent="-228600" algn="l" defTabSz="9144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err="1" smtClean="0">
                <a:ln>
                  <a:noFill/>
                </a:ln>
                <a:solidFill>
                  <a:schemeClr val="tx1"/>
                </a:solidFill>
                <a:effectLst/>
                <a:uLnTx/>
                <a:uFillTx/>
                <a:latin typeface="Tahoma"/>
                <a:ea typeface="+mn-ea"/>
                <a:cs typeface="Tahoma"/>
              </a:rPr>
              <a:t>Semifore</a:t>
            </a:r>
            <a:r>
              <a:rPr kumimoji="0" lang="en-US" sz="2400" b="0" i="0" u="none" strike="noStrike" kern="1200" cap="none" spc="0" normalizeH="0" baseline="0" noProof="0" dirty="0" smtClean="0">
                <a:ln>
                  <a:noFill/>
                </a:ln>
                <a:solidFill>
                  <a:schemeClr val="tx1"/>
                </a:solidFill>
                <a:effectLst/>
                <a:uLnTx/>
                <a:uFillTx/>
                <a:latin typeface="Tahoma"/>
                <a:ea typeface="+mn-ea"/>
                <a:cs typeface="Tahoma"/>
              </a:rPr>
              <a:t>, Inc.</a:t>
            </a:r>
          </a:p>
          <a:p>
            <a:pPr marL="228600" marR="0" lvl="0" indent="-228600" algn="l" defTabSz="9144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chemeClr val="tx1"/>
                </a:solidFill>
                <a:effectLst/>
                <a:uLnTx/>
                <a:uFillTx/>
                <a:latin typeface="Tahoma"/>
                <a:ea typeface="+mn-ea"/>
                <a:cs typeface="Tahoma"/>
              </a:rPr>
              <a:t>Synopsys</a:t>
            </a:r>
          </a:p>
          <a:p>
            <a:pPr marL="228600" marR="0" lvl="0" indent="-228600" algn="l" defTabSz="9144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err="1" smtClean="0">
                <a:ln>
                  <a:noFill/>
                </a:ln>
                <a:solidFill>
                  <a:schemeClr val="tx1"/>
                </a:solidFill>
                <a:effectLst/>
                <a:uLnTx/>
                <a:uFillTx/>
                <a:latin typeface="Tahoma"/>
                <a:ea typeface="+mn-ea"/>
                <a:cs typeface="Tahoma"/>
              </a:rPr>
              <a:t>Vayavya</a:t>
            </a:r>
            <a:r>
              <a:rPr kumimoji="0" lang="en-US" sz="2400" b="0" i="0" u="none" strike="noStrike" kern="1200" cap="none" spc="0" normalizeH="0" baseline="0" noProof="0" dirty="0" smtClean="0">
                <a:ln>
                  <a:noFill/>
                </a:ln>
                <a:solidFill>
                  <a:schemeClr val="tx1"/>
                </a:solidFill>
                <a:effectLst/>
                <a:uLnTx/>
                <a:uFillTx/>
                <a:latin typeface="Tahoma"/>
                <a:ea typeface="+mn-ea"/>
                <a:cs typeface="Tahoma"/>
              </a:rPr>
              <a:t> Labs</a:t>
            </a:r>
          </a:p>
          <a:p>
            <a:pPr marL="228600" marR="0" lvl="0" indent="-228600" algn="l" defTabSz="914400" rtl="0" eaLnBrk="1" fontAlgn="auto" latinLnBrk="0" hangingPunct="1">
              <a:lnSpc>
                <a:spcPct val="100000"/>
              </a:lnSpc>
              <a:spcBef>
                <a:spcPct val="20000"/>
              </a:spcBef>
              <a:spcAft>
                <a:spcPts val="0"/>
              </a:spcAft>
              <a:buClrTx/>
              <a:buSzTx/>
              <a:buFont typeface="Wingdings" charset="2"/>
              <a:buChar char="§"/>
              <a:tabLst/>
              <a:defRPr/>
            </a:pPr>
            <a:endParaRPr kumimoji="0" lang="en-US" sz="2000" b="0" i="0" u="none" strike="noStrike" kern="1200" cap="none" spc="0" normalizeH="0" baseline="0" noProof="0" dirty="0">
              <a:ln>
                <a:noFill/>
              </a:ln>
              <a:solidFill>
                <a:schemeClr val="tx1"/>
              </a:solidFill>
              <a:effectLst/>
              <a:uLnTx/>
              <a:uFillTx/>
              <a:latin typeface="Tahoma"/>
              <a:ea typeface="+mn-ea"/>
              <a:cs typeface="Tahom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DAC </a:t>
            </a:r>
            <a:endParaRPr lang="en-US" dirty="0"/>
          </a:p>
        </p:txBody>
      </p:sp>
      <p:sp>
        <p:nvSpPr>
          <p:cNvPr id="3" name="Text Placeholder 2"/>
          <p:cNvSpPr>
            <a:spLocks noGrp="1"/>
          </p:cNvSpPr>
          <p:nvPr>
            <p:ph type="body" sz="quarter" idx="11"/>
          </p:nvPr>
        </p:nvSpPr>
        <p:spPr>
          <a:xfrm>
            <a:off x="304800" y="960147"/>
            <a:ext cx="8534400" cy="5760657"/>
          </a:xfrm>
        </p:spPr>
        <p:txBody>
          <a:bodyPr>
            <a:normAutofit/>
          </a:bodyPr>
          <a:lstStyle/>
          <a:p>
            <a:r>
              <a:rPr lang="en-US" dirty="0" smtClean="0"/>
              <a:t>Convince your organization that ESL and SystemC will</a:t>
            </a:r>
          </a:p>
          <a:p>
            <a:pPr lvl="1"/>
            <a:r>
              <a:rPr lang="en-US" dirty="0" smtClean="0"/>
              <a:t>Increase productivity  </a:t>
            </a:r>
          </a:p>
          <a:p>
            <a:pPr lvl="1"/>
            <a:r>
              <a:rPr lang="en-US" dirty="0" smtClean="0"/>
              <a:t>Improve quality </a:t>
            </a:r>
          </a:p>
          <a:p>
            <a:pPr lvl="1"/>
            <a:r>
              <a:rPr lang="en-US" dirty="0" smtClean="0"/>
              <a:t>Shorten schedules </a:t>
            </a:r>
          </a:p>
          <a:p>
            <a:r>
              <a:rPr lang="en-US" dirty="0" smtClean="0"/>
              <a:t>Select tools suppliers </a:t>
            </a:r>
          </a:p>
          <a:p>
            <a:r>
              <a:rPr lang="en-US" dirty="0" smtClean="0"/>
              <a:t>Schedule SystemC training for hardware and software engineers</a:t>
            </a:r>
          </a:p>
          <a:p>
            <a:r>
              <a:rPr lang="en-US" dirty="0" smtClean="0"/>
              <a:t>Identify and implement an ESL pilot-project </a:t>
            </a:r>
          </a:p>
          <a:p>
            <a:r>
              <a:rPr lang="en-US" dirty="0" smtClean="0"/>
              <a:t>Use SystemC code reviews as a training tool </a:t>
            </a:r>
          </a:p>
          <a:p>
            <a:r>
              <a:rPr lang="en-US" dirty="0" smtClean="0"/>
              <a:t>Document your ESL design-flow based on best practices </a:t>
            </a:r>
          </a:p>
          <a:p>
            <a:r>
              <a:rPr lang="en-US" dirty="0" smtClean="0"/>
              <a:t>Define SystemC code guidelines for each design style  </a:t>
            </a:r>
          </a:p>
          <a:p>
            <a:pPr lvl="1"/>
            <a:r>
              <a:rPr lang="en-US" dirty="0" smtClean="0"/>
              <a:t>Transaction-Level modeling interfaces </a:t>
            </a:r>
          </a:p>
          <a:p>
            <a:pPr lvl="1"/>
            <a:r>
              <a:rPr lang="en-US" dirty="0" smtClean="0"/>
              <a:t>Loosely timed models </a:t>
            </a:r>
          </a:p>
          <a:p>
            <a:pPr lvl="1"/>
            <a:r>
              <a:rPr lang="en-US" dirty="0" smtClean="0"/>
              <a:t>Approximately timed models </a:t>
            </a:r>
          </a:p>
          <a:p>
            <a:pPr lvl="1"/>
            <a:r>
              <a:rPr lang="en-US" dirty="0" smtClean="0"/>
              <a:t>High Level Synthesis </a:t>
            </a:r>
          </a:p>
          <a:p>
            <a:r>
              <a:rPr lang="en-US" dirty="0" smtClean="0"/>
              <a:t>Continue improving the ESL flow and update documentation </a:t>
            </a:r>
          </a:p>
          <a:p>
            <a:r>
              <a:rPr lang="en-US" dirty="0" smtClean="0"/>
              <a:t>Merge the ESL flow with the existing design-flow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5212073" y="1325563"/>
            <a:ext cx="3749365" cy="3749339"/>
          </a:xfrm>
          <a:prstGeom prst="rect">
            <a:avLst/>
          </a:prstGeom>
          <a:solidFill>
            <a:schemeClr val="tx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What is Transaction-Level Modeling (TLM)</a:t>
            </a:r>
            <a:endParaRPr lang="en-US" dirty="0"/>
          </a:p>
        </p:txBody>
      </p:sp>
      <p:sp>
        <p:nvSpPr>
          <p:cNvPr id="3" name="Text Placeholder 2"/>
          <p:cNvSpPr>
            <a:spLocks noGrp="1"/>
          </p:cNvSpPr>
          <p:nvPr>
            <p:ph type="body" sz="quarter" idx="11"/>
          </p:nvPr>
        </p:nvSpPr>
        <p:spPr>
          <a:xfrm>
            <a:off x="365125" y="1235075"/>
            <a:ext cx="4938387" cy="5120609"/>
          </a:xfrm>
        </p:spPr>
        <p:txBody>
          <a:bodyPr>
            <a:normAutofit lnSpcReduction="10000"/>
          </a:bodyPr>
          <a:lstStyle/>
          <a:p>
            <a:r>
              <a:rPr lang="en-US" sz="1800" dirty="0" smtClean="0"/>
              <a:t>TLM is a high-level approach to modeling digital systems that separates:</a:t>
            </a:r>
          </a:p>
          <a:p>
            <a:pPr lvl="1"/>
            <a:r>
              <a:rPr lang="en-US" sz="1600" dirty="0" smtClean="0"/>
              <a:t>Details of interconnect (communication)</a:t>
            </a:r>
          </a:p>
          <a:p>
            <a:pPr lvl="1"/>
            <a:r>
              <a:rPr lang="en-US" sz="1600" dirty="0" smtClean="0"/>
              <a:t>Details of functionality (computation)</a:t>
            </a:r>
          </a:p>
          <a:p>
            <a:r>
              <a:rPr lang="en-US" sz="1800" dirty="0" smtClean="0"/>
              <a:t>OSCI SystemC TLM-2 available June 2008</a:t>
            </a:r>
          </a:p>
          <a:p>
            <a:r>
              <a:rPr lang="en-US" sz="1800" dirty="0" smtClean="0"/>
              <a:t>IEEE 1666–2011 includes TLM-2:</a:t>
            </a:r>
          </a:p>
          <a:p>
            <a:pPr lvl="1"/>
            <a:r>
              <a:rPr lang="en-US" sz="1600" dirty="0" smtClean="0"/>
              <a:t>Sockets for block-to-block interconnect</a:t>
            </a:r>
          </a:p>
          <a:p>
            <a:pPr lvl="1"/>
            <a:r>
              <a:rPr lang="en-US" sz="1600" dirty="0" smtClean="0"/>
              <a:t>Generic protocol (memory mapped bus)</a:t>
            </a:r>
          </a:p>
          <a:p>
            <a:r>
              <a:rPr lang="en-US" sz="1800" dirty="0" smtClean="0"/>
              <a:t>SystemC TLM defines two modeling styles </a:t>
            </a:r>
          </a:p>
          <a:p>
            <a:pPr lvl="1"/>
            <a:r>
              <a:rPr lang="en-US" sz="1600" dirty="0" smtClean="0"/>
              <a:t>Loosely-timed (LT)</a:t>
            </a:r>
          </a:p>
          <a:p>
            <a:pPr lvl="2"/>
            <a:r>
              <a:rPr lang="en-US" dirty="0" smtClean="0"/>
              <a:t>Sufficient timing detail for Virtual Prototypes </a:t>
            </a:r>
          </a:p>
          <a:p>
            <a:pPr lvl="2"/>
            <a:r>
              <a:rPr lang="en-US" dirty="0" smtClean="0"/>
              <a:t>Temporal decoupling (run ahead)</a:t>
            </a:r>
          </a:p>
          <a:p>
            <a:pPr lvl="2"/>
            <a:r>
              <a:rPr lang="en-US" dirty="0" smtClean="0"/>
              <a:t>Uses direct memory interface (DMI)</a:t>
            </a:r>
          </a:p>
          <a:p>
            <a:pPr lvl="1"/>
            <a:r>
              <a:rPr lang="en-US" sz="1600" dirty="0" smtClean="0"/>
              <a:t>Approximately timed (AT)</a:t>
            </a:r>
          </a:p>
          <a:p>
            <a:pPr lvl="2"/>
            <a:r>
              <a:rPr lang="en-US" dirty="0" smtClean="0"/>
              <a:t>Sufficient timing detail for architecture exploration</a:t>
            </a:r>
          </a:p>
          <a:p>
            <a:pPr lvl="2"/>
            <a:r>
              <a:rPr lang="en-US" dirty="0" smtClean="0"/>
              <a:t>Processes run in lock-step with simulation time</a:t>
            </a:r>
          </a:p>
        </p:txBody>
      </p:sp>
      <p:grpSp>
        <p:nvGrpSpPr>
          <p:cNvPr id="4" name="Group 27"/>
          <p:cNvGrpSpPr/>
          <p:nvPr/>
        </p:nvGrpSpPr>
        <p:grpSpPr>
          <a:xfrm>
            <a:off x="5303512" y="1600220"/>
            <a:ext cx="3584412" cy="3521782"/>
            <a:chOff x="3749045" y="1600220"/>
            <a:chExt cx="4480515" cy="4402228"/>
          </a:xfrm>
        </p:grpSpPr>
        <p:cxnSp>
          <p:nvCxnSpPr>
            <p:cNvPr id="7" name="Straight Arrow Connector 6"/>
            <p:cNvCxnSpPr/>
            <p:nvPr/>
          </p:nvCxnSpPr>
          <p:spPr bwMode="auto">
            <a:xfrm rot="5400000">
              <a:off x="6400760" y="3429019"/>
              <a:ext cx="0" cy="3657600"/>
            </a:xfrm>
            <a:prstGeom prst="straightConnector1">
              <a:avLst/>
            </a:prstGeom>
            <a:solidFill>
              <a:schemeClr val="tx2">
                <a:alpha val="80000"/>
              </a:schemeClr>
            </a:solidFill>
            <a:ln w="38100" cap="sq" cmpd="sng" algn="ctr">
              <a:solidFill>
                <a:schemeClr val="tx1"/>
              </a:solidFill>
              <a:prstDash val="solid"/>
              <a:miter lim="800000"/>
              <a:headEnd type="triangle" w="med" len="med"/>
              <a:tailEnd type="none"/>
            </a:ln>
            <a:effectLst/>
          </p:spPr>
        </p:cxnSp>
        <p:cxnSp>
          <p:nvCxnSpPr>
            <p:cNvPr id="5" name="Straight Arrow Connector 4"/>
            <p:cNvCxnSpPr/>
            <p:nvPr/>
          </p:nvCxnSpPr>
          <p:spPr bwMode="auto">
            <a:xfrm>
              <a:off x="4571960" y="1600220"/>
              <a:ext cx="0" cy="3657600"/>
            </a:xfrm>
            <a:prstGeom prst="straightConnector1">
              <a:avLst/>
            </a:prstGeom>
            <a:solidFill>
              <a:schemeClr val="tx2">
                <a:alpha val="80000"/>
              </a:schemeClr>
            </a:solidFill>
            <a:ln w="38100" cap="flat" cmpd="sng" algn="ctr">
              <a:solidFill>
                <a:schemeClr val="tx1"/>
              </a:solidFill>
              <a:prstDash val="solid"/>
              <a:miter lim="800000"/>
              <a:headEnd type="triangle" w="med" len="med"/>
              <a:tailEnd type="none"/>
            </a:ln>
            <a:effectLst/>
          </p:spPr>
        </p:cxnSp>
        <p:sp>
          <p:nvSpPr>
            <p:cNvPr id="8" name="Flowchart: Decision 7"/>
            <p:cNvSpPr/>
            <p:nvPr/>
          </p:nvSpPr>
          <p:spPr>
            <a:xfrm>
              <a:off x="4480561" y="4251991"/>
              <a:ext cx="182878" cy="182880"/>
            </a:xfrm>
            <a:prstGeom prst="flowChartDecision">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9" name="Flowchart: Decision 8"/>
            <p:cNvSpPr/>
            <p:nvPr/>
          </p:nvSpPr>
          <p:spPr>
            <a:xfrm>
              <a:off x="4480561" y="3337601"/>
              <a:ext cx="182878" cy="182880"/>
            </a:xfrm>
            <a:prstGeom prst="flowChartDecision">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0" name="Flowchart: Decision 9"/>
            <p:cNvSpPr/>
            <p:nvPr/>
          </p:nvSpPr>
          <p:spPr>
            <a:xfrm>
              <a:off x="4480561" y="2423211"/>
              <a:ext cx="182878" cy="182880"/>
            </a:xfrm>
            <a:prstGeom prst="flowChartDecision">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7" name="Flowchart: Decision 16"/>
            <p:cNvSpPr/>
            <p:nvPr/>
          </p:nvSpPr>
          <p:spPr>
            <a:xfrm rot="5400000">
              <a:off x="5394950" y="5166380"/>
              <a:ext cx="182878" cy="182880"/>
            </a:xfrm>
            <a:prstGeom prst="flowChartDecision">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8" name="Flowchart: Decision 17"/>
            <p:cNvSpPr/>
            <p:nvPr/>
          </p:nvSpPr>
          <p:spPr>
            <a:xfrm rot="5400000">
              <a:off x="6309340" y="5166380"/>
              <a:ext cx="182878" cy="182880"/>
            </a:xfrm>
            <a:prstGeom prst="flowChartDecision">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9" name="Flowchart: Decision 18"/>
            <p:cNvSpPr/>
            <p:nvPr/>
          </p:nvSpPr>
          <p:spPr>
            <a:xfrm rot="5400000">
              <a:off x="7132321" y="5166380"/>
              <a:ext cx="182878" cy="182880"/>
            </a:xfrm>
            <a:prstGeom prst="flowChartDecision">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2" name="Oval 21"/>
            <p:cNvSpPr/>
            <p:nvPr/>
          </p:nvSpPr>
          <p:spPr>
            <a:xfrm>
              <a:off x="5120634" y="4160552"/>
              <a:ext cx="731520" cy="365760"/>
            </a:xfrm>
            <a:prstGeom prst="ellipse">
              <a:avLst/>
            </a:prstGeom>
            <a:solidFill>
              <a:srgbClr val="00ADD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LT</a:t>
              </a:r>
              <a:endParaRPr lang="en-US" sz="1400" dirty="0">
                <a:solidFill>
                  <a:schemeClr val="bg1"/>
                </a:solidFill>
              </a:endParaRPr>
            </a:p>
          </p:txBody>
        </p:sp>
        <p:sp>
          <p:nvSpPr>
            <p:cNvPr id="25" name="Oval 24"/>
            <p:cNvSpPr/>
            <p:nvPr/>
          </p:nvSpPr>
          <p:spPr>
            <a:xfrm>
              <a:off x="6857975" y="2331770"/>
              <a:ext cx="731520" cy="365760"/>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CA</a:t>
              </a:r>
              <a:endParaRPr lang="en-US" sz="1400" dirty="0">
                <a:solidFill>
                  <a:schemeClr val="bg1"/>
                </a:solidFill>
              </a:endParaRPr>
            </a:p>
          </p:txBody>
        </p:sp>
        <p:sp>
          <p:nvSpPr>
            <p:cNvPr id="26" name="Oval 25"/>
            <p:cNvSpPr/>
            <p:nvPr/>
          </p:nvSpPr>
          <p:spPr>
            <a:xfrm>
              <a:off x="6035024" y="3246162"/>
              <a:ext cx="731520" cy="365760"/>
            </a:xfrm>
            <a:prstGeom prst="ellipse">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AT</a:t>
              </a:r>
              <a:endParaRPr lang="en-US" sz="1400" dirty="0">
                <a:solidFill>
                  <a:schemeClr val="bg1"/>
                </a:solidFill>
              </a:endParaRPr>
            </a:p>
          </p:txBody>
        </p:sp>
        <p:sp>
          <p:nvSpPr>
            <p:cNvPr id="33" name="TextBox 32"/>
            <p:cNvSpPr txBox="1"/>
            <p:nvPr/>
          </p:nvSpPr>
          <p:spPr>
            <a:xfrm>
              <a:off x="5148751" y="5623536"/>
              <a:ext cx="2532175" cy="378912"/>
            </a:xfrm>
            <a:prstGeom prst="rect">
              <a:avLst/>
            </a:prstGeom>
            <a:noFill/>
          </p:spPr>
          <p:txBody>
            <a:bodyPr wrap="square" rtlCol="0">
              <a:noAutofit/>
            </a:bodyPr>
            <a:lstStyle/>
            <a:p>
              <a:pPr algn="ctr">
                <a:lnSpc>
                  <a:spcPct val="90000"/>
                </a:lnSpc>
                <a:spcBef>
                  <a:spcPts val="400"/>
                </a:spcBef>
              </a:pPr>
              <a:r>
                <a:rPr lang="en-US" sz="1400" dirty="0" smtClean="0"/>
                <a:t>Functional Accuracy </a:t>
              </a:r>
            </a:p>
            <a:p>
              <a:pPr>
                <a:lnSpc>
                  <a:spcPct val="90000"/>
                </a:lnSpc>
                <a:spcBef>
                  <a:spcPts val="400"/>
                </a:spcBef>
                <a:buNone/>
              </a:pPr>
              <a:endParaRPr lang="en-US" sz="1400" dirty="0" smtClean="0"/>
            </a:p>
          </p:txBody>
        </p:sp>
        <p:sp>
          <p:nvSpPr>
            <p:cNvPr id="34" name="TextBox 33"/>
            <p:cNvSpPr txBox="1"/>
            <p:nvPr/>
          </p:nvSpPr>
          <p:spPr>
            <a:xfrm rot="60000">
              <a:off x="4020210" y="4165271"/>
              <a:ext cx="548640" cy="365756"/>
            </a:xfrm>
            <a:prstGeom prst="rect">
              <a:avLst/>
            </a:prstGeom>
            <a:noFill/>
          </p:spPr>
          <p:txBody>
            <a:bodyPr wrap="square" rtlCol="0">
              <a:noAutofit/>
            </a:bodyPr>
            <a:lstStyle/>
            <a:p>
              <a:pPr algn="ctr"/>
              <a:r>
                <a:rPr lang="en-US" sz="1400" dirty="0" smtClean="0"/>
                <a:t>LT</a:t>
              </a:r>
            </a:p>
          </p:txBody>
        </p:sp>
        <p:sp>
          <p:nvSpPr>
            <p:cNvPr id="35" name="TextBox 34"/>
            <p:cNvSpPr txBox="1"/>
            <p:nvPr/>
          </p:nvSpPr>
          <p:spPr>
            <a:xfrm rot="60000">
              <a:off x="4020210" y="3250881"/>
              <a:ext cx="548640" cy="365756"/>
            </a:xfrm>
            <a:prstGeom prst="rect">
              <a:avLst/>
            </a:prstGeom>
            <a:noFill/>
          </p:spPr>
          <p:txBody>
            <a:bodyPr wrap="square" rtlCol="0">
              <a:noAutofit/>
            </a:bodyPr>
            <a:lstStyle/>
            <a:p>
              <a:pPr algn="ctr"/>
              <a:r>
                <a:rPr lang="en-US" sz="1400" dirty="0" smtClean="0"/>
                <a:t>AT</a:t>
              </a:r>
            </a:p>
          </p:txBody>
        </p:sp>
        <p:sp>
          <p:nvSpPr>
            <p:cNvPr id="36" name="TextBox 35"/>
            <p:cNvSpPr txBox="1"/>
            <p:nvPr/>
          </p:nvSpPr>
          <p:spPr>
            <a:xfrm rot="60000">
              <a:off x="4020210" y="2336492"/>
              <a:ext cx="548640" cy="365756"/>
            </a:xfrm>
            <a:prstGeom prst="rect">
              <a:avLst/>
            </a:prstGeom>
            <a:noFill/>
          </p:spPr>
          <p:txBody>
            <a:bodyPr wrap="square" rtlCol="0">
              <a:noAutofit/>
            </a:bodyPr>
            <a:lstStyle/>
            <a:p>
              <a:pPr algn="ctr"/>
              <a:r>
                <a:rPr lang="en-US" sz="1400" dirty="0" smtClean="0"/>
                <a:t>CA</a:t>
              </a:r>
            </a:p>
          </p:txBody>
        </p:sp>
        <p:sp>
          <p:nvSpPr>
            <p:cNvPr id="37" name="TextBox 36"/>
            <p:cNvSpPr txBox="1"/>
            <p:nvPr/>
          </p:nvSpPr>
          <p:spPr>
            <a:xfrm rot="60000">
              <a:off x="5208917" y="5262540"/>
              <a:ext cx="548640" cy="365756"/>
            </a:xfrm>
            <a:prstGeom prst="rect">
              <a:avLst/>
            </a:prstGeom>
            <a:noFill/>
          </p:spPr>
          <p:txBody>
            <a:bodyPr wrap="square" rtlCol="0">
              <a:noAutofit/>
            </a:bodyPr>
            <a:lstStyle/>
            <a:p>
              <a:pPr algn="ctr"/>
              <a:r>
                <a:rPr lang="en-US" sz="1400" dirty="0" smtClean="0"/>
                <a:t>LT</a:t>
              </a:r>
            </a:p>
          </p:txBody>
        </p:sp>
        <p:sp>
          <p:nvSpPr>
            <p:cNvPr id="38" name="TextBox 37"/>
            <p:cNvSpPr txBox="1"/>
            <p:nvPr/>
          </p:nvSpPr>
          <p:spPr>
            <a:xfrm rot="60000">
              <a:off x="6129613" y="5262540"/>
              <a:ext cx="548640" cy="365756"/>
            </a:xfrm>
            <a:prstGeom prst="rect">
              <a:avLst/>
            </a:prstGeom>
            <a:noFill/>
          </p:spPr>
          <p:txBody>
            <a:bodyPr wrap="square" rtlCol="0">
              <a:noAutofit/>
            </a:bodyPr>
            <a:lstStyle/>
            <a:p>
              <a:pPr algn="ctr"/>
              <a:r>
                <a:rPr lang="en-US" sz="1400" dirty="0" smtClean="0"/>
                <a:t>AT</a:t>
              </a:r>
            </a:p>
          </p:txBody>
        </p:sp>
        <p:sp>
          <p:nvSpPr>
            <p:cNvPr id="39" name="TextBox 38"/>
            <p:cNvSpPr txBox="1"/>
            <p:nvPr/>
          </p:nvSpPr>
          <p:spPr>
            <a:xfrm rot="60000">
              <a:off x="6946258" y="5262540"/>
              <a:ext cx="548640" cy="365756"/>
            </a:xfrm>
            <a:prstGeom prst="rect">
              <a:avLst/>
            </a:prstGeom>
            <a:noFill/>
          </p:spPr>
          <p:txBody>
            <a:bodyPr wrap="square" rtlCol="0">
              <a:noAutofit/>
            </a:bodyPr>
            <a:lstStyle/>
            <a:p>
              <a:pPr algn="ctr"/>
              <a:r>
                <a:rPr lang="en-US" sz="1400" dirty="0" smtClean="0"/>
                <a:t>CA</a:t>
              </a:r>
            </a:p>
          </p:txBody>
        </p:sp>
        <p:sp>
          <p:nvSpPr>
            <p:cNvPr id="40" name="TextBox 39"/>
            <p:cNvSpPr txBox="1"/>
            <p:nvPr/>
          </p:nvSpPr>
          <p:spPr>
            <a:xfrm rot="60000">
              <a:off x="3843638" y="5353979"/>
              <a:ext cx="548640" cy="365756"/>
            </a:xfrm>
            <a:prstGeom prst="rect">
              <a:avLst/>
            </a:prstGeom>
            <a:noFill/>
          </p:spPr>
          <p:txBody>
            <a:bodyPr wrap="square" rtlCol="0">
              <a:noAutofit/>
            </a:bodyPr>
            <a:lstStyle/>
            <a:p>
              <a:pPr algn="ctr"/>
              <a:r>
                <a:rPr lang="en-US" sz="1400" dirty="0" smtClean="0"/>
                <a:t>UT</a:t>
              </a:r>
            </a:p>
          </p:txBody>
        </p:sp>
        <p:sp>
          <p:nvSpPr>
            <p:cNvPr id="41" name="TextBox 40"/>
            <p:cNvSpPr txBox="1"/>
            <p:nvPr/>
          </p:nvSpPr>
          <p:spPr>
            <a:xfrm rot="-5400000">
              <a:off x="2468901" y="3246120"/>
              <a:ext cx="2926048" cy="365760"/>
            </a:xfrm>
            <a:prstGeom prst="rect">
              <a:avLst/>
            </a:prstGeom>
            <a:noFill/>
          </p:spPr>
          <p:txBody>
            <a:bodyPr wrap="square" rtlCol="0">
              <a:noAutofit/>
            </a:bodyPr>
            <a:lstStyle/>
            <a:p>
              <a:pPr algn="ctr">
                <a:lnSpc>
                  <a:spcPct val="90000"/>
                </a:lnSpc>
                <a:spcBef>
                  <a:spcPts val="400"/>
                </a:spcBef>
              </a:pPr>
              <a:r>
                <a:rPr lang="en-US" sz="1400" dirty="0" smtClean="0"/>
                <a:t>Interconnect Accuracy </a:t>
              </a:r>
            </a:p>
            <a:p>
              <a:pPr algn="ctr">
                <a:lnSpc>
                  <a:spcPct val="90000"/>
                </a:lnSpc>
                <a:spcBef>
                  <a:spcPts val="400"/>
                </a:spcBef>
                <a:buNone/>
              </a:pPr>
              <a:endParaRPr lang="en-US" sz="1400" dirty="0" smtClean="0"/>
            </a:p>
          </p:txBody>
        </p:sp>
        <p:sp>
          <p:nvSpPr>
            <p:cNvPr id="43" name="Oval 42"/>
            <p:cNvSpPr/>
            <p:nvPr/>
          </p:nvSpPr>
          <p:spPr>
            <a:xfrm>
              <a:off x="4206244" y="5074920"/>
              <a:ext cx="731520" cy="365760"/>
            </a:xfrm>
            <a:prstGeom prst="ellipse">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UT</a:t>
              </a:r>
              <a:endParaRPr lang="en-US" sz="1400" dirty="0">
                <a:solidFill>
                  <a:schemeClr val="bg1"/>
                </a:solidFill>
              </a:endParaRPr>
            </a:p>
          </p:txBody>
        </p:sp>
      </p:grpSp>
      <p:sp>
        <p:nvSpPr>
          <p:cNvPr id="27" name="TextBox 26"/>
          <p:cNvSpPr txBox="1"/>
          <p:nvPr/>
        </p:nvSpPr>
        <p:spPr>
          <a:xfrm>
            <a:off x="5852146" y="5257799"/>
            <a:ext cx="2743851" cy="1188687"/>
          </a:xfrm>
          <a:prstGeom prst="rect">
            <a:avLst/>
          </a:prstGeom>
          <a:noFill/>
        </p:spPr>
        <p:txBody>
          <a:bodyPr wrap="square" rtlCol="0">
            <a:noAutofit/>
          </a:bodyPr>
          <a:lstStyle/>
          <a:p>
            <a:r>
              <a:rPr lang="en-US" sz="1400" dirty="0" smtClean="0">
                <a:solidFill>
                  <a:srgbClr val="92D050"/>
                </a:solidFill>
              </a:rPr>
              <a:t>UT</a:t>
            </a:r>
            <a:r>
              <a:rPr lang="en-US" sz="1400" dirty="0" smtClean="0"/>
              <a:t> -- Untimed         </a:t>
            </a:r>
          </a:p>
          <a:p>
            <a:r>
              <a:rPr lang="en-US" sz="1400" dirty="0" smtClean="0">
                <a:solidFill>
                  <a:srgbClr val="00B0F0"/>
                </a:solidFill>
              </a:rPr>
              <a:t>LT</a:t>
            </a:r>
            <a:r>
              <a:rPr lang="en-US" sz="1400" dirty="0" smtClean="0"/>
              <a:t> -- Loosely timed </a:t>
            </a:r>
          </a:p>
          <a:p>
            <a:r>
              <a:rPr lang="en-US" sz="1400" dirty="0" smtClean="0">
                <a:solidFill>
                  <a:srgbClr val="FFC000"/>
                </a:solidFill>
              </a:rPr>
              <a:t>AT</a:t>
            </a:r>
            <a:r>
              <a:rPr lang="en-US" sz="1400" dirty="0" smtClean="0"/>
              <a:t> -- Approximately timed    </a:t>
            </a:r>
          </a:p>
          <a:p>
            <a:r>
              <a:rPr lang="en-US" sz="1400" dirty="0" smtClean="0">
                <a:solidFill>
                  <a:srgbClr val="FF0000"/>
                </a:solidFill>
              </a:rPr>
              <a:t>CA</a:t>
            </a:r>
            <a:r>
              <a:rPr lang="en-US" sz="1400" dirty="0" smtClean="0"/>
              <a:t> -- Clock &amp; Pin Accurate</a:t>
            </a:r>
          </a:p>
          <a:p>
            <a:endParaRPr lang="en-US" sz="1400" dirty="0" smtClean="0"/>
          </a:p>
          <a:p>
            <a:r>
              <a:rPr lang="en-US" sz="1400" dirty="0" smtClean="0"/>
              <a:t> (D Gajski 2003)</a:t>
            </a:r>
            <a:r>
              <a:rPr lang="en-US" dirty="0" smtClean="0"/>
              <a:t> </a:t>
            </a:r>
          </a:p>
          <a:p>
            <a:endParaRPr lang="en-US" dirty="0" smtClean="0"/>
          </a:p>
        </p:txBody>
      </p:sp>
      <p:sp>
        <p:nvSpPr>
          <p:cNvPr id="29" name="Rounded Rectangular Callout 28"/>
          <p:cNvSpPr/>
          <p:nvPr/>
        </p:nvSpPr>
        <p:spPr>
          <a:xfrm>
            <a:off x="8229560" y="1600220"/>
            <a:ext cx="548640" cy="365760"/>
          </a:xfrm>
          <a:prstGeom prst="wedgeRoundRectCallout">
            <a:avLst>
              <a:gd name="adj1" fmla="val -48474"/>
              <a:gd name="adj2" fmla="val 113655"/>
              <a:gd name="adj3" fmla="val 16667"/>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RTL</a:t>
            </a:r>
            <a:endParaRPr lang="en-US" sz="1200" dirty="0">
              <a:solidFill>
                <a:srgbClr val="000000"/>
              </a:solidFill>
            </a:endParaRPr>
          </a:p>
        </p:txBody>
      </p:sp>
      <p:sp>
        <p:nvSpPr>
          <p:cNvPr id="30" name="Rounded Rectangular Callout 29"/>
          <p:cNvSpPr/>
          <p:nvPr/>
        </p:nvSpPr>
        <p:spPr>
          <a:xfrm>
            <a:off x="6400780" y="1965976"/>
            <a:ext cx="1097280" cy="365760"/>
          </a:xfrm>
          <a:prstGeom prst="wedgeRoundRectCallout">
            <a:avLst>
              <a:gd name="adj1" fmla="val 35685"/>
              <a:gd name="adj2" fmla="val 211016"/>
              <a:gd name="adj3" fmla="val 16667"/>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rPr>
              <a:t>Performance</a:t>
            </a:r>
          </a:p>
          <a:p>
            <a:pPr algn="ctr"/>
            <a:r>
              <a:rPr lang="en-US" sz="1200" dirty="0" smtClean="0">
                <a:solidFill>
                  <a:schemeClr val="bg1"/>
                </a:solidFill>
              </a:rPr>
              <a:t>Models </a:t>
            </a:r>
            <a:endParaRPr lang="en-US" sz="1200" dirty="0">
              <a:solidFill>
                <a:schemeClr val="bg1"/>
              </a:solidFill>
            </a:endParaRPr>
          </a:p>
        </p:txBody>
      </p:sp>
      <p:sp>
        <p:nvSpPr>
          <p:cNvPr id="31" name="Rounded Rectangular Callout 30"/>
          <p:cNvSpPr/>
          <p:nvPr/>
        </p:nvSpPr>
        <p:spPr>
          <a:xfrm>
            <a:off x="7772365" y="3063244"/>
            <a:ext cx="1097280" cy="365760"/>
          </a:xfrm>
          <a:prstGeom prst="wedgeRoundRectCallout">
            <a:avLst>
              <a:gd name="adj1" fmla="val -121081"/>
              <a:gd name="adj2" fmla="val 139235"/>
              <a:gd name="adj3" fmla="val 16667"/>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rPr>
              <a:t>Virtual Prototype</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ll_Bunton.png"/>
          <p:cNvPicPr>
            <a:picLocks noChangeAspect="1"/>
          </p:cNvPicPr>
          <p:nvPr/>
        </p:nvPicPr>
        <p:blipFill>
          <a:blip r:embed="rId2" cstate="print"/>
          <a:stretch>
            <a:fillRect/>
          </a:stretch>
        </p:blipFill>
        <p:spPr>
          <a:xfrm>
            <a:off x="5120634" y="2423171"/>
            <a:ext cx="2011658" cy="3881915"/>
          </a:xfrm>
          <a:prstGeom prst="rect">
            <a:avLst/>
          </a:prstGeom>
        </p:spPr>
      </p:pic>
      <p:sp>
        <p:nvSpPr>
          <p:cNvPr id="4" name="Cloud Callout 3"/>
          <p:cNvSpPr/>
          <p:nvPr/>
        </p:nvSpPr>
        <p:spPr>
          <a:xfrm>
            <a:off x="1920270" y="868708"/>
            <a:ext cx="3383242" cy="2011993"/>
          </a:xfrm>
          <a:prstGeom prst="cloudCallout">
            <a:avLst>
              <a:gd name="adj1" fmla="val 49109"/>
              <a:gd name="adj2" fmla="val 41243"/>
            </a:avLst>
          </a:prstGeom>
          <a:solidFill>
            <a:schemeClr val="tx1">
              <a:lumMod val="75000"/>
            </a:schemeClr>
          </a:solidFill>
          <a:ln w="19050">
            <a:solidFill>
              <a:schemeClr val="bg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200" dirty="0" smtClean="0">
                <a:solidFill>
                  <a:schemeClr val="bg1"/>
                </a:solidFill>
              </a:rPr>
              <a:t>Questions?</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Initial Conditions: RTL and </a:t>
            </a:r>
            <a:br>
              <a:rPr lang="en-US" dirty="0" smtClean="0"/>
            </a:br>
            <a:r>
              <a:rPr lang="en-US" dirty="0" smtClean="0"/>
              <a:t>Software Design Flows Exist </a:t>
            </a:r>
            <a:endParaRPr lang="en-US" dirty="0"/>
          </a:p>
        </p:txBody>
      </p:sp>
      <p:sp>
        <p:nvSpPr>
          <p:cNvPr id="5" name="Text Placeholder 4"/>
          <p:cNvSpPr>
            <a:spLocks noGrp="1"/>
          </p:cNvSpPr>
          <p:nvPr>
            <p:ph type="body" sz="quarter" idx="11"/>
          </p:nvPr>
        </p:nvSpPr>
        <p:spPr>
          <a:xfrm>
            <a:off x="365125" y="1371565"/>
            <a:ext cx="4846947" cy="5257800"/>
          </a:xfrm>
        </p:spPr>
        <p:txBody>
          <a:bodyPr>
            <a:normAutofit/>
          </a:bodyPr>
          <a:lstStyle/>
          <a:p>
            <a:r>
              <a:rPr lang="en-US" dirty="0" smtClean="0"/>
              <a:t>Your development process is proven</a:t>
            </a:r>
          </a:p>
          <a:p>
            <a:r>
              <a:rPr lang="en-US" dirty="0" smtClean="0"/>
              <a:t>You have customers using generations of your chips</a:t>
            </a:r>
          </a:p>
          <a:p>
            <a:endParaRPr lang="en-US" dirty="0" smtClean="0"/>
          </a:p>
          <a:p>
            <a:r>
              <a:rPr lang="en-US" dirty="0" smtClean="0"/>
              <a:t>Chip complexity is growing more processors and more RAMs, all running faster</a:t>
            </a:r>
          </a:p>
          <a:p>
            <a:r>
              <a:rPr lang="en-US" dirty="0" smtClean="0"/>
              <a:t>Re-spins will be very costly </a:t>
            </a:r>
          </a:p>
          <a:p>
            <a:r>
              <a:rPr lang="en-US" dirty="0" smtClean="0"/>
              <a:t>Customers need the next generation systems sooner </a:t>
            </a:r>
          </a:p>
          <a:p>
            <a:r>
              <a:rPr lang="en-US" dirty="0" smtClean="0"/>
              <a:t>Each new system has more and more software </a:t>
            </a:r>
          </a:p>
          <a:p>
            <a:r>
              <a:rPr lang="en-US" dirty="0" smtClean="0"/>
              <a:t>Software is always the last to finish</a:t>
            </a:r>
          </a:p>
          <a:p>
            <a:endParaRPr lang="en-US" dirty="0"/>
          </a:p>
        </p:txBody>
      </p:sp>
      <p:pic>
        <p:nvPicPr>
          <p:cNvPr id="6" name="Content Placeholder 8" descr="AxxiaBlockDiagram.bmp"/>
          <p:cNvPicPr>
            <a:picLocks noChangeAspect="1"/>
          </p:cNvPicPr>
          <p:nvPr/>
        </p:nvPicPr>
        <p:blipFill>
          <a:blip r:embed="rId2" cstate="print"/>
          <a:srcRect/>
          <a:stretch>
            <a:fillRect/>
          </a:stretch>
        </p:blipFill>
        <p:spPr bwMode="auto">
          <a:xfrm>
            <a:off x="5303512" y="411512"/>
            <a:ext cx="3102782" cy="2834640"/>
          </a:xfrm>
          <a:prstGeom prst="rect">
            <a:avLst/>
          </a:prstGeom>
          <a:noFill/>
          <a:ln w="9525">
            <a:noFill/>
            <a:miter lim="800000"/>
            <a:headEnd/>
            <a:tailEnd/>
          </a:ln>
        </p:spPr>
      </p:pic>
      <p:pic>
        <p:nvPicPr>
          <p:cNvPr id="8" name="Picture 7"/>
          <p:cNvPicPr>
            <a:picLocks noChangeAspect="1"/>
          </p:cNvPicPr>
          <p:nvPr/>
        </p:nvPicPr>
        <p:blipFill>
          <a:blip r:embed="rId3" cstate="print"/>
          <a:srcRect/>
          <a:stretch>
            <a:fillRect/>
          </a:stretch>
        </p:blipFill>
        <p:spPr bwMode="auto">
          <a:xfrm>
            <a:off x="5303512" y="3520439"/>
            <a:ext cx="3108960" cy="30777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937756" y="2788625"/>
            <a:ext cx="0" cy="2560292"/>
          </a:xfrm>
          <a:prstGeom prst="line">
            <a:avLst/>
          </a:prstGeom>
          <a:ln w="15875" cap="flat" cmpd="sng" algn="ctr">
            <a:solidFill>
              <a:srgbClr val="FFFFFF"/>
            </a:solidFill>
            <a:prstDash val="solid"/>
            <a:round/>
            <a:headEnd type="none" w="med" len="med"/>
            <a:tailEnd type="none" w="med" len="med"/>
          </a:ln>
          <a:effectLst/>
          <a:scene3d>
            <a:camera prst="orthographicFront"/>
            <a:lightRig rig="threePt" dir="t"/>
          </a:scene3d>
          <a:sp3d extrusionH="38100" contourW="38100">
            <a:bevelT w="38100" h="38100"/>
          </a:sp3d>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760707" y="3337259"/>
            <a:ext cx="0" cy="2285975"/>
          </a:xfrm>
          <a:prstGeom prst="line">
            <a:avLst/>
          </a:prstGeom>
          <a:ln w="15875" cap="flat" cmpd="sng" algn="ctr">
            <a:solidFill>
              <a:srgbClr val="FFFFFF"/>
            </a:solidFill>
            <a:prstDash val="solid"/>
            <a:round/>
            <a:headEnd type="none" w="med" len="med"/>
            <a:tailEnd type="none" w="med" len="med"/>
          </a:ln>
          <a:effectLst/>
          <a:scene3d>
            <a:camera prst="orthographicFront"/>
            <a:lightRig rig="threePt" dir="t"/>
          </a:scene3d>
          <a:sp3d extrusionH="38100" contourW="38100">
            <a:bevelT w="38100" h="38100"/>
          </a:sp3d>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normAutofit fontScale="90000"/>
          </a:bodyPr>
          <a:lstStyle/>
          <a:p>
            <a:r>
              <a:rPr lang="en-US" dirty="0" smtClean="0"/>
              <a:t>Example Project Design Flow </a:t>
            </a:r>
            <a:br>
              <a:rPr lang="en-US" dirty="0" smtClean="0"/>
            </a:br>
            <a:r>
              <a:rPr lang="en-US" dirty="0" smtClean="0"/>
              <a:t>System On a Chip (SoC)</a:t>
            </a:r>
            <a:br>
              <a:rPr lang="en-US" dirty="0" smtClean="0"/>
            </a:br>
            <a:endParaRPr lang="en-US" dirty="0"/>
          </a:p>
        </p:txBody>
      </p:sp>
      <p:sp>
        <p:nvSpPr>
          <p:cNvPr id="7" name="Chevron 6"/>
          <p:cNvSpPr/>
          <p:nvPr/>
        </p:nvSpPr>
        <p:spPr>
          <a:xfrm>
            <a:off x="1463074" y="2239987"/>
            <a:ext cx="1554480" cy="365760"/>
          </a:xfrm>
          <a:prstGeom prst="chevron">
            <a:avLst/>
          </a:prstGeom>
          <a:solidFill>
            <a:srgbClr val="F77F00"/>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Specification </a:t>
            </a:r>
            <a:endParaRPr lang="en-US" sz="1400" dirty="0">
              <a:solidFill>
                <a:schemeClr val="bg1"/>
              </a:solidFill>
            </a:endParaRPr>
          </a:p>
        </p:txBody>
      </p:sp>
      <p:sp>
        <p:nvSpPr>
          <p:cNvPr id="8" name="Chevron 7"/>
          <p:cNvSpPr/>
          <p:nvPr/>
        </p:nvSpPr>
        <p:spPr>
          <a:xfrm>
            <a:off x="1828828" y="2788621"/>
            <a:ext cx="3108927" cy="365760"/>
          </a:xfrm>
          <a:prstGeom prst="chevron">
            <a:avLst/>
          </a:prstGeom>
          <a:solidFill>
            <a:srgbClr val="00ADD0"/>
          </a:solidFill>
          <a:ln>
            <a:solidFill>
              <a:schemeClr val="accent2"/>
            </a:solid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rPr>
              <a:t>Hardware Design</a:t>
            </a:r>
            <a:endParaRPr lang="en-US" sz="1200" dirty="0">
              <a:solidFill>
                <a:schemeClr val="bg1"/>
              </a:solidFill>
            </a:endParaRPr>
          </a:p>
        </p:txBody>
      </p:sp>
      <p:sp>
        <p:nvSpPr>
          <p:cNvPr id="9" name="Chevron 8"/>
          <p:cNvSpPr/>
          <p:nvPr/>
        </p:nvSpPr>
        <p:spPr>
          <a:xfrm>
            <a:off x="3749049" y="4434527"/>
            <a:ext cx="4297633" cy="365760"/>
          </a:xfrm>
          <a:prstGeom prst="chevron">
            <a:avLst/>
          </a:prstGeom>
          <a:solidFill>
            <a:srgbClr val="FECB00"/>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Software</a:t>
            </a:r>
            <a:endParaRPr lang="en-US" sz="1400" dirty="0">
              <a:solidFill>
                <a:schemeClr val="bg1"/>
              </a:solidFill>
            </a:endParaRPr>
          </a:p>
        </p:txBody>
      </p:sp>
      <p:sp>
        <p:nvSpPr>
          <p:cNvPr id="10" name="Chevron 9"/>
          <p:cNvSpPr/>
          <p:nvPr/>
        </p:nvSpPr>
        <p:spPr>
          <a:xfrm>
            <a:off x="2834659" y="3337255"/>
            <a:ext cx="2926080" cy="365760"/>
          </a:xfrm>
          <a:prstGeom prst="chevron">
            <a:avLst/>
          </a:prstGeom>
          <a:solidFill>
            <a:srgbClr val="00ADD0"/>
          </a:solidFill>
          <a:ln>
            <a:solidFill>
              <a:schemeClr val="accent2"/>
            </a:solid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rPr>
              <a:t>FPGA Prototype  </a:t>
            </a:r>
            <a:endParaRPr lang="en-US" sz="1200" dirty="0">
              <a:solidFill>
                <a:schemeClr val="bg1"/>
              </a:solidFill>
            </a:endParaRPr>
          </a:p>
        </p:txBody>
      </p:sp>
      <p:sp>
        <p:nvSpPr>
          <p:cNvPr id="11" name="Rounded Rectangular Callout 10"/>
          <p:cNvSpPr/>
          <p:nvPr/>
        </p:nvSpPr>
        <p:spPr>
          <a:xfrm>
            <a:off x="3749039" y="5074600"/>
            <a:ext cx="914400" cy="274320"/>
          </a:xfrm>
          <a:prstGeom prst="wedgeRoundRectCallout">
            <a:avLst>
              <a:gd name="adj1" fmla="val 79101"/>
              <a:gd name="adj2" fmla="val -5969"/>
              <a:gd name="adj3" fmla="val 16667"/>
            </a:avLst>
          </a:prstGeom>
          <a:solidFill>
            <a:schemeClr val="tx1">
              <a:lumMod val="85000"/>
            </a:schemeClr>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solidFill>
                  <a:schemeClr val="bg1"/>
                </a:solidFill>
              </a:rPr>
              <a:t>Tape-out</a:t>
            </a:r>
            <a:endParaRPr lang="en-US" sz="1200" dirty="0">
              <a:solidFill>
                <a:schemeClr val="bg1"/>
              </a:solidFill>
            </a:endParaRPr>
          </a:p>
        </p:txBody>
      </p:sp>
      <p:sp>
        <p:nvSpPr>
          <p:cNvPr id="13" name="Rounded Rectangular Callout 12"/>
          <p:cNvSpPr/>
          <p:nvPr/>
        </p:nvSpPr>
        <p:spPr>
          <a:xfrm>
            <a:off x="4389122" y="5440353"/>
            <a:ext cx="1005829" cy="274320"/>
          </a:xfrm>
          <a:prstGeom prst="wedgeRoundRectCallout">
            <a:avLst>
              <a:gd name="adj1" fmla="val 83927"/>
              <a:gd name="adj2" fmla="val -1071"/>
              <a:gd name="adj3" fmla="val 16667"/>
            </a:avLst>
          </a:prstGeom>
          <a:solidFill>
            <a:schemeClr val="tx1">
              <a:lumMod val="85000"/>
            </a:schemeClr>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solidFill>
                  <a:schemeClr val="bg1"/>
                </a:solidFill>
              </a:rPr>
              <a:t>First Si</a:t>
            </a:r>
            <a:endParaRPr lang="en-US" sz="1200" dirty="0">
              <a:solidFill>
                <a:schemeClr val="bg1"/>
              </a:solidFill>
            </a:endParaRPr>
          </a:p>
        </p:txBody>
      </p:sp>
      <p:sp>
        <p:nvSpPr>
          <p:cNvPr id="22" name="Chevron 21"/>
          <p:cNvSpPr/>
          <p:nvPr/>
        </p:nvSpPr>
        <p:spPr>
          <a:xfrm>
            <a:off x="5760691" y="3885889"/>
            <a:ext cx="1280162" cy="365760"/>
          </a:xfrm>
          <a:prstGeom prst="chevron">
            <a:avLst/>
          </a:prstGeom>
          <a:solidFill>
            <a:srgbClr val="69BE28"/>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Bring-Up </a:t>
            </a:r>
            <a:endParaRPr lang="en-US" sz="1400" dirty="0">
              <a:solidFill>
                <a:schemeClr val="bg1"/>
              </a:solidFill>
            </a:endParaRPr>
          </a:p>
        </p:txBody>
      </p:sp>
      <p:sp>
        <p:nvSpPr>
          <p:cNvPr id="25" name="Chevron 24"/>
          <p:cNvSpPr/>
          <p:nvPr/>
        </p:nvSpPr>
        <p:spPr>
          <a:xfrm>
            <a:off x="914422" y="1691659"/>
            <a:ext cx="1645920" cy="365760"/>
          </a:xfrm>
          <a:prstGeom prst="chevron">
            <a:avLst/>
          </a:prstGeom>
          <a:solidFill>
            <a:srgbClr val="F77F00"/>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Requirements </a:t>
            </a:r>
            <a:endParaRPr lang="en-US" sz="1400" dirty="0">
              <a:solidFill>
                <a:schemeClr val="bg1"/>
              </a:solidFill>
            </a:endParaRPr>
          </a:p>
        </p:txBody>
      </p:sp>
      <p:sp>
        <p:nvSpPr>
          <p:cNvPr id="40" name="Chevron 39"/>
          <p:cNvSpPr/>
          <p:nvPr/>
        </p:nvSpPr>
        <p:spPr>
          <a:xfrm>
            <a:off x="6949414" y="4892024"/>
            <a:ext cx="1005829" cy="365760"/>
          </a:xfrm>
          <a:prstGeom prst="chevron">
            <a:avLst/>
          </a:prstGeom>
          <a:solidFill>
            <a:srgbClr val="6952C7"/>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Ship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937756" y="2788625"/>
            <a:ext cx="0" cy="2560292"/>
          </a:xfrm>
          <a:prstGeom prst="line">
            <a:avLst/>
          </a:prstGeom>
          <a:ln w="15875" cap="flat" cmpd="sng" algn="ctr">
            <a:solidFill>
              <a:srgbClr val="FFFFFF"/>
            </a:solidFill>
            <a:prstDash val="solid"/>
            <a:round/>
            <a:headEnd type="none" w="med" len="med"/>
            <a:tailEnd type="none" w="med" len="med"/>
          </a:ln>
          <a:effectLst/>
          <a:scene3d>
            <a:camera prst="orthographicFront"/>
            <a:lightRig rig="threePt" dir="t"/>
          </a:scene3d>
          <a:sp3d extrusionH="38100" contourW="38100">
            <a:bevelT w="38100" h="38100"/>
          </a:sp3d>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760707" y="3337259"/>
            <a:ext cx="0" cy="2285975"/>
          </a:xfrm>
          <a:prstGeom prst="line">
            <a:avLst/>
          </a:prstGeom>
          <a:ln w="15875" cap="flat" cmpd="sng" algn="ctr">
            <a:solidFill>
              <a:srgbClr val="FFFFFF"/>
            </a:solidFill>
            <a:prstDash val="solid"/>
            <a:round/>
            <a:headEnd type="none" w="med" len="med"/>
            <a:tailEnd type="none" w="med" len="med"/>
          </a:ln>
          <a:effectLst/>
          <a:scene3d>
            <a:camera prst="orthographicFront"/>
            <a:lightRig rig="threePt" dir="t"/>
          </a:scene3d>
          <a:sp3d extrusionH="38100" contourW="38100">
            <a:bevelT w="38100" h="38100"/>
          </a:sp3d>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normAutofit fontScale="90000"/>
          </a:bodyPr>
          <a:lstStyle/>
          <a:p>
            <a:r>
              <a:rPr lang="en-US" dirty="0" smtClean="0"/>
              <a:t>Example Project Design Flow </a:t>
            </a:r>
            <a:br>
              <a:rPr lang="en-US" dirty="0" smtClean="0"/>
            </a:br>
            <a:r>
              <a:rPr lang="en-US" dirty="0" smtClean="0"/>
              <a:t>System On a Chip (SoC)</a:t>
            </a:r>
            <a:br>
              <a:rPr lang="en-US" dirty="0" smtClean="0"/>
            </a:br>
            <a:endParaRPr lang="en-US" dirty="0"/>
          </a:p>
        </p:txBody>
      </p:sp>
      <p:sp>
        <p:nvSpPr>
          <p:cNvPr id="7" name="Chevron 6"/>
          <p:cNvSpPr/>
          <p:nvPr/>
        </p:nvSpPr>
        <p:spPr>
          <a:xfrm>
            <a:off x="1463074" y="2239987"/>
            <a:ext cx="1554480" cy="365760"/>
          </a:xfrm>
          <a:prstGeom prst="chevron">
            <a:avLst/>
          </a:prstGeom>
          <a:solidFill>
            <a:srgbClr val="F77F00"/>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Specification </a:t>
            </a:r>
            <a:endParaRPr lang="en-US" sz="1400" dirty="0">
              <a:solidFill>
                <a:schemeClr val="bg1"/>
              </a:solidFill>
            </a:endParaRPr>
          </a:p>
        </p:txBody>
      </p:sp>
      <p:sp>
        <p:nvSpPr>
          <p:cNvPr id="8" name="Chevron 7"/>
          <p:cNvSpPr/>
          <p:nvPr/>
        </p:nvSpPr>
        <p:spPr>
          <a:xfrm>
            <a:off x="1828828" y="2788621"/>
            <a:ext cx="3108927" cy="365760"/>
          </a:xfrm>
          <a:prstGeom prst="chevron">
            <a:avLst/>
          </a:prstGeom>
          <a:solidFill>
            <a:srgbClr val="00ADD0"/>
          </a:solidFill>
          <a:ln>
            <a:solidFill>
              <a:schemeClr val="accent2"/>
            </a:solid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rPr>
              <a:t>Hardware Design</a:t>
            </a:r>
            <a:endParaRPr lang="en-US" sz="1200" dirty="0">
              <a:solidFill>
                <a:schemeClr val="bg1"/>
              </a:solidFill>
            </a:endParaRPr>
          </a:p>
        </p:txBody>
      </p:sp>
      <p:sp>
        <p:nvSpPr>
          <p:cNvPr id="9" name="Chevron 8"/>
          <p:cNvSpPr/>
          <p:nvPr/>
        </p:nvSpPr>
        <p:spPr>
          <a:xfrm>
            <a:off x="3749049" y="4434527"/>
            <a:ext cx="4297633" cy="365760"/>
          </a:xfrm>
          <a:prstGeom prst="chevron">
            <a:avLst/>
          </a:prstGeom>
          <a:solidFill>
            <a:srgbClr val="FECB00"/>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Software</a:t>
            </a:r>
            <a:endParaRPr lang="en-US" sz="1400" dirty="0">
              <a:solidFill>
                <a:schemeClr val="bg1"/>
              </a:solidFill>
            </a:endParaRPr>
          </a:p>
        </p:txBody>
      </p:sp>
      <p:sp>
        <p:nvSpPr>
          <p:cNvPr id="10" name="Chevron 9"/>
          <p:cNvSpPr/>
          <p:nvPr/>
        </p:nvSpPr>
        <p:spPr>
          <a:xfrm>
            <a:off x="2834659" y="3337255"/>
            <a:ext cx="2926080" cy="365760"/>
          </a:xfrm>
          <a:prstGeom prst="chevron">
            <a:avLst/>
          </a:prstGeom>
          <a:solidFill>
            <a:srgbClr val="00ADD0"/>
          </a:solidFill>
          <a:ln>
            <a:solidFill>
              <a:schemeClr val="accent2"/>
            </a:solid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rPr>
              <a:t>FPGA Prototype </a:t>
            </a:r>
            <a:endParaRPr lang="en-US" sz="1200" dirty="0">
              <a:solidFill>
                <a:schemeClr val="bg1"/>
              </a:solidFill>
            </a:endParaRPr>
          </a:p>
        </p:txBody>
      </p:sp>
      <p:sp>
        <p:nvSpPr>
          <p:cNvPr id="11" name="Rounded Rectangular Callout 10"/>
          <p:cNvSpPr/>
          <p:nvPr/>
        </p:nvSpPr>
        <p:spPr>
          <a:xfrm>
            <a:off x="3749039" y="5074600"/>
            <a:ext cx="914400" cy="274320"/>
          </a:xfrm>
          <a:prstGeom prst="wedgeRoundRectCallout">
            <a:avLst>
              <a:gd name="adj1" fmla="val 79101"/>
              <a:gd name="adj2" fmla="val -5969"/>
              <a:gd name="adj3" fmla="val 16667"/>
            </a:avLst>
          </a:prstGeom>
          <a:solidFill>
            <a:schemeClr val="tx1">
              <a:lumMod val="85000"/>
            </a:schemeClr>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solidFill>
                  <a:schemeClr val="bg1"/>
                </a:solidFill>
              </a:rPr>
              <a:t>Tape-out</a:t>
            </a:r>
            <a:endParaRPr lang="en-US" sz="1200" dirty="0">
              <a:solidFill>
                <a:schemeClr val="bg1"/>
              </a:solidFill>
            </a:endParaRPr>
          </a:p>
        </p:txBody>
      </p:sp>
      <p:sp>
        <p:nvSpPr>
          <p:cNvPr id="13" name="Rounded Rectangular Callout 12"/>
          <p:cNvSpPr/>
          <p:nvPr/>
        </p:nvSpPr>
        <p:spPr>
          <a:xfrm>
            <a:off x="4389122" y="5440353"/>
            <a:ext cx="1005829" cy="274320"/>
          </a:xfrm>
          <a:prstGeom prst="wedgeRoundRectCallout">
            <a:avLst>
              <a:gd name="adj1" fmla="val 83927"/>
              <a:gd name="adj2" fmla="val -1071"/>
              <a:gd name="adj3" fmla="val 16667"/>
            </a:avLst>
          </a:prstGeom>
          <a:solidFill>
            <a:schemeClr val="tx1">
              <a:lumMod val="85000"/>
            </a:schemeClr>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solidFill>
                  <a:schemeClr val="bg1"/>
                </a:solidFill>
              </a:rPr>
              <a:t>First Si </a:t>
            </a:r>
            <a:endParaRPr lang="en-US" sz="1200" dirty="0">
              <a:solidFill>
                <a:schemeClr val="bg1"/>
              </a:solidFill>
            </a:endParaRPr>
          </a:p>
        </p:txBody>
      </p:sp>
      <p:sp>
        <p:nvSpPr>
          <p:cNvPr id="22" name="Chevron 21"/>
          <p:cNvSpPr/>
          <p:nvPr/>
        </p:nvSpPr>
        <p:spPr>
          <a:xfrm>
            <a:off x="5760691" y="3885889"/>
            <a:ext cx="1280162" cy="365760"/>
          </a:xfrm>
          <a:prstGeom prst="chevron">
            <a:avLst/>
          </a:prstGeom>
          <a:solidFill>
            <a:srgbClr val="69BE28"/>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Bring-Up </a:t>
            </a:r>
            <a:endParaRPr lang="en-US" sz="1400" dirty="0">
              <a:solidFill>
                <a:schemeClr val="bg1"/>
              </a:solidFill>
            </a:endParaRPr>
          </a:p>
        </p:txBody>
      </p:sp>
      <p:sp>
        <p:nvSpPr>
          <p:cNvPr id="25" name="Chevron 24"/>
          <p:cNvSpPr/>
          <p:nvPr/>
        </p:nvSpPr>
        <p:spPr>
          <a:xfrm>
            <a:off x="914422" y="1691659"/>
            <a:ext cx="1645920" cy="365760"/>
          </a:xfrm>
          <a:prstGeom prst="chevron">
            <a:avLst/>
          </a:prstGeom>
          <a:solidFill>
            <a:srgbClr val="F77F00"/>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Requirements </a:t>
            </a:r>
            <a:endParaRPr lang="en-US" sz="1400" dirty="0">
              <a:solidFill>
                <a:schemeClr val="bg1"/>
              </a:solidFill>
            </a:endParaRPr>
          </a:p>
        </p:txBody>
      </p:sp>
      <p:sp>
        <p:nvSpPr>
          <p:cNvPr id="17" name="Chevron 16"/>
          <p:cNvSpPr/>
          <p:nvPr/>
        </p:nvSpPr>
        <p:spPr>
          <a:xfrm>
            <a:off x="4571987" y="2239987"/>
            <a:ext cx="1554480" cy="365760"/>
          </a:xfrm>
          <a:prstGeom prst="chevron">
            <a:avLst/>
          </a:prstGeom>
          <a:solidFill>
            <a:srgbClr val="F77F00">
              <a:alpha val="30000"/>
            </a:srgbClr>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Specification</a:t>
            </a:r>
            <a:endParaRPr lang="en-US" sz="1400" dirty="0">
              <a:solidFill>
                <a:schemeClr val="bg1"/>
              </a:solidFill>
            </a:endParaRPr>
          </a:p>
        </p:txBody>
      </p:sp>
      <p:sp>
        <p:nvSpPr>
          <p:cNvPr id="18" name="Chevron 17"/>
          <p:cNvSpPr/>
          <p:nvPr/>
        </p:nvSpPr>
        <p:spPr>
          <a:xfrm>
            <a:off x="4937741" y="2788621"/>
            <a:ext cx="3108927" cy="365760"/>
          </a:xfrm>
          <a:prstGeom prst="chevron">
            <a:avLst/>
          </a:prstGeom>
          <a:solidFill>
            <a:srgbClr val="00ADD0">
              <a:alpha val="30000"/>
            </a:srgbClr>
          </a:solidFill>
          <a:ln>
            <a:solidFill>
              <a:schemeClr val="accent2"/>
            </a:solid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rPr>
              <a:t>Hardware Design </a:t>
            </a:r>
            <a:endParaRPr lang="en-US" sz="1200" dirty="0">
              <a:solidFill>
                <a:schemeClr val="bg1"/>
              </a:solidFill>
            </a:endParaRPr>
          </a:p>
        </p:txBody>
      </p:sp>
      <p:sp>
        <p:nvSpPr>
          <p:cNvPr id="19" name="Chevron 18"/>
          <p:cNvSpPr/>
          <p:nvPr/>
        </p:nvSpPr>
        <p:spPr>
          <a:xfrm>
            <a:off x="8046683" y="4434829"/>
            <a:ext cx="732192" cy="365760"/>
          </a:xfrm>
          <a:prstGeom prst="chevron">
            <a:avLst/>
          </a:prstGeom>
          <a:solidFill>
            <a:srgbClr val="FECB00">
              <a:alpha val="30000"/>
            </a:srgbClr>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bg1"/>
              </a:solidFill>
            </a:endParaRPr>
          </a:p>
        </p:txBody>
      </p:sp>
      <p:sp>
        <p:nvSpPr>
          <p:cNvPr id="20" name="Chevron 19"/>
          <p:cNvSpPr/>
          <p:nvPr/>
        </p:nvSpPr>
        <p:spPr>
          <a:xfrm>
            <a:off x="5943572" y="3337255"/>
            <a:ext cx="2835303" cy="365760"/>
          </a:xfrm>
          <a:prstGeom prst="chevron">
            <a:avLst/>
          </a:prstGeom>
          <a:solidFill>
            <a:srgbClr val="00ADD0">
              <a:alpha val="30000"/>
            </a:srgbClr>
          </a:solidFill>
          <a:ln>
            <a:solidFill>
              <a:schemeClr val="accent2"/>
            </a:solid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rPr>
              <a:t>FPGA Prototype  </a:t>
            </a:r>
            <a:endParaRPr lang="en-US" sz="1200" dirty="0">
              <a:solidFill>
                <a:schemeClr val="bg1"/>
              </a:solidFill>
            </a:endParaRPr>
          </a:p>
        </p:txBody>
      </p:sp>
      <p:sp>
        <p:nvSpPr>
          <p:cNvPr id="28" name="Chevron 27"/>
          <p:cNvSpPr/>
          <p:nvPr/>
        </p:nvSpPr>
        <p:spPr>
          <a:xfrm>
            <a:off x="4023335" y="1691659"/>
            <a:ext cx="1645920" cy="365760"/>
          </a:xfrm>
          <a:prstGeom prst="chevron">
            <a:avLst/>
          </a:prstGeom>
          <a:solidFill>
            <a:srgbClr val="F77F00">
              <a:alpha val="30000"/>
            </a:srgbClr>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Requirements </a:t>
            </a:r>
            <a:endParaRPr lang="en-US" sz="1400" dirty="0">
              <a:solidFill>
                <a:schemeClr val="bg1"/>
              </a:solidFill>
            </a:endParaRPr>
          </a:p>
        </p:txBody>
      </p:sp>
      <p:sp>
        <p:nvSpPr>
          <p:cNvPr id="32" name="Chevron 31"/>
          <p:cNvSpPr/>
          <p:nvPr/>
        </p:nvSpPr>
        <p:spPr>
          <a:xfrm>
            <a:off x="365125" y="2788621"/>
            <a:ext cx="1463705" cy="365760"/>
          </a:xfrm>
          <a:prstGeom prst="chevron">
            <a:avLst/>
          </a:prstGeom>
          <a:solidFill>
            <a:srgbClr val="00ADD0">
              <a:alpha val="30000"/>
            </a:srgbClr>
          </a:solidFill>
          <a:ln>
            <a:solidFill>
              <a:schemeClr val="accent2"/>
            </a:solid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rPr>
              <a:t>HW</a:t>
            </a:r>
            <a:endParaRPr lang="en-US" sz="1200" dirty="0">
              <a:solidFill>
                <a:schemeClr val="bg1"/>
              </a:solidFill>
            </a:endParaRPr>
          </a:p>
        </p:txBody>
      </p:sp>
      <p:sp>
        <p:nvSpPr>
          <p:cNvPr id="33" name="Chevron 32"/>
          <p:cNvSpPr/>
          <p:nvPr/>
        </p:nvSpPr>
        <p:spPr>
          <a:xfrm>
            <a:off x="365125" y="4434527"/>
            <a:ext cx="3383942" cy="365760"/>
          </a:xfrm>
          <a:prstGeom prst="chevron">
            <a:avLst/>
          </a:prstGeom>
          <a:solidFill>
            <a:srgbClr val="FECB00">
              <a:alpha val="30000"/>
            </a:srgbClr>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Software</a:t>
            </a:r>
            <a:endParaRPr lang="en-US" sz="1400" dirty="0">
              <a:solidFill>
                <a:schemeClr val="bg1"/>
              </a:solidFill>
            </a:endParaRPr>
          </a:p>
        </p:txBody>
      </p:sp>
      <p:sp>
        <p:nvSpPr>
          <p:cNvPr id="34" name="Chevron 33"/>
          <p:cNvSpPr/>
          <p:nvPr/>
        </p:nvSpPr>
        <p:spPr>
          <a:xfrm>
            <a:off x="365125" y="3337255"/>
            <a:ext cx="2286655" cy="365760"/>
          </a:xfrm>
          <a:prstGeom prst="chevron">
            <a:avLst/>
          </a:prstGeom>
          <a:solidFill>
            <a:srgbClr val="00ADD0">
              <a:alpha val="30000"/>
            </a:srgbClr>
          </a:solidFill>
          <a:ln>
            <a:solidFill>
              <a:schemeClr val="accent2"/>
            </a:solid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rPr>
              <a:t>FPGA Prototype </a:t>
            </a:r>
            <a:endParaRPr lang="en-US" sz="1200" dirty="0">
              <a:solidFill>
                <a:schemeClr val="bg1"/>
              </a:solidFill>
            </a:endParaRPr>
          </a:p>
        </p:txBody>
      </p:sp>
      <p:sp>
        <p:nvSpPr>
          <p:cNvPr id="37" name="Chevron 36"/>
          <p:cNvSpPr/>
          <p:nvPr/>
        </p:nvSpPr>
        <p:spPr>
          <a:xfrm>
            <a:off x="1463076" y="3885889"/>
            <a:ext cx="1280162" cy="365760"/>
          </a:xfrm>
          <a:prstGeom prst="chevron">
            <a:avLst/>
          </a:prstGeom>
          <a:solidFill>
            <a:srgbClr val="69BE28">
              <a:alpha val="30000"/>
            </a:srgbClr>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Bring-Up </a:t>
            </a:r>
            <a:endParaRPr lang="en-US" sz="1400" dirty="0">
              <a:solidFill>
                <a:schemeClr val="bg1"/>
              </a:solidFill>
            </a:endParaRPr>
          </a:p>
        </p:txBody>
      </p:sp>
      <p:sp>
        <p:nvSpPr>
          <p:cNvPr id="38" name="Chevron 37"/>
          <p:cNvSpPr/>
          <p:nvPr/>
        </p:nvSpPr>
        <p:spPr>
          <a:xfrm>
            <a:off x="2651781" y="4983463"/>
            <a:ext cx="1005829" cy="365760"/>
          </a:xfrm>
          <a:prstGeom prst="chevron">
            <a:avLst/>
          </a:prstGeom>
          <a:solidFill>
            <a:srgbClr val="6952C7">
              <a:alpha val="30000"/>
            </a:srgbClr>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Ship  </a:t>
            </a:r>
            <a:endParaRPr lang="en-US" sz="1400" dirty="0">
              <a:solidFill>
                <a:schemeClr val="bg1"/>
              </a:solidFill>
            </a:endParaRPr>
          </a:p>
        </p:txBody>
      </p:sp>
      <p:sp>
        <p:nvSpPr>
          <p:cNvPr id="40" name="Chevron 39"/>
          <p:cNvSpPr/>
          <p:nvPr/>
        </p:nvSpPr>
        <p:spPr>
          <a:xfrm>
            <a:off x="6949414" y="4892024"/>
            <a:ext cx="1005829" cy="365760"/>
          </a:xfrm>
          <a:prstGeom prst="chevron">
            <a:avLst/>
          </a:prstGeom>
          <a:solidFill>
            <a:srgbClr val="6952C7"/>
          </a:solidFill>
          <a:ln>
            <a:noFill/>
          </a:ln>
          <a:effectLst/>
          <a:scene3d>
            <a:camera prst="orthographicFront"/>
            <a:lightRig rig="threePt" dir="t"/>
          </a:scene3d>
          <a:sp3d extrusionH="38100" contourW="38100">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Ship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Where Can You Start ? </a:t>
            </a:r>
            <a:br>
              <a:rPr lang="en-US" dirty="0" smtClean="0"/>
            </a:br>
            <a:r>
              <a:rPr lang="en-US" dirty="0" smtClean="0"/>
              <a:t>Three Common SystemC TLM Use-Cases</a:t>
            </a:r>
            <a:endParaRPr lang="en-US" dirty="0"/>
          </a:p>
        </p:txBody>
      </p:sp>
      <p:sp>
        <p:nvSpPr>
          <p:cNvPr id="3" name="Text Placeholder 2"/>
          <p:cNvSpPr>
            <a:spLocks noGrp="1"/>
          </p:cNvSpPr>
          <p:nvPr>
            <p:ph type="body" sz="half" idx="1"/>
          </p:nvPr>
        </p:nvSpPr>
        <p:spPr>
          <a:xfrm>
            <a:off x="365125" y="1325903"/>
            <a:ext cx="5121265" cy="5029145"/>
          </a:xfrm>
        </p:spPr>
        <p:txBody>
          <a:bodyPr>
            <a:normAutofit fontScale="92500" lnSpcReduction="10000"/>
          </a:bodyPr>
          <a:lstStyle/>
          <a:p>
            <a:r>
              <a:rPr lang="en-US" dirty="0" smtClean="0"/>
              <a:t>System Architecture </a:t>
            </a:r>
          </a:p>
          <a:p>
            <a:pPr lvl="1"/>
            <a:r>
              <a:rPr lang="en-US" dirty="0" smtClean="0"/>
              <a:t>Architecture exploration </a:t>
            </a:r>
          </a:p>
          <a:p>
            <a:pPr lvl="1"/>
            <a:r>
              <a:rPr lang="en-GB" dirty="0" smtClean="0"/>
              <a:t>System performance models </a:t>
            </a:r>
            <a:endParaRPr lang="en-US" dirty="0" smtClean="0"/>
          </a:p>
          <a:p>
            <a:pPr lvl="1"/>
            <a:r>
              <a:rPr lang="en-US" dirty="0" smtClean="0"/>
              <a:t>Functional block development</a:t>
            </a:r>
            <a:endParaRPr lang="en-GB" dirty="0" smtClean="0"/>
          </a:p>
          <a:p>
            <a:pPr lvl="1"/>
            <a:r>
              <a:rPr lang="en-GB" dirty="0" smtClean="0"/>
              <a:t>System architecture validation</a:t>
            </a:r>
          </a:p>
          <a:p>
            <a:pPr lvl="1"/>
            <a:endParaRPr lang="en-US" dirty="0" smtClean="0"/>
          </a:p>
          <a:p>
            <a:r>
              <a:rPr lang="en-US" dirty="0" smtClean="0"/>
              <a:t>Software Bring-Up  </a:t>
            </a:r>
          </a:p>
          <a:p>
            <a:pPr lvl="1"/>
            <a:r>
              <a:rPr lang="en-US" dirty="0" smtClean="0"/>
              <a:t>Virtual Prototype </a:t>
            </a:r>
          </a:p>
          <a:p>
            <a:pPr lvl="1"/>
            <a:r>
              <a:rPr lang="en-US" dirty="0" smtClean="0"/>
              <a:t>Early software development</a:t>
            </a:r>
          </a:p>
          <a:p>
            <a:pPr lvl="1"/>
            <a:r>
              <a:rPr lang="en-US" dirty="0" smtClean="0"/>
              <a:t>System-level performance modeling</a:t>
            </a:r>
          </a:p>
          <a:p>
            <a:pPr lvl="1"/>
            <a:r>
              <a:rPr lang="en-US" dirty="0" smtClean="0"/>
              <a:t>Software performance optimizations </a:t>
            </a:r>
          </a:p>
          <a:p>
            <a:pPr lvl="1"/>
            <a:endParaRPr lang="en-US" dirty="0" smtClean="0"/>
          </a:p>
          <a:p>
            <a:r>
              <a:rPr lang="en-US" dirty="0" smtClean="0"/>
              <a:t>Logic Design </a:t>
            </a:r>
          </a:p>
          <a:p>
            <a:pPr lvl="1"/>
            <a:r>
              <a:rPr lang="en-US" dirty="0" smtClean="0"/>
              <a:t>Design of High Level Synthesis (HLS)</a:t>
            </a:r>
          </a:p>
          <a:p>
            <a:pPr lvl="1"/>
            <a:r>
              <a:rPr lang="en-US" dirty="0" smtClean="0"/>
              <a:t>Replace RTL for design entry</a:t>
            </a:r>
          </a:p>
          <a:p>
            <a:pPr lvl="1"/>
            <a:r>
              <a:rPr lang="en-US" dirty="0" smtClean="0"/>
              <a:t>Tools optimize structure </a:t>
            </a:r>
          </a:p>
          <a:p>
            <a:pPr lvl="1"/>
            <a:r>
              <a:rPr lang="en-US" dirty="0" smtClean="0"/>
              <a:t>Power aware synthesis</a:t>
            </a:r>
          </a:p>
        </p:txBody>
      </p:sp>
      <p:grpSp>
        <p:nvGrpSpPr>
          <p:cNvPr id="239" name="Group 238"/>
          <p:cNvGrpSpPr/>
          <p:nvPr/>
        </p:nvGrpSpPr>
        <p:grpSpPr>
          <a:xfrm>
            <a:off x="4754878" y="1691659"/>
            <a:ext cx="2103097" cy="1280174"/>
            <a:chOff x="1006067" y="1752770"/>
            <a:chExt cx="3657600" cy="2560320"/>
          </a:xfrm>
        </p:grpSpPr>
        <p:sp>
          <p:nvSpPr>
            <p:cNvPr id="240" name="Rectangle 239"/>
            <p:cNvSpPr/>
            <p:nvPr/>
          </p:nvSpPr>
          <p:spPr>
            <a:xfrm>
              <a:off x="1006100" y="1752770"/>
              <a:ext cx="562702" cy="341379"/>
            </a:xfrm>
            <a:prstGeom prst="rect">
              <a:avLst/>
            </a:prstGeom>
            <a:solidFill>
              <a:srgbClr val="6952C7"/>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241" name="Rectangle 240"/>
            <p:cNvSpPr/>
            <p:nvPr/>
          </p:nvSpPr>
          <p:spPr>
            <a:xfrm>
              <a:off x="1615687" y="1752770"/>
              <a:ext cx="562702" cy="341379"/>
            </a:xfrm>
            <a:prstGeom prst="rect">
              <a:avLst/>
            </a:prstGeom>
            <a:solidFill>
              <a:srgbClr val="6952C7"/>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242" name="Rectangle 241"/>
            <p:cNvSpPr/>
            <p:nvPr/>
          </p:nvSpPr>
          <p:spPr>
            <a:xfrm>
              <a:off x="2225274" y="1752770"/>
              <a:ext cx="562702" cy="341379"/>
            </a:xfrm>
            <a:prstGeom prst="rect">
              <a:avLst/>
            </a:prstGeom>
            <a:solidFill>
              <a:srgbClr val="6952C7"/>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243" name="Rectangle 242"/>
            <p:cNvSpPr/>
            <p:nvPr/>
          </p:nvSpPr>
          <p:spPr>
            <a:xfrm>
              <a:off x="4100925" y="1752770"/>
              <a:ext cx="562702" cy="341379"/>
            </a:xfrm>
            <a:prstGeom prst="rect">
              <a:avLst/>
            </a:prstGeom>
            <a:solidFill>
              <a:srgbClr val="6952C7"/>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244" name="Rectangle 243"/>
            <p:cNvSpPr/>
            <p:nvPr/>
          </p:nvSpPr>
          <p:spPr>
            <a:xfrm>
              <a:off x="2881752" y="1752770"/>
              <a:ext cx="562702" cy="341379"/>
            </a:xfrm>
            <a:prstGeom prst="rect">
              <a:avLst/>
            </a:prstGeom>
            <a:solidFill>
              <a:srgbClr val="6952C7"/>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245" name="Rectangle 244"/>
            <p:cNvSpPr/>
            <p:nvPr/>
          </p:nvSpPr>
          <p:spPr>
            <a:xfrm>
              <a:off x="3491339" y="1752770"/>
              <a:ext cx="562702" cy="341379"/>
            </a:xfrm>
            <a:prstGeom prst="rect">
              <a:avLst/>
            </a:prstGeom>
            <a:solidFill>
              <a:srgbClr val="6952C7"/>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246" name="Rectangle 245"/>
            <p:cNvSpPr/>
            <p:nvPr/>
          </p:nvSpPr>
          <p:spPr>
            <a:xfrm>
              <a:off x="1006067" y="2663105"/>
              <a:ext cx="3657561" cy="227586"/>
            </a:xfrm>
            <a:prstGeom prst="rect">
              <a:avLst/>
            </a:prstGeom>
            <a:solidFill>
              <a:srgbClr val="FECB00"/>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247" name="Rectangle 246"/>
            <p:cNvSpPr/>
            <p:nvPr/>
          </p:nvSpPr>
          <p:spPr>
            <a:xfrm rot="16200000">
              <a:off x="1237430" y="3262073"/>
              <a:ext cx="568965" cy="281351"/>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248" name="Rectangle 247"/>
            <p:cNvSpPr/>
            <p:nvPr/>
          </p:nvSpPr>
          <p:spPr>
            <a:xfrm rot="16200000">
              <a:off x="1565666" y="3262073"/>
              <a:ext cx="568965" cy="281351"/>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249" name="Rectangle 248"/>
            <p:cNvSpPr/>
            <p:nvPr/>
          </p:nvSpPr>
          <p:spPr>
            <a:xfrm rot="16200000">
              <a:off x="1940796" y="3262073"/>
              <a:ext cx="568965" cy="281351"/>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250" name="Rectangle 249"/>
            <p:cNvSpPr/>
            <p:nvPr/>
          </p:nvSpPr>
          <p:spPr>
            <a:xfrm rot="16200000">
              <a:off x="2269035" y="3262073"/>
              <a:ext cx="568965" cy="281351"/>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251" name="Rectangle 250"/>
            <p:cNvSpPr/>
            <p:nvPr/>
          </p:nvSpPr>
          <p:spPr>
            <a:xfrm>
              <a:off x="1662585" y="3971711"/>
              <a:ext cx="750269" cy="341379"/>
            </a:xfrm>
            <a:prstGeom prst="rect">
              <a:avLst/>
            </a:prstGeom>
            <a:solidFill>
              <a:srgbClr val="FECB00"/>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252" name="Rectangle 251"/>
            <p:cNvSpPr/>
            <p:nvPr/>
          </p:nvSpPr>
          <p:spPr>
            <a:xfrm>
              <a:off x="3256888" y="3971711"/>
              <a:ext cx="750269" cy="341379"/>
            </a:xfrm>
            <a:prstGeom prst="rect">
              <a:avLst/>
            </a:prstGeom>
            <a:solidFill>
              <a:srgbClr val="FECB00"/>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253" name="Rectangle 252"/>
            <p:cNvSpPr/>
            <p:nvPr/>
          </p:nvSpPr>
          <p:spPr>
            <a:xfrm rot="16200000">
              <a:off x="2831733" y="3262073"/>
              <a:ext cx="568965" cy="281351"/>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254" name="Rectangle 253"/>
            <p:cNvSpPr/>
            <p:nvPr/>
          </p:nvSpPr>
          <p:spPr>
            <a:xfrm rot="16200000">
              <a:off x="3159969" y="3262073"/>
              <a:ext cx="568965" cy="281351"/>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255" name="Rectangle 254"/>
            <p:cNvSpPr/>
            <p:nvPr/>
          </p:nvSpPr>
          <p:spPr>
            <a:xfrm rot="16200000">
              <a:off x="3535100" y="3262073"/>
              <a:ext cx="568965" cy="281351"/>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256" name="Rectangle 255"/>
            <p:cNvSpPr/>
            <p:nvPr/>
          </p:nvSpPr>
          <p:spPr>
            <a:xfrm rot="16200000">
              <a:off x="3863339" y="3262073"/>
              <a:ext cx="568965" cy="281351"/>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cxnSp>
          <p:nvCxnSpPr>
            <p:cNvPr id="257" name="Straight Arrow Connector 256"/>
            <p:cNvCxnSpPr>
              <a:stCxn id="240" idx="2"/>
            </p:cNvCxnSpPr>
            <p:nvPr/>
          </p:nvCxnSpPr>
          <p:spPr bwMode="auto">
            <a:xfrm>
              <a:off x="1287451" y="2094149"/>
              <a:ext cx="3" cy="568955"/>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258" name="Straight Arrow Connector 257"/>
            <p:cNvCxnSpPr>
              <a:stCxn id="241" idx="2"/>
            </p:cNvCxnSpPr>
            <p:nvPr/>
          </p:nvCxnSpPr>
          <p:spPr bwMode="auto">
            <a:xfrm>
              <a:off x="1897038" y="2094149"/>
              <a:ext cx="6" cy="568952"/>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259" name="Straight Arrow Connector 258"/>
            <p:cNvCxnSpPr/>
            <p:nvPr/>
          </p:nvCxnSpPr>
          <p:spPr bwMode="auto">
            <a:xfrm>
              <a:off x="2506628" y="2094146"/>
              <a:ext cx="6" cy="568952"/>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260" name="Straight Arrow Connector 259"/>
            <p:cNvCxnSpPr/>
            <p:nvPr/>
          </p:nvCxnSpPr>
          <p:spPr bwMode="auto">
            <a:xfrm>
              <a:off x="3163106" y="2094146"/>
              <a:ext cx="6" cy="568952"/>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261" name="Straight Arrow Connector 260"/>
            <p:cNvCxnSpPr/>
            <p:nvPr/>
          </p:nvCxnSpPr>
          <p:spPr bwMode="auto">
            <a:xfrm>
              <a:off x="3772693" y="2094146"/>
              <a:ext cx="6" cy="568952"/>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262" name="Straight Arrow Connector 261"/>
            <p:cNvCxnSpPr/>
            <p:nvPr/>
          </p:nvCxnSpPr>
          <p:spPr bwMode="auto">
            <a:xfrm>
              <a:off x="4382279" y="2094146"/>
              <a:ext cx="6" cy="568952"/>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sp>
          <p:nvSpPr>
            <p:cNvPr id="263" name="Rectangle 262"/>
            <p:cNvSpPr/>
            <p:nvPr/>
          </p:nvSpPr>
          <p:spPr>
            <a:xfrm>
              <a:off x="1006106" y="2264833"/>
              <a:ext cx="3657561" cy="227586"/>
            </a:xfrm>
            <a:prstGeom prst="rect">
              <a:avLst/>
            </a:prstGeom>
            <a:solidFill>
              <a:srgbClr val="F77F00"/>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cxnSp>
          <p:nvCxnSpPr>
            <p:cNvPr id="264" name="Straight Arrow Connector 263"/>
            <p:cNvCxnSpPr/>
            <p:nvPr/>
          </p:nvCxnSpPr>
          <p:spPr bwMode="auto">
            <a:xfrm>
              <a:off x="1521911" y="2890688"/>
              <a:ext cx="3" cy="2275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265" name="Straight Arrow Connector 264"/>
            <p:cNvCxnSpPr/>
            <p:nvPr/>
          </p:nvCxnSpPr>
          <p:spPr bwMode="auto">
            <a:xfrm>
              <a:off x="1850150" y="2890688"/>
              <a:ext cx="3" cy="2275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266" name="Straight Arrow Connector 265"/>
            <p:cNvCxnSpPr/>
            <p:nvPr/>
          </p:nvCxnSpPr>
          <p:spPr bwMode="auto">
            <a:xfrm>
              <a:off x="2225280" y="2890688"/>
              <a:ext cx="3" cy="2275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267" name="Straight Arrow Connector 266"/>
            <p:cNvCxnSpPr/>
            <p:nvPr/>
          </p:nvCxnSpPr>
          <p:spPr bwMode="auto">
            <a:xfrm>
              <a:off x="2553519" y="2890688"/>
              <a:ext cx="3" cy="2275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268" name="Straight Arrow Connector 267"/>
            <p:cNvCxnSpPr/>
            <p:nvPr/>
          </p:nvCxnSpPr>
          <p:spPr bwMode="auto">
            <a:xfrm>
              <a:off x="3116214" y="2890688"/>
              <a:ext cx="3" cy="2275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269" name="Straight Arrow Connector 268"/>
            <p:cNvCxnSpPr/>
            <p:nvPr/>
          </p:nvCxnSpPr>
          <p:spPr bwMode="auto">
            <a:xfrm>
              <a:off x="3444453" y="2890688"/>
              <a:ext cx="3" cy="2275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270" name="Straight Arrow Connector 269"/>
            <p:cNvCxnSpPr/>
            <p:nvPr/>
          </p:nvCxnSpPr>
          <p:spPr bwMode="auto">
            <a:xfrm>
              <a:off x="3819584" y="2890688"/>
              <a:ext cx="3" cy="2275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271" name="Straight Arrow Connector 270"/>
            <p:cNvCxnSpPr/>
            <p:nvPr/>
          </p:nvCxnSpPr>
          <p:spPr bwMode="auto">
            <a:xfrm>
              <a:off x="4147823" y="2890688"/>
              <a:ext cx="3" cy="2275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272" name="Straight Arrow Connector 271"/>
            <p:cNvCxnSpPr>
              <a:stCxn id="247" idx="1"/>
            </p:cNvCxnSpPr>
            <p:nvPr/>
          </p:nvCxnSpPr>
          <p:spPr bwMode="auto">
            <a:xfrm>
              <a:off x="1521913" y="3687231"/>
              <a:ext cx="140672" cy="2844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273" name="Straight Arrow Connector 272"/>
            <p:cNvCxnSpPr>
              <a:stCxn id="248" idx="1"/>
            </p:cNvCxnSpPr>
            <p:nvPr/>
          </p:nvCxnSpPr>
          <p:spPr bwMode="auto">
            <a:xfrm>
              <a:off x="1850149" y="3687231"/>
              <a:ext cx="1" cy="2844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274" name="Straight Arrow Connector 273"/>
            <p:cNvCxnSpPr>
              <a:stCxn id="249" idx="1"/>
            </p:cNvCxnSpPr>
            <p:nvPr/>
          </p:nvCxnSpPr>
          <p:spPr bwMode="auto">
            <a:xfrm>
              <a:off x="2225279" y="3687231"/>
              <a:ext cx="1" cy="2844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275" name="Straight Arrow Connector 274"/>
            <p:cNvCxnSpPr>
              <a:stCxn id="250" idx="1"/>
            </p:cNvCxnSpPr>
            <p:nvPr/>
          </p:nvCxnSpPr>
          <p:spPr bwMode="auto">
            <a:xfrm flipH="1">
              <a:off x="2412846" y="3687231"/>
              <a:ext cx="140672" cy="2844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276" name="Straight Arrow Connector 275"/>
            <p:cNvCxnSpPr>
              <a:stCxn id="253" idx="1"/>
            </p:cNvCxnSpPr>
            <p:nvPr/>
          </p:nvCxnSpPr>
          <p:spPr bwMode="auto">
            <a:xfrm>
              <a:off x="3116216" y="3687231"/>
              <a:ext cx="140672" cy="2844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277" name="Straight Arrow Connector 276"/>
            <p:cNvCxnSpPr>
              <a:stCxn id="254" idx="1"/>
            </p:cNvCxnSpPr>
            <p:nvPr/>
          </p:nvCxnSpPr>
          <p:spPr bwMode="auto">
            <a:xfrm>
              <a:off x="3444452" y="3687231"/>
              <a:ext cx="2" cy="2844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278" name="Straight Arrow Connector 277"/>
            <p:cNvCxnSpPr>
              <a:stCxn id="255" idx="1"/>
            </p:cNvCxnSpPr>
            <p:nvPr/>
          </p:nvCxnSpPr>
          <p:spPr bwMode="auto">
            <a:xfrm>
              <a:off x="3819583" y="3687231"/>
              <a:ext cx="3" cy="2844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cxnSp>
          <p:nvCxnSpPr>
            <p:cNvPr id="279" name="Straight Arrow Connector 278"/>
            <p:cNvCxnSpPr>
              <a:stCxn id="256" idx="1"/>
            </p:cNvCxnSpPr>
            <p:nvPr/>
          </p:nvCxnSpPr>
          <p:spPr bwMode="auto">
            <a:xfrm flipH="1">
              <a:off x="4007149" y="3687231"/>
              <a:ext cx="140672" cy="284480"/>
            </a:xfrm>
            <a:prstGeom prst="straightConnector1">
              <a:avLst/>
            </a:prstGeom>
            <a:solidFill>
              <a:schemeClr val="tx2">
                <a:alpha val="80000"/>
              </a:schemeClr>
            </a:solidFill>
            <a:ln w="28575" cap="flat" cmpd="sng" algn="ctr">
              <a:solidFill>
                <a:schemeClr val="tx2">
                  <a:lumMod val="90000"/>
                </a:schemeClr>
              </a:solidFill>
              <a:prstDash val="solid"/>
              <a:round/>
              <a:headEnd type="triangle" w="med" len="med"/>
              <a:tailEnd type="triangle"/>
            </a:ln>
            <a:effectLst/>
          </p:spPr>
        </p:cxnSp>
      </p:grpSp>
      <p:grpSp>
        <p:nvGrpSpPr>
          <p:cNvPr id="280" name="Group 279"/>
          <p:cNvGrpSpPr/>
          <p:nvPr/>
        </p:nvGrpSpPr>
        <p:grpSpPr>
          <a:xfrm>
            <a:off x="5486360" y="3063244"/>
            <a:ext cx="2743200" cy="1828800"/>
            <a:chOff x="548684" y="1234464"/>
            <a:chExt cx="7955194" cy="4754834"/>
          </a:xfrm>
        </p:grpSpPr>
        <p:cxnSp>
          <p:nvCxnSpPr>
            <p:cNvPr id="281" name="Straight Connector 280"/>
            <p:cNvCxnSpPr/>
            <p:nvPr/>
          </p:nvCxnSpPr>
          <p:spPr bwMode="auto">
            <a:xfrm>
              <a:off x="1005879" y="2057415"/>
              <a:ext cx="6949364" cy="0"/>
            </a:xfrm>
            <a:prstGeom prst="line">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282" name="Straight Connector 281"/>
            <p:cNvCxnSpPr/>
            <p:nvPr/>
          </p:nvCxnSpPr>
          <p:spPr bwMode="auto">
            <a:xfrm>
              <a:off x="1005879" y="2606049"/>
              <a:ext cx="6949364" cy="0"/>
            </a:xfrm>
            <a:prstGeom prst="line">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sp>
          <p:nvSpPr>
            <p:cNvPr id="283" name="Rectangle 282"/>
            <p:cNvSpPr/>
            <p:nvPr/>
          </p:nvSpPr>
          <p:spPr>
            <a:xfrm>
              <a:off x="1005879" y="1600220"/>
              <a:ext cx="548640" cy="1188720"/>
            </a:xfrm>
            <a:prstGeom prst="rect">
              <a:avLst/>
            </a:prstGeom>
            <a:solidFill>
              <a:srgbClr val="6952C7"/>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endParaRPr>
            </a:p>
          </p:txBody>
        </p:sp>
        <p:sp>
          <p:nvSpPr>
            <p:cNvPr id="284" name="Rectangle 283"/>
            <p:cNvSpPr/>
            <p:nvPr/>
          </p:nvSpPr>
          <p:spPr>
            <a:xfrm>
              <a:off x="2286019" y="1600220"/>
              <a:ext cx="548640" cy="1188720"/>
            </a:xfrm>
            <a:prstGeom prst="rect">
              <a:avLst/>
            </a:prstGeom>
            <a:solidFill>
              <a:srgbClr val="6952C7"/>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endParaRPr>
            </a:p>
          </p:txBody>
        </p:sp>
        <p:sp>
          <p:nvSpPr>
            <p:cNvPr id="285" name="Rectangle 284"/>
            <p:cNvSpPr/>
            <p:nvPr/>
          </p:nvSpPr>
          <p:spPr>
            <a:xfrm>
              <a:off x="3566159" y="1600207"/>
              <a:ext cx="1097280" cy="1188720"/>
            </a:xfrm>
            <a:prstGeom prst="rect">
              <a:avLst/>
            </a:prstGeom>
            <a:solidFill>
              <a:srgbClr val="F77F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286" name="Rectangle 285"/>
            <p:cNvSpPr/>
            <p:nvPr/>
          </p:nvSpPr>
          <p:spPr>
            <a:xfrm>
              <a:off x="7132292" y="1600220"/>
              <a:ext cx="914400" cy="1188720"/>
            </a:xfrm>
            <a:prstGeom prst="rect">
              <a:avLst/>
            </a:prstGeom>
            <a:solidFill>
              <a:srgbClr val="F77F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endParaRPr>
            </a:p>
          </p:txBody>
        </p:sp>
        <p:sp>
          <p:nvSpPr>
            <p:cNvPr id="287" name="Rectangle 286"/>
            <p:cNvSpPr/>
            <p:nvPr/>
          </p:nvSpPr>
          <p:spPr>
            <a:xfrm>
              <a:off x="4754866" y="1600207"/>
              <a:ext cx="1097280" cy="1188720"/>
            </a:xfrm>
            <a:prstGeom prst="rect">
              <a:avLst/>
            </a:prstGeom>
            <a:solidFill>
              <a:srgbClr val="F77F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endParaRPr>
            </a:p>
          </p:txBody>
        </p:sp>
        <p:sp>
          <p:nvSpPr>
            <p:cNvPr id="288" name="Rectangle 287"/>
            <p:cNvSpPr/>
            <p:nvPr/>
          </p:nvSpPr>
          <p:spPr>
            <a:xfrm>
              <a:off x="5943585" y="1600220"/>
              <a:ext cx="1097280" cy="1188720"/>
            </a:xfrm>
            <a:prstGeom prst="rect">
              <a:avLst/>
            </a:prstGeom>
            <a:solidFill>
              <a:srgbClr val="F77F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endParaRPr>
            </a:p>
          </p:txBody>
        </p:sp>
        <p:sp>
          <p:nvSpPr>
            <p:cNvPr id="289" name="Rectangle 288"/>
            <p:cNvSpPr/>
            <p:nvPr/>
          </p:nvSpPr>
          <p:spPr>
            <a:xfrm>
              <a:off x="1005802" y="3337561"/>
              <a:ext cx="7132320" cy="365760"/>
            </a:xfrm>
            <a:prstGeom prst="rect">
              <a:avLst/>
            </a:prstGeom>
            <a:solidFill>
              <a:srgbClr val="FECB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290" name="Rectangle 289"/>
            <p:cNvSpPr/>
            <p:nvPr/>
          </p:nvSpPr>
          <p:spPr>
            <a:xfrm rot="16200000">
              <a:off x="1554512" y="4251943"/>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291" name="Rectangle 290"/>
            <p:cNvSpPr/>
            <p:nvPr/>
          </p:nvSpPr>
          <p:spPr>
            <a:xfrm rot="16200000">
              <a:off x="2194579" y="4251943"/>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292" name="Rectangle 291"/>
            <p:cNvSpPr/>
            <p:nvPr/>
          </p:nvSpPr>
          <p:spPr>
            <a:xfrm rot="16200000">
              <a:off x="2926091" y="4251943"/>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293" name="Rectangle 292"/>
            <p:cNvSpPr/>
            <p:nvPr/>
          </p:nvSpPr>
          <p:spPr>
            <a:xfrm rot="16200000">
              <a:off x="3566163" y="4251943"/>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294" name="Rectangle 293"/>
            <p:cNvSpPr/>
            <p:nvPr/>
          </p:nvSpPr>
          <p:spPr>
            <a:xfrm>
              <a:off x="2286025" y="5440658"/>
              <a:ext cx="1463040" cy="548640"/>
            </a:xfrm>
            <a:prstGeom prst="rect">
              <a:avLst/>
            </a:prstGeom>
            <a:solidFill>
              <a:srgbClr val="6952C7"/>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smtClean="0">
                <a:solidFill>
                  <a:srgbClr val="000000"/>
                </a:solidFill>
              </a:endParaRPr>
            </a:p>
            <a:p>
              <a:pPr algn="ctr"/>
              <a:endParaRPr lang="en-US" sz="1600" dirty="0">
                <a:solidFill>
                  <a:srgbClr val="000000"/>
                </a:solidFill>
              </a:endParaRPr>
            </a:p>
          </p:txBody>
        </p:sp>
        <p:sp>
          <p:nvSpPr>
            <p:cNvPr id="295" name="Rectangle 294"/>
            <p:cNvSpPr/>
            <p:nvPr/>
          </p:nvSpPr>
          <p:spPr>
            <a:xfrm>
              <a:off x="5394951" y="5440658"/>
              <a:ext cx="1463040" cy="548640"/>
            </a:xfrm>
            <a:prstGeom prst="rect">
              <a:avLst/>
            </a:prstGeom>
            <a:solidFill>
              <a:srgbClr val="6952C7"/>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smtClean="0">
                <a:solidFill>
                  <a:srgbClr val="000000"/>
                </a:solidFill>
              </a:endParaRPr>
            </a:p>
            <a:p>
              <a:pPr algn="ctr"/>
              <a:endParaRPr lang="en-US" sz="1600" dirty="0">
                <a:solidFill>
                  <a:srgbClr val="000000"/>
                </a:solidFill>
              </a:endParaRPr>
            </a:p>
          </p:txBody>
        </p:sp>
        <p:sp>
          <p:nvSpPr>
            <p:cNvPr id="296" name="Rectangle 295"/>
            <p:cNvSpPr/>
            <p:nvPr/>
          </p:nvSpPr>
          <p:spPr>
            <a:xfrm rot="16200000">
              <a:off x="4663437" y="4251943"/>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297" name="Rectangle 296"/>
            <p:cNvSpPr/>
            <p:nvPr/>
          </p:nvSpPr>
          <p:spPr>
            <a:xfrm rot="16200000">
              <a:off x="5303504" y="4251943"/>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298" name="Rectangle 297"/>
            <p:cNvSpPr/>
            <p:nvPr/>
          </p:nvSpPr>
          <p:spPr>
            <a:xfrm rot="16200000">
              <a:off x="6035017" y="4251943"/>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sp>
          <p:nvSpPr>
            <p:cNvPr id="299" name="Rectangle 298"/>
            <p:cNvSpPr/>
            <p:nvPr/>
          </p:nvSpPr>
          <p:spPr>
            <a:xfrm rot="16200000">
              <a:off x="6675089" y="4251943"/>
              <a:ext cx="914400" cy="548640"/>
            </a:xfrm>
            <a:prstGeom prst="rect">
              <a:avLst/>
            </a:prstGeom>
            <a:solidFill>
              <a:srgbClr val="69BE28"/>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00"/>
                </a:solidFill>
              </a:endParaRPr>
            </a:p>
          </p:txBody>
        </p:sp>
        <p:cxnSp>
          <p:nvCxnSpPr>
            <p:cNvPr id="300" name="Straight Arrow Connector 299"/>
            <p:cNvCxnSpPr>
              <a:stCxn id="283" idx="2"/>
            </p:cNvCxnSpPr>
            <p:nvPr/>
          </p:nvCxnSpPr>
          <p:spPr bwMode="auto">
            <a:xfrm flipH="1">
              <a:off x="1280196" y="2788940"/>
              <a:ext cx="3" cy="548621"/>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301" name="Straight Arrow Connector 300"/>
            <p:cNvCxnSpPr>
              <a:stCxn id="284" idx="2"/>
            </p:cNvCxnSpPr>
            <p:nvPr/>
          </p:nvCxnSpPr>
          <p:spPr bwMode="auto">
            <a:xfrm>
              <a:off x="2560339" y="2788940"/>
              <a:ext cx="3" cy="548621"/>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302" name="Straight Arrow Connector 301"/>
            <p:cNvCxnSpPr>
              <a:stCxn id="285" idx="2"/>
            </p:cNvCxnSpPr>
            <p:nvPr/>
          </p:nvCxnSpPr>
          <p:spPr bwMode="auto">
            <a:xfrm flipH="1">
              <a:off x="4114793" y="2788927"/>
              <a:ext cx="6" cy="548634"/>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303" name="Straight Arrow Connector 302"/>
            <p:cNvCxnSpPr>
              <a:stCxn id="287" idx="2"/>
            </p:cNvCxnSpPr>
            <p:nvPr/>
          </p:nvCxnSpPr>
          <p:spPr bwMode="auto">
            <a:xfrm>
              <a:off x="5303506" y="2788927"/>
              <a:ext cx="6" cy="548634"/>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304" name="Straight Arrow Connector 303"/>
            <p:cNvCxnSpPr>
              <a:stCxn id="288" idx="2"/>
            </p:cNvCxnSpPr>
            <p:nvPr/>
          </p:nvCxnSpPr>
          <p:spPr bwMode="auto">
            <a:xfrm flipH="1">
              <a:off x="6492219" y="2788940"/>
              <a:ext cx="6" cy="548621"/>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305" name="Straight Arrow Connector 304"/>
            <p:cNvCxnSpPr>
              <a:stCxn id="286" idx="2"/>
            </p:cNvCxnSpPr>
            <p:nvPr/>
          </p:nvCxnSpPr>
          <p:spPr bwMode="auto">
            <a:xfrm flipH="1">
              <a:off x="7589487" y="2788940"/>
              <a:ext cx="5" cy="548621"/>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306" name="Straight Arrow Connector 305"/>
            <p:cNvCxnSpPr/>
            <p:nvPr/>
          </p:nvCxnSpPr>
          <p:spPr bwMode="auto">
            <a:xfrm>
              <a:off x="2011708" y="3703317"/>
              <a:ext cx="6" cy="365750"/>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307" name="Straight Arrow Connector 306"/>
            <p:cNvCxnSpPr/>
            <p:nvPr/>
          </p:nvCxnSpPr>
          <p:spPr bwMode="auto">
            <a:xfrm>
              <a:off x="2651781" y="3703317"/>
              <a:ext cx="6" cy="365750"/>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308" name="Straight Arrow Connector 307"/>
            <p:cNvCxnSpPr/>
            <p:nvPr/>
          </p:nvCxnSpPr>
          <p:spPr bwMode="auto">
            <a:xfrm>
              <a:off x="3383293" y="3703317"/>
              <a:ext cx="6" cy="365750"/>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309" name="Straight Arrow Connector 308"/>
            <p:cNvCxnSpPr/>
            <p:nvPr/>
          </p:nvCxnSpPr>
          <p:spPr bwMode="auto">
            <a:xfrm>
              <a:off x="4023366" y="3703317"/>
              <a:ext cx="6" cy="365750"/>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310" name="Straight Arrow Connector 309"/>
            <p:cNvCxnSpPr/>
            <p:nvPr/>
          </p:nvCxnSpPr>
          <p:spPr bwMode="auto">
            <a:xfrm>
              <a:off x="5120633" y="3703317"/>
              <a:ext cx="6" cy="365750"/>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311" name="Straight Arrow Connector 310"/>
            <p:cNvCxnSpPr/>
            <p:nvPr/>
          </p:nvCxnSpPr>
          <p:spPr bwMode="auto">
            <a:xfrm>
              <a:off x="5760706" y="3703317"/>
              <a:ext cx="6" cy="365750"/>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312" name="Straight Arrow Connector 311"/>
            <p:cNvCxnSpPr/>
            <p:nvPr/>
          </p:nvCxnSpPr>
          <p:spPr bwMode="auto">
            <a:xfrm>
              <a:off x="6492219" y="3703317"/>
              <a:ext cx="6" cy="365750"/>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313" name="Straight Arrow Connector 312"/>
            <p:cNvCxnSpPr/>
            <p:nvPr/>
          </p:nvCxnSpPr>
          <p:spPr bwMode="auto">
            <a:xfrm>
              <a:off x="7132292" y="3703317"/>
              <a:ext cx="6" cy="365750"/>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314" name="Straight Arrow Connector 313"/>
            <p:cNvCxnSpPr>
              <a:stCxn id="290" idx="1"/>
            </p:cNvCxnSpPr>
            <p:nvPr/>
          </p:nvCxnSpPr>
          <p:spPr bwMode="auto">
            <a:xfrm>
              <a:off x="2011712" y="4983463"/>
              <a:ext cx="274313" cy="457195"/>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315" name="Straight Arrow Connector 314"/>
            <p:cNvCxnSpPr>
              <a:stCxn id="291" idx="1"/>
            </p:cNvCxnSpPr>
            <p:nvPr/>
          </p:nvCxnSpPr>
          <p:spPr bwMode="auto">
            <a:xfrm>
              <a:off x="2651779" y="4983463"/>
              <a:ext cx="2" cy="457195"/>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316" name="Straight Arrow Connector 315"/>
            <p:cNvCxnSpPr>
              <a:stCxn id="292" idx="1"/>
            </p:cNvCxnSpPr>
            <p:nvPr/>
          </p:nvCxnSpPr>
          <p:spPr bwMode="auto">
            <a:xfrm>
              <a:off x="3383291" y="4983463"/>
              <a:ext cx="2" cy="457195"/>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317" name="Straight Arrow Connector 316"/>
            <p:cNvCxnSpPr>
              <a:stCxn id="293" idx="1"/>
            </p:cNvCxnSpPr>
            <p:nvPr/>
          </p:nvCxnSpPr>
          <p:spPr bwMode="auto">
            <a:xfrm flipH="1">
              <a:off x="3749050" y="4983463"/>
              <a:ext cx="274313" cy="457195"/>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318" name="Straight Arrow Connector 317"/>
            <p:cNvCxnSpPr>
              <a:stCxn id="296" idx="1"/>
            </p:cNvCxnSpPr>
            <p:nvPr/>
          </p:nvCxnSpPr>
          <p:spPr bwMode="auto">
            <a:xfrm>
              <a:off x="5120637" y="4983463"/>
              <a:ext cx="274314" cy="457195"/>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319" name="Straight Arrow Connector 318"/>
            <p:cNvCxnSpPr>
              <a:stCxn id="297" idx="1"/>
            </p:cNvCxnSpPr>
            <p:nvPr/>
          </p:nvCxnSpPr>
          <p:spPr bwMode="auto">
            <a:xfrm>
              <a:off x="5760704" y="4983463"/>
              <a:ext cx="3" cy="457195"/>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320" name="Straight Arrow Connector 319"/>
            <p:cNvCxnSpPr>
              <a:stCxn id="298" idx="1"/>
            </p:cNvCxnSpPr>
            <p:nvPr/>
          </p:nvCxnSpPr>
          <p:spPr bwMode="auto">
            <a:xfrm>
              <a:off x="6492217" y="4983463"/>
              <a:ext cx="5" cy="457195"/>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321" name="Straight Arrow Connector 320"/>
            <p:cNvCxnSpPr>
              <a:stCxn id="299" idx="1"/>
            </p:cNvCxnSpPr>
            <p:nvPr/>
          </p:nvCxnSpPr>
          <p:spPr bwMode="auto">
            <a:xfrm flipH="1">
              <a:off x="6857975" y="4983463"/>
              <a:ext cx="274314" cy="457195"/>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grpSp>
          <p:nvGrpSpPr>
            <p:cNvPr id="322" name="Group 59"/>
            <p:cNvGrpSpPr/>
            <p:nvPr/>
          </p:nvGrpSpPr>
          <p:grpSpPr>
            <a:xfrm>
              <a:off x="548684" y="1965967"/>
              <a:ext cx="7955194" cy="731531"/>
              <a:chOff x="548684" y="2240284"/>
              <a:chExt cx="7955194" cy="731531"/>
            </a:xfrm>
          </p:grpSpPr>
          <p:sp>
            <p:nvSpPr>
              <p:cNvPr id="331" name="Arc 330"/>
              <p:cNvSpPr/>
              <p:nvPr/>
            </p:nvSpPr>
            <p:spPr bwMode="auto">
              <a:xfrm rot="5400000">
                <a:off x="7714168" y="2115594"/>
                <a:ext cx="665019" cy="914400"/>
              </a:xfrm>
              <a:prstGeom prst="arc">
                <a:avLst/>
              </a:prstGeom>
              <a:noFill/>
              <a:ln w="28575" cap="flat" cmpd="sng" algn="ctr">
                <a:solidFill>
                  <a:schemeClr val="tx1">
                    <a:lumMod val="85000"/>
                  </a:schemeClr>
                </a:solidFill>
                <a:prstDash val="solid"/>
                <a:round/>
                <a:headEnd type="none" w="med" len="med"/>
                <a:tailEnd type="triangle"/>
              </a:ln>
              <a:effectLst/>
            </p:spPr>
            <p:txBody>
              <a:bodyPr rtlCol="0" anchor="ctr"/>
              <a:lstStyle/>
              <a:p>
                <a:pPr algn="ctr"/>
                <a:endParaRPr lang="en-US" sz="1400"/>
              </a:p>
            </p:txBody>
          </p:sp>
          <p:sp>
            <p:nvSpPr>
              <p:cNvPr id="332" name="Arc 331"/>
              <p:cNvSpPr/>
              <p:nvPr/>
            </p:nvSpPr>
            <p:spPr bwMode="auto">
              <a:xfrm>
                <a:off x="7589477" y="2306786"/>
                <a:ext cx="914400" cy="665019"/>
              </a:xfrm>
              <a:prstGeom prst="arc">
                <a:avLst/>
              </a:prstGeom>
              <a:noFill/>
              <a:ln w="28575" cap="flat" cmpd="sng" algn="ctr">
                <a:solidFill>
                  <a:schemeClr val="tx1">
                    <a:lumMod val="85000"/>
                  </a:schemeClr>
                </a:solidFill>
                <a:prstDash val="solid"/>
                <a:round/>
                <a:headEnd type="none" w="med" len="med"/>
                <a:tailEnd type="none"/>
              </a:ln>
              <a:effectLst/>
            </p:spPr>
            <p:txBody>
              <a:bodyPr rtlCol="0" anchor="ctr"/>
              <a:lstStyle/>
              <a:p>
                <a:pPr algn="ctr"/>
                <a:endParaRPr lang="en-US" sz="1400"/>
              </a:p>
            </p:txBody>
          </p:sp>
          <p:sp>
            <p:nvSpPr>
              <p:cNvPr id="333" name="Arc 332"/>
              <p:cNvSpPr/>
              <p:nvPr/>
            </p:nvSpPr>
            <p:spPr bwMode="auto">
              <a:xfrm rot="16200000">
                <a:off x="673375" y="2182106"/>
                <a:ext cx="665019" cy="914400"/>
              </a:xfrm>
              <a:prstGeom prst="arc">
                <a:avLst/>
              </a:prstGeom>
              <a:noFill/>
              <a:ln w="28575" cap="flat" cmpd="sng" algn="ctr">
                <a:solidFill>
                  <a:schemeClr val="tx1">
                    <a:lumMod val="85000"/>
                  </a:schemeClr>
                </a:solidFill>
                <a:prstDash val="solid"/>
                <a:round/>
                <a:headEnd type="none" w="med" len="med"/>
                <a:tailEnd type="triangle"/>
              </a:ln>
              <a:effectLst/>
            </p:spPr>
            <p:txBody>
              <a:bodyPr rtlCol="0" anchor="ctr"/>
              <a:lstStyle/>
              <a:p>
                <a:pPr algn="ctr"/>
                <a:endParaRPr lang="en-US" sz="1400"/>
              </a:p>
            </p:txBody>
          </p:sp>
          <p:sp>
            <p:nvSpPr>
              <p:cNvPr id="334" name="Arc 333"/>
              <p:cNvSpPr/>
              <p:nvPr/>
            </p:nvSpPr>
            <p:spPr bwMode="auto">
              <a:xfrm rot="10800000">
                <a:off x="548684" y="2240295"/>
                <a:ext cx="914400" cy="665019"/>
              </a:xfrm>
              <a:prstGeom prst="arc">
                <a:avLst/>
              </a:prstGeom>
              <a:noFill/>
              <a:ln w="28575" cap="flat" cmpd="sng" algn="ctr">
                <a:solidFill>
                  <a:schemeClr val="tx1">
                    <a:lumMod val="85000"/>
                  </a:schemeClr>
                </a:solidFill>
                <a:prstDash val="solid"/>
                <a:round/>
                <a:headEnd type="none" w="med" len="med"/>
                <a:tailEnd type="none"/>
              </a:ln>
              <a:effectLst/>
            </p:spPr>
            <p:txBody>
              <a:bodyPr rtlCol="0" anchor="ctr"/>
              <a:lstStyle/>
              <a:p>
                <a:pPr algn="ctr"/>
                <a:endParaRPr lang="en-US" sz="1400"/>
              </a:p>
            </p:txBody>
          </p:sp>
        </p:grpSp>
        <p:cxnSp>
          <p:nvCxnSpPr>
            <p:cNvPr id="323" name="Straight Arrow Connector 322"/>
            <p:cNvCxnSpPr/>
            <p:nvPr/>
          </p:nvCxnSpPr>
          <p:spPr bwMode="auto">
            <a:xfrm>
              <a:off x="7315182" y="1234464"/>
              <a:ext cx="5" cy="365760"/>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324" name="Straight Arrow Connector 323"/>
            <p:cNvCxnSpPr/>
            <p:nvPr/>
          </p:nvCxnSpPr>
          <p:spPr bwMode="auto">
            <a:xfrm>
              <a:off x="7498060" y="1234464"/>
              <a:ext cx="5" cy="365760"/>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325" name="Straight Arrow Connector 324"/>
            <p:cNvCxnSpPr/>
            <p:nvPr/>
          </p:nvCxnSpPr>
          <p:spPr bwMode="auto">
            <a:xfrm>
              <a:off x="7772377" y="1234464"/>
              <a:ext cx="5" cy="365760"/>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326" name="Straight Arrow Connector 325"/>
            <p:cNvCxnSpPr/>
            <p:nvPr/>
          </p:nvCxnSpPr>
          <p:spPr bwMode="auto">
            <a:xfrm>
              <a:off x="7955255" y="1234464"/>
              <a:ext cx="5" cy="365760"/>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sp>
          <p:nvSpPr>
            <p:cNvPr id="327" name="Rectangle 326"/>
            <p:cNvSpPr/>
            <p:nvPr/>
          </p:nvSpPr>
          <p:spPr>
            <a:xfrm>
              <a:off x="1645946" y="1600220"/>
              <a:ext cx="548640" cy="1188720"/>
            </a:xfrm>
            <a:prstGeom prst="rect">
              <a:avLst/>
            </a:prstGeom>
            <a:solidFill>
              <a:srgbClr val="6952C7"/>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endParaRPr>
            </a:p>
          </p:txBody>
        </p:sp>
        <p:sp>
          <p:nvSpPr>
            <p:cNvPr id="328" name="Rectangle 327"/>
            <p:cNvSpPr/>
            <p:nvPr/>
          </p:nvSpPr>
          <p:spPr>
            <a:xfrm>
              <a:off x="2926092" y="1600220"/>
              <a:ext cx="548640" cy="1188720"/>
            </a:xfrm>
            <a:prstGeom prst="rect">
              <a:avLst/>
            </a:prstGeom>
            <a:solidFill>
              <a:srgbClr val="6952C7"/>
            </a:solidFill>
            <a:ln>
              <a:noFill/>
            </a:ln>
            <a:effectLst/>
            <a:scene3d>
              <a:camera prst="orthographicFront"/>
              <a:lightRig rig="threePt" dir="t"/>
            </a:scene3d>
            <a:sp3d extrusionH="38100" contourW="381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endParaRPr>
            </a:p>
          </p:txBody>
        </p:sp>
        <p:cxnSp>
          <p:nvCxnSpPr>
            <p:cNvPr id="329" name="Straight Arrow Connector 328"/>
            <p:cNvCxnSpPr>
              <a:stCxn id="327" idx="2"/>
            </p:cNvCxnSpPr>
            <p:nvPr/>
          </p:nvCxnSpPr>
          <p:spPr bwMode="auto">
            <a:xfrm>
              <a:off x="1920266" y="2788940"/>
              <a:ext cx="3" cy="548621"/>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330" name="Straight Arrow Connector 329"/>
            <p:cNvCxnSpPr>
              <a:stCxn id="328" idx="2"/>
            </p:cNvCxnSpPr>
            <p:nvPr/>
          </p:nvCxnSpPr>
          <p:spPr bwMode="auto">
            <a:xfrm>
              <a:off x="3200412" y="2788940"/>
              <a:ext cx="3" cy="548621"/>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grpSp>
      <p:grpSp>
        <p:nvGrpSpPr>
          <p:cNvPr id="336" name="Group 335"/>
          <p:cNvGrpSpPr/>
          <p:nvPr/>
        </p:nvGrpSpPr>
        <p:grpSpPr>
          <a:xfrm>
            <a:off x="6035004" y="5166341"/>
            <a:ext cx="1828800" cy="1097280"/>
            <a:chOff x="1005879" y="1874536"/>
            <a:chExt cx="4389120" cy="2560320"/>
          </a:xfrm>
        </p:grpSpPr>
        <p:sp>
          <p:nvSpPr>
            <p:cNvPr id="337" name="Rectangle 336"/>
            <p:cNvSpPr/>
            <p:nvPr/>
          </p:nvSpPr>
          <p:spPr>
            <a:xfrm>
              <a:off x="1547003" y="4114813"/>
              <a:ext cx="3306871" cy="320043"/>
            </a:xfrm>
            <a:prstGeom prst="rect">
              <a:avLst/>
            </a:prstGeom>
            <a:solidFill>
              <a:srgbClr val="FFFF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38" name="Rectangle 337"/>
            <p:cNvSpPr/>
            <p:nvPr/>
          </p:nvSpPr>
          <p:spPr>
            <a:xfrm>
              <a:off x="1727379" y="1874536"/>
              <a:ext cx="3006247" cy="2186937"/>
            </a:xfrm>
            <a:prstGeom prst="rect">
              <a:avLst/>
            </a:prstGeom>
            <a:solidFill>
              <a:schemeClr val="bg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Rectangle 338"/>
            <p:cNvSpPr/>
            <p:nvPr/>
          </p:nvSpPr>
          <p:spPr>
            <a:xfrm>
              <a:off x="1847628" y="2087896"/>
              <a:ext cx="601256" cy="1546858"/>
            </a:xfrm>
            <a:prstGeom prst="rect">
              <a:avLst/>
            </a:prstGeom>
            <a:solidFill>
              <a:srgbClr val="F77F00"/>
            </a:solidFill>
            <a:ln w="3175">
              <a:noFill/>
            </a:ln>
            <a:scene3d>
              <a:camera prst="orthographicFront"/>
              <a:lightRig rig="threePt" dir="t"/>
            </a:scene3d>
            <a:sp3d>
              <a:bevelT/>
            </a:sp3d>
          </p:spPr>
          <p:txBody>
            <a:bodyPr rtlCol="0" anchor="ctr">
              <a:noAutofit/>
            </a:bodyPr>
            <a:lstStyle/>
            <a:p>
              <a:pPr algn="ctr">
                <a:buNone/>
              </a:pPr>
              <a:endParaRPr lang="en-US" sz="1600" dirty="0" smtClean="0">
                <a:solidFill>
                  <a:schemeClr val="bg1"/>
                </a:solidFill>
              </a:endParaRPr>
            </a:p>
          </p:txBody>
        </p:sp>
        <p:cxnSp>
          <p:nvCxnSpPr>
            <p:cNvPr id="340" name="Straight Arrow Connector 339"/>
            <p:cNvCxnSpPr/>
            <p:nvPr/>
          </p:nvCxnSpPr>
          <p:spPr bwMode="auto">
            <a:xfrm flipH="1">
              <a:off x="4012550" y="2247916"/>
              <a:ext cx="240075" cy="0"/>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341" name="Rectangle 340"/>
            <p:cNvSpPr/>
            <p:nvPr/>
          </p:nvSpPr>
          <p:spPr>
            <a:xfrm>
              <a:off x="3230926" y="2087889"/>
              <a:ext cx="781624" cy="640086"/>
            </a:xfrm>
            <a:prstGeom prst="rect">
              <a:avLst/>
            </a:prstGeom>
            <a:solidFill>
              <a:srgbClr val="7AC700"/>
            </a:solidFill>
            <a:ln w="3175">
              <a:noFill/>
            </a:ln>
            <a:scene3d>
              <a:camera prst="orthographicFront"/>
              <a:lightRig rig="threePt" dir="t"/>
            </a:scene3d>
            <a:sp3d>
              <a:bevelT/>
            </a:sp3d>
          </p:spPr>
          <p:txBody>
            <a:bodyPr rtlCol="0" anchor="ctr">
              <a:noAutofit/>
            </a:bodyPr>
            <a:lstStyle/>
            <a:p>
              <a:pPr algn="ctr">
                <a:buNone/>
              </a:pPr>
              <a:endParaRPr lang="en-US" sz="1200" dirty="0" smtClean="0">
                <a:solidFill>
                  <a:schemeClr val="bg1"/>
                </a:solidFill>
              </a:endParaRPr>
            </a:p>
          </p:txBody>
        </p:sp>
        <p:sp>
          <p:nvSpPr>
            <p:cNvPr id="342" name="Rectangle 341"/>
            <p:cNvSpPr/>
            <p:nvPr/>
          </p:nvSpPr>
          <p:spPr>
            <a:xfrm>
              <a:off x="4252625" y="2034556"/>
              <a:ext cx="360754" cy="1600215"/>
            </a:xfrm>
            <a:prstGeom prst="rect">
              <a:avLst/>
            </a:prstGeom>
            <a:solidFill>
              <a:schemeClr val="accent2">
                <a:lumMod val="60000"/>
                <a:lumOff val="40000"/>
              </a:schemeClr>
            </a:solidFill>
            <a:ln w="3175">
              <a:noFill/>
            </a:ln>
            <a:scene3d>
              <a:camera prst="orthographicFront"/>
              <a:lightRig rig="threePt" dir="t"/>
            </a:scene3d>
            <a:sp3d>
              <a:bevelT/>
            </a:sp3d>
          </p:spPr>
          <p:txBody>
            <a:bodyPr rtlCol="0" anchor="ctr">
              <a:noAutofit/>
            </a:bodyPr>
            <a:lstStyle/>
            <a:p>
              <a:pPr algn="ctr">
                <a:buNone/>
              </a:pPr>
              <a:endParaRPr lang="en-US" sz="1200" dirty="0" smtClean="0">
                <a:solidFill>
                  <a:schemeClr val="bg1"/>
                </a:solidFill>
              </a:endParaRPr>
            </a:p>
            <a:p>
              <a:pPr algn="ctr">
                <a:buNone/>
              </a:pPr>
              <a:endParaRPr lang="en-US" sz="1200" dirty="0" smtClean="0">
                <a:solidFill>
                  <a:schemeClr val="bg1"/>
                </a:solidFill>
              </a:endParaRPr>
            </a:p>
          </p:txBody>
        </p:sp>
        <p:cxnSp>
          <p:nvCxnSpPr>
            <p:cNvPr id="343" name="Straight Arrow Connector 342"/>
            <p:cNvCxnSpPr/>
            <p:nvPr/>
          </p:nvCxnSpPr>
          <p:spPr bwMode="auto">
            <a:xfrm>
              <a:off x="4613375" y="2407930"/>
              <a:ext cx="240500" cy="5"/>
            </a:xfrm>
            <a:prstGeom prst="straightConnector1">
              <a:avLst/>
            </a:prstGeom>
            <a:solidFill>
              <a:schemeClr val="tx2">
                <a:alpha val="80000"/>
              </a:schemeClr>
            </a:solidFill>
            <a:ln w="31750" cap="flat" cmpd="sng" algn="ctr">
              <a:solidFill>
                <a:schemeClr val="tx1">
                  <a:lumMod val="85000"/>
                </a:schemeClr>
              </a:solidFill>
              <a:prstDash val="solid"/>
              <a:round/>
              <a:headEnd type="triangle" w="med" len="med"/>
              <a:tailEnd type="triangle"/>
            </a:ln>
            <a:effectLst/>
          </p:spPr>
        </p:cxnSp>
        <p:sp>
          <p:nvSpPr>
            <p:cNvPr id="344" name="Rectangle 343"/>
            <p:cNvSpPr/>
            <p:nvPr/>
          </p:nvSpPr>
          <p:spPr>
            <a:xfrm>
              <a:off x="1967878" y="3741434"/>
              <a:ext cx="480999" cy="213360"/>
            </a:xfrm>
            <a:prstGeom prst="rect">
              <a:avLst/>
            </a:prstGeom>
            <a:solidFill>
              <a:srgbClr val="7AC700"/>
            </a:solidFill>
            <a:ln w="3175">
              <a:noFill/>
            </a:ln>
            <a:scene3d>
              <a:camera prst="orthographicFront"/>
              <a:lightRig rig="threePt" dir="t"/>
            </a:scene3d>
            <a:sp3d>
              <a:bevelT/>
            </a:sp3d>
          </p:spPr>
          <p:txBody>
            <a:bodyPr rtlCol="0" anchor="ctr">
              <a:noAutofit/>
            </a:bodyPr>
            <a:lstStyle/>
            <a:p>
              <a:pPr algn="ctr">
                <a:buNone/>
              </a:pPr>
              <a:endParaRPr lang="en-US" sz="1200" dirty="0" smtClean="0">
                <a:solidFill>
                  <a:schemeClr val="bg1"/>
                </a:solidFill>
              </a:endParaRPr>
            </a:p>
          </p:txBody>
        </p:sp>
        <p:sp>
          <p:nvSpPr>
            <p:cNvPr id="345" name="Rectangle 344"/>
            <p:cNvSpPr/>
            <p:nvPr/>
          </p:nvSpPr>
          <p:spPr>
            <a:xfrm>
              <a:off x="2629252" y="2141234"/>
              <a:ext cx="420875" cy="213362"/>
            </a:xfrm>
            <a:prstGeom prst="rect">
              <a:avLst/>
            </a:prstGeom>
            <a:solidFill>
              <a:schemeClr val="accent2"/>
            </a:solidFill>
            <a:ln>
              <a:solidFill>
                <a:schemeClr val="accent2"/>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endParaRPr>
            </a:p>
          </p:txBody>
        </p:sp>
        <p:cxnSp>
          <p:nvCxnSpPr>
            <p:cNvPr id="346" name="Straight Arrow Connector 345"/>
            <p:cNvCxnSpPr/>
            <p:nvPr/>
          </p:nvCxnSpPr>
          <p:spPr bwMode="auto">
            <a:xfrm flipH="1" flipV="1">
              <a:off x="2448877" y="2247915"/>
              <a:ext cx="180374" cy="1"/>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347" name="Straight Arrow Connector 346"/>
            <p:cNvCxnSpPr/>
            <p:nvPr/>
          </p:nvCxnSpPr>
          <p:spPr bwMode="auto">
            <a:xfrm flipH="1" flipV="1">
              <a:off x="3050127" y="2247915"/>
              <a:ext cx="180375" cy="1"/>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348" name="Rectangle 347"/>
            <p:cNvSpPr/>
            <p:nvPr/>
          </p:nvSpPr>
          <p:spPr>
            <a:xfrm>
              <a:off x="2629252" y="2461276"/>
              <a:ext cx="420875" cy="213362"/>
            </a:xfrm>
            <a:prstGeom prst="rect">
              <a:avLst/>
            </a:prstGeom>
            <a:solidFill>
              <a:schemeClr val="accent2"/>
            </a:solidFill>
            <a:ln>
              <a:solidFill>
                <a:schemeClr val="accent2"/>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endParaRPr>
            </a:p>
          </p:txBody>
        </p:sp>
        <p:cxnSp>
          <p:nvCxnSpPr>
            <p:cNvPr id="349" name="Straight Arrow Connector 348"/>
            <p:cNvCxnSpPr/>
            <p:nvPr/>
          </p:nvCxnSpPr>
          <p:spPr bwMode="auto">
            <a:xfrm flipH="1" flipV="1">
              <a:off x="2448877" y="2567955"/>
              <a:ext cx="180374" cy="1"/>
            </a:xfrm>
            <a:prstGeom prst="straightConnector1">
              <a:avLst/>
            </a:prstGeom>
            <a:noFill/>
            <a:ln w="25400">
              <a:solidFill>
                <a:schemeClr val="tx1">
                  <a:lumMod val="85000"/>
                </a:schemeClr>
              </a:solidFill>
              <a:headEnd type="triangl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350" name="Straight Arrow Connector 349"/>
            <p:cNvCxnSpPr/>
            <p:nvPr/>
          </p:nvCxnSpPr>
          <p:spPr bwMode="auto">
            <a:xfrm flipH="1" flipV="1">
              <a:off x="3050127" y="2567955"/>
              <a:ext cx="180375" cy="1"/>
            </a:xfrm>
            <a:prstGeom prst="straightConnector1">
              <a:avLst/>
            </a:prstGeom>
            <a:noFill/>
            <a:ln w="25400">
              <a:solidFill>
                <a:schemeClr val="tx1">
                  <a:lumMod val="85000"/>
                </a:schemeClr>
              </a:solidFill>
              <a:headEnd type="triangl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351" name="Straight Arrow Connector 350"/>
            <p:cNvCxnSpPr/>
            <p:nvPr/>
          </p:nvCxnSpPr>
          <p:spPr bwMode="auto">
            <a:xfrm>
              <a:off x="4012550" y="2567955"/>
              <a:ext cx="240075" cy="0"/>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352" name="Straight Arrow Connector 351"/>
            <p:cNvCxnSpPr/>
            <p:nvPr/>
          </p:nvCxnSpPr>
          <p:spPr bwMode="auto">
            <a:xfrm flipH="1">
              <a:off x="4012550" y="3154695"/>
              <a:ext cx="240075" cy="0"/>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353" name="Rectangle 352"/>
            <p:cNvSpPr/>
            <p:nvPr/>
          </p:nvSpPr>
          <p:spPr>
            <a:xfrm>
              <a:off x="3230926" y="2994668"/>
              <a:ext cx="781624" cy="640086"/>
            </a:xfrm>
            <a:prstGeom prst="rect">
              <a:avLst/>
            </a:prstGeom>
            <a:solidFill>
              <a:srgbClr val="7AC700"/>
            </a:solidFill>
            <a:ln w="3175">
              <a:noFill/>
            </a:ln>
            <a:scene3d>
              <a:camera prst="orthographicFront"/>
              <a:lightRig rig="threePt" dir="t"/>
            </a:scene3d>
            <a:sp3d>
              <a:bevelT/>
            </a:sp3d>
          </p:spPr>
          <p:txBody>
            <a:bodyPr rtlCol="0" anchor="ctr">
              <a:noAutofit/>
            </a:bodyPr>
            <a:lstStyle/>
            <a:p>
              <a:pPr algn="ctr">
                <a:buNone/>
              </a:pPr>
              <a:endParaRPr lang="en-US" sz="1200" dirty="0" smtClean="0">
                <a:solidFill>
                  <a:schemeClr val="bg1"/>
                </a:solidFill>
              </a:endParaRPr>
            </a:p>
          </p:txBody>
        </p:sp>
        <p:sp>
          <p:nvSpPr>
            <p:cNvPr id="354" name="Rectangle 353"/>
            <p:cNvSpPr/>
            <p:nvPr/>
          </p:nvSpPr>
          <p:spPr>
            <a:xfrm>
              <a:off x="2629252" y="3048012"/>
              <a:ext cx="420875" cy="213362"/>
            </a:xfrm>
            <a:prstGeom prst="rect">
              <a:avLst/>
            </a:prstGeom>
            <a:solidFill>
              <a:schemeClr val="accent2"/>
            </a:solidFill>
            <a:ln>
              <a:solidFill>
                <a:schemeClr val="accent2"/>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endParaRPr>
            </a:p>
          </p:txBody>
        </p:sp>
        <p:cxnSp>
          <p:nvCxnSpPr>
            <p:cNvPr id="355" name="Straight Arrow Connector 354"/>
            <p:cNvCxnSpPr/>
            <p:nvPr/>
          </p:nvCxnSpPr>
          <p:spPr bwMode="auto">
            <a:xfrm flipH="1" flipV="1">
              <a:off x="2448877" y="3154694"/>
              <a:ext cx="180374" cy="1"/>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356" name="Straight Arrow Connector 355"/>
            <p:cNvCxnSpPr/>
            <p:nvPr/>
          </p:nvCxnSpPr>
          <p:spPr bwMode="auto">
            <a:xfrm flipH="1" flipV="1">
              <a:off x="3050127" y="3154694"/>
              <a:ext cx="180375" cy="1"/>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357" name="Rectangle 356"/>
            <p:cNvSpPr/>
            <p:nvPr/>
          </p:nvSpPr>
          <p:spPr>
            <a:xfrm>
              <a:off x="2629252" y="3368054"/>
              <a:ext cx="420875" cy="213362"/>
            </a:xfrm>
            <a:prstGeom prst="rect">
              <a:avLst/>
            </a:prstGeom>
            <a:solidFill>
              <a:schemeClr val="accent2"/>
            </a:solidFill>
            <a:ln>
              <a:solidFill>
                <a:schemeClr val="accent2"/>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endParaRPr>
            </a:p>
          </p:txBody>
        </p:sp>
        <p:cxnSp>
          <p:nvCxnSpPr>
            <p:cNvPr id="358" name="Straight Arrow Connector 357"/>
            <p:cNvCxnSpPr/>
            <p:nvPr/>
          </p:nvCxnSpPr>
          <p:spPr bwMode="auto">
            <a:xfrm flipH="1" flipV="1">
              <a:off x="2448877" y="3474734"/>
              <a:ext cx="180374" cy="1"/>
            </a:xfrm>
            <a:prstGeom prst="straightConnector1">
              <a:avLst/>
            </a:prstGeom>
            <a:noFill/>
            <a:ln w="25400">
              <a:solidFill>
                <a:schemeClr val="tx1">
                  <a:lumMod val="85000"/>
                </a:schemeClr>
              </a:solidFill>
              <a:headEnd type="triangl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359" name="Straight Arrow Connector 358"/>
            <p:cNvCxnSpPr/>
            <p:nvPr/>
          </p:nvCxnSpPr>
          <p:spPr bwMode="auto">
            <a:xfrm flipH="1" flipV="1">
              <a:off x="3050127" y="3474734"/>
              <a:ext cx="180375" cy="1"/>
            </a:xfrm>
            <a:prstGeom prst="straightConnector1">
              <a:avLst/>
            </a:prstGeom>
            <a:noFill/>
            <a:ln w="25400">
              <a:solidFill>
                <a:schemeClr val="tx1">
                  <a:lumMod val="85000"/>
                </a:schemeClr>
              </a:solidFill>
              <a:headEnd type="triangl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360" name="Straight Arrow Connector 359"/>
            <p:cNvCxnSpPr/>
            <p:nvPr/>
          </p:nvCxnSpPr>
          <p:spPr bwMode="auto">
            <a:xfrm>
              <a:off x="4012550" y="3474734"/>
              <a:ext cx="240075" cy="0"/>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361" name="Straight Arrow Connector 360"/>
            <p:cNvCxnSpPr/>
            <p:nvPr/>
          </p:nvCxnSpPr>
          <p:spPr bwMode="auto">
            <a:xfrm>
              <a:off x="4613375" y="3261374"/>
              <a:ext cx="240500" cy="5"/>
            </a:xfrm>
            <a:prstGeom prst="straightConnector1">
              <a:avLst/>
            </a:prstGeom>
            <a:solidFill>
              <a:schemeClr val="tx2">
                <a:alpha val="80000"/>
              </a:schemeClr>
            </a:solidFill>
            <a:ln w="31750" cap="flat" cmpd="sng" algn="ctr">
              <a:solidFill>
                <a:schemeClr val="tx1">
                  <a:lumMod val="85000"/>
                </a:schemeClr>
              </a:solidFill>
              <a:prstDash val="solid"/>
              <a:round/>
              <a:headEnd type="triangle" w="med" len="med"/>
              <a:tailEnd type="triangle"/>
            </a:ln>
            <a:effectLst/>
          </p:spPr>
        </p:cxnSp>
        <p:sp>
          <p:nvSpPr>
            <p:cNvPr id="362" name="Rectangle 361"/>
            <p:cNvSpPr/>
            <p:nvPr/>
          </p:nvSpPr>
          <p:spPr>
            <a:xfrm>
              <a:off x="1005879" y="1874537"/>
              <a:ext cx="601249" cy="2560316"/>
            </a:xfrm>
            <a:prstGeom prst="rect">
              <a:avLst/>
            </a:prstGeom>
            <a:solidFill>
              <a:srgbClr val="FFFF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Rectangle 362"/>
            <p:cNvSpPr/>
            <p:nvPr/>
          </p:nvSpPr>
          <p:spPr>
            <a:xfrm>
              <a:off x="4793750" y="1874537"/>
              <a:ext cx="601249" cy="2560315"/>
            </a:xfrm>
            <a:prstGeom prst="rect">
              <a:avLst/>
            </a:prstGeom>
            <a:solidFill>
              <a:srgbClr val="FFFF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4" name="Straight Arrow Connector 363"/>
            <p:cNvCxnSpPr/>
            <p:nvPr/>
          </p:nvCxnSpPr>
          <p:spPr bwMode="auto">
            <a:xfrm>
              <a:off x="1547003" y="2834655"/>
              <a:ext cx="300625" cy="5"/>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365" name="Straight Arrow Connector 364"/>
            <p:cNvCxnSpPr>
              <a:endCxn id="344" idx="1"/>
            </p:cNvCxnSpPr>
            <p:nvPr/>
          </p:nvCxnSpPr>
          <p:spPr bwMode="auto">
            <a:xfrm>
              <a:off x="1607128" y="3848113"/>
              <a:ext cx="360750" cy="0"/>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sp>
          <p:nvSpPr>
            <p:cNvPr id="366" name="Rectangle 365"/>
            <p:cNvSpPr/>
            <p:nvPr/>
          </p:nvSpPr>
          <p:spPr>
            <a:xfrm rot="16200000">
              <a:off x="719761" y="2594524"/>
              <a:ext cx="1173491" cy="481005"/>
            </a:xfrm>
            <a:prstGeom prst="rect">
              <a:avLst/>
            </a:prstGeom>
            <a:solidFill>
              <a:schemeClr val="accent3">
                <a:lumMod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endParaRPr>
            </a:p>
          </p:txBody>
        </p:sp>
        <p:sp>
          <p:nvSpPr>
            <p:cNvPr id="367" name="Rectangle 366"/>
            <p:cNvSpPr/>
            <p:nvPr/>
          </p:nvSpPr>
          <p:spPr>
            <a:xfrm rot="16200000">
              <a:off x="4507632" y="2594146"/>
              <a:ext cx="1173491" cy="481005"/>
            </a:xfrm>
            <a:prstGeom prst="rect">
              <a:avLst/>
            </a:prstGeom>
            <a:solidFill>
              <a:schemeClr val="accent3">
                <a:lumMod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endParaRPr>
            </a:p>
          </p:txBody>
        </p:sp>
      </p:grpSp>
      <p:grpSp>
        <p:nvGrpSpPr>
          <p:cNvPr id="368" name="Group 367"/>
          <p:cNvGrpSpPr/>
          <p:nvPr/>
        </p:nvGrpSpPr>
        <p:grpSpPr>
          <a:xfrm>
            <a:off x="7040833" y="1691659"/>
            <a:ext cx="1828800" cy="1097280"/>
            <a:chOff x="1005879" y="1874536"/>
            <a:chExt cx="4389120" cy="2560320"/>
          </a:xfrm>
        </p:grpSpPr>
        <p:sp>
          <p:nvSpPr>
            <p:cNvPr id="369" name="Rectangle 368"/>
            <p:cNvSpPr/>
            <p:nvPr/>
          </p:nvSpPr>
          <p:spPr>
            <a:xfrm>
              <a:off x="1547003" y="4114813"/>
              <a:ext cx="3306871" cy="320043"/>
            </a:xfrm>
            <a:prstGeom prst="rect">
              <a:avLst/>
            </a:prstGeom>
            <a:solidFill>
              <a:srgbClr val="FFFF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70" name="Rectangle 369"/>
            <p:cNvSpPr/>
            <p:nvPr/>
          </p:nvSpPr>
          <p:spPr>
            <a:xfrm>
              <a:off x="1727379" y="1874536"/>
              <a:ext cx="3006247" cy="2186937"/>
            </a:xfrm>
            <a:prstGeom prst="rect">
              <a:avLst/>
            </a:prstGeom>
            <a:solidFill>
              <a:schemeClr val="bg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Rectangle 370"/>
            <p:cNvSpPr/>
            <p:nvPr/>
          </p:nvSpPr>
          <p:spPr>
            <a:xfrm>
              <a:off x="1847628" y="2087896"/>
              <a:ext cx="601256" cy="1546858"/>
            </a:xfrm>
            <a:prstGeom prst="rect">
              <a:avLst/>
            </a:prstGeom>
            <a:solidFill>
              <a:srgbClr val="F77F00"/>
            </a:solidFill>
            <a:ln w="3175">
              <a:noFill/>
            </a:ln>
            <a:scene3d>
              <a:camera prst="orthographicFront"/>
              <a:lightRig rig="threePt" dir="t"/>
            </a:scene3d>
            <a:sp3d>
              <a:bevelT/>
            </a:sp3d>
          </p:spPr>
          <p:txBody>
            <a:bodyPr rtlCol="0" anchor="ctr">
              <a:noAutofit/>
            </a:bodyPr>
            <a:lstStyle/>
            <a:p>
              <a:pPr algn="ctr">
                <a:buNone/>
              </a:pPr>
              <a:endParaRPr lang="en-US" sz="1600" dirty="0" smtClean="0">
                <a:solidFill>
                  <a:schemeClr val="bg1"/>
                </a:solidFill>
              </a:endParaRPr>
            </a:p>
          </p:txBody>
        </p:sp>
        <p:cxnSp>
          <p:nvCxnSpPr>
            <p:cNvPr id="372" name="Straight Arrow Connector 371"/>
            <p:cNvCxnSpPr/>
            <p:nvPr/>
          </p:nvCxnSpPr>
          <p:spPr bwMode="auto">
            <a:xfrm flipH="1">
              <a:off x="4012550" y="2247916"/>
              <a:ext cx="240075" cy="0"/>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373" name="Rectangle 372"/>
            <p:cNvSpPr/>
            <p:nvPr/>
          </p:nvSpPr>
          <p:spPr>
            <a:xfrm>
              <a:off x="3230926" y="2087889"/>
              <a:ext cx="781624" cy="640086"/>
            </a:xfrm>
            <a:prstGeom prst="rect">
              <a:avLst/>
            </a:prstGeom>
            <a:solidFill>
              <a:srgbClr val="7AC700"/>
            </a:solidFill>
            <a:ln w="3175">
              <a:noFill/>
            </a:ln>
            <a:scene3d>
              <a:camera prst="orthographicFront"/>
              <a:lightRig rig="threePt" dir="t"/>
            </a:scene3d>
            <a:sp3d>
              <a:bevelT/>
            </a:sp3d>
          </p:spPr>
          <p:txBody>
            <a:bodyPr rtlCol="0" anchor="ctr">
              <a:noAutofit/>
            </a:bodyPr>
            <a:lstStyle/>
            <a:p>
              <a:pPr algn="ctr">
                <a:buNone/>
              </a:pPr>
              <a:endParaRPr lang="en-US" sz="1200" dirty="0" smtClean="0">
                <a:solidFill>
                  <a:schemeClr val="bg1"/>
                </a:solidFill>
              </a:endParaRPr>
            </a:p>
          </p:txBody>
        </p:sp>
        <p:sp>
          <p:nvSpPr>
            <p:cNvPr id="374" name="Rectangle 373"/>
            <p:cNvSpPr/>
            <p:nvPr/>
          </p:nvSpPr>
          <p:spPr>
            <a:xfrm>
              <a:off x="4252625" y="2034556"/>
              <a:ext cx="360754" cy="1600215"/>
            </a:xfrm>
            <a:prstGeom prst="rect">
              <a:avLst/>
            </a:prstGeom>
            <a:solidFill>
              <a:schemeClr val="accent2">
                <a:lumMod val="60000"/>
                <a:lumOff val="40000"/>
              </a:schemeClr>
            </a:solidFill>
            <a:ln w="3175">
              <a:noFill/>
            </a:ln>
            <a:scene3d>
              <a:camera prst="orthographicFront"/>
              <a:lightRig rig="threePt" dir="t"/>
            </a:scene3d>
            <a:sp3d>
              <a:bevelT/>
            </a:sp3d>
          </p:spPr>
          <p:txBody>
            <a:bodyPr rtlCol="0" anchor="ctr">
              <a:noAutofit/>
            </a:bodyPr>
            <a:lstStyle/>
            <a:p>
              <a:pPr algn="ctr">
                <a:buNone/>
              </a:pPr>
              <a:endParaRPr lang="en-US" sz="1200" dirty="0" smtClean="0">
                <a:solidFill>
                  <a:schemeClr val="bg1"/>
                </a:solidFill>
              </a:endParaRPr>
            </a:p>
            <a:p>
              <a:pPr algn="ctr">
                <a:buNone/>
              </a:pPr>
              <a:endParaRPr lang="en-US" sz="1200" dirty="0" smtClean="0">
                <a:solidFill>
                  <a:schemeClr val="bg1"/>
                </a:solidFill>
              </a:endParaRPr>
            </a:p>
          </p:txBody>
        </p:sp>
        <p:cxnSp>
          <p:nvCxnSpPr>
            <p:cNvPr id="375" name="Straight Arrow Connector 374"/>
            <p:cNvCxnSpPr/>
            <p:nvPr/>
          </p:nvCxnSpPr>
          <p:spPr bwMode="auto">
            <a:xfrm>
              <a:off x="4613375" y="2407930"/>
              <a:ext cx="240500" cy="5"/>
            </a:xfrm>
            <a:prstGeom prst="straightConnector1">
              <a:avLst/>
            </a:prstGeom>
            <a:solidFill>
              <a:schemeClr val="tx2">
                <a:alpha val="80000"/>
              </a:schemeClr>
            </a:solidFill>
            <a:ln w="31750" cap="flat" cmpd="sng" algn="ctr">
              <a:solidFill>
                <a:schemeClr val="tx1">
                  <a:lumMod val="85000"/>
                </a:schemeClr>
              </a:solidFill>
              <a:prstDash val="solid"/>
              <a:round/>
              <a:headEnd type="triangle" w="med" len="med"/>
              <a:tailEnd type="triangle"/>
            </a:ln>
            <a:effectLst/>
          </p:spPr>
        </p:cxnSp>
        <p:sp>
          <p:nvSpPr>
            <p:cNvPr id="376" name="Rectangle 375"/>
            <p:cNvSpPr/>
            <p:nvPr/>
          </p:nvSpPr>
          <p:spPr>
            <a:xfrm>
              <a:off x="1967878" y="3741434"/>
              <a:ext cx="480999" cy="213360"/>
            </a:xfrm>
            <a:prstGeom prst="rect">
              <a:avLst/>
            </a:prstGeom>
            <a:solidFill>
              <a:srgbClr val="7AC700"/>
            </a:solidFill>
            <a:ln w="3175">
              <a:noFill/>
            </a:ln>
            <a:scene3d>
              <a:camera prst="orthographicFront"/>
              <a:lightRig rig="threePt" dir="t"/>
            </a:scene3d>
            <a:sp3d>
              <a:bevelT/>
            </a:sp3d>
          </p:spPr>
          <p:txBody>
            <a:bodyPr rtlCol="0" anchor="ctr">
              <a:noAutofit/>
            </a:bodyPr>
            <a:lstStyle/>
            <a:p>
              <a:pPr algn="ctr">
                <a:buNone/>
              </a:pPr>
              <a:endParaRPr lang="en-US" sz="1200" dirty="0" smtClean="0">
                <a:solidFill>
                  <a:schemeClr val="bg1"/>
                </a:solidFill>
              </a:endParaRPr>
            </a:p>
          </p:txBody>
        </p:sp>
        <p:sp>
          <p:nvSpPr>
            <p:cNvPr id="377" name="Rectangle 376"/>
            <p:cNvSpPr/>
            <p:nvPr/>
          </p:nvSpPr>
          <p:spPr>
            <a:xfrm>
              <a:off x="2629252" y="2141234"/>
              <a:ext cx="420875" cy="213362"/>
            </a:xfrm>
            <a:prstGeom prst="rect">
              <a:avLst/>
            </a:prstGeom>
            <a:solidFill>
              <a:schemeClr val="accent2"/>
            </a:solidFill>
            <a:ln>
              <a:solidFill>
                <a:schemeClr val="accent2"/>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endParaRPr>
            </a:p>
          </p:txBody>
        </p:sp>
        <p:cxnSp>
          <p:nvCxnSpPr>
            <p:cNvPr id="378" name="Straight Arrow Connector 377"/>
            <p:cNvCxnSpPr/>
            <p:nvPr/>
          </p:nvCxnSpPr>
          <p:spPr bwMode="auto">
            <a:xfrm flipH="1" flipV="1">
              <a:off x="2448877" y="2247915"/>
              <a:ext cx="180374" cy="1"/>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379" name="Straight Arrow Connector 378"/>
            <p:cNvCxnSpPr/>
            <p:nvPr/>
          </p:nvCxnSpPr>
          <p:spPr bwMode="auto">
            <a:xfrm flipH="1" flipV="1">
              <a:off x="3050127" y="2247915"/>
              <a:ext cx="180375" cy="1"/>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380" name="Rectangle 379"/>
            <p:cNvSpPr/>
            <p:nvPr/>
          </p:nvSpPr>
          <p:spPr>
            <a:xfrm>
              <a:off x="2629252" y="2461276"/>
              <a:ext cx="420875" cy="213362"/>
            </a:xfrm>
            <a:prstGeom prst="rect">
              <a:avLst/>
            </a:prstGeom>
            <a:solidFill>
              <a:schemeClr val="accent2"/>
            </a:solidFill>
            <a:ln>
              <a:solidFill>
                <a:schemeClr val="accent2"/>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endParaRPr>
            </a:p>
          </p:txBody>
        </p:sp>
        <p:cxnSp>
          <p:nvCxnSpPr>
            <p:cNvPr id="381" name="Straight Arrow Connector 380"/>
            <p:cNvCxnSpPr/>
            <p:nvPr/>
          </p:nvCxnSpPr>
          <p:spPr bwMode="auto">
            <a:xfrm flipH="1" flipV="1">
              <a:off x="2448877" y="2567955"/>
              <a:ext cx="180374" cy="1"/>
            </a:xfrm>
            <a:prstGeom prst="straightConnector1">
              <a:avLst/>
            </a:prstGeom>
            <a:noFill/>
            <a:ln w="25400">
              <a:solidFill>
                <a:schemeClr val="tx1">
                  <a:lumMod val="85000"/>
                </a:schemeClr>
              </a:solidFill>
              <a:headEnd type="triangl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382" name="Straight Arrow Connector 381"/>
            <p:cNvCxnSpPr/>
            <p:nvPr/>
          </p:nvCxnSpPr>
          <p:spPr bwMode="auto">
            <a:xfrm flipH="1" flipV="1">
              <a:off x="3050127" y="2567955"/>
              <a:ext cx="180375" cy="1"/>
            </a:xfrm>
            <a:prstGeom prst="straightConnector1">
              <a:avLst/>
            </a:prstGeom>
            <a:noFill/>
            <a:ln w="25400">
              <a:solidFill>
                <a:schemeClr val="tx1">
                  <a:lumMod val="85000"/>
                </a:schemeClr>
              </a:solidFill>
              <a:headEnd type="triangl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383" name="Straight Arrow Connector 382"/>
            <p:cNvCxnSpPr/>
            <p:nvPr/>
          </p:nvCxnSpPr>
          <p:spPr bwMode="auto">
            <a:xfrm>
              <a:off x="4012550" y="2567955"/>
              <a:ext cx="240075" cy="0"/>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384" name="Straight Arrow Connector 383"/>
            <p:cNvCxnSpPr/>
            <p:nvPr/>
          </p:nvCxnSpPr>
          <p:spPr bwMode="auto">
            <a:xfrm flipH="1">
              <a:off x="4012550" y="3154695"/>
              <a:ext cx="240075" cy="0"/>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385" name="Rectangle 384"/>
            <p:cNvSpPr/>
            <p:nvPr/>
          </p:nvSpPr>
          <p:spPr>
            <a:xfrm>
              <a:off x="3230926" y="2994668"/>
              <a:ext cx="781624" cy="640086"/>
            </a:xfrm>
            <a:prstGeom prst="rect">
              <a:avLst/>
            </a:prstGeom>
            <a:solidFill>
              <a:srgbClr val="7AC700"/>
            </a:solidFill>
            <a:ln w="3175">
              <a:noFill/>
            </a:ln>
            <a:scene3d>
              <a:camera prst="orthographicFront"/>
              <a:lightRig rig="threePt" dir="t"/>
            </a:scene3d>
            <a:sp3d>
              <a:bevelT/>
            </a:sp3d>
          </p:spPr>
          <p:txBody>
            <a:bodyPr rtlCol="0" anchor="ctr">
              <a:noAutofit/>
            </a:bodyPr>
            <a:lstStyle/>
            <a:p>
              <a:pPr algn="ctr">
                <a:buNone/>
              </a:pPr>
              <a:endParaRPr lang="en-US" sz="1200" dirty="0" smtClean="0">
                <a:solidFill>
                  <a:schemeClr val="bg1"/>
                </a:solidFill>
              </a:endParaRPr>
            </a:p>
          </p:txBody>
        </p:sp>
        <p:sp>
          <p:nvSpPr>
            <p:cNvPr id="386" name="Rectangle 385"/>
            <p:cNvSpPr/>
            <p:nvPr/>
          </p:nvSpPr>
          <p:spPr>
            <a:xfrm>
              <a:off x="2629252" y="3048012"/>
              <a:ext cx="420875" cy="213362"/>
            </a:xfrm>
            <a:prstGeom prst="rect">
              <a:avLst/>
            </a:prstGeom>
            <a:solidFill>
              <a:schemeClr val="accent2"/>
            </a:solidFill>
            <a:ln>
              <a:solidFill>
                <a:schemeClr val="accent2"/>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endParaRPr>
            </a:p>
          </p:txBody>
        </p:sp>
        <p:cxnSp>
          <p:nvCxnSpPr>
            <p:cNvPr id="387" name="Straight Arrow Connector 386"/>
            <p:cNvCxnSpPr/>
            <p:nvPr/>
          </p:nvCxnSpPr>
          <p:spPr bwMode="auto">
            <a:xfrm flipH="1" flipV="1">
              <a:off x="2448877" y="3154694"/>
              <a:ext cx="180374" cy="1"/>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388" name="Straight Arrow Connector 387"/>
            <p:cNvCxnSpPr/>
            <p:nvPr/>
          </p:nvCxnSpPr>
          <p:spPr bwMode="auto">
            <a:xfrm flipH="1" flipV="1">
              <a:off x="3050127" y="3154694"/>
              <a:ext cx="180375" cy="1"/>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389" name="Rectangle 388"/>
            <p:cNvSpPr/>
            <p:nvPr/>
          </p:nvSpPr>
          <p:spPr>
            <a:xfrm>
              <a:off x="2629252" y="3368054"/>
              <a:ext cx="420875" cy="213362"/>
            </a:xfrm>
            <a:prstGeom prst="rect">
              <a:avLst/>
            </a:prstGeom>
            <a:solidFill>
              <a:schemeClr val="accent2"/>
            </a:solidFill>
            <a:ln>
              <a:solidFill>
                <a:schemeClr val="accent2"/>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endParaRPr>
            </a:p>
          </p:txBody>
        </p:sp>
        <p:cxnSp>
          <p:nvCxnSpPr>
            <p:cNvPr id="390" name="Straight Arrow Connector 389"/>
            <p:cNvCxnSpPr/>
            <p:nvPr/>
          </p:nvCxnSpPr>
          <p:spPr bwMode="auto">
            <a:xfrm flipH="1" flipV="1">
              <a:off x="2448877" y="3474734"/>
              <a:ext cx="180374" cy="1"/>
            </a:xfrm>
            <a:prstGeom prst="straightConnector1">
              <a:avLst/>
            </a:prstGeom>
            <a:noFill/>
            <a:ln w="25400">
              <a:solidFill>
                <a:schemeClr val="tx1">
                  <a:lumMod val="85000"/>
                </a:schemeClr>
              </a:solidFill>
              <a:headEnd type="triangl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391" name="Straight Arrow Connector 390"/>
            <p:cNvCxnSpPr/>
            <p:nvPr/>
          </p:nvCxnSpPr>
          <p:spPr bwMode="auto">
            <a:xfrm flipH="1" flipV="1">
              <a:off x="3050127" y="3474734"/>
              <a:ext cx="180375" cy="1"/>
            </a:xfrm>
            <a:prstGeom prst="straightConnector1">
              <a:avLst/>
            </a:prstGeom>
            <a:noFill/>
            <a:ln w="25400">
              <a:solidFill>
                <a:schemeClr val="tx1">
                  <a:lumMod val="85000"/>
                </a:schemeClr>
              </a:solidFill>
              <a:headEnd type="triangle"/>
              <a:tailEnd type="non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392" name="Straight Arrow Connector 391"/>
            <p:cNvCxnSpPr/>
            <p:nvPr/>
          </p:nvCxnSpPr>
          <p:spPr bwMode="auto">
            <a:xfrm>
              <a:off x="4012550" y="3474734"/>
              <a:ext cx="240075" cy="0"/>
            </a:xfrm>
            <a:prstGeom prst="straightConnector1">
              <a:avLst/>
            </a:prstGeom>
            <a:noFill/>
            <a:ln w="25400">
              <a:solidFill>
                <a:schemeClr val="tx1">
                  <a:lumMod val="85000"/>
                </a:schemeClr>
              </a:solidFill>
              <a:headEnd type="none"/>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393" name="Straight Arrow Connector 392"/>
            <p:cNvCxnSpPr/>
            <p:nvPr/>
          </p:nvCxnSpPr>
          <p:spPr bwMode="auto">
            <a:xfrm>
              <a:off x="4613375" y="3261374"/>
              <a:ext cx="240500" cy="5"/>
            </a:xfrm>
            <a:prstGeom prst="straightConnector1">
              <a:avLst/>
            </a:prstGeom>
            <a:solidFill>
              <a:schemeClr val="tx2">
                <a:alpha val="80000"/>
              </a:schemeClr>
            </a:solidFill>
            <a:ln w="31750" cap="flat" cmpd="sng" algn="ctr">
              <a:solidFill>
                <a:schemeClr val="tx1">
                  <a:lumMod val="85000"/>
                </a:schemeClr>
              </a:solidFill>
              <a:prstDash val="solid"/>
              <a:round/>
              <a:headEnd type="triangle" w="med" len="med"/>
              <a:tailEnd type="triangle"/>
            </a:ln>
            <a:effectLst/>
          </p:spPr>
        </p:cxnSp>
        <p:sp>
          <p:nvSpPr>
            <p:cNvPr id="394" name="Rectangle 393"/>
            <p:cNvSpPr/>
            <p:nvPr/>
          </p:nvSpPr>
          <p:spPr>
            <a:xfrm>
              <a:off x="1005879" y="1874537"/>
              <a:ext cx="601249" cy="2560316"/>
            </a:xfrm>
            <a:prstGeom prst="rect">
              <a:avLst/>
            </a:prstGeom>
            <a:solidFill>
              <a:srgbClr val="FFFF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Rectangle 394"/>
            <p:cNvSpPr/>
            <p:nvPr/>
          </p:nvSpPr>
          <p:spPr>
            <a:xfrm>
              <a:off x="4793750" y="1874537"/>
              <a:ext cx="601249" cy="2560315"/>
            </a:xfrm>
            <a:prstGeom prst="rect">
              <a:avLst/>
            </a:prstGeom>
            <a:solidFill>
              <a:srgbClr val="FFFF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6" name="Straight Arrow Connector 395"/>
            <p:cNvCxnSpPr/>
            <p:nvPr/>
          </p:nvCxnSpPr>
          <p:spPr bwMode="auto">
            <a:xfrm>
              <a:off x="1547003" y="2834655"/>
              <a:ext cx="300625" cy="5"/>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cxnSp>
          <p:nvCxnSpPr>
            <p:cNvPr id="397" name="Straight Arrow Connector 396"/>
            <p:cNvCxnSpPr>
              <a:endCxn id="376" idx="1"/>
            </p:cNvCxnSpPr>
            <p:nvPr/>
          </p:nvCxnSpPr>
          <p:spPr bwMode="auto">
            <a:xfrm>
              <a:off x="1607128" y="3848113"/>
              <a:ext cx="360750" cy="0"/>
            </a:xfrm>
            <a:prstGeom prst="straightConnector1">
              <a:avLst/>
            </a:prstGeom>
            <a:solidFill>
              <a:schemeClr val="tx2">
                <a:alpha val="80000"/>
              </a:schemeClr>
            </a:solidFill>
            <a:ln w="28575" cap="flat" cmpd="sng" algn="ctr">
              <a:solidFill>
                <a:schemeClr val="tx1">
                  <a:lumMod val="85000"/>
                </a:schemeClr>
              </a:solidFill>
              <a:prstDash val="solid"/>
              <a:round/>
              <a:headEnd type="triangle" w="med" len="med"/>
              <a:tailEnd type="triangle"/>
            </a:ln>
            <a:effectLst/>
          </p:spPr>
        </p:cxnSp>
        <p:sp>
          <p:nvSpPr>
            <p:cNvPr id="398" name="Rectangle 397"/>
            <p:cNvSpPr/>
            <p:nvPr/>
          </p:nvSpPr>
          <p:spPr>
            <a:xfrm rot="16200000">
              <a:off x="719761" y="2594524"/>
              <a:ext cx="1173491" cy="481005"/>
            </a:xfrm>
            <a:prstGeom prst="rect">
              <a:avLst/>
            </a:prstGeom>
            <a:solidFill>
              <a:schemeClr val="accent3">
                <a:lumMod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endParaRPr>
            </a:p>
          </p:txBody>
        </p:sp>
        <p:sp>
          <p:nvSpPr>
            <p:cNvPr id="399" name="Rectangle 398"/>
            <p:cNvSpPr/>
            <p:nvPr/>
          </p:nvSpPr>
          <p:spPr>
            <a:xfrm rot="16200000">
              <a:off x="4507632" y="2594146"/>
              <a:ext cx="1173491" cy="481005"/>
            </a:xfrm>
            <a:prstGeom prst="rect">
              <a:avLst/>
            </a:prstGeom>
            <a:solidFill>
              <a:schemeClr val="accent3">
                <a:lumMod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endParaRPr>
            </a:p>
          </p:txBody>
        </p:sp>
      </p:grpSp>
    </p:spTree>
    <p:extLst>
      <p:ext uri="{BB962C8B-B14F-4D97-AF65-F5344CB8AC3E}">
        <p14:creationId xmlns="" xmlns:p14="http://schemas.microsoft.com/office/powerpoint/2010/main" val="3240671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System Architecture</a:t>
            </a:r>
            <a:br>
              <a:rPr lang="en-US" sz="3200"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SI_PowerPoint_Template_Feb2013-Dark-DAC">
  <a:themeElements>
    <a:clrScheme name="New Colors Dark">
      <a:dk1>
        <a:sysClr val="windowText" lastClr="000000"/>
      </a:dk1>
      <a:lt1>
        <a:sysClr val="window" lastClr="FFFFFF"/>
      </a:lt1>
      <a:dk2>
        <a:srgbClr val="000000"/>
      </a:dk2>
      <a:lt2>
        <a:srgbClr val="FEFEFE"/>
      </a:lt2>
      <a:accent1>
        <a:srgbClr val="F77F00"/>
      </a:accent1>
      <a:accent2>
        <a:srgbClr val="00ADD0"/>
      </a:accent2>
      <a:accent3>
        <a:srgbClr val="69BE28"/>
      </a:accent3>
      <a:accent4>
        <a:srgbClr val="004750"/>
      </a:accent4>
      <a:accent5>
        <a:srgbClr val="FFB81D"/>
      </a:accent5>
      <a:accent6>
        <a:srgbClr val="D3461E"/>
      </a:accent6>
      <a:hlink>
        <a:srgbClr val="6565FF"/>
      </a:hlink>
      <a:folHlink>
        <a:srgbClr val="800080"/>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solidFill>
            <a:schemeClr val="accent2"/>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chemeClr val="accent2"/>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oAutofit/>
      </a:bodyPr>
      <a:lstStyle>
        <a:defPPr>
          <a:defRPr dirty="0" err="1" smtClean="0"/>
        </a:defPPr>
      </a:lstStyle>
    </a:txDef>
  </a:objectDefaults>
  <a:extraClrSchemeLst/>
  <a:custClrLst>
    <a:custClr name="Custom Color 1">
      <a:srgbClr val="B2292E"/>
    </a:custClr>
    <a:custClr name="Custom Color 2">
      <a:srgbClr val="225D39"/>
    </a:custClr>
    <a:custClr name="Custom Color 3">
      <a:srgbClr val="48773C"/>
    </a:custClr>
    <a:custClr name="Custom Color 4">
      <a:srgbClr val="CDDF00"/>
    </a:custClr>
    <a:custClr name="Custom Color 5">
      <a:srgbClr val="00758D"/>
    </a:custClr>
    <a:custClr name="Custom Color 6">
      <a:srgbClr val="64D0E4"/>
    </a:custClr>
    <a:custClr name="Custom Color 7">
      <a:srgbClr val="582C5F"/>
    </a:custClr>
    <a:custClr name="Custom Color 8">
      <a:srgbClr val="827F77"/>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LSIDocument" ma:contentTypeID="0x01010072E3B4C085B14726A3BEC4E64E53A49400DCD0AEECFD74BE42BC9E67E7EDA5EBF4" ma:contentTypeVersion="17" ma:contentTypeDescription="LSI Base Document" ma:contentTypeScope="" ma:versionID="539d741f6f6228e9ded45c39b026db98">
  <xsd:schema xmlns:xsd="http://www.w3.org/2001/XMLSchema" xmlns:p="http://schemas.microsoft.com/office/2006/metadata/properties" xmlns:ns1="http://schemas.microsoft.com/sharepoint/v3" xmlns:ns2="0fd38c24-56f3-4681-8fc7-29e56314aa31" xmlns:ns3="http://schemas.microsoft.com/sharepoint/v3/fields" xmlns:ns4="4fede61e-fbb3-4997-8f76-c88fb4e5abcc" targetNamespace="http://schemas.microsoft.com/office/2006/metadata/properties" ma:root="true" ma:fieldsID="ed596d704716e47831eeea5e25598dfb" ns1:_="" ns2:_="" ns3:_="" ns4:_="">
    <xsd:import namespace="http://schemas.microsoft.com/sharepoint/v3"/>
    <xsd:import namespace="0fd38c24-56f3-4681-8fc7-29e56314aa31"/>
    <xsd:import namespace="http://schemas.microsoft.com/sharepoint/v3/fields"/>
    <xsd:import namespace="4fede61e-fbb3-4997-8f76-c88fb4e5abcc"/>
    <xsd:element name="properties">
      <xsd:complexType>
        <xsd:sequence>
          <xsd:element name="documentManagement">
            <xsd:complexType>
              <xsd:all>
                <xsd:element ref="ns2:IntranetCategory" minOccurs="0"/>
                <xsd:element ref="ns3:_Format" minOccurs="0"/>
                <xsd:element ref="ns1:Language"/>
                <xsd:element ref="ns3:_Publisher"/>
                <xsd:element ref="ns3:_Source"/>
                <xsd:element ref="ns4:RetentionDate" minOccurs="0"/>
                <xsd:element ref="ns4:Audit_x0020_Date"/>
                <xsd:element ref="ns2:Template" minOccurs="0"/>
                <xsd:element ref="ns2:Template_x0020_Type" minOccurs="0"/>
                <xsd:element ref="ns2:Region" minOccurs="0"/>
                <xsd:element ref="ns2:Target_x0020_Audiences" minOccurs="0"/>
                <xsd:element ref="ns2:Activ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Language" ma:index="11" ma:displayName="Language" ma:default="English" ma:format="Dropdown" ma:internalName="Language" ma:readOnly="false">
      <xsd:simpleType>
        <xsd:union memberTypes="dms:Text">
          <xsd:simpleType>
            <xsd:restriction base="dms:Choice">
              <xsd:enumeration value="English"/>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dms="http://schemas.microsoft.com/office/2006/documentManagement/types" targetNamespace="0fd38c24-56f3-4681-8fc7-29e56314aa31" elementFormDefault="qualified">
    <xsd:import namespace="http://schemas.microsoft.com/office/2006/documentManagement/types"/>
    <xsd:element name="IntranetCategory" ma:index="8" nillable="true" ma:displayName="Intranet Category" ma:description="Choose one or more categories in which the content might fit from an employee perspective, assuming the employee doesn't know what organization owns this content. This selection has no effect on where the content is posted, but rather on how it can be searched." ma:internalName="IntranetCategory" ma:readOnly="false" ma:requiredMultiChoice="true">
      <xsd:complexType>
        <xsd:complexContent>
          <xsd:extension base="dms:MultiChoice">
            <xsd:sequence>
              <xsd:element name="Value" maxOccurs="unbounded" minOccurs="0" nillable="true">
                <xsd:simpleType>
                  <xsd:restriction base="dms:Choice">
                    <xsd:enumeration value="Connect with People"/>
                    <xsd:enumeration value="Manage My Workday"/>
                    <xsd:enumeration value="Manage My Life"/>
                    <xsd:enumeration value="Get Help"/>
                    <xsd:enumeration value="Inside LSI"/>
                    <xsd:enumeration value="Manager Resources"/>
                    <xsd:enumeration value="New Employee Resources"/>
                    <xsd:enumeration value="Team Sites"/>
                  </xsd:restriction>
                </xsd:simpleType>
              </xsd:element>
            </xsd:sequence>
          </xsd:extension>
        </xsd:complexContent>
      </xsd:complexType>
    </xsd:element>
    <xsd:element name="Template" ma:index="17" nillable="true" ma:displayName="Template" ma:default="1" ma:internalName="Template">
      <xsd:simpleType>
        <xsd:restriction base="dms:Boolean"/>
      </xsd:simpleType>
    </xsd:element>
    <xsd:element name="Template_x0020_Type" ma:index="18" nillable="true" ma:displayName="Template Type" ma:format="Dropdown" ma:internalName="Template_x0020_Type">
      <xsd:simpleType>
        <xsd:restriction base="dms:Choice">
          <xsd:enumeration value="Fax"/>
          <xsd:enumeration value="Label"/>
          <xsd:enumeration value="Letterhead"/>
          <xsd:enumeration value="Presentation"/>
        </xsd:restriction>
      </xsd:simpleType>
    </xsd:element>
    <xsd:element name="Region" ma:index="19" nillable="true" ma:displayName="Region" ma:default="All" ma:format="Dropdown" ma:internalName="Region">
      <xsd:simpleType>
        <xsd:restriction base="dms:Choice">
          <xsd:enumeration value="All"/>
          <xsd:enumeration value="APAC"/>
          <xsd:enumeration value="EMEA"/>
          <xsd:enumeration value="Japan"/>
          <xsd:enumeration value="NA"/>
        </xsd:restriction>
      </xsd:simpleType>
    </xsd:element>
    <xsd:element name="Target_x0020_Audiences" ma:index="20" nillable="true" ma:displayName="Target Audiences" ma:internalName="Target_x0020_Audiences">
      <xsd:simpleType>
        <xsd:restriction base="dms:Unknown"/>
      </xsd:simpleType>
    </xsd:element>
    <xsd:element name="Active" ma:index="21" nillable="true" ma:displayName="Active" ma:default="1" ma:internalName="Active">
      <xsd:simpleType>
        <xsd:restriction base="dms:Boolean"/>
      </xsd:simple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_Format" ma:index="10" nillable="true" ma:displayName="Format" ma:description="Media-type, file format or dimensions" ma:internalName="_Format" ma:readOnly="false">
      <xsd:simpleType>
        <xsd:restriction base="dms:Text"/>
      </xsd:simpleType>
    </xsd:element>
    <xsd:element name="_Publisher" ma:index="12" ma:displayName="Publisher" ma:description="The person, organization or service that published this resource" ma:internalName="_Publisher" ma:readOnly="false">
      <xsd:simpleType>
        <xsd:restriction base="dms:Text">
          <xsd:maxLength value="255"/>
        </xsd:restriction>
      </xsd:simpleType>
    </xsd:element>
    <xsd:element name="_Source" ma:index="13" ma:displayName="Source" ma:description="References to resources from which this resource was derived" ma:internalName="_Source" ma:readOnly="false">
      <xsd:simpleType>
        <xsd:restriction base="dms:Note"/>
      </xsd:simpleType>
    </xsd:element>
  </xsd:schema>
  <xsd:schema xmlns:xsd="http://www.w3.org/2001/XMLSchema" xmlns:dms="http://schemas.microsoft.com/office/2006/documentManagement/types" targetNamespace="4fede61e-fbb3-4997-8f76-c88fb4e5abcc" elementFormDefault="qualified">
    <xsd:import namespace="http://schemas.microsoft.com/office/2006/documentManagement/types"/>
    <xsd:element name="RetentionDate" ma:index="15" nillable="true" ma:displayName="RetentionDate" ma:format="DateOnly" ma:internalName="RetentionDate">
      <xsd:simpleType>
        <xsd:restriction base="dms:DateTime"/>
      </xsd:simpleType>
    </xsd:element>
    <xsd:element name="Audit_x0020_Date" ma:index="16" ma:displayName="Audit Date" ma:format="DateOnly" ma:internalName="Audit_x0020_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ma:index="14" ma:displayName="Subject"/>
        <xsd:element ref="dc:description" minOccurs="0" maxOccurs="1" ma:index="9" ma:displayName="Description"/>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Language xmlns="http://schemas.microsoft.com/sharepoint/v3">English</Language>
    <_Source xmlns="http://schemas.microsoft.com/sharepoint/v3/fields">Creative Services</_Source>
    <Target_x0020_Audiences xmlns="0fd38c24-56f3-4681-8fc7-29e56314aa31" xsi:nil="true"/>
    <Audit_x0020_Date xmlns="4fede61e-fbb3-4997-8f76-c88fb4e5abcc">2014-02-13T05:00:00+00:00</Audit_x0020_Date>
    <_Publisher xmlns="http://schemas.microsoft.com/sharepoint/v3/fields">Tom Keenan</_Publisher>
    <Region xmlns="0fd38c24-56f3-4681-8fc7-29e56314aa31">All</Region>
    <RetentionDate xmlns="4fede61e-fbb3-4997-8f76-c88fb4e5abcc" xsi:nil="true"/>
    <Template_x0020_Type xmlns="0fd38c24-56f3-4681-8fc7-29e56314aa31">Presentation</Template_x0020_Type>
    <IntranetCategory xmlns="0fd38c24-56f3-4681-8fc7-29e56314aa31">
      <Value>Manage My Workday</Value>
    </IntranetCategory>
    <Template xmlns="0fd38c24-56f3-4681-8fc7-29e56314aa31">true</Template>
    <_Format xmlns="http://schemas.microsoft.com/sharepoint/v3/fields">PPT</_Format>
    <Active xmlns="0fd38c24-56f3-4681-8fc7-29e56314aa31">true</Active>
  </documentManagement>
</p:properties>
</file>

<file path=customXml/itemProps1.xml><?xml version="1.0" encoding="utf-8"?>
<ds:datastoreItem xmlns:ds="http://schemas.openxmlformats.org/officeDocument/2006/customXml" ds:itemID="{77F7C2C8-AF72-48F7-909E-11B4765B9187}">
  <ds:schemaRefs>
    <ds:schemaRef ds:uri="http://schemas.microsoft.com/sharepoint/v3/contenttype/forms"/>
  </ds:schemaRefs>
</ds:datastoreItem>
</file>

<file path=customXml/itemProps2.xml><?xml version="1.0" encoding="utf-8"?>
<ds:datastoreItem xmlns:ds="http://schemas.openxmlformats.org/officeDocument/2006/customXml" ds:itemID="{239D513F-DE0E-41D8-AABA-25DBEA4394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fd38c24-56f3-4681-8fc7-29e56314aa31"/>
    <ds:schemaRef ds:uri="http://schemas.microsoft.com/sharepoint/v3/fields"/>
    <ds:schemaRef ds:uri="4fede61e-fbb3-4997-8f76-c88fb4e5abcc"/>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919A9E4C-6E43-4E4D-8B59-37505C297E21}">
  <ds:schemaRefs>
    <ds:schemaRef ds:uri="http://schemas.microsoft.com/office/2006/metadata/properties"/>
    <ds:schemaRef ds:uri="http://schemas.microsoft.com/sharepoint/v3"/>
    <ds:schemaRef ds:uri="http://schemas.microsoft.com/sharepoint/v3/fields"/>
    <ds:schemaRef ds:uri="0fd38c24-56f3-4681-8fc7-29e56314aa31"/>
    <ds:schemaRef ds:uri="4fede61e-fbb3-4997-8f76-c88fb4e5abcc"/>
  </ds:schemaRefs>
</ds:datastoreItem>
</file>

<file path=docProps/app.xml><?xml version="1.0" encoding="utf-8"?>
<Properties xmlns="http://schemas.openxmlformats.org/officeDocument/2006/extended-properties" xmlns:vt="http://schemas.openxmlformats.org/officeDocument/2006/docPropsVTypes">
  <Template>LSI_PowerPoint_Template_Feb2013-Dark-DAC</Template>
  <TotalTime>31726</TotalTime>
  <Words>2136</Words>
  <Application>Microsoft Office PowerPoint</Application>
  <PresentationFormat>On-screen Show (4:3)</PresentationFormat>
  <Paragraphs>641</Paragraphs>
  <Slides>40</Slides>
  <Notes>11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LSI_PowerPoint_Template_Feb2013-Dark-DAC</vt:lpstr>
      <vt:lpstr>Adding SystemC TLM to a  RTL Design Flow </vt:lpstr>
      <vt:lpstr>Electronic System Level (ESL) Design</vt:lpstr>
      <vt:lpstr>What is SystemC  </vt:lpstr>
      <vt:lpstr>What is Transaction-Level Modeling (TLM)</vt:lpstr>
      <vt:lpstr>Initial Conditions: RTL and  Software Design Flows Exist </vt:lpstr>
      <vt:lpstr>Example Project Design Flow  System On a Chip (SoC) </vt:lpstr>
      <vt:lpstr>Example Project Design Flow  System On a Chip (SoC) </vt:lpstr>
      <vt:lpstr>Where Can You Start ?  Three Common SystemC TLM Use-Cases</vt:lpstr>
      <vt:lpstr>System Architecture  </vt:lpstr>
      <vt:lpstr>Traditional System Architecture</vt:lpstr>
      <vt:lpstr>System Architecture Modeling  Objectives</vt:lpstr>
      <vt:lpstr>Performance Model Block Diagram  </vt:lpstr>
      <vt:lpstr>SystemC Performance Model  Construction </vt:lpstr>
      <vt:lpstr>SystemC Performance Modeling Results  </vt:lpstr>
      <vt:lpstr>SystemC Performance Modeling Results  </vt:lpstr>
      <vt:lpstr>New Functional Block Architecture Modeling  Objectives</vt:lpstr>
      <vt:lpstr>Functional Block Architectural Modeling  </vt:lpstr>
      <vt:lpstr>New Functional Block Architectural Modeling  Construction </vt:lpstr>
      <vt:lpstr>New Functional Block Architectural Modeling  Results  </vt:lpstr>
      <vt:lpstr>Software Bring-Up   </vt:lpstr>
      <vt:lpstr>Traditional Software Bring-Up</vt:lpstr>
      <vt:lpstr>Virtual Prototype Model   Objectives  </vt:lpstr>
      <vt:lpstr>SystemC Virtual Prototype Model </vt:lpstr>
      <vt:lpstr>Virtual Prototype Model   Construction </vt:lpstr>
      <vt:lpstr>Virtual Prototype Model  Results </vt:lpstr>
      <vt:lpstr>Virtual Prototype Model  Results </vt:lpstr>
      <vt:lpstr>Logic Design  </vt:lpstr>
      <vt:lpstr>Traditional Logic Design</vt:lpstr>
      <vt:lpstr>Design of High Level Synthesis (HLS)  Objectives  </vt:lpstr>
      <vt:lpstr>Design of High Level Synthesis (HLS)</vt:lpstr>
      <vt:lpstr>Design of High Level Synthesis (HLS) Construction   </vt:lpstr>
      <vt:lpstr>Design of High Level Synthesis (HLS)  Results   </vt:lpstr>
      <vt:lpstr>Observations and  Recommendations    </vt:lpstr>
      <vt:lpstr>Recap</vt:lpstr>
      <vt:lpstr>Example RTL Project Design Flow  System On a Chip (SoC) </vt:lpstr>
      <vt:lpstr>Example ESL Project Design Flow  System On a Chip (SoC) </vt:lpstr>
      <vt:lpstr>What To Do At DAC   </vt:lpstr>
      <vt:lpstr>Visit the Accellera Members DAC Exhibitors</vt:lpstr>
      <vt:lpstr>After DAC </vt:lpstr>
      <vt:lpstr>Slide 40</vt:lpstr>
    </vt:vector>
  </TitlesOfParts>
  <Company>LSI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 Standard Dark</dc:title>
  <dc:subject>Presentation</dc:subject>
  <dc:creator>wbrandt</dc:creator>
  <cp:lastModifiedBy>Bunton, Bill</cp:lastModifiedBy>
  <cp:revision>208</cp:revision>
  <cp:lastPrinted>2012-07-30T20:36:28Z</cp:lastPrinted>
  <dcterms:created xsi:type="dcterms:W3CDTF">2012-07-18T21:36:50Z</dcterms:created>
  <dcterms:modified xsi:type="dcterms:W3CDTF">2013-05-20T20:38:11Z</dcterms:modified>
  <cp:contentType>LSIDocument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13600</vt:r8>
  </property>
  <property fmtid="{D5CDD505-2E9C-101B-9397-08002B2CF9AE}" pid="3" name="ContentTypeId">
    <vt:lpwstr>0x01010072E3B4C085B14726A3BEC4E64E53A49400DCD0AEECFD74BE42BC9E67E7EDA5EBF4</vt:lpwstr>
  </property>
</Properties>
</file>