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325" r:id="rId2"/>
    <p:sldId id="330" r:id="rId3"/>
    <p:sldId id="345" r:id="rId4"/>
    <p:sldId id="392" r:id="rId5"/>
    <p:sldId id="398" r:id="rId6"/>
    <p:sldId id="399" r:id="rId7"/>
    <p:sldId id="414" r:id="rId8"/>
    <p:sldId id="356" r:id="rId9"/>
    <p:sldId id="400" r:id="rId10"/>
    <p:sldId id="415" r:id="rId11"/>
    <p:sldId id="401" r:id="rId12"/>
    <p:sldId id="418" r:id="rId13"/>
    <p:sldId id="402" r:id="rId14"/>
    <p:sldId id="419" r:id="rId15"/>
    <p:sldId id="403" r:id="rId16"/>
    <p:sldId id="408" r:id="rId17"/>
    <p:sldId id="404" r:id="rId18"/>
    <p:sldId id="405" r:id="rId19"/>
    <p:sldId id="409" r:id="rId20"/>
    <p:sldId id="410" r:id="rId21"/>
    <p:sldId id="411" r:id="rId22"/>
    <p:sldId id="420" r:id="rId23"/>
    <p:sldId id="412" r:id="rId24"/>
    <p:sldId id="421" r:id="rId25"/>
    <p:sldId id="406" r:id="rId26"/>
    <p:sldId id="422" r:id="rId27"/>
    <p:sldId id="407" r:id="rId28"/>
    <p:sldId id="394" r:id="rId29"/>
    <p:sldId id="380" r:id="rId30"/>
    <p:sldId id="381" r:id="rId31"/>
    <p:sldId id="382" r:id="rId32"/>
    <p:sldId id="389" r:id="rId33"/>
    <p:sldId id="386" r:id="rId34"/>
    <p:sldId id="387" r:id="rId35"/>
    <p:sldId id="384" r:id="rId36"/>
    <p:sldId id="329" r:id="rId37"/>
    <p:sldId id="416" r:id="rId38"/>
    <p:sldId id="327" r:id="rId39"/>
    <p:sldId id="417" r:id="rId40"/>
    <p:sldId id="347" r:id="rId41"/>
    <p:sldId id="358" r:id="rId42"/>
    <p:sldId id="328" r:id="rId43"/>
    <p:sldId id="332" r:id="rId44"/>
    <p:sldId id="390" r:id="rId45"/>
    <p:sldId id="413" r:id="rId46"/>
    <p:sldId id="393" r:id="rId47"/>
    <p:sldId id="376" r:id="rId48"/>
    <p:sldId id="385" r:id="rId49"/>
    <p:sldId id="391" r:id="rId50"/>
    <p:sldId id="340" r:id="rId51"/>
    <p:sldId id="333" r:id="rId52"/>
    <p:sldId id="342" r:id="rId53"/>
    <p:sldId id="338" r:id="rId54"/>
    <p:sldId id="344" r:id="rId55"/>
    <p:sldId id="395" r:id="rId56"/>
    <p:sldId id="365" r:id="rId57"/>
    <p:sldId id="339" r:id="rId58"/>
    <p:sldId id="379" r:id="rId59"/>
    <p:sldId id="341" r:id="rId60"/>
    <p:sldId id="396" r:id="rId61"/>
    <p:sldId id="366" r:id="rId62"/>
    <p:sldId id="368" r:id="rId63"/>
    <p:sldId id="367" r:id="rId64"/>
    <p:sldId id="388" r:id="rId65"/>
    <p:sldId id="397" r:id="rId66"/>
    <p:sldId id="375" r:id="rId67"/>
    <p:sldId id="349" r:id="rId68"/>
    <p:sldId id="324" r:id="rId69"/>
    <p:sldId id="378" r:id="rId70"/>
    <p:sldId id="360" r:id="rId71"/>
    <p:sldId id="369" r:id="rId72"/>
    <p:sldId id="348" r:id="rId73"/>
    <p:sldId id="334" r:id="rId74"/>
    <p:sldId id="351" r:id="rId75"/>
    <p:sldId id="361" r:id="rId76"/>
    <p:sldId id="364" r:id="rId7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5C85FF"/>
    <a:srgbClr val="94B8FF"/>
    <a:srgbClr val="FFE745"/>
    <a:srgbClr val="FF1335"/>
    <a:srgbClr val="C7140B"/>
    <a:srgbClr val="FF4A2C"/>
    <a:srgbClr val="FFE95E"/>
    <a:srgbClr val="C70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 autoAdjust="0"/>
    <p:restoredTop sz="88069" autoAdjust="0"/>
  </p:normalViewPr>
  <p:slideViewPr>
    <p:cSldViewPr snapToGrid="0" snapToObjects="1">
      <p:cViewPr varScale="1">
        <p:scale>
          <a:sx n="83" d="100"/>
          <a:sy n="83" d="100"/>
        </p:scale>
        <p:origin x="-978" y="-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101" d="100"/>
          <a:sy n="101" d="100"/>
        </p:scale>
        <p:origin x="355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5DF2B0-64E7-4E28-AE51-6711ADC7F8DF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0DB3F5-80FC-4C33-93DF-23DAE67BDE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377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B0D00C-600B-F545-ADE1-3B49CE68C0EC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56881F-8DCB-8345-A6A1-1DECA811AA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92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Presenter uses phone to turn on and off lights around</a:t>
            </a:r>
            <a:r>
              <a:rPr lang="en-US" baseline="0" dirty="0" smtClean="0"/>
              <a:t> the floor plan.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Switch comes up and is turned off.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Lighting no longer controlled by phone…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6881F-8DCB-8345-A6A1-1DECA811AAE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665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6881F-8DCB-8345-A6A1-1DECA811AAEE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15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Montserrat" panose="02000505000000020004" pitchFamily="2" charset="0"/>
              </a:rPr>
              <a:t>“DOE Forecast: LEDs 74% of Lighting Sold by 2030”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6881F-8DCB-8345-A6A1-1DECA811AAEE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998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smtClean="0"/>
              <a:t>2011 Harvard Joint Center for Housing Studies – </a:t>
            </a:r>
            <a:r>
              <a:rPr lang="en-US" dirty="0" smtClean="0"/>
              <a:t>home improvement spending:</a:t>
            </a:r>
            <a:r>
              <a:rPr lang="en-US" baseline="0" dirty="0" smtClean="0"/>
              <a:t> distressed properties 2011</a:t>
            </a:r>
            <a:endParaRPr lang="en-US" dirty="0" smtClean="0"/>
          </a:p>
          <a:p>
            <a:r>
              <a:rPr lang="en-US" b="1" dirty="0" smtClean="0"/>
              <a:t>2011 Harvard Joint Center for Housing Studies - </a:t>
            </a:r>
            <a:r>
              <a:rPr lang="en-US" dirty="0" smtClean="0"/>
              <a:t>http://www.huffingtonpost.com/jiyan-wei/so-how-big-is-the-remodeling_b_5482371.html</a:t>
            </a:r>
          </a:p>
          <a:p>
            <a:r>
              <a:rPr lang="en-US" dirty="0" smtClean="0"/>
              <a:t>34% of remodeling is motivated</a:t>
            </a:r>
            <a:r>
              <a:rPr lang="en-US" baseline="0" dirty="0" smtClean="0"/>
              <a:t> by increasing energy efficiency</a:t>
            </a:r>
          </a:p>
          <a:p>
            <a:r>
              <a:rPr lang="en-US" baseline="0" dirty="0" smtClean="0"/>
              <a:t>18% of remodeling is motivated by incorporating new technology</a:t>
            </a:r>
            <a:endParaRPr lang="en-US" dirty="0" smtClean="0"/>
          </a:p>
          <a:p>
            <a:r>
              <a:rPr lang="en-US" dirty="0" smtClean="0"/>
              <a:t>77 million baby boomers to retire over the next 20 years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6881F-8DCB-8345-A6A1-1DECA811AAEE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61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Keep in mind, the board designs we will use across all of these remains the same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6881F-8DCB-8345-A6A1-1DECA811AAE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2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Being at the forefront of change is a once in a lifetime opportunity. ALGLO is poised to transform an industry; to reduce material and labor costs and promote ongoing savings to the end consumer.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6881F-8DCB-8345-A6A1-1DECA811AAEE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428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85%</a:t>
            </a:r>
            <a:r>
              <a:rPr lang="en-US" baseline="0" dirty="0" smtClean="0"/>
              <a:t> Launch Market</a:t>
            </a:r>
          </a:p>
          <a:p>
            <a:r>
              <a:rPr lang="en-US" baseline="0" dirty="0" smtClean="0"/>
              <a:t>Not going after the government subsidized market on day one and top 1% will want us after we release the smart switch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56881F-8DCB-8345-A6A1-1DECA811AAEE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48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5776" y="0"/>
            <a:ext cx="4828580" cy="5633344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873211"/>
            <a:ext cx="9144000" cy="1660439"/>
          </a:xfrm>
          <a:prstGeom prst="rect">
            <a:avLst/>
          </a:prstGeom>
          <a:solidFill>
            <a:srgbClr val="5C85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03" y="873211"/>
            <a:ext cx="4126397" cy="176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26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5"/>
          <a:stretch/>
        </p:blipFill>
        <p:spPr>
          <a:xfrm>
            <a:off x="0" y="5899"/>
            <a:ext cx="9144000" cy="5132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25" y="4594623"/>
            <a:ext cx="1544065" cy="39231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1730001"/>
            <a:ext cx="8048625" cy="1683499"/>
          </a:xfrm>
          <a:prstGeom prst="rect">
            <a:avLst/>
          </a:prstGeom>
          <a:solidFill>
            <a:srgbClr val="5C85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75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05"/>
          <a:stretch/>
        </p:blipFill>
        <p:spPr>
          <a:xfrm>
            <a:off x="0" y="5899"/>
            <a:ext cx="9144000" cy="51324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25" y="4594623"/>
            <a:ext cx="1544065" cy="39231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530312"/>
            <a:ext cx="8048625" cy="888914"/>
          </a:xfrm>
          <a:prstGeom prst="rect">
            <a:avLst/>
          </a:prstGeom>
          <a:solidFill>
            <a:srgbClr val="5C85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840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3525" y="4594623"/>
            <a:ext cx="1544065" cy="392315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530312"/>
            <a:ext cx="8048625" cy="888914"/>
          </a:xfrm>
          <a:prstGeom prst="rect">
            <a:avLst/>
          </a:prstGeom>
          <a:solidFill>
            <a:srgbClr val="5C85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856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746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1098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9F98F-445C-2E40-BA5D-0DA2FEE30C8E}" type="datetimeFigureOut">
              <a:rPr lang="en-US" smtClean="0"/>
              <a:t>11/18/2015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9F6BBB-C601-E543-AC60-4C67F2B3E8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62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7" r:id="rId3"/>
    <p:sldLayoutId id="2147483665" r:id="rId4"/>
    <p:sldLayoutId id="2147483659" r:id="rId5"/>
    <p:sldLayoutId id="2147483666" r:id="rId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7.png"/><Relationship Id="rId7" Type="http://schemas.openxmlformats.org/officeDocument/2006/relationships/image" Target="../media/image2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hemeOverride" Target="../theme/themeOverride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0695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HVDC Power Conversion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438" y="1803399"/>
            <a:ext cx="2895602" cy="23495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040" y="1648972"/>
            <a:ext cx="3678186" cy="29758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55700" y="3911600"/>
            <a:ext cx="3061340" cy="33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369440" y="4254500"/>
            <a:ext cx="3352160" cy="330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733550" y="4076701"/>
            <a:ext cx="1689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 Distribution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495800" y="4075668"/>
            <a:ext cx="3187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AC and DC Hybrid Distribution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82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HVDC Power GRIDs today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1141" y="1673583"/>
            <a:ext cx="718299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Twice the power of AC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Far less load losses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Extends the life of existing wire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Some are hybrid AC and DC GRIDs</a:t>
            </a:r>
            <a:endParaRPr lang="en-US" sz="28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499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HVDC Advantages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1141" y="1673583"/>
            <a:ext cx="718299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6.5% grid losses </a:t>
            </a: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today, AC 4.2% </a:t>
            </a:r>
            <a:r>
              <a:rPr lang="en-US" sz="28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vs </a:t>
            </a: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DC 1.1%-0.5%</a:t>
            </a:r>
            <a:r>
              <a:rPr lang="en-US" sz="28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 </a:t>
            </a:r>
            <a:r>
              <a:rPr lang="en-US" b="1" dirty="0">
                <a:latin typeface="Montserrat" panose="02000505000000020004" pitchFamily="2" charset="0"/>
                <a:ea typeface="Geometria Light" panose="020B0403020204020204" pitchFamily="34" charset="0"/>
              </a:rPr>
              <a:t>voltage </a:t>
            </a:r>
            <a:r>
              <a:rPr lang="en-US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dependent</a:t>
            </a: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, 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Conductor skin </a:t>
            </a: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depth 23%</a:t>
            </a:r>
            <a:r>
              <a:rPr lang="en-US" sz="16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cu</a:t>
            </a: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 10%</a:t>
            </a:r>
            <a:r>
              <a:rPr lang="en-US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al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Longest </a:t>
            </a:r>
            <a:r>
              <a:rPr lang="en-US" sz="28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cost-effective </a:t>
            </a: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distance</a:t>
            </a:r>
          </a:p>
        </p:txBody>
      </p:sp>
    </p:spTree>
    <p:extLst>
      <p:ext uri="{BB962C8B-B14F-4D97-AF65-F5344CB8AC3E}">
        <p14:creationId xmlns:p14="http://schemas.microsoft.com/office/powerpoint/2010/main" val="87343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1971586"/>
            <a:ext cx="784885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Transition </a:t>
            </a:r>
            <a:r>
              <a:rPr lang="en-US" sz="72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to DC</a:t>
            </a:r>
            <a:endParaRPr lang="en-US" sz="72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9779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Aspects of change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1141" y="1673583"/>
            <a:ext cx="718299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Micro Grids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Solar Farms and Solar Storage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Batteries are getting better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Other alternative sources</a:t>
            </a:r>
            <a:endParaRPr lang="en-US" sz="28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367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Micro GRID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100" y="1580838"/>
            <a:ext cx="6221360" cy="4468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2800" y="1562100"/>
            <a:ext cx="452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Micro GRID, mixed GRID Distributed GRID, Mini GRID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94128" y="1562100"/>
            <a:ext cx="2319511" cy="1838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56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Micro Grid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1141" y="2054583"/>
            <a:ext cx="7182998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Neighborhood / community based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Hybrid Mixed Sources of power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Regulatory issues get in the way</a:t>
            </a:r>
          </a:p>
        </p:txBody>
      </p:sp>
    </p:spTree>
    <p:extLst>
      <p:ext uri="{BB962C8B-B14F-4D97-AF65-F5344CB8AC3E}">
        <p14:creationId xmlns:p14="http://schemas.microsoft.com/office/powerpoint/2010/main" val="225254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1971586"/>
            <a:ext cx="784885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Why DC today</a:t>
            </a:r>
            <a:endParaRPr lang="en-US" sz="72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2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We are living in a DC world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1141" y="1673583"/>
            <a:ext cx="718299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Our personal electronics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More efficient technology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Electric cars are now common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Major companies are adopting</a:t>
            </a:r>
            <a:endParaRPr lang="en-US" sz="28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5794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Our personal electronics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1141" y="1673583"/>
            <a:ext cx="718299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Cell phones, tablets and laptops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TV and audio sound systems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USB toothbrush to piggy banks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? What </a:t>
            </a:r>
            <a:r>
              <a:rPr lang="en-US" sz="2800" b="1" dirty="0" err="1" smtClean="0">
                <a:latin typeface="Montserrat" panose="02000505000000020004" pitchFamily="2" charset="0"/>
                <a:ea typeface="Geometria Light" panose="020B0403020204020204" pitchFamily="34" charset="0"/>
              </a:rPr>
              <a:t>IoT</a:t>
            </a: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 devices do you know</a:t>
            </a:r>
            <a:endParaRPr lang="en-US" sz="28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94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OVERVIEW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2499" y="1733306"/>
            <a:ext cx="7182998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The GRID’s both past and present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Transition to Direct Current (DC)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Why is DC the right choice today</a:t>
            </a:r>
            <a:endParaRPr lang="en-US" sz="20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The Hybrid GRID for small structures</a:t>
            </a:r>
            <a:endParaRPr lang="en-US" sz="2000" b="1" dirty="0" smtClean="0">
              <a:latin typeface="Montserrat" panose="02000505000000020004" pitchFamily="2" charset="0"/>
              <a:ea typeface="Geometria Light" panose="020B0403020204020204" pitchFamily="34" charset="0"/>
            </a:endParaRP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Transition </a:t>
            </a:r>
            <a:r>
              <a:rPr lang="en-US" sz="24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to ALGLO’s </a:t>
            </a:r>
            <a:r>
              <a:rPr lang="en-US" sz="2400" b="1" dirty="0" err="1">
                <a:latin typeface="Montserrat" panose="02000505000000020004" pitchFamily="2" charset="0"/>
                <a:ea typeface="Geometria Light" panose="020B0403020204020204" pitchFamily="34" charset="0"/>
              </a:rPr>
              <a:t>LaaS</a:t>
            </a:r>
            <a:endParaRPr lang="en-US" sz="24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8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More efficient technology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81141" y="1673583"/>
            <a:ext cx="718299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Control is easy to integrate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Motors up to 70% more efficient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LED Lighting up to 90% efficient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Solar/Wind better than fossil fuel</a:t>
            </a:r>
            <a:endParaRPr lang="en-US" sz="28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62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Electric cars </a:t>
            </a:r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are common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1141" y="1673583"/>
            <a:ext cx="718299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Every manufacture is in the market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Not just Hybrid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Longer travel distances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Not just for environmentalists</a:t>
            </a:r>
            <a:endParaRPr lang="en-US" sz="28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9490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DC Electric Energy Storage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1141" y="2003783"/>
            <a:ext cx="7182998" cy="203132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Not just </a:t>
            </a: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Hybrid, but stand alone</a:t>
            </a:r>
            <a:endParaRPr lang="en-US" sz="28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For demand charge reduction</a:t>
            </a:r>
            <a:endParaRPr lang="en-US" sz="28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For DC Local GRID</a:t>
            </a:r>
            <a:endParaRPr lang="en-US" sz="28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7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Tesla and Mercedes Benz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941" y="1610083"/>
            <a:ext cx="7182998" cy="583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4300" algn="ctr">
              <a:lnSpc>
                <a:spcPct val="150000"/>
              </a:lnSpc>
              <a:buSzPct val="60000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Tesla and then Mercedes Benz announce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010" y="2468376"/>
            <a:ext cx="1346200" cy="2138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Vagabond\Desktop\to sort\for Julia\mercedes-benz-personal-power-storage-pla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2210" y="2219774"/>
            <a:ext cx="3726180" cy="248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022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Major companies </a:t>
            </a:r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adopting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587367" y="4452819"/>
            <a:ext cx="4019933" cy="7386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And then there is</a:t>
            </a:r>
            <a:endParaRPr lang="en-US" sz="28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368" y="1701799"/>
            <a:ext cx="4249664" cy="260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0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2035086"/>
            <a:ext cx="784885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H</a:t>
            </a:r>
            <a:r>
              <a:rPr lang="en-US" sz="6000" b="1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ybrid Local </a:t>
            </a:r>
            <a:r>
              <a:rPr lang="en-US" sz="60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GRID</a:t>
            </a:r>
            <a:endParaRPr lang="en-US" sz="60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017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What is a hybrid building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240" y="1553662"/>
            <a:ext cx="4673600" cy="322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43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What is a hybrid building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7141" y="1673583"/>
            <a:ext cx="718299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Two power distributions systems 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Building codes support both today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Actually have been around since the beginning of the AC – DC wars</a:t>
            </a:r>
            <a:endParaRPr lang="en-US" sz="28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411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1971586"/>
            <a:ext cx="784885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 err="1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LaaS</a:t>
            </a:r>
            <a:r>
              <a:rPr lang="en-US" sz="72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  </a:t>
            </a:r>
            <a:r>
              <a:rPr lang="en-US" sz="32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Lighting as a System</a:t>
            </a:r>
            <a:endParaRPr lang="en-US" sz="32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695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36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1971586"/>
            <a:ext cx="784885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The GRID’s</a:t>
            </a:r>
            <a:endParaRPr lang="en-US" sz="72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76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743" y="1077453"/>
            <a:ext cx="2988593" cy="2988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7606" y="1862137"/>
            <a:ext cx="256486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6969" y="1529718"/>
            <a:ext cx="1100137" cy="208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20669" y="1529718"/>
            <a:ext cx="1932736" cy="1932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466" y="1850724"/>
            <a:ext cx="2857143" cy="15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37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39203E-6 L -0.36232 -3.39203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5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4708E-6 L 0.32882 -4.84708E-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4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4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587" y="1529716"/>
            <a:ext cx="1100137" cy="208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39480" y="1407261"/>
            <a:ext cx="2176465" cy="217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009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2.77778E-7 3.00896E-6 L -0.35174 -0.2147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87" y="-107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5587" y="1529716"/>
            <a:ext cx="1100137" cy="208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068334" y="835746"/>
            <a:ext cx="3315983" cy="3449384"/>
            <a:chOff x="2922943" y="1544662"/>
            <a:chExt cx="3315983" cy="344938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2943" y="1544662"/>
              <a:ext cx="3315983" cy="3449384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54468" y="4141863"/>
              <a:ext cx="1371719" cy="286537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159" y="2315082"/>
            <a:ext cx="2057400" cy="15087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367" y="1635596"/>
            <a:ext cx="668203" cy="13589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846" y="2476172"/>
            <a:ext cx="1422675" cy="87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4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8.33333E-7 -4.46401E-6 L 0.36163 -4.4640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7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48 0.00216 L 0.30208 0.1890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9" y="93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93667E-6 L -0.45191 -0.47389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604" y="-236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4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4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3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39203E-6 L -0.42691 0.0661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354" y="3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702" y="1260162"/>
            <a:ext cx="606433" cy="26231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277" y="1284255"/>
            <a:ext cx="594858" cy="2573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01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14425" y="1588745"/>
            <a:ext cx="1966010" cy="196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629" y="2307331"/>
            <a:ext cx="1339628" cy="98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86" y="2228478"/>
            <a:ext cx="445157" cy="90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78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3.39203E-6 L -2.77778E-6 -0.299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032 -0.02224 L 0.02032 -0.1421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9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64659E-6 L -0.079 1.64659E-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09" y="2558005"/>
            <a:ext cx="102442" cy="208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0860" y="3269512"/>
            <a:ext cx="813700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LaaS</a:t>
            </a:r>
            <a:endParaRPr lang="en-US" sz="540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5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Lighting as a System</a:t>
            </a:r>
            <a:endParaRPr lang="en-US" sz="5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2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LaaS</a:t>
            </a:r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 SPECIFICATIONS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3729" y="1581567"/>
            <a:ext cx="7182998" cy="313932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buSzPct val="60000"/>
              <a:buFont typeface="Wingdings" panose="05000000000000000000" pitchFamily="2" charset="2"/>
              <a:buChar char="§"/>
            </a:pPr>
            <a:r>
              <a:rPr lang="en-US" sz="32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Low Power – 12 and 24 volt</a:t>
            </a:r>
          </a:p>
          <a:p>
            <a:pPr marL="571500" indent="-571500">
              <a:buSzPct val="60000"/>
              <a:buFont typeface="Wingdings" panose="05000000000000000000" pitchFamily="2" charset="2"/>
              <a:buChar char="§"/>
            </a:pPr>
            <a:r>
              <a:rPr lang="en-US" sz="32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Direct Current – DC</a:t>
            </a:r>
          </a:p>
          <a:p>
            <a:pPr marL="571500" indent="-571500">
              <a:buSzPct val="60000"/>
              <a:buFont typeface="Wingdings" panose="05000000000000000000" pitchFamily="2" charset="2"/>
              <a:buChar char="§"/>
            </a:pPr>
            <a:r>
              <a:rPr lang="en-US" sz="32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Class II Wiring</a:t>
            </a:r>
          </a:p>
          <a:p>
            <a:pPr marL="571500" indent="-571500">
              <a:buSzPct val="60000"/>
              <a:buFont typeface="Wingdings" panose="05000000000000000000" pitchFamily="2" charset="2"/>
              <a:buChar char="§"/>
            </a:pPr>
            <a:r>
              <a:rPr lang="en-US" sz="32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Fewer Materials</a:t>
            </a:r>
          </a:p>
          <a:p>
            <a:pPr marL="1028700" lvl="1" indent="-571500">
              <a:buSzPct val="60000"/>
              <a:buFont typeface="Wingdings" panose="05000000000000000000" pitchFamily="2" charset="2"/>
              <a:buChar char="§"/>
            </a:pPr>
            <a:r>
              <a:rPr lang="en-US" sz="1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Drivers</a:t>
            </a:r>
          </a:p>
          <a:p>
            <a:pPr marL="1028700" lvl="1" indent="-571500">
              <a:buSzPct val="60000"/>
              <a:buFont typeface="Wingdings" panose="05000000000000000000" pitchFamily="2" charset="2"/>
              <a:buChar char="§"/>
            </a:pPr>
            <a:r>
              <a:rPr lang="en-US" sz="1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A/C </a:t>
            </a:r>
            <a:r>
              <a:rPr lang="en-US" sz="1400" b="1" dirty="0" smtClean="0">
                <a:latin typeface="Montserrat" panose="02000505000000020004" pitchFamily="2" charset="0"/>
                <a:ea typeface="Geometria Light" panose="020B0403020204020204" pitchFamily="34" charset="0"/>
                <a:sym typeface="Wingdings" panose="05000000000000000000" pitchFamily="2" charset="2"/>
              </a:rPr>
              <a:t> D/C Rectifiers</a:t>
            </a:r>
            <a:endParaRPr lang="en-US" sz="1400" b="1" dirty="0" smtClean="0">
              <a:latin typeface="Montserrat" panose="02000505000000020004" pitchFamily="2" charset="0"/>
              <a:ea typeface="Geometria Light" panose="020B0403020204020204" pitchFamily="34" charset="0"/>
            </a:endParaRPr>
          </a:p>
          <a:p>
            <a:pPr marL="1028700" lvl="1" indent="-571500">
              <a:buSzPct val="60000"/>
              <a:buFont typeface="Wingdings" panose="05000000000000000000" pitchFamily="2" charset="2"/>
              <a:buChar char="§"/>
            </a:pPr>
            <a:r>
              <a:rPr lang="en-US" sz="1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Electrolytic Capacitors</a:t>
            </a:r>
          </a:p>
          <a:p>
            <a:pPr marL="1028700" lvl="1" indent="-571500">
              <a:buSzPct val="60000"/>
              <a:buFont typeface="Wingdings" panose="05000000000000000000" pitchFamily="2" charset="2"/>
              <a:buChar char="§"/>
            </a:pPr>
            <a:r>
              <a:rPr lang="en-US" sz="1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Smart Components</a:t>
            </a:r>
          </a:p>
          <a:p>
            <a:pPr marL="1028700" lvl="1" indent="-571500">
              <a:buSzPct val="60000"/>
              <a:buFont typeface="Wingdings" panose="05000000000000000000" pitchFamily="2" charset="2"/>
              <a:buChar char="§"/>
            </a:pPr>
            <a:r>
              <a:rPr lang="en-US" sz="1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Heat Distribution Materials</a:t>
            </a:r>
          </a:p>
        </p:txBody>
      </p:sp>
    </p:spTree>
    <p:extLst>
      <p:ext uri="{BB962C8B-B14F-4D97-AF65-F5344CB8AC3E}">
        <p14:creationId xmlns:p14="http://schemas.microsoft.com/office/powerpoint/2010/main" val="2415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615" y="623944"/>
            <a:ext cx="784885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Class I and Class II Voltages</a:t>
            </a:r>
            <a:endParaRPr lang="en-US" sz="40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00400" y="2110321"/>
            <a:ext cx="557321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120/240v  - 120/208  </a:t>
            </a:r>
            <a:r>
              <a:rPr lang="en-US" sz="20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-  277/480 60hz </a:t>
            </a:r>
            <a:endParaRPr lang="en-US" sz="2000" b="1" dirty="0" smtClean="0">
              <a:latin typeface="Montserrat" panose="02000505000000020004" pitchFamily="2" charset="0"/>
              <a:ea typeface="Geometria Light" panose="020B0403020204020204" pitchFamily="34" charset="0"/>
            </a:endParaRP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Generally #14 or # 12 wire</a:t>
            </a:r>
            <a:endParaRPr lang="en-US" sz="20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endParaRPr lang="en-US" sz="2000" b="1" dirty="0" smtClean="0">
              <a:latin typeface="Montserrat" panose="02000505000000020004" pitchFamily="2" charset="0"/>
              <a:ea typeface="Geometria Light" panose="020B0403020204020204" pitchFamily="34" charset="0"/>
            </a:endParaRP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100 watt @ 24v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60 watt @ 12v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#18 wire, some # 22 to 26</a:t>
            </a:r>
            <a:endParaRPr lang="en-US" sz="20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3" y="1621052"/>
            <a:ext cx="2023809" cy="2023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25" y="3440535"/>
            <a:ext cx="1826634" cy="1211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3057" y="1730833"/>
            <a:ext cx="610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tserrat" panose="02000505000000020004" pitchFamily="2" charset="0"/>
              </a:rPr>
              <a:t>Class I High Voltage</a:t>
            </a:r>
            <a:endParaRPr lang="en-US" sz="2400" b="1" dirty="0">
              <a:latin typeface="Montserrat" panose="02000505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5456" y="3176361"/>
            <a:ext cx="610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tserrat" panose="02000505000000020004" pitchFamily="2" charset="0"/>
              </a:rPr>
              <a:t>Class II Low Voltage</a:t>
            </a:r>
            <a:endParaRPr lang="en-US" sz="2400" b="1" dirty="0"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8287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615" y="623944"/>
            <a:ext cx="784885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LOW VOLTAGE </a:t>
            </a:r>
            <a:r>
              <a:rPr lang="en-US" sz="2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VS.</a:t>
            </a:r>
            <a:r>
              <a:rPr lang="en-US" sz="40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 ROMEX</a:t>
            </a:r>
            <a:endParaRPr lang="en-US" sz="40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200400" y="2110321"/>
            <a:ext cx="5573210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Less </a:t>
            </a:r>
            <a:r>
              <a:rPr lang="en-US" sz="20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than ¼ </a:t>
            </a:r>
            <a:r>
              <a:rPr lang="en-US" sz="20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of the size and weight</a:t>
            </a:r>
            <a:endParaRPr lang="en-US" sz="20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0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Less than ½ the cost to purchase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0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Less than ½ the  labor cost to install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No requirement for Permits, Fees</a:t>
            </a:r>
            <a:br>
              <a:rPr lang="en-US" sz="20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</a:br>
            <a:r>
              <a:rPr lang="en-US" sz="20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       or Inspections</a:t>
            </a:r>
            <a:endParaRPr lang="en-US" sz="20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3" y="1621052"/>
            <a:ext cx="2023809" cy="2023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25" y="3440535"/>
            <a:ext cx="1826634" cy="1211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3057" y="1730833"/>
            <a:ext cx="610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tserrat" panose="02000505000000020004" pitchFamily="2" charset="0"/>
              </a:rPr>
              <a:t>Advantages of Class II Low Voltage</a:t>
            </a:r>
            <a:endParaRPr lang="en-US" sz="2400" b="1" dirty="0"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43526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615" y="623944"/>
            <a:ext cx="784885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Class I vs Class II Protection</a:t>
            </a:r>
            <a:endParaRPr lang="en-US" sz="40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33700" y="2110321"/>
            <a:ext cx="584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Zero crossing assists circuit disconnect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Good short circuit protection</a:t>
            </a:r>
            <a:endParaRPr lang="en-US" sz="20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endParaRPr lang="en-US" sz="2000" b="1" dirty="0" smtClean="0">
              <a:latin typeface="Montserrat" panose="02000505000000020004" pitchFamily="2" charset="0"/>
              <a:ea typeface="Geometria Light" panose="020B0403020204020204" pitchFamily="34" charset="0"/>
            </a:endParaRP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Poor short </a:t>
            </a:r>
            <a:r>
              <a:rPr lang="en-US" sz="20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circuit protection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To fuse </a:t>
            </a:r>
            <a:r>
              <a:rPr lang="en-US" sz="20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or </a:t>
            </a:r>
            <a:r>
              <a:rPr lang="en-US" sz="20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PTC  (</a:t>
            </a:r>
            <a:r>
              <a:rPr lang="en-US" sz="20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positive temperature coefficient)</a:t>
            </a:r>
            <a:endParaRPr lang="en-US" sz="2000" b="1" dirty="0" smtClean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513" y="1621052"/>
            <a:ext cx="2023809" cy="20238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425" y="3440535"/>
            <a:ext cx="1826634" cy="12116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13057" y="1730833"/>
            <a:ext cx="610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tserrat" panose="02000505000000020004" pitchFamily="2" charset="0"/>
              </a:rPr>
              <a:t>Class I High Voltage</a:t>
            </a:r>
            <a:endParaRPr lang="en-US" sz="2400" b="1" dirty="0">
              <a:latin typeface="Montserrat" panose="02000505000000020004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65456" y="3176361"/>
            <a:ext cx="6100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Montserrat" panose="02000505000000020004" pitchFamily="2" charset="0"/>
              </a:rPr>
              <a:t>Class II Low Voltage</a:t>
            </a:r>
            <a:endParaRPr lang="en-US" sz="2400" b="1" dirty="0">
              <a:latin typeface="Montserrat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987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Past AC and DC grids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1235" y="1480861"/>
            <a:ext cx="7182998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Edison and Tesla </a:t>
            </a: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were behind which different grid standard of AC or DC</a:t>
            </a:r>
          </a:p>
          <a:p>
            <a:pPr marL="571500" lvl="1">
              <a:lnSpc>
                <a:spcPct val="150000"/>
              </a:lnSpc>
              <a:buSzPct val="60000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	“Edison Vs Tesla”</a:t>
            </a:r>
            <a:endParaRPr lang="en-US" sz="24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Edison was DC (Direct Current)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Tesla was </a:t>
            </a: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AC (Alternating Current)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AC was the biggest, but DC continued</a:t>
            </a:r>
          </a:p>
        </p:txBody>
      </p:sp>
    </p:spTree>
    <p:extLst>
      <p:ext uri="{BB962C8B-B14F-4D97-AF65-F5344CB8AC3E}">
        <p14:creationId xmlns:p14="http://schemas.microsoft.com/office/powerpoint/2010/main" val="285549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PRODUCT RELEASES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313" y="1856190"/>
            <a:ext cx="7182998" cy="24468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6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ALGLO’s Line of </a:t>
            </a:r>
            <a:r>
              <a:rPr lang="en-US" sz="26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SENSATION Switches</a:t>
            </a:r>
            <a:endParaRPr lang="en-US" sz="2600" b="1" dirty="0" smtClean="0">
              <a:latin typeface="Montserrat" panose="02000505000000020004" pitchFamily="2" charset="0"/>
              <a:ea typeface="Geometria Light" panose="020B0403020204020204" pitchFamily="34" charset="0"/>
            </a:endParaRPr>
          </a:p>
          <a:p>
            <a:pPr marL="1028700" lvl="1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0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On/Off, 3-Level, </a:t>
            </a:r>
            <a:r>
              <a:rPr lang="en-US" sz="20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Dimmers, </a:t>
            </a:r>
            <a:r>
              <a:rPr lang="en-US" sz="20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Timer, and 3-Way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6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Expansion Controllers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6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Remote Controllers</a:t>
            </a:r>
          </a:p>
        </p:txBody>
      </p:sp>
    </p:spTree>
    <p:extLst>
      <p:ext uri="{BB962C8B-B14F-4D97-AF65-F5344CB8AC3E}">
        <p14:creationId xmlns:p14="http://schemas.microsoft.com/office/powerpoint/2010/main" val="1961612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2" y="354221"/>
            <a:ext cx="7870789" cy="42941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3" y="354221"/>
            <a:ext cx="7870788" cy="4294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13" y="354221"/>
            <a:ext cx="7870788" cy="42941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6981" y="4815069"/>
            <a:ext cx="9150981" cy="319496"/>
          </a:xfrm>
          <a:prstGeom prst="rect">
            <a:avLst/>
          </a:prstGeom>
          <a:solidFill>
            <a:srgbClr val="5C85FF"/>
          </a:solidFill>
          <a:ln>
            <a:solidFill>
              <a:srgbClr val="5C85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6982" y="0"/>
            <a:ext cx="9150981" cy="319496"/>
          </a:xfrm>
          <a:prstGeom prst="rect">
            <a:avLst/>
          </a:prstGeom>
          <a:solidFill>
            <a:srgbClr val="5C85FF"/>
          </a:solidFill>
          <a:ln>
            <a:solidFill>
              <a:srgbClr val="5C8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17486" y="574136"/>
            <a:ext cx="1236364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rial Black" panose="020B0A04020102020204" pitchFamily="34" charset="0"/>
              </a:rPr>
              <a:t>ALGLO</a:t>
            </a:r>
          </a:p>
          <a:p>
            <a:pPr algn="ctr"/>
            <a:r>
              <a:rPr lang="en-US" sz="2200" dirty="0" err="1" smtClean="0">
                <a:latin typeface="Arial Black" panose="020B0A04020102020204" pitchFamily="34" charset="0"/>
              </a:rPr>
              <a:t>LaaS</a:t>
            </a:r>
            <a:endParaRPr lang="en-US" sz="2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45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THE SMART </a:t>
            </a:r>
            <a:r>
              <a:rPr lang="en-US" sz="28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“</a:t>
            </a:r>
            <a:r>
              <a:rPr lang="en-US" sz="2800" dirty="0" err="1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IoT</a:t>
            </a:r>
            <a:r>
              <a:rPr lang="en-US" sz="28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”</a:t>
            </a:r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 LED BULB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0251" y="2028400"/>
            <a:ext cx="741317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prstClr val="black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Every LED light bulb connected . . .</a:t>
            </a:r>
          </a:p>
          <a:p>
            <a:r>
              <a:rPr lang="en-US" sz="4800" b="1" dirty="0" smtClean="0">
                <a:solidFill>
                  <a:prstClr val="black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Maybe </a:t>
            </a:r>
            <a:r>
              <a:rPr lang="en-US" sz="4800" b="1" dirty="0" smtClean="0">
                <a:solidFill>
                  <a:srgbClr val="0070C0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not</a:t>
            </a:r>
            <a:r>
              <a:rPr lang="en-US" sz="4800" b="1" dirty="0" smtClean="0">
                <a:solidFill>
                  <a:prstClr val="black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 so smart !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46373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190" y="723633"/>
            <a:ext cx="7117053" cy="3701667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3978471" y="2901503"/>
            <a:ext cx="125943" cy="11546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685800">
              <a:schemeClr val="accent6">
                <a:lumMod val="40000"/>
                <a:lumOff val="6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5163773" y="2901504"/>
            <a:ext cx="125943" cy="11546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685800">
              <a:schemeClr val="accent6">
                <a:lumMod val="40000"/>
                <a:lumOff val="6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60745" y="2901504"/>
            <a:ext cx="125943" cy="11546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685800">
              <a:schemeClr val="accent6">
                <a:lumMod val="40000"/>
                <a:lumOff val="6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054437" y="3197987"/>
            <a:ext cx="125943" cy="11546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685800">
              <a:schemeClr val="accent6">
                <a:lumMod val="40000"/>
                <a:lumOff val="6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054308" y="3910428"/>
            <a:ext cx="125943" cy="11546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685800">
              <a:schemeClr val="accent6">
                <a:lumMod val="40000"/>
                <a:lumOff val="6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6955697" y="3779215"/>
            <a:ext cx="125943" cy="11546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685800">
              <a:schemeClr val="accent6">
                <a:lumMod val="40000"/>
                <a:lumOff val="6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282876" y="2786037"/>
            <a:ext cx="125943" cy="11546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glow rad="685800">
              <a:schemeClr val="accent6">
                <a:lumMod val="40000"/>
                <a:lumOff val="60000"/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6" y="977874"/>
            <a:ext cx="818224" cy="11402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76" y="977874"/>
            <a:ext cx="818224" cy="114029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-6981" y="4815069"/>
            <a:ext cx="9150981" cy="319496"/>
          </a:xfrm>
          <a:prstGeom prst="rect">
            <a:avLst/>
          </a:prstGeom>
          <a:solidFill>
            <a:srgbClr val="5C85FF"/>
          </a:solidFill>
          <a:ln>
            <a:solidFill>
              <a:srgbClr val="5C85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" y="2118164"/>
            <a:ext cx="2222222" cy="208254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840460" y="1420304"/>
            <a:ext cx="5856790" cy="2308324"/>
          </a:xfrm>
          <a:prstGeom prst="rect">
            <a:avLst/>
          </a:prstGeom>
          <a:noFill/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itchFamily="34" charset="0"/>
              </a:rPr>
              <a:t>Two Points of Control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itchFamily="34" charset="0"/>
              </a:rPr>
              <a:t>=</a:t>
            </a:r>
          </a:p>
          <a:p>
            <a:pPr algn="ctr"/>
            <a:r>
              <a:rPr lang="en-US" sz="4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 Light" pitchFamily="34" charset="0"/>
              </a:rPr>
              <a:t>System Failure</a:t>
            </a:r>
            <a:endParaRPr lang="en-US" sz="4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 Ligh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-6982" y="0"/>
            <a:ext cx="9150981" cy="319496"/>
          </a:xfrm>
          <a:prstGeom prst="rect">
            <a:avLst/>
          </a:prstGeom>
          <a:solidFill>
            <a:srgbClr val="5C85FF"/>
          </a:solidFill>
          <a:ln>
            <a:solidFill>
              <a:srgbClr val="5C8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98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1" dur="3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2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mph" presetSubtype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 rctx="PPT">
                                        <p:cTn id="54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5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12" grpId="0" animBg="1"/>
      <p:bldP spid="12" grpId="1" animBg="1"/>
      <p:bldP spid="13" grpId="0" animBg="1"/>
      <p:bldP spid="13" grpId="1" animBg="1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err="1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LaaS</a:t>
            </a:r>
            <a:r>
              <a:rPr lang="en-US" sz="3200" dirty="0" err="1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’s</a:t>
            </a:r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 CENTRAL CORE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63548" y="2141891"/>
            <a:ext cx="7182998" cy="6658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4300">
              <a:lnSpc>
                <a:spcPct val="150000"/>
              </a:lnSpc>
              <a:buSzPct val="60000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It’s time to make the switch . . . </a:t>
            </a:r>
            <a:endParaRPr lang="en-US" sz="28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0647" y="2701745"/>
            <a:ext cx="7182998" cy="13388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4300">
              <a:lnSpc>
                <a:spcPct val="150000"/>
              </a:lnSpc>
              <a:buSzPct val="60000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to</a:t>
            </a:r>
            <a:r>
              <a:rPr lang="en-US" sz="5400" b="1" dirty="0" smtClean="0">
                <a:solidFill>
                  <a:srgbClr val="0070C0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 SENSATION</a:t>
            </a: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 switch !</a:t>
            </a:r>
            <a:endParaRPr lang="en-US" sz="28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3104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1685452"/>
            <a:ext cx="784885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THANK YOU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AUSTIN </a:t>
            </a:r>
            <a:r>
              <a:rPr lang="en-US" sz="2400" b="1" dirty="0" err="1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iEEE</a:t>
            </a:r>
            <a:endParaRPr lang="en-US" sz="24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470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1971586"/>
            <a:ext cx="784885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PRODUCT</a:t>
            </a:r>
            <a:endParaRPr lang="en-US" sz="72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317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7132" t="4419" r="27284" b="8523"/>
          <a:stretch/>
        </p:blipFill>
        <p:spPr>
          <a:xfrm rot="10800000">
            <a:off x="2124307" y="1836893"/>
            <a:ext cx="1225728" cy="18116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6728" t="5040" r="27712" b="9108"/>
          <a:stretch/>
        </p:blipFill>
        <p:spPr>
          <a:xfrm rot="10800000">
            <a:off x="9262457" y="228014"/>
            <a:ext cx="1224164" cy="1811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7662" t="4599" r="26959" b="8627"/>
          <a:stretch/>
        </p:blipFill>
        <p:spPr>
          <a:xfrm rot="10800000">
            <a:off x="5184864" y="1836894"/>
            <a:ext cx="1224163" cy="18116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59227" y="623944"/>
            <a:ext cx="45719" cy="32405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244590" y="1629905"/>
            <a:ext cx="45719" cy="324054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750361" y="4187933"/>
            <a:ext cx="1973617" cy="461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algn="ctr">
              <a:lnSpc>
                <a:spcPct val="150000"/>
              </a:lnSpc>
              <a:buSzPct val="60000"/>
            </a:pPr>
            <a:r>
              <a:rPr lang="en-US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Simple Switch</a:t>
            </a:r>
            <a:endParaRPr lang="en-US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44415" y="4192508"/>
            <a:ext cx="2105063" cy="461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algn="ctr">
              <a:lnSpc>
                <a:spcPct val="150000"/>
              </a:lnSpc>
              <a:buSzPct val="60000"/>
            </a:pPr>
            <a:r>
              <a:rPr lang="en-US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Dimmer Switch</a:t>
            </a:r>
            <a:endParaRPr lang="en-US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62457" y="3864490"/>
            <a:ext cx="1683474" cy="4610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algn="ctr">
              <a:lnSpc>
                <a:spcPct val="150000"/>
              </a:lnSpc>
              <a:buSzPct val="60000"/>
            </a:pPr>
            <a:r>
              <a:rPr lang="en-US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Blue Switch</a:t>
            </a:r>
            <a:endParaRPr lang="en-US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SENSATION SWITCH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717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PRODUCT ROADMAP</a:t>
            </a:r>
            <a:endParaRPr lang="en-US" sz="4400" dirty="0">
              <a:solidFill>
                <a:prstClr val="white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73" b="54527"/>
          <a:stretch/>
        </p:blipFill>
        <p:spPr>
          <a:xfrm>
            <a:off x="1198539" y="1642187"/>
            <a:ext cx="6746923" cy="292495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398718" y="1741118"/>
            <a:ext cx="1929008" cy="214195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58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prstClr val="white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PRODUCT ROADMAP</a:t>
            </a:r>
            <a:endParaRPr lang="en-US" sz="4400" dirty="0">
              <a:solidFill>
                <a:prstClr val="white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732" y="1741118"/>
            <a:ext cx="2068284" cy="267660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085" y="1741118"/>
            <a:ext cx="2068284" cy="267660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636607" y="2683475"/>
            <a:ext cx="13079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12 Volt</a:t>
            </a:r>
          </a:p>
          <a:p>
            <a:pPr algn="ctr"/>
            <a:r>
              <a:rPr lang="en-US" b="1" dirty="0" smtClean="0"/>
              <a:t>Residential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833526" y="2683474"/>
            <a:ext cx="1430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24 Volt</a:t>
            </a:r>
          </a:p>
          <a:p>
            <a:pPr algn="ctr"/>
            <a:r>
              <a:rPr lang="en-US" b="1" dirty="0" smtClean="0"/>
              <a:t>Commercial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10771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Why did AC win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1235" y="2204761"/>
            <a:ext cx="7182998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Not distance but control and conversion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Tesla </a:t>
            </a: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had Westinghouse or visa versa</a:t>
            </a:r>
          </a:p>
        </p:txBody>
      </p:sp>
    </p:spTree>
    <p:extLst>
      <p:ext uri="{BB962C8B-B14F-4D97-AF65-F5344CB8AC3E}">
        <p14:creationId xmlns:p14="http://schemas.microsoft.com/office/powerpoint/2010/main" val="67277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1971586"/>
            <a:ext cx="784885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MARKET</a:t>
            </a:r>
            <a:endParaRPr lang="en-US" sz="72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41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7" y="3476423"/>
            <a:ext cx="2642563" cy="13212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10" b="9114"/>
          <a:stretch/>
        </p:blipFill>
        <p:spPr>
          <a:xfrm>
            <a:off x="5907792" y="1509971"/>
            <a:ext cx="1856896" cy="2033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83" r="12256" b="27396"/>
          <a:stretch/>
        </p:blipFill>
        <p:spPr>
          <a:xfrm>
            <a:off x="3555824" y="3389157"/>
            <a:ext cx="2856404" cy="14958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INITIAL MARKET</a:t>
            </a:r>
            <a:endParaRPr lang="en-US" sz="44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0031" y="1557741"/>
            <a:ext cx="7182998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New Build Tract Houses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New </a:t>
            </a:r>
            <a:r>
              <a:rPr lang="en-US" sz="24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Build </a:t>
            </a: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Apartments to Condos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New Build Custom </a:t>
            </a:r>
            <a:r>
              <a:rPr lang="en-US" sz="24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Houses</a:t>
            </a:r>
            <a:endParaRPr lang="en-US" sz="2400" b="1" dirty="0" smtClean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12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COST COMPARISON</a:t>
            </a:r>
            <a:endParaRPr lang="en-US" sz="44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37689" y="1839673"/>
            <a:ext cx="1953476" cy="1938992"/>
          </a:xfrm>
          <a:prstGeom prst="rect">
            <a:avLst/>
          </a:prstGeom>
          <a:solidFill>
            <a:srgbClr val="D9D9D9">
              <a:alpha val="69804"/>
            </a:srgbClr>
          </a:solidFill>
          <a:ln>
            <a:noFill/>
          </a:ln>
          <a:scene3d>
            <a:camera prst="orthographicFront"/>
            <a:lightRig rig="contrasting" dir="t"/>
          </a:scene3d>
          <a:sp3d extrusionH="76200" prstMaterial="dkEdge">
            <a:bevelT w="44450"/>
            <a:extrusionClr>
              <a:schemeClr val="bg1"/>
            </a:extrusionClr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60000"/>
            </a:pPr>
            <a:r>
              <a:rPr lang="en-US" sz="16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3 BDR House</a:t>
            </a:r>
          </a:p>
          <a:p>
            <a:pPr>
              <a:lnSpc>
                <a:spcPct val="150000"/>
              </a:lnSpc>
              <a:buSzPct val="60000"/>
            </a:pPr>
            <a:r>
              <a:rPr lang="en-US" sz="16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Legacy      $3,246</a:t>
            </a:r>
          </a:p>
          <a:p>
            <a:pPr>
              <a:lnSpc>
                <a:spcPct val="150000"/>
              </a:lnSpc>
              <a:buSzPct val="60000"/>
            </a:pPr>
            <a:r>
              <a:rPr lang="en-US" sz="16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ALGLO      $2,490</a:t>
            </a:r>
          </a:p>
          <a:p>
            <a:pPr>
              <a:lnSpc>
                <a:spcPct val="150000"/>
              </a:lnSpc>
              <a:buSzPct val="60000"/>
            </a:pPr>
            <a:r>
              <a:rPr lang="en-US" sz="16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Per Home    $756</a:t>
            </a:r>
          </a:p>
          <a:p>
            <a:pPr algn="ctr">
              <a:lnSpc>
                <a:spcPct val="150000"/>
              </a:lnSpc>
              <a:buSzPct val="60000"/>
            </a:pPr>
            <a:r>
              <a:rPr lang="en-US" sz="1600" dirty="0" smtClean="0">
                <a:solidFill>
                  <a:srgbClr val="0070C0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23%  Savings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84119" y="1839673"/>
            <a:ext cx="2032105" cy="1938992"/>
          </a:xfrm>
          <a:prstGeom prst="rect">
            <a:avLst/>
          </a:prstGeom>
          <a:solidFill>
            <a:srgbClr val="D9D9D9">
              <a:alpha val="69804"/>
            </a:srgbClr>
          </a:solidFill>
          <a:ln>
            <a:noFill/>
          </a:ln>
          <a:scene3d>
            <a:camera prst="orthographicFront"/>
            <a:lightRig rig="contrasting" dir="t"/>
          </a:scene3d>
          <a:sp3d extrusionH="76200" prstMaterial="dkEdge">
            <a:bevelT w="44450"/>
            <a:extrusionClr>
              <a:schemeClr val="bg1"/>
            </a:extrusionClr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60000"/>
            </a:pPr>
            <a:r>
              <a:rPr lang="en-US" sz="1600" dirty="0">
                <a:latin typeface="Montserrat" panose="02000505000000020004" pitchFamily="2" charset="0"/>
                <a:ea typeface="Geometria Light" panose="020B0403020204020204" pitchFamily="34" charset="0"/>
              </a:rPr>
              <a:t>3</a:t>
            </a:r>
            <a:r>
              <a:rPr lang="en-US" sz="16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 BDR Upscale</a:t>
            </a:r>
          </a:p>
          <a:p>
            <a:pPr>
              <a:lnSpc>
                <a:spcPct val="150000"/>
              </a:lnSpc>
              <a:buSzPct val="60000"/>
            </a:pPr>
            <a:r>
              <a:rPr lang="en-US" sz="16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Legacy </a:t>
            </a:r>
            <a:r>
              <a:rPr lang="en-US" sz="1600" dirty="0">
                <a:latin typeface="Montserrat" panose="02000505000000020004" pitchFamily="2" charset="0"/>
                <a:ea typeface="Geometria Light" panose="020B0403020204020204" pitchFamily="34" charset="0"/>
              </a:rPr>
              <a:t> </a:t>
            </a:r>
            <a:r>
              <a:rPr lang="en-US" sz="16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     $6,257</a:t>
            </a:r>
          </a:p>
          <a:p>
            <a:pPr>
              <a:lnSpc>
                <a:spcPct val="150000"/>
              </a:lnSpc>
              <a:buSzPct val="60000"/>
            </a:pPr>
            <a:r>
              <a:rPr lang="en-US" sz="16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ALGLO        $4,618</a:t>
            </a:r>
          </a:p>
          <a:p>
            <a:pPr>
              <a:lnSpc>
                <a:spcPct val="150000"/>
              </a:lnSpc>
              <a:buSzPct val="60000"/>
            </a:pPr>
            <a:r>
              <a:rPr lang="en-US" sz="16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Per Home  $1,639</a:t>
            </a:r>
          </a:p>
          <a:p>
            <a:pPr algn="ctr">
              <a:lnSpc>
                <a:spcPct val="150000"/>
              </a:lnSpc>
              <a:buSzPct val="60000"/>
            </a:pPr>
            <a:r>
              <a:rPr lang="en-US" sz="1600" dirty="0" smtClean="0">
                <a:solidFill>
                  <a:srgbClr val="0070C0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26</a:t>
            </a:r>
            <a:r>
              <a:rPr lang="en-US" sz="1600" dirty="0">
                <a:solidFill>
                  <a:srgbClr val="0070C0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% </a:t>
            </a:r>
            <a:r>
              <a:rPr lang="en-US" sz="1600" dirty="0" smtClean="0">
                <a:solidFill>
                  <a:srgbClr val="0070C0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  Savings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91260" y="1839673"/>
            <a:ext cx="1949533" cy="1938992"/>
          </a:xfrm>
          <a:prstGeom prst="rect">
            <a:avLst/>
          </a:prstGeom>
          <a:solidFill>
            <a:srgbClr val="D9D9D9">
              <a:alpha val="69804"/>
            </a:srgbClr>
          </a:solidFill>
          <a:ln>
            <a:noFill/>
          </a:ln>
          <a:scene3d>
            <a:camera prst="orthographicFront"/>
            <a:lightRig rig="contrasting" dir="t"/>
          </a:scene3d>
          <a:sp3d extrusionH="76200" prstMaterial="dkEdge">
            <a:bevelT w="44450"/>
            <a:extrusionClr>
              <a:schemeClr val="bg1"/>
            </a:extrusionClr>
          </a:sp3d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60000"/>
            </a:pPr>
            <a:r>
              <a:rPr lang="en-US" sz="16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2 BDR APT</a:t>
            </a:r>
          </a:p>
          <a:p>
            <a:pPr>
              <a:lnSpc>
                <a:spcPct val="150000"/>
              </a:lnSpc>
              <a:buSzPct val="60000"/>
            </a:pPr>
            <a:r>
              <a:rPr lang="en-US" sz="16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Legacy     $1,850</a:t>
            </a:r>
          </a:p>
          <a:p>
            <a:pPr>
              <a:lnSpc>
                <a:spcPct val="150000"/>
              </a:lnSpc>
              <a:buSzPct val="60000"/>
            </a:pPr>
            <a:r>
              <a:rPr lang="en-US" sz="16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ALGLO </a:t>
            </a:r>
            <a:r>
              <a:rPr lang="en-US" sz="1600" dirty="0">
                <a:latin typeface="Montserrat" panose="02000505000000020004" pitchFamily="2" charset="0"/>
                <a:ea typeface="Geometria Light" panose="020B0403020204020204" pitchFamily="34" charset="0"/>
              </a:rPr>
              <a:t> </a:t>
            </a:r>
            <a:r>
              <a:rPr lang="en-US" sz="16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    $1,432</a:t>
            </a:r>
          </a:p>
          <a:p>
            <a:pPr>
              <a:lnSpc>
                <a:spcPct val="150000"/>
              </a:lnSpc>
              <a:buSzPct val="60000"/>
            </a:pPr>
            <a:r>
              <a:rPr lang="en-US" sz="16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Per Unit      $418</a:t>
            </a:r>
          </a:p>
          <a:p>
            <a:pPr algn="ctr">
              <a:lnSpc>
                <a:spcPct val="150000"/>
              </a:lnSpc>
              <a:buSzPct val="60000"/>
            </a:pPr>
            <a:r>
              <a:rPr lang="en-US" sz="1600" dirty="0" smtClean="0">
                <a:solidFill>
                  <a:srgbClr val="0070C0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23</a:t>
            </a:r>
            <a:r>
              <a:rPr lang="en-US" sz="1600" dirty="0">
                <a:solidFill>
                  <a:srgbClr val="0070C0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% </a:t>
            </a:r>
            <a:r>
              <a:rPr lang="en-US" sz="1600" dirty="0" smtClean="0">
                <a:solidFill>
                  <a:srgbClr val="0070C0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 Savings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055575" y="4010756"/>
            <a:ext cx="2986419" cy="954107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marL="571500" indent="-274320">
              <a:buSzPct val="10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Labor Time/Cost</a:t>
            </a:r>
          </a:p>
          <a:p>
            <a:pPr marL="571500" indent="-274320">
              <a:buSzPct val="10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Expensive Copper</a:t>
            </a:r>
          </a:p>
          <a:p>
            <a:pPr marL="571500" indent="-274320">
              <a:buSzPct val="10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Junction Boxes</a:t>
            </a:r>
          </a:p>
          <a:p>
            <a:pPr marL="571500" indent="-274320">
              <a:buSzPct val="100000"/>
              <a:buFont typeface="Wingdings" panose="05000000000000000000" pitchFamily="2" charset="2"/>
              <a:buChar char="§"/>
            </a:pPr>
            <a:r>
              <a:rPr lang="en-US" sz="14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Fixture Costs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522538" y="3004457"/>
            <a:ext cx="8019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149936" y="3004457"/>
            <a:ext cx="8019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74705" y="3004457"/>
            <a:ext cx="80193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921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TARGET AUDIENCE</a:t>
            </a:r>
            <a:endParaRPr lang="en-US" sz="44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6266" y="3573102"/>
            <a:ext cx="2208403" cy="58387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buSzPct val="60000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Architects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12838" y="3573102"/>
            <a:ext cx="220840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SzPct val="60000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Interior Designers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45731" y="3586575"/>
            <a:ext cx="220840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SzPct val="60000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Builders &amp; Developers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705718" y="2357462"/>
            <a:ext cx="5147439" cy="1103232"/>
            <a:chOff x="1709761" y="2379864"/>
            <a:chExt cx="5147439" cy="1103232"/>
          </a:xfrm>
        </p:grpSpPr>
        <p:cxnSp>
          <p:nvCxnSpPr>
            <p:cNvPr id="11" name="Straight Arrow Connector 10"/>
            <p:cNvCxnSpPr/>
            <p:nvPr/>
          </p:nvCxnSpPr>
          <p:spPr>
            <a:xfrm flipH="1">
              <a:off x="1709761" y="2387212"/>
              <a:ext cx="1461497" cy="109588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303900" y="2387212"/>
              <a:ext cx="0" cy="109588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5169938" y="2379864"/>
              <a:ext cx="1687262" cy="110323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72" y="1694141"/>
            <a:ext cx="1777256" cy="45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4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DISTRIBUTION MODEL</a:t>
            </a:r>
            <a:endParaRPr lang="en-US" sz="44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5057" y="3573102"/>
            <a:ext cx="267788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SzPct val="60000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Direct Sales to</a:t>
            </a:r>
          </a:p>
          <a:p>
            <a:pPr algn="ctr">
              <a:buSzPct val="60000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Top 100 Developers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42033" y="3573102"/>
            <a:ext cx="220840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SzPct val="60000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Electrical Distributor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44754" y="3573102"/>
            <a:ext cx="2208403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SzPct val="60000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Systems Distributor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27087" y="3573102"/>
            <a:ext cx="215510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buSzPct val="60000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Online</a:t>
            </a:r>
          </a:p>
          <a:p>
            <a:pPr algn="ctr">
              <a:buSzPct val="60000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B2B Portal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703846" y="2387212"/>
            <a:ext cx="1461497" cy="1095884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3651716" y="2387212"/>
            <a:ext cx="617017" cy="1032326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6066888" y="2379864"/>
            <a:ext cx="1461497" cy="1095884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5131939" y="2379864"/>
            <a:ext cx="617017" cy="1032326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372" y="1694141"/>
            <a:ext cx="1777256" cy="45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4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1971586"/>
            <a:ext cx="784885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OPPORTUNITY</a:t>
            </a:r>
            <a:endParaRPr lang="en-US" sz="72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47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INDUSTRY EXPERTS</a:t>
            </a:r>
            <a:endParaRPr lang="en-US" sz="44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89876" y="1890693"/>
            <a:ext cx="704461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Montserrat" panose="02000505000000020004" pitchFamily="2" charset="0"/>
              </a:rPr>
              <a:t>“Lighting </a:t>
            </a:r>
            <a:r>
              <a:rPr lang="en-US" sz="2400" b="1" dirty="0">
                <a:latin typeface="Montserrat" panose="02000505000000020004" pitchFamily="2" charset="0"/>
              </a:rPr>
              <a:t>Controls Market Will Explode to $5B by </a:t>
            </a:r>
            <a:r>
              <a:rPr lang="en-US" sz="2400" b="1" dirty="0" smtClean="0">
                <a:latin typeface="Montserrat" panose="02000505000000020004" pitchFamily="2" charset="0"/>
              </a:rPr>
              <a:t>2020”</a:t>
            </a:r>
          </a:p>
          <a:p>
            <a:r>
              <a:rPr lang="en-US" b="1" dirty="0">
                <a:latin typeface="Montserrat" panose="02000505000000020004" pitchFamily="2" charset="0"/>
              </a:rPr>
              <a:t>					</a:t>
            </a:r>
            <a:r>
              <a:rPr lang="en-US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-</a:t>
            </a:r>
            <a:r>
              <a:rPr lang="en-US" dirty="0" err="1" smtClean="0">
                <a:latin typeface="Montserrat" panose="02000505000000020004" pitchFamily="2" charset="0"/>
                <a:ea typeface="Geometria Light" panose="020B0403020204020204" pitchFamily="34" charset="0"/>
              </a:rPr>
              <a:t>GreenTech</a:t>
            </a:r>
            <a:r>
              <a:rPr lang="en-US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 Media</a:t>
            </a:r>
            <a:endParaRPr lang="en-US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89875" y="3157512"/>
            <a:ext cx="7044613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latin typeface="Montserrat" panose="02000505000000020004" pitchFamily="2" charset="0"/>
              </a:rPr>
              <a:t>“Electrical Distributor Lighting Sector Sales Are $28.8 Billion Annually”</a:t>
            </a:r>
          </a:p>
          <a:p>
            <a:r>
              <a:rPr lang="en-US" b="1" dirty="0">
                <a:latin typeface="Montserrat" panose="02000505000000020004" pitchFamily="2" charset="0"/>
              </a:rPr>
              <a:t>	</a:t>
            </a:r>
            <a:r>
              <a:rPr lang="en-US" b="1" dirty="0" smtClean="0">
                <a:latin typeface="Montserrat" panose="02000505000000020004" pitchFamily="2" charset="0"/>
              </a:rPr>
              <a:t>				</a:t>
            </a:r>
            <a:r>
              <a:rPr lang="en-US" dirty="0">
                <a:latin typeface="Montserrat" panose="02000505000000020004" pitchFamily="2" charset="0"/>
                <a:ea typeface="Geometria Light" panose="020B0403020204020204" pitchFamily="34" charset="0"/>
              </a:rPr>
              <a:t>-NAED</a:t>
            </a:r>
          </a:p>
        </p:txBody>
      </p:sp>
    </p:spTree>
    <p:extLst>
      <p:ext uri="{BB962C8B-B14F-4D97-AF65-F5344CB8AC3E}">
        <p14:creationId xmlns:p14="http://schemas.microsoft.com/office/powerpoint/2010/main" val="297357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INITIAL POTENTIAL</a:t>
            </a:r>
            <a:endParaRPr lang="en-US" sz="44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11332" y="1693413"/>
            <a:ext cx="2609834" cy="263149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ct val="100000"/>
            </a:pPr>
            <a:r>
              <a:rPr lang="en-US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100% U.S. market Share in 2015 would generate around </a:t>
            </a:r>
            <a:r>
              <a:rPr lang="en-US" sz="2700" b="1" dirty="0" smtClean="0">
                <a:solidFill>
                  <a:srgbClr val="5C85FF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$424,770,000 </a:t>
            </a:r>
            <a:r>
              <a:rPr lang="en-US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of gross revenue.</a:t>
            </a:r>
          </a:p>
          <a:p>
            <a:pPr>
              <a:lnSpc>
                <a:spcPct val="150000"/>
              </a:lnSpc>
              <a:buSzPct val="100000"/>
            </a:pPr>
            <a:r>
              <a:rPr lang="en-US" sz="8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(doesn’t include smart switch)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898115"/>
              </p:ext>
            </p:extLst>
          </p:nvPr>
        </p:nvGraphicFramePr>
        <p:xfrm>
          <a:off x="886774" y="1701749"/>
          <a:ext cx="3878048" cy="2385509"/>
        </p:xfrm>
        <a:graphic>
          <a:graphicData uri="http://schemas.openxmlformats.org/drawingml/2006/table">
            <a:tbl>
              <a:tblPr firstRow="1" firstCol="1" bandRow="1"/>
              <a:tblGrid>
                <a:gridCol w="2692770"/>
                <a:gridCol w="588864"/>
                <a:gridCol w="596414"/>
              </a:tblGrid>
              <a:tr h="144767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HOUSES AND APARTMENT BUILDINGS - 2013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476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Type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Starts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Completed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1447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Houses*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618,000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569,000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7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Tract Homes - Top 100 Builders** (built for sale)</a:t>
                      </a:r>
                    </a:p>
                  </a:txBody>
                  <a:tcPr marL="4286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167,660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167,660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7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Tract Homes - Remainder (built for sale)</a:t>
                      </a:r>
                    </a:p>
                  </a:txBody>
                  <a:tcPr marL="4286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289,340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246,340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7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Custom Homes (contractor- or owner-built)</a:t>
                      </a:r>
                    </a:p>
                  </a:txBody>
                  <a:tcPr marL="4286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136,000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123,000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7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Apartment Buildings, etc.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307,000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195,000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7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Rental Property</a:t>
                      </a:r>
                    </a:p>
                  </a:txBody>
                  <a:tcPr marL="4286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285,000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184,000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767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Individual Owners</a:t>
                      </a:r>
                    </a:p>
                  </a:txBody>
                  <a:tcPr marL="4286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22,000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4767"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925,000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764,000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3126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312613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126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812129" y="3276404"/>
            <a:ext cx="3952694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ct val="60000"/>
            </a:pPr>
            <a:r>
              <a:rPr lang="en-US" sz="12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Incremental Market Estimates:</a:t>
            </a:r>
          </a:p>
          <a:p>
            <a:pPr>
              <a:lnSpc>
                <a:spcPct val="150000"/>
              </a:lnSpc>
              <a:buSzPct val="60000"/>
            </a:pPr>
            <a:r>
              <a:rPr lang="en-US" sz="12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Distressed Property Renovation - $9.8 Billion</a:t>
            </a:r>
          </a:p>
          <a:p>
            <a:pPr>
              <a:lnSpc>
                <a:spcPct val="150000"/>
              </a:lnSpc>
              <a:buSzPct val="60000"/>
            </a:pPr>
            <a:r>
              <a:rPr lang="en-US" sz="12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Professional Home Remodeling - $169 Billion</a:t>
            </a:r>
          </a:p>
          <a:p>
            <a:pPr>
              <a:lnSpc>
                <a:spcPct val="150000"/>
              </a:lnSpc>
              <a:buSzPct val="60000"/>
            </a:pPr>
            <a:r>
              <a:rPr lang="en-US" sz="12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Retirement &amp; Senior Living - $???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184" y="4599217"/>
            <a:ext cx="4154856" cy="57708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ct val="60000"/>
            </a:pPr>
            <a:r>
              <a:rPr lang="en-US" sz="7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* includes single-family units built for rent </a:t>
            </a:r>
            <a:r>
              <a:rPr lang="en-US" sz="700" u="sng" dirty="0">
                <a:solidFill>
                  <a:srgbClr val="0000FF"/>
                </a:solidFill>
                <a:latin typeface="Calibri" panose="020F0502020204030204" pitchFamily="34" charset="0"/>
              </a:rPr>
              <a:t>Source: Full Census.gov </a:t>
            </a:r>
            <a:r>
              <a:rPr lang="en-US" sz="700" u="sng" dirty="0" smtClean="0">
                <a:solidFill>
                  <a:srgbClr val="0000FF"/>
                </a:solidFill>
                <a:latin typeface="Calibri" panose="020F0502020204030204" pitchFamily="34" charset="0"/>
              </a:rPr>
              <a:t>Report</a:t>
            </a:r>
            <a:endParaRPr lang="en-US" sz="700" dirty="0" smtClean="0">
              <a:latin typeface="Montserrat" panose="02000505000000020004" pitchFamily="2" charset="0"/>
              <a:ea typeface="Geometria Light" panose="020B0403020204020204" pitchFamily="34" charset="0"/>
            </a:endParaRPr>
          </a:p>
          <a:p>
            <a:pPr>
              <a:lnSpc>
                <a:spcPct val="150000"/>
              </a:lnSpc>
              <a:buSzPct val="60000"/>
            </a:pPr>
            <a:r>
              <a:rPr lang="en-US" sz="7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** estimated from 2012 revenue report</a:t>
            </a:r>
          </a:p>
          <a:p>
            <a:pPr>
              <a:lnSpc>
                <a:spcPct val="150000"/>
              </a:lnSpc>
              <a:buSzPct val="60000"/>
            </a:pPr>
            <a:r>
              <a:rPr lang="en-US" sz="700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*** market estimate sources available on request</a:t>
            </a:r>
          </a:p>
        </p:txBody>
      </p:sp>
    </p:spTree>
    <p:extLst>
      <p:ext uri="{BB962C8B-B14F-4D97-AF65-F5344CB8AC3E}">
        <p14:creationId xmlns:p14="http://schemas.microsoft.com/office/powerpoint/2010/main" val="2571795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FUTURE OPPORTUNITY</a:t>
            </a:r>
            <a:endParaRPr lang="en-US" sz="44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67756" y="1430416"/>
            <a:ext cx="7182998" cy="39703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Assisted Living Facilities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Office Buildings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Commercial Restaurants &amp; Stores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Government Buildings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Military Installations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Healthcare Facilities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endParaRPr lang="en-US" sz="2400" b="1" dirty="0" smtClean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38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COMPETITION/BARRIERS</a:t>
            </a:r>
            <a:endParaRPr lang="en-US" sz="44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6468" y="2154374"/>
            <a:ext cx="8126573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Resistance to Change</a:t>
            </a:r>
          </a:p>
          <a:p>
            <a:pPr marL="571500" indent="-5715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Need For More DC Light Fixtures</a:t>
            </a:r>
          </a:p>
          <a:p>
            <a:pPr marL="571500" indent="-5715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Interference from Traditional </a:t>
            </a:r>
            <a:r>
              <a:rPr lang="en-US" sz="24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Control </a:t>
            </a: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Market</a:t>
            </a:r>
            <a:endParaRPr lang="en-US" sz="24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90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Tesla/Westinghouse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1235" y="1480861"/>
            <a:ext cx="7182998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Tesla patents in 1887 for AC distribution and AC motor control, licensed 1888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First power plant in 1891 was AC</a:t>
            </a:r>
            <a:endParaRPr lang="en-US" sz="24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Worlds Fair 1993, turning point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After the Worlds Fair, 80% was AC</a:t>
            </a:r>
          </a:p>
        </p:txBody>
      </p:sp>
    </p:spTree>
    <p:extLst>
      <p:ext uri="{BB962C8B-B14F-4D97-AF65-F5344CB8AC3E}">
        <p14:creationId xmlns:p14="http://schemas.microsoft.com/office/powerpoint/2010/main" val="167246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CONSUMER</a:t>
            </a:r>
            <a:endParaRPr lang="en-US" sz="44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1041" y="2108076"/>
            <a:ext cx="8126573" cy="175432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SzPct val="60000"/>
            </a:pPr>
            <a:r>
              <a:rPr lang="en-US" sz="36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Even the end user</a:t>
            </a:r>
          </a:p>
          <a:p>
            <a:pPr>
              <a:lnSpc>
                <a:spcPct val="150000"/>
              </a:lnSpc>
              <a:buSzPct val="60000"/>
            </a:pPr>
            <a:r>
              <a:rPr lang="en-US" sz="36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	</a:t>
            </a:r>
            <a:r>
              <a:rPr lang="en-US" sz="36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				wants </a:t>
            </a:r>
            <a:r>
              <a:rPr lang="en-US" sz="3600" b="1" dirty="0" smtClean="0">
                <a:solidFill>
                  <a:srgbClr val="0070C0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ALGLO </a:t>
            </a:r>
            <a:r>
              <a:rPr lang="en-US" sz="36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!</a:t>
            </a:r>
            <a:endParaRPr lang="en-US" sz="36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8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" r="5592"/>
          <a:stretch/>
        </p:blipFill>
        <p:spPr>
          <a:xfrm>
            <a:off x="-6981" y="97875"/>
            <a:ext cx="9150981" cy="49417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872942"/>
            <a:ext cx="9150981" cy="264603"/>
          </a:xfrm>
          <a:prstGeom prst="rect">
            <a:avLst/>
          </a:prstGeom>
          <a:solidFill>
            <a:srgbClr val="5C85FF"/>
          </a:solidFill>
          <a:ln>
            <a:solidFill>
              <a:srgbClr val="5C85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6981" y="-49364"/>
            <a:ext cx="9150981" cy="264603"/>
          </a:xfrm>
          <a:prstGeom prst="rect">
            <a:avLst/>
          </a:prstGeom>
          <a:solidFill>
            <a:srgbClr val="5C85FF"/>
          </a:solidFill>
          <a:ln>
            <a:solidFill>
              <a:srgbClr val="5C8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39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1" r="8459"/>
          <a:stretch/>
        </p:blipFill>
        <p:spPr>
          <a:xfrm>
            <a:off x="1" y="95894"/>
            <a:ext cx="9137019" cy="49517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4872942"/>
            <a:ext cx="9150981" cy="264603"/>
          </a:xfrm>
          <a:prstGeom prst="rect">
            <a:avLst/>
          </a:prstGeom>
          <a:solidFill>
            <a:srgbClr val="5C85FF"/>
          </a:solidFill>
          <a:ln>
            <a:solidFill>
              <a:srgbClr val="5C85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6981" y="-49364"/>
            <a:ext cx="9150981" cy="264603"/>
          </a:xfrm>
          <a:prstGeom prst="rect">
            <a:avLst/>
          </a:prstGeom>
          <a:solidFill>
            <a:srgbClr val="5C85FF"/>
          </a:solidFill>
          <a:ln>
            <a:solidFill>
              <a:srgbClr val="5C8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55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364"/>
            <a:ext cx="9144000" cy="494127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4872942"/>
            <a:ext cx="9150981" cy="264603"/>
          </a:xfrm>
          <a:prstGeom prst="rect">
            <a:avLst/>
          </a:prstGeom>
          <a:solidFill>
            <a:srgbClr val="5C85FF"/>
          </a:solidFill>
          <a:ln>
            <a:solidFill>
              <a:srgbClr val="5C85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6981" y="-49364"/>
            <a:ext cx="9150981" cy="264603"/>
          </a:xfrm>
          <a:prstGeom prst="rect">
            <a:avLst/>
          </a:prstGeom>
          <a:solidFill>
            <a:srgbClr val="5C85FF"/>
          </a:solidFill>
          <a:ln>
            <a:solidFill>
              <a:srgbClr val="5C85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172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139" y="623944"/>
            <a:ext cx="834871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PARTNER OPPORTUNITIES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07939" y="1696104"/>
            <a:ext cx="7182918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SzPct val="60000"/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Big Builder Commitments</a:t>
            </a:r>
          </a:p>
          <a:p>
            <a:pPr marL="342900" indent="-342900">
              <a:lnSpc>
                <a:spcPct val="150000"/>
              </a:lnSpc>
              <a:buSzPct val="60000"/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Growth Monetization Investments</a:t>
            </a:r>
          </a:p>
          <a:p>
            <a:pPr marL="342900" indent="-342900">
              <a:lnSpc>
                <a:spcPct val="150000"/>
              </a:lnSpc>
              <a:buSzPct val="60000"/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Other Venture Partnerships</a:t>
            </a:r>
          </a:p>
          <a:p>
            <a:pPr marL="342900" indent="-342900">
              <a:lnSpc>
                <a:spcPct val="150000"/>
              </a:lnSpc>
              <a:buSzPct val="60000"/>
              <a:buFont typeface="Arial" panose="020B0604020202020204" pitchFamily="34" charset="0"/>
              <a:buChar char="•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Staffing Expansion</a:t>
            </a:r>
          </a:p>
          <a:p>
            <a:pPr marL="342900" indent="-342900">
              <a:lnSpc>
                <a:spcPct val="150000"/>
              </a:lnSpc>
              <a:buSzPct val="60000"/>
              <a:buFont typeface="Arial" panose="020B0604020202020204" pitchFamily="34" charset="0"/>
              <a:buChar char="•"/>
            </a:pPr>
            <a:r>
              <a:rPr lang="en-US" sz="2400" b="1" smtClean="0">
                <a:latin typeface="Montserrat" panose="02000505000000020004" pitchFamily="2" charset="0"/>
                <a:ea typeface="Geometria Light" panose="020B0403020204020204" pitchFamily="34" charset="0"/>
              </a:rPr>
              <a:t>Future Relationship </a:t>
            </a: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Ideas</a:t>
            </a:r>
          </a:p>
        </p:txBody>
      </p:sp>
    </p:spTree>
    <p:extLst>
      <p:ext uri="{BB962C8B-B14F-4D97-AF65-F5344CB8AC3E}">
        <p14:creationId xmlns:p14="http://schemas.microsoft.com/office/powerpoint/2010/main" val="318505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63548" y="1887241"/>
            <a:ext cx="7182998" cy="66582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4300">
              <a:lnSpc>
                <a:spcPct val="150000"/>
              </a:lnSpc>
              <a:buSzPct val="60000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It’s time to make the switch . . . </a:t>
            </a:r>
            <a:endParaRPr lang="en-US" sz="28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0647" y="2447095"/>
            <a:ext cx="7182998" cy="13388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114300">
              <a:lnSpc>
                <a:spcPct val="150000"/>
              </a:lnSpc>
              <a:buSzPct val="60000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to</a:t>
            </a:r>
            <a:r>
              <a:rPr lang="en-US" sz="5400" b="1" dirty="0" smtClean="0">
                <a:solidFill>
                  <a:srgbClr val="0070C0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 SENSATION</a:t>
            </a: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 switch !</a:t>
            </a:r>
            <a:endParaRPr lang="en-US" sz="28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46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1685452"/>
            <a:ext cx="784885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THANK YOU</a:t>
            </a:r>
          </a:p>
          <a:p>
            <a:r>
              <a:rPr lang="en-US" sz="24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KEEP AUSTIN FUNDED!</a:t>
            </a:r>
            <a:endParaRPr lang="en-US" sz="24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779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1971586"/>
            <a:ext cx="784885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72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APPENDIX</a:t>
            </a:r>
            <a:endParaRPr lang="en-US" sz="72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97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Lighting as a System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5" r="2340" b="6690"/>
          <a:stretch/>
        </p:blipFill>
        <p:spPr>
          <a:xfrm>
            <a:off x="677549" y="1472482"/>
            <a:ext cx="6736803" cy="36128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159007">
            <a:off x="2078274" y="1957201"/>
            <a:ext cx="14013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 smtClean="0">
                <a:latin typeface="Montserrat" panose="02000505000000020004" pitchFamily="2" charset="0"/>
                <a:ea typeface="Geometria Light" panose="020B0403020204020204" pitchFamily="34" charset="0"/>
              </a:rPr>
              <a:t>LaaS</a:t>
            </a:r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2101501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RESIDENT MARKETING</a:t>
            </a:r>
            <a:endParaRPr lang="en-US" sz="44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5540" y="1679806"/>
            <a:ext cx="8126573" cy="230832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Energy Bill</a:t>
            </a:r>
          </a:p>
          <a:p>
            <a:pPr marL="571500" indent="-5715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Insurance</a:t>
            </a:r>
          </a:p>
          <a:p>
            <a:pPr marL="571500" indent="-5715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Energy Rebates</a:t>
            </a:r>
          </a:p>
          <a:p>
            <a:pPr marL="571500" indent="-5715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4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Lightbulbs</a:t>
            </a:r>
            <a:endParaRPr lang="en-US" sz="24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542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Todays GRID distribution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640" y="1515109"/>
            <a:ext cx="2590160" cy="340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ADVERTISING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993" y="1564062"/>
            <a:ext cx="5322602" cy="337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72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3094" y="156130"/>
            <a:ext cx="6599884" cy="4508927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  <a:scene3d>
              <a:camera prst="perspectiveHeroicExtremeRightFacing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700" b="1" dirty="0" smtClean="0">
                <a:ln/>
                <a:solidFill>
                  <a:srgbClr val="5C85FF"/>
                </a:solidFill>
              </a:rPr>
              <a:t>85%</a:t>
            </a:r>
            <a:endParaRPr lang="en-US" sz="28700" b="1" dirty="0">
              <a:ln/>
              <a:solidFill>
                <a:srgbClr val="5C85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6981" y="4815069"/>
            <a:ext cx="9150981" cy="319496"/>
          </a:xfrm>
          <a:prstGeom prst="rect">
            <a:avLst/>
          </a:prstGeom>
          <a:solidFill>
            <a:srgbClr val="5C85FF"/>
          </a:solidFill>
          <a:ln>
            <a:solidFill>
              <a:srgbClr val="5C85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flipH="1">
            <a:off x="-6982" y="0"/>
            <a:ext cx="9150981" cy="319496"/>
          </a:xfrm>
          <a:prstGeom prst="rect">
            <a:avLst/>
          </a:prstGeom>
          <a:solidFill>
            <a:srgbClr val="5C85FF"/>
          </a:solidFill>
          <a:ln>
            <a:solidFill>
              <a:srgbClr val="5C85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263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ALL PRODUCTS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5541" y="1511855"/>
            <a:ext cx="7182998" cy="336951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No Legacy Issues</a:t>
            </a:r>
          </a:p>
          <a:p>
            <a:pPr marL="1028700" lvl="1" indent="-5715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Plug Compatible</a:t>
            </a:r>
          </a:p>
          <a:p>
            <a:pPr marL="1028700" lvl="1" indent="-5715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Internal/External API</a:t>
            </a:r>
          </a:p>
          <a:p>
            <a:pPr marL="571500" indent="-5715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Title 24 Compliant (California)</a:t>
            </a:r>
          </a:p>
          <a:p>
            <a:pPr marL="571500" indent="-5715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Multiple Products From a Single Board</a:t>
            </a:r>
          </a:p>
          <a:p>
            <a:pPr marL="1028700" lvl="1" indent="-5715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Low BOM Costs</a:t>
            </a:r>
          </a:p>
          <a:p>
            <a:pPr marL="1028700" lvl="1" indent="-5715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Less Inventory Requirements</a:t>
            </a:r>
          </a:p>
          <a:p>
            <a:pPr marL="1028700" lvl="1" indent="-5715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Maintains Consistency</a:t>
            </a:r>
          </a:p>
        </p:txBody>
      </p:sp>
    </p:spTree>
    <p:extLst>
      <p:ext uri="{BB962C8B-B14F-4D97-AF65-F5344CB8AC3E}">
        <p14:creationId xmlns:p14="http://schemas.microsoft.com/office/powerpoint/2010/main" val="1029265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9624" y="3952351"/>
            <a:ext cx="57898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Montserrat" panose="02000505000000020004" pitchFamily="2" charset="0"/>
              </a:rPr>
              <a:t>Source:  U.S. Energy Information Administration 2013</a:t>
            </a:r>
            <a:endParaRPr lang="en-US" sz="1400" dirty="0">
              <a:latin typeface="Montserrat" panose="02000505000000020004" pitchFamily="2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986398"/>
              </p:ext>
            </p:extLst>
          </p:nvPr>
        </p:nvGraphicFramePr>
        <p:xfrm>
          <a:off x="757395" y="1968403"/>
          <a:ext cx="7095277" cy="1967860"/>
        </p:xfrm>
        <a:graphic>
          <a:graphicData uri="http://schemas.openxmlformats.org/drawingml/2006/table">
            <a:tbl>
              <a:tblPr>
                <a:tableStyleId>{D7AC3CCA-C797-4891-BE02-D94E43425B78}</a:tableStyleId>
              </a:tblPr>
              <a:tblGrid>
                <a:gridCol w="1592638"/>
                <a:gridCol w="1687621"/>
                <a:gridCol w="1666825"/>
                <a:gridCol w="2148193"/>
              </a:tblGrid>
              <a:tr h="70499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u="none" strike="noStrike" baseline="0" dirty="0">
                          <a:effectLst/>
                        </a:rPr>
                        <a:t> </a:t>
                      </a:r>
                      <a:endParaRPr lang="en-US" sz="1600" b="1" i="0" u="none" strike="noStrike" baseline="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</a:endParaRPr>
                    </a:p>
                  </a:txBody>
                  <a:tcPr marL="12700" marR="1270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baseline="0" dirty="0">
                          <a:effectLst/>
                        </a:rPr>
                        <a:t># of </a:t>
                      </a:r>
                      <a:r>
                        <a:rPr lang="en-US" sz="1800" u="none" strike="noStrike" baseline="0" dirty="0" smtClean="0">
                          <a:effectLst/>
                        </a:rPr>
                        <a:t>Customers</a:t>
                      </a:r>
                      <a:endParaRPr lang="en-US" sz="1800" b="1" i="0" u="none" strike="noStrike" baseline="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</a:endParaRPr>
                    </a:p>
                  </a:txBody>
                  <a:tcPr marL="12700" marR="1270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baseline="0" dirty="0">
                          <a:effectLst/>
                        </a:rPr>
                        <a:t>Monthly Bill</a:t>
                      </a:r>
                      <a:endParaRPr lang="en-US" sz="1800" b="1" i="0" u="none" strike="noStrike" baseline="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</a:endParaRPr>
                    </a:p>
                  </a:txBody>
                  <a:tcPr marL="12700" marR="1270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baseline="0" dirty="0" smtClean="0">
                          <a:effectLst/>
                        </a:rPr>
                        <a:t>Lighting </a:t>
                      </a:r>
                      <a:r>
                        <a:rPr lang="en-US" sz="1800" u="none" strike="noStrike" baseline="0" dirty="0">
                          <a:effectLst/>
                        </a:rPr>
                        <a:t>Cost</a:t>
                      </a:r>
                      <a:endParaRPr lang="en-US" sz="1800" b="1" i="0" u="none" strike="noStrike" baseline="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</a:endParaRPr>
                    </a:p>
                  </a:txBody>
                  <a:tcPr marL="12700" marR="12700" marT="9525" marB="0" anchor="ctr">
                    <a:solidFill>
                      <a:schemeClr val="bg1"/>
                    </a:solidFill>
                  </a:tcPr>
                </a:tc>
              </a:tr>
              <a:tr h="4209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baseline="0" dirty="0">
                          <a:effectLst/>
                        </a:rPr>
                        <a:t>Residential</a:t>
                      </a:r>
                      <a:endParaRPr lang="en-US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</a:endParaRPr>
                    </a:p>
                  </a:txBody>
                  <a:tcPr marL="12700" marR="1270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baseline="0" dirty="0">
                          <a:effectLst/>
                        </a:rPr>
                        <a:t> 126,832,343 </a:t>
                      </a:r>
                      <a:endParaRPr lang="en-US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</a:endParaRPr>
                    </a:p>
                  </a:txBody>
                  <a:tcPr marL="12700" marR="1270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baseline="0" dirty="0">
                          <a:effectLst/>
                        </a:rPr>
                        <a:t> $107.28 </a:t>
                      </a:r>
                      <a:endParaRPr lang="en-US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</a:endParaRPr>
                    </a:p>
                  </a:txBody>
                  <a:tcPr marL="12700" marR="1270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baseline="0" dirty="0">
                          <a:effectLst/>
                        </a:rPr>
                        <a:t> $22,859,043,912 </a:t>
                      </a:r>
                      <a:endParaRPr lang="en-US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</a:endParaRPr>
                    </a:p>
                  </a:txBody>
                  <a:tcPr marL="12700" marR="12700" marT="9525" marB="0" anchor="ctr">
                    <a:solidFill>
                      <a:schemeClr val="bg1"/>
                    </a:solidFill>
                  </a:tcPr>
                </a:tc>
              </a:tr>
              <a:tr h="4209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baseline="0" dirty="0">
                          <a:effectLst/>
                        </a:rPr>
                        <a:t>Commercial</a:t>
                      </a:r>
                      <a:endParaRPr lang="en-US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</a:endParaRPr>
                    </a:p>
                  </a:txBody>
                  <a:tcPr marL="12700" marR="1270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baseline="0" dirty="0">
                          <a:effectLst/>
                        </a:rPr>
                        <a:t> 17,729,029 </a:t>
                      </a:r>
                      <a:endParaRPr lang="en-US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</a:endParaRPr>
                    </a:p>
                  </a:txBody>
                  <a:tcPr marL="12700" marR="1270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baseline="0" dirty="0">
                          <a:effectLst/>
                        </a:rPr>
                        <a:t> $629.37 </a:t>
                      </a:r>
                      <a:endParaRPr lang="en-US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</a:endParaRPr>
                    </a:p>
                  </a:txBody>
                  <a:tcPr marL="12700" marR="1270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baseline="0" dirty="0">
                          <a:effectLst/>
                        </a:rPr>
                        <a:t> $28,118,459,834 </a:t>
                      </a:r>
                      <a:endParaRPr lang="en-US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</a:endParaRPr>
                    </a:p>
                  </a:txBody>
                  <a:tcPr marL="12700" marR="12700" marT="9525" marB="0" anchor="ctr">
                    <a:solidFill>
                      <a:schemeClr val="bg1"/>
                    </a:solidFill>
                  </a:tcPr>
                </a:tc>
              </a:tr>
              <a:tr h="420955">
                <a:tc>
                  <a:txBody>
                    <a:bodyPr/>
                    <a:lstStyle/>
                    <a:p>
                      <a:pPr algn="l" fontAlgn="ctr"/>
                      <a:r>
                        <a:rPr lang="en-US" sz="1800" u="none" strike="noStrike" baseline="0">
                          <a:effectLst/>
                        </a:rPr>
                        <a:t>Industrial</a:t>
                      </a:r>
                      <a:endParaRPr lang="en-US" sz="1800" b="0" i="0" u="none" strike="noStrike" baseline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</a:endParaRPr>
                    </a:p>
                  </a:txBody>
                  <a:tcPr marL="12700" marR="1270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baseline="0" dirty="0">
                          <a:effectLst/>
                        </a:rPr>
                        <a:t> 732,385 </a:t>
                      </a:r>
                      <a:endParaRPr lang="en-US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</a:endParaRPr>
                    </a:p>
                  </a:txBody>
                  <a:tcPr marL="12700" marR="1270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baseline="0">
                          <a:effectLst/>
                        </a:rPr>
                        <a:t> $7,482.55 </a:t>
                      </a:r>
                      <a:endParaRPr lang="en-US" sz="1800" b="0" i="0" u="none" strike="noStrike" baseline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</a:endParaRPr>
                    </a:p>
                  </a:txBody>
                  <a:tcPr marL="12700" marR="12700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800" u="none" strike="noStrike" baseline="0" dirty="0">
                          <a:effectLst/>
                        </a:rPr>
                        <a:t> $854,896,752 </a:t>
                      </a:r>
                      <a:endParaRPr lang="en-US" sz="1800" b="0" i="0" u="none" strike="noStrike" baseline="0" dirty="0">
                        <a:solidFill>
                          <a:schemeClr val="tx1"/>
                        </a:solidFill>
                        <a:effectLst/>
                        <a:latin typeface="Montserrat" panose="02000505000000020004" pitchFamily="2" charset="0"/>
                      </a:endParaRPr>
                    </a:p>
                  </a:txBody>
                  <a:tcPr marL="12700" marR="12700" marT="9525" marB="0" anchor="ctr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$51 BILLION MARKET</a:t>
            </a:r>
            <a:endParaRPr lang="en-US" sz="44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46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5541" y="1511855"/>
            <a:ext cx="7182998" cy="13388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6072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Monthly Marketing Recaps</a:t>
            </a:r>
          </a:p>
          <a:p>
            <a:pPr marL="576072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Monthly Revenue Report</a:t>
            </a:r>
          </a:p>
          <a:p>
            <a:pPr marL="576072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Etc.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SHARING W/ INVESTORS</a:t>
            </a:r>
            <a:endParaRPr lang="en-US" sz="4400" b="1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459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996" y="379834"/>
            <a:ext cx="5715000" cy="43624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39996" y="379834"/>
            <a:ext cx="1649934" cy="5555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705984" y="4385278"/>
            <a:ext cx="1649934" cy="5555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3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809" y="106314"/>
            <a:ext cx="4321733" cy="490948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4377" r="91228" b="57536"/>
          <a:stretch/>
        </p:blipFill>
        <p:spPr>
          <a:xfrm>
            <a:off x="2575676" y="2380232"/>
            <a:ext cx="307127" cy="321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24377" r="91228" b="57536"/>
          <a:stretch/>
        </p:blipFill>
        <p:spPr>
          <a:xfrm>
            <a:off x="5052467" y="996998"/>
            <a:ext cx="307127" cy="3210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084" y="230343"/>
            <a:ext cx="3123160" cy="466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88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Power GRIDs TODAY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1141" y="1673583"/>
            <a:ext cx="718299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Are they AC only ?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HVDC becoming common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78 MAJOR systems throughout</a:t>
            </a:r>
          </a:p>
          <a:p>
            <a:pPr marL="114300">
              <a:lnSpc>
                <a:spcPct val="150000"/>
              </a:lnSpc>
              <a:buSzPct val="60000"/>
            </a:pPr>
            <a:r>
              <a:rPr lang="en-US" sz="28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	</a:t>
            </a: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 the world today</a:t>
            </a:r>
          </a:p>
        </p:txBody>
      </p:sp>
    </p:spTree>
    <p:extLst>
      <p:ext uri="{BB962C8B-B14F-4D97-AF65-F5344CB8AC3E}">
        <p14:creationId xmlns:p14="http://schemas.microsoft.com/office/powerpoint/2010/main" val="158431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615" y="623944"/>
            <a:ext cx="784885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Montserrat" panose="02000505000000020004" pitchFamily="2" charset="0"/>
                <a:ea typeface="Geometria Light" panose="020B0403020204020204" pitchFamily="34" charset="0"/>
              </a:rPr>
              <a:t>Japans Power GRID</a:t>
            </a:r>
            <a:endParaRPr lang="en-US" sz="4400" dirty="0">
              <a:solidFill>
                <a:schemeClr val="bg1"/>
              </a:solidFill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1141" y="1673583"/>
            <a:ext cx="7182998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West side is 60hz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East side </a:t>
            </a:r>
            <a:r>
              <a:rPr lang="en-US" sz="2800" b="1" dirty="0">
                <a:latin typeface="Montserrat" panose="02000505000000020004" pitchFamily="2" charset="0"/>
                <a:ea typeface="Geometria Light" panose="020B0403020204020204" pitchFamily="34" charset="0"/>
              </a:rPr>
              <a:t>is </a:t>
            </a: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50hz</a:t>
            </a:r>
          </a:p>
          <a:p>
            <a:pPr marL="571500" indent="-457200">
              <a:lnSpc>
                <a:spcPct val="150000"/>
              </a:lnSpc>
              <a:buSzPct val="60000"/>
              <a:buFont typeface="Wingdings" panose="05000000000000000000" pitchFamily="2" charset="2"/>
              <a:buChar char="§"/>
            </a:pPr>
            <a:r>
              <a:rPr lang="en-US" sz="2800" b="1" dirty="0" smtClean="0">
                <a:latin typeface="Montserrat" panose="02000505000000020004" pitchFamily="2" charset="0"/>
                <a:ea typeface="Geometria Light" panose="020B0403020204020204" pitchFamily="34" charset="0"/>
              </a:rPr>
              <a:t>Only way to distribute power East to West was DC</a:t>
            </a:r>
            <a:endParaRPr lang="en-US" sz="2800" b="1" dirty="0">
              <a:latin typeface="Montserrat" panose="02000505000000020004" pitchFamily="2" charset="0"/>
              <a:ea typeface="Geometria Light" panose="020B04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42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2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3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ppt/theme/themeOverride4.xml><?xml version="1.0" encoding="utf-8"?>
<a:themeOverride xmlns:a="http://schemas.openxmlformats.org/drawingml/2006/main">
  <a:clrScheme name="Austin">
    <a:dk1>
      <a:sysClr val="windowText" lastClr="000000"/>
    </a:dk1>
    <a:lt1>
      <a:sysClr val="window" lastClr="FFFFFF"/>
    </a:lt1>
    <a:dk2>
      <a:srgbClr val="3E3D2D"/>
    </a:dk2>
    <a:lt2>
      <a:srgbClr val="CAF278"/>
    </a:lt2>
    <a:accent1>
      <a:srgbClr val="94C600"/>
    </a:accent1>
    <a:accent2>
      <a:srgbClr val="71685A"/>
    </a:accent2>
    <a:accent3>
      <a:srgbClr val="FF6700"/>
    </a:accent3>
    <a:accent4>
      <a:srgbClr val="909465"/>
    </a:accent4>
    <a:accent5>
      <a:srgbClr val="956B43"/>
    </a:accent5>
    <a:accent6>
      <a:srgbClr val="FEA022"/>
    </a:accent6>
    <a:hlink>
      <a:srgbClr val="E68200"/>
    </a:hlink>
    <a:folHlink>
      <a:srgbClr val="FFA94A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28437</TotalTime>
  <Words>1300</Words>
  <Application>Microsoft Office PowerPoint</Application>
  <PresentationFormat>On-screen Show (16:9)</PresentationFormat>
  <Paragraphs>322</Paragraphs>
  <Slides>76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Flocasts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Fatt King</cp:lastModifiedBy>
  <cp:revision>452</cp:revision>
  <dcterms:created xsi:type="dcterms:W3CDTF">2014-08-01T18:57:14Z</dcterms:created>
  <dcterms:modified xsi:type="dcterms:W3CDTF">2015-11-19T02:02:11Z</dcterms:modified>
</cp:coreProperties>
</file>