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png&amp;ehk=H"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392" r:id="rId3"/>
    <p:sldId id="326" r:id="rId4"/>
    <p:sldId id="257" r:id="rId5"/>
    <p:sldId id="258" r:id="rId6"/>
    <p:sldId id="259" r:id="rId7"/>
    <p:sldId id="260" r:id="rId8"/>
    <p:sldId id="322" r:id="rId9"/>
    <p:sldId id="308" r:id="rId10"/>
    <p:sldId id="309" r:id="rId11"/>
    <p:sldId id="402" r:id="rId12"/>
    <p:sldId id="310" r:id="rId13"/>
    <p:sldId id="288" r:id="rId14"/>
    <p:sldId id="391" r:id="rId15"/>
    <p:sldId id="311" r:id="rId16"/>
    <p:sldId id="313" r:id="rId17"/>
    <p:sldId id="395" r:id="rId18"/>
    <p:sldId id="396" r:id="rId19"/>
    <p:sldId id="316" r:id="rId20"/>
    <p:sldId id="317" r:id="rId21"/>
    <p:sldId id="315" r:id="rId22"/>
    <p:sldId id="318" r:id="rId23"/>
    <p:sldId id="323" r:id="rId24"/>
    <p:sldId id="312" r:id="rId25"/>
    <p:sldId id="406" r:id="rId26"/>
    <p:sldId id="405" r:id="rId27"/>
    <p:sldId id="398" r:id="rId28"/>
    <p:sldId id="399" r:id="rId29"/>
    <p:sldId id="320" r:id="rId30"/>
    <p:sldId id="404" r:id="rId31"/>
    <p:sldId id="319"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025D368-79B3-4B08-AC1A-33D5E78E6247}">
          <p14:sldIdLst>
            <p14:sldId id="256"/>
            <p14:sldId id="392"/>
            <p14:sldId id="326"/>
            <p14:sldId id="257"/>
            <p14:sldId id="258"/>
            <p14:sldId id="259"/>
            <p14:sldId id="260"/>
            <p14:sldId id="322"/>
            <p14:sldId id="308"/>
            <p14:sldId id="309"/>
            <p14:sldId id="402"/>
            <p14:sldId id="310"/>
            <p14:sldId id="288"/>
            <p14:sldId id="391"/>
            <p14:sldId id="311"/>
            <p14:sldId id="313"/>
            <p14:sldId id="395"/>
            <p14:sldId id="396"/>
            <p14:sldId id="316"/>
            <p14:sldId id="317"/>
            <p14:sldId id="315"/>
            <p14:sldId id="318"/>
            <p14:sldId id="323"/>
            <p14:sldId id="312"/>
            <p14:sldId id="406"/>
            <p14:sldId id="405"/>
            <p14:sldId id="398"/>
            <p14:sldId id="399"/>
            <p14:sldId id="320"/>
            <p14:sldId id="404"/>
            <p14:sldId id="319"/>
            <p14:sldId id="28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81" autoAdjust="0"/>
    <p:restoredTop sz="81328" autoAdjust="0"/>
  </p:normalViewPr>
  <p:slideViewPr>
    <p:cSldViewPr>
      <p:cViewPr varScale="1">
        <p:scale>
          <a:sx n="66" d="100"/>
          <a:sy n="66" d="100"/>
        </p:scale>
        <p:origin x="1075" y="62"/>
      </p:cViewPr>
      <p:guideLst>
        <p:guide orient="horz" pos="2160"/>
        <p:guide pos="3840"/>
      </p:guideLst>
    </p:cSldViewPr>
  </p:slideViewPr>
  <p:notesTextViewPr>
    <p:cViewPr>
      <p:scale>
        <a:sx n="3" d="2"/>
        <a:sy n="3" d="2"/>
      </p:scale>
      <p:origin x="0" y="0"/>
    </p:cViewPr>
  </p:notesTextViewPr>
  <p:sorterViewPr>
    <p:cViewPr>
      <p:scale>
        <a:sx n="66" d="100"/>
        <a:sy n="66" d="100"/>
      </p:scale>
      <p:origin x="0" y="576"/>
    </p:cViewPr>
  </p:sorter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911E8E-FE9B-4F21-882B-DF17B7DA356A}" type="datetimeFigureOut">
              <a:rPr lang="en-US" smtClean="0"/>
              <a:t>3/5/2019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A80880-899C-4A3F-BF6C-C65A5B5ED21F}" type="slidenum">
              <a:rPr lang="en-US" smtClean="0"/>
              <a:t>‹#›</a:t>
            </a:fld>
            <a:endParaRPr lang="en-US"/>
          </a:p>
        </p:txBody>
      </p:sp>
    </p:spTree>
    <p:extLst>
      <p:ext uri="{BB962C8B-B14F-4D97-AF65-F5344CB8AC3E}">
        <p14:creationId xmlns:p14="http://schemas.microsoft.com/office/powerpoint/2010/main" val="1980088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A80880-899C-4A3F-BF6C-C65A5B5ED21F}" type="slidenum">
              <a:rPr lang="en-US" smtClean="0"/>
              <a:t>1</a:t>
            </a:fld>
            <a:endParaRPr lang="en-US"/>
          </a:p>
        </p:txBody>
      </p:sp>
    </p:spTree>
    <p:extLst>
      <p:ext uri="{BB962C8B-B14F-4D97-AF65-F5344CB8AC3E}">
        <p14:creationId xmlns:p14="http://schemas.microsoft.com/office/powerpoint/2010/main" val="3833291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System in Package is an entire system integrated into a package so it looks like another component.</a:t>
            </a:r>
          </a:p>
          <a:p>
            <a:pPr marL="171450" indent="-171450">
              <a:buFontTx/>
              <a:buChar char="-"/>
            </a:pPr>
            <a:r>
              <a:rPr lang="en-US" dirty="0"/>
              <a:t>The SiP shown integrates the AM335x processor in die form, the power management IC die, the DDR memory, EEPROM die and the passives required for all the interconnections</a:t>
            </a:r>
          </a:p>
          <a:p>
            <a:pPr marL="0" indent="0">
              <a:buFontTx/>
              <a:buNone/>
            </a:pPr>
            <a:r>
              <a:rPr lang="en-US" dirty="0"/>
              <a:t> </a:t>
            </a:r>
          </a:p>
        </p:txBody>
      </p:sp>
      <p:sp>
        <p:nvSpPr>
          <p:cNvPr id="4" name="Slide Number Placeholder 3"/>
          <p:cNvSpPr>
            <a:spLocks noGrp="1"/>
          </p:cNvSpPr>
          <p:nvPr>
            <p:ph type="sldNum" sz="quarter" idx="5"/>
          </p:nvPr>
        </p:nvSpPr>
        <p:spPr/>
        <p:txBody>
          <a:bodyPr/>
          <a:lstStyle/>
          <a:p>
            <a:fld id="{A7A80880-899C-4A3F-BF6C-C65A5B5ED21F}" type="slidenum">
              <a:rPr lang="en-US" smtClean="0"/>
              <a:t>12</a:t>
            </a:fld>
            <a:endParaRPr lang="en-US"/>
          </a:p>
        </p:txBody>
      </p:sp>
    </p:spTree>
    <p:extLst>
      <p:ext uri="{BB962C8B-B14F-4D97-AF65-F5344CB8AC3E}">
        <p14:creationId xmlns:p14="http://schemas.microsoft.com/office/powerpoint/2010/main" val="236180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slide gives an overview of the process of making a SiP</a:t>
            </a:r>
          </a:p>
          <a:p>
            <a:pPr marL="171450" indent="-171450">
              <a:buFontTx/>
              <a:buChar char="-"/>
            </a:pPr>
            <a:r>
              <a:rPr lang="en-US" dirty="0"/>
              <a:t>You start with a substrate. A substrate is essentially a Printed Circuit Board, but with micron level design rules.</a:t>
            </a:r>
          </a:p>
          <a:p>
            <a:r>
              <a:rPr lang="en-US" dirty="0"/>
              <a:t>-   Bare die are processed and cut.</a:t>
            </a:r>
          </a:p>
          <a:p>
            <a:pPr marL="171450" indent="-171450">
              <a:buFontTx/>
              <a:buChar char="-"/>
            </a:pPr>
            <a:r>
              <a:rPr lang="en-US" dirty="0"/>
              <a:t>All die are attached to a substrate with bond wires.</a:t>
            </a:r>
          </a:p>
          <a:p>
            <a:pPr marL="171450" indent="-171450">
              <a:buFontTx/>
              <a:buChar char="-"/>
            </a:pPr>
            <a:r>
              <a:rPr lang="en-US" dirty="0"/>
              <a:t>Discrete components are added</a:t>
            </a:r>
          </a:p>
          <a:p>
            <a:pPr marL="171450" indent="-171450">
              <a:buFontTx/>
              <a:buChar char="-"/>
            </a:pPr>
            <a:r>
              <a:rPr lang="en-US" dirty="0"/>
              <a:t>The component goes through some reflow and Quality check points</a:t>
            </a:r>
          </a:p>
          <a:p>
            <a:pPr marL="171450" indent="-171450">
              <a:buFontTx/>
              <a:buChar char="-"/>
            </a:pPr>
            <a:r>
              <a:rPr lang="en-US" dirty="0"/>
              <a:t>After all components are on the substrate, it is molded</a:t>
            </a:r>
          </a:p>
          <a:p>
            <a:pPr marL="171450" indent="-171450">
              <a:buFontTx/>
              <a:buChar char="-"/>
            </a:pPr>
            <a:r>
              <a:rPr lang="en-US" dirty="0"/>
              <a:t>Finally, the SiP goes through a ball attach process</a:t>
            </a:r>
          </a:p>
          <a:p>
            <a:pPr marL="171450" indent="-171450">
              <a:buFontTx/>
              <a:buChar char="-"/>
            </a:pPr>
            <a:r>
              <a:rPr lang="en-US" dirty="0"/>
              <a:t>All this is while complicated is also within the current standardized manufacturing technology  </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7A80880-899C-4A3F-BF6C-C65A5B5ED21F}" type="slidenum">
              <a:rPr lang="en-US" smtClean="0"/>
              <a:t>13</a:t>
            </a:fld>
            <a:endParaRPr lang="en-US"/>
          </a:p>
        </p:txBody>
      </p:sp>
    </p:spTree>
    <p:extLst>
      <p:ext uri="{BB962C8B-B14F-4D97-AF65-F5344CB8AC3E}">
        <p14:creationId xmlns:p14="http://schemas.microsoft.com/office/powerpoint/2010/main" val="427517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r>
              <a:rPr lang="en-US"/>
              <a:t>ESC Minneapolis </a:t>
            </a:r>
          </a:p>
        </p:txBody>
      </p:sp>
    </p:spTree>
    <p:extLst>
      <p:ext uri="{BB962C8B-B14F-4D97-AF65-F5344CB8AC3E}">
        <p14:creationId xmlns:p14="http://schemas.microsoft.com/office/powerpoint/2010/main" val="1606659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SiPs</a:t>
            </a:r>
            <a:r>
              <a:rPr lang="en-US" dirty="0"/>
              <a:t> have existed since a long time. You don’t know about them because the technology has not been accessible to general hardware design industry</a:t>
            </a:r>
          </a:p>
          <a:p>
            <a:pPr marL="171450" indent="-171450">
              <a:buFontTx/>
              <a:buChar char="-"/>
            </a:pPr>
            <a:r>
              <a:rPr lang="en-US" dirty="0"/>
              <a:t>The intel Pentium Pro featured a processor die and a cache die on an independent bus bonded together</a:t>
            </a:r>
          </a:p>
          <a:p>
            <a:pPr marL="171450" indent="-171450">
              <a:buFontTx/>
              <a:buChar char="-"/>
            </a:pPr>
            <a:r>
              <a:rPr lang="en-US" dirty="0"/>
              <a:t>On the right, is the latest SiP product, the Apple Watch series 4 built on Apple’s S4 SiP</a:t>
            </a:r>
          </a:p>
        </p:txBody>
      </p:sp>
      <p:sp>
        <p:nvSpPr>
          <p:cNvPr id="4" name="Slide Number Placeholder 3"/>
          <p:cNvSpPr>
            <a:spLocks noGrp="1"/>
          </p:cNvSpPr>
          <p:nvPr>
            <p:ph type="sldNum" sz="quarter" idx="5"/>
          </p:nvPr>
        </p:nvSpPr>
        <p:spPr/>
        <p:txBody>
          <a:bodyPr/>
          <a:lstStyle/>
          <a:p>
            <a:fld id="{A7A80880-899C-4A3F-BF6C-C65A5B5ED21F}" type="slidenum">
              <a:rPr lang="en-US" smtClean="0"/>
              <a:t>15</a:t>
            </a:fld>
            <a:endParaRPr lang="en-US"/>
          </a:p>
        </p:txBody>
      </p:sp>
    </p:spTree>
    <p:extLst>
      <p:ext uri="{BB962C8B-B14F-4D97-AF65-F5344CB8AC3E}">
        <p14:creationId xmlns:p14="http://schemas.microsoft.com/office/powerpoint/2010/main" val="3377983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On the left, you can see what is called a discrete implementation of a Cortex A8 based design</a:t>
            </a:r>
          </a:p>
          <a:p>
            <a:pPr marL="171450" indent="-171450">
              <a:buFontTx/>
              <a:buChar char="-"/>
            </a:pPr>
            <a:r>
              <a:rPr lang="en-US" dirty="0"/>
              <a:t>All the design complexity of DDR and power management is gone</a:t>
            </a:r>
          </a:p>
          <a:p>
            <a:pPr marL="171450" indent="-171450">
              <a:buFontTx/>
              <a:buChar char="-"/>
            </a:pPr>
            <a:r>
              <a:rPr lang="en-US" dirty="0"/>
              <a:t>Putting the SiP in a design is equivalent to designing like you would with a microcontroller. Add clock(No need actually), power and any config circuitry (normally pull-ups/pull downs)</a:t>
            </a:r>
          </a:p>
        </p:txBody>
      </p:sp>
      <p:sp>
        <p:nvSpPr>
          <p:cNvPr id="4" name="Slide Number Placeholder 3"/>
          <p:cNvSpPr>
            <a:spLocks noGrp="1"/>
          </p:cNvSpPr>
          <p:nvPr>
            <p:ph type="sldNum" sz="quarter" idx="5"/>
          </p:nvPr>
        </p:nvSpPr>
        <p:spPr/>
        <p:txBody>
          <a:bodyPr/>
          <a:lstStyle/>
          <a:p>
            <a:fld id="{A7A80880-899C-4A3F-BF6C-C65A5B5ED21F}" type="slidenum">
              <a:rPr lang="en-US" smtClean="0"/>
              <a:t>16</a:t>
            </a:fld>
            <a:endParaRPr lang="en-US"/>
          </a:p>
        </p:txBody>
      </p:sp>
    </p:spTree>
    <p:extLst>
      <p:ext uri="{BB962C8B-B14F-4D97-AF65-F5344CB8AC3E}">
        <p14:creationId xmlns:p14="http://schemas.microsoft.com/office/powerpoint/2010/main" val="2955561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80880-899C-4A3F-BF6C-C65A5B5ED21F}" type="slidenum">
              <a:rPr lang="en-US" smtClean="0"/>
              <a:t>17</a:t>
            </a:fld>
            <a:endParaRPr lang="en-US"/>
          </a:p>
        </p:txBody>
      </p:sp>
    </p:spTree>
    <p:extLst>
      <p:ext uri="{BB962C8B-B14F-4D97-AF65-F5344CB8AC3E}">
        <p14:creationId xmlns:p14="http://schemas.microsoft.com/office/powerpoint/2010/main" val="48089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80880-899C-4A3F-BF6C-C65A5B5ED21F}" type="slidenum">
              <a:rPr lang="en-US" smtClean="0"/>
              <a:t>18</a:t>
            </a:fld>
            <a:endParaRPr lang="en-US"/>
          </a:p>
        </p:txBody>
      </p:sp>
    </p:spTree>
    <p:extLst>
      <p:ext uri="{BB962C8B-B14F-4D97-AF65-F5344CB8AC3E}">
        <p14:creationId xmlns:p14="http://schemas.microsoft.com/office/powerpoint/2010/main" val="2626092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Can design with free/super low cost CAD tools. No need for costly simulation tools</a:t>
            </a:r>
          </a:p>
          <a:p>
            <a:pPr marL="171450" indent="-171450">
              <a:buFontTx/>
              <a:buChar char="-"/>
            </a:pPr>
            <a:r>
              <a:rPr lang="en-US" dirty="0"/>
              <a:t>Can cut design time in half with hard stuff (RAM and power) taken care of, which means more time spent on software</a:t>
            </a:r>
          </a:p>
          <a:p>
            <a:pPr marL="171450" indent="-171450">
              <a:buFontTx/>
              <a:buChar char="-"/>
            </a:pPr>
            <a:r>
              <a:rPr lang="en-US" dirty="0"/>
              <a:t>Easy manufacturing. The pictures shown were taken while hand assembling the </a:t>
            </a:r>
            <a:r>
              <a:rPr lang="en-US" dirty="0" err="1"/>
              <a:t>PocketBone</a:t>
            </a:r>
            <a:r>
              <a:rPr lang="en-US" dirty="0"/>
              <a:t>, which later became the PocketBeagle. It is that easy to make your own board for your project</a:t>
            </a:r>
          </a:p>
          <a:p>
            <a:pPr marL="171450" indent="-171450">
              <a:buFontTx/>
              <a:buChar char="-"/>
            </a:pPr>
            <a:r>
              <a:rPr lang="en-US" dirty="0"/>
              <a:t>No need to have a 3</a:t>
            </a:r>
            <a:r>
              <a:rPr lang="en-US" baseline="30000" dirty="0"/>
              <a:t>rd</a:t>
            </a:r>
            <a:r>
              <a:rPr lang="en-US" dirty="0"/>
              <a:t> party SBC in your project. Everything made from scratch by you!</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7A80880-899C-4A3F-BF6C-C65A5B5ED21F}" type="slidenum">
              <a:rPr lang="en-US" smtClean="0"/>
              <a:t>19</a:t>
            </a:fld>
            <a:endParaRPr lang="en-US"/>
          </a:p>
        </p:txBody>
      </p:sp>
    </p:spTree>
    <p:extLst>
      <p:ext uri="{BB962C8B-B14F-4D97-AF65-F5344CB8AC3E}">
        <p14:creationId xmlns:p14="http://schemas.microsoft.com/office/powerpoint/2010/main" val="2052237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Both boards built at </a:t>
            </a:r>
            <a:r>
              <a:rPr lang="en-US" dirty="0" err="1"/>
              <a:t>Macrofab</a:t>
            </a:r>
            <a:r>
              <a:rPr lang="en-US" dirty="0"/>
              <a:t> for less than $100 per board. Both 4 layer boards designed by an intern who has never done layout before.</a:t>
            </a:r>
          </a:p>
          <a:p>
            <a:pPr marL="171450" indent="-171450">
              <a:buFontTx/>
              <a:buChar char="-"/>
            </a:pPr>
            <a:r>
              <a:rPr lang="en-US" dirty="0"/>
              <a:t>Same can be done with a specific project you want to do. We had an idea for a Rubik’s cube solving Robot. We built the robotic arms, had a Beaglebone Blue connected to a camera as a prototyping platform. Now we are planning to make our own board with the parts of the </a:t>
            </a:r>
            <a:r>
              <a:rPr lang="en-US" dirty="0" err="1"/>
              <a:t>BeagleboneBlue</a:t>
            </a:r>
            <a:r>
              <a:rPr lang="en-US" dirty="0"/>
              <a:t> we need. And we will be able to do that essentially spending pocket money. I am personally excited for that because I feel like, that is the essence of being a maker. </a:t>
            </a:r>
          </a:p>
        </p:txBody>
      </p:sp>
      <p:sp>
        <p:nvSpPr>
          <p:cNvPr id="4" name="Slide Number Placeholder 3"/>
          <p:cNvSpPr>
            <a:spLocks noGrp="1"/>
          </p:cNvSpPr>
          <p:nvPr>
            <p:ph type="sldNum" sz="quarter" idx="5"/>
          </p:nvPr>
        </p:nvSpPr>
        <p:spPr/>
        <p:txBody>
          <a:bodyPr/>
          <a:lstStyle/>
          <a:p>
            <a:fld id="{A7A80880-899C-4A3F-BF6C-C65A5B5ED21F}" type="slidenum">
              <a:rPr lang="en-US" smtClean="0"/>
              <a:t>20</a:t>
            </a:fld>
            <a:endParaRPr lang="en-US"/>
          </a:p>
        </p:txBody>
      </p:sp>
    </p:spTree>
    <p:extLst>
      <p:ext uri="{BB962C8B-B14F-4D97-AF65-F5344CB8AC3E}">
        <p14:creationId xmlns:p14="http://schemas.microsoft.com/office/powerpoint/2010/main" val="838444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cost reduction for the hardware comes in the form of lax design rules and smaller PCBs</a:t>
            </a:r>
          </a:p>
          <a:p>
            <a:pPr marL="171450" indent="-171450">
              <a:buFontTx/>
              <a:buChar char="-"/>
            </a:pPr>
            <a:r>
              <a:rPr lang="en-US" dirty="0"/>
              <a:t>In addition to that, there is no need to maintain 100s of components in the BOM simplifying the supply chain</a:t>
            </a:r>
          </a:p>
          <a:p>
            <a:pPr marL="171450" indent="-171450">
              <a:buFontTx/>
              <a:buChar char="-"/>
            </a:pPr>
            <a:r>
              <a:rPr lang="en-US" dirty="0"/>
              <a:t>The time spent in development is also an important factor. Depending on the system, SiP can shave off some design spins(months of delay) as well as time spend doing menial design/layout of core system components </a:t>
            </a:r>
          </a:p>
          <a:p>
            <a:pPr marL="171450" indent="-171450">
              <a:buFontTx/>
              <a:buChar char="-"/>
            </a:pPr>
            <a:r>
              <a:rPr lang="en-US" dirty="0"/>
              <a:t>When compared directly with the discrete components, the cost of SiP is definitely higher. But, the manufacturing savings especially with production level quantities drive the overall system cost lower resulting in cost savings. </a:t>
            </a:r>
          </a:p>
        </p:txBody>
      </p:sp>
      <p:sp>
        <p:nvSpPr>
          <p:cNvPr id="4" name="Slide Number Placeholder 3"/>
          <p:cNvSpPr>
            <a:spLocks noGrp="1"/>
          </p:cNvSpPr>
          <p:nvPr>
            <p:ph type="sldNum" sz="quarter" idx="5"/>
          </p:nvPr>
        </p:nvSpPr>
        <p:spPr/>
        <p:txBody>
          <a:bodyPr/>
          <a:lstStyle/>
          <a:p>
            <a:fld id="{A7A80880-899C-4A3F-BF6C-C65A5B5ED21F}" type="slidenum">
              <a:rPr lang="en-US" smtClean="0"/>
              <a:t>21</a:t>
            </a:fld>
            <a:endParaRPr lang="en-US"/>
          </a:p>
        </p:txBody>
      </p:sp>
    </p:spTree>
    <p:extLst>
      <p:ext uri="{BB962C8B-B14F-4D97-AF65-F5344CB8AC3E}">
        <p14:creationId xmlns:p14="http://schemas.microsoft.com/office/powerpoint/2010/main" val="167988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80880-899C-4A3F-BF6C-C65A5B5ED21F}" type="slidenum">
              <a:rPr lang="en-US" smtClean="0"/>
              <a:t>2</a:t>
            </a:fld>
            <a:endParaRPr lang="en-US"/>
          </a:p>
        </p:txBody>
      </p:sp>
    </p:spTree>
    <p:extLst>
      <p:ext uri="{BB962C8B-B14F-4D97-AF65-F5344CB8AC3E}">
        <p14:creationId xmlns:p14="http://schemas.microsoft.com/office/powerpoint/2010/main" val="3256544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All these boards were designed by makers and some are being sold</a:t>
            </a:r>
          </a:p>
          <a:p>
            <a:pPr marL="171450" indent="-171450">
              <a:buFontTx/>
              <a:buChar char="-"/>
            </a:pPr>
            <a:r>
              <a:rPr lang="en-US" dirty="0"/>
              <a:t>There is a lot of support from folks at Beagleboard.org. They make all their designs opensource. </a:t>
            </a:r>
          </a:p>
        </p:txBody>
      </p:sp>
      <p:sp>
        <p:nvSpPr>
          <p:cNvPr id="4" name="Slide Number Placeholder 3"/>
          <p:cNvSpPr>
            <a:spLocks noGrp="1"/>
          </p:cNvSpPr>
          <p:nvPr>
            <p:ph type="sldNum" sz="quarter" idx="5"/>
          </p:nvPr>
        </p:nvSpPr>
        <p:spPr/>
        <p:txBody>
          <a:bodyPr/>
          <a:lstStyle/>
          <a:p>
            <a:fld id="{A7A80880-899C-4A3F-BF6C-C65A5B5ED21F}" type="slidenum">
              <a:rPr lang="en-US" smtClean="0"/>
              <a:t>22</a:t>
            </a:fld>
            <a:endParaRPr lang="en-US"/>
          </a:p>
        </p:txBody>
      </p:sp>
    </p:spTree>
    <p:extLst>
      <p:ext uri="{BB962C8B-B14F-4D97-AF65-F5344CB8AC3E}">
        <p14:creationId xmlns:p14="http://schemas.microsoft.com/office/powerpoint/2010/main" val="3224500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80880-899C-4A3F-BF6C-C65A5B5ED21F}" type="slidenum">
              <a:rPr lang="en-US" smtClean="0"/>
              <a:t>27</a:t>
            </a:fld>
            <a:endParaRPr lang="en-US"/>
          </a:p>
        </p:txBody>
      </p:sp>
    </p:spTree>
    <p:extLst>
      <p:ext uri="{BB962C8B-B14F-4D97-AF65-F5344CB8AC3E}">
        <p14:creationId xmlns:p14="http://schemas.microsoft.com/office/powerpoint/2010/main" val="2310478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80880-899C-4A3F-BF6C-C65A5B5ED21F}" type="slidenum">
              <a:rPr lang="en-US" smtClean="0"/>
              <a:t>28</a:t>
            </a:fld>
            <a:endParaRPr lang="en-US"/>
          </a:p>
        </p:txBody>
      </p:sp>
    </p:spTree>
    <p:extLst>
      <p:ext uri="{BB962C8B-B14F-4D97-AF65-F5344CB8AC3E}">
        <p14:creationId xmlns:p14="http://schemas.microsoft.com/office/powerpoint/2010/main" val="2310478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Macro</a:t>
            </a:r>
            <a:r>
              <a:rPr lang="en-US" baseline="0" dirty="0"/>
              <a:t> FAB and Mouser and the Audience</a:t>
            </a:r>
            <a:endParaRPr lang="en-US" dirty="0"/>
          </a:p>
        </p:txBody>
      </p:sp>
      <p:sp>
        <p:nvSpPr>
          <p:cNvPr id="4" name="Slide Number Placeholder 3"/>
          <p:cNvSpPr>
            <a:spLocks noGrp="1"/>
          </p:cNvSpPr>
          <p:nvPr>
            <p:ph type="sldNum" sz="quarter" idx="10"/>
          </p:nvPr>
        </p:nvSpPr>
        <p:spPr/>
        <p:txBody>
          <a:bodyPr/>
          <a:lstStyle/>
          <a:p>
            <a:fld id="{A7A80880-899C-4A3F-BF6C-C65A5B5ED21F}" type="slidenum">
              <a:rPr lang="en-US" smtClean="0"/>
              <a:t>30</a:t>
            </a:fld>
            <a:endParaRPr lang="en-US"/>
          </a:p>
        </p:txBody>
      </p:sp>
    </p:spTree>
    <p:extLst>
      <p:ext uri="{BB962C8B-B14F-4D97-AF65-F5344CB8AC3E}">
        <p14:creationId xmlns:p14="http://schemas.microsoft.com/office/powerpoint/2010/main" val="3572763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A7A80880-899C-4A3F-BF6C-C65A5B5ED21F}" type="slidenum">
              <a:rPr lang="en-US" smtClean="0"/>
              <a:t>32</a:t>
            </a:fld>
            <a:endParaRPr lang="en-US"/>
          </a:p>
        </p:txBody>
      </p:sp>
    </p:spTree>
    <p:extLst>
      <p:ext uri="{BB962C8B-B14F-4D97-AF65-F5344CB8AC3E}">
        <p14:creationId xmlns:p14="http://schemas.microsoft.com/office/powerpoint/2010/main" val="3790743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have a crowded Embedded systems market</a:t>
            </a:r>
          </a:p>
          <a:p>
            <a:pPr marL="171450" indent="-171450">
              <a:buFontTx/>
              <a:buChar char="-"/>
            </a:pPr>
            <a:r>
              <a:rPr lang="en-US" dirty="0"/>
              <a:t>Broadly, the market can be divided into 2 groups, Microcontrollers and Microprocessors</a:t>
            </a:r>
          </a:p>
          <a:p>
            <a:pPr marL="171450" indent="-171450">
              <a:buFontTx/>
              <a:buChar char="-"/>
            </a:pPr>
            <a:r>
              <a:rPr lang="en-US" dirty="0"/>
              <a:t>Microcontrollers keep getting more powerful and feature rich and are mainly used for sensing, actuating and data streams</a:t>
            </a:r>
          </a:p>
          <a:p>
            <a:pPr marL="171450" indent="-171450">
              <a:buFontTx/>
              <a:buChar char="-"/>
            </a:pPr>
            <a:r>
              <a:rPr lang="en-US" dirty="0"/>
              <a:t>Microprocessors are adding custom cores and higher data processing throughputs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7A80880-899C-4A3F-BF6C-C65A5B5ED21F}" type="slidenum">
              <a:rPr lang="en-US" smtClean="0"/>
              <a:t>4</a:t>
            </a:fld>
            <a:endParaRPr lang="en-US"/>
          </a:p>
        </p:txBody>
      </p:sp>
    </p:spTree>
    <p:extLst>
      <p:ext uri="{BB962C8B-B14F-4D97-AF65-F5344CB8AC3E}">
        <p14:creationId xmlns:p14="http://schemas.microsoft.com/office/powerpoint/2010/main" val="2181505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As we go down the list for more power hungry feature rich applications, we move into Microprocessor territory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Microcontrollers are suited for simple control systems compared to complex Operating System based microprocessor systems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There is some intersection between the 2 application groups, but they are definitely differentiated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There is a clear movement towards applications down the list</a:t>
            </a:r>
          </a:p>
          <a:p>
            <a:endParaRPr lang="en-US" dirty="0"/>
          </a:p>
        </p:txBody>
      </p:sp>
      <p:sp>
        <p:nvSpPr>
          <p:cNvPr id="4" name="Slide Number Placeholder 3"/>
          <p:cNvSpPr>
            <a:spLocks noGrp="1"/>
          </p:cNvSpPr>
          <p:nvPr>
            <p:ph type="sldNum" sz="quarter" idx="5"/>
          </p:nvPr>
        </p:nvSpPr>
        <p:spPr/>
        <p:txBody>
          <a:bodyPr/>
          <a:lstStyle/>
          <a:p>
            <a:fld id="{A7A80880-899C-4A3F-BF6C-C65A5B5ED21F}" type="slidenum">
              <a:rPr lang="en-US" smtClean="0"/>
              <a:t>5</a:t>
            </a:fld>
            <a:endParaRPr lang="en-US"/>
          </a:p>
        </p:txBody>
      </p:sp>
    </p:spTree>
    <p:extLst>
      <p:ext uri="{BB962C8B-B14F-4D97-AF65-F5344CB8AC3E}">
        <p14:creationId xmlns:p14="http://schemas.microsoft.com/office/powerpoint/2010/main" val="1255445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A80880-899C-4A3F-BF6C-C65A5B5ED21F}" type="slidenum">
              <a:rPr lang="en-US" smtClean="0"/>
              <a:t>6</a:t>
            </a:fld>
            <a:endParaRPr lang="en-US"/>
          </a:p>
        </p:txBody>
      </p:sp>
    </p:spTree>
    <p:extLst>
      <p:ext uri="{BB962C8B-B14F-4D97-AF65-F5344CB8AC3E}">
        <p14:creationId xmlns:p14="http://schemas.microsoft.com/office/powerpoint/2010/main" val="988672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one line, if you find yourself crossing over the red line in the previous slide, you need a microprocessor for your application</a:t>
            </a:r>
          </a:p>
          <a:p>
            <a:pPr marL="171450" indent="-171450">
              <a:buFontTx/>
              <a:buChar char="-"/>
            </a:pPr>
            <a:r>
              <a:rPr lang="en-US" dirty="0"/>
              <a:t>Having an operating system is valuable when you have multiple processes</a:t>
            </a:r>
          </a:p>
          <a:p>
            <a:pPr marL="171450" indent="-171450">
              <a:buFontTx/>
              <a:buChar char="-"/>
            </a:pPr>
            <a:r>
              <a:rPr lang="en-US" dirty="0"/>
              <a:t>Using Linux opens the gate to using a wide variety of languages to code</a:t>
            </a:r>
          </a:p>
          <a:p>
            <a:pPr marL="171450" indent="-171450">
              <a:buFontTx/>
              <a:buChar char="-"/>
            </a:pPr>
            <a:r>
              <a:rPr lang="en-US" dirty="0"/>
              <a:t>Microprocessors come with hardware and software security features</a:t>
            </a:r>
          </a:p>
          <a:p>
            <a:pPr marL="171450" indent="-171450">
              <a:buFontTx/>
              <a:buChar char="-"/>
            </a:pPr>
            <a:r>
              <a:rPr lang="en-US" dirty="0"/>
              <a:t>Interfacing new sensors, communication PHYs, modules is made easy with driver support</a:t>
            </a:r>
          </a:p>
          <a:p>
            <a:pPr marL="171450" indent="-171450">
              <a:buFontTx/>
              <a:buChar char="-"/>
            </a:pPr>
            <a:r>
              <a:rPr lang="en-US" dirty="0"/>
              <a:t>You can create Linux images that are a few Megabytes to several Gigabytes in size. Complete system customization and control</a:t>
            </a:r>
          </a:p>
          <a:p>
            <a:pPr marL="171450" indent="-171450">
              <a:buFontTx/>
              <a:buChar char="-"/>
            </a:pPr>
            <a:r>
              <a:rPr lang="en-US" dirty="0"/>
              <a:t>Adding features means bigger applications. Bigger applications need more than a few Megabytes of RAM</a:t>
            </a:r>
          </a:p>
          <a:p>
            <a:pPr marL="171450" indent="-171450">
              <a:buFontTx/>
              <a:buChar char="-"/>
            </a:pPr>
            <a:r>
              <a:rPr lang="en-US" dirty="0"/>
              <a:t>Arduino UNO runs at 16MHz vs Beaglebone/Raspberry Pi running at 1GHz</a:t>
            </a:r>
          </a:p>
          <a:p>
            <a:pPr marL="171450" indent="-171450">
              <a:buFontTx/>
              <a:buChar char="-"/>
            </a:pPr>
            <a:r>
              <a:rPr lang="en-US" dirty="0"/>
              <a:t>Feature rich peripherals allow microprocessors to have interfaces for Highspeed USB, Camera, Displays, WiFi modules </a:t>
            </a:r>
            <a:r>
              <a:rPr lang="en-US" dirty="0" err="1"/>
              <a:t>etc</a:t>
            </a:r>
            <a:endParaRPr lang="en-US" dirty="0"/>
          </a:p>
          <a:p>
            <a:pPr marL="171450" indent="-171450">
              <a:buFontTx/>
              <a:buChar char="-"/>
            </a:pPr>
            <a:r>
              <a:rPr lang="en-US" dirty="0"/>
              <a:t>All these features allow for putting the smart in smart devices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7A80880-899C-4A3F-BF6C-C65A5B5ED21F}" type="slidenum">
              <a:rPr lang="en-US" smtClean="0"/>
              <a:t>7</a:t>
            </a:fld>
            <a:endParaRPr lang="en-US"/>
          </a:p>
        </p:txBody>
      </p:sp>
    </p:spTree>
    <p:extLst>
      <p:ext uri="{BB962C8B-B14F-4D97-AF65-F5344CB8AC3E}">
        <p14:creationId xmlns:p14="http://schemas.microsoft.com/office/powerpoint/2010/main" val="3343035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 microprocessor based system is much more complex compared to a microcontroller based system</a:t>
            </a:r>
          </a:p>
          <a:p>
            <a:pPr marL="171450" indent="-171450">
              <a:buFontTx/>
              <a:buChar char="-"/>
            </a:pPr>
            <a:r>
              <a:rPr lang="en-US" dirty="0"/>
              <a:t>In general, you have a microprocessor that generally has 100s of pins, that needs to be hooked up to a power management IC which is responsible for powering various subsystems of the processor</a:t>
            </a:r>
          </a:p>
          <a:p>
            <a:pPr marL="171450" indent="-171450">
              <a:buFontTx/>
              <a:buChar char="-"/>
            </a:pPr>
            <a:r>
              <a:rPr lang="en-US" dirty="0"/>
              <a:t>The power management IC includes firmware to properly bring up each subsystem according to the power up requirements</a:t>
            </a:r>
          </a:p>
          <a:p>
            <a:pPr marL="171450" indent="-171450">
              <a:buFontTx/>
              <a:buChar char="-"/>
            </a:pPr>
            <a:r>
              <a:rPr lang="en-US" dirty="0"/>
              <a:t>In addition, external RAM is added via DDR to the DDR interface of the processor. DDR interface is one of the more complex interfaces with stringent hardware design requirements in terms of trace lengths and impedance.</a:t>
            </a:r>
          </a:p>
          <a:p>
            <a:pPr marL="171450" indent="-171450">
              <a:buFontTx/>
              <a:buChar char="-"/>
            </a:pPr>
            <a:r>
              <a:rPr lang="en-US" dirty="0"/>
              <a:t>There is also need for tuning processor interface parameters based on the hardware design</a:t>
            </a:r>
          </a:p>
          <a:p>
            <a:pPr marL="171450" indent="-171450">
              <a:buFontTx/>
              <a:buChar char="-"/>
            </a:pPr>
            <a:r>
              <a:rPr lang="en-US" dirty="0"/>
              <a:t>In addition to these components, the system needs a boot source, normally a Flash or an eMMC that contains the kernel, Root File System and Bootloader</a:t>
            </a:r>
          </a:p>
          <a:p>
            <a:pPr marL="171450" indent="-171450">
              <a:buFontTx/>
              <a:buChar char="-"/>
            </a:pPr>
            <a:r>
              <a:rPr lang="en-US" dirty="0"/>
              <a:t>As a whole, this is the minimal base on which the system is developed.</a:t>
            </a:r>
          </a:p>
          <a:p>
            <a:pPr marL="171450" indent="-171450">
              <a:buFontTx/>
              <a:buChar char="-"/>
            </a:pPr>
            <a:r>
              <a:rPr lang="en-US" dirty="0"/>
              <a:t>The features you need determine the other components connected to the microprocessor interface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7A80880-899C-4A3F-BF6C-C65A5B5ED21F}" type="slidenum">
              <a:rPr lang="en-US" smtClean="0"/>
              <a:t>9</a:t>
            </a:fld>
            <a:endParaRPr lang="en-US"/>
          </a:p>
        </p:txBody>
      </p:sp>
    </p:spTree>
    <p:extLst>
      <p:ext uri="{BB962C8B-B14F-4D97-AF65-F5344CB8AC3E}">
        <p14:creationId xmlns:p14="http://schemas.microsoft.com/office/powerpoint/2010/main" val="364626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 you saw, hardware design can be a big task requiring a lot of expertise.</a:t>
            </a:r>
          </a:p>
          <a:p>
            <a:pPr marL="171450" indent="-171450">
              <a:buFontTx/>
              <a:buChar char="-"/>
            </a:pPr>
            <a:r>
              <a:rPr lang="en-US" dirty="0"/>
              <a:t>Which is why people generally stay away from microprocessors if they can help it</a:t>
            </a:r>
          </a:p>
          <a:p>
            <a:pPr marL="171450" indent="-171450">
              <a:buFontTx/>
              <a:buChar char="-"/>
            </a:pPr>
            <a:r>
              <a:rPr lang="en-US" dirty="0"/>
              <a:t>The power management and DDR interfaces often require costly simulations and multiple board spins to get to a working system</a:t>
            </a:r>
          </a:p>
          <a:p>
            <a:pPr marL="171450" indent="-171450">
              <a:buFontTx/>
              <a:buChar char="-"/>
            </a:pPr>
            <a:r>
              <a:rPr lang="en-US" dirty="0"/>
              <a:t>Designing a system as complex also requires very tight design rules and impedance control</a:t>
            </a:r>
          </a:p>
          <a:p>
            <a:pPr marL="171450" indent="-171450">
              <a:buFontTx/>
              <a:buChar char="-"/>
            </a:pPr>
            <a:r>
              <a:rPr lang="en-US" dirty="0"/>
              <a:t>Both design and manufacturing are time consuming and cost a lot of money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On the software side, application development is easier but comes with an overhead </a:t>
            </a:r>
          </a:p>
          <a:p>
            <a:pPr marL="171450" indent="-171450">
              <a:buFontTx/>
              <a:buChar char="-"/>
            </a:pPr>
            <a:r>
              <a:rPr lang="en-US" dirty="0"/>
              <a:t>Familiarity with the Linux kernel and building expertise is required</a:t>
            </a:r>
          </a:p>
          <a:p>
            <a:pPr marL="171450" indent="-171450">
              <a:buFontTx/>
              <a:buChar char="-"/>
            </a:pPr>
            <a:r>
              <a:rPr lang="en-US" dirty="0"/>
              <a:t>All these complexities are why only companies with expertise and capital are able to build these systems</a:t>
            </a:r>
          </a:p>
          <a:p>
            <a:pPr marL="171450" indent="-171450">
              <a:buFontTx/>
              <a:buChar char="-"/>
            </a:pPr>
            <a:r>
              <a:rPr lang="en-US" dirty="0"/>
              <a:t>There is a lot of help on the software side, but hardware is different because embedded systems need to come in all shapes, sizes and forms.</a:t>
            </a:r>
          </a:p>
          <a:p>
            <a:pPr marL="171450" indent="-171450">
              <a:buFontTx/>
              <a:buChar char="-"/>
            </a:pPr>
            <a:r>
              <a:rPr lang="en-US" dirty="0"/>
              <a:t>This has given rise to SOMs. We will talk about SOMs in a bit</a:t>
            </a:r>
          </a:p>
        </p:txBody>
      </p:sp>
      <p:sp>
        <p:nvSpPr>
          <p:cNvPr id="4" name="Slide Number Placeholder 3"/>
          <p:cNvSpPr>
            <a:spLocks noGrp="1"/>
          </p:cNvSpPr>
          <p:nvPr>
            <p:ph type="sldNum" sz="quarter" idx="5"/>
          </p:nvPr>
        </p:nvSpPr>
        <p:spPr/>
        <p:txBody>
          <a:bodyPr/>
          <a:lstStyle/>
          <a:p>
            <a:fld id="{A7A80880-899C-4A3F-BF6C-C65A5B5ED21F}" type="slidenum">
              <a:rPr lang="en-US" smtClean="0"/>
              <a:t>10</a:t>
            </a:fld>
            <a:endParaRPr lang="en-US"/>
          </a:p>
        </p:txBody>
      </p:sp>
    </p:spTree>
    <p:extLst>
      <p:ext uri="{BB962C8B-B14F-4D97-AF65-F5344CB8AC3E}">
        <p14:creationId xmlns:p14="http://schemas.microsoft.com/office/powerpoint/2010/main" val="1697370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What</a:t>
            </a:r>
            <a:r>
              <a:rPr lang="en-US" baseline="0" dirty="0"/>
              <a:t> if you could move up to a microprocessor while using half the space, half the design time and half the budget</a:t>
            </a:r>
            <a:endParaRPr lang="en-US" dirty="0"/>
          </a:p>
        </p:txBody>
      </p:sp>
      <p:sp>
        <p:nvSpPr>
          <p:cNvPr id="4" name="Slide Number Placeholder 3"/>
          <p:cNvSpPr>
            <a:spLocks noGrp="1"/>
          </p:cNvSpPr>
          <p:nvPr>
            <p:ph type="sldNum" sz="quarter" idx="10"/>
          </p:nvPr>
        </p:nvSpPr>
        <p:spPr/>
        <p:txBody>
          <a:bodyPr/>
          <a:lstStyle/>
          <a:p>
            <a:fld id="{A7A80880-899C-4A3F-BF6C-C65A5B5ED21F}" type="slidenum">
              <a:rPr lang="en-US" smtClean="0"/>
              <a:t>11</a:t>
            </a:fld>
            <a:endParaRPr lang="en-US"/>
          </a:p>
        </p:txBody>
      </p:sp>
    </p:spTree>
    <p:extLst>
      <p:ext uri="{BB962C8B-B14F-4D97-AF65-F5344CB8AC3E}">
        <p14:creationId xmlns:p14="http://schemas.microsoft.com/office/powerpoint/2010/main" val="36462621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180313" y="6443698"/>
            <a:ext cx="911939" cy="365125"/>
          </a:xfrm>
          <a:prstGeom prst="rect">
            <a:avLst/>
          </a:prstGeom>
        </p:spPr>
        <p:txBody>
          <a:bodyPr/>
          <a:lstStyle/>
          <a:p>
            <a:fld id="{DCE0E60D-AE41-4AB5-9905-8305235D51B8}" type="datetime1">
              <a:rPr lang="en-US" smtClean="0"/>
              <a:t>3/5/2019</a:t>
            </a:fld>
            <a:endParaRPr lang="en-US"/>
          </a:p>
        </p:txBody>
      </p:sp>
      <p:sp>
        <p:nvSpPr>
          <p:cNvPr id="5" name="Footer Placeholder 4"/>
          <p:cNvSpPr>
            <a:spLocks noGrp="1"/>
          </p:cNvSpPr>
          <p:nvPr>
            <p:ph type="ftr" sz="quarter" idx="11"/>
          </p:nvPr>
        </p:nvSpPr>
        <p:spPr>
          <a:xfrm>
            <a:off x="842598" y="6463837"/>
            <a:ext cx="6132348" cy="344986"/>
          </a:xfrm>
          <a:prstGeom prst="rect">
            <a:avLst/>
          </a:prstGeom>
        </p:spPr>
        <p:txBody>
          <a:bodyPr/>
          <a:lstStyle/>
          <a:p>
            <a:r>
              <a:rPr lang="en-US" dirty="0"/>
              <a:t>Proprietary and Confidential</a:t>
            </a:r>
          </a:p>
        </p:txBody>
      </p:sp>
      <p:sp>
        <p:nvSpPr>
          <p:cNvPr id="6" name="Slide Number Placeholder 5"/>
          <p:cNvSpPr>
            <a:spLocks noGrp="1"/>
          </p:cNvSpPr>
          <p:nvPr>
            <p:ph type="sldNum" sz="quarter" idx="12"/>
          </p:nvPr>
        </p:nvSpPr>
        <p:spPr/>
        <p:txBody>
          <a:bodyPr/>
          <a:lstStyle/>
          <a:p>
            <a:fld id="{7CB11A71-9332-491E-BB8B-254194F4AE5E}" type="slidenum">
              <a:rPr lang="en-US" smtClean="0"/>
              <a:t>‹#›</a:t>
            </a:fld>
            <a:endParaRPr lang="en-US"/>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27" y="49512"/>
            <a:ext cx="2291053" cy="2291053"/>
          </a:xfrm>
          <a:prstGeom prst="rect">
            <a:avLst/>
          </a:prstGeom>
        </p:spPr>
      </p:pic>
      <p:cxnSp>
        <p:nvCxnSpPr>
          <p:cNvPr id="20" name="Straight Connector 19"/>
          <p:cNvCxnSpPr/>
          <p:nvPr userDrawn="1"/>
        </p:nvCxnSpPr>
        <p:spPr>
          <a:xfrm>
            <a:off x="657826" y="6310202"/>
            <a:ext cx="842521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83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180313" y="6443698"/>
            <a:ext cx="911939" cy="365125"/>
          </a:xfrm>
          <a:prstGeom prst="rect">
            <a:avLst/>
          </a:prstGeom>
        </p:spPr>
        <p:txBody>
          <a:bodyPr/>
          <a:lstStyle/>
          <a:p>
            <a:fld id="{DBA0FD8A-C996-4CD2-B2FA-D85A8FD5DDCD}" type="datetime1">
              <a:rPr lang="en-US" smtClean="0"/>
              <a:t>3/5/2019</a:t>
            </a:fld>
            <a:endParaRPr lang="en-US"/>
          </a:p>
        </p:txBody>
      </p:sp>
      <p:sp>
        <p:nvSpPr>
          <p:cNvPr id="5" name="Footer Placeholder 4"/>
          <p:cNvSpPr>
            <a:spLocks noGrp="1"/>
          </p:cNvSpPr>
          <p:nvPr>
            <p:ph type="ftr" sz="quarter" idx="11"/>
          </p:nvPr>
        </p:nvSpPr>
        <p:spPr>
          <a:xfrm>
            <a:off x="1955798" y="6443698"/>
            <a:ext cx="5019147" cy="365125"/>
          </a:xfrm>
          <a:prstGeom prst="rect">
            <a:avLst/>
          </a:prstGeom>
        </p:spPr>
        <p:txBody>
          <a:bodyPr/>
          <a:lstStyle/>
          <a:p>
            <a:r>
              <a:rPr lang="en-US" dirty="0"/>
              <a:t>Proprietary and Confidential</a:t>
            </a:r>
          </a:p>
        </p:txBody>
      </p:sp>
      <p:sp>
        <p:nvSpPr>
          <p:cNvPr id="6" name="Slide Number Placeholder 5"/>
          <p:cNvSpPr>
            <a:spLocks noGrp="1"/>
          </p:cNvSpPr>
          <p:nvPr>
            <p:ph type="sldNum" sz="quarter" idx="12"/>
          </p:nvPr>
        </p:nvSpPr>
        <p:spPr/>
        <p:txBody>
          <a:bodyPr/>
          <a:lstStyle/>
          <a:p>
            <a:fld id="{7CB11A71-9332-491E-BB8B-254194F4AE5E}" type="slidenum">
              <a:rPr lang="en-US" smtClean="0"/>
              <a:t>‹#›</a:t>
            </a:fld>
            <a:endParaRPr lang="en-US"/>
          </a:p>
        </p:txBody>
      </p:sp>
    </p:spTree>
    <p:extLst>
      <p:ext uri="{BB962C8B-B14F-4D97-AF65-F5344CB8AC3E}">
        <p14:creationId xmlns:p14="http://schemas.microsoft.com/office/powerpoint/2010/main" val="3330196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180313" y="6443698"/>
            <a:ext cx="911939" cy="365125"/>
          </a:xfrm>
          <a:prstGeom prst="rect">
            <a:avLst/>
          </a:prstGeom>
        </p:spPr>
        <p:txBody>
          <a:bodyPr/>
          <a:lstStyle/>
          <a:p>
            <a:fld id="{ABFA0A92-63ED-4083-9746-532D5E886DE8}" type="datetime1">
              <a:rPr lang="en-US" smtClean="0"/>
              <a:t>3/5/2019</a:t>
            </a:fld>
            <a:endParaRPr lang="en-US"/>
          </a:p>
        </p:txBody>
      </p:sp>
      <p:sp>
        <p:nvSpPr>
          <p:cNvPr id="5" name="Footer Placeholder 4"/>
          <p:cNvSpPr>
            <a:spLocks noGrp="1"/>
          </p:cNvSpPr>
          <p:nvPr>
            <p:ph type="ftr" sz="quarter" idx="11"/>
          </p:nvPr>
        </p:nvSpPr>
        <p:spPr>
          <a:xfrm>
            <a:off x="1955798" y="6443698"/>
            <a:ext cx="5019147" cy="365125"/>
          </a:xfrm>
          <a:prstGeom prst="rect">
            <a:avLst/>
          </a:prstGeom>
        </p:spPr>
        <p:txBody>
          <a:bodyPr/>
          <a:lstStyle/>
          <a:p>
            <a:r>
              <a:rPr lang="en-US" dirty="0"/>
              <a:t>Proprietary and Confidential</a:t>
            </a:r>
          </a:p>
        </p:txBody>
      </p:sp>
      <p:sp>
        <p:nvSpPr>
          <p:cNvPr id="6" name="Slide Number Placeholder 5"/>
          <p:cNvSpPr>
            <a:spLocks noGrp="1"/>
          </p:cNvSpPr>
          <p:nvPr>
            <p:ph type="sldNum" sz="quarter" idx="12"/>
          </p:nvPr>
        </p:nvSpPr>
        <p:spPr/>
        <p:txBody>
          <a:bodyPr/>
          <a:lstStyle/>
          <a:p>
            <a:fld id="{7CB11A71-9332-491E-BB8B-254194F4AE5E}"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196636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180313" y="6443698"/>
            <a:ext cx="911939" cy="365125"/>
          </a:xfrm>
          <a:prstGeom prst="rect">
            <a:avLst/>
          </a:prstGeom>
        </p:spPr>
        <p:txBody>
          <a:bodyPr/>
          <a:lstStyle/>
          <a:p>
            <a:fld id="{C97F1FD9-D512-4DF0-8D76-6C1684783473}" type="datetime1">
              <a:rPr lang="en-US" smtClean="0"/>
              <a:t>3/5/2019</a:t>
            </a:fld>
            <a:endParaRPr lang="en-US"/>
          </a:p>
        </p:txBody>
      </p:sp>
      <p:sp>
        <p:nvSpPr>
          <p:cNvPr id="5" name="Footer Placeholder 4"/>
          <p:cNvSpPr>
            <a:spLocks noGrp="1"/>
          </p:cNvSpPr>
          <p:nvPr>
            <p:ph type="ftr" sz="quarter" idx="11"/>
          </p:nvPr>
        </p:nvSpPr>
        <p:spPr>
          <a:xfrm>
            <a:off x="1955798" y="6443698"/>
            <a:ext cx="5019147" cy="365125"/>
          </a:xfrm>
          <a:prstGeom prst="rect">
            <a:avLst/>
          </a:prstGeom>
        </p:spPr>
        <p:txBody>
          <a:bodyPr/>
          <a:lstStyle/>
          <a:p>
            <a:r>
              <a:rPr lang="en-US" dirty="0"/>
              <a:t>Proprietary and Confidential</a:t>
            </a:r>
          </a:p>
        </p:txBody>
      </p:sp>
      <p:sp>
        <p:nvSpPr>
          <p:cNvPr id="6" name="Slide Number Placeholder 5"/>
          <p:cNvSpPr>
            <a:spLocks noGrp="1"/>
          </p:cNvSpPr>
          <p:nvPr>
            <p:ph type="sldNum" sz="quarter" idx="12"/>
          </p:nvPr>
        </p:nvSpPr>
        <p:spPr/>
        <p:txBody>
          <a:bodyPr/>
          <a:lstStyle/>
          <a:p>
            <a:fld id="{7CB11A71-9332-491E-BB8B-254194F4AE5E}" type="slidenum">
              <a:rPr lang="en-US" smtClean="0"/>
              <a:t>‹#›</a:t>
            </a:fld>
            <a:endParaRPr lang="en-US"/>
          </a:p>
        </p:txBody>
      </p:sp>
    </p:spTree>
    <p:extLst>
      <p:ext uri="{BB962C8B-B14F-4D97-AF65-F5344CB8AC3E}">
        <p14:creationId xmlns:p14="http://schemas.microsoft.com/office/powerpoint/2010/main" val="1681700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180313" y="6443698"/>
            <a:ext cx="911939" cy="365125"/>
          </a:xfrm>
          <a:prstGeom prst="rect">
            <a:avLst/>
          </a:prstGeom>
        </p:spPr>
        <p:txBody>
          <a:bodyPr/>
          <a:lstStyle/>
          <a:p>
            <a:fld id="{E9E3FADB-1E34-4B84-957B-71D07C71EC61}" type="datetime1">
              <a:rPr lang="en-US" smtClean="0"/>
              <a:t>3/5/2019</a:t>
            </a:fld>
            <a:endParaRPr lang="en-US"/>
          </a:p>
        </p:txBody>
      </p:sp>
      <p:sp>
        <p:nvSpPr>
          <p:cNvPr id="5" name="Footer Placeholder 4"/>
          <p:cNvSpPr>
            <a:spLocks noGrp="1"/>
          </p:cNvSpPr>
          <p:nvPr>
            <p:ph type="ftr" sz="quarter" idx="11"/>
          </p:nvPr>
        </p:nvSpPr>
        <p:spPr>
          <a:xfrm>
            <a:off x="1955798" y="6443698"/>
            <a:ext cx="5019147" cy="365125"/>
          </a:xfrm>
          <a:prstGeom prst="rect">
            <a:avLst/>
          </a:prstGeom>
        </p:spPr>
        <p:txBody>
          <a:bodyPr/>
          <a:lstStyle/>
          <a:p>
            <a:r>
              <a:rPr lang="en-US" dirty="0"/>
              <a:t>Proprietary and Confidential</a:t>
            </a:r>
          </a:p>
        </p:txBody>
      </p:sp>
      <p:sp>
        <p:nvSpPr>
          <p:cNvPr id="6" name="Slide Number Placeholder 5"/>
          <p:cNvSpPr>
            <a:spLocks noGrp="1"/>
          </p:cNvSpPr>
          <p:nvPr>
            <p:ph type="sldNum" sz="quarter" idx="12"/>
          </p:nvPr>
        </p:nvSpPr>
        <p:spPr/>
        <p:txBody>
          <a:bodyPr/>
          <a:lstStyle/>
          <a:p>
            <a:fld id="{7CB11A71-9332-491E-BB8B-254194F4AE5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42474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180313" y="6443698"/>
            <a:ext cx="911939" cy="365125"/>
          </a:xfrm>
          <a:prstGeom prst="rect">
            <a:avLst/>
          </a:prstGeom>
        </p:spPr>
        <p:txBody>
          <a:bodyPr/>
          <a:lstStyle/>
          <a:p>
            <a:fld id="{289BD590-574B-42A0-9F66-C1641092AA71}" type="datetime1">
              <a:rPr lang="en-US" smtClean="0"/>
              <a:t>3/5/2019</a:t>
            </a:fld>
            <a:endParaRPr lang="en-US"/>
          </a:p>
        </p:txBody>
      </p:sp>
      <p:sp>
        <p:nvSpPr>
          <p:cNvPr id="5" name="Footer Placeholder 4"/>
          <p:cNvSpPr>
            <a:spLocks noGrp="1"/>
          </p:cNvSpPr>
          <p:nvPr>
            <p:ph type="ftr" sz="quarter" idx="11"/>
          </p:nvPr>
        </p:nvSpPr>
        <p:spPr>
          <a:xfrm>
            <a:off x="1955798" y="6443698"/>
            <a:ext cx="5019147" cy="365125"/>
          </a:xfrm>
          <a:prstGeom prst="rect">
            <a:avLst/>
          </a:prstGeom>
        </p:spPr>
        <p:txBody>
          <a:bodyPr/>
          <a:lstStyle/>
          <a:p>
            <a:r>
              <a:rPr lang="en-US" dirty="0"/>
              <a:t>Proprietary and Confidential</a:t>
            </a:r>
          </a:p>
        </p:txBody>
      </p:sp>
      <p:sp>
        <p:nvSpPr>
          <p:cNvPr id="6" name="Slide Number Placeholder 5"/>
          <p:cNvSpPr>
            <a:spLocks noGrp="1"/>
          </p:cNvSpPr>
          <p:nvPr>
            <p:ph type="sldNum" sz="quarter" idx="12"/>
          </p:nvPr>
        </p:nvSpPr>
        <p:spPr/>
        <p:txBody>
          <a:bodyPr/>
          <a:lstStyle/>
          <a:p>
            <a:fld id="{7CB11A71-9332-491E-BB8B-254194F4AE5E}" type="slidenum">
              <a:rPr lang="en-US" smtClean="0"/>
              <a:t>‹#›</a:t>
            </a:fld>
            <a:endParaRPr lang="en-US"/>
          </a:p>
        </p:txBody>
      </p:sp>
    </p:spTree>
    <p:extLst>
      <p:ext uri="{BB962C8B-B14F-4D97-AF65-F5344CB8AC3E}">
        <p14:creationId xmlns:p14="http://schemas.microsoft.com/office/powerpoint/2010/main" val="1464807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3532" y="381000"/>
            <a:ext cx="8825268" cy="9144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3532" y="1295400"/>
            <a:ext cx="8825268" cy="4876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180313" y="6443698"/>
            <a:ext cx="911939" cy="365125"/>
          </a:xfrm>
          <a:prstGeom prst="rect">
            <a:avLst/>
          </a:prstGeom>
        </p:spPr>
        <p:txBody>
          <a:bodyPr/>
          <a:lstStyle/>
          <a:p>
            <a:fld id="{6F759FDB-6110-480E-ABAB-FA9D878FC871}" type="datetime1">
              <a:rPr lang="en-US" smtClean="0"/>
              <a:t>3/5/2019</a:t>
            </a:fld>
            <a:endParaRPr lang="en-US"/>
          </a:p>
        </p:txBody>
      </p:sp>
      <p:sp>
        <p:nvSpPr>
          <p:cNvPr id="5" name="Footer Placeholder 4"/>
          <p:cNvSpPr>
            <a:spLocks noGrp="1"/>
          </p:cNvSpPr>
          <p:nvPr>
            <p:ph type="ftr" sz="quarter" idx="11"/>
          </p:nvPr>
        </p:nvSpPr>
        <p:spPr>
          <a:xfrm>
            <a:off x="1955798" y="6443698"/>
            <a:ext cx="5019147" cy="365125"/>
          </a:xfrm>
          <a:prstGeom prst="rect">
            <a:avLst/>
          </a:prstGeom>
        </p:spPr>
        <p:txBody>
          <a:bodyPr/>
          <a:lstStyle/>
          <a:p>
            <a:r>
              <a:rPr lang="en-US" dirty="0"/>
              <a:t>Proprietary and Confidential</a:t>
            </a:r>
          </a:p>
        </p:txBody>
      </p:sp>
      <p:sp>
        <p:nvSpPr>
          <p:cNvPr id="6" name="Slide Number Placeholder 5"/>
          <p:cNvSpPr>
            <a:spLocks noGrp="1"/>
          </p:cNvSpPr>
          <p:nvPr>
            <p:ph type="sldNum" sz="quarter" idx="12"/>
          </p:nvPr>
        </p:nvSpPr>
        <p:spPr/>
        <p:txBody>
          <a:bodyPr/>
          <a:lstStyle/>
          <a:p>
            <a:fld id="{7CB11A71-9332-491E-BB8B-254194F4AE5E}" type="slidenum">
              <a:rPr lang="en-US" smtClean="0"/>
              <a:t>‹#›</a:t>
            </a:fld>
            <a:endParaRPr lang="en-US"/>
          </a:p>
        </p:txBody>
      </p:sp>
    </p:spTree>
    <p:extLst>
      <p:ext uri="{BB962C8B-B14F-4D97-AF65-F5344CB8AC3E}">
        <p14:creationId xmlns:p14="http://schemas.microsoft.com/office/powerpoint/2010/main" val="1940189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180313" y="6443698"/>
            <a:ext cx="911939" cy="365125"/>
          </a:xfrm>
          <a:prstGeom prst="rect">
            <a:avLst/>
          </a:prstGeom>
        </p:spPr>
        <p:txBody>
          <a:bodyPr/>
          <a:lstStyle/>
          <a:p>
            <a:fld id="{18DD7513-F69D-4713-8BCF-F1DABEBFA99E}" type="datetime1">
              <a:rPr lang="en-US" smtClean="0"/>
              <a:t>3/5/2019</a:t>
            </a:fld>
            <a:endParaRPr lang="en-US"/>
          </a:p>
        </p:txBody>
      </p:sp>
      <p:sp>
        <p:nvSpPr>
          <p:cNvPr id="5" name="Footer Placeholder 4"/>
          <p:cNvSpPr>
            <a:spLocks noGrp="1"/>
          </p:cNvSpPr>
          <p:nvPr>
            <p:ph type="ftr" sz="quarter" idx="11"/>
          </p:nvPr>
        </p:nvSpPr>
        <p:spPr>
          <a:xfrm>
            <a:off x="1955798" y="6443698"/>
            <a:ext cx="5019147" cy="365125"/>
          </a:xfrm>
          <a:prstGeom prst="rect">
            <a:avLst/>
          </a:prstGeom>
        </p:spPr>
        <p:txBody>
          <a:bodyPr/>
          <a:lstStyle/>
          <a:p>
            <a:r>
              <a:rPr lang="en-US" dirty="0"/>
              <a:t>Proprietary and Confidential</a:t>
            </a:r>
          </a:p>
        </p:txBody>
      </p:sp>
      <p:sp>
        <p:nvSpPr>
          <p:cNvPr id="6" name="Slide Number Placeholder 5"/>
          <p:cNvSpPr>
            <a:spLocks noGrp="1"/>
          </p:cNvSpPr>
          <p:nvPr>
            <p:ph type="sldNum" sz="quarter" idx="12"/>
          </p:nvPr>
        </p:nvSpPr>
        <p:spPr/>
        <p:txBody>
          <a:bodyPr/>
          <a:lstStyle/>
          <a:p>
            <a:fld id="{7CB11A71-9332-491E-BB8B-254194F4AE5E}" type="slidenum">
              <a:rPr lang="en-US" smtClean="0"/>
              <a:t>‹#›</a:t>
            </a:fld>
            <a:endParaRPr lang="en-US"/>
          </a:p>
        </p:txBody>
      </p:sp>
    </p:spTree>
    <p:extLst>
      <p:ext uri="{BB962C8B-B14F-4D97-AF65-F5344CB8AC3E}">
        <p14:creationId xmlns:p14="http://schemas.microsoft.com/office/powerpoint/2010/main" val="1911430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532" y="381000"/>
            <a:ext cx="9130068" cy="914400"/>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09600" y="1295401"/>
            <a:ext cx="9144000" cy="4876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180313" y="6443698"/>
            <a:ext cx="911939" cy="365125"/>
          </a:xfrm>
          <a:prstGeom prst="rect">
            <a:avLst/>
          </a:prstGeom>
        </p:spPr>
        <p:txBody>
          <a:bodyPr/>
          <a:lstStyle/>
          <a:p>
            <a:fld id="{572A734D-7A19-4215-9864-6E764ABCCE06}" type="datetime1">
              <a:rPr lang="en-US" smtClean="0"/>
              <a:t>3/5/2019</a:t>
            </a:fld>
            <a:endParaRPr lang="en-US"/>
          </a:p>
        </p:txBody>
      </p:sp>
      <p:sp>
        <p:nvSpPr>
          <p:cNvPr id="5" name="Footer Placeholder 4"/>
          <p:cNvSpPr>
            <a:spLocks noGrp="1"/>
          </p:cNvSpPr>
          <p:nvPr>
            <p:ph type="ftr" sz="quarter" idx="11"/>
          </p:nvPr>
        </p:nvSpPr>
        <p:spPr>
          <a:xfrm>
            <a:off x="1955798" y="6443698"/>
            <a:ext cx="5019147" cy="365125"/>
          </a:xfrm>
          <a:prstGeom prst="rect">
            <a:avLst/>
          </a:prstGeom>
        </p:spPr>
        <p:txBody>
          <a:bodyPr/>
          <a:lstStyle/>
          <a:p>
            <a:r>
              <a:rPr lang="en-US" dirty="0"/>
              <a:t>Proprietary and Confidential</a:t>
            </a:r>
          </a:p>
        </p:txBody>
      </p:sp>
      <p:sp>
        <p:nvSpPr>
          <p:cNvPr id="6" name="Slide Number Placeholder 5"/>
          <p:cNvSpPr>
            <a:spLocks noGrp="1"/>
          </p:cNvSpPr>
          <p:nvPr>
            <p:ph type="sldNum" sz="quarter" idx="12"/>
          </p:nvPr>
        </p:nvSpPr>
        <p:spPr/>
        <p:txBody>
          <a:bodyPr/>
          <a:lstStyle/>
          <a:p>
            <a:fld id="{7CB11A71-9332-491E-BB8B-254194F4AE5E}" type="slidenum">
              <a:rPr lang="en-US" smtClean="0"/>
              <a:t>‹#›</a:t>
            </a:fld>
            <a:endParaRPr lang="en-US"/>
          </a:p>
        </p:txBody>
      </p:sp>
    </p:spTree>
    <p:extLst>
      <p:ext uri="{BB962C8B-B14F-4D97-AF65-F5344CB8AC3E}">
        <p14:creationId xmlns:p14="http://schemas.microsoft.com/office/powerpoint/2010/main" val="2345901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180313" y="6443698"/>
            <a:ext cx="911939" cy="365125"/>
          </a:xfrm>
          <a:prstGeom prst="rect">
            <a:avLst/>
          </a:prstGeom>
        </p:spPr>
        <p:txBody>
          <a:bodyPr/>
          <a:lstStyle/>
          <a:p>
            <a:fld id="{F5703BDC-108F-45B1-ABB6-A282AAB1FFC4}" type="datetime1">
              <a:rPr lang="en-US" smtClean="0"/>
              <a:t>3/5/2019</a:t>
            </a:fld>
            <a:endParaRPr lang="en-US"/>
          </a:p>
        </p:txBody>
      </p:sp>
      <p:sp>
        <p:nvSpPr>
          <p:cNvPr id="5" name="Footer Placeholder 4"/>
          <p:cNvSpPr>
            <a:spLocks noGrp="1"/>
          </p:cNvSpPr>
          <p:nvPr>
            <p:ph type="ftr" sz="quarter" idx="11"/>
          </p:nvPr>
        </p:nvSpPr>
        <p:spPr>
          <a:xfrm>
            <a:off x="1955798" y="6443698"/>
            <a:ext cx="5019147" cy="365125"/>
          </a:xfrm>
          <a:prstGeom prst="rect">
            <a:avLst/>
          </a:prstGeom>
        </p:spPr>
        <p:txBody>
          <a:bodyPr/>
          <a:lstStyle/>
          <a:p>
            <a:r>
              <a:rPr lang="en-US" dirty="0"/>
              <a:t>Proprietary and Confidential</a:t>
            </a:r>
          </a:p>
        </p:txBody>
      </p:sp>
      <p:sp>
        <p:nvSpPr>
          <p:cNvPr id="6" name="Slide Number Placeholder 5"/>
          <p:cNvSpPr>
            <a:spLocks noGrp="1"/>
          </p:cNvSpPr>
          <p:nvPr>
            <p:ph type="sldNum" sz="quarter" idx="12"/>
          </p:nvPr>
        </p:nvSpPr>
        <p:spPr/>
        <p:txBody>
          <a:bodyPr/>
          <a:lstStyle/>
          <a:p>
            <a:fld id="{7CB11A71-9332-491E-BB8B-254194F4AE5E}" type="slidenum">
              <a:rPr lang="en-US" smtClean="0"/>
              <a:t>‹#›</a:t>
            </a:fld>
            <a:endParaRPr lang="en-US"/>
          </a:p>
        </p:txBody>
      </p:sp>
    </p:spTree>
    <p:extLst>
      <p:ext uri="{BB962C8B-B14F-4D97-AF65-F5344CB8AC3E}">
        <p14:creationId xmlns:p14="http://schemas.microsoft.com/office/powerpoint/2010/main" val="331832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3532" y="381000"/>
            <a:ext cx="9130068" cy="9144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295400"/>
            <a:ext cx="4343400" cy="4876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1295400"/>
            <a:ext cx="4343400" cy="4876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180313" y="6443698"/>
            <a:ext cx="911939" cy="365125"/>
          </a:xfrm>
          <a:prstGeom prst="rect">
            <a:avLst/>
          </a:prstGeom>
        </p:spPr>
        <p:txBody>
          <a:bodyPr/>
          <a:lstStyle/>
          <a:p>
            <a:fld id="{93AC5E80-DD8A-4C6C-9EE6-6C101075CC2F}" type="datetime1">
              <a:rPr lang="en-US" smtClean="0"/>
              <a:t>3/5/2019</a:t>
            </a:fld>
            <a:endParaRPr lang="en-US"/>
          </a:p>
        </p:txBody>
      </p:sp>
      <p:sp>
        <p:nvSpPr>
          <p:cNvPr id="6" name="Footer Placeholder 5"/>
          <p:cNvSpPr>
            <a:spLocks noGrp="1"/>
          </p:cNvSpPr>
          <p:nvPr>
            <p:ph type="ftr" sz="quarter" idx="11"/>
          </p:nvPr>
        </p:nvSpPr>
        <p:spPr>
          <a:xfrm>
            <a:off x="1955798" y="6443698"/>
            <a:ext cx="5019147" cy="365125"/>
          </a:xfrm>
          <a:prstGeom prst="rect">
            <a:avLst/>
          </a:prstGeom>
        </p:spPr>
        <p:txBody>
          <a:bodyPr/>
          <a:lstStyle/>
          <a:p>
            <a:r>
              <a:rPr lang="en-US" dirty="0"/>
              <a:t>Proprietary and Confidential</a:t>
            </a:r>
          </a:p>
        </p:txBody>
      </p:sp>
      <p:sp>
        <p:nvSpPr>
          <p:cNvPr id="7" name="Slide Number Placeholder 6"/>
          <p:cNvSpPr>
            <a:spLocks noGrp="1"/>
          </p:cNvSpPr>
          <p:nvPr>
            <p:ph type="sldNum" sz="quarter" idx="12"/>
          </p:nvPr>
        </p:nvSpPr>
        <p:spPr/>
        <p:txBody>
          <a:bodyPr/>
          <a:lstStyle/>
          <a:p>
            <a:fld id="{7CB11A71-9332-491E-BB8B-254194F4AE5E}" type="slidenum">
              <a:rPr lang="en-US" smtClean="0"/>
              <a:t>‹#›</a:t>
            </a:fld>
            <a:endParaRPr lang="en-US"/>
          </a:p>
        </p:txBody>
      </p:sp>
    </p:spTree>
    <p:extLst>
      <p:ext uri="{BB962C8B-B14F-4D97-AF65-F5344CB8AC3E}">
        <p14:creationId xmlns:p14="http://schemas.microsoft.com/office/powerpoint/2010/main" val="154039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3532" y="381000"/>
            <a:ext cx="9130068" cy="9144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295400"/>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1871662"/>
            <a:ext cx="4185623" cy="430053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1295400"/>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81601" y="1871662"/>
            <a:ext cx="4185617" cy="430053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180313" y="6443698"/>
            <a:ext cx="911939" cy="365125"/>
          </a:xfrm>
          <a:prstGeom prst="rect">
            <a:avLst/>
          </a:prstGeom>
        </p:spPr>
        <p:txBody>
          <a:bodyPr/>
          <a:lstStyle/>
          <a:p>
            <a:fld id="{4FEDED7B-E40D-40CF-A38C-1D773DC3056C}" type="datetime1">
              <a:rPr lang="en-US" smtClean="0"/>
              <a:t>3/5/2019</a:t>
            </a:fld>
            <a:endParaRPr lang="en-US"/>
          </a:p>
        </p:txBody>
      </p:sp>
      <p:sp>
        <p:nvSpPr>
          <p:cNvPr id="8" name="Footer Placeholder 7"/>
          <p:cNvSpPr>
            <a:spLocks noGrp="1"/>
          </p:cNvSpPr>
          <p:nvPr>
            <p:ph type="ftr" sz="quarter" idx="11"/>
          </p:nvPr>
        </p:nvSpPr>
        <p:spPr>
          <a:xfrm>
            <a:off x="1955798" y="6443698"/>
            <a:ext cx="5019147" cy="365125"/>
          </a:xfrm>
          <a:prstGeom prst="rect">
            <a:avLst/>
          </a:prstGeom>
        </p:spPr>
        <p:txBody>
          <a:bodyPr/>
          <a:lstStyle/>
          <a:p>
            <a:r>
              <a:rPr lang="en-US" dirty="0"/>
              <a:t>Proprietary and Confidential</a:t>
            </a:r>
          </a:p>
        </p:txBody>
      </p:sp>
      <p:sp>
        <p:nvSpPr>
          <p:cNvPr id="9" name="Slide Number Placeholder 8"/>
          <p:cNvSpPr>
            <a:spLocks noGrp="1"/>
          </p:cNvSpPr>
          <p:nvPr>
            <p:ph type="sldNum" sz="quarter" idx="12"/>
          </p:nvPr>
        </p:nvSpPr>
        <p:spPr/>
        <p:txBody>
          <a:bodyPr/>
          <a:lstStyle/>
          <a:p>
            <a:fld id="{7CB11A71-9332-491E-BB8B-254194F4AE5E}" type="slidenum">
              <a:rPr lang="en-US" smtClean="0"/>
              <a:t>‹#›</a:t>
            </a:fld>
            <a:endParaRPr lang="en-US"/>
          </a:p>
        </p:txBody>
      </p:sp>
    </p:spTree>
    <p:extLst>
      <p:ext uri="{BB962C8B-B14F-4D97-AF65-F5344CB8AC3E}">
        <p14:creationId xmlns:p14="http://schemas.microsoft.com/office/powerpoint/2010/main" val="2793824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3532" y="381000"/>
            <a:ext cx="9130068" cy="91440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180313" y="6443698"/>
            <a:ext cx="911939" cy="365125"/>
          </a:xfrm>
          <a:prstGeom prst="rect">
            <a:avLst/>
          </a:prstGeom>
        </p:spPr>
        <p:txBody>
          <a:bodyPr/>
          <a:lstStyle/>
          <a:p>
            <a:fld id="{B311413B-CBD9-4442-8E9C-CE39812BC13A}" type="datetime1">
              <a:rPr lang="en-US" smtClean="0"/>
              <a:t>3/5/2019</a:t>
            </a:fld>
            <a:endParaRPr lang="en-US"/>
          </a:p>
        </p:txBody>
      </p:sp>
      <p:sp>
        <p:nvSpPr>
          <p:cNvPr id="4" name="Footer Placeholder 3"/>
          <p:cNvSpPr>
            <a:spLocks noGrp="1"/>
          </p:cNvSpPr>
          <p:nvPr>
            <p:ph type="ftr" sz="quarter" idx="11"/>
          </p:nvPr>
        </p:nvSpPr>
        <p:spPr>
          <a:xfrm>
            <a:off x="1955798" y="6443698"/>
            <a:ext cx="5019147" cy="365125"/>
          </a:xfrm>
          <a:prstGeom prst="rect">
            <a:avLst/>
          </a:prstGeom>
        </p:spPr>
        <p:txBody>
          <a:bodyPr/>
          <a:lstStyle/>
          <a:p>
            <a:r>
              <a:rPr lang="en-US" dirty="0"/>
              <a:t>Proprietary and Confidential</a:t>
            </a:r>
          </a:p>
        </p:txBody>
      </p:sp>
      <p:sp>
        <p:nvSpPr>
          <p:cNvPr id="5" name="Slide Number Placeholder 4"/>
          <p:cNvSpPr>
            <a:spLocks noGrp="1"/>
          </p:cNvSpPr>
          <p:nvPr>
            <p:ph type="sldNum" sz="quarter" idx="12"/>
          </p:nvPr>
        </p:nvSpPr>
        <p:spPr/>
        <p:txBody>
          <a:bodyPr/>
          <a:lstStyle/>
          <a:p>
            <a:fld id="{7CB11A71-9332-491E-BB8B-254194F4AE5E}" type="slidenum">
              <a:rPr lang="en-US" smtClean="0"/>
              <a:t>‹#›</a:t>
            </a:fld>
            <a:endParaRPr lang="en-US"/>
          </a:p>
        </p:txBody>
      </p:sp>
    </p:spTree>
    <p:extLst>
      <p:ext uri="{BB962C8B-B14F-4D97-AF65-F5344CB8AC3E}">
        <p14:creationId xmlns:p14="http://schemas.microsoft.com/office/powerpoint/2010/main" val="2055064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180313" y="6443698"/>
            <a:ext cx="911939" cy="365125"/>
          </a:xfrm>
          <a:prstGeom prst="rect">
            <a:avLst/>
          </a:prstGeom>
        </p:spPr>
        <p:txBody>
          <a:bodyPr/>
          <a:lstStyle/>
          <a:p>
            <a:fld id="{224BD238-B89F-4EF3-B463-9ED16F78CA66}" type="datetime1">
              <a:rPr lang="en-US" smtClean="0"/>
              <a:t>3/5/2019</a:t>
            </a:fld>
            <a:endParaRPr lang="en-US"/>
          </a:p>
        </p:txBody>
      </p:sp>
      <p:sp>
        <p:nvSpPr>
          <p:cNvPr id="3" name="Footer Placeholder 2"/>
          <p:cNvSpPr>
            <a:spLocks noGrp="1"/>
          </p:cNvSpPr>
          <p:nvPr>
            <p:ph type="ftr" sz="quarter" idx="11"/>
          </p:nvPr>
        </p:nvSpPr>
        <p:spPr>
          <a:xfrm>
            <a:off x="1955798" y="6443698"/>
            <a:ext cx="5019147" cy="365125"/>
          </a:xfrm>
          <a:prstGeom prst="rect">
            <a:avLst/>
          </a:prstGeom>
        </p:spPr>
        <p:txBody>
          <a:bodyPr/>
          <a:lstStyle/>
          <a:p>
            <a:r>
              <a:rPr lang="en-US" dirty="0"/>
              <a:t>Proprietary and Confidential</a:t>
            </a:r>
          </a:p>
        </p:txBody>
      </p:sp>
      <p:sp>
        <p:nvSpPr>
          <p:cNvPr id="4" name="Slide Number Placeholder 3"/>
          <p:cNvSpPr>
            <a:spLocks noGrp="1"/>
          </p:cNvSpPr>
          <p:nvPr>
            <p:ph type="sldNum" sz="quarter" idx="12"/>
          </p:nvPr>
        </p:nvSpPr>
        <p:spPr/>
        <p:txBody>
          <a:bodyPr/>
          <a:lstStyle/>
          <a:p>
            <a:fld id="{7CB11A71-9332-491E-BB8B-254194F4AE5E}" type="slidenum">
              <a:rPr lang="en-US" smtClean="0"/>
              <a:t>‹#›</a:t>
            </a:fld>
            <a:endParaRPr lang="en-US"/>
          </a:p>
        </p:txBody>
      </p:sp>
    </p:spTree>
    <p:extLst>
      <p:ext uri="{BB962C8B-B14F-4D97-AF65-F5344CB8AC3E}">
        <p14:creationId xmlns:p14="http://schemas.microsoft.com/office/powerpoint/2010/main" val="3842672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a:xfrm>
            <a:off x="7180313" y="6443698"/>
            <a:ext cx="911939" cy="365125"/>
          </a:xfrm>
          <a:prstGeom prst="rect">
            <a:avLst/>
          </a:prstGeom>
        </p:spPr>
        <p:txBody>
          <a:bodyPr/>
          <a:lstStyle/>
          <a:p>
            <a:fld id="{81A870E1-1CD8-4214-8E22-8692FD1494E9}" type="datetime1">
              <a:rPr lang="en-US" smtClean="0"/>
              <a:t>3/5/2019</a:t>
            </a:fld>
            <a:endParaRPr lang="en-US"/>
          </a:p>
        </p:txBody>
      </p:sp>
      <p:sp>
        <p:nvSpPr>
          <p:cNvPr id="6" name="Footer Placeholder 5"/>
          <p:cNvSpPr>
            <a:spLocks noGrp="1"/>
          </p:cNvSpPr>
          <p:nvPr>
            <p:ph type="ftr" sz="quarter" idx="11"/>
          </p:nvPr>
        </p:nvSpPr>
        <p:spPr>
          <a:xfrm>
            <a:off x="1955798" y="6443698"/>
            <a:ext cx="5019147" cy="365125"/>
          </a:xfrm>
          <a:prstGeom prst="rect">
            <a:avLst/>
          </a:prstGeom>
        </p:spPr>
        <p:txBody>
          <a:bodyPr/>
          <a:lstStyle/>
          <a:p>
            <a:r>
              <a:rPr lang="en-US" dirty="0"/>
              <a:t>Proprietary and Confidential</a:t>
            </a:r>
          </a:p>
        </p:txBody>
      </p:sp>
      <p:sp>
        <p:nvSpPr>
          <p:cNvPr id="7" name="Slide Number Placeholder 6"/>
          <p:cNvSpPr>
            <a:spLocks noGrp="1"/>
          </p:cNvSpPr>
          <p:nvPr>
            <p:ph type="sldNum" sz="quarter" idx="12"/>
          </p:nvPr>
        </p:nvSpPr>
        <p:spPr/>
        <p:txBody>
          <a:bodyPr/>
          <a:lstStyle/>
          <a:p>
            <a:fld id="{7CB11A71-9332-491E-BB8B-254194F4AE5E}" type="slidenum">
              <a:rPr lang="en-US" smtClean="0"/>
              <a:t>‹#›</a:t>
            </a:fld>
            <a:endParaRPr lang="en-US"/>
          </a:p>
        </p:txBody>
      </p:sp>
    </p:spTree>
    <p:extLst>
      <p:ext uri="{BB962C8B-B14F-4D97-AF65-F5344CB8AC3E}">
        <p14:creationId xmlns:p14="http://schemas.microsoft.com/office/powerpoint/2010/main" val="1058897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7180313" y="6443698"/>
            <a:ext cx="911939" cy="365125"/>
          </a:xfrm>
          <a:prstGeom prst="rect">
            <a:avLst/>
          </a:prstGeom>
        </p:spPr>
        <p:txBody>
          <a:bodyPr/>
          <a:lstStyle/>
          <a:p>
            <a:fld id="{AB101B95-4661-48BE-97D6-84DD40E02285}" type="datetime1">
              <a:rPr lang="en-US" smtClean="0"/>
              <a:t>3/5/2019</a:t>
            </a:fld>
            <a:endParaRPr lang="en-US"/>
          </a:p>
        </p:txBody>
      </p:sp>
      <p:sp>
        <p:nvSpPr>
          <p:cNvPr id="6" name="Footer Placeholder 5"/>
          <p:cNvSpPr>
            <a:spLocks noGrp="1"/>
          </p:cNvSpPr>
          <p:nvPr>
            <p:ph type="ftr" sz="quarter" idx="11"/>
          </p:nvPr>
        </p:nvSpPr>
        <p:spPr>
          <a:xfrm>
            <a:off x="1955798" y="6443698"/>
            <a:ext cx="5019147" cy="365125"/>
          </a:xfrm>
          <a:prstGeom prst="rect">
            <a:avLst/>
          </a:prstGeom>
        </p:spPr>
        <p:txBody>
          <a:bodyPr/>
          <a:lstStyle/>
          <a:p>
            <a:r>
              <a:rPr lang="en-US" dirty="0"/>
              <a:t>Proprietary and Confidential</a:t>
            </a:r>
          </a:p>
        </p:txBody>
      </p:sp>
      <p:sp>
        <p:nvSpPr>
          <p:cNvPr id="7" name="Slide Number Placeholder 6"/>
          <p:cNvSpPr>
            <a:spLocks noGrp="1"/>
          </p:cNvSpPr>
          <p:nvPr>
            <p:ph type="sldNum" sz="quarter" idx="12"/>
          </p:nvPr>
        </p:nvSpPr>
        <p:spPr/>
        <p:txBody>
          <a:bodyPr/>
          <a:lstStyle/>
          <a:p>
            <a:fld id="{7CB11A71-9332-491E-BB8B-254194F4AE5E}" type="slidenum">
              <a:rPr lang="en-US" smtClean="0"/>
              <a:t>‹#›</a:t>
            </a:fld>
            <a:endParaRPr lang="en-US"/>
          </a:p>
        </p:txBody>
      </p:sp>
    </p:spTree>
    <p:extLst>
      <p:ext uri="{BB962C8B-B14F-4D97-AF65-F5344CB8AC3E}">
        <p14:creationId xmlns:p14="http://schemas.microsoft.com/office/powerpoint/2010/main" val="3344181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23532" y="381000"/>
            <a:ext cx="9130068" cy="9144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23532" y="1295400"/>
            <a:ext cx="9130068" cy="4876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335318" y="6443698"/>
            <a:ext cx="683339" cy="365125"/>
          </a:xfrm>
          <a:prstGeom prst="rect">
            <a:avLst/>
          </a:prstGeom>
        </p:spPr>
        <p:txBody>
          <a:bodyPr vert="horz" lIns="91440" tIns="45720" rIns="91440" bIns="45720" rtlCol="0" anchor="ctr"/>
          <a:lstStyle>
            <a:lvl1pPr algn="r">
              <a:defRPr sz="900">
                <a:solidFill>
                  <a:schemeClr val="accent1"/>
                </a:solidFill>
              </a:defRPr>
            </a:lvl1pPr>
          </a:lstStyle>
          <a:p>
            <a:fld id="{7CB11A71-9332-491E-BB8B-254194F4AE5E}" type="slidenum">
              <a:rPr lang="en-US" smtClean="0"/>
              <a:t>‹#›</a:t>
            </a:fld>
            <a:endParaRPr lang="en-US" dirty="0"/>
          </a:p>
        </p:txBody>
      </p:sp>
      <p:pic>
        <p:nvPicPr>
          <p:cNvPr id="18" name="Picture 1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77334" y="6406487"/>
            <a:ext cx="1270736" cy="359889"/>
          </a:xfrm>
          <a:prstGeom prst="rect">
            <a:avLst/>
          </a:prstGeom>
        </p:spPr>
      </p:pic>
      <p:cxnSp>
        <p:nvCxnSpPr>
          <p:cNvPr id="19" name="Straight Connector 18"/>
          <p:cNvCxnSpPr/>
          <p:nvPr userDrawn="1"/>
        </p:nvCxnSpPr>
        <p:spPr>
          <a:xfrm>
            <a:off x="657826" y="6310202"/>
            <a:ext cx="842521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663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gif"/><Relationship Id="rId7"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10" Type="http://schemas.openxmlformats.org/officeDocument/2006/relationships/image" Target="../media/image1.jpeg"/><Relationship Id="rId4" Type="http://schemas.openxmlformats.org/officeDocument/2006/relationships/image" Target="../media/image28.jpeg"/><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png"/><Relationship Id="rId9"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www.mouser.com/octavo-systems/" TargetMode="External"/><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octavosystems.com/osd3358-sm-red/" TargetMode="External"/><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hyperlink" Target="https://beagleboard.org/black-wireless" TargetMode="External"/><Relationship Id="rId3" Type="http://schemas.openxmlformats.org/officeDocument/2006/relationships/image" Target="../media/image66.jpeg"/><Relationship Id="rId7" Type="http://schemas.openxmlformats.org/officeDocument/2006/relationships/hyperlink" Target="https://beagleboard.org/blu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hyperlink" Target="http://bbb.io/pocket" TargetMode="External"/><Relationship Id="rId10" Type="http://schemas.openxmlformats.org/officeDocument/2006/relationships/image" Target="../media/image65.png"/><Relationship Id="rId4" Type="http://schemas.openxmlformats.org/officeDocument/2006/relationships/image" Target="../media/image67.png"/><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video" Target="https://www.youtube.com/embed/2hIjRTErHS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jpe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amp;ehk=H"/><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514602"/>
            <a:ext cx="8686799" cy="1646302"/>
          </a:xfrm>
        </p:spPr>
        <p:txBody>
          <a:bodyPr/>
          <a:lstStyle/>
          <a:p>
            <a:pPr algn="ctr"/>
            <a:r>
              <a:rPr lang="en-US" sz="4000" b="1" dirty="0"/>
              <a:t>Add a Computer to your Design through SiP Technology</a:t>
            </a:r>
            <a:endParaRPr lang="en-US" sz="4000" dirty="0"/>
          </a:p>
        </p:txBody>
      </p:sp>
      <p:sp>
        <p:nvSpPr>
          <p:cNvPr id="7" name="Slide Number Placeholder 6"/>
          <p:cNvSpPr>
            <a:spLocks noGrp="1"/>
          </p:cNvSpPr>
          <p:nvPr>
            <p:ph type="sldNum" sz="quarter" idx="12"/>
          </p:nvPr>
        </p:nvSpPr>
        <p:spPr/>
        <p:txBody>
          <a:bodyPr/>
          <a:lstStyle/>
          <a:p>
            <a:fld id="{7CB11A71-9332-491E-BB8B-254194F4AE5E}" type="slidenum">
              <a:rPr lang="en-US" smtClean="0"/>
              <a:t>1</a:t>
            </a:fld>
            <a:endParaRPr lang="en-US"/>
          </a:p>
        </p:txBody>
      </p:sp>
      <p:sp>
        <p:nvSpPr>
          <p:cNvPr id="3" name="TextBox 2">
            <a:extLst>
              <a:ext uri="{FF2B5EF4-FFF2-40B4-BE49-F238E27FC236}">
                <a16:creationId xmlns:a16="http://schemas.microsoft.com/office/drawing/2014/main" id="{22E26AC9-8F0E-49E2-9392-9BD7AE3EA686}"/>
              </a:ext>
            </a:extLst>
          </p:cNvPr>
          <p:cNvSpPr txBox="1"/>
          <p:nvPr/>
        </p:nvSpPr>
        <p:spPr>
          <a:xfrm>
            <a:off x="5524500" y="4724400"/>
            <a:ext cx="2749535" cy="923330"/>
          </a:xfrm>
          <a:prstGeom prst="rect">
            <a:avLst/>
          </a:prstGeom>
          <a:noFill/>
        </p:spPr>
        <p:txBody>
          <a:bodyPr wrap="none" rtlCol="0">
            <a:spAutoFit/>
          </a:bodyPr>
          <a:lstStyle/>
          <a:p>
            <a:r>
              <a:rPr lang="en-US" dirty="0"/>
              <a:t>Neeraj Dantu</a:t>
            </a:r>
          </a:p>
          <a:p>
            <a:r>
              <a:rPr lang="en-US" dirty="0"/>
              <a:t>Systems &amp; Apps Engineer</a:t>
            </a:r>
          </a:p>
          <a:p>
            <a:r>
              <a:rPr lang="en-US" dirty="0"/>
              <a:t>Octavo Systems</a:t>
            </a:r>
          </a:p>
        </p:txBody>
      </p:sp>
    </p:spTree>
    <p:extLst>
      <p:ext uri="{BB962C8B-B14F-4D97-AF65-F5344CB8AC3E}">
        <p14:creationId xmlns:p14="http://schemas.microsoft.com/office/powerpoint/2010/main" val="123407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02CA6-2335-4AEE-B106-0E9A23524EE6}"/>
              </a:ext>
            </a:extLst>
          </p:cNvPr>
          <p:cNvSpPr>
            <a:spLocks noGrp="1"/>
          </p:cNvSpPr>
          <p:nvPr>
            <p:ph type="title"/>
          </p:nvPr>
        </p:nvSpPr>
        <p:spPr/>
        <p:txBody>
          <a:bodyPr vert="horz" lIns="91440" tIns="45720" rIns="91440" bIns="45720" rtlCol="0" anchor="t">
            <a:normAutofit fontScale="90000"/>
          </a:bodyPr>
          <a:lstStyle/>
          <a:p>
            <a:r>
              <a:rPr lang="en-US" dirty="0"/>
              <a:t>Complexities of a Microprocessor embedded system</a:t>
            </a:r>
          </a:p>
        </p:txBody>
      </p:sp>
      <p:sp>
        <p:nvSpPr>
          <p:cNvPr id="3" name="Content Placeholder 2">
            <a:extLst>
              <a:ext uri="{FF2B5EF4-FFF2-40B4-BE49-F238E27FC236}">
                <a16:creationId xmlns:a16="http://schemas.microsoft.com/office/drawing/2014/main" id="{D9C279AE-DFF9-4B3E-89AE-6DB2B4D2C253}"/>
              </a:ext>
            </a:extLst>
          </p:cNvPr>
          <p:cNvSpPr>
            <a:spLocks noGrp="1"/>
          </p:cNvSpPr>
          <p:nvPr>
            <p:ph idx="1"/>
          </p:nvPr>
        </p:nvSpPr>
        <p:spPr>
          <a:xfrm>
            <a:off x="952500" y="1790700"/>
            <a:ext cx="3848100" cy="4152900"/>
          </a:xfrm>
        </p:spPr>
        <p:txBody>
          <a:bodyPr/>
          <a:lstStyle/>
          <a:p>
            <a:r>
              <a:rPr lang="en-US" dirty="0"/>
              <a:t>Software</a:t>
            </a:r>
          </a:p>
          <a:p>
            <a:pPr lvl="1"/>
            <a:r>
              <a:rPr lang="en-US" dirty="0"/>
              <a:t>Kernel</a:t>
            </a:r>
          </a:p>
          <a:p>
            <a:pPr lvl="1"/>
            <a:r>
              <a:rPr lang="en-US" dirty="0"/>
              <a:t>Firmware development</a:t>
            </a:r>
          </a:p>
          <a:p>
            <a:r>
              <a:rPr lang="en-US" dirty="0"/>
              <a:t>Hardware</a:t>
            </a:r>
          </a:p>
          <a:p>
            <a:pPr lvl="1"/>
            <a:r>
              <a:rPr lang="en-US" dirty="0"/>
              <a:t>Design</a:t>
            </a:r>
          </a:p>
          <a:p>
            <a:pPr lvl="1"/>
            <a:r>
              <a:rPr lang="en-US" dirty="0"/>
              <a:t>Manufacturability</a:t>
            </a:r>
          </a:p>
          <a:p>
            <a:pPr lvl="1"/>
            <a:r>
              <a:rPr lang="en-US" dirty="0"/>
              <a:t>Time/money invested</a:t>
            </a:r>
          </a:p>
        </p:txBody>
      </p:sp>
      <p:sp>
        <p:nvSpPr>
          <p:cNvPr id="6" name="Slide Number Placeholder 5">
            <a:extLst>
              <a:ext uri="{FF2B5EF4-FFF2-40B4-BE49-F238E27FC236}">
                <a16:creationId xmlns:a16="http://schemas.microsoft.com/office/drawing/2014/main" id="{A791ACD8-1BF7-48E9-AA63-52C6E94FB9C9}"/>
              </a:ext>
            </a:extLst>
          </p:cNvPr>
          <p:cNvSpPr>
            <a:spLocks noGrp="1"/>
          </p:cNvSpPr>
          <p:nvPr>
            <p:ph type="sldNum" sz="quarter" idx="12"/>
          </p:nvPr>
        </p:nvSpPr>
        <p:spPr/>
        <p:txBody>
          <a:bodyPr/>
          <a:lstStyle/>
          <a:p>
            <a:fld id="{7CB11A71-9332-491E-BB8B-254194F4AE5E}" type="slidenum">
              <a:rPr lang="en-US" smtClean="0"/>
              <a:t>10</a:t>
            </a:fld>
            <a:endParaRPr lang="en-US"/>
          </a:p>
        </p:txBody>
      </p:sp>
      <p:sp>
        <p:nvSpPr>
          <p:cNvPr id="10" name="Content Placeholder 2">
            <a:extLst>
              <a:ext uri="{FF2B5EF4-FFF2-40B4-BE49-F238E27FC236}">
                <a16:creationId xmlns:a16="http://schemas.microsoft.com/office/drawing/2014/main" id="{508AFB11-BE9E-4FC2-AC2A-68C2C7C2AAE1}"/>
              </a:ext>
            </a:extLst>
          </p:cNvPr>
          <p:cNvSpPr txBox="1">
            <a:spLocks/>
          </p:cNvSpPr>
          <p:nvPr/>
        </p:nvSpPr>
        <p:spPr>
          <a:xfrm>
            <a:off x="4724400" y="1790700"/>
            <a:ext cx="4411018" cy="41529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Lot of help on the software side</a:t>
            </a:r>
          </a:p>
          <a:p>
            <a:endParaRPr lang="en-US" dirty="0"/>
          </a:p>
          <a:p>
            <a:endParaRPr lang="en-US" dirty="0"/>
          </a:p>
          <a:p>
            <a:endParaRPr lang="en-US" dirty="0"/>
          </a:p>
          <a:p>
            <a:endParaRPr lang="en-US" dirty="0"/>
          </a:p>
          <a:p>
            <a:r>
              <a:rPr lang="en-US" dirty="0"/>
              <a:t>Not much on hardware</a:t>
            </a:r>
          </a:p>
        </p:txBody>
      </p:sp>
    </p:spTree>
    <p:extLst>
      <p:ext uri="{BB962C8B-B14F-4D97-AF65-F5344CB8AC3E}">
        <p14:creationId xmlns:p14="http://schemas.microsoft.com/office/powerpoint/2010/main" val="23348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A9060B-8DA4-4CC3-9117-B880DE5F5B5F}"/>
              </a:ext>
            </a:extLst>
          </p:cNvPr>
          <p:cNvSpPr/>
          <p:nvPr/>
        </p:nvSpPr>
        <p:spPr>
          <a:xfrm>
            <a:off x="0" y="68580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1FFC4549-071C-4BF3-B5C2-601D5702C2E8}"/>
              </a:ext>
            </a:extLst>
          </p:cNvPr>
          <p:cNvSpPr/>
          <p:nvPr/>
        </p:nvSpPr>
        <p:spPr>
          <a:xfrm>
            <a:off x="4686300" y="1981202"/>
            <a:ext cx="2857500" cy="2705095"/>
          </a:xfrm>
          <a:prstGeom prst="round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2" name="Title 1">
            <a:extLst>
              <a:ext uri="{FF2B5EF4-FFF2-40B4-BE49-F238E27FC236}">
                <a16:creationId xmlns:a16="http://schemas.microsoft.com/office/drawing/2014/main" id="{0BBF7384-9CEA-456C-B7E6-D8E52BDD98E1}"/>
              </a:ext>
            </a:extLst>
          </p:cNvPr>
          <p:cNvSpPr>
            <a:spLocks noGrp="1"/>
          </p:cNvSpPr>
          <p:nvPr>
            <p:ph type="title"/>
          </p:nvPr>
        </p:nvSpPr>
        <p:spPr>
          <a:xfrm>
            <a:off x="381000" y="152400"/>
            <a:ext cx="11468100" cy="914400"/>
          </a:xfrm>
        </p:spPr>
        <p:txBody>
          <a:bodyPr anchor="t">
            <a:normAutofit fontScale="90000"/>
          </a:bodyPr>
          <a:lstStyle/>
          <a:p>
            <a:r>
              <a:rPr lang="en-US" dirty="0"/>
              <a:t>Move up to a Microprocessor with</a:t>
            </a:r>
            <a:br>
              <a:rPr lang="en-US" dirty="0"/>
            </a:br>
            <a:r>
              <a:rPr lang="en-US" dirty="0"/>
              <a:t> half the space, half the design time and half the budget</a:t>
            </a:r>
          </a:p>
        </p:txBody>
      </p:sp>
      <p:sp>
        <p:nvSpPr>
          <p:cNvPr id="5" name="Rectangle: Rounded Corners 4">
            <a:extLst>
              <a:ext uri="{FF2B5EF4-FFF2-40B4-BE49-F238E27FC236}">
                <a16:creationId xmlns:a16="http://schemas.microsoft.com/office/drawing/2014/main" id="{5CBD586B-2E35-490E-9E1A-21DDEDF609D7}"/>
              </a:ext>
            </a:extLst>
          </p:cNvPr>
          <p:cNvSpPr/>
          <p:nvPr/>
        </p:nvSpPr>
        <p:spPr>
          <a:xfrm>
            <a:off x="2514600" y="24765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Power </a:t>
            </a:r>
          </a:p>
          <a:p>
            <a:pPr algn="ctr"/>
            <a:r>
              <a:rPr lang="en-US" dirty="0"/>
              <a:t>Input</a:t>
            </a:r>
          </a:p>
        </p:txBody>
      </p:sp>
      <p:sp>
        <p:nvSpPr>
          <p:cNvPr id="6" name="Rectangle: Rounded Corners 5">
            <a:extLst>
              <a:ext uri="{FF2B5EF4-FFF2-40B4-BE49-F238E27FC236}">
                <a16:creationId xmlns:a16="http://schemas.microsoft.com/office/drawing/2014/main" id="{6BF24578-36A0-4B18-903C-15F90E2AF705}"/>
              </a:ext>
            </a:extLst>
          </p:cNvPr>
          <p:cNvSpPr/>
          <p:nvPr/>
        </p:nvSpPr>
        <p:spPr>
          <a:xfrm>
            <a:off x="8001000" y="21336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WiFi / BLE</a:t>
            </a:r>
          </a:p>
        </p:txBody>
      </p:sp>
      <p:sp>
        <p:nvSpPr>
          <p:cNvPr id="7" name="Rectangle: Rounded Corners 6">
            <a:extLst>
              <a:ext uri="{FF2B5EF4-FFF2-40B4-BE49-F238E27FC236}">
                <a16:creationId xmlns:a16="http://schemas.microsoft.com/office/drawing/2014/main" id="{C99911E2-A954-4793-AC56-23054803D7D4}"/>
              </a:ext>
            </a:extLst>
          </p:cNvPr>
          <p:cNvSpPr/>
          <p:nvPr/>
        </p:nvSpPr>
        <p:spPr>
          <a:xfrm>
            <a:off x="2552700" y="3771900"/>
            <a:ext cx="17145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Flash</a:t>
            </a:r>
          </a:p>
          <a:p>
            <a:pPr algn="ctr"/>
            <a:r>
              <a:rPr lang="en-US" dirty="0"/>
              <a:t>Provisioning</a:t>
            </a:r>
          </a:p>
        </p:txBody>
      </p:sp>
      <p:sp>
        <p:nvSpPr>
          <p:cNvPr id="8" name="Rectangle: Rounded Corners 7">
            <a:extLst>
              <a:ext uri="{FF2B5EF4-FFF2-40B4-BE49-F238E27FC236}">
                <a16:creationId xmlns:a16="http://schemas.microsoft.com/office/drawing/2014/main" id="{BB1F4DB9-88CD-41EF-951C-1CA15676AD83}"/>
              </a:ext>
            </a:extLst>
          </p:cNvPr>
          <p:cNvSpPr/>
          <p:nvPr/>
        </p:nvSpPr>
        <p:spPr>
          <a:xfrm>
            <a:off x="8001000" y="3543300"/>
            <a:ext cx="1828800" cy="478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Motor / Actuator</a:t>
            </a:r>
          </a:p>
        </p:txBody>
      </p:sp>
      <p:sp>
        <p:nvSpPr>
          <p:cNvPr id="9" name="Rectangle: Rounded Corners 8">
            <a:extLst>
              <a:ext uri="{FF2B5EF4-FFF2-40B4-BE49-F238E27FC236}">
                <a16:creationId xmlns:a16="http://schemas.microsoft.com/office/drawing/2014/main" id="{719B9CD2-6BDD-407B-BCAC-AE81F0CC2C5C}"/>
              </a:ext>
            </a:extLst>
          </p:cNvPr>
          <p:cNvSpPr/>
          <p:nvPr/>
        </p:nvSpPr>
        <p:spPr>
          <a:xfrm>
            <a:off x="8001000" y="25908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Sensors</a:t>
            </a:r>
          </a:p>
        </p:txBody>
      </p:sp>
      <p:sp>
        <p:nvSpPr>
          <p:cNvPr id="10" name="Rectangle: Rounded Corners 9">
            <a:extLst>
              <a:ext uri="{FF2B5EF4-FFF2-40B4-BE49-F238E27FC236}">
                <a16:creationId xmlns:a16="http://schemas.microsoft.com/office/drawing/2014/main" id="{532CA56F-1EA9-4265-BCD5-8D6A3F2173A9}"/>
              </a:ext>
            </a:extLst>
          </p:cNvPr>
          <p:cNvSpPr/>
          <p:nvPr/>
        </p:nvSpPr>
        <p:spPr>
          <a:xfrm>
            <a:off x="8001000" y="30480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User I/O</a:t>
            </a:r>
          </a:p>
        </p:txBody>
      </p:sp>
      <p:cxnSp>
        <p:nvCxnSpPr>
          <p:cNvPr id="12" name="Straight Arrow Connector 11">
            <a:extLst>
              <a:ext uri="{FF2B5EF4-FFF2-40B4-BE49-F238E27FC236}">
                <a16:creationId xmlns:a16="http://schemas.microsoft.com/office/drawing/2014/main" id="{49732F90-357C-4F40-B556-5B3F2A892FF7}"/>
              </a:ext>
            </a:extLst>
          </p:cNvPr>
          <p:cNvCxnSpPr>
            <a:cxnSpLocks/>
          </p:cNvCxnSpPr>
          <p:nvPr/>
        </p:nvCxnSpPr>
        <p:spPr>
          <a:xfrm>
            <a:off x="4267200" y="2819400"/>
            <a:ext cx="4191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A548B5D-50CE-4B44-9924-2719079E0952}"/>
              </a:ext>
            </a:extLst>
          </p:cNvPr>
          <p:cNvCxnSpPr>
            <a:cxnSpLocks/>
          </p:cNvCxnSpPr>
          <p:nvPr/>
        </p:nvCxnSpPr>
        <p:spPr>
          <a:xfrm>
            <a:off x="4267200" y="4114800"/>
            <a:ext cx="4191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10A4266-BF89-47CF-BC17-DB77C4EB56EF}"/>
              </a:ext>
            </a:extLst>
          </p:cNvPr>
          <p:cNvCxnSpPr>
            <a:cxnSpLocks/>
          </p:cNvCxnSpPr>
          <p:nvPr/>
        </p:nvCxnSpPr>
        <p:spPr>
          <a:xfrm>
            <a:off x="7543800" y="2362200"/>
            <a:ext cx="4572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FBDEBBB-2572-4392-929B-15B43761FE00}"/>
              </a:ext>
            </a:extLst>
          </p:cNvPr>
          <p:cNvCxnSpPr>
            <a:cxnSpLocks/>
          </p:cNvCxnSpPr>
          <p:nvPr/>
        </p:nvCxnSpPr>
        <p:spPr>
          <a:xfrm>
            <a:off x="7543800" y="2781300"/>
            <a:ext cx="4572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611846F-3D45-47D2-8277-A3BC36BB1224}"/>
              </a:ext>
            </a:extLst>
          </p:cNvPr>
          <p:cNvCxnSpPr>
            <a:cxnSpLocks/>
          </p:cNvCxnSpPr>
          <p:nvPr/>
        </p:nvCxnSpPr>
        <p:spPr>
          <a:xfrm>
            <a:off x="7543800" y="3695700"/>
            <a:ext cx="4572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68E4957-9BA0-4A38-A6DC-92AC41D1DA52}"/>
              </a:ext>
            </a:extLst>
          </p:cNvPr>
          <p:cNvCxnSpPr>
            <a:cxnSpLocks/>
          </p:cNvCxnSpPr>
          <p:nvPr/>
        </p:nvCxnSpPr>
        <p:spPr>
          <a:xfrm>
            <a:off x="7543800" y="3238500"/>
            <a:ext cx="4572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4A976B53-4A47-4F03-BFDF-06742BFD6C20}"/>
              </a:ext>
            </a:extLst>
          </p:cNvPr>
          <p:cNvSpPr/>
          <p:nvPr/>
        </p:nvSpPr>
        <p:spPr>
          <a:xfrm>
            <a:off x="8001000" y="4131129"/>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USB / Ethernet</a:t>
            </a:r>
          </a:p>
        </p:txBody>
      </p:sp>
      <p:sp>
        <p:nvSpPr>
          <p:cNvPr id="26" name="Rectangle: Rounded Corners 25">
            <a:extLst>
              <a:ext uri="{FF2B5EF4-FFF2-40B4-BE49-F238E27FC236}">
                <a16:creationId xmlns:a16="http://schemas.microsoft.com/office/drawing/2014/main" id="{86AD933D-2B23-4CEF-AD2B-D5FB50A911E0}"/>
              </a:ext>
            </a:extLst>
          </p:cNvPr>
          <p:cNvSpPr/>
          <p:nvPr/>
        </p:nvSpPr>
        <p:spPr>
          <a:xfrm>
            <a:off x="3314700" y="3276600"/>
            <a:ext cx="9144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CLK</a:t>
            </a:r>
          </a:p>
        </p:txBody>
      </p:sp>
      <p:cxnSp>
        <p:nvCxnSpPr>
          <p:cNvPr id="27" name="Straight Arrow Connector 26">
            <a:extLst>
              <a:ext uri="{FF2B5EF4-FFF2-40B4-BE49-F238E27FC236}">
                <a16:creationId xmlns:a16="http://schemas.microsoft.com/office/drawing/2014/main" id="{8F5E5F57-6B87-42C7-873E-EA72E98539C1}"/>
              </a:ext>
            </a:extLst>
          </p:cNvPr>
          <p:cNvCxnSpPr>
            <a:cxnSpLocks/>
          </p:cNvCxnSpPr>
          <p:nvPr/>
        </p:nvCxnSpPr>
        <p:spPr>
          <a:xfrm>
            <a:off x="7543800" y="4305300"/>
            <a:ext cx="4572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1" name="Straight Arrow Connector 310">
            <a:extLst>
              <a:ext uri="{FF2B5EF4-FFF2-40B4-BE49-F238E27FC236}">
                <a16:creationId xmlns:a16="http://schemas.microsoft.com/office/drawing/2014/main" id="{68AA7138-03E8-4656-BFFA-7E0581961CA9}"/>
              </a:ext>
            </a:extLst>
          </p:cNvPr>
          <p:cNvCxnSpPr>
            <a:cxnSpLocks/>
          </p:cNvCxnSpPr>
          <p:nvPr/>
        </p:nvCxnSpPr>
        <p:spPr>
          <a:xfrm>
            <a:off x="4229100" y="3467100"/>
            <a:ext cx="457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1C83ACF-7BEA-4E68-A7DA-59ED8DFF0E00}"/>
              </a:ext>
            </a:extLst>
          </p:cNvPr>
          <p:cNvSpPr txBox="1"/>
          <p:nvPr/>
        </p:nvSpPr>
        <p:spPr>
          <a:xfrm>
            <a:off x="4686300" y="3124200"/>
            <a:ext cx="2967479" cy="369332"/>
          </a:xfrm>
          <a:prstGeom prst="rect">
            <a:avLst/>
          </a:prstGeom>
          <a:noFill/>
        </p:spPr>
        <p:txBody>
          <a:bodyPr wrap="none" rtlCol="0">
            <a:spAutoFit/>
          </a:bodyPr>
          <a:lstStyle/>
          <a:p>
            <a:r>
              <a:rPr lang="en-US" dirty="0"/>
              <a:t>Microprocessor Subsystem</a:t>
            </a:r>
          </a:p>
        </p:txBody>
      </p:sp>
      <p:sp>
        <p:nvSpPr>
          <p:cNvPr id="313" name="Slide Number Placeholder 5">
            <a:extLst>
              <a:ext uri="{FF2B5EF4-FFF2-40B4-BE49-F238E27FC236}">
                <a16:creationId xmlns:a16="http://schemas.microsoft.com/office/drawing/2014/main" id="{8FA1EA2B-ED71-421E-AE10-D19FFD123762}"/>
              </a:ext>
            </a:extLst>
          </p:cNvPr>
          <p:cNvSpPr>
            <a:spLocks noGrp="1"/>
          </p:cNvSpPr>
          <p:nvPr>
            <p:ph type="sldNum" sz="quarter" idx="12"/>
          </p:nvPr>
        </p:nvSpPr>
        <p:spPr>
          <a:xfrm>
            <a:off x="8335318" y="6443698"/>
            <a:ext cx="683339" cy="365125"/>
          </a:xfrm>
        </p:spPr>
        <p:txBody>
          <a:bodyPr/>
          <a:lstStyle/>
          <a:p>
            <a:fld id="{7CB11A71-9332-491E-BB8B-254194F4AE5E}" type="slidenum">
              <a:rPr lang="en-US" smtClean="0"/>
              <a:t>11</a:t>
            </a:fld>
            <a:endParaRPr lang="en-US"/>
          </a:p>
        </p:txBody>
      </p:sp>
      <p:pic>
        <p:nvPicPr>
          <p:cNvPr id="314" name="Picture 3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34" y="6406487"/>
            <a:ext cx="1270736" cy="359889"/>
          </a:xfrm>
          <a:prstGeom prst="rect">
            <a:avLst/>
          </a:prstGeom>
        </p:spPr>
      </p:pic>
      <p:cxnSp>
        <p:nvCxnSpPr>
          <p:cNvPr id="315" name="Straight Connector 314"/>
          <p:cNvCxnSpPr/>
          <p:nvPr/>
        </p:nvCxnSpPr>
        <p:spPr>
          <a:xfrm>
            <a:off x="657826" y="6310202"/>
            <a:ext cx="8425218" cy="0"/>
          </a:xfrm>
          <a:prstGeom prst="line">
            <a:avLst/>
          </a:prstGeom>
        </p:spPr>
        <p:style>
          <a:lnRef idx="1">
            <a:schemeClr val="accent1"/>
          </a:lnRef>
          <a:fillRef idx="0">
            <a:schemeClr val="accent1"/>
          </a:fillRef>
          <a:effectRef idx="0">
            <a:schemeClr val="accent1"/>
          </a:effectRef>
          <a:fontRef idx="minor">
            <a:schemeClr val="tx1"/>
          </a:fontRef>
        </p:style>
      </p:cxnSp>
      <p:pic>
        <p:nvPicPr>
          <p:cNvPr id="316" name="Picture 315" descr="dilbert half budget.gif"/>
          <p:cNvPicPr>
            <a:picLocks noChangeAspect="1"/>
          </p:cNvPicPr>
          <p:nvPr/>
        </p:nvPicPr>
        <p:blipFill rotWithShape="1">
          <a:blip r:embed="rId4">
            <a:extLst>
              <a:ext uri="{28A0092B-C50C-407E-A947-70E740481C1C}">
                <a14:useLocalDpi xmlns:a14="http://schemas.microsoft.com/office/drawing/2010/main" val="0"/>
              </a:ext>
            </a:extLst>
          </a:blip>
          <a:srcRect l="34133" r="34523"/>
          <a:stretch/>
        </p:blipFill>
        <p:spPr>
          <a:xfrm>
            <a:off x="0" y="4495800"/>
            <a:ext cx="1725448" cy="1625679"/>
          </a:xfrm>
          <a:prstGeom prst="rect">
            <a:avLst/>
          </a:prstGeom>
        </p:spPr>
      </p:pic>
      <p:cxnSp>
        <p:nvCxnSpPr>
          <p:cNvPr id="14" name="Straight Connector 13"/>
          <p:cNvCxnSpPr/>
          <p:nvPr/>
        </p:nvCxnSpPr>
        <p:spPr>
          <a:xfrm flipV="1">
            <a:off x="1143000" y="4838700"/>
            <a:ext cx="419100" cy="304800"/>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317" name="Title 1">
            <a:extLst>
              <a:ext uri="{FF2B5EF4-FFF2-40B4-BE49-F238E27FC236}">
                <a16:creationId xmlns:a16="http://schemas.microsoft.com/office/drawing/2014/main" id="{0BBF7384-9CEA-456C-B7E6-D8E52BDD98E1}"/>
              </a:ext>
            </a:extLst>
          </p:cNvPr>
          <p:cNvSpPr txBox="1">
            <a:spLocks/>
          </p:cNvSpPr>
          <p:nvPr/>
        </p:nvSpPr>
        <p:spPr>
          <a:xfrm>
            <a:off x="4876800" y="5105400"/>
            <a:ext cx="6553200" cy="9144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And focus on your application !</a:t>
            </a:r>
          </a:p>
        </p:txBody>
      </p:sp>
    </p:spTree>
    <p:extLst>
      <p:ext uri="{BB962C8B-B14F-4D97-AF65-F5344CB8AC3E}">
        <p14:creationId xmlns:p14="http://schemas.microsoft.com/office/powerpoint/2010/main" val="200180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EEC2A-2CD2-4A30-A182-F3C6A9649BD3}"/>
              </a:ext>
            </a:extLst>
          </p:cNvPr>
          <p:cNvSpPr>
            <a:spLocks noGrp="1"/>
          </p:cNvSpPr>
          <p:nvPr>
            <p:ph type="title"/>
          </p:nvPr>
        </p:nvSpPr>
        <p:spPr/>
        <p:txBody>
          <a:bodyPr/>
          <a:lstStyle/>
          <a:p>
            <a:r>
              <a:rPr lang="en-US" dirty="0"/>
              <a:t>Enter System in Package (SiP)</a:t>
            </a:r>
          </a:p>
        </p:txBody>
      </p:sp>
      <p:sp>
        <p:nvSpPr>
          <p:cNvPr id="3" name="Content Placeholder 2">
            <a:extLst>
              <a:ext uri="{FF2B5EF4-FFF2-40B4-BE49-F238E27FC236}">
                <a16:creationId xmlns:a16="http://schemas.microsoft.com/office/drawing/2014/main" id="{0F289CDE-E256-421D-8D5F-2CD33A50DF20}"/>
              </a:ext>
            </a:extLst>
          </p:cNvPr>
          <p:cNvSpPr>
            <a:spLocks noGrp="1"/>
          </p:cNvSpPr>
          <p:nvPr>
            <p:ph idx="1"/>
          </p:nvPr>
        </p:nvSpPr>
        <p:spPr/>
        <p:txBody>
          <a:bodyPr/>
          <a:lstStyle/>
          <a:p>
            <a:r>
              <a:rPr lang="en-US" dirty="0"/>
              <a:t>What is a SiP?</a:t>
            </a:r>
          </a:p>
        </p:txBody>
      </p:sp>
      <p:sp>
        <p:nvSpPr>
          <p:cNvPr id="6" name="Slide Number Placeholder 5">
            <a:extLst>
              <a:ext uri="{FF2B5EF4-FFF2-40B4-BE49-F238E27FC236}">
                <a16:creationId xmlns:a16="http://schemas.microsoft.com/office/drawing/2014/main" id="{A5F5C6F1-6C72-45EB-876F-5A9579403A80}"/>
              </a:ext>
            </a:extLst>
          </p:cNvPr>
          <p:cNvSpPr>
            <a:spLocks noGrp="1"/>
          </p:cNvSpPr>
          <p:nvPr>
            <p:ph type="sldNum" sz="quarter" idx="12"/>
          </p:nvPr>
        </p:nvSpPr>
        <p:spPr/>
        <p:txBody>
          <a:bodyPr/>
          <a:lstStyle/>
          <a:p>
            <a:fld id="{7CB11A71-9332-491E-BB8B-254194F4AE5E}" type="slidenum">
              <a:rPr lang="en-US" smtClean="0"/>
              <a:t>12</a:t>
            </a:fld>
            <a:endParaRPr lang="en-US"/>
          </a:p>
        </p:txBody>
      </p:sp>
      <p:pic>
        <p:nvPicPr>
          <p:cNvPr id="8" name="Picture 7" descr="process3.jpg">
            <a:extLst>
              <a:ext uri="{FF2B5EF4-FFF2-40B4-BE49-F238E27FC236}">
                <a16:creationId xmlns:a16="http://schemas.microsoft.com/office/drawing/2014/main" id="{3583255F-F1A3-4711-97E9-8732ECFC75CB}"/>
              </a:ext>
            </a:extLst>
          </p:cNvPr>
          <p:cNvPicPr>
            <a:picLocks noChangeAspect="1"/>
          </p:cNvPicPr>
          <p:nvPr/>
        </p:nvPicPr>
        <p:blipFill rotWithShape="1">
          <a:blip r:embed="rId3">
            <a:extLst>
              <a:ext uri="{28A0092B-C50C-407E-A947-70E740481C1C}">
                <a14:useLocalDpi xmlns:a14="http://schemas.microsoft.com/office/drawing/2010/main" val="0"/>
              </a:ext>
            </a:extLst>
          </a:blip>
          <a:srcRect l="12705" t="2609" r="7863" b="27104"/>
          <a:stretch/>
        </p:blipFill>
        <p:spPr>
          <a:xfrm>
            <a:off x="1447800" y="2743200"/>
            <a:ext cx="2057399" cy="20576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descr="process1.JPG">
            <a:extLst>
              <a:ext uri="{FF2B5EF4-FFF2-40B4-BE49-F238E27FC236}">
                <a16:creationId xmlns:a16="http://schemas.microsoft.com/office/drawing/2014/main" id="{4C69A62F-3487-4E09-83B8-7FC56C338D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441" t="15389" r="-620" b="25909"/>
          <a:stretch/>
        </p:blipFill>
        <p:spPr>
          <a:xfrm>
            <a:off x="2262040" y="1371600"/>
            <a:ext cx="2081359" cy="1981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process4.jpg">
            <a:extLst>
              <a:ext uri="{FF2B5EF4-FFF2-40B4-BE49-F238E27FC236}">
                <a16:creationId xmlns:a16="http://schemas.microsoft.com/office/drawing/2014/main" id="{EE1E3BE0-D0BD-458E-AE5B-B2FB89E1FE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205" t="18816" r="24267" b="12642"/>
          <a:stretch/>
        </p:blipFill>
        <p:spPr>
          <a:xfrm>
            <a:off x="2285999" y="4114800"/>
            <a:ext cx="2057400" cy="20581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74" name="Picture 2" descr="https://www.electronicdesign.com/sites/electronicdesign.com/files/Octavo_PTS2_Fig2.jpg">
            <a:extLst>
              <a:ext uri="{FF2B5EF4-FFF2-40B4-BE49-F238E27FC236}">
                <a16:creationId xmlns:a16="http://schemas.microsoft.com/office/drawing/2014/main" id="{7BBFAAE1-6C47-4F02-BFA4-2D6D2B09FB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599" y="1826344"/>
            <a:ext cx="5257800" cy="2661761"/>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Box 21">
            <a:extLst>
              <a:ext uri="{FF2B5EF4-FFF2-40B4-BE49-F238E27FC236}">
                <a16:creationId xmlns:a16="http://schemas.microsoft.com/office/drawing/2014/main" id="{11AAFE83-5408-4ACA-A61A-BCA38DC0294B}"/>
              </a:ext>
            </a:extLst>
          </p:cNvPr>
          <p:cNvSpPr txBox="1"/>
          <p:nvPr/>
        </p:nvSpPr>
        <p:spPr>
          <a:xfrm>
            <a:off x="5573545" y="4550857"/>
            <a:ext cx="2512611" cy="1754326"/>
          </a:xfrm>
          <a:prstGeom prst="rect">
            <a:avLst/>
          </a:prstGeom>
          <a:noFill/>
        </p:spPr>
        <p:txBody>
          <a:bodyPr wrap="none" rtlCol="0">
            <a:spAutoFit/>
          </a:bodyPr>
          <a:lstStyle/>
          <a:p>
            <a:r>
              <a:rPr lang="en-US" dirty="0"/>
              <a:t>OSD335x integrates </a:t>
            </a:r>
          </a:p>
          <a:p>
            <a:pPr marL="285750" indent="-285750">
              <a:buFontTx/>
              <a:buChar char="-"/>
            </a:pPr>
            <a:r>
              <a:rPr lang="en-US" dirty="0"/>
              <a:t>AM335x</a:t>
            </a:r>
          </a:p>
          <a:p>
            <a:pPr marL="285750" indent="-285750">
              <a:buFontTx/>
              <a:buChar char="-"/>
            </a:pPr>
            <a:r>
              <a:rPr lang="en-US" dirty="0"/>
              <a:t>DDR</a:t>
            </a:r>
          </a:p>
          <a:p>
            <a:pPr marL="285750" indent="-285750">
              <a:buFontTx/>
              <a:buChar char="-"/>
            </a:pPr>
            <a:r>
              <a:rPr lang="en-US" dirty="0"/>
              <a:t>Power management</a:t>
            </a:r>
          </a:p>
          <a:p>
            <a:pPr marL="285750" indent="-285750">
              <a:buFontTx/>
              <a:buChar char="-"/>
            </a:pPr>
            <a:r>
              <a:rPr lang="en-US" dirty="0"/>
              <a:t>EEPROM</a:t>
            </a:r>
          </a:p>
          <a:p>
            <a:pPr marL="285750" indent="-285750">
              <a:buFontTx/>
              <a:buChar char="-"/>
            </a:pPr>
            <a:r>
              <a:rPr lang="en-US" dirty="0"/>
              <a:t>More…</a:t>
            </a:r>
          </a:p>
        </p:txBody>
      </p:sp>
    </p:spTree>
    <p:extLst>
      <p:ext uri="{BB962C8B-B14F-4D97-AF65-F5344CB8AC3E}">
        <p14:creationId xmlns:p14="http://schemas.microsoft.com/office/powerpoint/2010/main" val="3748785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CD73E9A-BA89-4EAA-B783-9A58C582D7AF}"/>
              </a:ext>
            </a:extLst>
          </p:cNvPr>
          <p:cNvSpPr/>
          <p:nvPr/>
        </p:nvSpPr>
        <p:spPr>
          <a:xfrm>
            <a:off x="0" y="990600"/>
            <a:ext cx="12192000" cy="525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988982-61FB-42A9-AE42-48B022C579F3}"/>
              </a:ext>
            </a:extLst>
          </p:cNvPr>
          <p:cNvSpPr>
            <a:spLocks noGrp="1"/>
          </p:cNvSpPr>
          <p:nvPr>
            <p:ph type="title"/>
          </p:nvPr>
        </p:nvSpPr>
        <p:spPr>
          <a:xfrm>
            <a:off x="2452332" y="228600"/>
            <a:ext cx="9130068" cy="914400"/>
          </a:xfrm>
        </p:spPr>
        <p:txBody>
          <a:bodyPr vert="horz" lIns="91440" tIns="45720" rIns="91440" bIns="45720" rtlCol="0" anchor="t">
            <a:normAutofit/>
          </a:bodyPr>
          <a:lstStyle/>
          <a:p>
            <a:r>
              <a:rPr lang="en-US" dirty="0"/>
              <a:t>System-in-Package Components</a:t>
            </a:r>
          </a:p>
        </p:txBody>
      </p:sp>
      <p:sp>
        <p:nvSpPr>
          <p:cNvPr id="6" name="Slide Number Placeholder 5">
            <a:extLst>
              <a:ext uri="{FF2B5EF4-FFF2-40B4-BE49-F238E27FC236}">
                <a16:creationId xmlns:a16="http://schemas.microsoft.com/office/drawing/2014/main" id="{80BFABA8-2168-41E7-BC2C-0B90669E4A04}"/>
              </a:ext>
            </a:extLst>
          </p:cNvPr>
          <p:cNvSpPr>
            <a:spLocks noGrp="1"/>
          </p:cNvSpPr>
          <p:nvPr>
            <p:ph type="sldNum" sz="quarter" idx="12"/>
          </p:nvPr>
        </p:nvSpPr>
        <p:spPr/>
        <p:txBody>
          <a:bodyPr/>
          <a:lstStyle/>
          <a:p>
            <a:fld id="{7CB11A71-9332-491E-BB8B-254194F4AE5E}" type="slidenum">
              <a:rPr lang="en-US" smtClean="0"/>
              <a:t>13</a:t>
            </a:fld>
            <a:endParaRPr lang="en-US"/>
          </a:p>
        </p:txBody>
      </p:sp>
      <p:pic>
        <p:nvPicPr>
          <p:cNvPr id="7" name="Picture 6">
            <a:extLst>
              <a:ext uri="{FF2B5EF4-FFF2-40B4-BE49-F238E27FC236}">
                <a16:creationId xmlns:a16="http://schemas.microsoft.com/office/drawing/2014/main" id="{53D10729-86DA-43C4-98C6-72CAB4C4D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293" y="2133600"/>
            <a:ext cx="3883307" cy="2286000"/>
          </a:xfrm>
          <a:prstGeom prst="rect">
            <a:avLst/>
          </a:prstGeom>
        </p:spPr>
      </p:pic>
      <p:pic>
        <p:nvPicPr>
          <p:cNvPr id="8" name="Picture 7">
            <a:extLst>
              <a:ext uri="{FF2B5EF4-FFF2-40B4-BE49-F238E27FC236}">
                <a16:creationId xmlns:a16="http://schemas.microsoft.com/office/drawing/2014/main" id="{27DD4843-18B2-4A77-BB13-585B0CFFA3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196" y="152400"/>
            <a:ext cx="1861604" cy="1371600"/>
          </a:xfrm>
          <a:prstGeom prst="rect">
            <a:avLst/>
          </a:prstGeom>
        </p:spPr>
      </p:pic>
      <p:pic>
        <p:nvPicPr>
          <p:cNvPr id="9" name="Picture 8">
            <a:extLst>
              <a:ext uri="{FF2B5EF4-FFF2-40B4-BE49-F238E27FC236}">
                <a16:creationId xmlns:a16="http://schemas.microsoft.com/office/drawing/2014/main" id="{2FB8F044-9A03-4DD4-A5EE-7AC0824CBB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133600"/>
            <a:ext cx="2101174" cy="1371600"/>
          </a:xfrm>
          <a:prstGeom prst="rect">
            <a:avLst/>
          </a:prstGeom>
        </p:spPr>
      </p:pic>
      <p:pic>
        <p:nvPicPr>
          <p:cNvPr id="10" name="Picture 9">
            <a:extLst>
              <a:ext uri="{FF2B5EF4-FFF2-40B4-BE49-F238E27FC236}">
                <a16:creationId xmlns:a16="http://schemas.microsoft.com/office/drawing/2014/main" id="{534097F8-AB52-4033-ADE9-49874C215A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4114800"/>
            <a:ext cx="2049037" cy="1371600"/>
          </a:xfrm>
          <a:prstGeom prst="rect">
            <a:avLst/>
          </a:prstGeom>
        </p:spPr>
      </p:pic>
      <p:pic>
        <p:nvPicPr>
          <p:cNvPr id="11" name="Picture 10">
            <a:extLst>
              <a:ext uri="{FF2B5EF4-FFF2-40B4-BE49-F238E27FC236}">
                <a16:creationId xmlns:a16="http://schemas.microsoft.com/office/drawing/2014/main" id="{E3132EC1-A40D-49CB-A350-D6DB303A55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0400" y="1676400"/>
            <a:ext cx="2240984" cy="1371600"/>
          </a:xfrm>
          <a:prstGeom prst="rect">
            <a:avLst/>
          </a:prstGeom>
        </p:spPr>
      </p:pic>
      <p:pic>
        <p:nvPicPr>
          <p:cNvPr id="12" name="Picture 11">
            <a:extLst>
              <a:ext uri="{FF2B5EF4-FFF2-40B4-BE49-F238E27FC236}">
                <a16:creationId xmlns:a16="http://schemas.microsoft.com/office/drawing/2014/main" id="{DE274C66-991C-40D3-9D79-8D4DF533EF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20105" y="3505200"/>
            <a:ext cx="1509095" cy="1371600"/>
          </a:xfrm>
          <a:prstGeom prst="rect">
            <a:avLst/>
          </a:prstGeom>
        </p:spPr>
      </p:pic>
      <p:pic>
        <p:nvPicPr>
          <p:cNvPr id="13" name="Picture 12">
            <a:extLst>
              <a:ext uri="{FF2B5EF4-FFF2-40B4-BE49-F238E27FC236}">
                <a16:creationId xmlns:a16="http://schemas.microsoft.com/office/drawing/2014/main" id="{69B54505-38E4-47C9-BFD0-8EF8EA298EE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63200" y="2286000"/>
            <a:ext cx="1719874" cy="1828800"/>
          </a:xfrm>
          <a:prstGeom prst="rect">
            <a:avLst/>
          </a:prstGeom>
        </p:spPr>
      </p:pic>
      <p:cxnSp>
        <p:nvCxnSpPr>
          <p:cNvPr id="14" name="Straight Arrow Connector 13">
            <a:extLst>
              <a:ext uri="{FF2B5EF4-FFF2-40B4-BE49-F238E27FC236}">
                <a16:creationId xmlns:a16="http://schemas.microsoft.com/office/drawing/2014/main" id="{48242A62-78FF-4D07-94AF-5BA4DCA62BA9}"/>
              </a:ext>
            </a:extLst>
          </p:cNvPr>
          <p:cNvCxnSpPr>
            <a:cxnSpLocks/>
          </p:cNvCxnSpPr>
          <p:nvPr/>
        </p:nvCxnSpPr>
        <p:spPr>
          <a:xfrm>
            <a:off x="1295400" y="3581400"/>
            <a:ext cx="0" cy="4572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9B1B0A3-FACE-4197-8C2B-C01DC0AEBF02}"/>
              </a:ext>
            </a:extLst>
          </p:cNvPr>
          <p:cNvCxnSpPr>
            <a:cxnSpLocks/>
          </p:cNvCxnSpPr>
          <p:nvPr/>
        </p:nvCxnSpPr>
        <p:spPr>
          <a:xfrm>
            <a:off x="1295400" y="1600200"/>
            <a:ext cx="0" cy="4572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C010B02-6BAD-4F55-9EA3-4C54EEA8059F}"/>
              </a:ext>
            </a:extLst>
          </p:cNvPr>
          <p:cNvSpPr txBox="1"/>
          <p:nvPr/>
        </p:nvSpPr>
        <p:spPr>
          <a:xfrm>
            <a:off x="2438400" y="2609671"/>
            <a:ext cx="726481" cy="1200329"/>
          </a:xfrm>
          <a:prstGeom prst="rect">
            <a:avLst/>
          </a:prstGeom>
          <a:noFill/>
        </p:spPr>
        <p:txBody>
          <a:bodyPr wrap="none" rtlCol="0">
            <a:spAutoFit/>
          </a:bodyPr>
          <a:lstStyle/>
          <a:p>
            <a:r>
              <a:rPr lang="en-US" sz="7200" b="1" dirty="0">
                <a:solidFill>
                  <a:srgbClr val="FF0000"/>
                </a:solidFill>
              </a:rPr>
              <a:t>+</a:t>
            </a:r>
          </a:p>
        </p:txBody>
      </p:sp>
      <p:sp>
        <p:nvSpPr>
          <p:cNvPr id="17" name="TextBox 16">
            <a:extLst>
              <a:ext uri="{FF2B5EF4-FFF2-40B4-BE49-F238E27FC236}">
                <a16:creationId xmlns:a16="http://schemas.microsoft.com/office/drawing/2014/main" id="{0FB0FD64-A319-4BF8-90A1-FB70EC880227}"/>
              </a:ext>
            </a:extLst>
          </p:cNvPr>
          <p:cNvSpPr txBox="1"/>
          <p:nvPr/>
        </p:nvSpPr>
        <p:spPr>
          <a:xfrm>
            <a:off x="513978" y="5802868"/>
            <a:ext cx="1619622" cy="369332"/>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b="1" dirty="0"/>
              <a:t>Attached Die</a:t>
            </a:r>
          </a:p>
        </p:txBody>
      </p:sp>
      <p:sp>
        <p:nvSpPr>
          <p:cNvPr id="18" name="TextBox 17">
            <a:extLst>
              <a:ext uri="{FF2B5EF4-FFF2-40B4-BE49-F238E27FC236}">
                <a16:creationId xmlns:a16="http://schemas.microsoft.com/office/drawing/2014/main" id="{E9DCB8A8-B665-4905-959D-4AF156B37621}"/>
              </a:ext>
            </a:extLst>
          </p:cNvPr>
          <p:cNvSpPr txBox="1"/>
          <p:nvPr/>
        </p:nvSpPr>
        <p:spPr>
          <a:xfrm>
            <a:off x="3200400" y="5802868"/>
            <a:ext cx="2514600" cy="369332"/>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b="1" dirty="0"/>
              <a:t>Discrete Components</a:t>
            </a:r>
          </a:p>
        </p:txBody>
      </p:sp>
      <p:sp>
        <p:nvSpPr>
          <p:cNvPr id="19" name="TextBox 18">
            <a:extLst>
              <a:ext uri="{FF2B5EF4-FFF2-40B4-BE49-F238E27FC236}">
                <a16:creationId xmlns:a16="http://schemas.microsoft.com/office/drawing/2014/main" id="{8DB58F62-7587-420C-8D81-AF2362F6B018}"/>
              </a:ext>
            </a:extLst>
          </p:cNvPr>
          <p:cNvSpPr txBox="1"/>
          <p:nvPr/>
        </p:nvSpPr>
        <p:spPr>
          <a:xfrm>
            <a:off x="5222672" y="2609671"/>
            <a:ext cx="726481" cy="1200329"/>
          </a:xfrm>
          <a:prstGeom prst="rect">
            <a:avLst/>
          </a:prstGeom>
          <a:noFill/>
        </p:spPr>
        <p:txBody>
          <a:bodyPr wrap="none" rtlCol="0">
            <a:spAutoFit/>
          </a:bodyPr>
          <a:lstStyle/>
          <a:p>
            <a:r>
              <a:rPr lang="en-US" sz="7200" b="1" dirty="0">
                <a:solidFill>
                  <a:srgbClr val="FF0000"/>
                </a:solidFill>
              </a:rPr>
              <a:t>+</a:t>
            </a:r>
          </a:p>
        </p:txBody>
      </p:sp>
      <p:sp>
        <p:nvSpPr>
          <p:cNvPr id="20" name="TextBox 19">
            <a:extLst>
              <a:ext uri="{FF2B5EF4-FFF2-40B4-BE49-F238E27FC236}">
                <a16:creationId xmlns:a16="http://schemas.microsoft.com/office/drawing/2014/main" id="{C6366B2A-0490-4822-A145-A02C19578E92}"/>
              </a:ext>
            </a:extLst>
          </p:cNvPr>
          <p:cNvSpPr txBox="1"/>
          <p:nvPr/>
        </p:nvSpPr>
        <p:spPr>
          <a:xfrm>
            <a:off x="7368735" y="5791200"/>
            <a:ext cx="1241865" cy="369332"/>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b="1" dirty="0"/>
              <a:t>Substrate</a:t>
            </a:r>
          </a:p>
        </p:txBody>
      </p:sp>
      <p:sp>
        <p:nvSpPr>
          <p:cNvPr id="21" name="TextBox 20">
            <a:extLst>
              <a:ext uri="{FF2B5EF4-FFF2-40B4-BE49-F238E27FC236}">
                <a16:creationId xmlns:a16="http://schemas.microsoft.com/office/drawing/2014/main" id="{699D0C02-7335-4341-B6ED-824BC7216F3F}"/>
              </a:ext>
            </a:extLst>
          </p:cNvPr>
          <p:cNvSpPr txBox="1"/>
          <p:nvPr/>
        </p:nvSpPr>
        <p:spPr>
          <a:xfrm>
            <a:off x="9642272" y="2609671"/>
            <a:ext cx="726481" cy="1200329"/>
          </a:xfrm>
          <a:prstGeom prst="rect">
            <a:avLst/>
          </a:prstGeom>
          <a:noFill/>
        </p:spPr>
        <p:txBody>
          <a:bodyPr wrap="none" rtlCol="0">
            <a:spAutoFit/>
          </a:bodyPr>
          <a:lstStyle/>
          <a:p>
            <a:r>
              <a:rPr lang="en-US" sz="7200" b="1" dirty="0">
                <a:solidFill>
                  <a:srgbClr val="FF0000"/>
                </a:solidFill>
              </a:rPr>
              <a:t>+</a:t>
            </a:r>
          </a:p>
        </p:txBody>
      </p:sp>
      <p:sp>
        <p:nvSpPr>
          <p:cNvPr id="22" name="TextBox 21">
            <a:extLst>
              <a:ext uri="{FF2B5EF4-FFF2-40B4-BE49-F238E27FC236}">
                <a16:creationId xmlns:a16="http://schemas.microsoft.com/office/drawing/2014/main" id="{0130C1E0-A1AA-4FB3-B5A9-F96EFD370E9F}"/>
              </a:ext>
            </a:extLst>
          </p:cNvPr>
          <p:cNvSpPr txBox="1"/>
          <p:nvPr/>
        </p:nvSpPr>
        <p:spPr>
          <a:xfrm>
            <a:off x="10850995" y="5791200"/>
            <a:ext cx="579005" cy="369332"/>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b="1" dirty="0"/>
              <a:t>Pins</a:t>
            </a:r>
          </a:p>
        </p:txBody>
      </p:sp>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334" y="6406487"/>
            <a:ext cx="1270736" cy="359889"/>
          </a:xfrm>
          <a:prstGeom prst="rect">
            <a:avLst/>
          </a:prstGeom>
        </p:spPr>
      </p:pic>
      <p:cxnSp>
        <p:nvCxnSpPr>
          <p:cNvPr id="25" name="Straight Connector 24"/>
          <p:cNvCxnSpPr/>
          <p:nvPr/>
        </p:nvCxnSpPr>
        <p:spPr>
          <a:xfrm>
            <a:off x="657826" y="6310202"/>
            <a:ext cx="842521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21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p:bldP spid="20" grpId="0" animBg="1"/>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E32DE-93C5-466D-B34A-05F1A7164E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460" y="3226394"/>
            <a:ext cx="1824654" cy="1828800"/>
          </a:xfrm>
          <a:prstGeom prst="rect">
            <a:avLst/>
          </a:prstGeom>
        </p:spPr>
      </p:pic>
      <p:pic>
        <p:nvPicPr>
          <p:cNvPr id="6" name="Picture 5">
            <a:extLst>
              <a:ext uri="{FF2B5EF4-FFF2-40B4-BE49-F238E27FC236}">
                <a16:creationId xmlns:a16="http://schemas.microsoft.com/office/drawing/2014/main" id="{94BEA4FC-6ABC-4495-B505-135BB217CB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2460" y="1139487"/>
            <a:ext cx="1832919" cy="1828800"/>
          </a:xfrm>
          <a:prstGeom prst="rect">
            <a:avLst/>
          </a:prstGeom>
        </p:spPr>
      </p:pic>
      <p:pic>
        <p:nvPicPr>
          <p:cNvPr id="7" name="Picture 6">
            <a:extLst>
              <a:ext uri="{FF2B5EF4-FFF2-40B4-BE49-F238E27FC236}">
                <a16:creationId xmlns:a16="http://schemas.microsoft.com/office/drawing/2014/main" id="{539286E2-47B4-4A48-AE23-D75195696F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88460" y="1139487"/>
            <a:ext cx="2434281" cy="1828800"/>
          </a:xfrm>
          <a:prstGeom prst="rect">
            <a:avLst/>
          </a:prstGeom>
        </p:spPr>
      </p:pic>
      <p:pic>
        <p:nvPicPr>
          <p:cNvPr id="8" name="Picture 7">
            <a:extLst>
              <a:ext uri="{FF2B5EF4-FFF2-40B4-BE49-F238E27FC236}">
                <a16:creationId xmlns:a16="http://schemas.microsoft.com/office/drawing/2014/main" id="{4D9F4811-DFCD-40FA-ABA4-6CEDDE17F24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88460" y="3151625"/>
            <a:ext cx="2434281" cy="1828800"/>
          </a:xfrm>
          <a:prstGeom prst="rect">
            <a:avLst/>
          </a:prstGeom>
        </p:spPr>
      </p:pic>
      <p:pic>
        <p:nvPicPr>
          <p:cNvPr id="9" name="Picture 8">
            <a:extLst>
              <a:ext uri="{FF2B5EF4-FFF2-40B4-BE49-F238E27FC236}">
                <a16:creationId xmlns:a16="http://schemas.microsoft.com/office/drawing/2014/main" id="{44D4BA8E-D1FB-4508-846E-694AEDD0390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32443" y="1139487"/>
            <a:ext cx="2434281" cy="1828800"/>
          </a:xfrm>
          <a:prstGeom prst="rect">
            <a:avLst/>
          </a:prstGeom>
        </p:spPr>
      </p:pic>
      <p:pic>
        <p:nvPicPr>
          <p:cNvPr id="10" name="Picture 9">
            <a:extLst>
              <a:ext uri="{FF2B5EF4-FFF2-40B4-BE49-F238E27FC236}">
                <a16:creationId xmlns:a16="http://schemas.microsoft.com/office/drawing/2014/main" id="{3BAB810A-5F1B-45D4-B3C8-DBDDDF856F6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04696" y="3162300"/>
            <a:ext cx="2190044" cy="2193750"/>
          </a:xfrm>
          <a:prstGeom prst="rect">
            <a:avLst/>
          </a:prstGeom>
        </p:spPr>
      </p:pic>
      <p:sp>
        <p:nvSpPr>
          <p:cNvPr id="2" name="TextBox 1">
            <a:extLst>
              <a:ext uri="{FF2B5EF4-FFF2-40B4-BE49-F238E27FC236}">
                <a16:creationId xmlns:a16="http://schemas.microsoft.com/office/drawing/2014/main" id="{E338AEF9-4663-4F52-994F-5F0BEE34A82C}"/>
              </a:ext>
            </a:extLst>
          </p:cNvPr>
          <p:cNvSpPr txBox="1"/>
          <p:nvPr/>
        </p:nvSpPr>
        <p:spPr>
          <a:xfrm>
            <a:off x="119599" y="5372100"/>
            <a:ext cx="2061422" cy="369332"/>
          </a:xfrm>
          <a:prstGeom prst="rect">
            <a:avLst/>
          </a:prstGeom>
          <a:noFill/>
        </p:spPr>
        <p:txBody>
          <a:bodyPr wrap="square" rtlCol="0">
            <a:spAutoFit/>
          </a:bodyPr>
          <a:lstStyle/>
          <a:p>
            <a:r>
              <a:rPr lang="en-US" dirty="0"/>
              <a:t>6 Layer Substrate</a:t>
            </a:r>
          </a:p>
        </p:txBody>
      </p:sp>
      <p:sp>
        <p:nvSpPr>
          <p:cNvPr id="14" name="TextBox 13">
            <a:extLst>
              <a:ext uri="{FF2B5EF4-FFF2-40B4-BE49-F238E27FC236}">
                <a16:creationId xmlns:a16="http://schemas.microsoft.com/office/drawing/2014/main" id="{1189781D-4211-4A21-9039-B92AFFCF6F9E}"/>
              </a:ext>
            </a:extLst>
          </p:cNvPr>
          <p:cNvSpPr txBox="1"/>
          <p:nvPr/>
        </p:nvSpPr>
        <p:spPr>
          <a:xfrm>
            <a:off x="2662776" y="5372100"/>
            <a:ext cx="2133600" cy="369332"/>
          </a:xfrm>
          <a:prstGeom prst="rect">
            <a:avLst/>
          </a:prstGeom>
          <a:noFill/>
        </p:spPr>
        <p:txBody>
          <a:bodyPr wrap="square" rtlCol="0">
            <a:spAutoFit/>
          </a:bodyPr>
          <a:lstStyle/>
          <a:p>
            <a:r>
              <a:rPr lang="en-US" dirty="0"/>
              <a:t>Manufactured </a:t>
            </a:r>
            <a:r>
              <a:rPr lang="en-US" dirty="0" err="1"/>
              <a:t>SiP</a:t>
            </a:r>
            <a:endParaRPr lang="en-US" dirty="0"/>
          </a:p>
        </p:txBody>
      </p:sp>
      <p:sp>
        <p:nvSpPr>
          <p:cNvPr id="15" name="TextBox 14">
            <a:extLst>
              <a:ext uri="{FF2B5EF4-FFF2-40B4-BE49-F238E27FC236}">
                <a16:creationId xmlns:a16="http://schemas.microsoft.com/office/drawing/2014/main" id="{079B3FEC-AA89-495B-8B7A-F8BC165FADF6}"/>
              </a:ext>
            </a:extLst>
          </p:cNvPr>
          <p:cNvSpPr txBox="1"/>
          <p:nvPr/>
        </p:nvSpPr>
        <p:spPr>
          <a:xfrm>
            <a:off x="4914900" y="5372100"/>
            <a:ext cx="3733800" cy="369332"/>
          </a:xfrm>
          <a:prstGeom prst="rect">
            <a:avLst/>
          </a:prstGeom>
          <a:noFill/>
        </p:spPr>
        <p:txBody>
          <a:bodyPr wrap="square" rtlCol="0">
            <a:spAutoFit/>
          </a:bodyPr>
          <a:lstStyle/>
          <a:p>
            <a:r>
              <a:rPr lang="en-US" dirty="0"/>
              <a:t>Cross-Section SEM Picture of </a:t>
            </a:r>
            <a:r>
              <a:rPr lang="en-US" dirty="0" err="1"/>
              <a:t>SiP</a:t>
            </a:r>
            <a:endParaRPr lang="en-US" dirty="0"/>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334" y="6406487"/>
            <a:ext cx="1270736" cy="359889"/>
          </a:xfrm>
          <a:prstGeom prst="rect">
            <a:avLst/>
          </a:prstGeom>
        </p:spPr>
      </p:pic>
      <p:cxnSp>
        <p:nvCxnSpPr>
          <p:cNvPr id="18" name="Straight Connector 17"/>
          <p:cNvCxnSpPr/>
          <p:nvPr/>
        </p:nvCxnSpPr>
        <p:spPr>
          <a:xfrm>
            <a:off x="657826" y="6310202"/>
            <a:ext cx="8425218"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F00B957F-2911-4EFF-9C28-6AC8DDD29DC7}"/>
              </a:ext>
            </a:extLst>
          </p:cNvPr>
          <p:cNvSpPr>
            <a:spLocks noGrp="1"/>
          </p:cNvSpPr>
          <p:nvPr>
            <p:ph type="title"/>
          </p:nvPr>
        </p:nvSpPr>
        <p:spPr>
          <a:xfrm>
            <a:off x="1530966" y="109068"/>
            <a:ext cx="9130068" cy="914400"/>
          </a:xfrm>
        </p:spPr>
        <p:txBody>
          <a:bodyPr vert="horz" lIns="91440" tIns="45720" rIns="91440" bIns="45720" rtlCol="0" anchor="t">
            <a:normAutofit/>
          </a:bodyPr>
          <a:lstStyle/>
          <a:p>
            <a:pPr algn="ctr"/>
            <a:r>
              <a:rPr lang="en-US" dirty="0"/>
              <a:t>A Closer Look at a SiP</a:t>
            </a:r>
          </a:p>
        </p:txBody>
      </p:sp>
    </p:spTree>
    <p:extLst>
      <p:ext uri="{BB962C8B-B14F-4D97-AF65-F5344CB8AC3E}">
        <p14:creationId xmlns:p14="http://schemas.microsoft.com/office/powerpoint/2010/main" val="12030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BF481-7420-4F18-B6A1-641E763F1942}"/>
              </a:ext>
            </a:extLst>
          </p:cNvPr>
          <p:cNvSpPr>
            <a:spLocks noGrp="1"/>
          </p:cNvSpPr>
          <p:nvPr>
            <p:ph type="title"/>
          </p:nvPr>
        </p:nvSpPr>
        <p:spPr/>
        <p:txBody>
          <a:bodyPr/>
          <a:lstStyle/>
          <a:p>
            <a:r>
              <a:rPr lang="en-US" dirty="0"/>
              <a:t>SiP: A little bit of history</a:t>
            </a:r>
          </a:p>
        </p:txBody>
      </p:sp>
      <p:sp>
        <p:nvSpPr>
          <p:cNvPr id="3" name="Content Placeholder 2">
            <a:extLst>
              <a:ext uri="{FF2B5EF4-FFF2-40B4-BE49-F238E27FC236}">
                <a16:creationId xmlns:a16="http://schemas.microsoft.com/office/drawing/2014/main" id="{44B4E21C-40D0-47F5-A61E-6C1C73025CC7}"/>
              </a:ext>
            </a:extLst>
          </p:cNvPr>
          <p:cNvSpPr>
            <a:spLocks noGrp="1"/>
          </p:cNvSpPr>
          <p:nvPr>
            <p:ph idx="1"/>
          </p:nvPr>
        </p:nvSpPr>
        <p:spPr/>
        <p:txBody>
          <a:bodyPr/>
          <a:lstStyle/>
          <a:p>
            <a:r>
              <a:rPr lang="en-US" dirty="0" err="1"/>
              <a:t>SiPs</a:t>
            </a:r>
            <a:r>
              <a:rPr lang="en-US" dirty="0"/>
              <a:t> have existed since the early days of semiconductor integration technology</a:t>
            </a:r>
          </a:p>
          <a:p>
            <a:r>
              <a:rPr lang="en-US" dirty="0"/>
              <a:t>These days it is generally used for specialized high volume applications such as wireless modules</a:t>
            </a:r>
          </a:p>
        </p:txBody>
      </p:sp>
      <p:sp>
        <p:nvSpPr>
          <p:cNvPr id="6" name="Slide Number Placeholder 5">
            <a:extLst>
              <a:ext uri="{FF2B5EF4-FFF2-40B4-BE49-F238E27FC236}">
                <a16:creationId xmlns:a16="http://schemas.microsoft.com/office/drawing/2014/main" id="{27B2E2AC-8824-4E2E-9B7D-2F48380C5C7A}"/>
              </a:ext>
            </a:extLst>
          </p:cNvPr>
          <p:cNvSpPr>
            <a:spLocks noGrp="1"/>
          </p:cNvSpPr>
          <p:nvPr>
            <p:ph type="sldNum" sz="quarter" idx="12"/>
          </p:nvPr>
        </p:nvSpPr>
        <p:spPr/>
        <p:txBody>
          <a:bodyPr/>
          <a:lstStyle/>
          <a:p>
            <a:fld id="{7CB11A71-9332-491E-BB8B-254194F4AE5E}" type="slidenum">
              <a:rPr lang="en-US" smtClean="0"/>
              <a:t>15</a:t>
            </a:fld>
            <a:endParaRPr lang="en-US"/>
          </a:p>
        </p:txBody>
      </p:sp>
      <p:pic>
        <p:nvPicPr>
          <p:cNvPr id="4098" name="Picture 2" descr="File:Pentiumpro moshen.jpg">
            <a:extLst>
              <a:ext uri="{FF2B5EF4-FFF2-40B4-BE49-F238E27FC236}">
                <a16:creationId xmlns:a16="http://schemas.microsoft.com/office/drawing/2014/main" id="{2310228F-6481-4BC9-8BC2-0CC26110FE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038" y="2434519"/>
            <a:ext cx="3693987" cy="302372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id="{04B3A9BD-ECAE-4992-BDC3-0FAEBD0D8445}"/>
              </a:ext>
            </a:extLst>
          </p:cNvPr>
          <p:cNvSpPr txBox="1"/>
          <p:nvPr/>
        </p:nvSpPr>
        <p:spPr>
          <a:xfrm>
            <a:off x="1216597" y="5539078"/>
            <a:ext cx="3248774" cy="369332"/>
          </a:xfrm>
          <a:prstGeom prst="rect">
            <a:avLst/>
          </a:prstGeom>
          <a:noFill/>
        </p:spPr>
        <p:txBody>
          <a:bodyPr wrap="none" rtlCol="0">
            <a:spAutoFit/>
          </a:bodyPr>
          <a:lstStyle/>
          <a:p>
            <a:r>
              <a:rPr lang="en-US" dirty="0"/>
              <a:t>Uncapped Pentium Pro (1995)</a:t>
            </a:r>
          </a:p>
        </p:txBody>
      </p:sp>
      <p:pic>
        <p:nvPicPr>
          <p:cNvPr id="8" name="Picture 7">
            <a:extLst>
              <a:ext uri="{FF2B5EF4-FFF2-40B4-BE49-F238E27FC236}">
                <a16:creationId xmlns:a16="http://schemas.microsoft.com/office/drawing/2014/main" id="{4771B971-0C64-4227-BF5F-1F29F844B372}"/>
              </a:ext>
            </a:extLst>
          </p:cNvPr>
          <p:cNvPicPr>
            <a:picLocks noChangeAspect="1"/>
          </p:cNvPicPr>
          <p:nvPr/>
        </p:nvPicPr>
        <p:blipFill>
          <a:blip r:embed="rId4"/>
          <a:stretch>
            <a:fillRect/>
          </a:stretch>
        </p:blipFill>
        <p:spPr>
          <a:xfrm>
            <a:off x="5712572" y="2448235"/>
            <a:ext cx="2070044" cy="3014585"/>
          </a:xfrm>
          <a:prstGeom prst="rect">
            <a:avLst/>
          </a:prstGeom>
        </p:spPr>
      </p:pic>
      <p:sp>
        <p:nvSpPr>
          <p:cNvPr id="10" name="TextBox 9">
            <a:extLst>
              <a:ext uri="{FF2B5EF4-FFF2-40B4-BE49-F238E27FC236}">
                <a16:creationId xmlns:a16="http://schemas.microsoft.com/office/drawing/2014/main" id="{9234CE84-C6F9-441B-9FFC-DC5DE19BCEF3}"/>
              </a:ext>
            </a:extLst>
          </p:cNvPr>
          <p:cNvSpPr txBox="1"/>
          <p:nvPr/>
        </p:nvSpPr>
        <p:spPr>
          <a:xfrm>
            <a:off x="4946569" y="5539078"/>
            <a:ext cx="4056752" cy="369332"/>
          </a:xfrm>
          <a:prstGeom prst="rect">
            <a:avLst/>
          </a:prstGeom>
          <a:noFill/>
        </p:spPr>
        <p:txBody>
          <a:bodyPr wrap="none" rtlCol="0">
            <a:spAutoFit/>
          </a:bodyPr>
          <a:lstStyle/>
          <a:p>
            <a:r>
              <a:rPr lang="en-US" dirty="0"/>
              <a:t>Apple’s S4 SiP in Apple watch series 4</a:t>
            </a:r>
          </a:p>
        </p:txBody>
      </p:sp>
    </p:spTree>
    <p:extLst>
      <p:ext uri="{BB962C8B-B14F-4D97-AF65-F5344CB8AC3E}">
        <p14:creationId xmlns:p14="http://schemas.microsoft.com/office/powerpoint/2010/main" val="2268358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474F2-CA75-4397-A6BD-EFE505AC57AF}"/>
              </a:ext>
            </a:extLst>
          </p:cNvPr>
          <p:cNvSpPr>
            <a:spLocks noGrp="1"/>
          </p:cNvSpPr>
          <p:nvPr>
            <p:ph type="title"/>
          </p:nvPr>
        </p:nvSpPr>
        <p:spPr/>
        <p:txBody>
          <a:bodyPr/>
          <a:lstStyle/>
          <a:p>
            <a:r>
              <a:rPr lang="en-US" dirty="0"/>
              <a:t>Why do we need a SiP?</a:t>
            </a:r>
          </a:p>
        </p:txBody>
      </p:sp>
      <p:sp>
        <p:nvSpPr>
          <p:cNvPr id="3" name="Content Placeholder 2">
            <a:extLst>
              <a:ext uri="{FF2B5EF4-FFF2-40B4-BE49-F238E27FC236}">
                <a16:creationId xmlns:a16="http://schemas.microsoft.com/office/drawing/2014/main" id="{2B2FC733-5B8E-44B2-9B86-AB3E40E53BB5}"/>
              </a:ext>
            </a:extLst>
          </p:cNvPr>
          <p:cNvSpPr>
            <a:spLocks noGrp="1"/>
          </p:cNvSpPr>
          <p:nvPr>
            <p:ph idx="1"/>
          </p:nvPr>
        </p:nvSpPr>
        <p:spPr/>
        <p:txBody>
          <a:bodyPr/>
          <a:lstStyle/>
          <a:p>
            <a:r>
              <a:rPr lang="en-US" dirty="0"/>
              <a:t>Design simplification</a:t>
            </a:r>
          </a:p>
        </p:txBody>
      </p:sp>
      <p:sp>
        <p:nvSpPr>
          <p:cNvPr id="6" name="Slide Number Placeholder 5">
            <a:extLst>
              <a:ext uri="{FF2B5EF4-FFF2-40B4-BE49-F238E27FC236}">
                <a16:creationId xmlns:a16="http://schemas.microsoft.com/office/drawing/2014/main" id="{73C0FE0E-DB4D-465A-9894-2B14F0865E12}"/>
              </a:ext>
            </a:extLst>
          </p:cNvPr>
          <p:cNvSpPr>
            <a:spLocks noGrp="1"/>
          </p:cNvSpPr>
          <p:nvPr>
            <p:ph type="sldNum" sz="quarter" idx="12"/>
          </p:nvPr>
        </p:nvSpPr>
        <p:spPr/>
        <p:txBody>
          <a:bodyPr/>
          <a:lstStyle/>
          <a:p>
            <a:fld id="{7CB11A71-9332-491E-BB8B-254194F4AE5E}" type="slidenum">
              <a:rPr lang="en-US" smtClean="0"/>
              <a:t>16</a:t>
            </a:fld>
            <a:endParaRPr lang="en-US" dirty="0"/>
          </a:p>
        </p:txBody>
      </p:sp>
      <p:pic>
        <p:nvPicPr>
          <p:cNvPr id="8" name="Picture 7">
            <a:extLst>
              <a:ext uri="{FF2B5EF4-FFF2-40B4-BE49-F238E27FC236}">
                <a16:creationId xmlns:a16="http://schemas.microsoft.com/office/drawing/2014/main" id="{FD65078F-29CE-43B1-A62F-32BB133DE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1771" y="1642256"/>
            <a:ext cx="6521273" cy="3819033"/>
          </a:xfrm>
          <a:prstGeom prst="rect">
            <a:avLst/>
          </a:prstGeom>
        </p:spPr>
      </p:pic>
      <p:pic>
        <p:nvPicPr>
          <p:cNvPr id="9" name="Picture 8">
            <a:extLst>
              <a:ext uri="{FF2B5EF4-FFF2-40B4-BE49-F238E27FC236}">
                <a16:creationId xmlns:a16="http://schemas.microsoft.com/office/drawing/2014/main" id="{F2092365-822B-44DB-94B6-9C892467C284}"/>
              </a:ext>
            </a:extLst>
          </p:cNvPr>
          <p:cNvPicPr>
            <a:picLocks noChangeAspect="1"/>
          </p:cNvPicPr>
          <p:nvPr/>
        </p:nvPicPr>
        <p:blipFill>
          <a:blip r:embed="rId4"/>
          <a:stretch>
            <a:fillRect/>
          </a:stretch>
        </p:blipFill>
        <p:spPr>
          <a:xfrm>
            <a:off x="3314700" y="2343150"/>
            <a:ext cx="4240292" cy="2171700"/>
          </a:xfrm>
          <a:prstGeom prst="rect">
            <a:avLst/>
          </a:prstGeom>
        </p:spPr>
      </p:pic>
      <p:sp>
        <p:nvSpPr>
          <p:cNvPr id="10" name="TextBox 9">
            <a:extLst>
              <a:ext uri="{FF2B5EF4-FFF2-40B4-BE49-F238E27FC236}">
                <a16:creationId xmlns:a16="http://schemas.microsoft.com/office/drawing/2014/main" id="{6A7767BE-0FB3-429A-A6DF-495D29E732D8}"/>
              </a:ext>
            </a:extLst>
          </p:cNvPr>
          <p:cNvSpPr txBox="1"/>
          <p:nvPr/>
        </p:nvSpPr>
        <p:spPr>
          <a:xfrm>
            <a:off x="952500" y="5193267"/>
            <a:ext cx="3369962" cy="369332"/>
          </a:xfrm>
          <a:prstGeom prst="rect">
            <a:avLst/>
          </a:prstGeom>
          <a:noFill/>
        </p:spPr>
        <p:txBody>
          <a:bodyPr wrap="none" rtlCol="0">
            <a:spAutoFit/>
          </a:bodyPr>
          <a:lstStyle/>
          <a:p>
            <a:r>
              <a:rPr lang="en-US" dirty="0"/>
              <a:t>Discrete ARM Cortex A8 system</a:t>
            </a:r>
          </a:p>
        </p:txBody>
      </p:sp>
      <p:sp>
        <p:nvSpPr>
          <p:cNvPr id="11" name="TextBox 10">
            <a:extLst>
              <a:ext uri="{FF2B5EF4-FFF2-40B4-BE49-F238E27FC236}">
                <a16:creationId xmlns:a16="http://schemas.microsoft.com/office/drawing/2014/main" id="{0BD6B388-7812-427E-8464-5BECA740EAD9}"/>
              </a:ext>
            </a:extLst>
          </p:cNvPr>
          <p:cNvSpPr txBox="1"/>
          <p:nvPr/>
        </p:nvSpPr>
        <p:spPr>
          <a:xfrm>
            <a:off x="7408754" y="5193267"/>
            <a:ext cx="1930978" cy="369332"/>
          </a:xfrm>
          <a:prstGeom prst="rect">
            <a:avLst/>
          </a:prstGeom>
          <a:noFill/>
        </p:spPr>
        <p:txBody>
          <a:bodyPr wrap="none" rtlCol="0">
            <a:spAutoFit/>
          </a:bodyPr>
          <a:lstStyle/>
          <a:p>
            <a:r>
              <a:rPr lang="en-US" dirty="0"/>
              <a:t>SiP based system</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334" y="6406487"/>
            <a:ext cx="1270736" cy="359889"/>
          </a:xfrm>
          <a:prstGeom prst="rect">
            <a:avLst/>
          </a:prstGeom>
        </p:spPr>
      </p:pic>
      <p:cxnSp>
        <p:nvCxnSpPr>
          <p:cNvPr id="13" name="Straight Connector 12"/>
          <p:cNvCxnSpPr/>
          <p:nvPr/>
        </p:nvCxnSpPr>
        <p:spPr>
          <a:xfrm>
            <a:off x="657826" y="6310202"/>
            <a:ext cx="842521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30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ontent Placeholder 2"/>
          <p:cNvSpPr>
            <a:spLocks noGrp="1"/>
          </p:cNvSpPr>
          <p:nvPr>
            <p:ph sz="half" idx="1"/>
          </p:nvPr>
        </p:nvSpPr>
        <p:spPr>
          <a:xfrm>
            <a:off x="5334000" y="2095500"/>
            <a:ext cx="4419600" cy="3733800"/>
          </a:xfrm>
        </p:spPr>
        <p:txBody>
          <a:bodyPr>
            <a:noAutofit/>
          </a:bodyPr>
          <a:lstStyle/>
          <a:p>
            <a:r>
              <a:rPr lang="en-US" sz="2000" dirty="0"/>
              <a:t>Open-Hardware Single Board</a:t>
            </a:r>
            <a:br>
              <a:rPr lang="en-US" sz="2000" dirty="0"/>
            </a:br>
            <a:r>
              <a:rPr lang="en-US" sz="2000" dirty="0"/>
              <a:t>Computer</a:t>
            </a:r>
          </a:p>
          <a:p>
            <a:r>
              <a:rPr lang="en-US" sz="2000" dirty="0"/>
              <a:t>Open-Source Linux support</a:t>
            </a:r>
          </a:p>
          <a:p>
            <a:r>
              <a:rPr lang="en-US" sz="2000" dirty="0"/>
              <a:t>Vibrant Community</a:t>
            </a:r>
          </a:p>
          <a:p>
            <a:r>
              <a:rPr lang="en-US" sz="2000" dirty="0"/>
              <a:t>Diverse Applications: Home Automation, Robotics, 3D printing, Industrial Control</a:t>
            </a:r>
          </a:p>
          <a:p>
            <a:r>
              <a:rPr lang="en-US" sz="2000" dirty="0"/>
              <a:t>Based on Texas Instruments AM335x 1GHz ARM Cortex A8</a:t>
            </a:r>
          </a:p>
        </p:txBody>
      </p:sp>
      <p:sp>
        <p:nvSpPr>
          <p:cNvPr id="101" name="Slide Number Placeholder 5">
            <a:extLst>
              <a:ext uri="{FF2B5EF4-FFF2-40B4-BE49-F238E27FC236}">
                <a16:creationId xmlns:a16="http://schemas.microsoft.com/office/drawing/2014/main" id="{349BE335-B89C-4AC4-8FBD-C46CDEA4A618}"/>
              </a:ext>
            </a:extLst>
          </p:cNvPr>
          <p:cNvSpPr>
            <a:spLocks noGrp="1"/>
          </p:cNvSpPr>
          <p:nvPr>
            <p:ph type="sldNum" sz="quarter" idx="12"/>
          </p:nvPr>
        </p:nvSpPr>
        <p:spPr/>
        <p:txBody>
          <a:bodyPr/>
          <a:lstStyle/>
          <a:p>
            <a:fld id="{7CB11A71-9332-491E-BB8B-254194F4AE5E}" type="slidenum">
              <a:rPr lang="en-US" smtClean="0"/>
              <a:t>17</a:t>
            </a:fld>
            <a:endParaRPr lang="en-US"/>
          </a:p>
        </p:txBody>
      </p:sp>
      <p:sp>
        <p:nvSpPr>
          <p:cNvPr id="105" name="Title 1">
            <a:extLst>
              <a:ext uri="{FF2B5EF4-FFF2-40B4-BE49-F238E27FC236}">
                <a16:creationId xmlns:a16="http://schemas.microsoft.com/office/drawing/2014/main" id="{604A5B85-E220-4990-A689-2555A09BEB75}"/>
              </a:ext>
            </a:extLst>
          </p:cNvPr>
          <p:cNvSpPr txBox="1">
            <a:spLocks/>
          </p:cNvSpPr>
          <p:nvPr/>
        </p:nvSpPr>
        <p:spPr>
          <a:xfrm>
            <a:off x="1676400" y="76200"/>
            <a:ext cx="7010400" cy="1320800"/>
          </a:xfrm>
          <a:prstGeom prst="rect">
            <a:avLst/>
          </a:prstGeom>
          <a:effectLst>
            <a:glow rad="63500">
              <a:schemeClr val="accent2">
                <a:satMod val="175000"/>
                <a:alpha val="40000"/>
              </a:schemeClr>
            </a:glow>
          </a:effectLst>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effectLst>
                  <a:outerShdw blurRad="50800" dist="38100" dir="2700000" algn="tl" rotWithShape="0">
                    <a:prstClr val="black">
                      <a:alpha val="40000"/>
                    </a:prstClr>
                  </a:outerShdw>
                </a:effectLst>
              </a:rPr>
              <a:t>(Size)Case Study:</a:t>
            </a:r>
            <a:br>
              <a:rPr lang="en-US" sz="3200" dirty="0">
                <a:effectLst>
                  <a:outerShdw blurRad="50800" dist="38100" dir="2700000" algn="tl" rotWithShape="0">
                    <a:prstClr val="black">
                      <a:alpha val="40000"/>
                    </a:prstClr>
                  </a:outerShdw>
                </a:effectLst>
              </a:rPr>
            </a:br>
            <a:r>
              <a:rPr lang="en-US" sz="3200" dirty="0">
                <a:effectLst>
                  <a:outerShdw blurRad="50800" dist="38100" dir="2700000" algn="tl" rotWithShape="0">
                    <a:prstClr val="black">
                      <a:alpha val="40000"/>
                    </a:prstClr>
                  </a:outerShdw>
                </a:effectLst>
              </a:rPr>
              <a:t> Integrating over 100 components</a:t>
            </a:r>
          </a:p>
        </p:txBody>
      </p:sp>
      <p:sp>
        <p:nvSpPr>
          <p:cNvPr id="2" name="TextBox 1"/>
          <p:cNvSpPr txBox="1"/>
          <p:nvPr/>
        </p:nvSpPr>
        <p:spPr>
          <a:xfrm>
            <a:off x="6210300" y="1638300"/>
            <a:ext cx="4572000" cy="400110"/>
          </a:xfrm>
          <a:prstGeom prst="rect">
            <a:avLst/>
          </a:prstGeom>
          <a:noFill/>
        </p:spPr>
        <p:txBody>
          <a:bodyPr wrap="square" rtlCol="0">
            <a:spAutoFit/>
          </a:bodyPr>
          <a:lstStyle/>
          <a:p>
            <a:r>
              <a:rPr lang="en-US" sz="2000" b="1" dirty="0"/>
              <a:t>BeagleBoard.org </a:t>
            </a:r>
          </a:p>
        </p:txBody>
      </p:sp>
      <p:pic>
        <p:nvPicPr>
          <p:cNvPr id="48" name="Picture 47" descr="BBBlackback.jpg"/>
          <p:cNvPicPr>
            <a:picLocks noChangeAspect="1"/>
          </p:cNvPicPr>
          <p:nvPr/>
        </p:nvPicPr>
        <p:blipFill rotWithShape="1">
          <a:blip r:embed="rId3">
            <a:extLst>
              <a:ext uri="{28A0092B-C50C-407E-A947-70E740481C1C}">
                <a14:useLocalDpi xmlns:a14="http://schemas.microsoft.com/office/drawing/2010/main" val="0"/>
              </a:ext>
            </a:extLst>
          </a:blip>
          <a:srcRect l="9695" t="25926" r="10130" b="25708"/>
          <a:stretch/>
        </p:blipFill>
        <p:spPr>
          <a:xfrm>
            <a:off x="1143000" y="3581400"/>
            <a:ext cx="3314700" cy="1999629"/>
          </a:xfrm>
          <a:prstGeom prst="rect">
            <a:avLst/>
          </a:prstGeom>
        </p:spPr>
      </p:pic>
      <p:pic>
        <p:nvPicPr>
          <p:cNvPr id="49" name="Picture 48" descr="bbBlack.jpg"/>
          <p:cNvPicPr>
            <a:picLocks noChangeAspect="1"/>
          </p:cNvPicPr>
          <p:nvPr/>
        </p:nvPicPr>
        <p:blipFill rotWithShape="1">
          <a:blip r:embed="rId4" cstate="print">
            <a:extLst>
              <a:ext uri="{28A0092B-C50C-407E-A947-70E740481C1C}">
                <a14:useLocalDpi xmlns:a14="http://schemas.microsoft.com/office/drawing/2010/main" val="0"/>
              </a:ext>
            </a:extLst>
          </a:blip>
          <a:srcRect l="2548" t="5272" r="2302" b="5508"/>
          <a:stretch/>
        </p:blipFill>
        <p:spPr>
          <a:xfrm>
            <a:off x="990600" y="1409700"/>
            <a:ext cx="3432667" cy="2057400"/>
          </a:xfrm>
          <a:prstGeom prst="rect">
            <a:avLst/>
          </a:prstGeom>
        </p:spPr>
      </p:pic>
      <p:sp>
        <p:nvSpPr>
          <p:cNvPr id="9" name="TextBox 8">
            <a:extLst>
              <a:ext uri="{FF2B5EF4-FFF2-40B4-BE49-F238E27FC236}">
                <a16:creationId xmlns:a16="http://schemas.microsoft.com/office/drawing/2014/main" id="{13DDA31F-684C-4EC5-9E13-9D5F0004E8CF}"/>
              </a:ext>
            </a:extLst>
          </p:cNvPr>
          <p:cNvSpPr txBox="1"/>
          <p:nvPr/>
        </p:nvSpPr>
        <p:spPr>
          <a:xfrm>
            <a:off x="1417003" y="5892416"/>
            <a:ext cx="2824812" cy="369332"/>
          </a:xfrm>
          <a:prstGeom prst="rect">
            <a:avLst/>
          </a:prstGeom>
          <a:noFill/>
        </p:spPr>
        <p:txBody>
          <a:bodyPr wrap="none" rtlCol="0">
            <a:spAutoFit/>
          </a:bodyPr>
          <a:lstStyle/>
          <a:p>
            <a:r>
              <a:rPr lang="en-US" dirty="0" err="1">
                <a:solidFill>
                  <a:prstClr val="black"/>
                </a:solidFill>
                <a:latin typeface="Trebuchet MS"/>
              </a:rPr>
              <a:t>BeagleBone</a:t>
            </a:r>
            <a:r>
              <a:rPr lang="en-US" dirty="0">
                <a:solidFill>
                  <a:prstClr val="black"/>
                </a:solidFill>
                <a:latin typeface="Trebuchet MS"/>
              </a:rPr>
              <a:t>® Black Board</a:t>
            </a:r>
          </a:p>
        </p:txBody>
      </p:sp>
    </p:spTree>
    <p:extLst>
      <p:ext uri="{BB962C8B-B14F-4D97-AF65-F5344CB8AC3E}">
        <p14:creationId xmlns:p14="http://schemas.microsoft.com/office/powerpoint/2010/main" val="363249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BBBlackback.jpg">
            <a:extLst>
              <a:ext uri="{FF2B5EF4-FFF2-40B4-BE49-F238E27FC236}">
                <a16:creationId xmlns:a16="http://schemas.microsoft.com/office/drawing/2014/main" id="{5F525DA8-05D7-44D9-AE9E-B9F8A1E3DE41}"/>
              </a:ext>
            </a:extLst>
          </p:cNvPr>
          <p:cNvPicPr>
            <a:picLocks noChangeAspect="1"/>
          </p:cNvPicPr>
          <p:nvPr/>
        </p:nvPicPr>
        <p:blipFill rotWithShape="1">
          <a:blip r:embed="rId3">
            <a:extLst>
              <a:ext uri="{28A0092B-C50C-407E-A947-70E740481C1C}">
                <a14:useLocalDpi xmlns:a14="http://schemas.microsoft.com/office/drawing/2010/main" val="0"/>
              </a:ext>
            </a:extLst>
          </a:blip>
          <a:srcRect l="9695" t="25926" r="10130" b="25708"/>
          <a:stretch/>
        </p:blipFill>
        <p:spPr>
          <a:xfrm>
            <a:off x="1143000" y="3581400"/>
            <a:ext cx="3314700" cy="1999629"/>
          </a:xfrm>
          <a:prstGeom prst="rect">
            <a:avLst/>
          </a:prstGeom>
        </p:spPr>
      </p:pic>
      <p:pic>
        <p:nvPicPr>
          <p:cNvPr id="34" name="Picture 33" descr="bbBlack.jpg">
            <a:extLst>
              <a:ext uri="{FF2B5EF4-FFF2-40B4-BE49-F238E27FC236}">
                <a16:creationId xmlns:a16="http://schemas.microsoft.com/office/drawing/2014/main" id="{C3C561EA-F00B-46EC-9BD3-D42D0EEB7B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48" t="5272" r="2302" b="5508"/>
          <a:stretch/>
        </p:blipFill>
        <p:spPr>
          <a:xfrm>
            <a:off x="990600" y="1409700"/>
            <a:ext cx="3432667" cy="2057400"/>
          </a:xfrm>
          <a:prstGeom prst="rect">
            <a:avLst/>
          </a:prstGeom>
        </p:spPr>
      </p:pic>
      <p:sp>
        <p:nvSpPr>
          <p:cNvPr id="45" name="TextBox 44">
            <a:extLst>
              <a:ext uri="{FF2B5EF4-FFF2-40B4-BE49-F238E27FC236}">
                <a16:creationId xmlns:a16="http://schemas.microsoft.com/office/drawing/2014/main" id="{99A2B9D9-AD90-4572-BB3B-DA653BB65D2F}"/>
              </a:ext>
            </a:extLst>
          </p:cNvPr>
          <p:cNvSpPr txBox="1"/>
          <p:nvPr/>
        </p:nvSpPr>
        <p:spPr>
          <a:xfrm>
            <a:off x="2154224" y="5600700"/>
            <a:ext cx="1205779" cy="369332"/>
          </a:xfrm>
          <a:prstGeom prst="rect">
            <a:avLst/>
          </a:prstGeom>
          <a:noFill/>
        </p:spPr>
        <p:txBody>
          <a:bodyPr wrap="none" rtlCol="0">
            <a:spAutoFit/>
          </a:bodyPr>
          <a:lstStyle/>
          <a:p>
            <a:r>
              <a:rPr lang="en-US" dirty="0">
                <a:solidFill>
                  <a:prstClr val="black"/>
                </a:solidFill>
                <a:latin typeface="Trebuchet MS" panose="020B0603020202020204"/>
              </a:rPr>
              <a:t>1130 mm</a:t>
            </a:r>
            <a:r>
              <a:rPr lang="en-US" baseline="30000" dirty="0">
                <a:solidFill>
                  <a:prstClr val="black"/>
                </a:solidFill>
                <a:latin typeface="Trebuchet MS" panose="020B0603020202020204"/>
              </a:rPr>
              <a:t>2</a:t>
            </a:r>
          </a:p>
        </p:txBody>
      </p:sp>
      <p:sp>
        <p:nvSpPr>
          <p:cNvPr id="46" name="TextBox 45">
            <a:extLst>
              <a:ext uri="{FF2B5EF4-FFF2-40B4-BE49-F238E27FC236}">
                <a16:creationId xmlns:a16="http://schemas.microsoft.com/office/drawing/2014/main" id="{BBD7BD1D-9EB3-47A7-9308-21E63617FF7C}"/>
              </a:ext>
            </a:extLst>
          </p:cNvPr>
          <p:cNvSpPr txBox="1"/>
          <p:nvPr/>
        </p:nvSpPr>
        <p:spPr>
          <a:xfrm>
            <a:off x="1417003" y="5892416"/>
            <a:ext cx="2824812" cy="369332"/>
          </a:xfrm>
          <a:prstGeom prst="rect">
            <a:avLst/>
          </a:prstGeom>
          <a:noFill/>
        </p:spPr>
        <p:txBody>
          <a:bodyPr wrap="none" rtlCol="0">
            <a:spAutoFit/>
          </a:bodyPr>
          <a:lstStyle/>
          <a:p>
            <a:r>
              <a:rPr lang="en-US" dirty="0" err="1">
                <a:solidFill>
                  <a:prstClr val="black"/>
                </a:solidFill>
                <a:latin typeface="Trebuchet MS"/>
              </a:rPr>
              <a:t>BeagleBone</a:t>
            </a:r>
            <a:r>
              <a:rPr lang="en-US" dirty="0">
                <a:solidFill>
                  <a:prstClr val="black"/>
                </a:solidFill>
                <a:latin typeface="Trebuchet MS"/>
              </a:rPr>
              <a:t>® Black Board</a:t>
            </a:r>
          </a:p>
        </p:txBody>
      </p:sp>
      <p:sp>
        <p:nvSpPr>
          <p:cNvPr id="99" name="Arrow: Right 98">
            <a:extLst>
              <a:ext uri="{FF2B5EF4-FFF2-40B4-BE49-F238E27FC236}">
                <a16:creationId xmlns:a16="http://schemas.microsoft.com/office/drawing/2014/main" id="{6F0BEA1B-A8EA-42C9-A052-2CC3AE881405}"/>
              </a:ext>
            </a:extLst>
          </p:cNvPr>
          <p:cNvSpPr/>
          <p:nvPr/>
        </p:nvSpPr>
        <p:spPr>
          <a:xfrm>
            <a:off x="4648200" y="3048000"/>
            <a:ext cx="1447800" cy="9799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Slide Number Placeholder 5">
            <a:extLst>
              <a:ext uri="{FF2B5EF4-FFF2-40B4-BE49-F238E27FC236}">
                <a16:creationId xmlns:a16="http://schemas.microsoft.com/office/drawing/2014/main" id="{349BE335-B89C-4AC4-8FBD-C46CDEA4A618}"/>
              </a:ext>
            </a:extLst>
          </p:cNvPr>
          <p:cNvSpPr>
            <a:spLocks noGrp="1"/>
          </p:cNvSpPr>
          <p:nvPr>
            <p:ph type="sldNum" sz="quarter" idx="12"/>
          </p:nvPr>
        </p:nvSpPr>
        <p:spPr>
          <a:xfrm>
            <a:off x="8335318" y="6443698"/>
            <a:ext cx="683339" cy="365125"/>
          </a:xfrm>
        </p:spPr>
        <p:txBody>
          <a:bodyPr/>
          <a:lstStyle/>
          <a:p>
            <a:fld id="{7CB11A71-9332-491E-BB8B-254194F4AE5E}" type="slidenum">
              <a:rPr lang="en-US" smtClean="0"/>
              <a:t>18</a:t>
            </a:fld>
            <a:endParaRPr lang="en-US"/>
          </a:p>
        </p:txBody>
      </p:sp>
      <p:sp>
        <p:nvSpPr>
          <p:cNvPr id="103" name="TextBox 102">
            <a:extLst>
              <a:ext uri="{FF2B5EF4-FFF2-40B4-BE49-F238E27FC236}">
                <a16:creationId xmlns:a16="http://schemas.microsoft.com/office/drawing/2014/main" id="{420D94F3-EDF9-4012-A70E-510A7D01CAFA}"/>
              </a:ext>
            </a:extLst>
          </p:cNvPr>
          <p:cNvSpPr txBox="1"/>
          <p:nvPr/>
        </p:nvSpPr>
        <p:spPr>
          <a:xfrm>
            <a:off x="7848600" y="4953000"/>
            <a:ext cx="1083951" cy="369332"/>
          </a:xfrm>
          <a:prstGeom prst="rect">
            <a:avLst/>
          </a:prstGeom>
          <a:noFill/>
        </p:spPr>
        <p:txBody>
          <a:bodyPr wrap="none" rtlCol="0">
            <a:spAutoFit/>
          </a:bodyPr>
          <a:lstStyle/>
          <a:p>
            <a:r>
              <a:rPr lang="en-US" dirty="0">
                <a:solidFill>
                  <a:prstClr val="black"/>
                </a:solidFill>
                <a:latin typeface="Trebuchet MS" panose="020B0603020202020204"/>
              </a:rPr>
              <a:t>441 mm</a:t>
            </a:r>
            <a:r>
              <a:rPr lang="en-US" baseline="30000" dirty="0">
                <a:solidFill>
                  <a:prstClr val="black"/>
                </a:solidFill>
                <a:latin typeface="Trebuchet MS" panose="020B0603020202020204"/>
              </a:rPr>
              <a:t>2</a:t>
            </a:r>
          </a:p>
        </p:txBody>
      </p:sp>
      <p:sp>
        <p:nvSpPr>
          <p:cNvPr id="104" name="TextBox 103">
            <a:extLst>
              <a:ext uri="{FF2B5EF4-FFF2-40B4-BE49-F238E27FC236}">
                <a16:creationId xmlns:a16="http://schemas.microsoft.com/office/drawing/2014/main" id="{83856BBA-24B7-4743-BAEF-49C06C3B7CA5}"/>
              </a:ext>
            </a:extLst>
          </p:cNvPr>
          <p:cNvSpPr txBox="1"/>
          <p:nvPr/>
        </p:nvSpPr>
        <p:spPr>
          <a:xfrm>
            <a:off x="7391400" y="5257800"/>
            <a:ext cx="1805302" cy="369332"/>
          </a:xfrm>
          <a:prstGeom prst="rect">
            <a:avLst/>
          </a:prstGeom>
          <a:noFill/>
        </p:spPr>
        <p:txBody>
          <a:bodyPr wrap="none" rtlCol="0">
            <a:spAutoFit/>
          </a:bodyPr>
          <a:lstStyle/>
          <a:p>
            <a:r>
              <a:rPr lang="en-US" dirty="0">
                <a:solidFill>
                  <a:prstClr val="black"/>
                </a:solidFill>
                <a:latin typeface="Trebuchet MS"/>
              </a:rPr>
              <a:t>OSD335x-SM </a:t>
            </a:r>
            <a:r>
              <a:rPr lang="en-US" dirty="0" err="1">
                <a:solidFill>
                  <a:prstClr val="black"/>
                </a:solidFill>
                <a:latin typeface="Trebuchet MS"/>
              </a:rPr>
              <a:t>SiP</a:t>
            </a:r>
            <a:endParaRPr lang="en-US" dirty="0">
              <a:solidFill>
                <a:prstClr val="black"/>
              </a:solidFill>
              <a:latin typeface="Trebuchet MS"/>
            </a:endParaRPr>
          </a:p>
        </p:txBody>
      </p:sp>
      <p:sp>
        <p:nvSpPr>
          <p:cNvPr id="105" name="Title 1">
            <a:extLst>
              <a:ext uri="{FF2B5EF4-FFF2-40B4-BE49-F238E27FC236}">
                <a16:creationId xmlns:a16="http://schemas.microsoft.com/office/drawing/2014/main" id="{604A5B85-E220-4990-A689-2555A09BEB75}"/>
              </a:ext>
            </a:extLst>
          </p:cNvPr>
          <p:cNvSpPr txBox="1">
            <a:spLocks/>
          </p:cNvSpPr>
          <p:nvPr/>
        </p:nvSpPr>
        <p:spPr>
          <a:xfrm>
            <a:off x="1676400" y="76200"/>
            <a:ext cx="7010400" cy="1320800"/>
          </a:xfrm>
          <a:prstGeom prst="rect">
            <a:avLst/>
          </a:prstGeom>
          <a:effectLst>
            <a:glow rad="63500">
              <a:schemeClr val="accent2">
                <a:satMod val="175000"/>
                <a:alpha val="40000"/>
              </a:schemeClr>
            </a:glow>
          </a:effectLst>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effectLst>
                  <a:outerShdw blurRad="50800" dist="38100" dir="2700000" algn="tl" rotWithShape="0">
                    <a:prstClr val="black">
                      <a:alpha val="40000"/>
                    </a:prstClr>
                  </a:outerShdw>
                </a:effectLst>
              </a:rPr>
              <a:t>Case Study:</a:t>
            </a:r>
            <a:br>
              <a:rPr lang="en-US" sz="3200" dirty="0">
                <a:effectLst>
                  <a:outerShdw blurRad="50800" dist="38100" dir="2700000" algn="tl" rotWithShape="0">
                    <a:prstClr val="black">
                      <a:alpha val="40000"/>
                    </a:prstClr>
                  </a:outerShdw>
                </a:effectLst>
              </a:rPr>
            </a:br>
            <a:r>
              <a:rPr lang="en-US" sz="3200" dirty="0">
                <a:effectLst>
                  <a:outerShdw blurRad="50800" dist="38100" dir="2700000" algn="tl" rotWithShape="0">
                    <a:prstClr val="black">
                      <a:alpha val="40000"/>
                    </a:prstClr>
                  </a:outerShdw>
                </a:effectLst>
              </a:rPr>
              <a:t> Integrating over 100 components</a:t>
            </a:r>
          </a:p>
        </p:txBody>
      </p:sp>
      <p:pic>
        <p:nvPicPr>
          <p:cNvPr id="106" name="Picture 105">
            <a:extLst>
              <a:ext uri="{FF2B5EF4-FFF2-40B4-BE49-F238E27FC236}">
                <a16:creationId xmlns:a16="http://schemas.microsoft.com/office/drawing/2014/main" id="{FF6A4FDB-48EC-4420-AC7D-59AFA0618E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1125" y="2345874"/>
            <a:ext cx="4775475" cy="2531002"/>
          </a:xfrm>
          <a:prstGeom prst="rect">
            <a:avLst/>
          </a:prstGeom>
        </p:spPr>
      </p:pic>
      <p:sp>
        <p:nvSpPr>
          <p:cNvPr id="48" name="TextBox 47">
            <a:extLst>
              <a:ext uri="{FF2B5EF4-FFF2-40B4-BE49-F238E27FC236}">
                <a16:creationId xmlns:a16="http://schemas.microsoft.com/office/drawing/2014/main" id="{83856BBA-24B7-4743-BAEF-49C06C3B7CA5}"/>
              </a:ext>
            </a:extLst>
          </p:cNvPr>
          <p:cNvSpPr txBox="1"/>
          <p:nvPr/>
        </p:nvSpPr>
        <p:spPr>
          <a:xfrm>
            <a:off x="4648200" y="4191000"/>
            <a:ext cx="1392929" cy="369332"/>
          </a:xfrm>
          <a:prstGeom prst="rect">
            <a:avLst/>
          </a:prstGeom>
          <a:noFill/>
        </p:spPr>
        <p:txBody>
          <a:bodyPr wrap="none" rtlCol="0">
            <a:spAutoFit/>
          </a:bodyPr>
          <a:lstStyle/>
          <a:p>
            <a:r>
              <a:rPr lang="en-US" dirty="0">
                <a:solidFill>
                  <a:prstClr val="black"/>
                </a:solidFill>
                <a:latin typeface="Trebuchet MS"/>
              </a:rPr>
              <a:t>61% smaller</a:t>
            </a:r>
          </a:p>
        </p:txBody>
      </p:sp>
      <p:sp>
        <p:nvSpPr>
          <p:cNvPr id="16" name="Freeform: Shape 27">
            <a:extLst>
              <a:ext uri="{FF2B5EF4-FFF2-40B4-BE49-F238E27FC236}">
                <a16:creationId xmlns:a16="http://schemas.microsoft.com/office/drawing/2014/main" id="{A683BDD9-B27F-4DEE-A8C2-7F8CFEA86A20}"/>
              </a:ext>
            </a:extLst>
          </p:cNvPr>
          <p:cNvSpPr/>
          <p:nvPr/>
        </p:nvSpPr>
        <p:spPr>
          <a:xfrm>
            <a:off x="1765096" y="2038032"/>
            <a:ext cx="1102519" cy="766762"/>
          </a:xfrm>
          <a:custGeom>
            <a:avLst/>
            <a:gdLst>
              <a:gd name="connsiteX0" fmla="*/ 0 w 1126331"/>
              <a:gd name="connsiteY0" fmla="*/ 30957 h 757238"/>
              <a:gd name="connsiteX1" fmla="*/ 176212 w 1126331"/>
              <a:gd name="connsiteY1" fmla="*/ 30957 h 757238"/>
              <a:gd name="connsiteX2" fmla="*/ 207169 w 1126331"/>
              <a:gd name="connsiteY2" fmla="*/ 4763 h 757238"/>
              <a:gd name="connsiteX3" fmla="*/ 431006 w 1126331"/>
              <a:gd name="connsiteY3" fmla="*/ 0 h 757238"/>
              <a:gd name="connsiteX4" fmla="*/ 545306 w 1126331"/>
              <a:gd name="connsiteY4" fmla="*/ 185738 h 757238"/>
              <a:gd name="connsiteX5" fmla="*/ 1121569 w 1126331"/>
              <a:gd name="connsiteY5" fmla="*/ 185738 h 757238"/>
              <a:gd name="connsiteX6" fmla="*/ 1126331 w 1126331"/>
              <a:gd name="connsiteY6" fmla="*/ 757238 h 757238"/>
              <a:gd name="connsiteX7" fmla="*/ 535781 w 1126331"/>
              <a:gd name="connsiteY7" fmla="*/ 750094 h 757238"/>
              <a:gd name="connsiteX8" fmla="*/ 535781 w 1126331"/>
              <a:gd name="connsiteY8" fmla="*/ 645319 h 757238"/>
              <a:gd name="connsiteX9" fmla="*/ 238125 w 1126331"/>
              <a:gd name="connsiteY9" fmla="*/ 642938 h 757238"/>
              <a:gd name="connsiteX10" fmla="*/ 0 w 1126331"/>
              <a:gd name="connsiteY10" fmla="*/ 557213 h 757238"/>
              <a:gd name="connsiteX11" fmla="*/ 0 w 1126331"/>
              <a:gd name="connsiteY11" fmla="*/ 30957 h 757238"/>
              <a:gd name="connsiteX0" fmla="*/ 0 w 1126331"/>
              <a:gd name="connsiteY0" fmla="*/ 30957 h 757238"/>
              <a:gd name="connsiteX1" fmla="*/ 176212 w 1126331"/>
              <a:gd name="connsiteY1" fmla="*/ 30957 h 757238"/>
              <a:gd name="connsiteX2" fmla="*/ 207169 w 1126331"/>
              <a:gd name="connsiteY2" fmla="*/ 4763 h 757238"/>
              <a:gd name="connsiteX3" fmla="*/ 431006 w 1126331"/>
              <a:gd name="connsiteY3" fmla="*/ 0 h 757238"/>
              <a:gd name="connsiteX4" fmla="*/ 545306 w 1126331"/>
              <a:gd name="connsiteY4" fmla="*/ 185738 h 757238"/>
              <a:gd name="connsiteX5" fmla="*/ 1121569 w 1126331"/>
              <a:gd name="connsiteY5" fmla="*/ 176213 h 757238"/>
              <a:gd name="connsiteX6" fmla="*/ 1126331 w 1126331"/>
              <a:gd name="connsiteY6" fmla="*/ 757238 h 757238"/>
              <a:gd name="connsiteX7" fmla="*/ 535781 w 1126331"/>
              <a:gd name="connsiteY7" fmla="*/ 750094 h 757238"/>
              <a:gd name="connsiteX8" fmla="*/ 535781 w 1126331"/>
              <a:gd name="connsiteY8" fmla="*/ 645319 h 757238"/>
              <a:gd name="connsiteX9" fmla="*/ 238125 w 1126331"/>
              <a:gd name="connsiteY9" fmla="*/ 642938 h 757238"/>
              <a:gd name="connsiteX10" fmla="*/ 0 w 1126331"/>
              <a:gd name="connsiteY10" fmla="*/ 557213 h 757238"/>
              <a:gd name="connsiteX11" fmla="*/ 0 w 1126331"/>
              <a:gd name="connsiteY11" fmla="*/ 30957 h 757238"/>
              <a:gd name="connsiteX0" fmla="*/ 0 w 1126331"/>
              <a:gd name="connsiteY0" fmla="*/ 30957 h 757238"/>
              <a:gd name="connsiteX1" fmla="*/ 176212 w 1126331"/>
              <a:gd name="connsiteY1" fmla="*/ 30957 h 757238"/>
              <a:gd name="connsiteX2" fmla="*/ 207169 w 1126331"/>
              <a:gd name="connsiteY2" fmla="*/ 4763 h 757238"/>
              <a:gd name="connsiteX3" fmla="*/ 431006 w 1126331"/>
              <a:gd name="connsiteY3" fmla="*/ 0 h 757238"/>
              <a:gd name="connsiteX4" fmla="*/ 550069 w 1126331"/>
              <a:gd name="connsiteY4" fmla="*/ 173832 h 757238"/>
              <a:gd name="connsiteX5" fmla="*/ 1121569 w 1126331"/>
              <a:gd name="connsiteY5" fmla="*/ 176213 h 757238"/>
              <a:gd name="connsiteX6" fmla="*/ 1126331 w 1126331"/>
              <a:gd name="connsiteY6" fmla="*/ 757238 h 757238"/>
              <a:gd name="connsiteX7" fmla="*/ 535781 w 1126331"/>
              <a:gd name="connsiteY7" fmla="*/ 750094 h 757238"/>
              <a:gd name="connsiteX8" fmla="*/ 535781 w 1126331"/>
              <a:gd name="connsiteY8" fmla="*/ 645319 h 757238"/>
              <a:gd name="connsiteX9" fmla="*/ 238125 w 1126331"/>
              <a:gd name="connsiteY9" fmla="*/ 642938 h 757238"/>
              <a:gd name="connsiteX10" fmla="*/ 0 w 1126331"/>
              <a:gd name="connsiteY10" fmla="*/ 557213 h 757238"/>
              <a:gd name="connsiteX11" fmla="*/ 0 w 1126331"/>
              <a:gd name="connsiteY11" fmla="*/ 30957 h 757238"/>
              <a:gd name="connsiteX0" fmla="*/ 0 w 1126331"/>
              <a:gd name="connsiteY0" fmla="*/ 30957 h 757238"/>
              <a:gd name="connsiteX1" fmla="*/ 176212 w 1126331"/>
              <a:gd name="connsiteY1" fmla="*/ 30957 h 757238"/>
              <a:gd name="connsiteX2" fmla="*/ 207169 w 1126331"/>
              <a:gd name="connsiteY2" fmla="*/ 4763 h 757238"/>
              <a:gd name="connsiteX3" fmla="*/ 431006 w 1126331"/>
              <a:gd name="connsiteY3" fmla="*/ 0 h 757238"/>
              <a:gd name="connsiteX4" fmla="*/ 550069 w 1126331"/>
              <a:gd name="connsiteY4" fmla="*/ 173832 h 757238"/>
              <a:gd name="connsiteX5" fmla="*/ 1121569 w 1126331"/>
              <a:gd name="connsiteY5" fmla="*/ 176213 h 757238"/>
              <a:gd name="connsiteX6" fmla="*/ 1126331 w 1126331"/>
              <a:gd name="connsiteY6" fmla="*/ 757238 h 757238"/>
              <a:gd name="connsiteX7" fmla="*/ 535781 w 1126331"/>
              <a:gd name="connsiteY7" fmla="*/ 750094 h 757238"/>
              <a:gd name="connsiteX8" fmla="*/ 535781 w 1126331"/>
              <a:gd name="connsiteY8" fmla="*/ 645319 h 757238"/>
              <a:gd name="connsiteX9" fmla="*/ 238125 w 1126331"/>
              <a:gd name="connsiteY9" fmla="*/ 642938 h 757238"/>
              <a:gd name="connsiteX10" fmla="*/ 0 w 1126331"/>
              <a:gd name="connsiteY10" fmla="*/ 573881 h 757238"/>
              <a:gd name="connsiteX11" fmla="*/ 0 w 1126331"/>
              <a:gd name="connsiteY11" fmla="*/ 30957 h 757238"/>
              <a:gd name="connsiteX0" fmla="*/ 0 w 1126331"/>
              <a:gd name="connsiteY0" fmla="*/ 30957 h 762000"/>
              <a:gd name="connsiteX1" fmla="*/ 176212 w 1126331"/>
              <a:gd name="connsiteY1" fmla="*/ 30957 h 762000"/>
              <a:gd name="connsiteX2" fmla="*/ 207169 w 1126331"/>
              <a:gd name="connsiteY2" fmla="*/ 4763 h 762000"/>
              <a:gd name="connsiteX3" fmla="*/ 431006 w 1126331"/>
              <a:gd name="connsiteY3" fmla="*/ 0 h 762000"/>
              <a:gd name="connsiteX4" fmla="*/ 550069 w 1126331"/>
              <a:gd name="connsiteY4" fmla="*/ 173832 h 762000"/>
              <a:gd name="connsiteX5" fmla="*/ 1121569 w 1126331"/>
              <a:gd name="connsiteY5" fmla="*/ 176213 h 762000"/>
              <a:gd name="connsiteX6" fmla="*/ 1126331 w 1126331"/>
              <a:gd name="connsiteY6" fmla="*/ 757238 h 762000"/>
              <a:gd name="connsiteX7" fmla="*/ 538162 w 1126331"/>
              <a:gd name="connsiteY7" fmla="*/ 762000 h 762000"/>
              <a:gd name="connsiteX8" fmla="*/ 535781 w 1126331"/>
              <a:gd name="connsiteY8" fmla="*/ 645319 h 762000"/>
              <a:gd name="connsiteX9" fmla="*/ 238125 w 1126331"/>
              <a:gd name="connsiteY9" fmla="*/ 642938 h 762000"/>
              <a:gd name="connsiteX10" fmla="*/ 0 w 1126331"/>
              <a:gd name="connsiteY10" fmla="*/ 573881 h 762000"/>
              <a:gd name="connsiteX11" fmla="*/ 0 w 1126331"/>
              <a:gd name="connsiteY11" fmla="*/ 30957 h 762000"/>
              <a:gd name="connsiteX0" fmla="*/ 0 w 1122027"/>
              <a:gd name="connsiteY0" fmla="*/ 30957 h 769144"/>
              <a:gd name="connsiteX1" fmla="*/ 176212 w 1122027"/>
              <a:gd name="connsiteY1" fmla="*/ 30957 h 769144"/>
              <a:gd name="connsiteX2" fmla="*/ 207169 w 1122027"/>
              <a:gd name="connsiteY2" fmla="*/ 4763 h 769144"/>
              <a:gd name="connsiteX3" fmla="*/ 431006 w 1122027"/>
              <a:gd name="connsiteY3" fmla="*/ 0 h 769144"/>
              <a:gd name="connsiteX4" fmla="*/ 550069 w 1122027"/>
              <a:gd name="connsiteY4" fmla="*/ 173832 h 769144"/>
              <a:gd name="connsiteX5" fmla="*/ 1121569 w 1122027"/>
              <a:gd name="connsiteY5" fmla="*/ 176213 h 769144"/>
              <a:gd name="connsiteX6" fmla="*/ 1121569 w 1122027"/>
              <a:gd name="connsiteY6" fmla="*/ 769144 h 769144"/>
              <a:gd name="connsiteX7" fmla="*/ 538162 w 1122027"/>
              <a:gd name="connsiteY7" fmla="*/ 762000 h 769144"/>
              <a:gd name="connsiteX8" fmla="*/ 535781 w 1122027"/>
              <a:gd name="connsiteY8" fmla="*/ 645319 h 769144"/>
              <a:gd name="connsiteX9" fmla="*/ 238125 w 1122027"/>
              <a:gd name="connsiteY9" fmla="*/ 642938 h 769144"/>
              <a:gd name="connsiteX10" fmla="*/ 0 w 1122027"/>
              <a:gd name="connsiteY10" fmla="*/ 573881 h 769144"/>
              <a:gd name="connsiteX11" fmla="*/ 0 w 1122027"/>
              <a:gd name="connsiteY11" fmla="*/ 30957 h 769144"/>
              <a:gd name="connsiteX0" fmla="*/ 0 w 1122027"/>
              <a:gd name="connsiteY0" fmla="*/ 33338 h 771525"/>
              <a:gd name="connsiteX1" fmla="*/ 176212 w 1122027"/>
              <a:gd name="connsiteY1" fmla="*/ 33338 h 771525"/>
              <a:gd name="connsiteX2" fmla="*/ 207169 w 1122027"/>
              <a:gd name="connsiteY2" fmla="*/ 0 h 771525"/>
              <a:gd name="connsiteX3" fmla="*/ 431006 w 1122027"/>
              <a:gd name="connsiteY3" fmla="*/ 2381 h 771525"/>
              <a:gd name="connsiteX4" fmla="*/ 550069 w 1122027"/>
              <a:gd name="connsiteY4" fmla="*/ 176213 h 771525"/>
              <a:gd name="connsiteX5" fmla="*/ 1121569 w 1122027"/>
              <a:gd name="connsiteY5" fmla="*/ 178594 h 771525"/>
              <a:gd name="connsiteX6" fmla="*/ 1121569 w 1122027"/>
              <a:gd name="connsiteY6" fmla="*/ 771525 h 771525"/>
              <a:gd name="connsiteX7" fmla="*/ 538162 w 1122027"/>
              <a:gd name="connsiteY7" fmla="*/ 764381 h 771525"/>
              <a:gd name="connsiteX8" fmla="*/ 535781 w 1122027"/>
              <a:gd name="connsiteY8" fmla="*/ 647700 h 771525"/>
              <a:gd name="connsiteX9" fmla="*/ 238125 w 1122027"/>
              <a:gd name="connsiteY9" fmla="*/ 645319 h 771525"/>
              <a:gd name="connsiteX10" fmla="*/ 0 w 1122027"/>
              <a:gd name="connsiteY10" fmla="*/ 576262 h 771525"/>
              <a:gd name="connsiteX11" fmla="*/ 0 w 1122027"/>
              <a:gd name="connsiteY11" fmla="*/ 33338 h 771525"/>
              <a:gd name="connsiteX0" fmla="*/ 0 w 1122027"/>
              <a:gd name="connsiteY0" fmla="*/ 35719 h 773906"/>
              <a:gd name="connsiteX1" fmla="*/ 176212 w 1122027"/>
              <a:gd name="connsiteY1" fmla="*/ 35719 h 773906"/>
              <a:gd name="connsiteX2" fmla="*/ 207169 w 1122027"/>
              <a:gd name="connsiteY2" fmla="*/ 2381 h 773906"/>
              <a:gd name="connsiteX3" fmla="*/ 431006 w 1122027"/>
              <a:gd name="connsiteY3" fmla="*/ 0 h 773906"/>
              <a:gd name="connsiteX4" fmla="*/ 550069 w 1122027"/>
              <a:gd name="connsiteY4" fmla="*/ 178594 h 773906"/>
              <a:gd name="connsiteX5" fmla="*/ 1121569 w 1122027"/>
              <a:gd name="connsiteY5" fmla="*/ 180975 h 773906"/>
              <a:gd name="connsiteX6" fmla="*/ 1121569 w 1122027"/>
              <a:gd name="connsiteY6" fmla="*/ 773906 h 773906"/>
              <a:gd name="connsiteX7" fmla="*/ 538162 w 1122027"/>
              <a:gd name="connsiteY7" fmla="*/ 766762 h 773906"/>
              <a:gd name="connsiteX8" fmla="*/ 535781 w 1122027"/>
              <a:gd name="connsiteY8" fmla="*/ 650081 h 773906"/>
              <a:gd name="connsiteX9" fmla="*/ 238125 w 1122027"/>
              <a:gd name="connsiteY9" fmla="*/ 647700 h 773906"/>
              <a:gd name="connsiteX10" fmla="*/ 0 w 1122027"/>
              <a:gd name="connsiteY10" fmla="*/ 578643 h 773906"/>
              <a:gd name="connsiteX11" fmla="*/ 0 w 1122027"/>
              <a:gd name="connsiteY11" fmla="*/ 35719 h 773906"/>
              <a:gd name="connsiteX0" fmla="*/ 0 w 1121569"/>
              <a:gd name="connsiteY0" fmla="*/ 35719 h 773906"/>
              <a:gd name="connsiteX1" fmla="*/ 176212 w 1121569"/>
              <a:gd name="connsiteY1" fmla="*/ 35719 h 773906"/>
              <a:gd name="connsiteX2" fmla="*/ 207169 w 1121569"/>
              <a:gd name="connsiteY2" fmla="*/ 2381 h 773906"/>
              <a:gd name="connsiteX3" fmla="*/ 431006 w 1121569"/>
              <a:gd name="connsiteY3" fmla="*/ 0 h 773906"/>
              <a:gd name="connsiteX4" fmla="*/ 550069 w 1121569"/>
              <a:gd name="connsiteY4" fmla="*/ 178594 h 773906"/>
              <a:gd name="connsiteX5" fmla="*/ 1097756 w 1121569"/>
              <a:gd name="connsiteY5" fmla="*/ 178593 h 773906"/>
              <a:gd name="connsiteX6" fmla="*/ 1121569 w 1121569"/>
              <a:gd name="connsiteY6" fmla="*/ 773906 h 773906"/>
              <a:gd name="connsiteX7" fmla="*/ 538162 w 1121569"/>
              <a:gd name="connsiteY7" fmla="*/ 766762 h 773906"/>
              <a:gd name="connsiteX8" fmla="*/ 535781 w 1121569"/>
              <a:gd name="connsiteY8" fmla="*/ 650081 h 773906"/>
              <a:gd name="connsiteX9" fmla="*/ 238125 w 1121569"/>
              <a:gd name="connsiteY9" fmla="*/ 647700 h 773906"/>
              <a:gd name="connsiteX10" fmla="*/ 0 w 1121569"/>
              <a:gd name="connsiteY10" fmla="*/ 578643 h 773906"/>
              <a:gd name="connsiteX11" fmla="*/ 0 w 1121569"/>
              <a:gd name="connsiteY11" fmla="*/ 35719 h 773906"/>
              <a:gd name="connsiteX0" fmla="*/ 0 w 1098044"/>
              <a:gd name="connsiteY0" fmla="*/ 35719 h 773906"/>
              <a:gd name="connsiteX1" fmla="*/ 176212 w 1098044"/>
              <a:gd name="connsiteY1" fmla="*/ 35719 h 773906"/>
              <a:gd name="connsiteX2" fmla="*/ 207169 w 1098044"/>
              <a:gd name="connsiteY2" fmla="*/ 2381 h 773906"/>
              <a:gd name="connsiteX3" fmla="*/ 431006 w 1098044"/>
              <a:gd name="connsiteY3" fmla="*/ 0 h 773906"/>
              <a:gd name="connsiteX4" fmla="*/ 550069 w 1098044"/>
              <a:gd name="connsiteY4" fmla="*/ 178594 h 773906"/>
              <a:gd name="connsiteX5" fmla="*/ 1097756 w 1098044"/>
              <a:gd name="connsiteY5" fmla="*/ 178593 h 773906"/>
              <a:gd name="connsiteX6" fmla="*/ 1095375 w 1098044"/>
              <a:gd name="connsiteY6" fmla="*/ 773906 h 773906"/>
              <a:gd name="connsiteX7" fmla="*/ 538162 w 1098044"/>
              <a:gd name="connsiteY7" fmla="*/ 766762 h 773906"/>
              <a:gd name="connsiteX8" fmla="*/ 535781 w 1098044"/>
              <a:gd name="connsiteY8" fmla="*/ 650081 h 773906"/>
              <a:gd name="connsiteX9" fmla="*/ 238125 w 1098044"/>
              <a:gd name="connsiteY9" fmla="*/ 647700 h 773906"/>
              <a:gd name="connsiteX10" fmla="*/ 0 w 1098044"/>
              <a:gd name="connsiteY10" fmla="*/ 578643 h 773906"/>
              <a:gd name="connsiteX11" fmla="*/ 0 w 1098044"/>
              <a:gd name="connsiteY11" fmla="*/ 35719 h 773906"/>
              <a:gd name="connsiteX0" fmla="*/ 0 w 1102519"/>
              <a:gd name="connsiteY0" fmla="*/ 35719 h 766762"/>
              <a:gd name="connsiteX1" fmla="*/ 176212 w 1102519"/>
              <a:gd name="connsiteY1" fmla="*/ 35719 h 766762"/>
              <a:gd name="connsiteX2" fmla="*/ 207169 w 1102519"/>
              <a:gd name="connsiteY2" fmla="*/ 2381 h 766762"/>
              <a:gd name="connsiteX3" fmla="*/ 431006 w 1102519"/>
              <a:gd name="connsiteY3" fmla="*/ 0 h 766762"/>
              <a:gd name="connsiteX4" fmla="*/ 550069 w 1102519"/>
              <a:gd name="connsiteY4" fmla="*/ 178594 h 766762"/>
              <a:gd name="connsiteX5" fmla="*/ 1097756 w 1102519"/>
              <a:gd name="connsiteY5" fmla="*/ 178593 h 766762"/>
              <a:gd name="connsiteX6" fmla="*/ 1102519 w 1102519"/>
              <a:gd name="connsiteY6" fmla="*/ 766762 h 766762"/>
              <a:gd name="connsiteX7" fmla="*/ 538162 w 1102519"/>
              <a:gd name="connsiteY7" fmla="*/ 766762 h 766762"/>
              <a:gd name="connsiteX8" fmla="*/ 535781 w 1102519"/>
              <a:gd name="connsiteY8" fmla="*/ 650081 h 766762"/>
              <a:gd name="connsiteX9" fmla="*/ 238125 w 1102519"/>
              <a:gd name="connsiteY9" fmla="*/ 647700 h 766762"/>
              <a:gd name="connsiteX10" fmla="*/ 0 w 1102519"/>
              <a:gd name="connsiteY10" fmla="*/ 578643 h 766762"/>
              <a:gd name="connsiteX11" fmla="*/ 0 w 1102519"/>
              <a:gd name="connsiteY11" fmla="*/ 35719 h 766762"/>
              <a:gd name="connsiteX0" fmla="*/ 0 w 1102519"/>
              <a:gd name="connsiteY0" fmla="*/ 35719 h 766762"/>
              <a:gd name="connsiteX1" fmla="*/ 176212 w 1102519"/>
              <a:gd name="connsiteY1" fmla="*/ 35719 h 766762"/>
              <a:gd name="connsiteX2" fmla="*/ 207169 w 1102519"/>
              <a:gd name="connsiteY2" fmla="*/ 2381 h 766762"/>
              <a:gd name="connsiteX3" fmla="*/ 431006 w 1102519"/>
              <a:gd name="connsiteY3" fmla="*/ 0 h 766762"/>
              <a:gd name="connsiteX4" fmla="*/ 550069 w 1102519"/>
              <a:gd name="connsiteY4" fmla="*/ 185738 h 766762"/>
              <a:gd name="connsiteX5" fmla="*/ 1097756 w 1102519"/>
              <a:gd name="connsiteY5" fmla="*/ 178593 h 766762"/>
              <a:gd name="connsiteX6" fmla="*/ 1102519 w 1102519"/>
              <a:gd name="connsiteY6" fmla="*/ 766762 h 766762"/>
              <a:gd name="connsiteX7" fmla="*/ 538162 w 1102519"/>
              <a:gd name="connsiteY7" fmla="*/ 766762 h 766762"/>
              <a:gd name="connsiteX8" fmla="*/ 535781 w 1102519"/>
              <a:gd name="connsiteY8" fmla="*/ 650081 h 766762"/>
              <a:gd name="connsiteX9" fmla="*/ 238125 w 1102519"/>
              <a:gd name="connsiteY9" fmla="*/ 647700 h 766762"/>
              <a:gd name="connsiteX10" fmla="*/ 0 w 1102519"/>
              <a:gd name="connsiteY10" fmla="*/ 578643 h 766762"/>
              <a:gd name="connsiteX11" fmla="*/ 0 w 1102519"/>
              <a:gd name="connsiteY11" fmla="*/ 35719 h 76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2519" h="766762">
                <a:moveTo>
                  <a:pt x="0" y="35719"/>
                </a:moveTo>
                <a:lnTo>
                  <a:pt x="176212" y="35719"/>
                </a:lnTo>
                <a:lnTo>
                  <a:pt x="207169" y="2381"/>
                </a:lnTo>
                <a:lnTo>
                  <a:pt x="431006" y="0"/>
                </a:lnTo>
                <a:lnTo>
                  <a:pt x="550069" y="185738"/>
                </a:lnTo>
                <a:lnTo>
                  <a:pt x="1097756" y="178593"/>
                </a:lnTo>
                <a:cubicBezTo>
                  <a:pt x="1099343" y="369093"/>
                  <a:pt x="1100932" y="576262"/>
                  <a:pt x="1102519" y="766762"/>
                </a:cubicBezTo>
                <a:lnTo>
                  <a:pt x="538162" y="766762"/>
                </a:lnTo>
                <a:cubicBezTo>
                  <a:pt x="537368" y="727868"/>
                  <a:pt x="536575" y="688975"/>
                  <a:pt x="535781" y="650081"/>
                </a:cubicBezTo>
                <a:lnTo>
                  <a:pt x="238125" y="647700"/>
                </a:lnTo>
                <a:lnTo>
                  <a:pt x="0" y="578643"/>
                </a:lnTo>
                <a:lnTo>
                  <a:pt x="0" y="35719"/>
                </a:lnTo>
                <a:close/>
              </a:path>
            </a:pathLst>
          </a:custGeom>
          <a:solidFill>
            <a:srgbClr val="D2232A">
              <a:alpha val="50196"/>
            </a:srgbClr>
          </a:solidFill>
          <a:ln w="38100" cap="rnd" cmpd="sng" algn="ctr">
            <a:solidFill>
              <a:srgbClr val="D2232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17" name="Rectangle 16">
            <a:extLst>
              <a:ext uri="{FF2B5EF4-FFF2-40B4-BE49-F238E27FC236}">
                <a16:creationId xmlns:a16="http://schemas.microsoft.com/office/drawing/2014/main" id="{BA1FE2A7-3A33-49A5-AD82-AEE696141DBB}"/>
              </a:ext>
            </a:extLst>
          </p:cNvPr>
          <p:cNvSpPr/>
          <p:nvPr/>
        </p:nvSpPr>
        <p:spPr>
          <a:xfrm>
            <a:off x="2200866" y="1866583"/>
            <a:ext cx="80962" cy="131224"/>
          </a:xfrm>
          <a:prstGeom prst="rect">
            <a:avLst/>
          </a:prstGeom>
          <a:solidFill>
            <a:srgbClr val="D2232A">
              <a:alpha val="50196"/>
            </a:srgbClr>
          </a:solidFill>
          <a:ln w="38100" cap="rnd" cmpd="sng" algn="ctr">
            <a:solidFill>
              <a:srgbClr val="D2232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18" name="Freeform: Shape 29">
            <a:extLst>
              <a:ext uri="{FF2B5EF4-FFF2-40B4-BE49-F238E27FC236}">
                <a16:creationId xmlns:a16="http://schemas.microsoft.com/office/drawing/2014/main" id="{BEE6924E-FE8C-4606-940A-B3035BB5D717}"/>
              </a:ext>
            </a:extLst>
          </p:cNvPr>
          <p:cNvSpPr/>
          <p:nvPr/>
        </p:nvSpPr>
        <p:spPr>
          <a:xfrm>
            <a:off x="3093833" y="1707039"/>
            <a:ext cx="931069" cy="583406"/>
          </a:xfrm>
          <a:custGeom>
            <a:avLst/>
            <a:gdLst>
              <a:gd name="connsiteX0" fmla="*/ 0 w 931069"/>
              <a:gd name="connsiteY0" fmla="*/ 226218 h 588168"/>
              <a:gd name="connsiteX1" fmla="*/ 214313 w 931069"/>
              <a:gd name="connsiteY1" fmla="*/ 219075 h 588168"/>
              <a:gd name="connsiteX2" fmla="*/ 202407 w 931069"/>
              <a:gd name="connsiteY2" fmla="*/ 83343 h 588168"/>
              <a:gd name="connsiteX3" fmla="*/ 173832 w 931069"/>
              <a:gd name="connsiteY3" fmla="*/ 83343 h 588168"/>
              <a:gd name="connsiteX4" fmla="*/ 173832 w 931069"/>
              <a:gd name="connsiteY4" fmla="*/ 0 h 588168"/>
              <a:gd name="connsiteX5" fmla="*/ 471488 w 931069"/>
              <a:gd name="connsiteY5" fmla="*/ 4762 h 588168"/>
              <a:gd name="connsiteX6" fmla="*/ 469107 w 931069"/>
              <a:gd name="connsiteY6" fmla="*/ 176212 h 588168"/>
              <a:gd name="connsiteX7" fmla="*/ 485775 w 931069"/>
              <a:gd name="connsiteY7" fmla="*/ 176212 h 588168"/>
              <a:gd name="connsiteX8" fmla="*/ 485775 w 931069"/>
              <a:gd name="connsiteY8" fmla="*/ 295275 h 588168"/>
              <a:gd name="connsiteX9" fmla="*/ 812007 w 931069"/>
              <a:gd name="connsiteY9" fmla="*/ 285750 h 588168"/>
              <a:gd name="connsiteX10" fmla="*/ 814388 w 931069"/>
              <a:gd name="connsiteY10" fmla="*/ 338137 h 588168"/>
              <a:gd name="connsiteX11" fmla="*/ 921544 w 931069"/>
              <a:gd name="connsiteY11" fmla="*/ 340518 h 588168"/>
              <a:gd name="connsiteX12" fmla="*/ 931069 w 931069"/>
              <a:gd name="connsiteY12" fmla="*/ 423862 h 588168"/>
              <a:gd name="connsiteX13" fmla="*/ 621507 w 931069"/>
              <a:gd name="connsiteY13" fmla="*/ 431006 h 588168"/>
              <a:gd name="connsiteX14" fmla="*/ 626269 w 931069"/>
              <a:gd name="connsiteY14" fmla="*/ 471487 h 588168"/>
              <a:gd name="connsiteX15" fmla="*/ 550069 w 931069"/>
              <a:gd name="connsiteY15" fmla="*/ 471487 h 588168"/>
              <a:gd name="connsiteX16" fmla="*/ 550069 w 931069"/>
              <a:gd name="connsiteY16" fmla="*/ 421481 h 588168"/>
              <a:gd name="connsiteX17" fmla="*/ 247650 w 931069"/>
              <a:gd name="connsiteY17" fmla="*/ 428625 h 588168"/>
              <a:gd name="connsiteX18" fmla="*/ 247650 w 931069"/>
              <a:gd name="connsiteY18" fmla="*/ 585787 h 588168"/>
              <a:gd name="connsiteX19" fmla="*/ 130969 w 931069"/>
              <a:gd name="connsiteY19" fmla="*/ 588168 h 588168"/>
              <a:gd name="connsiteX20" fmla="*/ 130969 w 931069"/>
              <a:gd name="connsiteY20" fmla="*/ 364331 h 588168"/>
              <a:gd name="connsiteX21" fmla="*/ 2382 w 931069"/>
              <a:gd name="connsiteY21" fmla="*/ 361950 h 588168"/>
              <a:gd name="connsiteX22" fmla="*/ 0 w 931069"/>
              <a:gd name="connsiteY22" fmla="*/ 226218 h 588168"/>
              <a:gd name="connsiteX0" fmla="*/ 0 w 931069"/>
              <a:gd name="connsiteY0" fmla="*/ 226218 h 588168"/>
              <a:gd name="connsiteX1" fmla="*/ 204788 w 931069"/>
              <a:gd name="connsiteY1" fmla="*/ 223837 h 588168"/>
              <a:gd name="connsiteX2" fmla="*/ 202407 w 931069"/>
              <a:gd name="connsiteY2" fmla="*/ 83343 h 588168"/>
              <a:gd name="connsiteX3" fmla="*/ 173832 w 931069"/>
              <a:gd name="connsiteY3" fmla="*/ 83343 h 588168"/>
              <a:gd name="connsiteX4" fmla="*/ 173832 w 931069"/>
              <a:gd name="connsiteY4" fmla="*/ 0 h 588168"/>
              <a:gd name="connsiteX5" fmla="*/ 471488 w 931069"/>
              <a:gd name="connsiteY5" fmla="*/ 4762 h 588168"/>
              <a:gd name="connsiteX6" fmla="*/ 469107 w 931069"/>
              <a:gd name="connsiteY6" fmla="*/ 176212 h 588168"/>
              <a:gd name="connsiteX7" fmla="*/ 485775 w 931069"/>
              <a:gd name="connsiteY7" fmla="*/ 176212 h 588168"/>
              <a:gd name="connsiteX8" fmla="*/ 485775 w 931069"/>
              <a:gd name="connsiteY8" fmla="*/ 295275 h 588168"/>
              <a:gd name="connsiteX9" fmla="*/ 812007 w 931069"/>
              <a:gd name="connsiteY9" fmla="*/ 285750 h 588168"/>
              <a:gd name="connsiteX10" fmla="*/ 814388 w 931069"/>
              <a:gd name="connsiteY10" fmla="*/ 338137 h 588168"/>
              <a:gd name="connsiteX11" fmla="*/ 921544 w 931069"/>
              <a:gd name="connsiteY11" fmla="*/ 340518 h 588168"/>
              <a:gd name="connsiteX12" fmla="*/ 931069 w 931069"/>
              <a:gd name="connsiteY12" fmla="*/ 423862 h 588168"/>
              <a:gd name="connsiteX13" fmla="*/ 621507 w 931069"/>
              <a:gd name="connsiteY13" fmla="*/ 431006 h 588168"/>
              <a:gd name="connsiteX14" fmla="*/ 626269 w 931069"/>
              <a:gd name="connsiteY14" fmla="*/ 471487 h 588168"/>
              <a:gd name="connsiteX15" fmla="*/ 550069 w 931069"/>
              <a:gd name="connsiteY15" fmla="*/ 471487 h 588168"/>
              <a:gd name="connsiteX16" fmla="*/ 550069 w 931069"/>
              <a:gd name="connsiteY16" fmla="*/ 421481 h 588168"/>
              <a:gd name="connsiteX17" fmla="*/ 247650 w 931069"/>
              <a:gd name="connsiteY17" fmla="*/ 428625 h 588168"/>
              <a:gd name="connsiteX18" fmla="*/ 247650 w 931069"/>
              <a:gd name="connsiteY18" fmla="*/ 585787 h 588168"/>
              <a:gd name="connsiteX19" fmla="*/ 130969 w 931069"/>
              <a:gd name="connsiteY19" fmla="*/ 588168 h 588168"/>
              <a:gd name="connsiteX20" fmla="*/ 130969 w 931069"/>
              <a:gd name="connsiteY20" fmla="*/ 364331 h 588168"/>
              <a:gd name="connsiteX21" fmla="*/ 2382 w 931069"/>
              <a:gd name="connsiteY21" fmla="*/ 361950 h 588168"/>
              <a:gd name="connsiteX22" fmla="*/ 0 w 931069"/>
              <a:gd name="connsiteY22" fmla="*/ 226218 h 588168"/>
              <a:gd name="connsiteX0" fmla="*/ 0 w 931069"/>
              <a:gd name="connsiteY0" fmla="*/ 226218 h 588168"/>
              <a:gd name="connsiteX1" fmla="*/ 204788 w 931069"/>
              <a:gd name="connsiteY1" fmla="*/ 223837 h 588168"/>
              <a:gd name="connsiteX2" fmla="*/ 202407 w 931069"/>
              <a:gd name="connsiteY2" fmla="*/ 83343 h 588168"/>
              <a:gd name="connsiteX3" fmla="*/ 173832 w 931069"/>
              <a:gd name="connsiteY3" fmla="*/ 83343 h 588168"/>
              <a:gd name="connsiteX4" fmla="*/ 173832 w 931069"/>
              <a:gd name="connsiteY4" fmla="*/ 0 h 588168"/>
              <a:gd name="connsiteX5" fmla="*/ 471488 w 931069"/>
              <a:gd name="connsiteY5" fmla="*/ 4762 h 588168"/>
              <a:gd name="connsiteX6" fmla="*/ 469107 w 931069"/>
              <a:gd name="connsiteY6" fmla="*/ 176212 h 588168"/>
              <a:gd name="connsiteX7" fmla="*/ 485775 w 931069"/>
              <a:gd name="connsiteY7" fmla="*/ 176212 h 588168"/>
              <a:gd name="connsiteX8" fmla="*/ 485775 w 931069"/>
              <a:gd name="connsiteY8" fmla="*/ 295275 h 588168"/>
              <a:gd name="connsiteX9" fmla="*/ 812007 w 931069"/>
              <a:gd name="connsiteY9" fmla="*/ 285750 h 588168"/>
              <a:gd name="connsiteX10" fmla="*/ 814388 w 931069"/>
              <a:gd name="connsiteY10" fmla="*/ 338137 h 588168"/>
              <a:gd name="connsiteX11" fmla="*/ 921544 w 931069"/>
              <a:gd name="connsiteY11" fmla="*/ 340518 h 588168"/>
              <a:gd name="connsiteX12" fmla="*/ 931069 w 931069"/>
              <a:gd name="connsiteY12" fmla="*/ 423862 h 588168"/>
              <a:gd name="connsiteX13" fmla="*/ 621507 w 931069"/>
              <a:gd name="connsiteY13" fmla="*/ 431006 h 588168"/>
              <a:gd name="connsiteX14" fmla="*/ 626269 w 931069"/>
              <a:gd name="connsiteY14" fmla="*/ 471487 h 588168"/>
              <a:gd name="connsiteX15" fmla="*/ 550069 w 931069"/>
              <a:gd name="connsiteY15" fmla="*/ 471487 h 588168"/>
              <a:gd name="connsiteX16" fmla="*/ 550069 w 931069"/>
              <a:gd name="connsiteY16" fmla="*/ 428624 h 588168"/>
              <a:gd name="connsiteX17" fmla="*/ 247650 w 931069"/>
              <a:gd name="connsiteY17" fmla="*/ 428625 h 588168"/>
              <a:gd name="connsiteX18" fmla="*/ 247650 w 931069"/>
              <a:gd name="connsiteY18" fmla="*/ 585787 h 588168"/>
              <a:gd name="connsiteX19" fmla="*/ 130969 w 931069"/>
              <a:gd name="connsiteY19" fmla="*/ 588168 h 588168"/>
              <a:gd name="connsiteX20" fmla="*/ 130969 w 931069"/>
              <a:gd name="connsiteY20" fmla="*/ 364331 h 588168"/>
              <a:gd name="connsiteX21" fmla="*/ 2382 w 931069"/>
              <a:gd name="connsiteY21" fmla="*/ 361950 h 588168"/>
              <a:gd name="connsiteX22" fmla="*/ 0 w 931069"/>
              <a:gd name="connsiteY22" fmla="*/ 226218 h 588168"/>
              <a:gd name="connsiteX0" fmla="*/ 0 w 931069"/>
              <a:gd name="connsiteY0" fmla="*/ 226218 h 588168"/>
              <a:gd name="connsiteX1" fmla="*/ 204788 w 931069"/>
              <a:gd name="connsiteY1" fmla="*/ 223837 h 588168"/>
              <a:gd name="connsiteX2" fmla="*/ 202407 w 931069"/>
              <a:gd name="connsiteY2" fmla="*/ 83343 h 588168"/>
              <a:gd name="connsiteX3" fmla="*/ 173832 w 931069"/>
              <a:gd name="connsiteY3" fmla="*/ 83343 h 588168"/>
              <a:gd name="connsiteX4" fmla="*/ 173832 w 931069"/>
              <a:gd name="connsiteY4" fmla="*/ 0 h 588168"/>
              <a:gd name="connsiteX5" fmla="*/ 471488 w 931069"/>
              <a:gd name="connsiteY5" fmla="*/ 4762 h 588168"/>
              <a:gd name="connsiteX6" fmla="*/ 469107 w 931069"/>
              <a:gd name="connsiteY6" fmla="*/ 176212 h 588168"/>
              <a:gd name="connsiteX7" fmla="*/ 485775 w 931069"/>
              <a:gd name="connsiteY7" fmla="*/ 176212 h 588168"/>
              <a:gd name="connsiteX8" fmla="*/ 485775 w 931069"/>
              <a:gd name="connsiteY8" fmla="*/ 295275 h 588168"/>
              <a:gd name="connsiteX9" fmla="*/ 814388 w 931069"/>
              <a:gd name="connsiteY9" fmla="*/ 300038 h 588168"/>
              <a:gd name="connsiteX10" fmla="*/ 814388 w 931069"/>
              <a:gd name="connsiteY10" fmla="*/ 338137 h 588168"/>
              <a:gd name="connsiteX11" fmla="*/ 921544 w 931069"/>
              <a:gd name="connsiteY11" fmla="*/ 340518 h 588168"/>
              <a:gd name="connsiteX12" fmla="*/ 931069 w 931069"/>
              <a:gd name="connsiteY12" fmla="*/ 423862 h 588168"/>
              <a:gd name="connsiteX13" fmla="*/ 621507 w 931069"/>
              <a:gd name="connsiteY13" fmla="*/ 431006 h 588168"/>
              <a:gd name="connsiteX14" fmla="*/ 626269 w 931069"/>
              <a:gd name="connsiteY14" fmla="*/ 471487 h 588168"/>
              <a:gd name="connsiteX15" fmla="*/ 550069 w 931069"/>
              <a:gd name="connsiteY15" fmla="*/ 471487 h 588168"/>
              <a:gd name="connsiteX16" fmla="*/ 550069 w 931069"/>
              <a:gd name="connsiteY16" fmla="*/ 428624 h 588168"/>
              <a:gd name="connsiteX17" fmla="*/ 247650 w 931069"/>
              <a:gd name="connsiteY17" fmla="*/ 428625 h 588168"/>
              <a:gd name="connsiteX18" fmla="*/ 247650 w 931069"/>
              <a:gd name="connsiteY18" fmla="*/ 585787 h 588168"/>
              <a:gd name="connsiteX19" fmla="*/ 130969 w 931069"/>
              <a:gd name="connsiteY19" fmla="*/ 588168 h 588168"/>
              <a:gd name="connsiteX20" fmla="*/ 130969 w 931069"/>
              <a:gd name="connsiteY20" fmla="*/ 364331 h 588168"/>
              <a:gd name="connsiteX21" fmla="*/ 2382 w 931069"/>
              <a:gd name="connsiteY21" fmla="*/ 361950 h 588168"/>
              <a:gd name="connsiteX22" fmla="*/ 0 w 931069"/>
              <a:gd name="connsiteY22" fmla="*/ 226218 h 588168"/>
              <a:gd name="connsiteX0" fmla="*/ 0 w 931069"/>
              <a:gd name="connsiteY0" fmla="*/ 226218 h 588168"/>
              <a:gd name="connsiteX1" fmla="*/ 204788 w 931069"/>
              <a:gd name="connsiteY1" fmla="*/ 223837 h 588168"/>
              <a:gd name="connsiteX2" fmla="*/ 202407 w 931069"/>
              <a:gd name="connsiteY2" fmla="*/ 83343 h 588168"/>
              <a:gd name="connsiteX3" fmla="*/ 173832 w 931069"/>
              <a:gd name="connsiteY3" fmla="*/ 83343 h 588168"/>
              <a:gd name="connsiteX4" fmla="*/ 173832 w 931069"/>
              <a:gd name="connsiteY4" fmla="*/ 0 h 588168"/>
              <a:gd name="connsiteX5" fmla="*/ 471488 w 931069"/>
              <a:gd name="connsiteY5" fmla="*/ 4762 h 588168"/>
              <a:gd name="connsiteX6" fmla="*/ 469107 w 931069"/>
              <a:gd name="connsiteY6" fmla="*/ 176212 h 588168"/>
              <a:gd name="connsiteX7" fmla="*/ 485775 w 931069"/>
              <a:gd name="connsiteY7" fmla="*/ 176212 h 588168"/>
              <a:gd name="connsiteX8" fmla="*/ 485775 w 931069"/>
              <a:gd name="connsiteY8" fmla="*/ 295275 h 588168"/>
              <a:gd name="connsiteX9" fmla="*/ 814388 w 931069"/>
              <a:gd name="connsiteY9" fmla="*/ 297657 h 588168"/>
              <a:gd name="connsiteX10" fmla="*/ 814388 w 931069"/>
              <a:gd name="connsiteY10" fmla="*/ 338137 h 588168"/>
              <a:gd name="connsiteX11" fmla="*/ 921544 w 931069"/>
              <a:gd name="connsiteY11" fmla="*/ 340518 h 588168"/>
              <a:gd name="connsiteX12" fmla="*/ 931069 w 931069"/>
              <a:gd name="connsiteY12" fmla="*/ 423862 h 588168"/>
              <a:gd name="connsiteX13" fmla="*/ 621507 w 931069"/>
              <a:gd name="connsiteY13" fmla="*/ 431006 h 588168"/>
              <a:gd name="connsiteX14" fmla="*/ 626269 w 931069"/>
              <a:gd name="connsiteY14" fmla="*/ 471487 h 588168"/>
              <a:gd name="connsiteX15" fmla="*/ 550069 w 931069"/>
              <a:gd name="connsiteY15" fmla="*/ 471487 h 588168"/>
              <a:gd name="connsiteX16" fmla="*/ 550069 w 931069"/>
              <a:gd name="connsiteY16" fmla="*/ 428624 h 588168"/>
              <a:gd name="connsiteX17" fmla="*/ 247650 w 931069"/>
              <a:gd name="connsiteY17" fmla="*/ 428625 h 588168"/>
              <a:gd name="connsiteX18" fmla="*/ 247650 w 931069"/>
              <a:gd name="connsiteY18" fmla="*/ 585787 h 588168"/>
              <a:gd name="connsiteX19" fmla="*/ 130969 w 931069"/>
              <a:gd name="connsiteY19" fmla="*/ 588168 h 588168"/>
              <a:gd name="connsiteX20" fmla="*/ 130969 w 931069"/>
              <a:gd name="connsiteY20" fmla="*/ 364331 h 588168"/>
              <a:gd name="connsiteX21" fmla="*/ 2382 w 931069"/>
              <a:gd name="connsiteY21" fmla="*/ 361950 h 588168"/>
              <a:gd name="connsiteX22" fmla="*/ 0 w 931069"/>
              <a:gd name="connsiteY22" fmla="*/ 226218 h 588168"/>
              <a:gd name="connsiteX0" fmla="*/ 0 w 931069"/>
              <a:gd name="connsiteY0" fmla="*/ 226218 h 588168"/>
              <a:gd name="connsiteX1" fmla="*/ 204788 w 931069"/>
              <a:gd name="connsiteY1" fmla="*/ 223837 h 588168"/>
              <a:gd name="connsiteX2" fmla="*/ 202407 w 931069"/>
              <a:gd name="connsiteY2" fmla="*/ 83343 h 588168"/>
              <a:gd name="connsiteX3" fmla="*/ 173832 w 931069"/>
              <a:gd name="connsiteY3" fmla="*/ 83343 h 588168"/>
              <a:gd name="connsiteX4" fmla="*/ 173832 w 931069"/>
              <a:gd name="connsiteY4" fmla="*/ 0 h 588168"/>
              <a:gd name="connsiteX5" fmla="*/ 471488 w 931069"/>
              <a:gd name="connsiteY5" fmla="*/ 4762 h 588168"/>
              <a:gd name="connsiteX6" fmla="*/ 469107 w 931069"/>
              <a:gd name="connsiteY6" fmla="*/ 176212 h 588168"/>
              <a:gd name="connsiteX7" fmla="*/ 485775 w 931069"/>
              <a:gd name="connsiteY7" fmla="*/ 176212 h 588168"/>
              <a:gd name="connsiteX8" fmla="*/ 485775 w 931069"/>
              <a:gd name="connsiteY8" fmla="*/ 295275 h 588168"/>
              <a:gd name="connsiteX9" fmla="*/ 814388 w 931069"/>
              <a:gd name="connsiteY9" fmla="*/ 297657 h 588168"/>
              <a:gd name="connsiteX10" fmla="*/ 814388 w 931069"/>
              <a:gd name="connsiteY10" fmla="*/ 338137 h 588168"/>
              <a:gd name="connsiteX11" fmla="*/ 921544 w 931069"/>
              <a:gd name="connsiteY11" fmla="*/ 340518 h 588168"/>
              <a:gd name="connsiteX12" fmla="*/ 931069 w 931069"/>
              <a:gd name="connsiteY12" fmla="*/ 423862 h 588168"/>
              <a:gd name="connsiteX13" fmla="*/ 621507 w 931069"/>
              <a:gd name="connsiteY13" fmla="*/ 431006 h 588168"/>
              <a:gd name="connsiteX14" fmla="*/ 626269 w 931069"/>
              <a:gd name="connsiteY14" fmla="*/ 471487 h 588168"/>
              <a:gd name="connsiteX15" fmla="*/ 550069 w 931069"/>
              <a:gd name="connsiteY15" fmla="*/ 471487 h 588168"/>
              <a:gd name="connsiteX16" fmla="*/ 550069 w 931069"/>
              <a:gd name="connsiteY16" fmla="*/ 428624 h 588168"/>
              <a:gd name="connsiteX17" fmla="*/ 247650 w 931069"/>
              <a:gd name="connsiteY17" fmla="*/ 428625 h 588168"/>
              <a:gd name="connsiteX18" fmla="*/ 247650 w 931069"/>
              <a:gd name="connsiteY18" fmla="*/ 585787 h 588168"/>
              <a:gd name="connsiteX19" fmla="*/ 130969 w 931069"/>
              <a:gd name="connsiteY19" fmla="*/ 588168 h 588168"/>
              <a:gd name="connsiteX20" fmla="*/ 130969 w 931069"/>
              <a:gd name="connsiteY20" fmla="*/ 364331 h 588168"/>
              <a:gd name="connsiteX21" fmla="*/ 2382 w 931069"/>
              <a:gd name="connsiteY21" fmla="*/ 361950 h 588168"/>
              <a:gd name="connsiteX22" fmla="*/ 0 w 931069"/>
              <a:gd name="connsiteY22" fmla="*/ 226218 h 588168"/>
              <a:gd name="connsiteX0" fmla="*/ 0 w 931069"/>
              <a:gd name="connsiteY0" fmla="*/ 221456 h 583406"/>
              <a:gd name="connsiteX1" fmla="*/ 204788 w 931069"/>
              <a:gd name="connsiteY1" fmla="*/ 219075 h 583406"/>
              <a:gd name="connsiteX2" fmla="*/ 202407 w 931069"/>
              <a:gd name="connsiteY2" fmla="*/ 78581 h 583406"/>
              <a:gd name="connsiteX3" fmla="*/ 173832 w 931069"/>
              <a:gd name="connsiteY3" fmla="*/ 78581 h 583406"/>
              <a:gd name="connsiteX4" fmla="*/ 173832 w 931069"/>
              <a:gd name="connsiteY4" fmla="*/ 0 h 583406"/>
              <a:gd name="connsiteX5" fmla="*/ 471488 w 931069"/>
              <a:gd name="connsiteY5" fmla="*/ 0 h 583406"/>
              <a:gd name="connsiteX6" fmla="*/ 469107 w 931069"/>
              <a:gd name="connsiteY6" fmla="*/ 171450 h 583406"/>
              <a:gd name="connsiteX7" fmla="*/ 485775 w 931069"/>
              <a:gd name="connsiteY7" fmla="*/ 171450 h 583406"/>
              <a:gd name="connsiteX8" fmla="*/ 485775 w 931069"/>
              <a:gd name="connsiteY8" fmla="*/ 290513 h 583406"/>
              <a:gd name="connsiteX9" fmla="*/ 814388 w 931069"/>
              <a:gd name="connsiteY9" fmla="*/ 292895 h 583406"/>
              <a:gd name="connsiteX10" fmla="*/ 814388 w 931069"/>
              <a:gd name="connsiteY10" fmla="*/ 333375 h 583406"/>
              <a:gd name="connsiteX11" fmla="*/ 921544 w 931069"/>
              <a:gd name="connsiteY11" fmla="*/ 335756 h 583406"/>
              <a:gd name="connsiteX12" fmla="*/ 931069 w 931069"/>
              <a:gd name="connsiteY12" fmla="*/ 419100 h 583406"/>
              <a:gd name="connsiteX13" fmla="*/ 621507 w 931069"/>
              <a:gd name="connsiteY13" fmla="*/ 426244 h 583406"/>
              <a:gd name="connsiteX14" fmla="*/ 626269 w 931069"/>
              <a:gd name="connsiteY14" fmla="*/ 466725 h 583406"/>
              <a:gd name="connsiteX15" fmla="*/ 550069 w 931069"/>
              <a:gd name="connsiteY15" fmla="*/ 466725 h 583406"/>
              <a:gd name="connsiteX16" fmla="*/ 550069 w 931069"/>
              <a:gd name="connsiteY16" fmla="*/ 423862 h 583406"/>
              <a:gd name="connsiteX17" fmla="*/ 247650 w 931069"/>
              <a:gd name="connsiteY17" fmla="*/ 423863 h 583406"/>
              <a:gd name="connsiteX18" fmla="*/ 247650 w 931069"/>
              <a:gd name="connsiteY18" fmla="*/ 581025 h 583406"/>
              <a:gd name="connsiteX19" fmla="*/ 130969 w 931069"/>
              <a:gd name="connsiteY19" fmla="*/ 583406 h 583406"/>
              <a:gd name="connsiteX20" fmla="*/ 130969 w 931069"/>
              <a:gd name="connsiteY20" fmla="*/ 359569 h 583406"/>
              <a:gd name="connsiteX21" fmla="*/ 2382 w 931069"/>
              <a:gd name="connsiteY21" fmla="*/ 357188 h 583406"/>
              <a:gd name="connsiteX22" fmla="*/ 0 w 931069"/>
              <a:gd name="connsiteY22" fmla="*/ 221456 h 58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1069" h="583406">
                <a:moveTo>
                  <a:pt x="0" y="221456"/>
                </a:moveTo>
                <a:lnTo>
                  <a:pt x="204788" y="219075"/>
                </a:lnTo>
                <a:cubicBezTo>
                  <a:pt x="203994" y="172244"/>
                  <a:pt x="203201" y="125412"/>
                  <a:pt x="202407" y="78581"/>
                </a:cubicBezTo>
                <a:lnTo>
                  <a:pt x="173832" y="78581"/>
                </a:lnTo>
                <a:lnTo>
                  <a:pt x="173832" y="0"/>
                </a:lnTo>
                <a:lnTo>
                  <a:pt x="471488" y="0"/>
                </a:lnTo>
                <a:cubicBezTo>
                  <a:pt x="470694" y="57150"/>
                  <a:pt x="469901" y="114300"/>
                  <a:pt x="469107" y="171450"/>
                </a:cubicBezTo>
                <a:lnTo>
                  <a:pt x="485775" y="171450"/>
                </a:lnTo>
                <a:lnTo>
                  <a:pt x="485775" y="290513"/>
                </a:lnTo>
                <a:lnTo>
                  <a:pt x="814388" y="292895"/>
                </a:lnTo>
                <a:lnTo>
                  <a:pt x="814388" y="333375"/>
                </a:lnTo>
                <a:lnTo>
                  <a:pt x="921544" y="335756"/>
                </a:lnTo>
                <a:lnTo>
                  <a:pt x="931069" y="419100"/>
                </a:lnTo>
                <a:lnTo>
                  <a:pt x="621507" y="426244"/>
                </a:lnTo>
                <a:lnTo>
                  <a:pt x="626269" y="466725"/>
                </a:lnTo>
                <a:lnTo>
                  <a:pt x="550069" y="466725"/>
                </a:lnTo>
                <a:lnTo>
                  <a:pt x="550069" y="423862"/>
                </a:lnTo>
                <a:lnTo>
                  <a:pt x="247650" y="423863"/>
                </a:lnTo>
                <a:lnTo>
                  <a:pt x="247650" y="581025"/>
                </a:lnTo>
                <a:lnTo>
                  <a:pt x="130969" y="583406"/>
                </a:lnTo>
                <a:lnTo>
                  <a:pt x="130969" y="359569"/>
                </a:lnTo>
                <a:lnTo>
                  <a:pt x="2382" y="357188"/>
                </a:lnTo>
                <a:cubicBezTo>
                  <a:pt x="3176" y="315119"/>
                  <a:pt x="3969" y="273050"/>
                  <a:pt x="0" y="221456"/>
                </a:cubicBezTo>
                <a:close/>
              </a:path>
            </a:pathLst>
          </a:custGeom>
          <a:solidFill>
            <a:srgbClr val="D2232A">
              <a:alpha val="50196"/>
            </a:srgbClr>
          </a:solidFill>
          <a:ln w="38100" cap="rnd" cmpd="sng" algn="ctr">
            <a:solidFill>
              <a:srgbClr val="D2232A">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19" name="Freeform: Shape 30">
            <a:extLst>
              <a:ext uri="{FF2B5EF4-FFF2-40B4-BE49-F238E27FC236}">
                <a16:creationId xmlns:a16="http://schemas.microsoft.com/office/drawing/2014/main" id="{116F2745-C884-48F2-8931-D36128F85713}"/>
              </a:ext>
            </a:extLst>
          </p:cNvPr>
          <p:cNvSpPr/>
          <p:nvPr/>
        </p:nvSpPr>
        <p:spPr>
          <a:xfrm>
            <a:off x="1789702" y="4358209"/>
            <a:ext cx="140494" cy="657225"/>
          </a:xfrm>
          <a:custGeom>
            <a:avLst/>
            <a:gdLst>
              <a:gd name="connsiteX0" fmla="*/ 126206 w 140494"/>
              <a:gd name="connsiteY0" fmla="*/ 0 h 657225"/>
              <a:gd name="connsiteX1" fmla="*/ 2381 w 140494"/>
              <a:gd name="connsiteY1" fmla="*/ 0 h 657225"/>
              <a:gd name="connsiteX2" fmla="*/ 0 w 140494"/>
              <a:gd name="connsiteY2" fmla="*/ 657225 h 657225"/>
              <a:gd name="connsiteX3" fmla="*/ 140494 w 140494"/>
              <a:gd name="connsiteY3" fmla="*/ 657225 h 657225"/>
              <a:gd name="connsiteX4" fmla="*/ 128588 w 140494"/>
              <a:gd name="connsiteY4" fmla="*/ 578644 h 657225"/>
              <a:gd name="connsiteX5" fmla="*/ 85725 w 140494"/>
              <a:gd name="connsiteY5" fmla="*/ 581025 h 657225"/>
              <a:gd name="connsiteX6" fmla="*/ 90488 w 140494"/>
              <a:gd name="connsiteY6" fmla="*/ 66675 h 657225"/>
              <a:gd name="connsiteX7" fmla="*/ 130969 w 140494"/>
              <a:gd name="connsiteY7" fmla="*/ 71437 h 657225"/>
              <a:gd name="connsiteX8" fmla="*/ 126206 w 140494"/>
              <a:gd name="connsiteY8" fmla="*/ 0 h 657225"/>
              <a:gd name="connsiteX0" fmla="*/ 126206 w 140494"/>
              <a:gd name="connsiteY0" fmla="*/ 0 h 657225"/>
              <a:gd name="connsiteX1" fmla="*/ 2381 w 140494"/>
              <a:gd name="connsiteY1" fmla="*/ 0 h 657225"/>
              <a:gd name="connsiteX2" fmla="*/ 0 w 140494"/>
              <a:gd name="connsiteY2" fmla="*/ 657225 h 657225"/>
              <a:gd name="connsiteX3" fmla="*/ 140494 w 140494"/>
              <a:gd name="connsiteY3" fmla="*/ 657225 h 657225"/>
              <a:gd name="connsiteX4" fmla="*/ 140494 w 140494"/>
              <a:gd name="connsiteY4" fmla="*/ 578644 h 657225"/>
              <a:gd name="connsiteX5" fmla="*/ 85725 w 140494"/>
              <a:gd name="connsiteY5" fmla="*/ 581025 h 657225"/>
              <a:gd name="connsiteX6" fmla="*/ 90488 w 140494"/>
              <a:gd name="connsiteY6" fmla="*/ 66675 h 657225"/>
              <a:gd name="connsiteX7" fmla="*/ 130969 w 140494"/>
              <a:gd name="connsiteY7" fmla="*/ 71437 h 657225"/>
              <a:gd name="connsiteX8" fmla="*/ 126206 w 140494"/>
              <a:gd name="connsiteY8" fmla="*/ 0 h 657225"/>
              <a:gd name="connsiteX0" fmla="*/ 126206 w 140494"/>
              <a:gd name="connsiteY0" fmla="*/ 0 h 657225"/>
              <a:gd name="connsiteX1" fmla="*/ 2381 w 140494"/>
              <a:gd name="connsiteY1" fmla="*/ 0 h 657225"/>
              <a:gd name="connsiteX2" fmla="*/ 0 w 140494"/>
              <a:gd name="connsiteY2" fmla="*/ 657225 h 657225"/>
              <a:gd name="connsiteX3" fmla="*/ 140494 w 140494"/>
              <a:gd name="connsiteY3" fmla="*/ 657225 h 657225"/>
              <a:gd name="connsiteX4" fmla="*/ 140494 w 140494"/>
              <a:gd name="connsiteY4" fmla="*/ 578644 h 657225"/>
              <a:gd name="connsiteX5" fmla="*/ 85725 w 140494"/>
              <a:gd name="connsiteY5" fmla="*/ 581025 h 657225"/>
              <a:gd name="connsiteX6" fmla="*/ 83344 w 140494"/>
              <a:gd name="connsiteY6" fmla="*/ 69056 h 657225"/>
              <a:gd name="connsiteX7" fmla="*/ 130969 w 140494"/>
              <a:gd name="connsiteY7" fmla="*/ 71437 h 657225"/>
              <a:gd name="connsiteX8" fmla="*/ 126206 w 140494"/>
              <a:gd name="connsiteY8" fmla="*/ 0 h 657225"/>
              <a:gd name="connsiteX0" fmla="*/ 133350 w 140494"/>
              <a:gd name="connsiteY0" fmla="*/ 0 h 657225"/>
              <a:gd name="connsiteX1" fmla="*/ 2381 w 140494"/>
              <a:gd name="connsiteY1" fmla="*/ 0 h 657225"/>
              <a:gd name="connsiteX2" fmla="*/ 0 w 140494"/>
              <a:gd name="connsiteY2" fmla="*/ 657225 h 657225"/>
              <a:gd name="connsiteX3" fmla="*/ 140494 w 140494"/>
              <a:gd name="connsiteY3" fmla="*/ 657225 h 657225"/>
              <a:gd name="connsiteX4" fmla="*/ 140494 w 140494"/>
              <a:gd name="connsiteY4" fmla="*/ 578644 h 657225"/>
              <a:gd name="connsiteX5" fmla="*/ 85725 w 140494"/>
              <a:gd name="connsiteY5" fmla="*/ 581025 h 657225"/>
              <a:gd name="connsiteX6" fmla="*/ 83344 w 140494"/>
              <a:gd name="connsiteY6" fmla="*/ 69056 h 657225"/>
              <a:gd name="connsiteX7" fmla="*/ 130969 w 140494"/>
              <a:gd name="connsiteY7" fmla="*/ 71437 h 657225"/>
              <a:gd name="connsiteX8" fmla="*/ 133350 w 140494"/>
              <a:gd name="connsiteY8" fmla="*/ 0 h 657225"/>
              <a:gd name="connsiteX0" fmla="*/ 133350 w 140494"/>
              <a:gd name="connsiteY0" fmla="*/ 0 h 657225"/>
              <a:gd name="connsiteX1" fmla="*/ 2381 w 140494"/>
              <a:gd name="connsiteY1" fmla="*/ 0 h 657225"/>
              <a:gd name="connsiteX2" fmla="*/ 0 w 140494"/>
              <a:gd name="connsiteY2" fmla="*/ 657225 h 657225"/>
              <a:gd name="connsiteX3" fmla="*/ 140494 w 140494"/>
              <a:gd name="connsiteY3" fmla="*/ 657225 h 657225"/>
              <a:gd name="connsiteX4" fmla="*/ 140494 w 140494"/>
              <a:gd name="connsiteY4" fmla="*/ 578644 h 657225"/>
              <a:gd name="connsiteX5" fmla="*/ 83344 w 140494"/>
              <a:gd name="connsiteY5" fmla="*/ 581025 h 657225"/>
              <a:gd name="connsiteX6" fmla="*/ 83344 w 140494"/>
              <a:gd name="connsiteY6" fmla="*/ 69056 h 657225"/>
              <a:gd name="connsiteX7" fmla="*/ 130969 w 140494"/>
              <a:gd name="connsiteY7" fmla="*/ 71437 h 657225"/>
              <a:gd name="connsiteX8" fmla="*/ 133350 w 140494"/>
              <a:gd name="connsiteY8" fmla="*/ 0 h 657225"/>
              <a:gd name="connsiteX0" fmla="*/ 133350 w 140494"/>
              <a:gd name="connsiteY0" fmla="*/ 0 h 657225"/>
              <a:gd name="connsiteX1" fmla="*/ 2381 w 140494"/>
              <a:gd name="connsiteY1" fmla="*/ 0 h 657225"/>
              <a:gd name="connsiteX2" fmla="*/ 0 w 140494"/>
              <a:gd name="connsiteY2" fmla="*/ 657225 h 657225"/>
              <a:gd name="connsiteX3" fmla="*/ 140494 w 140494"/>
              <a:gd name="connsiteY3" fmla="*/ 657225 h 657225"/>
              <a:gd name="connsiteX4" fmla="*/ 140494 w 140494"/>
              <a:gd name="connsiteY4" fmla="*/ 578644 h 657225"/>
              <a:gd name="connsiteX5" fmla="*/ 80963 w 140494"/>
              <a:gd name="connsiteY5" fmla="*/ 578644 h 657225"/>
              <a:gd name="connsiteX6" fmla="*/ 83344 w 140494"/>
              <a:gd name="connsiteY6" fmla="*/ 69056 h 657225"/>
              <a:gd name="connsiteX7" fmla="*/ 130969 w 140494"/>
              <a:gd name="connsiteY7" fmla="*/ 71437 h 657225"/>
              <a:gd name="connsiteX8" fmla="*/ 133350 w 140494"/>
              <a:gd name="connsiteY8" fmla="*/ 0 h 657225"/>
              <a:gd name="connsiteX0" fmla="*/ 133350 w 140494"/>
              <a:gd name="connsiteY0" fmla="*/ 0 h 657225"/>
              <a:gd name="connsiteX1" fmla="*/ 2381 w 140494"/>
              <a:gd name="connsiteY1" fmla="*/ 0 h 657225"/>
              <a:gd name="connsiteX2" fmla="*/ 0 w 140494"/>
              <a:gd name="connsiteY2" fmla="*/ 657225 h 657225"/>
              <a:gd name="connsiteX3" fmla="*/ 140494 w 140494"/>
              <a:gd name="connsiteY3" fmla="*/ 657225 h 657225"/>
              <a:gd name="connsiteX4" fmla="*/ 140494 w 140494"/>
              <a:gd name="connsiteY4" fmla="*/ 578644 h 657225"/>
              <a:gd name="connsiteX5" fmla="*/ 80963 w 140494"/>
              <a:gd name="connsiteY5" fmla="*/ 578644 h 657225"/>
              <a:gd name="connsiteX6" fmla="*/ 80963 w 140494"/>
              <a:gd name="connsiteY6" fmla="*/ 69056 h 657225"/>
              <a:gd name="connsiteX7" fmla="*/ 130969 w 140494"/>
              <a:gd name="connsiteY7" fmla="*/ 71437 h 657225"/>
              <a:gd name="connsiteX8" fmla="*/ 133350 w 140494"/>
              <a:gd name="connsiteY8"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94" h="657225">
                <a:moveTo>
                  <a:pt x="133350" y="0"/>
                </a:moveTo>
                <a:lnTo>
                  <a:pt x="2381" y="0"/>
                </a:lnTo>
                <a:cubicBezTo>
                  <a:pt x="1587" y="219075"/>
                  <a:pt x="794" y="438150"/>
                  <a:pt x="0" y="657225"/>
                </a:cubicBezTo>
                <a:lnTo>
                  <a:pt x="140494" y="657225"/>
                </a:lnTo>
                <a:lnTo>
                  <a:pt x="140494" y="578644"/>
                </a:lnTo>
                <a:lnTo>
                  <a:pt x="80963" y="578644"/>
                </a:lnTo>
                <a:cubicBezTo>
                  <a:pt x="82551" y="407194"/>
                  <a:pt x="79375" y="240506"/>
                  <a:pt x="80963" y="69056"/>
                </a:cubicBezTo>
                <a:lnTo>
                  <a:pt x="130969" y="71437"/>
                </a:lnTo>
                <a:cubicBezTo>
                  <a:pt x="131763" y="47625"/>
                  <a:pt x="132556" y="23812"/>
                  <a:pt x="133350" y="0"/>
                </a:cubicBezTo>
                <a:close/>
              </a:path>
            </a:pathLst>
          </a:custGeom>
          <a:solidFill>
            <a:srgbClr val="D2232A">
              <a:alpha val="50196"/>
            </a:srgbClr>
          </a:solidFill>
          <a:ln w="38100" cap="rnd" cmpd="sng" algn="ctr">
            <a:solidFill>
              <a:srgbClr val="D2232A">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20" name="Rectangle 19">
            <a:extLst>
              <a:ext uri="{FF2B5EF4-FFF2-40B4-BE49-F238E27FC236}">
                <a16:creationId xmlns:a16="http://schemas.microsoft.com/office/drawing/2014/main" id="{9F58B98C-BAD0-4266-A0C7-1C645A6C7C11}"/>
              </a:ext>
            </a:extLst>
          </p:cNvPr>
          <p:cNvSpPr/>
          <p:nvPr/>
        </p:nvSpPr>
        <p:spPr>
          <a:xfrm>
            <a:off x="1973058" y="4636815"/>
            <a:ext cx="90488" cy="173831"/>
          </a:xfrm>
          <a:prstGeom prst="rect">
            <a:avLst/>
          </a:prstGeom>
          <a:solidFill>
            <a:srgbClr val="D2232A">
              <a:alpha val="50196"/>
            </a:srgbClr>
          </a:solidFill>
          <a:ln w="38100" cap="rnd" cmpd="sng" algn="ctr">
            <a:solidFill>
              <a:srgbClr val="D2232A">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21" name="Freeform: Shape 32">
            <a:extLst>
              <a:ext uri="{FF2B5EF4-FFF2-40B4-BE49-F238E27FC236}">
                <a16:creationId xmlns:a16="http://schemas.microsoft.com/office/drawing/2014/main" id="{ED94BBB5-8693-4A16-96A4-1F331323AE17}"/>
              </a:ext>
            </a:extLst>
          </p:cNvPr>
          <p:cNvSpPr/>
          <p:nvPr/>
        </p:nvSpPr>
        <p:spPr>
          <a:xfrm>
            <a:off x="2161178" y="4429646"/>
            <a:ext cx="178593" cy="478632"/>
          </a:xfrm>
          <a:custGeom>
            <a:avLst/>
            <a:gdLst>
              <a:gd name="connsiteX0" fmla="*/ 80963 w 180975"/>
              <a:gd name="connsiteY0" fmla="*/ 0 h 478632"/>
              <a:gd name="connsiteX1" fmla="*/ 0 w 180975"/>
              <a:gd name="connsiteY1" fmla="*/ 0 h 478632"/>
              <a:gd name="connsiteX2" fmla="*/ 2382 w 180975"/>
              <a:gd name="connsiteY2" fmla="*/ 478632 h 478632"/>
              <a:gd name="connsiteX3" fmla="*/ 88107 w 180975"/>
              <a:gd name="connsiteY3" fmla="*/ 476250 h 478632"/>
              <a:gd name="connsiteX4" fmla="*/ 90488 w 180975"/>
              <a:gd name="connsiteY4" fmla="*/ 195263 h 478632"/>
              <a:gd name="connsiteX5" fmla="*/ 180975 w 180975"/>
              <a:gd name="connsiteY5" fmla="*/ 197644 h 478632"/>
              <a:gd name="connsiteX6" fmla="*/ 176213 w 180975"/>
              <a:gd name="connsiteY6" fmla="*/ 100013 h 478632"/>
              <a:gd name="connsiteX7" fmla="*/ 83344 w 180975"/>
              <a:gd name="connsiteY7" fmla="*/ 97632 h 478632"/>
              <a:gd name="connsiteX8" fmla="*/ 80963 w 180975"/>
              <a:gd name="connsiteY8" fmla="*/ 0 h 478632"/>
              <a:gd name="connsiteX0" fmla="*/ 80963 w 176213"/>
              <a:gd name="connsiteY0" fmla="*/ 0 h 478632"/>
              <a:gd name="connsiteX1" fmla="*/ 0 w 176213"/>
              <a:gd name="connsiteY1" fmla="*/ 0 h 478632"/>
              <a:gd name="connsiteX2" fmla="*/ 2382 w 176213"/>
              <a:gd name="connsiteY2" fmla="*/ 478632 h 478632"/>
              <a:gd name="connsiteX3" fmla="*/ 88107 w 176213"/>
              <a:gd name="connsiteY3" fmla="*/ 476250 h 478632"/>
              <a:gd name="connsiteX4" fmla="*/ 90488 w 176213"/>
              <a:gd name="connsiteY4" fmla="*/ 195263 h 478632"/>
              <a:gd name="connsiteX5" fmla="*/ 176212 w 176213"/>
              <a:gd name="connsiteY5" fmla="*/ 197644 h 478632"/>
              <a:gd name="connsiteX6" fmla="*/ 176213 w 176213"/>
              <a:gd name="connsiteY6" fmla="*/ 100013 h 478632"/>
              <a:gd name="connsiteX7" fmla="*/ 83344 w 176213"/>
              <a:gd name="connsiteY7" fmla="*/ 97632 h 478632"/>
              <a:gd name="connsiteX8" fmla="*/ 80963 w 176213"/>
              <a:gd name="connsiteY8" fmla="*/ 0 h 478632"/>
              <a:gd name="connsiteX0" fmla="*/ 83343 w 178593"/>
              <a:gd name="connsiteY0" fmla="*/ 0 h 478632"/>
              <a:gd name="connsiteX1" fmla="*/ 2380 w 178593"/>
              <a:gd name="connsiteY1" fmla="*/ 0 h 478632"/>
              <a:gd name="connsiteX2" fmla="*/ 0 w 178593"/>
              <a:gd name="connsiteY2" fmla="*/ 478632 h 478632"/>
              <a:gd name="connsiteX3" fmla="*/ 90487 w 178593"/>
              <a:gd name="connsiteY3" fmla="*/ 476250 h 478632"/>
              <a:gd name="connsiteX4" fmla="*/ 92868 w 178593"/>
              <a:gd name="connsiteY4" fmla="*/ 195263 h 478632"/>
              <a:gd name="connsiteX5" fmla="*/ 178592 w 178593"/>
              <a:gd name="connsiteY5" fmla="*/ 197644 h 478632"/>
              <a:gd name="connsiteX6" fmla="*/ 178593 w 178593"/>
              <a:gd name="connsiteY6" fmla="*/ 100013 h 478632"/>
              <a:gd name="connsiteX7" fmla="*/ 85724 w 178593"/>
              <a:gd name="connsiteY7" fmla="*/ 97632 h 478632"/>
              <a:gd name="connsiteX8" fmla="*/ 83343 w 178593"/>
              <a:gd name="connsiteY8" fmla="*/ 0 h 478632"/>
              <a:gd name="connsiteX0" fmla="*/ 83343 w 178593"/>
              <a:gd name="connsiteY0" fmla="*/ 0 h 478632"/>
              <a:gd name="connsiteX1" fmla="*/ 2380 w 178593"/>
              <a:gd name="connsiteY1" fmla="*/ 0 h 478632"/>
              <a:gd name="connsiteX2" fmla="*/ 0 w 178593"/>
              <a:gd name="connsiteY2" fmla="*/ 478632 h 478632"/>
              <a:gd name="connsiteX3" fmla="*/ 90487 w 178593"/>
              <a:gd name="connsiteY3" fmla="*/ 476250 h 478632"/>
              <a:gd name="connsiteX4" fmla="*/ 90486 w 178593"/>
              <a:gd name="connsiteY4" fmla="*/ 195263 h 478632"/>
              <a:gd name="connsiteX5" fmla="*/ 178592 w 178593"/>
              <a:gd name="connsiteY5" fmla="*/ 197644 h 478632"/>
              <a:gd name="connsiteX6" fmla="*/ 178593 w 178593"/>
              <a:gd name="connsiteY6" fmla="*/ 100013 h 478632"/>
              <a:gd name="connsiteX7" fmla="*/ 85724 w 178593"/>
              <a:gd name="connsiteY7" fmla="*/ 97632 h 478632"/>
              <a:gd name="connsiteX8" fmla="*/ 83343 w 178593"/>
              <a:gd name="connsiteY8" fmla="*/ 0 h 47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593" h="478632">
                <a:moveTo>
                  <a:pt x="83343" y="0"/>
                </a:moveTo>
                <a:lnTo>
                  <a:pt x="2380" y="0"/>
                </a:lnTo>
                <a:cubicBezTo>
                  <a:pt x="1587" y="159544"/>
                  <a:pt x="793" y="319088"/>
                  <a:pt x="0" y="478632"/>
                </a:cubicBezTo>
                <a:lnTo>
                  <a:pt x="90487" y="476250"/>
                </a:lnTo>
                <a:cubicBezTo>
                  <a:pt x="91281" y="382588"/>
                  <a:pt x="89692" y="288925"/>
                  <a:pt x="90486" y="195263"/>
                </a:cubicBezTo>
                <a:lnTo>
                  <a:pt x="178592" y="197644"/>
                </a:lnTo>
                <a:cubicBezTo>
                  <a:pt x="178592" y="165100"/>
                  <a:pt x="178593" y="132557"/>
                  <a:pt x="178593" y="100013"/>
                </a:cubicBezTo>
                <a:lnTo>
                  <a:pt x="85724" y="97632"/>
                </a:lnTo>
                <a:cubicBezTo>
                  <a:pt x="84930" y="65088"/>
                  <a:pt x="84137" y="32544"/>
                  <a:pt x="83343" y="0"/>
                </a:cubicBezTo>
                <a:close/>
              </a:path>
            </a:pathLst>
          </a:custGeom>
          <a:solidFill>
            <a:srgbClr val="D2232A">
              <a:alpha val="50196"/>
            </a:srgbClr>
          </a:solidFill>
          <a:ln w="38100" cap="rnd" cmpd="sng" algn="ctr">
            <a:solidFill>
              <a:srgbClr val="D2232A">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22" name="Rectangle 21">
            <a:extLst>
              <a:ext uri="{FF2B5EF4-FFF2-40B4-BE49-F238E27FC236}">
                <a16:creationId xmlns:a16="http://schemas.microsoft.com/office/drawing/2014/main" id="{FF9DA3D3-EF91-43A3-B092-C396EB14CD12}"/>
              </a:ext>
            </a:extLst>
          </p:cNvPr>
          <p:cNvSpPr/>
          <p:nvPr/>
        </p:nvSpPr>
        <p:spPr>
          <a:xfrm>
            <a:off x="2916033" y="4155803"/>
            <a:ext cx="80963" cy="654843"/>
          </a:xfrm>
          <a:prstGeom prst="rect">
            <a:avLst/>
          </a:prstGeom>
          <a:solidFill>
            <a:srgbClr val="D2232A">
              <a:alpha val="50196"/>
            </a:srgbClr>
          </a:solidFill>
          <a:ln w="38100" cap="rnd" cmpd="sng" algn="ctr">
            <a:solidFill>
              <a:srgbClr val="D2232A">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23" name="Rectangle 22">
            <a:extLst>
              <a:ext uri="{FF2B5EF4-FFF2-40B4-BE49-F238E27FC236}">
                <a16:creationId xmlns:a16="http://schemas.microsoft.com/office/drawing/2014/main" id="{012C972F-AC84-496F-952A-7ECA0B18DA77}"/>
              </a:ext>
            </a:extLst>
          </p:cNvPr>
          <p:cNvSpPr/>
          <p:nvPr/>
        </p:nvSpPr>
        <p:spPr>
          <a:xfrm>
            <a:off x="3027952" y="4195490"/>
            <a:ext cx="123825" cy="688975"/>
          </a:xfrm>
          <a:prstGeom prst="rect">
            <a:avLst/>
          </a:prstGeom>
          <a:solidFill>
            <a:srgbClr val="D2232A">
              <a:alpha val="50196"/>
            </a:srgbClr>
          </a:solidFill>
          <a:ln w="38100" cap="rnd" cmpd="sng" algn="ctr">
            <a:solidFill>
              <a:srgbClr val="D2232A">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24" name="Rectangle 23">
            <a:extLst>
              <a:ext uri="{FF2B5EF4-FFF2-40B4-BE49-F238E27FC236}">
                <a16:creationId xmlns:a16="http://schemas.microsoft.com/office/drawing/2014/main" id="{63BBC80C-0BC4-40F2-A638-467838A1A9EC}"/>
              </a:ext>
            </a:extLst>
          </p:cNvPr>
          <p:cNvSpPr/>
          <p:nvPr/>
        </p:nvSpPr>
        <p:spPr>
          <a:xfrm>
            <a:off x="3377202" y="4905103"/>
            <a:ext cx="290115" cy="268287"/>
          </a:xfrm>
          <a:prstGeom prst="rect">
            <a:avLst/>
          </a:prstGeom>
          <a:solidFill>
            <a:srgbClr val="D2232A">
              <a:alpha val="50196"/>
            </a:srgbClr>
          </a:solidFill>
          <a:ln w="38100" cap="rnd" cmpd="sng" algn="ctr">
            <a:solidFill>
              <a:srgbClr val="D2232A">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25" name="Rectangle 24">
            <a:extLst>
              <a:ext uri="{FF2B5EF4-FFF2-40B4-BE49-F238E27FC236}">
                <a16:creationId xmlns:a16="http://schemas.microsoft.com/office/drawing/2014/main" id="{E213C22D-5929-4E4A-992D-86DEB13DB447}"/>
              </a:ext>
            </a:extLst>
          </p:cNvPr>
          <p:cNvSpPr/>
          <p:nvPr/>
        </p:nvSpPr>
        <p:spPr>
          <a:xfrm>
            <a:off x="3726452" y="4884465"/>
            <a:ext cx="266700" cy="212725"/>
          </a:xfrm>
          <a:prstGeom prst="rect">
            <a:avLst/>
          </a:prstGeom>
          <a:solidFill>
            <a:srgbClr val="D2232A">
              <a:alpha val="50196"/>
            </a:srgbClr>
          </a:solidFill>
          <a:ln w="38100" cap="rnd" cmpd="sng" algn="ctr">
            <a:solidFill>
              <a:srgbClr val="D2232A">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26" name="Rectangle 25">
            <a:extLst>
              <a:ext uri="{FF2B5EF4-FFF2-40B4-BE49-F238E27FC236}">
                <a16:creationId xmlns:a16="http://schemas.microsoft.com/office/drawing/2014/main" id="{2FB4AF56-BF00-4D97-96D4-1B8845315983}"/>
              </a:ext>
            </a:extLst>
          </p:cNvPr>
          <p:cNvSpPr/>
          <p:nvPr/>
        </p:nvSpPr>
        <p:spPr>
          <a:xfrm>
            <a:off x="3332752" y="5230540"/>
            <a:ext cx="304800" cy="114300"/>
          </a:xfrm>
          <a:prstGeom prst="rect">
            <a:avLst/>
          </a:prstGeom>
          <a:solidFill>
            <a:srgbClr val="D2232A">
              <a:alpha val="50196"/>
            </a:srgbClr>
          </a:solidFill>
          <a:ln w="38100" cap="rnd" cmpd="sng" algn="ctr">
            <a:solidFill>
              <a:srgbClr val="D2232A">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27" name="Rectangle 26">
            <a:extLst>
              <a:ext uri="{FF2B5EF4-FFF2-40B4-BE49-F238E27FC236}">
                <a16:creationId xmlns:a16="http://schemas.microsoft.com/office/drawing/2014/main" id="{5FFC3CB0-D163-4E45-9865-2517333E1CF7}"/>
              </a:ext>
            </a:extLst>
          </p:cNvPr>
          <p:cNvSpPr/>
          <p:nvPr/>
        </p:nvSpPr>
        <p:spPr>
          <a:xfrm>
            <a:off x="3234327" y="4960665"/>
            <a:ext cx="104775" cy="168275"/>
          </a:xfrm>
          <a:prstGeom prst="rect">
            <a:avLst/>
          </a:prstGeom>
          <a:solidFill>
            <a:srgbClr val="D2232A">
              <a:alpha val="50196"/>
            </a:srgbClr>
          </a:solidFill>
          <a:ln w="38100" cap="rnd" cmpd="sng" algn="ctr">
            <a:solidFill>
              <a:srgbClr val="D2232A">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28" name="Rectangle 27">
            <a:extLst>
              <a:ext uri="{FF2B5EF4-FFF2-40B4-BE49-F238E27FC236}">
                <a16:creationId xmlns:a16="http://schemas.microsoft.com/office/drawing/2014/main" id="{97471CDC-A895-4699-9318-83B898DE999A}"/>
              </a:ext>
            </a:extLst>
          </p:cNvPr>
          <p:cNvSpPr/>
          <p:nvPr/>
        </p:nvSpPr>
        <p:spPr>
          <a:xfrm>
            <a:off x="2427876" y="4833664"/>
            <a:ext cx="339725" cy="86813"/>
          </a:xfrm>
          <a:prstGeom prst="rect">
            <a:avLst/>
          </a:prstGeom>
          <a:solidFill>
            <a:srgbClr val="D2232A">
              <a:alpha val="50196"/>
            </a:srgbClr>
          </a:solidFill>
          <a:ln w="38100" cap="rnd" cmpd="sng" algn="ctr">
            <a:solidFill>
              <a:srgbClr val="D2232A">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29" name="Rectangle 28">
            <a:extLst>
              <a:ext uri="{FF2B5EF4-FFF2-40B4-BE49-F238E27FC236}">
                <a16:creationId xmlns:a16="http://schemas.microsoft.com/office/drawing/2014/main" id="{3EE6C1DB-E039-4240-A10D-29CEDDB7FD4B}"/>
              </a:ext>
            </a:extLst>
          </p:cNvPr>
          <p:cNvSpPr/>
          <p:nvPr/>
        </p:nvSpPr>
        <p:spPr>
          <a:xfrm>
            <a:off x="2618377" y="4938440"/>
            <a:ext cx="155575" cy="133350"/>
          </a:xfrm>
          <a:prstGeom prst="rect">
            <a:avLst/>
          </a:prstGeom>
          <a:solidFill>
            <a:srgbClr val="D2232A">
              <a:alpha val="50196"/>
            </a:srgbClr>
          </a:solidFill>
          <a:ln w="38100" cap="rnd" cmpd="sng" algn="ctr">
            <a:solidFill>
              <a:srgbClr val="D2232A">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30" name="Freeform: Shape 41">
            <a:extLst>
              <a:ext uri="{FF2B5EF4-FFF2-40B4-BE49-F238E27FC236}">
                <a16:creationId xmlns:a16="http://schemas.microsoft.com/office/drawing/2014/main" id="{A8E4C4B2-7878-4860-BDE6-AE383D2C5B6B}"/>
              </a:ext>
            </a:extLst>
          </p:cNvPr>
          <p:cNvSpPr/>
          <p:nvPr/>
        </p:nvSpPr>
        <p:spPr>
          <a:xfrm>
            <a:off x="2459627" y="4189140"/>
            <a:ext cx="409575" cy="571500"/>
          </a:xfrm>
          <a:custGeom>
            <a:avLst/>
            <a:gdLst>
              <a:gd name="connsiteX0" fmla="*/ 0 w 409575"/>
              <a:gd name="connsiteY0" fmla="*/ 0 h 571500"/>
              <a:gd name="connsiteX1" fmla="*/ 403225 w 409575"/>
              <a:gd name="connsiteY1" fmla="*/ 3175 h 571500"/>
              <a:gd name="connsiteX2" fmla="*/ 409575 w 409575"/>
              <a:gd name="connsiteY2" fmla="*/ 98425 h 571500"/>
              <a:gd name="connsiteX3" fmla="*/ 234950 w 409575"/>
              <a:gd name="connsiteY3" fmla="*/ 101600 h 571500"/>
              <a:gd name="connsiteX4" fmla="*/ 231775 w 409575"/>
              <a:gd name="connsiteY4" fmla="*/ 184150 h 571500"/>
              <a:gd name="connsiteX5" fmla="*/ 393700 w 409575"/>
              <a:gd name="connsiteY5" fmla="*/ 196850 h 571500"/>
              <a:gd name="connsiteX6" fmla="*/ 403225 w 409575"/>
              <a:gd name="connsiteY6" fmla="*/ 476250 h 571500"/>
              <a:gd name="connsiteX7" fmla="*/ 225425 w 409575"/>
              <a:gd name="connsiteY7" fmla="*/ 485775 h 571500"/>
              <a:gd name="connsiteX8" fmla="*/ 228600 w 409575"/>
              <a:gd name="connsiteY8" fmla="*/ 571500 h 571500"/>
              <a:gd name="connsiteX9" fmla="*/ 190500 w 409575"/>
              <a:gd name="connsiteY9" fmla="*/ 561975 h 571500"/>
              <a:gd name="connsiteX10" fmla="*/ 187325 w 409575"/>
              <a:gd name="connsiteY10" fmla="*/ 473075 h 571500"/>
              <a:gd name="connsiteX11" fmla="*/ 44450 w 409575"/>
              <a:gd name="connsiteY11" fmla="*/ 473075 h 571500"/>
              <a:gd name="connsiteX12" fmla="*/ 31750 w 409575"/>
              <a:gd name="connsiteY12" fmla="*/ 177800 h 571500"/>
              <a:gd name="connsiteX13" fmla="*/ 200025 w 409575"/>
              <a:gd name="connsiteY13" fmla="*/ 177800 h 571500"/>
              <a:gd name="connsiteX14" fmla="*/ 196850 w 409575"/>
              <a:gd name="connsiteY14" fmla="*/ 95250 h 571500"/>
              <a:gd name="connsiteX15" fmla="*/ 3175 w 409575"/>
              <a:gd name="connsiteY15" fmla="*/ 88900 h 571500"/>
              <a:gd name="connsiteX16" fmla="*/ 0 w 409575"/>
              <a:gd name="connsiteY16"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9575" h="571500">
                <a:moveTo>
                  <a:pt x="0" y="0"/>
                </a:moveTo>
                <a:lnTo>
                  <a:pt x="403225" y="3175"/>
                </a:lnTo>
                <a:lnTo>
                  <a:pt x="409575" y="98425"/>
                </a:lnTo>
                <a:lnTo>
                  <a:pt x="234950" y="101600"/>
                </a:lnTo>
                <a:lnTo>
                  <a:pt x="231775" y="184150"/>
                </a:lnTo>
                <a:lnTo>
                  <a:pt x="393700" y="196850"/>
                </a:lnTo>
                <a:lnTo>
                  <a:pt x="403225" y="476250"/>
                </a:lnTo>
                <a:lnTo>
                  <a:pt x="225425" y="485775"/>
                </a:lnTo>
                <a:lnTo>
                  <a:pt x="228600" y="571500"/>
                </a:lnTo>
                <a:lnTo>
                  <a:pt x="190500" y="561975"/>
                </a:lnTo>
                <a:lnTo>
                  <a:pt x="187325" y="473075"/>
                </a:lnTo>
                <a:lnTo>
                  <a:pt x="44450" y="473075"/>
                </a:lnTo>
                <a:lnTo>
                  <a:pt x="31750" y="177800"/>
                </a:lnTo>
                <a:lnTo>
                  <a:pt x="200025" y="177800"/>
                </a:lnTo>
                <a:lnTo>
                  <a:pt x="196850" y="95250"/>
                </a:lnTo>
                <a:lnTo>
                  <a:pt x="3175" y="88900"/>
                </a:lnTo>
                <a:lnTo>
                  <a:pt x="0" y="0"/>
                </a:lnTo>
                <a:close/>
              </a:path>
            </a:pathLst>
          </a:custGeom>
          <a:solidFill>
            <a:srgbClr val="D2232A">
              <a:alpha val="50196"/>
            </a:srgbClr>
          </a:solidFill>
          <a:ln w="38100" cap="rnd" cmpd="sng" algn="ctr">
            <a:solidFill>
              <a:srgbClr val="D2232A">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31" name="Freeform: Shape 42">
            <a:extLst>
              <a:ext uri="{FF2B5EF4-FFF2-40B4-BE49-F238E27FC236}">
                <a16:creationId xmlns:a16="http://schemas.microsoft.com/office/drawing/2014/main" id="{806A8C67-7F4E-4991-BE1B-4A537F6668BA}"/>
              </a:ext>
            </a:extLst>
          </p:cNvPr>
          <p:cNvSpPr/>
          <p:nvPr/>
        </p:nvSpPr>
        <p:spPr>
          <a:xfrm>
            <a:off x="2304052" y="4817790"/>
            <a:ext cx="114300" cy="234950"/>
          </a:xfrm>
          <a:custGeom>
            <a:avLst/>
            <a:gdLst>
              <a:gd name="connsiteX0" fmla="*/ 22225 w 117475"/>
              <a:gd name="connsiteY0" fmla="*/ 0 h 215900"/>
              <a:gd name="connsiteX1" fmla="*/ 88900 w 117475"/>
              <a:gd name="connsiteY1" fmla="*/ 6350 h 215900"/>
              <a:gd name="connsiteX2" fmla="*/ 88900 w 117475"/>
              <a:gd name="connsiteY2" fmla="*/ 120650 h 215900"/>
              <a:gd name="connsiteX3" fmla="*/ 117475 w 117475"/>
              <a:gd name="connsiteY3" fmla="*/ 136525 h 215900"/>
              <a:gd name="connsiteX4" fmla="*/ 104775 w 117475"/>
              <a:gd name="connsiteY4" fmla="*/ 212725 h 215900"/>
              <a:gd name="connsiteX5" fmla="*/ 0 w 117475"/>
              <a:gd name="connsiteY5" fmla="*/ 215900 h 215900"/>
              <a:gd name="connsiteX6" fmla="*/ 6350 w 117475"/>
              <a:gd name="connsiteY6" fmla="*/ 120650 h 215900"/>
              <a:gd name="connsiteX7" fmla="*/ 28575 w 117475"/>
              <a:gd name="connsiteY7" fmla="*/ 120650 h 215900"/>
              <a:gd name="connsiteX8" fmla="*/ 22225 w 117475"/>
              <a:gd name="connsiteY8" fmla="*/ 0 h 215900"/>
              <a:gd name="connsiteX0" fmla="*/ 28575 w 123825"/>
              <a:gd name="connsiteY0" fmla="*/ 0 h 215900"/>
              <a:gd name="connsiteX1" fmla="*/ 95250 w 123825"/>
              <a:gd name="connsiteY1" fmla="*/ 6350 h 215900"/>
              <a:gd name="connsiteX2" fmla="*/ 95250 w 123825"/>
              <a:gd name="connsiteY2" fmla="*/ 120650 h 215900"/>
              <a:gd name="connsiteX3" fmla="*/ 123825 w 123825"/>
              <a:gd name="connsiteY3" fmla="*/ 136525 h 215900"/>
              <a:gd name="connsiteX4" fmla="*/ 111125 w 123825"/>
              <a:gd name="connsiteY4" fmla="*/ 212725 h 215900"/>
              <a:gd name="connsiteX5" fmla="*/ 6350 w 123825"/>
              <a:gd name="connsiteY5" fmla="*/ 215900 h 215900"/>
              <a:gd name="connsiteX6" fmla="*/ 0 w 123825"/>
              <a:gd name="connsiteY6" fmla="*/ 120650 h 215900"/>
              <a:gd name="connsiteX7" fmla="*/ 34925 w 123825"/>
              <a:gd name="connsiteY7" fmla="*/ 120650 h 215900"/>
              <a:gd name="connsiteX8" fmla="*/ 28575 w 123825"/>
              <a:gd name="connsiteY8" fmla="*/ 0 h 215900"/>
              <a:gd name="connsiteX0" fmla="*/ 28575 w 123825"/>
              <a:gd name="connsiteY0" fmla="*/ 0 h 215900"/>
              <a:gd name="connsiteX1" fmla="*/ 95250 w 123825"/>
              <a:gd name="connsiteY1" fmla="*/ 6350 h 215900"/>
              <a:gd name="connsiteX2" fmla="*/ 95250 w 123825"/>
              <a:gd name="connsiteY2" fmla="*/ 120650 h 215900"/>
              <a:gd name="connsiteX3" fmla="*/ 123825 w 123825"/>
              <a:gd name="connsiteY3" fmla="*/ 136525 h 215900"/>
              <a:gd name="connsiteX4" fmla="*/ 111125 w 123825"/>
              <a:gd name="connsiteY4" fmla="*/ 212725 h 215900"/>
              <a:gd name="connsiteX5" fmla="*/ 6350 w 123825"/>
              <a:gd name="connsiteY5" fmla="*/ 215900 h 215900"/>
              <a:gd name="connsiteX6" fmla="*/ 0 w 123825"/>
              <a:gd name="connsiteY6" fmla="*/ 120650 h 215900"/>
              <a:gd name="connsiteX7" fmla="*/ 28575 w 123825"/>
              <a:gd name="connsiteY7" fmla="*/ 120650 h 215900"/>
              <a:gd name="connsiteX8" fmla="*/ 28575 w 123825"/>
              <a:gd name="connsiteY8" fmla="*/ 0 h 215900"/>
              <a:gd name="connsiteX0" fmla="*/ 22225 w 123825"/>
              <a:gd name="connsiteY0" fmla="*/ 0 h 222250"/>
              <a:gd name="connsiteX1" fmla="*/ 95250 w 123825"/>
              <a:gd name="connsiteY1" fmla="*/ 12700 h 222250"/>
              <a:gd name="connsiteX2" fmla="*/ 95250 w 123825"/>
              <a:gd name="connsiteY2" fmla="*/ 127000 h 222250"/>
              <a:gd name="connsiteX3" fmla="*/ 123825 w 123825"/>
              <a:gd name="connsiteY3" fmla="*/ 142875 h 222250"/>
              <a:gd name="connsiteX4" fmla="*/ 111125 w 123825"/>
              <a:gd name="connsiteY4" fmla="*/ 219075 h 222250"/>
              <a:gd name="connsiteX5" fmla="*/ 6350 w 123825"/>
              <a:gd name="connsiteY5" fmla="*/ 222250 h 222250"/>
              <a:gd name="connsiteX6" fmla="*/ 0 w 123825"/>
              <a:gd name="connsiteY6" fmla="*/ 127000 h 222250"/>
              <a:gd name="connsiteX7" fmla="*/ 28575 w 123825"/>
              <a:gd name="connsiteY7" fmla="*/ 127000 h 222250"/>
              <a:gd name="connsiteX8" fmla="*/ 22225 w 123825"/>
              <a:gd name="connsiteY8" fmla="*/ 0 h 222250"/>
              <a:gd name="connsiteX0" fmla="*/ 22225 w 123825"/>
              <a:gd name="connsiteY0" fmla="*/ 9525 h 231775"/>
              <a:gd name="connsiteX1" fmla="*/ 95250 w 123825"/>
              <a:gd name="connsiteY1" fmla="*/ 0 h 231775"/>
              <a:gd name="connsiteX2" fmla="*/ 95250 w 123825"/>
              <a:gd name="connsiteY2" fmla="*/ 136525 h 231775"/>
              <a:gd name="connsiteX3" fmla="*/ 123825 w 123825"/>
              <a:gd name="connsiteY3" fmla="*/ 152400 h 231775"/>
              <a:gd name="connsiteX4" fmla="*/ 111125 w 123825"/>
              <a:gd name="connsiteY4" fmla="*/ 228600 h 231775"/>
              <a:gd name="connsiteX5" fmla="*/ 6350 w 123825"/>
              <a:gd name="connsiteY5" fmla="*/ 231775 h 231775"/>
              <a:gd name="connsiteX6" fmla="*/ 0 w 123825"/>
              <a:gd name="connsiteY6" fmla="*/ 136525 h 231775"/>
              <a:gd name="connsiteX7" fmla="*/ 28575 w 123825"/>
              <a:gd name="connsiteY7" fmla="*/ 136525 h 231775"/>
              <a:gd name="connsiteX8" fmla="*/ 22225 w 123825"/>
              <a:gd name="connsiteY8" fmla="*/ 9525 h 231775"/>
              <a:gd name="connsiteX0" fmla="*/ 22225 w 123825"/>
              <a:gd name="connsiteY0" fmla="*/ 9525 h 231775"/>
              <a:gd name="connsiteX1" fmla="*/ 95250 w 123825"/>
              <a:gd name="connsiteY1" fmla="*/ 0 h 231775"/>
              <a:gd name="connsiteX2" fmla="*/ 95250 w 123825"/>
              <a:gd name="connsiteY2" fmla="*/ 136525 h 231775"/>
              <a:gd name="connsiteX3" fmla="*/ 123825 w 123825"/>
              <a:gd name="connsiteY3" fmla="*/ 152400 h 231775"/>
              <a:gd name="connsiteX4" fmla="*/ 111125 w 123825"/>
              <a:gd name="connsiteY4" fmla="*/ 228600 h 231775"/>
              <a:gd name="connsiteX5" fmla="*/ 6350 w 123825"/>
              <a:gd name="connsiteY5" fmla="*/ 231775 h 231775"/>
              <a:gd name="connsiteX6" fmla="*/ 0 w 123825"/>
              <a:gd name="connsiteY6" fmla="*/ 136525 h 231775"/>
              <a:gd name="connsiteX7" fmla="*/ 25400 w 123825"/>
              <a:gd name="connsiteY7" fmla="*/ 133350 h 231775"/>
              <a:gd name="connsiteX8" fmla="*/ 22225 w 123825"/>
              <a:gd name="connsiteY8" fmla="*/ 9525 h 231775"/>
              <a:gd name="connsiteX0" fmla="*/ 22225 w 123825"/>
              <a:gd name="connsiteY0" fmla="*/ 9525 h 231775"/>
              <a:gd name="connsiteX1" fmla="*/ 95250 w 123825"/>
              <a:gd name="connsiteY1" fmla="*/ 0 h 231775"/>
              <a:gd name="connsiteX2" fmla="*/ 95250 w 123825"/>
              <a:gd name="connsiteY2" fmla="*/ 136525 h 231775"/>
              <a:gd name="connsiteX3" fmla="*/ 123825 w 123825"/>
              <a:gd name="connsiteY3" fmla="*/ 152400 h 231775"/>
              <a:gd name="connsiteX4" fmla="*/ 120650 w 123825"/>
              <a:gd name="connsiteY4" fmla="*/ 231775 h 231775"/>
              <a:gd name="connsiteX5" fmla="*/ 6350 w 123825"/>
              <a:gd name="connsiteY5" fmla="*/ 231775 h 231775"/>
              <a:gd name="connsiteX6" fmla="*/ 0 w 123825"/>
              <a:gd name="connsiteY6" fmla="*/ 136525 h 231775"/>
              <a:gd name="connsiteX7" fmla="*/ 25400 w 123825"/>
              <a:gd name="connsiteY7" fmla="*/ 133350 h 231775"/>
              <a:gd name="connsiteX8" fmla="*/ 22225 w 123825"/>
              <a:gd name="connsiteY8" fmla="*/ 9525 h 231775"/>
              <a:gd name="connsiteX0" fmla="*/ 22225 w 120650"/>
              <a:gd name="connsiteY0" fmla="*/ 9525 h 231775"/>
              <a:gd name="connsiteX1" fmla="*/ 95250 w 120650"/>
              <a:gd name="connsiteY1" fmla="*/ 0 h 231775"/>
              <a:gd name="connsiteX2" fmla="*/ 95250 w 120650"/>
              <a:gd name="connsiteY2" fmla="*/ 136525 h 231775"/>
              <a:gd name="connsiteX3" fmla="*/ 114300 w 120650"/>
              <a:gd name="connsiteY3" fmla="*/ 152400 h 231775"/>
              <a:gd name="connsiteX4" fmla="*/ 120650 w 120650"/>
              <a:gd name="connsiteY4" fmla="*/ 231775 h 231775"/>
              <a:gd name="connsiteX5" fmla="*/ 6350 w 120650"/>
              <a:gd name="connsiteY5" fmla="*/ 231775 h 231775"/>
              <a:gd name="connsiteX6" fmla="*/ 0 w 120650"/>
              <a:gd name="connsiteY6" fmla="*/ 136525 h 231775"/>
              <a:gd name="connsiteX7" fmla="*/ 25400 w 120650"/>
              <a:gd name="connsiteY7" fmla="*/ 133350 h 231775"/>
              <a:gd name="connsiteX8" fmla="*/ 22225 w 120650"/>
              <a:gd name="connsiteY8" fmla="*/ 9525 h 231775"/>
              <a:gd name="connsiteX0" fmla="*/ 22225 w 114300"/>
              <a:gd name="connsiteY0" fmla="*/ 9525 h 234950"/>
              <a:gd name="connsiteX1" fmla="*/ 95250 w 114300"/>
              <a:gd name="connsiteY1" fmla="*/ 0 h 234950"/>
              <a:gd name="connsiteX2" fmla="*/ 95250 w 114300"/>
              <a:gd name="connsiteY2" fmla="*/ 136525 h 234950"/>
              <a:gd name="connsiteX3" fmla="*/ 114300 w 114300"/>
              <a:gd name="connsiteY3" fmla="*/ 152400 h 234950"/>
              <a:gd name="connsiteX4" fmla="*/ 111125 w 114300"/>
              <a:gd name="connsiteY4" fmla="*/ 234950 h 234950"/>
              <a:gd name="connsiteX5" fmla="*/ 6350 w 114300"/>
              <a:gd name="connsiteY5" fmla="*/ 231775 h 234950"/>
              <a:gd name="connsiteX6" fmla="*/ 0 w 114300"/>
              <a:gd name="connsiteY6" fmla="*/ 136525 h 234950"/>
              <a:gd name="connsiteX7" fmla="*/ 25400 w 114300"/>
              <a:gd name="connsiteY7" fmla="*/ 133350 h 234950"/>
              <a:gd name="connsiteX8" fmla="*/ 22225 w 114300"/>
              <a:gd name="connsiteY8" fmla="*/ 9525 h 234950"/>
              <a:gd name="connsiteX0" fmla="*/ 22225 w 114300"/>
              <a:gd name="connsiteY0" fmla="*/ 9525 h 234950"/>
              <a:gd name="connsiteX1" fmla="*/ 95250 w 114300"/>
              <a:gd name="connsiteY1" fmla="*/ 0 h 234950"/>
              <a:gd name="connsiteX2" fmla="*/ 92075 w 114300"/>
              <a:gd name="connsiteY2" fmla="*/ 149225 h 234950"/>
              <a:gd name="connsiteX3" fmla="*/ 114300 w 114300"/>
              <a:gd name="connsiteY3" fmla="*/ 152400 h 234950"/>
              <a:gd name="connsiteX4" fmla="*/ 111125 w 114300"/>
              <a:gd name="connsiteY4" fmla="*/ 234950 h 234950"/>
              <a:gd name="connsiteX5" fmla="*/ 6350 w 114300"/>
              <a:gd name="connsiteY5" fmla="*/ 231775 h 234950"/>
              <a:gd name="connsiteX6" fmla="*/ 0 w 114300"/>
              <a:gd name="connsiteY6" fmla="*/ 136525 h 234950"/>
              <a:gd name="connsiteX7" fmla="*/ 25400 w 114300"/>
              <a:gd name="connsiteY7" fmla="*/ 133350 h 234950"/>
              <a:gd name="connsiteX8" fmla="*/ 22225 w 114300"/>
              <a:gd name="connsiteY8" fmla="*/ 9525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234950">
                <a:moveTo>
                  <a:pt x="22225" y="9525"/>
                </a:moveTo>
                <a:lnTo>
                  <a:pt x="95250" y="0"/>
                </a:lnTo>
                <a:cubicBezTo>
                  <a:pt x="94192" y="49742"/>
                  <a:pt x="93133" y="99483"/>
                  <a:pt x="92075" y="149225"/>
                </a:cubicBezTo>
                <a:lnTo>
                  <a:pt x="114300" y="152400"/>
                </a:lnTo>
                <a:lnTo>
                  <a:pt x="111125" y="234950"/>
                </a:lnTo>
                <a:lnTo>
                  <a:pt x="6350" y="231775"/>
                </a:lnTo>
                <a:lnTo>
                  <a:pt x="0" y="136525"/>
                </a:lnTo>
                <a:lnTo>
                  <a:pt x="25400" y="133350"/>
                </a:lnTo>
                <a:cubicBezTo>
                  <a:pt x="24342" y="92075"/>
                  <a:pt x="23283" y="50800"/>
                  <a:pt x="22225" y="9525"/>
                </a:cubicBezTo>
                <a:close/>
              </a:path>
            </a:pathLst>
          </a:custGeom>
          <a:solidFill>
            <a:srgbClr val="D2232A">
              <a:alpha val="50196"/>
            </a:srgbClr>
          </a:solidFill>
          <a:ln w="38100" cap="rnd" cmpd="sng" algn="ctr">
            <a:solidFill>
              <a:srgbClr val="D2232A">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32" name="Freeform: Shape 43">
            <a:extLst>
              <a:ext uri="{FF2B5EF4-FFF2-40B4-BE49-F238E27FC236}">
                <a16:creationId xmlns:a16="http://schemas.microsoft.com/office/drawing/2014/main" id="{F51AFFD4-5348-4BC7-8307-1058E81627D0}"/>
              </a:ext>
            </a:extLst>
          </p:cNvPr>
          <p:cNvSpPr/>
          <p:nvPr/>
        </p:nvSpPr>
        <p:spPr>
          <a:xfrm>
            <a:off x="3983627" y="4906690"/>
            <a:ext cx="149225" cy="269875"/>
          </a:xfrm>
          <a:custGeom>
            <a:avLst/>
            <a:gdLst>
              <a:gd name="connsiteX0" fmla="*/ 34925 w 149225"/>
              <a:gd name="connsiteY0" fmla="*/ 3175 h 269875"/>
              <a:gd name="connsiteX1" fmla="*/ 34925 w 149225"/>
              <a:gd name="connsiteY1" fmla="*/ 3175 h 269875"/>
              <a:gd name="connsiteX2" fmla="*/ 117475 w 149225"/>
              <a:gd name="connsiteY2" fmla="*/ 0 h 269875"/>
              <a:gd name="connsiteX3" fmla="*/ 120650 w 149225"/>
              <a:gd name="connsiteY3" fmla="*/ 203200 h 269875"/>
              <a:gd name="connsiteX4" fmla="*/ 149225 w 149225"/>
              <a:gd name="connsiteY4" fmla="*/ 200025 h 269875"/>
              <a:gd name="connsiteX5" fmla="*/ 146050 w 149225"/>
              <a:gd name="connsiteY5" fmla="*/ 266700 h 269875"/>
              <a:gd name="connsiteX6" fmla="*/ 0 w 149225"/>
              <a:gd name="connsiteY6" fmla="*/ 269875 h 269875"/>
              <a:gd name="connsiteX7" fmla="*/ 0 w 149225"/>
              <a:gd name="connsiteY7" fmla="*/ 196850 h 269875"/>
              <a:gd name="connsiteX8" fmla="*/ 38100 w 149225"/>
              <a:gd name="connsiteY8" fmla="*/ 193675 h 269875"/>
              <a:gd name="connsiteX9" fmla="*/ 34925 w 149225"/>
              <a:gd name="connsiteY9" fmla="*/ 3175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25" h="269875">
                <a:moveTo>
                  <a:pt x="34925" y="3175"/>
                </a:moveTo>
                <a:lnTo>
                  <a:pt x="34925" y="3175"/>
                </a:lnTo>
                <a:lnTo>
                  <a:pt x="117475" y="0"/>
                </a:lnTo>
                <a:cubicBezTo>
                  <a:pt x="118533" y="67733"/>
                  <a:pt x="119592" y="135467"/>
                  <a:pt x="120650" y="203200"/>
                </a:cubicBezTo>
                <a:lnTo>
                  <a:pt x="149225" y="200025"/>
                </a:lnTo>
                <a:lnTo>
                  <a:pt x="146050" y="266700"/>
                </a:lnTo>
                <a:lnTo>
                  <a:pt x="0" y="269875"/>
                </a:lnTo>
                <a:lnTo>
                  <a:pt x="0" y="196850"/>
                </a:lnTo>
                <a:lnTo>
                  <a:pt x="38100" y="193675"/>
                </a:lnTo>
                <a:cubicBezTo>
                  <a:pt x="37042" y="130175"/>
                  <a:pt x="35983" y="66675"/>
                  <a:pt x="34925" y="3175"/>
                </a:cubicBezTo>
                <a:close/>
              </a:path>
            </a:pathLst>
          </a:custGeom>
          <a:solidFill>
            <a:srgbClr val="D2232A">
              <a:alpha val="50196"/>
            </a:srgbClr>
          </a:solidFill>
          <a:ln w="38100" cap="rnd" cmpd="sng" algn="ctr">
            <a:solidFill>
              <a:srgbClr val="D2232A">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11961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BA7DD-C193-4D9A-B88D-971B8C81F3C9}"/>
              </a:ext>
            </a:extLst>
          </p:cNvPr>
          <p:cNvSpPr>
            <a:spLocks noGrp="1"/>
          </p:cNvSpPr>
          <p:nvPr>
            <p:ph type="title"/>
          </p:nvPr>
        </p:nvSpPr>
        <p:spPr/>
        <p:txBody>
          <a:bodyPr/>
          <a:lstStyle/>
          <a:p>
            <a:r>
              <a:rPr lang="en-US" dirty="0"/>
              <a:t>What more? All this..</a:t>
            </a:r>
          </a:p>
        </p:txBody>
      </p:sp>
      <p:sp>
        <p:nvSpPr>
          <p:cNvPr id="3" name="Content Placeholder 2">
            <a:extLst>
              <a:ext uri="{FF2B5EF4-FFF2-40B4-BE49-F238E27FC236}">
                <a16:creationId xmlns:a16="http://schemas.microsoft.com/office/drawing/2014/main" id="{2966D736-9992-4E1A-AC8E-241E9D7A2447}"/>
              </a:ext>
            </a:extLst>
          </p:cNvPr>
          <p:cNvSpPr>
            <a:spLocks noGrp="1"/>
          </p:cNvSpPr>
          <p:nvPr>
            <p:ph idx="1"/>
          </p:nvPr>
        </p:nvSpPr>
        <p:spPr/>
        <p:txBody>
          <a:bodyPr/>
          <a:lstStyle/>
          <a:p>
            <a:r>
              <a:rPr lang="en-US" dirty="0"/>
              <a:t>No need for costly tools and hardware simulations</a:t>
            </a:r>
          </a:p>
          <a:p>
            <a:r>
              <a:rPr lang="en-US" dirty="0"/>
              <a:t>Can cut design time by as much as half</a:t>
            </a:r>
          </a:p>
          <a:p>
            <a:r>
              <a:rPr lang="en-US" dirty="0"/>
              <a:t>Easy manufacturing. Even by hand</a:t>
            </a:r>
          </a:p>
          <a:p>
            <a:endParaRPr lang="en-US" dirty="0"/>
          </a:p>
          <a:p>
            <a:endParaRPr lang="en-US" dirty="0"/>
          </a:p>
          <a:p>
            <a:endParaRPr lang="en-US" dirty="0"/>
          </a:p>
          <a:p>
            <a:endParaRPr lang="en-US" dirty="0"/>
          </a:p>
          <a:p>
            <a:endParaRPr lang="en-US" dirty="0"/>
          </a:p>
          <a:p>
            <a:pPr marL="0" indent="0">
              <a:buNone/>
            </a:pPr>
            <a:endParaRPr lang="en-US" dirty="0"/>
          </a:p>
          <a:p>
            <a:r>
              <a:rPr lang="en-US" dirty="0"/>
              <a:t>Can optimize design. No need to depend on SBCs</a:t>
            </a:r>
          </a:p>
          <a:p>
            <a:r>
              <a:rPr lang="en-US" dirty="0"/>
              <a:t>These advantages enable YOU to design your own 1GHz computer</a:t>
            </a:r>
          </a:p>
        </p:txBody>
      </p:sp>
      <p:sp>
        <p:nvSpPr>
          <p:cNvPr id="6" name="Slide Number Placeholder 5">
            <a:extLst>
              <a:ext uri="{FF2B5EF4-FFF2-40B4-BE49-F238E27FC236}">
                <a16:creationId xmlns:a16="http://schemas.microsoft.com/office/drawing/2014/main" id="{1D96B0C8-1106-42E3-96B6-6BF59920933D}"/>
              </a:ext>
            </a:extLst>
          </p:cNvPr>
          <p:cNvSpPr>
            <a:spLocks noGrp="1"/>
          </p:cNvSpPr>
          <p:nvPr>
            <p:ph type="sldNum" sz="quarter" idx="12"/>
          </p:nvPr>
        </p:nvSpPr>
        <p:spPr/>
        <p:txBody>
          <a:bodyPr/>
          <a:lstStyle/>
          <a:p>
            <a:fld id="{7CB11A71-9332-491E-BB8B-254194F4AE5E}" type="slidenum">
              <a:rPr lang="en-US" smtClean="0"/>
              <a:t>19</a:t>
            </a:fld>
            <a:endParaRPr lang="en-US"/>
          </a:p>
        </p:txBody>
      </p:sp>
      <p:pic>
        <p:nvPicPr>
          <p:cNvPr id="6146" name="Picture 2" descr="https://octavosystems.com/octavosystems.com/wp-content/uploads/2017/07/PocketBone-Solder-Paste.png">
            <a:extLst>
              <a:ext uri="{FF2B5EF4-FFF2-40B4-BE49-F238E27FC236}">
                <a16:creationId xmlns:a16="http://schemas.microsoft.com/office/drawing/2014/main" id="{630913A6-38E4-4447-9EA0-7EFC1E50A6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672524"/>
            <a:ext cx="2781300" cy="2085975"/>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https://octavosystems.com/octavosystems.com/wp-content/uploads/2017/07/PocketBone-Complete-Hand-Assembly-e1500938873958.png">
            <a:extLst>
              <a:ext uri="{FF2B5EF4-FFF2-40B4-BE49-F238E27FC236}">
                <a16:creationId xmlns:a16="http://schemas.microsoft.com/office/drawing/2014/main" id="{5A880609-17DB-45F0-A489-6C46F40255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0" y="2690813"/>
            <a:ext cx="2992921" cy="208597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id="{F6DCCECF-77FE-4032-906D-0C9C47A008CC}"/>
              </a:ext>
            </a:extLst>
          </p:cNvPr>
          <p:cNvSpPr txBox="1"/>
          <p:nvPr/>
        </p:nvSpPr>
        <p:spPr>
          <a:xfrm>
            <a:off x="3601212" y="3429000"/>
            <a:ext cx="2781300" cy="369332"/>
          </a:xfrm>
          <a:prstGeom prst="rect">
            <a:avLst/>
          </a:prstGeom>
          <a:noFill/>
        </p:spPr>
        <p:txBody>
          <a:bodyPr wrap="square" rtlCol="0">
            <a:spAutoFit/>
          </a:bodyPr>
          <a:lstStyle/>
          <a:p>
            <a:r>
              <a:rPr lang="en-US" dirty="0"/>
              <a:t>OSD3358 Hand assembly</a:t>
            </a:r>
          </a:p>
        </p:txBody>
      </p:sp>
    </p:spTree>
    <p:extLst>
      <p:ext uri="{BB962C8B-B14F-4D97-AF65-F5344CB8AC3E}">
        <p14:creationId xmlns:p14="http://schemas.microsoft.com/office/powerpoint/2010/main" val="3109065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1DD1D-22B0-4D59-95E5-63692C17E3BC}"/>
              </a:ext>
            </a:extLst>
          </p:cNvPr>
          <p:cNvSpPr>
            <a:spLocks noGrp="1"/>
          </p:cNvSpPr>
          <p:nvPr>
            <p:ph type="title"/>
          </p:nvPr>
        </p:nvSpPr>
        <p:spPr>
          <a:xfrm>
            <a:off x="775932" y="190500"/>
            <a:ext cx="8596668" cy="1320800"/>
          </a:xfrm>
        </p:spPr>
        <p:txBody>
          <a:bodyPr vert="horz" lIns="91440" tIns="45720" rIns="91440" bIns="45720" rtlCol="0" anchor="t">
            <a:normAutofit/>
          </a:bodyPr>
          <a:lstStyle/>
          <a:p>
            <a:r>
              <a:rPr lang="en-US" dirty="0"/>
              <a:t>Octavo Systems: Who We Are</a:t>
            </a:r>
          </a:p>
        </p:txBody>
      </p:sp>
      <p:sp>
        <p:nvSpPr>
          <p:cNvPr id="3" name="Content Placeholder 2">
            <a:extLst>
              <a:ext uri="{FF2B5EF4-FFF2-40B4-BE49-F238E27FC236}">
                <a16:creationId xmlns:a16="http://schemas.microsoft.com/office/drawing/2014/main" id="{50F2B558-6257-4876-B546-4D48AAEB85A6}"/>
              </a:ext>
            </a:extLst>
          </p:cNvPr>
          <p:cNvSpPr>
            <a:spLocks noGrp="1"/>
          </p:cNvSpPr>
          <p:nvPr>
            <p:ph idx="1"/>
          </p:nvPr>
        </p:nvSpPr>
        <p:spPr>
          <a:xfrm>
            <a:off x="677334" y="952500"/>
            <a:ext cx="9219271" cy="4876800"/>
          </a:xfrm>
        </p:spPr>
        <p:txBody>
          <a:bodyPr>
            <a:noAutofit/>
          </a:bodyPr>
          <a:lstStyle/>
          <a:p>
            <a:r>
              <a:rPr lang="en-US" b="1" dirty="0">
                <a:solidFill>
                  <a:schemeClr val="tx1"/>
                </a:solidFill>
              </a:rPr>
              <a:t>Mission</a:t>
            </a:r>
            <a:br>
              <a:rPr lang="en-US" sz="1600" b="1" dirty="0"/>
            </a:br>
            <a:br>
              <a:rPr lang="en-US" sz="1600" b="1" dirty="0"/>
            </a:br>
            <a:r>
              <a:rPr lang="en-US" sz="1600" dirty="0"/>
              <a:t>To Simplify the Design and Manufacturing of Electronic Systems by Delivering Innovative, </a:t>
            </a:r>
            <a:br>
              <a:rPr lang="en-US" sz="1600" dirty="0"/>
            </a:br>
            <a:r>
              <a:rPr lang="en-US" sz="1600" dirty="0"/>
              <a:t>High Quality System-In-Package (</a:t>
            </a:r>
            <a:r>
              <a:rPr lang="en-US" sz="1600" dirty="0" err="1"/>
              <a:t>SiP</a:t>
            </a:r>
            <a:r>
              <a:rPr lang="en-US" sz="1600" dirty="0"/>
              <a:t>) Solutions</a:t>
            </a:r>
            <a:br>
              <a:rPr lang="en-US" sz="1600" dirty="0"/>
            </a:br>
            <a:endParaRPr lang="en-US" sz="1600" dirty="0"/>
          </a:p>
          <a:p>
            <a:r>
              <a:rPr lang="en-US" b="1" dirty="0">
                <a:solidFill>
                  <a:schemeClr val="tx1"/>
                </a:solidFill>
              </a:rPr>
              <a:t>System Integration Company</a:t>
            </a:r>
          </a:p>
          <a:p>
            <a:pPr lvl="1"/>
            <a:r>
              <a:rPr lang="en-US" dirty="0">
                <a:solidFill>
                  <a:schemeClr val="tx1"/>
                </a:solidFill>
              </a:rPr>
              <a:t>Focused on System-In-Package (</a:t>
            </a:r>
            <a:r>
              <a:rPr lang="en-US" dirty="0" err="1">
                <a:solidFill>
                  <a:schemeClr val="tx1"/>
                </a:solidFill>
              </a:rPr>
              <a:t>SiP</a:t>
            </a:r>
            <a:r>
              <a:rPr lang="en-US" dirty="0">
                <a:solidFill>
                  <a:schemeClr val="tx1"/>
                </a:solidFill>
              </a:rPr>
              <a:t>) Integration </a:t>
            </a:r>
          </a:p>
          <a:p>
            <a:pPr lvl="1"/>
            <a:r>
              <a:rPr lang="en-US" dirty="0">
                <a:solidFill>
                  <a:schemeClr val="tx1"/>
                </a:solidFill>
              </a:rPr>
              <a:t>Founded by former Texas Instruments Senior Leaders</a:t>
            </a:r>
          </a:p>
          <a:p>
            <a:pPr lvl="1"/>
            <a:r>
              <a:rPr lang="en-US" dirty="0">
                <a:solidFill>
                  <a:schemeClr val="tx1"/>
                </a:solidFill>
              </a:rPr>
              <a:t>Offices in Houston, Dallas and Austin</a:t>
            </a:r>
            <a:br>
              <a:rPr lang="en-US" dirty="0">
                <a:solidFill>
                  <a:schemeClr val="tx1"/>
                </a:solidFill>
              </a:rPr>
            </a:br>
            <a:endParaRPr lang="en-US" dirty="0">
              <a:solidFill>
                <a:schemeClr val="tx1"/>
              </a:solidFill>
            </a:endParaRPr>
          </a:p>
          <a:p>
            <a:r>
              <a:rPr lang="en-US" b="1" dirty="0">
                <a:solidFill>
                  <a:schemeClr val="tx1"/>
                </a:solidFill>
              </a:rPr>
              <a:t>Solid Foundation, Bright Future</a:t>
            </a:r>
          </a:p>
          <a:p>
            <a:pPr lvl="1"/>
            <a:r>
              <a:rPr lang="en-US" dirty="0">
                <a:solidFill>
                  <a:schemeClr val="tx1"/>
                </a:solidFill>
              </a:rPr>
              <a:t>Original OSD3358 introduced in 2016</a:t>
            </a:r>
          </a:p>
          <a:p>
            <a:pPr lvl="2"/>
            <a:r>
              <a:rPr lang="en-US" dirty="0">
                <a:solidFill>
                  <a:schemeClr val="tx1"/>
                </a:solidFill>
              </a:rPr>
              <a:t>Over 150,000 units shipped to date</a:t>
            </a:r>
          </a:p>
          <a:p>
            <a:pPr lvl="2"/>
            <a:r>
              <a:rPr lang="en-US" dirty="0">
                <a:solidFill>
                  <a:schemeClr val="tx1"/>
                </a:solidFill>
              </a:rPr>
              <a:t>RoHS and REACH compliant</a:t>
            </a:r>
          </a:p>
          <a:p>
            <a:pPr lvl="1"/>
            <a:r>
              <a:rPr lang="en-US" dirty="0">
                <a:solidFill>
                  <a:schemeClr val="tx1"/>
                </a:solidFill>
              </a:rPr>
              <a:t>300+ unique customers worldwide</a:t>
            </a:r>
          </a:p>
          <a:p>
            <a:pPr lvl="1"/>
            <a:r>
              <a:rPr lang="en-US" dirty="0">
                <a:solidFill>
                  <a:schemeClr val="tx1"/>
                </a:solidFill>
              </a:rPr>
              <a:t>Available in both commercial and industrial temperature ranges</a:t>
            </a:r>
          </a:p>
        </p:txBody>
      </p:sp>
    </p:spTree>
    <p:extLst>
      <p:ext uri="{BB962C8B-B14F-4D97-AF65-F5344CB8AC3E}">
        <p14:creationId xmlns:p14="http://schemas.microsoft.com/office/powerpoint/2010/main" val="380019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CDCF2-B2F7-4D69-B316-90EA9B432783}"/>
              </a:ext>
            </a:extLst>
          </p:cNvPr>
          <p:cNvSpPr>
            <a:spLocks noGrp="1"/>
          </p:cNvSpPr>
          <p:nvPr>
            <p:ph type="title"/>
          </p:nvPr>
        </p:nvSpPr>
        <p:spPr/>
        <p:txBody>
          <a:bodyPr/>
          <a:lstStyle/>
          <a:p>
            <a:r>
              <a:rPr lang="en-US" dirty="0"/>
              <a:t>Examples</a:t>
            </a:r>
          </a:p>
        </p:txBody>
      </p:sp>
      <p:sp>
        <p:nvSpPr>
          <p:cNvPr id="6" name="Slide Number Placeholder 5">
            <a:extLst>
              <a:ext uri="{FF2B5EF4-FFF2-40B4-BE49-F238E27FC236}">
                <a16:creationId xmlns:a16="http://schemas.microsoft.com/office/drawing/2014/main" id="{4EA63AC0-DE03-4BA7-9E83-2982B3A499A5}"/>
              </a:ext>
            </a:extLst>
          </p:cNvPr>
          <p:cNvSpPr>
            <a:spLocks noGrp="1"/>
          </p:cNvSpPr>
          <p:nvPr>
            <p:ph type="sldNum" sz="quarter" idx="12"/>
          </p:nvPr>
        </p:nvSpPr>
        <p:spPr/>
        <p:txBody>
          <a:bodyPr/>
          <a:lstStyle/>
          <a:p>
            <a:fld id="{7CB11A71-9332-491E-BB8B-254194F4AE5E}" type="slidenum">
              <a:rPr lang="en-US" smtClean="0"/>
              <a:t>20</a:t>
            </a:fld>
            <a:endParaRPr lang="en-US"/>
          </a:p>
        </p:txBody>
      </p:sp>
      <p:pic>
        <p:nvPicPr>
          <p:cNvPr id="7170" name="Picture 2" descr="https://octavosystems.com/octavosystems.com/wp-content/uploads/2018/04/board1_2compare.png">
            <a:extLst>
              <a:ext uri="{FF2B5EF4-FFF2-40B4-BE49-F238E27FC236}">
                <a16:creationId xmlns:a16="http://schemas.microsoft.com/office/drawing/2014/main" id="{89972B28-BAF9-4D6A-8EB3-7681E287872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668" b="3889"/>
          <a:stretch/>
        </p:blipFill>
        <p:spPr bwMode="auto">
          <a:xfrm>
            <a:off x="623531" y="1295400"/>
            <a:ext cx="4956541" cy="24003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8" descr="BeagleBone Blue ">
            <a:extLst>
              <a:ext uri="{FF2B5EF4-FFF2-40B4-BE49-F238E27FC236}">
                <a16:creationId xmlns:a16="http://schemas.microsoft.com/office/drawing/2014/main" id="{2CA13525-34E6-48B9-9A8F-0D589901C8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1295400"/>
            <a:ext cx="2754271" cy="367456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id="{E76CD4C9-1A6E-4B64-BD0B-A80417023146}"/>
              </a:ext>
            </a:extLst>
          </p:cNvPr>
          <p:cNvSpPr txBox="1"/>
          <p:nvPr/>
        </p:nvSpPr>
        <p:spPr>
          <a:xfrm>
            <a:off x="1023643" y="3858732"/>
            <a:ext cx="4164923" cy="369332"/>
          </a:xfrm>
          <a:prstGeom prst="rect">
            <a:avLst/>
          </a:prstGeom>
          <a:noFill/>
        </p:spPr>
        <p:txBody>
          <a:bodyPr wrap="none" rtlCol="0">
            <a:spAutoFit/>
          </a:bodyPr>
          <a:lstStyle/>
          <a:p>
            <a:r>
              <a:rPr lang="en-US" dirty="0"/>
              <a:t>Custom boards developed for OSD335x</a:t>
            </a:r>
          </a:p>
        </p:txBody>
      </p:sp>
      <p:sp>
        <p:nvSpPr>
          <p:cNvPr id="10" name="TextBox 9">
            <a:extLst>
              <a:ext uri="{FF2B5EF4-FFF2-40B4-BE49-F238E27FC236}">
                <a16:creationId xmlns:a16="http://schemas.microsoft.com/office/drawing/2014/main" id="{262D60C4-D886-49CC-8CEB-EBF8EE1E4CD4}"/>
              </a:ext>
            </a:extLst>
          </p:cNvPr>
          <p:cNvSpPr txBox="1"/>
          <p:nvPr/>
        </p:nvSpPr>
        <p:spPr>
          <a:xfrm>
            <a:off x="4274068" y="5106765"/>
            <a:ext cx="5812489" cy="646331"/>
          </a:xfrm>
          <a:prstGeom prst="rect">
            <a:avLst/>
          </a:prstGeom>
          <a:noFill/>
        </p:spPr>
        <p:txBody>
          <a:bodyPr wrap="none" rtlCol="0">
            <a:spAutoFit/>
          </a:bodyPr>
          <a:lstStyle/>
          <a:p>
            <a:r>
              <a:rPr lang="en-US" dirty="0"/>
              <a:t>- Sherlock Solver: Currently on Beaglebone Blue</a:t>
            </a:r>
          </a:p>
          <a:p>
            <a:r>
              <a:rPr lang="en-US" dirty="0"/>
              <a:t>- He is on twitter: https://twitter.com/SherlockSolver</a:t>
            </a:r>
          </a:p>
        </p:txBody>
      </p:sp>
    </p:spTree>
    <p:extLst>
      <p:ext uri="{BB962C8B-B14F-4D97-AF65-F5344CB8AC3E}">
        <p14:creationId xmlns:p14="http://schemas.microsoft.com/office/powerpoint/2010/main" val="2280327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7E4C-7A91-4FE5-BF8E-ED02BBFFED68}"/>
              </a:ext>
            </a:extLst>
          </p:cNvPr>
          <p:cNvSpPr>
            <a:spLocks noGrp="1"/>
          </p:cNvSpPr>
          <p:nvPr>
            <p:ph type="title"/>
          </p:nvPr>
        </p:nvSpPr>
        <p:spPr/>
        <p:txBody>
          <a:bodyPr/>
          <a:lstStyle/>
          <a:p>
            <a:r>
              <a:rPr lang="en-US" dirty="0"/>
              <a:t>SiP Simplifies the Design Process</a:t>
            </a:r>
          </a:p>
        </p:txBody>
      </p:sp>
      <p:sp>
        <p:nvSpPr>
          <p:cNvPr id="3" name="Content Placeholder 2">
            <a:extLst>
              <a:ext uri="{FF2B5EF4-FFF2-40B4-BE49-F238E27FC236}">
                <a16:creationId xmlns:a16="http://schemas.microsoft.com/office/drawing/2014/main" id="{E45E4D0B-5CB3-4941-8332-128889A41B34}"/>
              </a:ext>
            </a:extLst>
          </p:cNvPr>
          <p:cNvSpPr>
            <a:spLocks noGrp="1"/>
          </p:cNvSpPr>
          <p:nvPr>
            <p:ph idx="1"/>
          </p:nvPr>
        </p:nvSpPr>
        <p:spPr/>
        <p:txBody>
          <a:bodyPr/>
          <a:lstStyle/>
          <a:p>
            <a:r>
              <a:rPr lang="en-US" dirty="0"/>
              <a:t>Manufacturability, Cost reduction</a:t>
            </a:r>
          </a:p>
          <a:p>
            <a:pPr lvl="1"/>
            <a:r>
              <a:rPr lang="en-US" dirty="0"/>
              <a:t>Lax design rules</a:t>
            </a:r>
          </a:p>
          <a:p>
            <a:pPr lvl="1"/>
            <a:r>
              <a:rPr lang="en-US" dirty="0"/>
              <a:t>Smaller PCB</a:t>
            </a:r>
          </a:p>
          <a:p>
            <a:pPr lvl="1"/>
            <a:r>
              <a:rPr lang="en-US" dirty="0"/>
              <a:t>Less(~100) components to order and maintain</a:t>
            </a:r>
          </a:p>
          <a:p>
            <a:pPr lvl="1"/>
            <a:r>
              <a:rPr lang="en-US" dirty="0"/>
              <a:t>Time spent in development</a:t>
            </a:r>
          </a:p>
          <a:p>
            <a:pPr lvl="1"/>
            <a:r>
              <a:rPr lang="en-US" dirty="0"/>
              <a:t>Compared to a discrete design? Still cheaper</a:t>
            </a:r>
          </a:p>
        </p:txBody>
      </p:sp>
      <p:sp>
        <p:nvSpPr>
          <p:cNvPr id="6" name="Slide Number Placeholder 5">
            <a:extLst>
              <a:ext uri="{FF2B5EF4-FFF2-40B4-BE49-F238E27FC236}">
                <a16:creationId xmlns:a16="http://schemas.microsoft.com/office/drawing/2014/main" id="{88FF5AD9-CAA5-4982-8B7F-CCA872951994}"/>
              </a:ext>
            </a:extLst>
          </p:cNvPr>
          <p:cNvSpPr>
            <a:spLocks noGrp="1"/>
          </p:cNvSpPr>
          <p:nvPr>
            <p:ph type="sldNum" sz="quarter" idx="12"/>
          </p:nvPr>
        </p:nvSpPr>
        <p:spPr/>
        <p:txBody>
          <a:bodyPr/>
          <a:lstStyle/>
          <a:p>
            <a:fld id="{7CB11A71-9332-491E-BB8B-254194F4AE5E}" type="slidenum">
              <a:rPr lang="en-US" smtClean="0"/>
              <a:t>21</a:t>
            </a:fld>
            <a:endParaRPr lang="en-US"/>
          </a:p>
        </p:txBody>
      </p:sp>
      <p:graphicFrame>
        <p:nvGraphicFramePr>
          <p:cNvPr id="7" name="Table 6">
            <a:extLst>
              <a:ext uri="{FF2B5EF4-FFF2-40B4-BE49-F238E27FC236}">
                <a16:creationId xmlns:a16="http://schemas.microsoft.com/office/drawing/2014/main" id="{EF973923-936A-4083-A540-C3EB18920B75}"/>
              </a:ext>
            </a:extLst>
          </p:cNvPr>
          <p:cNvGraphicFramePr>
            <a:graphicFrameLocks noGrp="1"/>
          </p:cNvGraphicFramePr>
          <p:nvPr>
            <p:extLst>
              <p:ext uri="{D42A27DB-BD31-4B8C-83A1-F6EECF244321}">
                <p14:modId xmlns:p14="http://schemas.microsoft.com/office/powerpoint/2010/main" val="2887147352"/>
              </p:ext>
            </p:extLst>
          </p:nvPr>
        </p:nvGraphicFramePr>
        <p:xfrm>
          <a:off x="1506972" y="3733801"/>
          <a:ext cx="6828346" cy="1859280"/>
        </p:xfrm>
        <a:graphic>
          <a:graphicData uri="http://schemas.openxmlformats.org/drawingml/2006/table">
            <a:tbl>
              <a:tblPr firstRow="1" bandRow="1">
                <a:tableStyleId>{5C22544A-7EE6-4342-B048-85BDC9FD1C3A}</a:tableStyleId>
              </a:tblPr>
              <a:tblGrid>
                <a:gridCol w="2363128">
                  <a:extLst>
                    <a:ext uri="{9D8B030D-6E8A-4147-A177-3AD203B41FA5}">
                      <a16:colId xmlns:a16="http://schemas.microsoft.com/office/drawing/2014/main" val="925457294"/>
                    </a:ext>
                  </a:extLst>
                </a:gridCol>
                <a:gridCol w="2128418">
                  <a:extLst>
                    <a:ext uri="{9D8B030D-6E8A-4147-A177-3AD203B41FA5}">
                      <a16:colId xmlns:a16="http://schemas.microsoft.com/office/drawing/2014/main" val="6663557"/>
                    </a:ext>
                  </a:extLst>
                </a:gridCol>
                <a:gridCol w="2336800">
                  <a:extLst>
                    <a:ext uri="{9D8B030D-6E8A-4147-A177-3AD203B41FA5}">
                      <a16:colId xmlns:a16="http://schemas.microsoft.com/office/drawing/2014/main" val="4022876128"/>
                    </a:ext>
                  </a:extLst>
                </a:gridCol>
              </a:tblGrid>
              <a:tr h="4064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u="sng" dirty="0"/>
                        <a:t>PCB SPECs</a:t>
                      </a:r>
                    </a:p>
                    <a:p>
                      <a:endParaRPr lang="en-US" dirty="0"/>
                    </a:p>
                  </a:txBody>
                  <a:tcPr/>
                </a:tc>
                <a:tc>
                  <a:txBody>
                    <a:bodyPr/>
                    <a:lstStyle/>
                    <a:p>
                      <a:pPr algn="ctr"/>
                      <a:r>
                        <a:rPr lang="en-US" dirty="0"/>
                        <a:t>Discrete Design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err="1"/>
                        <a:t>SiP</a:t>
                      </a:r>
                      <a:r>
                        <a:rPr lang="en-US" dirty="0"/>
                        <a:t> Design</a:t>
                      </a:r>
                    </a:p>
                    <a:p>
                      <a:endParaRPr lang="en-US" dirty="0"/>
                    </a:p>
                  </a:txBody>
                  <a:tcPr/>
                </a:tc>
                <a:extLst>
                  <a:ext uri="{0D108BD9-81ED-4DB2-BD59-A6C34878D82A}">
                    <a16:rowId xmlns:a16="http://schemas.microsoft.com/office/drawing/2014/main" val="2248003007"/>
                  </a:ext>
                </a:extLst>
              </a:tr>
              <a:tr h="406400">
                <a:tc>
                  <a:txBody>
                    <a:bodyPr/>
                    <a:lstStyle/>
                    <a:p>
                      <a:pPr algn="l"/>
                      <a:r>
                        <a:rPr lang="en-US" b="1" dirty="0"/>
                        <a:t>PCB Layers</a:t>
                      </a:r>
                    </a:p>
                  </a:txBody>
                  <a:tcPr/>
                </a:tc>
                <a:tc>
                  <a:txBody>
                    <a:bodyPr/>
                    <a:lstStyle/>
                    <a:p>
                      <a:pPr algn="ctr"/>
                      <a:r>
                        <a:rPr lang="en-US" dirty="0"/>
                        <a:t>8</a:t>
                      </a:r>
                    </a:p>
                  </a:txBody>
                  <a:tcPr/>
                </a:tc>
                <a:tc>
                  <a:txBody>
                    <a:bodyPr/>
                    <a:lstStyle/>
                    <a:p>
                      <a:pPr algn="ctr"/>
                      <a:r>
                        <a:rPr lang="en-US" dirty="0"/>
                        <a:t>4</a:t>
                      </a:r>
                    </a:p>
                  </a:txBody>
                  <a:tcPr/>
                </a:tc>
                <a:extLst>
                  <a:ext uri="{0D108BD9-81ED-4DB2-BD59-A6C34878D82A}">
                    <a16:rowId xmlns:a16="http://schemas.microsoft.com/office/drawing/2014/main" val="3974297051"/>
                  </a:ext>
                </a:extLst>
              </a:tr>
              <a:tr h="406400">
                <a:tc>
                  <a:txBody>
                    <a:bodyPr/>
                    <a:lstStyle/>
                    <a:p>
                      <a:pPr algn="l"/>
                      <a:r>
                        <a:rPr lang="en-US" b="1" dirty="0"/>
                        <a:t>Trace Width/Spacing</a:t>
                      </a:r>
                    </a:p>
                  </a:txBody>
                  <a:tcPr/>
                </a:tc>
                <a:tc>
                  <a:txBody>
                    <a:bodyPr/>
                    <a:lstStyle/>
                    <a:p>
                      <a:pPr algn="ctr"/>
                      <a:r>
                        <a:rPr lang="en-US" dirty="0"/>
                        <a:t>4mil/4mil</a:t>
                      </a:r>
                    </a:p>
                  </a:txBody>
                  <a:tcPr/>
                </a:tc>
                <a:tc>
                  <a:txBody>
                    <a:bodyPr/>
                    <a:lstStyle/>
                    <a:p>
                      <a:pPr algn="ctr"/>
                      <a:r>
                        <a:rPr lang="en-US" dirty="0"/>
                        <a:t>6mil/6mil</a:t>
                      </a:r>
                    </a:p>
                  </a:txBody>
                  <a:tcPr/>
                </a:tc>
                <a:extLst>
                  <a:ext uri="{0D108BD9-81ED-4DB2-BD59-A6C34878D82A}">
                    <a16:rowId xmlns:a16="http://schemas.microsoft.com/office/drawing/2014/main" val="431205357"/>
                  </a:ext>
                </a:extLst>
              </a:tr>
              <a:tr h="406400">
                <a:tc>
                  <a:txBody>
                    <a:bodyPr/>
                    <a:lstStyle/>
                    <a:p>
                      <a:pPr algn="l"/>
                      <a:r>
                        <a:rPr lang="en-US" b="1" dirty="0"/>
                        <a:t>Via/Drill Size</a:t>
                      </a:r>
                    </a:p>
                  </a:txBody>
                  <a:tcPr/>
                </a:tc>
                <a:tc>
                  <a:txBody>
                    <a:bodyPr/>
                    <a:lstStyle/>
                    <a:p>
                      <a:pPr algn="ctr"/>
                      <a:r>
                        <a:rPr lang="en-US" dirty="0"/>
                        <a:t>18mil/8mil</a:t>
                      </a:r>
                    </a:p>
                  </a:txBody>
                  <a:tcPr/>
                </a:tc>
                <a:tc>
                  <a:txBody>
                    <a:bodyPr/>
                    <a:lstStyle/>
                    <a:p>
                      <a:pPr algn="ctr"/>
                      <a:r>
                        <a:rPr lang="en-US" dirty="0"/>
                        <a:t>24mil/12mil</a:t>
                      </a:r>
                    </a:p>
                  </a:txBody>
                  <a:tcPr/>
                </a:tc>
                <a:extLst>
                  <a:ext uri="{0D108BD9-81ED-4DB2-BD59-A6C34878D82A}">
                    <a16:rowId xmlns:a16="http://schemas.microsoft.com/office/drawing/2014/main" val="622103008"/>
                  </a:ext>
                </a:extLst>
              </a:tr>
            </a:tbl>
          </a:graphicData>
        </a:graphic>
      </p:graphicFrame>
    </p:spTree>
    <p:extLst>
      <p:ext uri="{BB962C8B-B14F-4D97-AF65-F5344CB8AC3E}">
        <p14:creationId xmlns:p14="http://schemas.microsoft.com/office/powerpoint/2010/main" val="1492749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BB315-A857-4CBE-8203-E6B7B51C34A1}"/>
              </a:ext>
            </a:extLst>
          </p:cNvPr>
          <p:cNvSpPr>
            <a:spLocks noGrp="1"/>
          </p:cNvSpPr>
          <p:nvPr>
            <p:ph type="title"/>
          </p:nvPr>
        </p:nvSpPr>
        <p:spPr/>
        <p:txBody>
          <a:bodyPr/>
          <a:lstStyle/>
          <a:p>
            <a:r>
              <a:rPr lang="en-US" dirty="0"/>
              <a:t>Maker success</a:t>
            </a:r>
          </a:p>
        </p:txBody>
      </p:sp>
      <p:sp>
        <p:nvSpPr>
          <p:cNvPr id="6" name="Slide Number Placeholder 5">
            <a:extLst>
              <a:ext uri="{FF2B5EF4-FFF2-40B4-BE49-F238E27FC236}">
                <a16:creationId xmlns:a16="http://schemas.microsoft.com/office/drawing/2014/main" id="{7D9FCDF2-8479-4874-B93A-C5052034896E}"/>
              </a:ext>
            </a:extLst>
          </p:cNvPr>
          <p:cNvSpPr>
            <a:spLocks noGrp="1"/>
          </p:cNvSpPr>
          <p:nvPr>
            <p:ph type="sldNum" sz="quarter" idx="12"/>
          </p:nvPr>
        </p:nvSpPr>
        <p:spPr/>
        <p:txBody>
          <a:bodyPr/>
          <a:lstStyle/>
          <a:p>
            <a:fld id="{7CB11A71-9332-491E-BB8B-254194F4AE5E}" type="slidenum">
              <a:rPr lang="en-US" smtClean="0"/>
              <a:t>22</a:t>
            </a:fld>
            <a:endParaRPr lang="en-US"/>
          </a:p>
        </p:txBody>
      </p:sp>
      <p:pic>
        <p:nvPicPr>
          <p:cNvPr id="9" name="Picture 8">
            <a:extLst>
              <a:ext uri="{FF2B5EF4-FFF2-40B4-BE49-F238E27FC236}">
                <a16:creationId xmlns:a16="http://schemas.microsoft.com/office/drawing/2014/main" id="{8E696D6E-C03C-4333-ADEC-A2D49F00572B}"/>
              </a:ext>
            </a:extLst>
          </p:cNvPr>
          <p:cNvPicPr>
            <a:picLocks noChangeAspect="1"/>
          </p:cNvPicPr>
          <p:nvPr/>
        </p:nvPicPr>
        <p:blipFill>
          <a:blip r:embed="rId3"/>
          <a:stretch>
            <a:fillRect/>
          </a:stretch>
        </p:blipFill>
        <p:spPr>
          <a:xfrm>
            <a:off x="114300" y="1143000"/>
            <a:ext cx="3266480" cy="2764947"/>
          </a:xfrm>
          <a:prstGeom prst="rect">
            <a:avLst/>
          </a:prstGeom>
        </p:spPr>
      </p:pic>
      <p:pic>
        <p:nvPicPr>
          <p:cNvPr id="10" name="Picture 9">
            <a:extLst>
              <a:ext uri="{FF2B5EF4-FFF2-40B4-BE49-F238E27FC236}">
                <a16:creationId xmlns:a16="http://schemas.microsoft.com/office/drawing/2014/main" id="{BAECDF1C-E5EF-431A-88A8-D41183C58B6D}"/>
              </a:ext>
            </a:extLst>
          </p:cNvPr>
          <p:cNvPicPr>
            <a:picLocks noChangeAspect="1"/>
          </p:cNvPicPr>
          <p:nvPr/>
        </p:nvPicPr>
        <p:blipFill>
          <a:blip r:embed="rId4"/>
          <a:stretch>
            <a:fillRect/>
          </a:stretch>
        </p:blipFill>
        <p:spPr>
          <a:xfrm>
            <a:off x="1905000" y="4038600"/>
            <a:ext cx="4638444" cy="2388799"/>
          </a:xfrm>
          <a:prstGeom prst="rect">
            <a:avLst/>
          </a:prstGeom>
        </p:spPr>
      </p:pic>
      <p:pic>
        <p:nvPicPr>
          <p:cNvPr id="11" name="Picture 10">
            <a:extLst>
              <a:ext uri="{FF2B5EF4-FFF2-40B4-BE49-F238E27FC236}">
                <a16:creationId xmlns:a16="http://schemas.microsoft.com/office/drawing/2014/main" id="{A8CCA999-B053-490A-ABF5-2D91138578D0}"/>
              </a:ext>
            </a:extLst>
          </p:cNvPr>
          <p:cNvPicPr>
            <a:picLocks noChangeAspect="1"/>
          </p:cNvPicPr>
          <p:nvPr/>
        </p:nvPicPr>
        <p:blipFill>
          <a:blip r:embed="rId5"/>
          <a:stretch>
            <a:fillRect/>
          </a:stretch>
        </p:blipFill>
        <p:spPr>
          <a:xfrm>
            <a:off x="7697242" y="3028273"/>
            <a:ext cx="3266480" cy="3435153"/>
          </a:xfrm>
          <a:prstGeom prst="rect">
            <a:avLst/>
          </a:prstGeom>
        </p:spPr>
      </p:pic>
      <p:pic>
        <p:nvPicPr>
          <p:cNvPr id="12" name="Picture 11">
            <a:extLst>
              <a:ext uri="{FF2B5EF4-FFF2-40B4-BE49-F238E27FC236}">
                <a16:creationId xmlns:a16="http://schemas.microsoft.com/office/drawing/2014/main" id="{06D06656-AED9-483B-B832-0A8E00594195}"/>
              </a:ext>
            </a:extLst>
          </p:cNvPr>
          <p:cNvPicPr>
            <a:picLocks noChangeAspect="1"/>
          </p:cNvPicPr>
          <p:nvPr/>
        </p:nvPicPr>
        <p:blipFill>
          <a:blip r:embed="rId6"/>
          <a:stretch>
            <a:fillRect/>
          </a:stretch>
        </p:blipFill>
        <p:spPr>
          <a:xfrm>
            <a:off x="3695700" y="114300"/>
            <a:ext cx="3659726" cy="3781479"/>
          </a:xfrm>
          <a:prstGeom prst="rect">
            <a:avLst/>
          </a:prstGeom>
        </p:spPr>
      </p:pic>
      <p:pic>
        <p:nvPicPr>
          <p:cNvPr id="13" name="Picture 12">
            <a:extLst>
              <a:ext uri="{FF2B5EF4-FFF2-40B4-BE49-F238E27FC236}">
                <a16:creationId xmlns:a16="http://schemas.microsoft.com/office/drawing/2014/main" id="{C5974012-413D-4C94-A4F3-52FB0E3FF1A1}"/>
              </a:ext>
            </a:extLst>
          </p:cNvPr>
          <p:cNvPicPr>
            <a:picLocks noChangeAspect="1"/>
          </p:cNvPicPr>
          <p:nvPr/>
        </p:nvPicPr>
        <p:blipFill>
          <a:blip r:embed="rId7"/>
          <a:stretch>
            <a:fillRect/>
          </a:stretch>
        </p:blipFill>
        <p:spPr>
          <a:xfrm>
            <a:off x="7399029" y="23951"/>
            <a:ext cx="4775949" cy="3024049"/>
          </a:xfrm>
          <a:prstGeom prst="rect">
            <a:avLst/>
          </a:prstGeom>
        </p:spPr>
      </p:pic>
    </p:spTree>
    <p:extLst>
      <p:ext uri="{BB962C8B-B14F-4D97-AF65-F5344CB8AC3E}">
        <p14:creationId xmlns:p14="http://schemas.microsoft.com/office/powerpoint/2010/main" val="964560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F9F3-316C-4E9B-B9AF-0D66C01C21B1}"/>
              </a:ext>
            </a:extLst>
          </p:cNvPr>
          <p:cNvSpPr>
            <a:spLocks noGrp="1"/>
          </p:cNvSpPr>
          <p:nvPr>
            <p:ph type="title"/>
          </p:nvPr>
        </p:nvSpPr>
        <p:spPr/>
        <p:txBody>
          <a:bodyPr/>
          <a:lstStyle/>
          <a:p>
            <a:r>
              <a:rPr lang="en-US" dirty="0"/>
              <a:t>OSD335x family</a:t>
            </a:r>
          </a:p>
        </p:txBody>
      </p:sp>
      <p:pic>
        <p:nvPicPr>
          <p:cNvPr id="8" name="Content Placeholder 7">
            <a:extLst>
              <a:ext uri="{FF2B5EF4-FFF2-40B4-BE49-F238E27FC236}">
                <a16:creationId xmlns:a16="http://schemas.microsoft.com/office/drawing/2014/main" id="{0A4600C3-4648-473E-AD19-71E42A4521D0}"/>
              </a:ext>
            </a:extLst>
          </p:cNvPr>
          <p:cNvPicPr>
            <a:picLocks noGrp="1" noChangeAspect="1"/>
          </p:cNvPicPr>
          <p:nvPr>
            <p:ph idx="1"/>
          </p:nvPr>
        </p:nvPicPr>
        <p:blipFill>
          <a:blip r:embed="rId2"/>
          <a:stretch>
            <a:fillRect/>
          </a:stretch>
        </p:blipFill>
        <p:spPr>
          <a:xfrm>
            <a:off x="609600" y="2243389"/>
            <a:ext cx="9144000" cy="2980822"/>
          </a:xfrm>
          <a:prstGeom prst="rect">
            <a:avLst/>
          </a:prstGeom>
        </p:spPr>
      </p:pic>
      <p:sp>
        <p:nvSpPr>
          <p:cNvPr id="6" name="Slide Number Placeholder 5">
            <a:extLst>
              <a:ext uri="{FF2B5EF4-FFF2-40B4-BE49-F238E27FC236}">
                <a16:creationId xmlns:a16="http://schemas.microsoft.com/office/drawing/2014/main" id="{02E4B315-11E7-455B-8AC5-2441A9A4F7C3}"/>
              </a:ext>
            </a:extLst>
          </p:cNvPr>
          <p:cNvSpPr>
            <a:spLocks noGrp="1"/>
          </p:cNvSpPr>
          <p:nvPr>
            <p:ph type="sldNum" sz="quarter" idx="12"/>
          </p:nvPr>
        </p:nvSpPr>
        <p:spPr/>
        <p:txBody>
          <a:bodyPr/>
          <a:lstStyle/>
          <a:p>
            <a:fld id="{7CB11A71-9332-491E-BB8B-254194F4AE5E}" type="slidenum">
              <a:rPr lang="en-US" smtClean="0"/>
              <a:t>23</a:t>
            </a:fld>
            <a:endParaRPr lang="en-US"/>
          </a:p>
        </p:txBody>
      </p:sp>
    </p:spTree>
    <p:extLst>
      <p:ext uri="{BB962C8B-B14F-4D97-AF65-F5344CB8AC3E}">
        <p14:creationId xmlns:p14="http://schemas.microsoft.com/office/powerpoint/2010/main" val="1237350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03E3-641F-4FB2-9BF9-44E2EF05E34C}"/>
              </a:ext>
            </a:extLst>
          </p:cNvPr>
          <p:cNvSpPr>
            <a:spLocks noGrp="1"/>
          </p:cNvSpPr>
          <p:nvPr>
            <p:ph type="title"/>
          </p:nvPr>
        </p:nvSpPr>
        <p:spPr/>
        <p:txBody>
          <a:bodyPr>
            <a:normAutofit/>
          </a:bodyPr>
          <a:lstStyle/>
          <a:p>
            <a:r>
              <a:rPr lang="en-US" dirty="0"/>
              <a:t>OSD335x C-SiP (Complete SiP)</a:t>
            </a:r>
          </a:p>
        </p:txBody>
      </p:sp>
      <p:sp>
        <p:nvSpPr>
          <p:cNvPr id="6" name="Slide Number Placeholder 5">
            <a:extLst>
              <a:ext uri="{FF2B5EF4-FFF2-40B4-BE49-F238E27FC236}">
                <a16:creationId xmlns:a16="http://schemas.microsoft.com/office/drawing/2014/main" id="{C50588DE-09EE-4656-801C-4898E028CCAC}"/>
              </a:ext>
            </a:extLst>
          </p:cNvPr>
          <p:cNvSpPr>
            <a:spLocks noGrp="1"/>
          </p:cNvSpPr>
          <p:nvPr>
            <p:ph type="sldNum" sz="quarter" idx="12"/>
          </p:nvPr>
        </p:nvSpPr>
        <p:spPr/>
        <p:txBody>
          <a:bodyPr/>
          <a:lstStyle/>
          <a:p>
            <a:fld id="{7CB11A71-9332-491E-BB8B-254194F4AE5E}" type="slidenum">
              <a:rPr lang="en-US" smtClean="0"/>
              <a:t>24</a:t>
            </a:fld>
            <a:endParaRPr lang="en-US"/>
          </a:p>
        </p:txBody>
      </p:sp>
      <p:pic>
        <p:nvPicPr>
          <p:cNvPr id="1026" name="Picture 2" descr="https://octavosystems.com/octavosystems.com/wp-content/uploads/2018/09/osd335x-c-sip-detailed-block-product-carousel.png">
            <a:extLst>
              <a:ext uri="{FF2B5EF4-FFF2-40B4-BE49-F238E27FC236}">
                <a16:creationId xmlns:a16="http://schemas.microsoft.com/office/drawing/2014/main" id="{3BEF781B-F898-49BB-B06E-DE0AB3C24D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3900" y="1600200"/>
            <a:ext cx="4389627" cy="31623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a:extLst>
              <a:ext uri="{FF2B5EF4-FFF2-40B4-BE49-F238E27FC236}">
                <a16:creationId xmlns:a16="http://schemas.microsoft.com/office/drawing/2014/main" id="{0BFE329A-0649-4583-8A1F-A919741E79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914" y="702444"/>
            <a:ext cx="2486473" cy="2695037"/>
          </a:xfrm>
          <a:prstGeom prst="rect">
            <a:avLst/>
          </a:prstGeom>
        </p:spPr>
      </p:pic>
      <p:pic>
        <p:nvPicPr>
          <p:cNvPr id="3" name="Picture 2" descr="https://pbs.twimg.com/media/D0UgSasWkAAJtB5.jpg:large">
            <a:extLst>
              <a:ext uri="{FF2B5EF4-FFF2-40B4-BE49-F238E27FC236}">
                <a16:creationId xmlns:a16="http://schemas.microsoft.com/office/drawing/2014/main" id="{1F0B4E3B-EF2A-4CEC-BE5D-CF46CFEDA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7497" y="3525101"/>
            <a:ext cx="3593381" cy="2695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91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B0132-BF30-47A0-9FFC-50E3876E56A7}"/>
              </a:ext>
            </a:extLst>
          </p:cNvPr>
          <p:cNvSpPr>
            <a:spLocks noGrp="1"/>
          </p:cNvSpPr>
          <p:nvPr>
            <p:ph type="title"/>
          </p:nvPr>
        </p:nvSpPr>
        <p:spPr/>
        <p:txBody>
          <a:bodyPr/>
          <a:lstStyle/>
          <a:p>
            <a:r>
              <a:rPr lang="en-US" dirty="0"/>
              <a:t>OSD32MP1 based on the STM32MP1</a:t>
            </a:r>
          </a:p>
        </p:txBody>
      </p:sp>
      <p:sp>
        <p:nvSpPr>
          <p:cNvPr id="6" name="Slide Number Placeholder 5">
            <a:extLst>
              <a:ext uri="{FF2B5EF4-FFF2-40B4-BE49-F238E27FC236}">
                <a16:creationId xmlns:a16="http://schemas.microsoft.com/office/drawing/2014/main" id="{D31AFAC1-ADDD-4117-B343-2BC593468448}"/>
              </a:ext>
            </a:extLst>
          </p:cNvPr>
          <p:cNvSpPr>
            <a:spLocks noGrp="1"/>
          </p:cNvSpPr>
          <p:nvPr>
            <p:ph type="sldNum" sz="quarter" idx="12"/>
          </p:nvPr>
        </p:nvSpPr>
        <p:spPr/>
        <p:txBody>
          <a:bodyPr/>
          <a:lstStyle/>
          <a:p>
            <a:fld id="{7CB11A71-9332-491E-BB8B-254194F4AE5E}" type="slidenum">
              <a:rPr lang="en-US" smtClean="0"/>
              <a:t>25</a:t>
            </a:fld>
            <a:endParaRPr lang="en-US"/>
          </a:p>
        </p:txBody>
      </p:sp>
      <p:pic>
        <p:nvPicPr>
          <p:cNvPr id="7" name="Picture 6">
            <a:extLst>
              <a:ext uri="{FF2B5EF4-FFF2-40B4-BE49-F238E27FC236}">
                <a16:creationId xmlns:a16="http://schemas.microsoft.com/office/drawing/2014/main" id="{92651E6C-CF98-43CE-8A33-94D7A0276A0A}"/>
              </a:ext>
            </a:extLst>
          </p:cNvPr>
          <p:cNvPicPr>
            <a:picLocks noChangeAspect="1"/>
          </p:cNvPicPr>
          <p:nvPr/>
        </p:nvPicPr>
        <p:blipFill>
          <a:blip r:embed="rId2"/>
          <a:stretch>
            <a:fillRect/>
          </a:stretch>
        </p:blipFill>
        <p:spPr>
          <a:xfrm>
            <a:off x="174135" y="2066925"/>
            <a:ext cx="5010150" cy="2724150"/>
          </a:xfrm>
          <a:prstGeom prst="rect">
            <a:avLst/>
          </a:prstGeom>
        </p:spPr>
      </p:pic>
      <p:pic>
        <p:nvPicPr>
          <p:cNvPr id="8" name="Picture 7">
            <a:extLst>
              <a:ext uri="{FF2B5EF4-FFF2-40B4-BE49-F238E27FC236}">
                <a16:creationId xmlns:a16="http://schemas.microsoft.com/office/drawing/2014/main" id="{7DAB093D-A8F0-4CA2-8E98-FFA613623030}"/>
              </a:ext>
            </a:extLst>
          </p:cNvPr>
          <p:cNvPicPr>
            <a:picLocks noChangeAspect="1"/>
          </p:cNvPicPr>
          <p:nvPr/>
        </p:nvPicPr>
        <p:blipFill>
          <a:blip r:embed="rId3"/>
          <a:stretch>
            <a:fillRect/>
          </a:stretch>
        </p:blipFill>
        <p:spPr>
          <a:xfrm>
            <a:off x="5295900" y="1295400"/>
            <a:ext cx="6546040" cy="4876800"/>
          </a:xfrm>
          <a:prstGeom prst="rect">
            <a:avLst/>
          </a:prstGeom>
        </p:spPr>
      </p:pic>
    </p:spTree>
    <p:extLst>
      <p:ext uri="{BB962C8B-B14F-4D97-AF65-F5344CB8AC3E}">
        <p14:creationId xmlns:p14="http://schemas.microsoft.com/office/powerpoint/2010/main" val="1587042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62CBB-9044-4E1F-A872-60B681BE2E11}"/>
              </a:ext>
            </a:extLst>
          </p:cNvPr>
          <p:cNvSpPr>
            <a:spLocks noGrp="1"/>
          </p:cNvSpPr>
          <p:nvPr>
            <p:ph type="title"/>
          </p:nvPr>
        </p:nvSpPr>
        <p:spPr>
          <a:xfrm>
            <a:off x="571500" y="381000"/>
            <a:ext cx="9130068" cy="914400"/>
          </a:xfrm>
        </p:spPr>
        <p:txBody>
          <a:bodyPr>
            <a:normAutofit/>
          </a:bodyPr>
          <a:lstStyle/>
          <a:p>
            <a:r>
              <a:rPr lang="en-US" dirty="0"/>
              <a:t>Design an Embedded System </a:t>
            </a:r>
          </a:p>
        </p:txBody>
      </p:sp>
      <p:sp>
        <p:nvSpPr>
          <p:cNvPr id="6" name="Slide Number Placeholder 5">
            <a:extLst>
              <a:ext uri="{FF2B5EF4-FFF2-40B4-BE49-F238E27FC236}">
                <a16:creationId xmlns:a16="http://schemas.microsoft.com/office/drawing/2014/main" id="{F55517D6-CFC0-45B5-95E1-894570E39144}"/>
              </a:ext>
            </a:extLst>
          </p:cNvPr>
          <p:cNvSpPr>
            <a:spLocks noGrp="1"/>
          </p:cNvSpPr>
          <p:nvPr>
            <p:ph type="sldNum" sz="quarter" idx="12"/>
          </p:nvPr>
        </p:nvSpPr>
        <p:spPr/>
        <p:txBody>
          <a:bodyPr/>
          <a:lstStyle/>
          <a:p>
            <a:fld id="{7CB11A71-9332-491E-BB8B-254194F4AE5E}" type="slidenum">
              <a:rPr lang="en-US" smtClean="0"/>
              <a:t>26</a:t>
            </a:fld>
            <a:endParaRPr lang="en-US"/>
          </a:p>
        </p:txBody>
      </p:sp>
      <p:sp>
        <p:nvSpPr>
          <p:cNvPr id="9" name="Title 1">
            <a:extLst>
              <a:ext uri="{FF2B5EF4-FFF2-40B4-BE49-F238E27FC236}">
                <a16:creationId xmlns:a16="http://schemas.microsoft.com/office/drawing/2014/main" id="{86962CBB-9044-4E1F-A872-60B681BE2E11}"/>
              </a:ext>
            </a:extLst>
          </p:cNvPr>
          <p:cNvSpPr txBox="1">
            <a:spLocks/>
          </p:cNvSpPr>
          <p:nvPr/>
        </p:nvSpPr>
        <p:spPr>
          <a:xfrm>
            <a:off x="571500" y="1371600"/>
            <a:ext cx="3695700" cy="9144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In Half the Time</a:t>
            </a:r>
          </a:p>
        </p:txBody>
      </p:sp>
      <p:sp>
        <p:nvSpPr>
          <p:cNvPr id="10" name="Title 1">
            <a:extLst>
              <a:ext uri="{FF2B5EF4-FFF2-40B4-BE49-F238E27FC236}">
                <a16:creationId xmlns:a16="http://schemas.microsoft.com/office/drawing/2014/main" id="{86962CBB-9044-4E1F-A872-60B681BE2E11}"/>
              </a:ext>
            </a:extLst>
          </p:cNvPr>
          <p:cNvSpPr txBox="1">
            <a:spLocks/>
          </p:cNvSpPr>
          <p:nvPr/>
        </p:nvSpPr>
        <p:spPr>
          <a:xfrm>
            <a:off x="5129568" y="5105400"/>
            <a:ext cx="4572000" cy="9144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With Half the Budget</a:t>
            </a:r>
          </a:p>
        </p:txBody>
      </p:sp>
      <p:pic>
        <p:nvPicPr>
          <p:cNvPr id="12" name="Picture 11" descr="dilbert half budge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934" y="2552700"/>
            <a:ext cx="7569200" cy="2235279"/>
          </a:xfrm>
          <a:prstGeom prst="rect">
            <a:avLst/>
          </a:prstGeom>
        </p:spPr>
      </p:pic>
      <p:sp>
        <p:nvSpPr>
          <p:cNvPr id="13" name="Title 1">
            <a:extLst>
              <a:ext uri="{FF2B5EF4-FFF2-40B4-BE49-F238E27FC236}">
                <a16:creationId xmlns:a16="http://schemas.microsoft.com/office/drawing/2014/main" id="{86962CBB-9044-4E1F-A872-60B681BE2E11}"/>
              </a:ext>
            </a:extLst>
          </p:cNvPr>
          <p:cNvSpPr txBox="1">
            <a:spLocks/>
          </p:cNvSpPr>
          <p:nvPr/>
        </p:nvSpPr>
        <p:spPr>
          <a:xfrm>
            <a:off x="6005868" y="1371600"/>
            <a:ext cx="3695700" cy="9144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In Half the Space</a:t>
            </a:r>
          </a:p>
        </p:txBody>
      </p:sp>
      <p:sp>
        <p:nvSpPr>
          <p:cNvPr id="3" name="Oval Callout 2"/>
          <p:cNvSpPr/>
          <p:nvPr/>
        </p:nvSpPr>
        <p:spPr>
          <a:xfrm>
            <a:off x="5295900" y="2628900"/>
            <a:ext cx="990600" cy="990600"/>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Use a SiP</a:t>
            </a:r>
          </a:p>
        </p:txBody>
      </p:sp>
      <p:sp>
        <p:nvSpPr>
          <p:cNvPr id="11" name="Oval Callout 10"/>
          <p:cNvSpPr/>
          <p:nvPr/>
        </p:nvSpPr>
        <p:spPr>
          <a:xfrm>
            <a:off x="7543800" y="2552700"/>
            <a:ext cx="1409700" cy="1066800"/>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They already started for me</a:t>
            </a:r>
          </a:p>
        </p:txBody>
      </p:sp>
    </p:spTree>
    <p:extLst>
      <p:ext uri="{BB962C8B-B14F-4D97-AF65-F5344CB8AC3E}">
        <p14:creationId xmlns:p14="http://schemas.microsoft.com/office/powerpoint/2010/main" val="4168824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532" y="228600"/>
            <a:ext cx="9130068" cy="914400"/>
          </a:xfrm>
        </p:spPr>
        <p:txBody>
          <a:bodyPr>
            <a:normAutofit/>
          </a:bodyPr>
          <a:lstStyle/>
          <a:p>
            <a:pPr algn="ctr"/>
            <a:r>
              <a:rPr lang="en-US" dirty="0"/>
              <a:t>Get started now!</a:t>
            </a:r>
          </a:p>
        </p:txBody>
      </p:sp>
      <p:sp>
        <p:nvSpPr>
          <p:cNvPr id="6" name="Slide Number Placeholder 5"/>
          <p:cNvSpPr>
            <a:spLocks noGrp="1"/>
          </p:cNvSpPr>
          <p:nvPr>
            <p:ph type="sldNum" sz="quarter" idx="12"/>
          </p:nvPr>
        </p:nvSpPr>
        <p:spPr/>
        <p:txBody>
          <a:bodyPr/>
          <a:lstStyle/>
          <a:p>
            <a:fld id="{7CB11A71-9332-491E-BB8B-254194F4AE5E}" type="slidenum">
              <a:rPr lang="en-US" smtClean="0"/>
              <a:t>27</a:t>
            </a:fld>
            <a:endParaRPr lang="en-US"/>
          </a:p>
        </p:txBody>
      </p:sp>
      <p:pic>
        <p:nvPicPr>
          <p:cNvPr id="7" name="Content Placeholder 14">
            <a:extLst>
              <a:ext uri="{FF2B5EF4-FFF2-40B4-BE49-F238E27FC236}">
                <a16:creationId xmlns:a16="http://schemas.microsoft.com/office/drawing/2014/main" id="{C9F84148-7C71-45FC-ACBD-C71E58809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1181100"/>
            <a:ext cx="3623006" cy="1718382"/>
          </a:xfrm>
          <a:prstGeom prst="rect">
            <a:avLst/>
          </a:prstGeom>
        </p:spPr>
      </p:pic>
      <p:sp>
        <p:nvSpPr>
          <p:cNvPr id="13" name="TextBox 12">
            <a:extLst>
              <a:ext uri="{FF2B5EF4-FFF2-40B4-BE49-F238E27FC236}">
                <a16:creationId xmlns:a16="http://schemas.microsoft.com/office/drawing/2014/main" id="{BCE929E6-6BB1-4895-8C48-71DCB4F037F7}"/>
              </a:ext>
            </a:extLst>
          </p:cNvPr>
          <p:cNvSpPr txBox="1"/>
          <p:nvPr/>
        </p:nvSpPr>
        <p:spPr>
          <a:xfrm>
            <a:off x="381000" y="3135868"/>
            <a:ext cx="4924746" cy="369332"/>
          </a:xfrm>
          <a:prstGeom prst="rect">
            <a:avLst/>
          </a:prstGeom>
          <a:noFill/>
        </p:spPr>
        <p:txBody>
          <a:bodyPr wrap="none" rtlCol="0">
            <a:spAutoFit/>
          </a:bodyPr>
          <a:lstStyle/>
          <a:p>
            <a:r>
              <a:rPr lang="en-US" dirty="0">
                <a:hlinkClick r:id="rId4"/>
              </a:rPr>
              <a:t>https://octavosystems.com/osd3358-sm-red/</a:t>
            </a:r>
            <a:endParaRPr lang="en-US" dirty="0"/>
          </a:p>
        </p:txBody>
      </p:sp>
      <p:pic>
        <p:nvPicPr>
          <p:cNvPr id="8" name="Picture 2" descr="File:Tux.svg">
            <a:extLst>
              <a:ext uri="{FF2B5EF4-FFF2-40B4-BE49-F238E27FC236}">
                <a16:creationId xmlns:a16="http://schemas.microsoft.com/office/drawing/2014/main" id="{87377F7F-F103-4EA3-AF2E-CFA6394F9A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8700" y="1219200"/>
            <a:ext cx="1325418" cy="156210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191000" y="4267200"/>
            <a:ext cx="1824319" cy="966889"/>
          </a:xfrm>
          <a:prstGeom prst="rect">
            <a:avLst/>
          </a:prstGeom>
        </p:spPr>
      </p:pic>
      <p:pic>
        <p:nvPicPr>
          <p:cNvPr id="14" name="Picture 13"/>
          <p:cNvPicPr/>
          <p:nvPr/>
        </p:nvPicPr>
        <p:blipFill>
          <a:blip r:embed="rId7" cstate="print">
            <a:extLst>
              <a:ext uri="{28A0092B-C50C-407E-A947-70E740481C1C}">
                <a14:useLocalDpi xmlns:a14="http://schemas.microsoft.com/office/drawing/2010/main"/>
              </a:ext>
            </a:extLst>
          </a:blip>
          <a:srcRect/>
          <a:stretch>
            <a:fillRect/>
          </a:stretch>
        </p:blipFill>
        <p:spPr bwMode="auto">
          <a:xfrm>
            <a:off x="6248400" y="3238500"/>
            <a:ext cx="2948940" cy="1553263"/>
          </a:xfrm>
          <a:prstGeom prst="rect">
            <a:avLst/>
          </a:prstGeom>
          <a:noFill/>
          <a:ln>
            <a:noFill/>
          </a:ln>
        </p:spPr>
      </p:pic>
      <p:sp>
        <p:nvSpPr>
          <p:cNvPr id="3" name="Rectangle 2"/>
          <p:cNvSpPr/>
          <p:nvPr/>
        </p:nvSpPr>
        <p:spPr>
          <a:xfrm>
            <a:off x="1333500" y="5562600"/>
            <a:ext cx="4670682" cy="646331"/>
          </a:xfrm>
          <a:prstGeom prst="rect">
            <a:avLst/>
          </a:prstGeom>
        </p:spPr>
        <p:txBody>
          <a:bodyPr wrap="none">
            <a:spAutoFit/>
          </a:bodyPr>
          <a:lstStyle/>
          <a:p>
            <a:r>
              <a:rPr lang="en-US" dirty="0">
                <a:hlinkClick r:id="rId8"/>
              </a:rPr>
              <a:t>https://www.mouser.com/octavo-systems/</a:t>
            </a:r>
            <a:endParaRPr lang="en-US" dirty="0"/>
          </a:p>
          <a:p>
            <a:endParaRPr lang="en-US" dirty="0"/>
          </a:p>
        </p:txBody>
      </p:sp>
      <p:pic>
        <p:nvPicPr>
          <p:cNvPr id="17" name="Picture 8" descr="Mouser Electronic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67600" y="5600700"/>
            <a:ext cx="1257300" cy="50849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7502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Low Cost Community Boards from</a:t>
            </a:r>
            <a:br>
              <a:rPr lang="en-US" dirty="0"/>
            </a:br>
            <a:r>
              <a:rPr lang="en-US" dirty="0" err="1"/>
              <a:t>BeagleBoard.org</a:t>
            </a:r>
            <a:endParaRPr lang="en-US" dirty="0"/>
          </a:p>
        </p:txBody>
      </p:sp>
      <p:sp>
        <p:nvSpPr>
          <p:cNvPr id="6" name="Slide Number Placeholder 5"/>
          <p:cNvSpPr>
            <a:spLocks noGrp="1"/>
          </p:cNvSpPr>
          <p:nvPr>
            <p:ph type="sldNum" sz="quarter" idx="12"/>
          </p:nvPr>
        </p:nvSpPr>
        <p:spPr/>
        <p:txBody>
          <a:bodyPr/>
          <a:lstStyle/>
          <a:p>
            <a:fld id="{7CB11A71-9332-491E-BB8B-254194F4AE5E}" type="slidenum">
              <a:rPr lang="en-US" smtClean="0"/>
              <a:t>28</a:t>
            </a:fld>
            <a:endParaRPr lang="en-US"/>
          </a:p>
        </p:txBody>
      </p:sp>
      <p:pic>
        <p:nvPicPr>
          <p:cNvPr id="8" name="Picture 2" descr="Image result for beaglebone black wireless">
            <a:extLst>
              <a:ext uri="{FF2B5EF4-FFF2-40B4-BE49-F238E27FC236}">
                <a16:creationId xmlns:a16="http://schemas.microsoft.com/office/drawing/2014/main" id="{74C0051F-D22F-4416-A75C-488BCA3EC7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476391" y="3037562"/>
            <a:ext cx="1503122" cy="243839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Image result for beaglebone blue">
            <a:extLst>
              <a:ext uri="{FF2B5EF4-FFF2-40B4-BE49-F238E27FC236}">
                <a16:creationId xmlns:a16="http://schemas.microsoft.com/office/drawing/2014/main" id="{5A2AF119-76E5-416E-B97C-ABFA01F41C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776" t="12424"/>
          <a:stretch/>
        </p:blipFill>
        <p:spPr bwMode="auto">
          <a:xfrm>
            <a:off x="1524000" y="1524000"/>
            <a:ext cx="3135439" cy="236127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id="{97066D3E-19A3-4E43-9C7A-10AF18F400B3}"/>
              </a:ext>
            </a:extLst>
          </p:cNvPr>
          <p:cNvSpPr txBox="1"/>
          <p:nvPr/>
        </p:nvSpPr>
        <p:spPr>
          <a:xfrm>
            <a:off x="1485900" y="5867400"/>
            <a:ext cx="2501006" cy="369332"/>
          </a:xfrm>
          <a:prstGeom prst="rect">
            <a:avLst/>
          </a:prstGeom>
          <a:noFill/>
        </p:spPr>
        <p:txBody>
          <a:bodyPr wrap="none" rtlCol="0">
            <a:spAutoFit/>
          </a:bodyPr>
          <a:lstStyle/>
          <a:p>
            <a:r>
              <a:rPr lang="en-US" dirty="0">
                <a:hlinkClick r:id="rId5"/>
              </a:rPr>
              <a:t>http://bbb.io/pocket</a:t>
            </a:r>
            <a:r>
              <a:rPr lang="en-US" dirty="0"/>
              <a:t> </a:t>
            </a:r>
          </a:p>
        </p:txBody>
      </p:sp>
      <p:pic>
        <p:nvPicPr>
          <p:cNvPr id="12" name="Content Placeholder 4">
            <a:extLst>
              <a:ext uri="{FF2B5EF4-FFF2-40B4-BE49-F238E27FC236}">
                <a16:creationId xmlns:a16="http://schemas.microsoft.com/office/drawing/2014/main" id="{53BB033D-EA15-49B5-BEC1-CDA7C107A57E}"/>
              </a:ext>
            </a:extLst>
          </p:cNvPr>
          <p:cNvPicPr>
            <a:picLocks noChangeAspect="1"/>
          </p:cNvPicPr>
          <p:nvPr/>
        </p:nvPicPr>
        <p:blipFill>
          <a:blip r:embed="rId6"/>
          <a:stretch>
            <a:fillRect/>
          </a:stretch>
        </p:blipFill>
        <p:spPr>
          <a:xfrm>
            <a:off x="1562100" y="4815714"/>
            <a:ext cx="2133600" cy="899286"/>
          </a:xfrm>
          <a:prstGeom prst="rect">
            <a:avLst/>
          </a:prstGeom>
        </p:spPr>
      </p:pic>
      <p:sp>
        <p:nvSpPr>
          <p:cNvPr id="14" name="TextBox 13">
            <a:extLst>
              <a:ext uri="{FF2B5EF4-FFF2-40B4-BE49-F238E27FC236}">
                <a16:creationId xmlns:a16="http://schemas.microsoft.com/office/drawing/2014/main" id="{06EB7FA2-64F0-4FF8-BFFD-A4E4ECA263C2}"/>
              </a:ext>
            </a:extLst>
          </p:cNvPr>
          <p:cNvSpPr txBox="1"/>
          <p:nvPr/>
        </p:nvSpPr>
        <p:spPr>
          <a:xfrm>
            <a:off x="1790700" y="4000500"/>
            <a:ext cx="3374642" cy="369332"/>
          </a:xfrm>
          <a:prstGeom prst="rect">
            <a:avLst/>
          </a:prstGeom>
          <a:noFill/>
        </p:spPr>
        <p:txBody>
          <a:bodyPr wrap="none" rtlCol="0">
            <a:spAutoFit/>
          </a:bodyPr>
          <a:lstStyle/>
          <a:p>
            <a:r>
              <a:rPr lang="en-US" dirty="0">
                <a:hlinkClick r:id="rId7"/>
              </a:rPr>
              <a:t>https://beagleboard.org/blue</a:t>
            </a:r>
            <a:endParaRPr lang="en-US" dirty="0"/>
          </a:p>
        </p:txBody>
      </p:sp>
      <p:sp>
        <p:nvSpPr>
          <p:cNvPr id="15" name="TextBox 14">
            <a:extLst>
              <a:ext uri="{FF2B5EF4-FFF2-40B4-BE49-F238E27FC236}">
                <a16:creationId xmlns:a16="http://schemas.microsoft.com/office/drawing/2014/main" id="{8EC3E142-1784-48A7-9465-AE4A79398700}"/>
              </a:ext>
            </a:extLst>
          </p:cNvPr>
          <p:cNvSpPr txBox="1"/>
          <p:nvPr/>
        </p:nvSpPr>
        <p:spPr>
          <a:xfrm>
            <a:off x="5246751" y="5037899"/>
            <a:ext cx="4392549" cy="369332"/>
          </a:xfrm>
          <a:prstGeom prst="rect">
            <a:avLst/>
          </a:prstGeom>
          <a:noFill/>
        </p:spPr>
        <p:txBody>
          <a:bodyPr wrap="none" rtlCol="0">
            <a:spAutoFit/>
          </a:bodyPr>
          <a:lstStyle/>
          <a:p>
            <a:r>
              <a:rPr lang="en-US" dirty="0">
                <a:hlinkClick r:id="rId8"/>
              </a:rPr>
              <a:t>https://beagleboard.org/black-wireless</a:t>
            </a:r>
            <a:endParaRPr lang="en-US" dirty="0"/>
          </a:p>
        </p:txBody>
      </p:sp>
      <p:pic>
        <p:nvPicPr>
          <p:cNvPr id="13" name="Picture 2" descr="File:Tux.svg">
            <a:extLst>
              <a:ext uri="{FF2B5EF4-FFF2-40B4-BE49-F238E27FC236}">
                <a16:creationId xmlns:a16="http://schemas.microsoft.com/office/drawing/2014/main" id="{87377F7F-F103-4EA3-AF2E-CFA6394F9A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77100" y="1295400"/>
            <a:ext cx="1325418" cy="156210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8" descr="Mouser Electronic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67600" y="5600700"/>
            <a:ext cx="1257300" cy="50849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8075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Sherlock solver: video</a:t>
            </a:r>
          </a:p>
        </p:txBody>
      </p:sp>
      <p:pic>
        <p:nvPicPr>
          <p:cNvPr id="7" name="Online Media 6" title="Rubik's Cube Solver featuring BeagleBoneBlue Powered by Octavo Systems OSD3358 System-In-Package">
            <a:hlinkClick r:id="" action="ppaction://media"/>
            <a:extLst>
              <a:ext uri="{FF2B5EF4-FFF2-40B4-BE49-F238E27FC236}">
                <a16:creationId xmlns:a16="http://schemas.microsoft.com/office/drawing/2014/main" id="{E142FD1F-C361-42B0-BABF-D1650003C04F}"/>
              </a:ext>
            </a:extLst>
          </p:cNvPr>
          <p:cNvPicPr>
            <a:picLocks noGrp="1" noRot="1" noChangeAspect="1"/>
          </p:cNvPicPr>
          <p:nvPr>
            <p:ph idx="1"/>
            <a:videoFile r:link="rId1"/>
          </p:nvPr>
        </p:nvPicPr>
        <p:blipFill>
          <a:blip r:embed="rId3"/>
          <a:stretch>
            <a:fillRect/>
          </a:stretch>
        </p:blipFill>
        <p:spPr>
          <a:xfrm>
            <a:off x="1117600" y="1447800"/>
            <a:ext cx="7112000" cy="4000500"/>
          </a:xfrm>
          <a:prstGeom prst="rect">
            <a:avLst/>
          </a:prstGeom>
        </p:spPr>
      </p:pic>
      <p:sp>
        <p:nvSpPr>
          <p:cNvPr id="6" name="Slide Number Placeholder 5"/>
          <p:cNvSpPr>
            <a:spLocks noGrp="1"/>
          </p:cNvSpPr>
          <p:nvPr>
            <p:ph type="sldNum" sz="quarter" idx="12"/>
          </p:nvPr>
        </p:nvSpPr>
        <p:spPr/>
        <p:txBody>
          <a:bodyPr/>
          <a:lstStyle/>
          <a:p>
            <a:fld id="{7CB11A71-9332-491E-BB8B-254194F4AE5E}" type="slidenum">
              <a:rPr lang="en-US" smtClean="0"/>
              <a:t>29</a:t>
            </a:fld>
            <a:endParaRPr lang="en-US"/>
          </a:p>
        </p:txBody>
      </p:sp>
    </p:spTree>
    <p:extLst>
      <p:ext uri="{BB962C8B-B14F-4D97-AF65-F5344CB8AC3E}">
        <p14:creationId xmlns:p14="http://schemas.microsoft.com/office/powerpoint/2010/main" val="2128926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62CBB-9044-4E1F-A872-60B681BE2E11}"/>
              </a:ext>
            </a:extLst>
          </p:cNvPr>
          <p:cNvSpPr>
            <a:spLocks noGrp="1"/>
          </p:cNvSpPr>
          <p:nvPr>
            <p:ph type="title"/>
          </p:nvPr>
        </p:nvSpPr>
        <p:spPr>
          <a:xfrm>
            <a:off x="571500" y="381000"/>
            <a:ext cx="9130068" cy="914400"/>
          </a:xfrm>
        </p:spPr>
        <p:txBody>
          <a:bodyPr>
            <a:normAutofit/>
          </a:bodyPr>
          <a:lstStyle/>
          <a:p>
            <a:r>
              <a:rPr lang="en-US" dirty="0"/>
              <a:t>Ever Need to Finish an Embedded System </a:t>
            </a:r>
          </a:p>
        </p:txBody>
      </p:sp>
      <p:sp>
        <p:nvSpPr>
          <p:cNvPr id="6" name="Slide Number Placeholder 5">
            <a:extLst>
              <a:ext uri="{FF2B5EF4-FFF2-40B4-BE49-F238E27FC236}">
                <a16:creationId xmlns:a16="http://schemas.microsoft.com/office/drawing/2014/main" id="{F55517D6-CFC0-45B5-95E1-894570E39144}"/>
              </a:ext>
            </a:extLst>
          </p:cNvPr>
          <p:cNvSpPr>
            <a:spLocks noGrp="1"/>
          </p:cNvSpPr>
          <p:nvPr>
            <p:ph type="sldNum" sz="quarter" idx="12"/>
          </p:nvPr>
        </p:nvSpPr>
        <p:spPr/>
        <p:txBody>
          <a:bodyPr/>
          <a:lstStyle/>
          <a:p>
            <a:fld id="{7CB11A71-9332-491E-BB8B-254194F4AE5E}" type="slidenum">
              <a:rPr lang="en-US" smtClean="0"/>
              <a:t>3</a:t>
            </a:fld>
            <a:endParaRPr lang="en-US"/>
          </a:p>
        </p:txBody>
      </p:sp>
      <p:sp>
        <p:nvSpPr>
          <p:cNvPr id="9" name="Title 1">
            <a:extLst>
              <a:ext uri="{FF2B5EF4-FFF2-40B4-BE49-F238E27FC236}">
                <a16:creationId xmlns:a16="http://schemas.microsoft.com/office/drawing/2014/main" id="{86962CBB-9044-4E1F-A872-60B681BE2E11}"/>
              </a:ext>
            </a:extLst>
          </p:cNvPr>
          <p:cNvSpPr txBox="1">
            <a:spLocks/>
          </p:cNvSpPr>
          <p:nvPr/>
        </p:nvSpPr>
        <p:spPr>
          <a:xfrm>
            <a:off x="571500" y="1371600"/>
            <a:ext cx="3695700" cy="9144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In Half the Time?</a:t>
            </a:r>
          </a:p>
        </p:txBody>
      </p:sp>
      <p:sp>
        <p:nvSpPr>
          <p:cNvPr id="10" name="Title 1">
            <a:extLst>
              <a:ext uri="{FF2B5EF4-FFF2-40B4-BE49-F238E27FC236}">
                <a16:creationId xmlns:a16="http://schemas.microsoft.com/office/drawing/2014/main" id="{86962CBB-9044-4E1F-A872-60B681BE2E11}"/>
              </a:ext>
            </a:extLst>
          </p:cNvPr>
          <p:cNvSpPr txBox="1">
            <a:spLocks/>
          </p:cNvSpPr>
          <p:nvPr/>
        </p:nvSpPr>
        <p:spPr>
          <a:xfrm>
            <a:off x="5129568" y="5105400"/>
            <a:ext cx="4572000" cy="914400"/>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With Half the Budget?</a:t>
            </a:r>
          </a:p>
        </p:txBody>
      </p:sp>
      <p:pic>
        <p:nvPicPr>
          <p:cNvPr id="12" name="Picture 11" descr="dilbert half budge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934" y="2552700"/>
            <a:ext cx="7569200" cy="2235279"/>
          </a:xfrm>
          <a:prstGeom prst="rect">
            <a:avLst/>
          </a:prstGeom>
        </p:spPr>
      </p:pic>
      <p:sp>
        <p:nvSpPr>
          <p:cNvPr id="13" name="Title 1">
            <a:extLst>
              <a:ext uri="{FF2B5EF4-FFF2-40B4-BE49-F238E27FC236}">
                <a16:creationId xmlns:a16="http://schemas.microsoft.com/office/drawing/2014/main" id="{86962CBB-9044-4E1F-A872-60B681BE2E11}"/>
              </a:ext>
            </a:extLst>
          </p:cNvPr>
          <p:cNvSpPr txBox="1">
            <a:spLocks/>
          </p:cNvSpPr>
          <p:nvPr/>
        </p:nvSpPr>
        <p:spPr>
          <a:xfrm>
            <a:off x="6005868" y="1371600"/>
            <a:ext cx="3695700" cy="914400"/>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In Half the Space?</a:t>
            </a:r>
          </a:p>
        </p:txBody>
      </p:sp>
    </p:spTree>
    <p:extLst>
      <p:ext uri="{BB962C8B-B14F-4D97-AF65-F5344CB8AC3E}">
        <p14:creationId xmlns:p14="http://schemas.microsoft.com/office/powerpoint/2010/main" val="2831762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en-US" dirty="0"/>
              <a:t>Thank You</a:t>
            </a:r>
          </a:p>
        </p:txBody>
      </p:sp>
      <p:sp>
        <p:nvSpPr>
          <p:cNvPr id="10" name="Text Placeholder 9"/>
          <p:cNvSpPr>
            <a:spLocks noGrp="1"/>
          </p:cNvSpPr>
          <p:nvPr>
            <p:ph type="body" idx="1"/>
          </p:nvPr>
        </p:nvSpPr>
        <p:spPr/>
        <p:txBody>
          <a:bodyPr/>
          <a:lstStyle/>
          <a:p>
            <a:r>
              <a:rPr lang="en-US" dirty="0" err="1"/>
              <a:t>Neeraj</a:t>
            </a:r>
            <a:r>
              <a:rPr lang="en-US" dirty="0"/>
              <a:t> </a:t>
            </a:r>
            <a:r>
              <a:rPr lang="en-US" dirty="0" err="1"/>
              <a:t>Dantu</a:t>
            </a:r>
            <a:endParaRPr lang="en-US" dirty="0"/>
          </a:p>
          <a:p>
            <a:r>
              <a:rPr lang="en-US" dirty="0" err="1"/>
              <a:t>info@octavosystems.com</a:t>
            </a:r>
            <a:endParaRPr lang="en-US" dirty="0"/>
          </a:p>
        </p:txBody>
      </p:sp>
      <p:sp>
        <p:nvSpPr>
          <p:cNvPr id="6" name="Slide Number Placeholder 5"/>
          <p:cNvSpPr>
            <a:spLocks noGrp="1"/>
          </p:cNvSpPr>
          <p:nvPr>
            <p:ph type="sldNum" sz="quarter" idx="12"/>
          </p:nvPr>
        </p:nvSpPr>
        <p:spPr/>
        <p:txBody>
          <a:bodyPr/>
          <a:lstStyle/>
          <a:p>
            <a:fld id="{7CB11A71-9332-491E-BB8B-254194F4AE5E}" type="slidenum">
              <a:rPr lang="en-US" smtClean="0"/>
              <a:t>30</a:t>
            </a:fld>
            <a:endParaRPr lang="en-US"/>
          </a:p>
        </p:txBody>
      </p:sp>
    </p:spTree>
    <p:extLst>
      <p:ext uri="{BB962C8B-B14F-4D97-AF65-F5344CB8AC3E}">
        <p14:creationId xmlns:p14="http://schemas.microsoft.com/office/powerpoint/2010/main" val="2115907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EB725-47A7-4331-B9A6-5A195592BC05}"/>
              </a:ext>
            </a:extLst>
          </p:cNvPr>
          <p:cNvSpPr>
            <a:spLocks noGrp="1"/>
          </p:cNvSpPr>
          <p:nvPr>
            <p:ph type="title"/>
          </p:nvPr>
        </p:nvSpPr>
        <p:spPr/>
        <p:txBody>
          <a:bodyPr/>
          <a:lstStyle/>
          <a:p>
            <a:r>
              <a:rPr lang="en-US" dirty="0"/>
              <a:t>SiP vs SOM</a:t>
            </a:r>
          </a:p>
        </p:txBody>
      </p:sp>
      <p:sp>
        <p:nvSpPr>
          <p:cNvPr id="3" name="Content Placeholder 2">
            <a:extLst>
              <a:ext uri="{FF2B5EF4-FFF2-40B4-BE49-F238E27FC236}">
                <a16:creationId xmlns:a16="http://schemas.microsoft.com/office/drawing/2014/main" id="{26617C09-30E8-4279-A8D0-F9DEFF2744FA}"/>
              </a:ext>
            </a:extLst>
          </p:cNvPr>
          <p:cNvSpPr>
            <a:spLocks noGrp="1"/>
          </p:cNvSpPr>
          <p:nvPr>
            <p:ph idx="1"/>
          </p:nvPr>
        </p:nvSpPr>
        <p:spPr>
          <a:xfrm>
            <a:off x="609600" y="1295401"/>
            <a:ext cx="9144000" cy="571499"/>
          </a:xfrm>
        </p:spPr>
        <p:txBody>
          <a:bodyPr/>
          <a:lstStyle/>
          <a:p>
            <a:r>
              <a:rPr lang="en-US" dirty="0"/>
              <a:t>Why is SiP better than SOM?</a:t>
            </a:r>
          </a:p>
        </p:txBody>
      </p:sp>
      <p:sp>
        <p:nvSpPr>
          <p:cNvPr id="5" name="Footer Placeholder 4">
            <a:extLst>
              <a:ext uri="{FF2B5EF4-FFF2-40B4-BE49-F238E27FC236}">
                <a16:creationId xmlns:a16="http://schemas.microsoft.com/office/drawing/2014/main" id="{5F2FA3DE-727B-4595-8949-80472F1CA03A}"/>
              </a:ext>
            </a:extLst>
          </p:cNvPr>
          <p:cNvSpPr>
            <a:spLocks noGrp="1"/>
          </p:cNvSpPr>
          <p:nvPr>
            <p:ph type="ftr" sz="quarter" idx="11"/>
          </p:nvPr>
        </p:nvSpPr>
        <p:spPr/>
        <p:txBody>
          <a:bodyPr/>
          <a:lstStyle/>
          <a:p>
            <a:r>
              <a:rPr lang="en-US"/>
              <a:t>Proprietary and Confidential</a:t>
            </a:r>
            <a:endParaRPr lang="en-US" dirty="0"/>
          </a:p>
        </p:txBody>
      </p:sp>
      <p:sp>
        <p:nvSpPr>
          <p:cNvPr id="6" name="Slide Number Placeholder 5">
            <a:extLst>
              <a:ext uri="{FF2B5EF4-FFF2-40B4-BE49-F238E27FC236}">
                <a16:creationId xmlns:a16="http://schemas.microsoft.com/office/drawing/2014/main" id="{3DCC3A70-FA2C-47B6-9FBD-44BF537FEF4C}"/>
              </a:ext>
            </a:extLst>
          </p:cNvPr>
          <p:cNvSpPr>
            <a:spLocks noGrp="1"/>
          </p:cNvSpPr>
          <p:nvPr>
            <p:ph type="sldNum" sz="quarter" idx="12"/>
          </p:nvPr>
        </p:nvSpPr>
        <p:spPr/>
        <p:txBody>
          <a:bodyPr/>
          <a:lstStyle/>
          <a:p>
            <a:fld id="{7CB11A71-9332-491E-BB8B-254194F4AE5E}" type="slidenum">
              <a:rPr lang="en-US" smtClean="0"/>
              <a:t>31</a:t>
            </a:fld>
            <a:endParaRPr lang="en-US"/>
          </a:p>
        </p:txBody>
      </p:sp>
      <p:pic>
        <p:nvPicPr>
          <p:cNvPr id="9218" name="Picture 2" descr="https://octavosystems.com/octavosystems.com/wp-content/uploads/2018/02/SOMandSIP-1.png">
            <a:extLst>
              <a:ext uri="{FF2B5EF4-FFF2-40B4-BE49-F238E27FC236}">
                <a16:creationId xmlns:a16="http://schemas.microsoft.com/office/drawing/2014/main" id="{4106D33E-C5C3-4072-8329-50144763A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50" y="1866900"/>
            <a:ext cx="4864976" cy="219075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ABF5FA4-9384-4CAA-A75B-021BB46C62E1}"/>
              </a:ext>
            </a:extLst>
          </p:cNvPr>
          <p:cNvSpPr txBox="1"/>
          <p:nvPr/>
        </p:nvSpPr>
        <p:spPr>
          <a:xfrm>
            <a:off x="1657479" y="4086741"/>
            <a:ext cx="596638" cy="369332"/>
          </a:xfrm>
          <a:prstGeom prst="rect">
            <a:avLst/>
          </a:prstGeom>
          <a:noFill/>
        </p:spPr>
        <p:txBody>
          <a:bodyPr wrap="none" rtlCol="0">
            <a:spAutoFit/>
          </a:bodyPr>
          <a:lstStyle/>
          <a:p>
            <a:r>
              <a:rPr lang="en-US" dirty="0"/>
              <a:t>Size</a:t>
            </a:r>
          </a:p>
        </p:txBody>
      </p:sp>
      <p:pic>
        <p:nvPicPr>
          <p:cNvPr id="8" name="Picture 7">
            <a:extLst>
              <a:ext uri="{FF2B5EF4-FFF2-40B4-BE49-F238E27FC236}">
                <a16:creationId xmlns:a16="http://schemas.microsoft.com/office/drawing/2014/main" id="{087EA90B-A781-46E6-B02D-F261964C3FE9}"/>
              </a:ext>
            </a:extLst>
          </p:cNvPr>
          <p:cNvPicPr>
            <a:picLocks noChangeAspect="1"/>
          </p:cNvPicPr>
          <p:nvPr/>
        </p:nvPicPr>
        <p:blipFill>
          <a:blip r:embed="rId3"/>
          <a:stretch>
            <a:fillRect/>
          </a:stretch>
        </p:blipFill>
        <p:spPr>
          <a:xfrm>
            <a:off x="5465432" y="1866900"/>
            <a:ext cx="4240652" cy="2362200"/>
          </a:xfrm>
          <a:prstGeom prst="rect">
            <a:avLst/>
          </a:prstGeom>
        </p:spPr>
      </p:pic>
    </p:spTree>
    <p:extLst>
      <p:ext uri="{BB962C8B-B14F-4D97-AF65-F5344CB8AC3E}">
        <p14:creationId xmlns:p14="http://schemas.microsoft.com/office/powerpoint/2010/main" val="578087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DDC3F05-AECF-4EA2-9962-4D656CD3CF39}"/>
              </a:ext>
            </a:extLst>
          </p:cNvPr>
          <p:cNvSpPr>
            <a:spLocks noGrp="1"/>
          </p:cNvSpPr>
          <p:nvPr>
            <p:ph type="sldNum" sz="quarter" idx="12"/>
          </p:nvPr>
        </p:nvSpPr>
        <p:spPr/>
        <p:txBody>
          <a:bodyPr/>
          <a:lstStyle/>
          <a:p>
            <a:fld id="{7CB11A71-9332-491E-BB8B-254194F4AE5E}" type="slidenum">
              <a:rPr lang="en-US" smtClean="0"/>
              <a:t>32</a:t>
            </a:fld>
            <a:endParaRPr lang="en-US" dirty="0"/>
          </a:p>
        </p:txBody>
      </p:sp>
      <p:sp>
        <p:nvSpPr>
          <p:cNvPr id="5" name="Footer Placeholder 4">
            <a:extLst>
              <a:ext uri="{FF2B5EF4-FFF2-40B4-BE49-F238E27FC236}">
                <a16:creationId xmlns:a16="http://schemas.microsoft.com/office/drawing/2014/main" id="{C809136B-45E9-422A-9F1F-599CCB1D5B9E}"/>
              </a:ext>
            </a:extLst>
          </p:cNvPr>
          <p:cNvSpPr>
            <a:spLocks noGrp="1"/>
          </p:cNvSpPr>
          <p:nvPr>
            <p:ph type="ftr" sz="quarter" idx="11"/>
          </p:nvPr>
        </p:nvSpPr>
        <p:spPr/>
        <p:txBody>
          <a:bodyPr/>
          <a:lstStyle/>
          <a:p>
            <a:r>
              <a:rPr lang="en-US" dirty="0"/>
              <a:t>Proprietary and Confidential</a:t>
            </a:r>
          </a:p>
        </p:txBody>
      </p:sp>
      <p:sp>
        <p:nvSpPr>
          <p:cNvPr id="54" name="Rectangle 53">
            <a:extLst>
              <a:ext uri="{FF2B5EF4-FFF2-40B4-BE49-F238E27FC236}">
                <a16:creationId xmlns:a16="http://schemas.microsoft.com/office/drawing/2014/main" id="{A22CD666-10E5-4E0C-8849-753C84D583DC}"/>
              </a:ext>
            </a:extLst>
          </p:cNvPr>
          <p:cNvSpPr/>
          <p:nvPr/>
        </p:nvSpPr>
        <p:spPr>
          <a:xfrm>
            <a:off x="0" y="914400"/>
            <a:ext cx="12192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45FA3D-3C6B-43B6-BE57-21948A8BA8F6}"/>
              </a:ext>
            </a:extLst>
          </p:cNvPr>
          <p:cNvSpPr>
            <a:spLocks noGrp="1"/>
          </p:cNvSpPr>
          <p:nvPr>
            <p:ph type="title"/>
          </p:nvPr>
        </p:nvSpPr>
        <p:spPr>
          <a:xfrm>
            <a:off x="609600" y="76200"/>
            <a:ext cx="10668000" cy="914400"/>
          </a:xfrm>
        </p:spPr>
        <p:txBody>
          <a:bodyPr/>
          <a:lstStyle/>
          <a:p>
            <a:pPr algn="ctr"/>
            <a:r>
              <a:rPr lang="en-US" dirty="0"/>
              <a:t>SiP innovation</a:t>
            </a:r>
          </a:p>
        </p:txBody>
      </p:sp>
      <p:grpSp>
        <p:nvGrpSpPr>
          <p:cNvPr id="7" name="Group 6">
            <a:extLst>
              <a:ext uri="{FF2B5EF4-FFF2-40B4-BE49-F238E27FC236}">
                <a16:creationId xmlns:a16="http://schemas.microsoft.com/office/drawing/2014/main" id="{6223D5EB-0DAB-4100-A6A2-666E90B9383E}"/>
              </a:ext>
            </a:extLst>
          </p:cNvPr>
          <p:cNvGrpSpPr/>
          <p:nvPr/>
        </p:nvGrpSpPr>
        <p:grpSpPr>
          <a:xfrm>
            <a:off x="861060" y="1347171"/>
            <a:ext cx="10161270" cy="4933157"/>
            <a:chOff x="861060" y="1347171"/>
            <a:chExt cx="10161270" cy="4933157"/>
          </a:xfrm>
        </p:grpSpPr>
        <p:sp>
          <p:nvSpPr>
            <p:cNvPr id="8" name="Frame 7">
              <a:extLst>
                <a:ext uri="{FF2B5EF4-FFF2-40B4-BE49-F238E27FC236}">
                  <a16:creationId xmlns:a16="http://schemas.microsoft.com/office/drawing/2014/main" id="{BC7936B4-419B-4C5E-982D-DF49832DFA55}"/>
                </a:ext>
              </a:extLst>
            </p:cNvPr>
            <p:cNvSpPr/>
            <p:nvPr/>
          </p:nvSpPr>
          <p:spPr>
            <a:xfrm>
              <a:off x="861060" y="1347171"/>
              <a:ext cx="10161270" cy="4933157"/>
            </a:xfrm>
            <a:prstGeom prst="frame">
              <a:avLst>
                <a:gd name="adj1" fmla="val 15428"/>
              </a:avLst>
            </a:prstGeom>
            <a:pattFill prst="pct10">
              <a:fgClr>
                <a:srgbClr val="000000">
                  <a:lumMod val="75000"/>
                  <a:lumOff val="25000"/>
                </a:srgbClr>
              </a:fgClr>
              <a:bgClr>
                <a:sysClr val="window" lastClr="FFFFFF"/>
              </a:bgClr>
            </a:pattFill>
            <a:ln w="19050" cap="rnd" cmpd="sng" algn="ctr">
              <a:solidFill>
                <a:srgbClr val="000000">
                  <a:lumMod val="75000"/>
                  <a:lumOff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rebuchet MS" panose="020B0603020202020204"/>
                <a:ea typeface="+mn-ea"/>
                <a:cs typeface="+mn-cs"/>
              </a:endParaRPr>
            </a:p>
          </p:txBody>
        </p:sp>
        <p:sp>
          <p:nvSpPr>
            <p:cNvPr id="9" name="TextBox 8">
              <a:extLst>
                <a:ext uri="{FF2B5EF4-FFF2-40B4-BE49-F238E27FC236}">
                  <a16:creationId xmlns:a16="http://schemas.microsoft.com/office/drawing/2014/main" id="{076F3252-DBBD-45C7-8B28-7FC9021408FA}"/>
                </a:ext>
              </a:extLst>
            </p:cNvPr>
            <p:cNvSpPr txBox="1"/>
            <p:nvPr/>
          </p:nvSpPr>
          <p:spPr>
            <a:xfrm>
              <a:off x="3142654" y="1517280"/>
              <a:ext cx="5712824" cy="377894"/>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rebuchet MS" panose="020B0603020202020204"/>
                </a:rPr>
                <a:t>System-In-Package (SiP) – Integrates Best of All Processes</a:t>
              </a:r>
            </a:p>
          </p:txBody>
        </p:sp>
      </p:grpSp>
      <p:sp>
        <p:nvSpPr>
          <p:cNvPr id="10" name="TextBox 9">
            <a:extLst>
              <a:ext uri="{FF2B5EF4-FFF2-40B4-BE49-F238E27FC236}">
                <a16:creationId xmlns:a16="http://schemas.microsoft.com/office/drawing/2014/main" id="{272F8D21-E959-4893-8121-AAA4FDAF84A7}"/>
              </a:ext>
            </a:extLst>
          </p:cNvPr>
          <p:cNvSpPr txBox="1"/>
          <p:nvPr/>
        </p:nvSpPr>
        <p:spPr>
          <a:xfrm>
            <a:off x="381000" y="849868"/>
            <a:ext cx="643301" cy="412248"/>
          </a:xfrm>
          <a:prstGeom prst="rect">
            <a:avLst/>
          </a:prstGeom>
          <a:noFill/>
        </p:spPr>
        <p:txBody>
          <a:bodyPr wrap="none" rtlCol="0">
            <a:spAutoFit/>
          </a:bodyPr>
          <a:lstStyle/>
          <a:p>
            <a:r>
              <a:rPr lang="en-US" dirty="0">
                <a:solidFill>
                  <a:prstClr val="black"/>
                </a:solidFill>
                <a:latin typeface="Trebuchet MS" panose="020B0603020202020204"/>
              </a:rPr>
              <a:t>High</a:t>
            </a:r>
          </a:p>
        </p:txBody>
      </p:sp>
      <p:sp>
        <p:nvSpPr>
          <p:cNvPr id="11" name="TextBox 10">
            <a:extLst>
              <a:ext uri="{FF2B5EF4-FFF2-40B4-BE49-F238E27FC236}">
                <a16:creationId xmlns:a16="http://schemas.microsoft.com/office/drawing/2014/main" id="{A759EF3E-6CDD-4E71-A5B9-5A144F930D0B}"/>
              </a:ext>
            </a:extLst>
          </p:cNvPr>
          <p:cNvSpPr txBox="1"/>
          <p:nvPr/>
        </p:nvSpPr>
        <p:spPr>
          <a:xfrm>
            <a:off x="10905477" y="934922"/>
            <a:ext cx="596913" cy="412248"/>
          </a:xfrm>
          <a:prstGeom prst="rect">
            <a:avLst/>
          </a:prstGeom>
          <a:noFill/>
        </p:spPr>
        <p:txBody>
          <a:bodyPr wrap="none" rtlCol="0">
            <a:spAutoFit/>
          </a:bodyPr>
          <a:lstStyle/>
          <a:p>
            <a:r>
              <a:rPr lang="en-US" dirty="0">
                <a:solidFill>
                  <a:prstClr val="black"/>
                </a:solidFill>
                <a:latin typeface="Trebuchet MS" panose="020B0603020202020204"/>
              </a:rPr>
              <a:t>Low</a:t>
            </a:r>
          </a:p>
        </p:txBody>
      </p:sp>
      <p:cxnSp>
        <p:nvCxnSpPr>
          <p:cNvPr id="12" name="Straight Arrow Connector 11">
            <a:extLst>
              <a:ext uri="{FF2B5EF4-FFF2-40B4-BE49-F238E27FC236}">
                <a16:creationId xmlns:a16="http://schemas.microsoft.com/office/drawing/2014/main" id="{174F1C55-F9CA-4C2A-B985-1897CA4F9D30}"/>
              </a:ext>
            </a:extLst>
          </p:cNvPr>
          <p:cNvCxnSpPr/>
          <p:nvPr/>
        </p:nvCxnSpPr>
        <p:spPr>
          <a:xfrm flipH="1">
            <a:off x="1008404" y="1143000"/>
            <a:ext cx="9887616" cy="5595"/>
          </a:xfrm>
          <a:prstGeom prst="straightConnector1">
            <a:avLst/>
          </a:prstGeom>
          <a:noFill/>
          <a:ln w="38100" cap="rnd" cmpd="sng" algn="ctr">
            <a:solidFill>
              <a:sysClr val="windowText" lastClr="000000"/>
            </a:solidFill>
            <a:prstDash val="solid"/>
            <a:tailEnd type="triangle"/>
          </a:ln>
          <a:effectLst/>
        </p:spPr>
      </p:cxnSp>
      <p:sp>
        <p:nvSpPr>
          <p:cNvPr id="13" name="TextBox 12">
            <a:extLst>
              <a:ext uri="{FF2B5EF4-FFF2-40B4-BE49-F238E27FC236}">
                <a16:creationId xmlns:a16="http://schemas.microsoft.com/office/drawing/2014/main" id="{8AE972C7-67A6-4459-8E0B-19F9849A4AD2}"/>
              </a:ext>
            </a:extLst>
          </p:cNvPr>
          <p:cNvSpPr txBox="1"/>
          <p:nvPr/>
        </p:nvSpPr>
        <p:spPr>
          <a:xfrm>
            <a:off x="381000" y="6242144"/>
            <a:ext cx="596913" cy="412248"/>
          </a:xfrm>
          <a:prstGeom prst="rect">
            <a:avLst/>
          </a:prstGeom>
          <a:noFill/>
        </p:spPr>
        <p:txBody>
          <a:bodyPr wrap="none" rtlCol="0">
            <a:spAutoFit/>
          </a:bodyPr>
          <a:lstStyle/>
          <a:p>
            <a:r>
              <a:rPr lang="en-US" dirty="0">
                <a:solidFill>
                  <a:prstClr val="black"/>
                </a:solidFill>
                <a:latin typeface="Trebuchet MS" panose="020B0603020202020204"/>
              </a:rPr>
              <a:t>Low</a:t>
            </a:r>
          </a:p>
        </p:txBody>
      </p:sp>
      <p:cxnSp>
        <p:nvCxnSpPr>
          <p:cNvPr id="14" name="Straight Arrow Connector 13">
            <a:extLst>
              <a:ext uri="{FF2B5EF4-FFF2-40B4-BE49-F238E27FC236}">
                <a16:creationId xmlns:a16="http://schemas.microsoft.com/office/drawing/2014/main" id="{B7BCA522-4722-45EC-ACF8-92FD44496BAE}"/>
              </a:ext>
            </a:extLst>
          </p:cNvPr>
          <p:cNvCxnSpPr>
            <a:stCxn id="13" idx="0"/>
            <a:endCxn id="10" idx="2"/>
          </p:cNvCxnSpPr>
          <p:nvPr/>
        </p:nvCxnSpPr>
        <p:spPr>
          <a:xfrm flipV="1">
            <a:off x="679457" y="1262116"/>
            <a:ext cx="23193" cy="4980027"/>
          </a:xfrm>
          <a:prstGeom prst="straightConnector1">
            <a:avLst/>
          </a:prstGeom>
          <a:noFill/>
          <a:ln w="38100" cap="rnd" cmpd="sng" algn="ctr">
            <a:solidFill>
              <a:sysClr val="windowText" lastClr="000000"/>
            </a:solidFill>
            <a:prstDash val="solid"/>
            <a:tailEnd type="triangle"/>
          </a:ln>
          <a:effectLst/>
        </p:spPr>
      </p:cxnSp>
      <p:sp>
        <p:nvSpPr>
          <p:cNvPr id="15" name="TextBox 14">
            <a:extLst>
              <a:ext uri="{FF2B5EF4-FFF2-40B4-BE49-F238E27FC236}">
                <a16:creationId xmlns:a16="http://schemas.microsoft.com/office/drawing/2014/main" id="{53B89FFD-0A9E-4435-ABA7-7C097C5500F6}"/>
              </a:ext>
            </a:extLst>
          </p:cNvPr>
          <p:cNvSpPr txBox="1"/>
          <p:nvPr/>
        </p:nvSpPr>
        <p:spPr>
          <a:xfrm>
            <a:off x="10859089" y="6293352"/>
            <a:ext cx="643301" cy="412248"/>
          </a:xfrm>
          <a:prstGeom prst="rect">
            <a:avLst/>
          </a:prstGeom>
          <a:noFill/>
        </p:spPr>
        <p:txBody>
          <a:bodyPr wrap="none" rtlCol="0">
            <a:spAutoFit/>
          </a:bodyPr>
          <a:lstStyle/>
          <a:p>
            <a:r>
              <a:rPr lang="en-US" dirty="0">
                <a:solidFill>
                  <a:prstClr val="black"/>
                </a:solidFill>
                <a:latin typeface="Trebuchet MS" panose="020B0603020202020204"/>
              </a:rPr>
              <a:t>High</a:t>
            </a:r>
          </a:p>
        </p:txBody>
      </p:sp>
      <p:cxnSp>
        <p:nvCxnSpPr>
          <p:cNvPr id="16" name="Straight Arrow Connector 15">
            <a:extLst>
              <a:ext uri="{FF2B5EF4-FFF2-40B4-BE49-F238E27FC236}">
                <a16:creationId xmlns:a16="http://schemas.microsoft.com/office/drawing/2014/main" id="{188F3465-1475-426A-99F6-4D03DDC00796}"/>
              </a:ext>
            </a:extLst>
          </p:cNvPr>
          <p:cNvCxnSpPr>
            <a:cxnSpLocks/>
            <a:stCxn id="13" idx="3"/>
            <a:endCxn id="15" idx="1"/>
          </p:cNvCxnSpPr>
          <p:nvPr/>
        </p:nvCxnSpPr>
        <p:spPr>
          <a:xfrm>
            <a:off x="977913" y="6448268"/>
            <a:ext cx="9881175" cy="51208"/>
          </a:xfrm>
          <a:prstGeom prst="straightConnector1">
            <a:avLst/>
          </a:prstGeom>
          <a:noFill/>
          <a:ln w="38100" cap="rnd" cmpd="sng" algn="ctr">
            <a:solidFill>
              <a:sysClr val="windowText" lastClr="000000"/>
            </a:solidFill>
            <a:prstDash val="solid"/>
            <a:tailEnd type="triangle"/>
          </a:ln>
          <a:effectLst/>
        </p:spPr>
      </p:cxnSp>
      <p:cxnSp>
        <p:nvCxnSpPr>
          <p:cNvPr id="17" name="Straight Arrow Connector 16">
            <a:extLst>
              <a:ext uri="{FF2B5EF4-FFF2-40B4-BE49-F238E27FC236}">
                <a16:creationId xmlns:a16="http://schemas.microsoft.com/office/drawing/2014/main" id="{56F939B0-0B77-4654-B241-793395FD100A}"/>
              </a:ext>
            </a:extLst>
          </p:cNvPr>
          <p:cNvCxnSpPr>
            <a:stCxn id="15" idx="0"/>
            <a:endCxn id="11" idx="2"/>
          </p:cNvCxnSpPr>
          <p:nvPr/>
        </p:nvCxnSpPr>
        <p:spPr>
          <a:xfrm flipV="1">
            <a:off x="11180739" y="1347171"/>
            <a:ext cx="23195" cy="4946181"/>
          </a:xfrm>
          <a:prstGeom prst="straightConnector1">
            <a:avLst/>
          </a:prstGeom>
          <a:noFill/>
          <a:ln w="38100" cap="rnd" cmpd="sng" algn="ctr">
            <a:solidFill>
              <a:sysClr val="windowText" lastClr="000000"/>
            </a:solidFill>
            <a:prstDash val="solid"/>
            <a:tailEnd type="triangle"/>
          </a:ln>
          <a:effectLst/>
        </p:spPr>
      </p:cxnSp>
      <p:sp>
        <p:nvSpPr>
          <p:cNvPr id="18" name="TextBox 17">
            <a:extLst>
              <a:ext uri="{FF2B5EF4-FFF2-40B4-BE49-F238E27FC236}">
                <a16:creationId xmlns:a16="http://schemas.microsoft.com/office/drawing/2014/main" id="{BF1B81F9-281C-4BBD-A1B6-3586E1E82762}"/>
              </a:ext>
            </a:extLst>
          </p:cNvPr>
          <p:cNvSpPr txBox="1"/>
          <p:nvPr/>
        </p:nvSpPr>
        <p:spPr>
          <a:xfrm rot="5400000">
            <a:off x="10235399" y="3461969"/>
            <a:ext cx="2249759" cy="387799"/>
          </a:xfrm>
          <a:prstGeom prst="rect">
            <a:avLst/>
          </a:prstGeom>
          <a:noFill/>
        </p:spPr>
        <p:txBody>
          <a:bodyPr wrap="none" rtlCol="0">
            <a:spAutoFit/>
          </a:bodyPr>
          <a:lstStyle/>
          <a:p>
            <a:r>
              <a:rPr lang="en-US" dirty="0">
                <a:solidFill>
                  <a:prstClr val="black"/>
                </a:solidFill>
                <a:latin typeface="Trebuchet MS" panose="020B0603020202020204"/>
              </a:rPr>
              <a:t>Transistor Density</a:t>
            </a:r>
          </a:p>
        </p:txBody>
      </p:sp>
      <p:grpSp>
        <p:nvGrpSpPr>
          <p:cNvPr id="19" name="Group 18">
            <a:extLst>
              <a:ext uri="{FF2B5EF4-FFF2-40B4-BE49-F238E27FC236}">
                <a16:creationId xmlns:a16="http://schemas.microsoft.com/office/drawing/2014/main" id="{62472CEB-A559-42B0-9C8D-8F8D46C371BE}"/>
              </a:ext>
            </a:extLst>
          </p:cNvPr>
          <p:cNvGrpSpPr/>
          <p:nvPr/>
        </p:nvGrpSpPr>
        <p:grpSpPr>
          <a:xfrm>
            <a:off x="4605528" y="2791266"/>
            <a:ext cx="2816352" cy="1958082"/>
            <a:chOff x="4605528" y="2791266"/>
            <a:chExt cx="2816352" cy="1958082"/>
          </a:xfrm>
        </p:grpSpPr>
        <p:grpSp>
          <p:nvGrpSpPr>
            <p:cNvPr id="20" name="Group 19">
              <a:extLst>
                <a:ext uri="{FF2B5EF4-FFF2-40B4-BE49-F238E27FC236}">
                  <a16:creationId xmlns:a16="http://schemas.microsoft.com/office/drawing/2014/main" id="{D757D66C-2C66-4129-88FE-7A573FFDA4A2}"/>
                </a:ext>
              </a:extLst>
            </p:cNvPr>
            <p:cNvGrpSpPr/>
            <p:nvPr/>
          </p:nvGrpSpPr>
          <p:grpSpPr>
            <a:xfrm>
              <a:off x="4735832" y="3212070"/>
              <a:ext cx="2590858" cy="1433155"/>
              <a:chOff x="3696640" y="2869802"/>
              <a:chExt cx="2467484" cy="1283958"/>
            </a:xfrm>
          </p:grpSpPr>
          <p:sp>
            <p:nvSpPr>
              <p:cNvPr id="23" name="Rectangle 22">
                <a:extLst>
                  <a:ext uri="{FF2B5EF4-FFF2-40B4-BE49-F238E27FC236}">
                    <a16:creationId xmlns:a16="http://schemas.microsoft.com/office/drawing/2014/main" id="{5EB0394F-DE53-4E74-BFFD-4D9769EA8D7F}"/>
                  </a:ext>
                </a:extLst>
              </p:cNvPr>
              <p:cNvSpPr/>
              <p:nvPr/>
            </p:nvSpPr>
            <p:spPr>
              <a:xfrm>
                <a:off x="3696641" y="2869802"/>
                <a:ext cx="1225485" cy="426444"/>
              </a:xfrm>
              <a:prstGeom prst="rect">
                <a:avLst/>
              </a:prstGeom>
              <a:solidFill>
                <a:srgbClr val="FF6C53"/>
              </a:solidFill>
              <a:ln w="19050" cap="rnd" cmpd="sng" algn="ctr">
                <a:solidFill>
                  <a:srgbClr val="FF6C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rPr>
                  <a:t>RF</a:t>
                </a:r>
              </a:p>
            </p:txBody>
          </p:sp>
          <p:sp>
            <p:nvSpPr>
              <p:cNvPr id="24" name="Rectangle 23">
                <a:extLst>
                  <a:ext uri="{FF2B5EF4-FFF2-40B4-BE49-F238E27FC236}">
                    <a16:creationId xmlns:a16="http://schemas.microsoft.com/office/drawing/2014/main" id="{9343A6DA-EC3E-41F4-B4CA-82F4685B7C89}"/>
                  </a:ext>
                </a:extLst>
              </p:cNvPr>
              <p:cNvSpPr/>
              <p:nvPr/>
            </p:nvSpPr>
            <p:spPr>
              <a:xfrm>
                <a:off x="3696640" y="3306134"/>
                <a:ext cx="1225485" cy="426444"/>
              </a:xfrm>
              <a:prstGeom prst="rect">
                <a:avLst/>
              </a:prstGeom>
              <a:solidFill>
                <a:srgbClr val="881C1C"/>
              </a:solidFill>
              <a:ln w="19050" cap="rnd" cmpd="sng" algn="ctr">
                <a:solidFill>
                  <a:srgbClr val="881C1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rPr>
                  <a:t>Processor</a:t>
                </a:r>
              </a:p>
            </p:txBody>
          </p:sp>
          <p:sp>
            <p:nvSpPr>
              <p:cNvPr id="25" name="Rectangle 24">
                <a:extLst>
                  <a:ext uri="{FF2B5EF4-FFF2-40B4-BE49-F238E27FC236}">
                    <a16:creationId xmlns:a16="http://schemas.microsoft.com/office/drawing/2014/main" id="{4EC935E4-4687-47F7-949A-F1330346D485}"/>
                  </a:ext>
                </a:extLst>
              </p:cNvPr>
              <p:cNvSpPr/>
              <p:nvPr/>
            </p:nvSpPr>
            <p:spPr>
              <a:xfrm>
                <a:off x="3696640" y="3742466"/>
                <a:ext cx="1225485" cy="411292"/>
              </a:xfrm>
              <a:prstGeom prst="rect">
                <a:avLst/>
              </a:prstGeom>
              <a:solidFill>
                <a:srgbClr val="881C1C"/>
              </a:solidFill>
              <a:ln w="19050" cap="rnd" cmpd="sng" algn="ctr">
                <a:solidFill>
                  <a:srgbClr val="881C1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rPr>
                  <a:t>Memory</a:t>
                </a:r>
              </a:p>
            </p:txBody>
          </p:sp>
          <p:sp>
            <p:nvSpPr>
              <p:cNvPr id="26" name="Rectangle 25">
                <a:extLst>
                  <a:ext uri="{FF2B5EF4-FFF2-40B4-BE49-F238E27FC236}">
                    <a16:creationId xmlns:a16="http://schemas.microsoft.com/office/drawing/2014/main" id="{F5EF02E1-12BB-4540-A32F-BB318618B817}"/>
                  </a:ext>
                </a:extLst>
              </p:cNvPr>
              <p:cNvSpPr/>
              <p:nvPr/>
            </p:nvSpPr>
            <p:spPr>
              <a:xfrm>
                <a:off x="4938638" y="2869802"/>
                <a:ext cx="1225485" cy="426444"/>
              </a:xfrm>
              <a:prstGeom prst="rect">
                <a:avLst/>
              </a:prstGeom>
              <a:solidFill>
                <a:srgbClr val="494429"/>
              </a:solidFill>
              <a:ln w="19050" cap="rnd" cmpd="sng" algn="ctr">
                <a:solidFill>
                  <a:srgbClr val="49442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rPr>
                  <a:t>Power</a:t>
                </a:r>
              </a:p>
            </p:txBody>
          </p:sp>
          <p:sp>
            <p:nvSpPr>
              <p:cNvPr id="27" name="Rectangle 26">
                <a:extLst>
                  <a:ext uri="{FF2B5EF4-FFF2-40B4-BE49-F238E27FC236}">
                    <a16:creationId xmlns:a16="http://schemas.microsoft.com/office/drawing/2014/main" id="{E954F51F-F8D6-430A-8E7D-0E2AF3E0B585}"/>
                  </a:ext>
                </a:extLst>
              </p:cNvPr>
              <p:cNvSpPr/>
              <p:nvPr/>
            </p:nvSpPr>
            <p:spPr>
              <a:xfrm>
                <a:off x="4938639" y="3302545"/>
                <a:ext cx="1225485" cy="426444"/>
              </a:xfrm>
              <a:prstGeom prst="rect">
                <a:avLst/>
              </a:prstGeom>
              <a:solidFill>
                <a:srgbClr val="D2232A"/>
              </a:solidFill>
              <a:ln w="19050" cap="rnd" cmpd="sng" algn="ctr">
                <a:solidFill>
                  <a:srgbClr val="D2232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rPr>
                  <a:t>Sensor</a:t>
                </a:r>
              </a:p>
            </p:txBody>
          </p:sp>
          <p:sp>
            <p:nvSpPr>
              <p:cNvPr id="28" name="Rectangle 27">
                <a:extLst>
                  <a:ext uri="{FF2B5EF4-FFF2-40B4-BE49-F238E27FC236}">
                    <a16:creationId xmlns:a16="http://schemas.microsoft.com/office/drawing/2014/main" id="{F8F4AA73-B9A3-4FAC-A7E9-AA6E6BBA95EA}"/>
                  </a:ext>
                </a:extLst>
              </p:cNvPr>
              <p:cNvSpPr/>
              <p:nvPr/>
            </p:nvSpPr>
            <p:spPr>
              <a:xfrm>
                <a:off x="4938639" y="3727316"/>
                <a:ext cx="1225485" cy="426444"/>
              </a:xfrm>
              <a:prstGeom prst="rect">
                <a:avLst/>
              </a:prstGeom>
              <a:solidFill>
                <a:srgbClr val="D2232A"/>
              </a:solidFill>
              <a:ln w="19050" cap="rnd" cmpd="sng" algn="ctr">
                <a:solidFill>
                  <a:srgbClr val="D2232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rPr>
                  <a:t>Analog</a:t>
                </a:r>
              </a:p>
            </p:txBody>
          </p:sp>
        </p:grpSp>
        <p:sp>
          <p:nvSpPr>
            <p:cNvPr id="21" name="Rectangle 20">
              <a:extLst>
                <a:ext uri="{FF2B5EF4-FFF2-40B4-BE49-F238E27FC236}">
                  <a16:creationId xmlns:a16="http://schemas.microsoft.com/office/drawing/2014/main" id="{6E4CCA40-B63C-4A36-90D8-09C687FD1FB3}"/>
                </a:ext>
              </a:extLst>
            </p:cNvPr>
            <p:cNvSpPr/>
            <p:nvPr/>
          </p:nvSpPr>
          <p:spPr>
            <a:xfrm>
              <a:off x="4605528" y="3036918"/>
              <a:ext cx="2816352" cy="1712430"/>
            </a:xfrm>
            <a:prstGeom prst="rect">
              <a:avLst/>
            </a:prstGeom>
            <a:noFill/>
            <a:ln w="19050" cap="rnd" cmpd="sng" algn="ctr">
              <a:solidFill>
                <a:srgbClr val="D2232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22" name="TextBox 21">
              <a:extLst>
                <a:ext uri="{FF2B5EF4-FFF2-40B4-BE49-F238E27FC236}">
                  <a16:creationId xmlns:a16="http://schemas.microsoft.com/office/drawing/2014/main" id="{EE123786-57BC-4075-B81A-52B75E27C809}"/>
                </a:ext>
              </a:extLst>
            </p:cNvPr>
            <p:cNvSpPr txBox="1"/>
            <p:nvPr/>
          </p:nvSpPr>
          <p:spPr>
            <a:xfrm>
              <a:off x="4657890" y="2791266"/>
              <a:ext cx="2711627" cy="343541"/>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rebuchet MS" panose="020B0603020202020204"/>
                </a:rPr>
                <a:t>SoC – Compromise in all Areas</a:t>
              </a:r>
            </a:p>
          </p:txBody>
        </p:sp>
      </p:grpSp>
      <p:grpSp>
        <p:nvGrpSpPr>
          <p:cNvPr id="29" name="Group 28">
            <a:extLst>
              <a:ext uri="{FF2B5EF4-FFF2-40B4-BE49-F238E27FC236}">
                <a16:creationId xmlns:a16="http://schemas.microsoft.com/office/drawing/2014/main" id="{7F2B1C6C-97DF-4AF8-B548-10CE15A398B4}"/>
              </a:ext>
            </a:extLst>
          </p:cNvPr>
          <p:cNvGrpSpPr/>
          <p:nvPr/>
        </p:nvGrpSpPr>
        <p:grpSpPr>
          <a:xfrm>
            <a:off x="861060" y="1197853"/>
            <a:ext cx="3700860" cy="1594772"/>
            <a:chOff x="861060" y="1197853"/>
            <a:chExt cx="3700860" cy="1594772"/>
          </a:xfrm>
        </p:grpSpPr>
        <p:cxnSp>
          <p:nvCxnSpPr>
            <p:cNvPr id="30" name="Straight Arrow Connector 29">
              <a:extLst>
                <a:ext uri="{FF2B5EF4-FFF2-40B4-BE49-F238E27FC236}">
                  <a16:creationId xmlns:a16="http://schemas.microsoft.com/office/drawing/2014/main" id="{071875DE-A0CC-47B8-8E8E-C17AA4FAD607}"/>
                </a:ext>
              </a:extLst>
            </p:cNvPr>
            <p:cNvCxnSpPr>
              <a:cxnSpLocks/>
            </p:cNvCxnSpPr>
            <p:nvPr/>
          </p:nvCxnSpPr>
          <p:spPr>
            <a:xfrm rot="1500000" flipH="1">
              <a:off x="2314009" y="2463770"/>
              <a:ext cx="2247911" cy="0"/>
            </a:xfrm>
            <a:prstGeom prst="straightConnector1">
              <a:avLst/>
            </a:prstGeom>
            <a:noFill/>
            <a:ln w="25400" cap="rnd" cmpd="sng" algn="ctr">
              <a:solidFill>
                <a:srgbClr val="FF6C53"/>
              </a:solidFill>
              <a:prstDash val="solid"/>
              <a:tailEnd type="triangle"/>
            </a:ln>
            <a:effectLst>
              <a:outerShdw blurRad="38100" dist="25400" dir="5400000" rotWithShape="0">
                <a:srgbClr val="000000">
                  <a:alpha val="35000"/>
                </a:srgbClr>
              </a:outerShdw>
            </a:effectLst>
          </p:spPr>
        </p:cxnSp>
        <p:grpSp>
          <p:nvGrpSpPr>
            <p:cNvPr id="31" name="Group 30">
              <a:extLst>
                <a:ext uri="{FF2B5EF4-FFF2-40B4-BE49-F238E27FC236}">
                  <a16:creationId xmlns:a16="http://schemas.microsoft.com/office/drawing/2014/main" id="{06A41EA2-6AED-4C80-A00D-9DEA65D3E708}"/>
                </a:ext>
              </a:extLst>
            </p:cNvPr>
            <p:cNvGrpSpPr/>
            <p:nvPr/>
          </p:nvGrpSpPr>
          <p:grpSpPr>
            <a:xfrm>
              <a:off x="861060" y="1197853"/>
              <a:ext cx="3581026" cy="1594772"/>
              <a:chOff x="861060" y="1197853"/>
              <a:chExt cx="3581026" cy="1594772"/>
            </a:xfrm>
          </p:grpSpPr>
          <p:sp>
            <p:nvSpPr>
              <p:cNvPr id="32" name="Oval 31">
                <a:extLst>
                  <a:ext uri="{FF2B5EF4-FFF2-40B4-BE49-F238E27FC236}">
                    <a16:creationId xmlns:a16="http://schemas.microsoft.com/office/drawing/2014/main" id="{BDCF1A0C-6B5F-444A-A101-08B6B12908EE}"/>
                  </a:ext>
                </a:extLst>
              </p:cNvPr>
              <p:cNvSpPr/>
              <p:nvPr/>
            </p:nvSpPr>
            <p:spPr>
              <a:xfrm>
                <a:off x="861060" y="1197853"/>
                <a:ext cx="1465893" cy="659644"/>
              </a:xfrm>
              <a:prstGeom prst="ellipse">
                <a:avLst/>
              </a:prstGeom>
              <a:solidFill>
                <a:srgbClr val="FF6C53"/>
              </a:solidFill>
              <a:ln w="19050" cap="rnd" cmpd="sng" algn="ctr">
                <a:solidFill>
                  <a:srgbClr val="FF6C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rPr>
                  <a:t>RF</a:t>
                </a:r>
              </a:p>
            </p:txBody>
          </p:sp>
          <p:sp>
            <p:nvSpPr>
              <p:cNvPr id="33" name="TextBox 32">
                <a:extLst>
                  <a:ext uri="{FF2B5EF4-FFF2-40B4-BE49-F238E27FC236}">
                    <a16:creationId xmlns:a16="http://schemas.microsoft.com/office/drawing/2014/main" id="{9B2BC86D-315B-40B2-B9E1-E2E570132DB4}"/>
                  </a:ext>
                </a:extLst>
              </p:cNvPr>
              <p:cNvSpPr txBox="1"/>
              <p:nvPr/>
            </p:nvSpPr>
            <p:spPr>
              <a:xfrm rot="1500000">
                <a:off x="2378608" y="2208607"/>
                <a:ext cx="2063478" cy="584018"/>
              </a:xfrm>
              <a:prstGeom prst="rect">
                <a:avLst/>
              </a:prstGeom>
              <a:noFill/>
            </p:spPr>
            <p:txBody>
              <a:bodyPr wrap="square" rtlCol="0">
                <a:spAutoFit/>
              </a:bodyPr>
              <a:lstStyle/>
              <a:p>
                <a:pPr algn="ctr"/>
                <a:r>
                  <a:rPr lang="en-US" sz="1400" dirty="0">
                    <a:solidFill>
                      <a:prstClr val="black"/>
                    </a:solidFill>
                    <a:latin typeface="Trebuchet MS" panose="020B0603020202020204"/>
                  </a:rPr>
                  <a:t>Moore’s Law</a:t>
                </a:r>
              </a:p>
              <a:p>
                <a:pPr algn="ctr"/>
                <a:r>
                  <a:rPr lang="en-US" sz="1400" dirty="0">
                    <a:solidFill>
                      <a:prstClr val="black"/>
                    </a:solidFill>
                    <a:latin typeface="Trebuchet MS" panose="020B0603020202020204"/>
                  </a:rPr>
                  <a:t>Process Improvements</a:t>
                </a:r>
              </a:p>
            </p:txBody>
          </p:sp>
        </p:grpSp>
      </p:grpSp>
      <p:grpSp>
        <p:nvGrpSpPr>
          <p:cNvPr id="34" name="Group 33">
            <a:extLst>
              <a:ext uri="{FF2B5EF4-FFF2-40B4-BE49-F238E27FC236}">
                <a16:creationId xmlns:a16="http://schemas.microsoft.com/office/drawing/2014/main" id="{2A9AFB15-C581-4DA3-A306-92219421D0FF}"/>
              </a:ext>
            </a:extLst>
          </p:cNvPr>
          <p:cNvGrpSpPr/>
          <p:nvPr/>
        </p:nvGrpSpPr>
        <p:grpSpPr>
          <a:xfrm>
            <a:off x="7490146" y="1252667"/>
            <a:ext cx="3532184" cy="1539958"/>
            <a:chOff x="7490146" y="1252667"/>
            <a:chExt cx="3532184" cy="1539958"/>
          </a:xfrm>
        </p:grpSpPr>
        <p:cxnSp>
          <p:nvCxnSpPr>
            <p:cNvPr id="35" name="Straight Arrow Connector 34">
              <a:extLst>
                <a:ext uri="{FF2B5EF4-FFF2-40B4-BE49-F238E27FC236}">
                  <a16:creationId xmlns:a16="http://schemas.microsoft.com/office/drawing/2014/main" id="{7AF3EB58-2769-49B9-8D08-0BABC5E6BBE1}"/>
                </a:ext>
              </a:extLst>
            </p:cNvPr>
            <p:cNvCxnSpPr>
              <a:cxnSpLocks/>
            </p:cNvCxnSpPr>
            <p:nvPr/>
          </p:nvCxnSpPr>
          <p:spPr>
            <a:xfrm rot="20100000">
              <a:off x="7490146" y="2486601"/>
              <a:ext cx="2240280" cy="0"/>
            </a:xfrm>
            <a:prstGeom prst="straightConnector1">
              <a:avLst/>
            </a:prstGeom>
            <a:noFill/>
            <a:ln w="38100" cap="rnd" cmpd="sng" algn="ctr">
              <a:solidFill>
                <a:srgbClr val="494429"/>
              </a:solidFill>
              <a:prstDash val="solid"/>
              <a:tailEnd type="triangle"/>
            </a:ln>
            <a:effectLst>
              <a:outerShdw blurRad="38100" dist="25400" dir="5400000" rotWithShape="0">
                <a:srgbClr val="000000">
                  <a:alpha val="35000"/>
                </a:srgbClr>
              </a:outerShdw>
            </a:effectLst>
          </p:spPr>
        </p:cxnSp>
        <p:grpSp>
          <p:nvGrpSpPr>
            <p:cNvPr id="36" name="Group 35">
              <a:extLst>
                <a:ext uri="{FF2B5EF4-FFF2-40B4-BE49-F238E27FC236}">
                  <a16:creationId xmlns:a16="http://schemas.microsoft.com/office/drawing/2014/main" id="{C6404CA3-D625-4541-B2FD-06FBDCE6AB2A}"/>
                </a:ext>
              </a:extLst>
            </p:cNvPr>
            <p:cNvGrpSpPr/>
            <p:nvPr/>
          </p:nvGrpSpPr>
          <p:grpSpPr>
            <a:xfrm>
              <a:off x="7601324" y="1252667"/>
              <a:ext cx="3421006" cy="1539958"/>
              <a:chOff x="7601324" y="1252667"/>
              <a:chExt cx="3421006" cy="1539958"/>
            </a:xfrm>
          </p:grpSpPr>
          <p:sp>
            <p:nvSpPr>
              <p:cNvPr id="37" name="Oval 36">
                <a:extLst>
                  <a:ext uri="{FF2B5EF4-FFF2-40B4-BE49-F238E27FC236}">
                    <a16:creationId xmlns:a16="http://schemas.microsoft.com/office/drawing/2014/main" id="{A1977A14-4C77-4B4C-A9E2-A8A1EEF9F6D0}"/>
                  </a:ext>
                </a:extLst>
              </p:cNvPr>
              <p:cNvSpPr/>
              <p:nvPr/>
            </p:nvSpPr>
            <p:spPr>
              <a:xfrm>
                <a:off x="9653271" y="1252667"/>
                <a:ext cx="1369059" cy="859994"/>
              </a:xfrm>
              <a:prstGeom prst="ellipse">
                <a:avLst/>
              </a:prstGeom>
              <a:solidFill>
                <a:srgbClr val="494429"/>
              </a:solidFill>
              <a:ln w="19050" cap="rnd" cmpd="sng" algn="ctr">
                <a:solidFill>
                  <a:srgbClr val="49442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rPr>
                  <a:t>Power</a:t>
                </a:r>
              </a:p>
            </p:txBody>
          </p:sp>
          <p:sp>
            <p:nvSpPr>
              <p:cNvPr id="38" name="TextBox 37">
                <a:extLst>
                  <a:ext uri="{FF2B5EF4-FFF2-40B4-BE49-F238E27FC236}">
                    <a16:creationId xmlns:a16="http://schemas.microsoft.com/office/drawing/2014/main" id="{DB45DE77-FEFA-493E-AAF2-9ABC9300542D}"/>
                  </a:ext>
                </a:extLst>
              </p:cNvPr>
              <p:cNvSpPr txBox="1"/>
              <p:nvPr/>
            </p:nvSpPr>
            <p:spPr>
              <a:xfrm rot="20100000">
                <a:off x="7601324" y="2208607"/>
                <a:ext cx="2063478" cy="584018"/>
              </a:xfrm>
              <a:prstGeom prst="rect">
                <a:avLst/>
              </a:prstGeom>
              <a:noFill/>
            </p:spPr>
            <p:txBody>
              <a:bodyPr wrap="none" rtlCol="0">
                <a:spAutoFit/>
              </a:bodyPr>
              <a:lstStyle/>
              <a:p>
                <a:pPr algn="ctr"/>
                <a:r>
                  <a:rPr lang="en-US" sz="1400" dirty="0">
                    <a:solidFill>
                      <a:prstClr val="black"/>
                    </a:solidFill>
                    <a:latin typeface="Trebuchet MS" panose="020B0603020202020204"/>
                  </a:rPr>
                  <a:t>Moore’s Law</a:t>
                </a:r>
              </a:p>
              <a:p>
                <a:pPr algn="ctr"/>
                <a:r>
                  <a:rPr lang="en-US" sz="1400" dirty="0">
                    <a:solidFill>
                      <a:prstClr val="black"/>
                    </a:solidFill>
                    <a:latin typeface="Trebuchet MS" panose="020B0603020202020204"/>
                  </a:rPr>
                  <a:t>Process Improvements</a:t>
                </a:r>
              </a:p>
            </p:txBody>
          </p:sp>
        </p:grpSp>
      </p:grpSp>
      <p:grpSp>
        <p:nvGrpSpPr>
          <p:cNvPr id="39" name="Group 38">
            <a:extLst>
              <a:ext uri="{FF2B5EF4-FFF2-40B4-BE49-F238E27FC236}">
                <a16:creationId xmlns:a16="http://schemas.microsoft.com/office/drawing/2014/main" id="{D0698D3C-E726-4964-AC66-C8B65E09833F}"/>
              </a:ext>
            </a:extLst>
          </p:cNvPr>
          <p:cNvGrpSpPr/>
          <p:nvPr/>
        </p:nvGrpSpPr>
        <p:grpSpPr>
          <a:xfrm>
            <a:off x="7373407" y="4578543"/>
            <a:ext cx="3728933" cy="1868823"/>
            <a:chOff x="7373407" y="4578543"/>
            <a:chExt cx="3728933" cy="1868823"/>
          </a:xfrm>
        </p:grpSpPr>
        <p:cxnSp>
          <p:nvCxnSpPr>
            <p:cNvPr id="40" name="Straight Arrow Connector 39">
              <a:extLst>
                <a:ext uri="{FF2B5EF4-FFF2-40B4-BE49-F238E27FC236}">
                  <a16:creationId xmlns:a16="http://schemas.microsoft.com/office/drawing/2014/main" id="{3736B0FF-2D4C-49C5-BD1F-3B86ECE5B16C}"/>
                </a:ext>
              </a:extLst>
            </p:cNvPr>
            <p:cNvCxnSpPr>
              <a:cxnSpLocks/>
            </p:cNvCxnSpPr>
            <p:nvPr/>
          </p:nvCxnSpPr>
          <p:spPr>
            <a:xfrm rot="1500000">
              <a:off x="7373407" y="5088869"/>
              <a:ext cx="1520190" cy="0"/>
            </a:xfrm>
            <a:prstGeom prst="straightConnector1">
              <a:avLst/>
            </a:prstGeom>
            <a:noFill/>
            <a:ln w="38100" cap="rnd" cmpd="sng" algn="ctr">
              <a:solidFill>
                <a:srgbClr val="D2232A"/>
              </a:solidFill>
              <a:prstDash val="solid"/>
              <a:tailEnd type="triangle"/>
            </a:ln>
            <a:effectLst>
              <a:outerShdw blurRad="38100" dist="25400" dir="5400000" rotWithShape="0">
                <a:srgbClr val="000000">
                  <a:alpha val="35000"/>
                </a:srgbClr>
              </a:outerShdw>
            </a:effectLst>
          </p:spPr>
        </p:cxnSp>
        <p:grpSp>
          <p:nvGrpSpPr>
            <p:cNvPr id="41" name="Group 40">
              <a:extLst>
                <a:ext uri="{FF2B5EF4-FFF2-40B4-BE49-F238E27FC236}">
                  <a16:creationId xmlns:a16="http://schemas.microsoft.com/office/drawing/2014/main" id="{46AF4727-EF0C-4C42-9167-2DC5D421EA28}"/>
                </a:ext>
              </a:extLst>
            </p:cNvPr>
            <p:cNvGrpSpPr/>
            <p:nvPr/>
          </p:nvGrpSpPr>
          <p:grpSpPr>
            <a:xfrm>
              <a:off x="7453417" y="4578543"/>
              <a:ext cx="3648923" cy="1868823"/>
              <a:chOff x="7453417" y="4578543"/>
              <a:chExt cx="3648923" cy="1868823"/>
            </a:xfrm>
          </p:grpSpPr>
          <p:sp>
            <p:nvSpPr>
              <p:cNvPr id="42" name="Oval 41">
                <a:extLst>
                  <a:ext uri="{FF2B5EF4-FFF2-40B4-BE49-F238E27FC236}">
                    <a16:creationId xmlns:a16="http://schemas.microsoft.com/office/drawing/2014/main" id="{3F96834A-9AAE-4623-816C-917517A1B17F}"/>
                  </a:ext>
                </a:extLst>
              </p:cNvPr>
              <p:cNvSpPr/>
              <p:nvPr/>
            </p:nvSpPr>
            <p:spPr>
              <a:xfrm>
                <a:off x="9659769" y="5587372"/>
                <a:ext cx="1442571" cy="859994"/>
              </a:xfrm>
              <a:prstGeom prst="ellipse">
                <a:avLst/>
              </a:prstGeom>
              <a:solidFill>
                <a:srgbClr val="D2232A"/>
              </a:solidFill>
              <a:ln w="19050" cap="rnd" cmpd="sng" algn="ctr">
                <a:solidFill>
                  <a:srgbClr val="D2232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rPr>
                  <a:t>Analog</a:t>
                </a:r>
              </a:p>
            </p:txBody>
          </p:sp>
          <p:sp>
            <p:nvSpPr>
              <p:cNvPr id="43" name="Oval 42">
                <a:extLst>
                  <a:ext uri="{FF2B5EF4-FFF2-40B4-BE49-F238E27FC236}">
                    <a16:creationId xmlns:a16="http://schemas.microsoft.com/office/drawing/2014/main" id="{25D3524C-3A96-4154-924F-CE65328F40E7}"/>
                  </a:ext>
                </a:extLst>
              </p:cNvPr>
              <p:cNvSpPr/>
              <p:nvPr/>
            </p:nvSpPr>
            <p:spPr>
              <a:xfrm>
                <a:off x="8779659" y="5250225"/>
                <a:ext cx="1442571" cy="859994"/>
              </a:xfrm>
              <a:prstGeom prst="ellipse">
                <a:avLst/>
              </a:prstGeom>
              <a:solidFill>
                <a:srgbClr val="D2232A"/>
              </a:solidFill>
              <a:ln w="19050" cap="rnd" cmpd="sng" algn="ctr">
                <a:solidFill>
                  <a:srgbClr val="D2232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rPr>
                  <a:t>Sensors</a:t>
                </a:r>
              </a:p>
            </p:txBody>
          </p:sp>
          <p:sp>
            <p:nvSpPr>
              <p:cNvPr id="44" name="TextBox 43">
                <a:extLst>
                  <a:ext uri="{FF2B5EF4-FFF2-40B4-BE49-F238E27FC236}">
                    <a16:creationId xmlns:a16="http://schemas.microsoft.com/office/drawing/2014/main" id="{1E2A09EC-1EE9-42C6-B656-F4624AF6C587}"/>
                  </a:ext>
                </a:extLst>
              </p:cNvPr>
              <p:cNvSpPr txBox="1"/>
              <p:nvPr/>
            </p:nvSpPr>
            <p:spPr>
              <a:xfrm rot="1500000">
                <a:off x="7453417" y="4578543"/>
                <a:ext cx="1388938" cy="824497"/>
              </a:xfrm>
              <a:prstGeom prst="rect">
                <a:avLst/>
              </a:prstGeom>
              <a:noFill/>
            </p:spPr>
            <p:txBody>
              <a:bodyPr wrap="square" rtlCol="0">
                <a:spAutoFit/>
              </a:bodyPr>
              <a:lstStyle/>
              <a:p>
                <a:pPr algn="ctr"/>
                <a:r>
                  <a:rPr lang="en-US" sz="1400" dirty="0">
                    <a:solidFill>
                      <a:prstClr val="black"/>
                    </a:solidFill>
                    <a:latin typeface="Trebuchet MS" panose="020B0603020202020204"/>
                  </a:rPr>
                  <a:t>Moore’s Law</a:t>
                </a:r>
              </a:p>
              <a:p>
                <a:pPr algn="ctr"/>
                <a:r>
                  <a:rPr lang="en-US" sz="1400" dirty="0">
                    <a:solidFill>
                      <a:prstClr val="black"/>
                    </a:solidFill>
                    <a:latin typeface="Trebuchet MS" panose="020B0603020202020204"/>
                  </a:rPr>
                  <a:t>Process</a:t>
                </a:r>
              </a:p>
              <a:p>
                <a:pPr algn="ctr"/>
                <a:r>
                  <a:rPr lang="en-US" sz="1400" dirty="0">
                    <a:solidFill>
                      <a:prstClr val="black"/>
                    </a:solidFill>
                    <a:latin typeface="Trebuchet MS" panose="020B0603020202020204"/>
                  </a:rPr>
                  <a:t>Improvements</a:t>
                </a:r>
              </a:p>
            </p:txBody>
          </p:sp>
        </p:grpSp>
      </p:grpSp>
      <p:grpSp>
        <p:nvGrpSpPr>
          <p:cNvPr id="45" name="Group 44">
            <a:extLst>
              <a:ext uri="{FF2B5EF4-FFF2-40B4-BE49-F238E27FC236}">
                <a16:creationId xmlns:a16="http://schemas.microsoft.com/office/drawing/2014/main" id="{C3A09259-7929-4E5B-989B-A5C9A216A87D}"/>
              </a:ext>
            </a:extLst>
          </p:cNvPr>
          <p:cNvGrpSpPr/>
          <p:nvPr/>
        </p:nvGrpSpPr>
        <p:grpSpPr>
          <a:xfrm>
            <a:off x="861060" y="4631802"/>
            <a:ext cx="3819147" cy="1758485"/>
            <a:chOff x="861060" y="4631802"/>
            <a:chExt cx="3819147" cy="1758485"/>
          </a:xfrm>
        </p:grpSpPr>
        <p:cxnSp>
          <p:nvCxnSpPr>
            <p:cNvPr id="46" name="Straight Arrow Connector 45">
              <a:extLst>
                <a:ext uri="{FF2B5EF4-FFF2-40B4-BE49-F238E27FC236}">
                  <a16:creationId xmlns:a16="http://schemas.microsoft.com/office/drawing/2014/main" id="{B20C036A-8BFE-4454-BBB0-5BFA13EA6571}"/>
                </a:ext>
              </a:extLst>
            </p:cNvPr>
            <p:cNvCxnSpPr>
              <a:cxnSpLocks/>
            </p:cNvCxnSpPr>
            <p:nvPr/>
          </p:nvCxnSpPr>
          <p:spPr>
            <a:xfrm rot="20100000" flipH="1">
              <a:off x="2919986" y="5157959"/>
              <a:ext cx="1760221" cy="0"/>
            </a:xfrm>
            <a:prstGeom prst="straightConnector1">
              <a:avLst/>
            </a:prstGeom>
            <a:noFill/>
            <a:ln w="38100" cap="rnd" cmpd="sng" algn="ctr">
              <a:solidFill>
                <a:srgbClr val="881C1C"/>
              </a:solidFill>
              <a:prstDash val="solid"/>
              <a:tailEnd type="triangle"/>
            </a:ln>
            <a:effectLst>
              <a:outerShdw blurRad="38100" dist="25400" dir="5400000" rotWithShape="0">
                <a:srgbClr val="000000">
                  <a:alpha val="35000"/>
                </a:srgbClr>
              </a:outerShdw>
            </a:effectLst>
          </p:spPr>
        </p:cxnSp>
        <p:grpSp>
          <p:nvGrpSpPr>
            <p:cNvPr id="47" name="Group 46">
              <a:extLst>
                <a:ext uri="{FF2B5EF4-FFF2-40B4-BE49-F238E27FC236}">
                  <a16:creationId xmlns:a16="http://schemas.microsoft.com/office/drawing/2014/main" id="{9793095B-EBAC-43DB-8127-09A676B35570}"/>
                </a:ext>
              </a:extLst>
            </p:cNvPr>
            <p:cNvGrpSpPr/>
            <p:nvPr/>
          </p:nvGrpSpPr>
          <p:grpSpPr>
            <a:xfrm>
              <a:off x="861060" y="4631802"/>
              <a:ext cx="3739137" cy="1758485"/>
              <a:chOff x="861060" y="4631802"/>
              <a:chExt cx="3739137" cy="1758485"/>
            </a:xfrm>
          </p:grpSpPr>
          <p:sp>
            <p:nvSpPr>
              <p:cNvPr id="48" name="Oval 47">
                <a:extLst>
                  <a:ext uri="{FF2B5EF4-FFF2-40B4-BE49-F238E27FC236}">
                    <a16:creationId xmlns:a16="http://schemas.microsoft.com/office/drawing/2014/main" id="{7FCE1562-BC04-4E44-BBD2-3B5AD7B8C063}"/>
                  </a:ext>
                </a:extLst>
              </p:cNvPr>
              <p:cNvSpPr/>
              <p:nvPr/>
            </p:nvSpPr>
            <p:spPr>
              <a:xfrm>
                <a:off x="1056048" y="5022395"/>
                <a:ext cx="1724799" cy="693195"/>
              </a:xfrm>
              <a:prstGeom prst="ellipse">
                <a:avLst/>
              </a:prstGeom>
              <a:solidFill>
                <a:srgbClr val="881C1C"/>
              </a:solidFill>
              <a:ln w="19050" cap="rnd" cmpd="sng" algn="ctr">
                <a:solidFill>
                  <a:srgbClr val="881C1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rPr>
                  <a:t>Memory</a:t>
                </a:r>
              </a:p>
            </p:txBody>
          </p:sp>
          <p:sp>
            <p:nvSpPr>
              <p:cNvPr id="49" name="Oval 48">
                <a:extLst>
                  <a:ext uri="{FF2B5EF4-FFF2-40B4-BE49-F238E27FC236}">
                    <a16:creationId xmlns:a16="http://schemas.microsoft.com/office/drawing/2014/main" id="{F578C247-B59D-48BA-AE7F-BF0B4030003B}"/>
                  </a:ext>
                </a:extLst>
              </p:cNvPr>
              <p:cNvSpPr/>
              <p:nvPr/>
            </p:nvSpPr>
            <p:spPr>
              <a:xfrm>
                <a:off x="861060" y="5533255"/>
                <a:ext cx="1941066" cy="857032"/>
              </a:xfrm>
              <a:prstGeom prst="ellipse">
                <a:avLst/>
              </a:prstGeom>
              <a:solidFill>
                <a:srgbClr val="881C1C"/>
              </a:solidFill>
              <a:ln w="19050" cap="rnd" cmpd="sng" algn="ctr">
                <a:solidFill>
                  <a:srgbClr val="881C1C">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rPr>
                  <a:t>Processors</a:t>
                </a:r>
              </a:p>
            </p:txBody>
          </p:sp>
          <p:sp>
            <p:nvSpPr>
              <p:cNvPr id="50" name="TextBox 49">
                <a:extLst>
                  <a:ext uri="{FF2B5EF4-FFF2-40B4-BE49-F238E27FC236}">
                    <a16:creationId xmlns:a16="http://schemas.microsoft.com/office/drawing/2014/main" id="{DE19E2E3-B93B-48D9-B13A-B5818F510999}"/>
                  </a:ext>
                </a:extLst>
              </p:cNvPr>
              <p:cNvSpPr txBox="1"/>
              <p:nvPr/>
            </p:nvSpPr>
            <p:spPr>
              <a:xfrm rot="20100000">
                <a:off x="3031736" y="4631802"/>
                <a:ext cx="1568461" cy="824497"/>
              </a:xfrm>
              <a:prstGeom prst="rect">
                <a:avLst/>
              </a:prstGeom>
              <a:noFill/>
            </p:spPr>
            <p:txBody>
              <a:bodyPr wrap="square" rtlCol="0">
                <a:spAutoFit/>
              </a:bodyPr>
              <a:lstStyle/>
              <a:p>
                <a:pPr algn="ctr"/>
                <a:r>
                  <a:rPr lang="en-US" sz="1400" dirty="0">
                    <a:solidFill>
                      <a:prstClr val="black"/>
                    </a:solidFill>
                    <a:latin typeface="Trebuchet MS" panose="020B0603020202020204"/>
                  </a:rPr>
                  <a:t>Moore’s Law</a:t>
                </a:r>
              </a:p>
              <a:p>
                <a:pPr algn="ctr"/>
                <a:r>
                  <a:rPr lang="en-US" sz="1400" dirty="0">
                    <a:solidFill>
                      <a:prstClr val="black"/>
                    </a:solidFill>
                    <a:latin typeface="Trebuchet MS" panose="020B0603020202020204"/>
                  </a:rPr>
                  <a:t>Process</a:t>
                </a:r>
              </a:p>
              <a:p>
                <a:pPr algn="ctr"/>
                <a:r>
                  <a:rPr lang="en-US" sz="1400" dirty="0">
                    <a:solidFill>
                      <a:prstClr val="black"/>
                    </a:solidFill>
                    <a:latin typeface="Trebuchet MS" panose="020B0603020202020204"/>
                  </a:rPr>
                  <a:t>Improvements</a:t>
                </a:r>
              </a:p>
            </p:txBody>
          </p:sp>
        </p:grpSp>
      </p:grpSp>
      <p:sp>
        <p:nvSpPr>
          <p:cNvPr id="51" name="TextBox 50">
            <a:extLst>
              <a:ext uri="{FF2B5EF4-FFF2-40B4-BE49-F238E27FC236}">
                <a16:creationId xmlns:a16="http://schemas.microsoft.com/office/drawing/2014/main" id="{82C047B2-0297-4DC4-AED9-DDE1245B4ECD}"/>
              </a:ext>
            </a:extLst>
          </p:cNvPr>
          <p:cNvSpPr txBox="1"/>
          <p:nvPr/>
        </p:nvSpPr>
        <p:spPr>
          <a:xfrm>
            <a:off x="4835749" y="821646"/>
            <a:ext cx="1718932" cy="369332"/>
          </a:xfrm>
          <a:prstGeom prst="rect">
            <a:avLst/>
          </a:prstGeom>
          <a:noFill/>
        </p:spPr>
        <p:txBody>
          <a:bodyPr wrap="none" rtlCol="0">
            <a:spAutoFit/>
          </a:bodyPr>
          <a:lstStyle/>
          <a:p>
            <a:r>
              <a:rPr lang="en-US" dirty="0"/>
              <a:t>Clock Frequency</a:t>
            </a:r>
          </a:p>
        </p:txBody>
      </p:sp>
      <p:sp>
        <p:nvSpPr>
          <p:cNvPr id="52" name="TextBox 51">
            <a:extLst>
              <a:ext uri="{FF2B5EF4-FFF2-40B4-BE49-F238E27FC236}">
                <a16:creationId xmlns:a16="http://schemas.microsoft.com/office/drawing/2014/main" id="{2E8C0EE2-80CE-4688-AA82-58632C7888FC}"/>
              </a:ext>
            </a:extLst>
          </p:cNvPr>
          <p:cNvSpPr txBox="1"/>
          <p:nvPr/>
        </p:nvSpPr>
        <p:spPr>
          <a:xfrm rot="16200000">
            <a:off x="-430339" y="3300122"/>
            <a:ext cx="1862946" cy="369332"/>
          </a:xfrm>
          <a:prstGeom prst="rect">
            <a:avLst/>
          </a:prstGeom>
          <a:noFill/>
        </p:spPr>
        <p:txBody>
          <a:bodyPr wrap="none" rtlCol="0">
            <a:spAutoFit/>
          </a:bodyPr>
          <a:lstStyle/>
          <a:p>
            <a:r>
              <a:rPr lang="en-US" dirty="0"/>
              <a:t>Power Dissipation</a:t>
            </a:r>
          </a:p>
        </p:txBody>
      </p:sp>
      <p:sp>
        <p:nvSpPr>
          <p:cNvPr id="53" name="TextBox 52">
            <a:extLst>
              <a:ext uri="{FF2B5EF4-FFF2-40B4-BE49-F238E27FC236}">
                <a16:creationId xmlns:a16="http://schemas.microsoft.com/office/drawing/2014/main" id="{238EC24F-43E0-49E4-8DB3-BF80D70B219A}"/>
              </a:ext>
            </a:extLst>
          </p:cNvPr>
          <p:cNvSpPr txBox="1"/>
          <p:nvPr/>
        </p:nvSpPr>
        <p:spPr>
          <a:xfrm>
            <a:off x="5562600" y="6384081"/>
            <a:ext cx="888385" cy="369332"/>
          </a:xfrm>
          <a:prstGeom prst="rect">
            <a:avLst/>
          </a:prstGeom>
          <a:noFill/>
        </p:spPr>
        <p:txBody>
          <a:bodyPr wrap="none" rtlCol="0">
            <a:spAutoFit/>
          </a:bodyPr>
          <a:lstStyle/>
          <a:p>
            <a:r>
              <a:rPr lang="en-US" dirty="0"/>
              <a:t>Voltage</a:t>
            </a:r>
          </a:p>
        </p:txBody>
      </p:sp>
    </p:spTree>
    <p:extLst>
      <p:ext uri="{BB962C8B-B14F-4D97-AF65-F5344CB8AC3E}">
        <p14:creationId xmlns:p14="http://schemas.microsoft.com/office/powerpoint/2010/main" val="382084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0DCF9-88F6-4651-A0A3-72BCBB9469C5}"/>
              </a:ext>
            </a:extLst>
          </p:cNvPr>
          <p:cNvSpPr>
            <a:spLocks noGrp="1"/>
          </p:cNvSpPr>
          <p:nvPr>
            <p:ph type="title"/>
          </p:nvPr>
        </p:nvSpPr>
        <p:spPr/>
        <p:txBody>
          <a:bodyPr/>
          <a:lstStyle/>
          <a:p>
            <a:r>
              <a:rPr lang="en-US" dirty="0"/>
              <a:t>State of Embedded Systems - 2018</a:t>
            </a:r>
          </a:p>
        </p:txBody>
      </p:sp>
      <p:sp>
        <p:nvSpPr>
          <p:cNvPr id="3" name="Content Placeholder 2">
            <a:extLst>
              <a:ext uri="{FF2B5EF4-FFF2-40B4-BE49-F238E27FC236}">
                <a16:creationId xmlns:a16="http://schemas.microsoft.com/office/drawing/2014/main" id="{43B7DC47-AC58-4580-9282-60B319B61DFD}"/>
              </a:ext>
            </a:extLst>
          </p:cNvPr>
          <p:cNvSpPr>
            <a:spLocks noGrp="1"/>
          </p:cNvSpPr>
          <p:nvPr>
            <p:ph idx="1"/>
          </p:nvPr>
        </p:nvSpPr>
        <p:spPr>
          <a:xfrm>
            <a:off x="623532" y="1327148"/>
            <a:ext cx="3581400" cy="4876800"/>
          </a:xfrm>
        </p:spPr>
        <p:txBody>
          <a:bodyPr/>
          <a:lstStyle/>
          <a:p>
            <a:r>
              <a:rPr lang="en-US" dirty="0"/>
              <a:t>Microcontroller</a:t>
            </a:r>
          </a:p>
        </p:txBody>
      </p:sp>
      <p:sp>
        <p:nvSpPr>
          <p:cNvPr id="6" name="Slide Number Placeholder 5">
            <a:extLst>
              <a:ext uri="{FF2B5EF4-FFF2-40B4-BE49-F238E27FC236}">
                <a16:creationId xmlns:a16="http://schemas.microsoft.com/office/drawing/2014/main" id="{8E7F208A-8ACC-4868-BA3B-0A43507CEB2E}"/>
              </a:ext>
            </a:extLst>
          </p:cNvPr>
          <p:cNvSpPr>
            <a:spLocks noGrp="1"/>
          </p:cNvSpPr>
          <p:nvPr>
            <p:ph type="sldNum" sz="quarter" idx="12"/>
          </p:nvPr>
        </p:nvSpPr>
        <p:spPr/>
        <p:txBody>
          <a:bodyPr/>
          <a:lstStyle/>
          <a:p>
            <a:fld id="{7CB11A71-9332-491E-BB8B-254194F4AE5E}" type="slidenum">
              <a:rPr lang="en-US" smtClean="0"/>
              <a:t>4</a:t>
            </a:fld>
            <a:endParaRPr lang="en-US"/>
          </a:p>
        </p:txBody>
      </p:sp>
      <p:sp>
        <p:nvSpPr>
          <p:cNvPr id="7" name="Content Placeholder 2">
            <a:extLst>
              <a:ext uri="{FF2B5EF4-FFF2-40B4-BE49-F238E27FC236}">
                <a16:creationId xmlns:a16="http://schemas.microsoft.com/office/drawing/2014/main" id="{BBA1374E-DCBA-4E9B-BDD3-095A7C8B012E}"/>
              </a:ext>
            </a:extLst>
          </p:cNvPr>
          <p:cNvSpPr txBox="1">
            <a:spLocks/>
          </p:cNvSpPr>
          <p:nvPr/>
        </p:nvSpPr>
        <p:spPr>
          <a:xfrm>
            <a:off x="5062059" y="1312165"/>
            <a:ext cx="3581400" cy="48768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Microprocessor</a:t>
            </a:r>
          </a:p>
        </p:txBody>
      </p:sp>
      <p:pic>
        <p:nvPicPr>
          <p:cNvPr id="1026" name="Picture 2" descr="SparkFun ESP8266 Thing">
            <a:extLst>
              <a:ext uri="{FF2B5EF4-FFF2-40B4-BE49-F238E27FC236}">
                <a16:creationId xmlns:a16="http://schemas.microsoft.com/office/drawing/2014/main" id="{FBB970A9-6EF8-48F8-A2C0-9D181672D7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669" y="4474886"/>
            <a:ext cx="1716090" cy="167591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id="{820FE6C7-5343-4E65-9769-26370FA49AB6}"/>
              </a:ext>
            </a:extLst>
          </p:cNvPr>
          <p:cNvSpPr txBox="1"/>
          <p:nvPr/>
        </p:nvSpPr>
        <p:spPr>
          <a:xfrm>
            <a:off x="2774559" y="5158953"/>
            <a:ext cx="1337161" cy="307777"/>
          </a:xfrm>
          <a:prstGeom prst="rect">
            <a:avLst/>
          </a:prstGeom>
          <a:noFill/>
        </p:spPr>
        <p:txBody>
          <a:bodyPr wrap="none" rtlCol="0">
            <a:spAutoFit/>
          </a:bodyPr>
          <a:lstStyle/>
          <a:p>
            <a:r>
              <a:rPr lang="en-US" sz="1400" dirty="0"/>
              <a:t>ESP8266 Thing</a:t>
            </a:r>
          </a:p>
        </p:txBody>
      </p:sp>
      <p:pic>
        <p:nvPicPr>
          <p:cNvPr id="1030" name="Picture 6" descr="Image result for arduino uno">
            <a:extLst>
              <a:ext uri="{FF2B5EF4-FFF2-40B4-BE49-F238E27FC236}">
                <a16:creationId xmlns:a16="http://schemas.microsoft.com/office/drawing/2014/main" id="{208E508A-45A7-4406-A46A-E1FFF1CAF4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622" y="1690182"/>
            <a:ext cx="1700371" cy="124981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a16="http://schemas.microsoft.com/office/drawing/2014/main" id="{1CB5DD96-CE63-4946-8310-0B2F3998E668}"/>
              </a:ext>
            </a:extLst>
          </p:cNvPr>
          <p:cNvSpPr txBox="1"/>
          <p:nvPr/>
        </p:nvSpPr>
        <p:spPr>
          <a:xfrm>
            <a:off x="2774559" y="2161202"/>
            <a:ext cx="1168910" cy="307777"/>
          </a:xfrm>
          <a:prstGeom prst="rect">
            <a:avLst/>
          </a:prstGeom>
          <a:noFill/>
        </p:spPr>
        <p:txBody>
          <a:bodyPr wrap="none" rtlCol="0">
            <a:spAutoFit/>
          </a:bodyPr>
          <a:lstStyle/>
          <a:p>
            <a:r>
              <a:rPr lang="en-US" sz="1400" dirty="0"/>
              <a:t>Arduino Uno</a:t>
            </a:r>
          </a:p>
        </p:txBody>
      </p:sp>
      <p:pic>
        <p:nvPicPr>
          <p:cNvPr id="1032" name="Picture 8" descr="Image result for msp430 launchpad">
            <a:extLst>
              <a:ext uri="{FF2B5EF4-FFF2-40B4-BE49-F238E27FC236}">
                <a16:creationId xmlns:a16="http://schemas.microsoft.com/office/drawing/2014/main" id="{09D2673B-7996-4DA8-815F-2048B54A07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5175" y="3003972"/>
            <a:ext cx="1427276" cy="1427276"/>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a:extLst>
              <a:ext uri="{FF2B5EF4-FFF2-40B4-BE49-F238E27FC236}">
                <a16:creationId xmlns:a16="http://schemas.microsoft.com/office/drawing/2014/main" id="{67B8A3C0-D59C-4F13-9CA6-DB5CBE91A840}"/>
              </a:ext>
            </a:extLst>
          </p:cNvPr>
          <p:cNvSpPr txBox="1"/>
          <p:nvPr/>
        </p:nvSpPr>
        <p:spPr>
          <a:xfrm>
            <a:off x="2774559" y="3611659"/>
            <a:ext cx="1696298" cy="307777"/>
          </a:xfrm>
          <a:prstGeom prst="rect">
            <a:avLst/>
          </a:prstGeom>
          <a:noFill/>
        </p:spPr>
        <p:txBody>
          <a:bodyPr wrap="none" rtlCol="0">
            <a:spAutoFit/>
          </a:bodyPr>
          <a:lstStyle/>
          <a:p>
            <a:r>
              <a:rPr lang="en-US" sz="1400" dirty="0"/>
              <a:t>MSP430 Launchpad</a:t>
            </a:r>
          </a:p>
        </p:txBody>
      </p:sp>
      <p:pic>
        <p:nvPicPr>
          <p:cNvPr id="1034" name="Picture 10" descr="Image result for raspberry pi">
            <a:extLst>
              <a:ext uri="{FF2B5EF4-FFF2-40B4-BE49-F238E27FC236}">
                <a16:creationId xmlns:a16="http://schemas.microsoft.com/office/drawing/2014/main" id="{DF2B46FB-009D-4369-8010-6D5156B1DE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3243" y="1605095"/>
            <a:ext cx="2276750" cy="1462250"/>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a:extLst>
              <a:ext uri="{FF2B5EF4-FFF2-40B4-BE49-F238E27FC236}">
                <a16:creationId xmlns:a16="http://schemas.microsoft.com/office/drawing/2014/main" id="{73A54A36-C9BB-4202-9CDD-435DE3067DBF}"/>
              </a:ext>
            </a:extLst>
          </p:cNvPr>
          <p:cNvSpPr txBox="1"/>
          <p:nvPr/>
        </p:nvSpPr>
        <p:spPr>
          <a:xfrm>
            <a:off x="7849747" y="2161201"/>
            <a:ext cx="1178143" cy="307777"/>
          </a:xfrm>
          <a:prstGeom prst="rect">
            <a:avLst/>
          </a:prstGeom>
          <a:noFill/>
        </p:spPr>
        <p:txBody>
          <a:bodyPr wrap="none" rtlCol="0">
            <a:spAutoFit/>
          </a:bodyPr>
          <a:lstStyle/>
          <a:p>
            <a:r>
              <a:rPr lang="en-US" sz="1400" dirty="0"/>
              <a:t>Raspberry Pi</a:t>
            </a:r>
          </a:p>
        </p:txBody>
      </p:sp>
      <p:pic>
        <p:nvPicPr>
          <p:cNvPr id="1036" name="Picture 12" descr="Image result for beaglebone black">
            <a:extLst>
              <a:ext uri="{FF2B5EF4-FFF2-40B4-BE49-F238E27FC236}">
                <a16:creationId xmlns:a16="http://schemas.microsoft.com/office/drawing/2014/main" id="{5604715C-8A92-4599-A3C8-6E9375E4ED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1722" y="2990830"/>
            <a:ext cx="2352465" cy="1512299"/>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17">
            <a:extLst>
              <a:ext uri="{FF2B5EF4-FFF2-40B4-BE49-F238E27FC236}">
                <a16:creationId xmlns:a16="http://schemas.microsoft.com/office/drawing/2014/main" id="{9C5C4AA4-C91A-4E47-B7B4-B9E91E388AE7}"/>
              </a:ext>
            </a:extLst>
          </p:cNvPr>
          <p:cNvSpPr txBox="1"/>
          <p:nvPr/>
        </p:nvSpPr>
        <p:spPr>
          <a:xfrm>
            <a:off x="7849747" y="3593090"/>
            <a:ext cx="1590500" cy="307777"/>
          </a:xfrm>
          <a:prstGeom prst="rect">
            <a:avLst/>
          </a:prstGeom>
          <a:noFill/>
        </p:spPr>
        <p:txBody>
          <a:bodyPr wrap="none" rtlCol="0">
            <a:spAutoFit/>
          </a:bodyPr>
          <a:lstStyle/>
          <a:p>
            <a:r>
              <a:rPr lang="en-US" sz="1400" dirty="0"/>
              <a:t>Beaglebone Black</a:t>
            </a:r>
          </a:p>
        </p:txBody>
      </p:sp>
      <p:pic>
        <p:nvPicPr>
          <p:cNvPr id="1038" name="Picture 14" descr="Image of 2018's Best Single Board Computer (Raspberry Pi Alternatives): Asus Tinker Board S">
            <a:extLst>
              <a:ext uri="{FF2B5EF4-FFF2-40B4-BE49-F238E27FC236}">
                <a16:creationId xmlns:a16="http://schemas.microsoft.com/office/drawing/2014/main" id="{E152A5AC-CE58-498C-8696-59BFD70456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6502" y="4651531"/>
            <a:ext cx="1922903" cy="1322619"/>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TextBox 19">
            <a:extLst>
              <a:ext uri="{FF2B5EF4-FFF2-40B4-BE49-F238E27FC236}">
                <a16:creationId xmlns:a16="http://schemas.microsoft.com/office/drawing/2014/main" id="{96AD6B92-4567-444D-8524-78FE9FEC850F}"/>
              </a:ext>
            </a:extLst>
          </p:cNvPr>
          <p:cNvSpPr txBox="1"/>
          <p:nvPr/>
        </p:nvSpPr>
        <p:spPr>
          <a:xfrm>
            <a:off x="7851023" y="5148498"/>
            <a:ext cx="1651927" cy="307777"/>
          </a:xfrm>
          <a:prstGeom prst="rect">
            <a:avLst/>
          </a:prstGeom>
          <a:noFill/>
        </p:spPr>
        <p:txBody>
          <a:bodyPr wrap="none" rtlCol="0">
            <a:spAutoFit/>
          </a:bodyPr>
          <a:lstStyle/>
          <a:p>
            <a:r>
              <a:rPr lang="en-US" sz="1400" dirty="0"/>
              <a:t>ASUS Tinker Board</a:t>
            </a:r>
          </a:p>
        </p:txBody>
      </p:sp>
    </p:spTree>
    <p:extLst>
      <p:ext uri="{BB962C8B-B14F-4D97-AF65-F5344CB8AC3E}">
        <p14:creationId xmlns:p14="http://schemas.microsoft.com/office/powerpoint/2010/main" val="1337264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1662D95-E69D-4D36-AA23-AED29E030A87}"/>
              </a:ext>
            </a:extLst>
          </p:cNvPr>
          <p:cNvSpPr txBox="1">
            <a:spLocks/>
          </p:cNvSpPr>
          <p:nvPr/>
        </p:nvSpPr>
        <p:spPr>
          <a:xfrm>
            <a:off x="7766253" y="2246530"/>
            <a:ext cx="1485900" cy="48768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1600" dirty="0"/>
              <a:t>Lower power</a:t>
            </a:r>
          </a:p>
          <a:p>
            <a:pPr marL="0" indent="0">
              <a:buNone/>
            </a:pPr>
            <a:endParaRPr lang="en-US" sz="1600" dirty="0"/>
          </a:p>
          <a:p>
            <a:pPr marL="0" indent="0">
              <a:buNone/>
            </a:pPr>
            <a:r>
              <a:rPr lang="en-US" sz="1600" dirty="0"/>
              <a:t>Higher Performance</a:t>
            </a:r>
          </a:p>
          <a:p>
            <a:pPr marL="0" indent="0">
              <a:buNone/>
            </a:pPr>
            <a:endParaRPr lang="en-US" sz="1600" dirty="0"/>
          </a:p>
          <a:p>
            <a:pPr marL="0" indent="0">
              <a:buNone/>
            </a:pPr>
            <a:endParaRPr lang="en-US" sz="1600" dirty="0"/>
          </a:p>
          <a:p>
            <a:pPr marL="0" indent="0">
              <a:buNone/>
            </a:pPr>
            <a:endParaRPr lang="en-US" sz="1600" dirty="0"/>
          </a:p>
        </p:txBody>
      </p:sp>
      <p:sp>
        <p:nvSpPr>
          <p:cNvPr id="2" name="Title 1">
            <a:extLst>
              <a:ext uri="{FF2B5EF4-FFF2-40B4-BE49-F238E27FC236}">
                <a16:creationId xmlns:a16="http://schemas.microsoft.com/office/drawing/2014/main" id="{E6F66564-CFDB-4B1A-AA36-4C988C113EE8}"/>
              </a:ext>
            </a:extLst>
          </p:cNvPr>
          <p:cNvSpPr>
            <a:spLocks noGrp="1"/>
          </p:cNvSpPr>
          <p:nvPr>
            <p:ph type="title"/>
          </p:nvPr>
        </p:nvSpPr>
        <p:spPr/>
        <p:txBody>
          <a:bodyPr/>
          <a:lstStyle/>
          <a:p>
            <a:r>
              <a:rPr lang="en-US" dirty="0"/>
              <a:t>Embedded Applications</a:t>
            </a:r>
          </a:p>
        </p:txBody>
      </p:sp>
      <p:sp>
        <p:nvSpPr>
          <p:cNvPr id="3" name="Content Placeholder 2">
            <a:extLst>
              <a:ext uri="{FF2B5EF4-FFF2-40B4-BE49-F238E27FC236}">
                <a16:creationId xmlns:a16="http://schemas.microsoft.com/office/drawing/2014/main" id="{C1662D95-E69D-4D36-AA23-AED29E030A87}"/>
              </a:ext>
            </a:extLst>
          </p:cNvPr>
          <p:cNvSpPr>
            <a:spLocks noGrp="1"/>
          </p:cNvSpPr>
          <p:nvPr>
            <p:ph idx="1"/>
          </p:nvPr>
        </p:nvSpPr>
        <p:spPr/>
        <p:txBody>
          <a:bodyPr/>
          <a:lstStyle/>
          <a:p>
            <a:r>
              <a:rPr lang="en-US" dirty="0"/>
              <a:t>Sensing</a:t>
            </a:r>
          </a:p>
          <a:p>
            <a:r>
              <a:rPr lang="en-US" dirty="0"/>
              <a:t>Actuation</a:t>
            </a:r>
          </a:p>
          <a:p>
            <a:r>
              <a:rPr lang="en-US" dirty="0"/>
              <a:t>Signal conditioning</a:t>
            </a:r>
          </a:p>
          <a:p>
            <a:r>
              <a:rPr lang="en-US" dirty="0"/>
              <a:t>Low speed Data stream/IoT sensing</a:t>
            </a:r>
          </a:p>
          <a:p>
            <a:r>
              <a:rPr lang="en-US" dirty="0"/>
              <a:t>High speed communication/IoT gateways</a:t>
            </a:r>
          </a:p>
          <a:p>
            <a:r>
              <a:rPr lang="en-US" dirty="0"/>
              <a:t>Digital security</a:t>
            </a:r>
          </a:p>
          <a:p>
            <a:r>
              <a:rPr lang="en-US" dirty="0"/>
              <a:t>High resolution display/Graphics</a:t>
            </a:r>
          </a:p>
          <a:p>
            <a:r>
              <a:rPr lang="en-US" dirty="0"/>
              <a:t>Machine learning</a:t>
            </a:r>
          </a:p>
          <a:p>
            <a:r>
              <a:rPr lang="en-US" dirty="0"/>
              <a:t>Virtual/Augmented reality</a:t>
            </a:r>
          </a:p>
          <a:p>
            <a:r>
              <a:rPr lang="en-US" dirty="0"/>
              <a:t>Finally Smart everything</a:t>
            </a:r>
          </a:p>
          <a:p>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06418CA7-37F7-4912-9B7A-951E9D8E7CDB}"/>
              </a:ext>
            </a:extLst>
          </p:cNvPr>
          <p:cNvSpPr>
            <a:spLocks noGrp="1"/>
          </p:cNvSpPr>
          <p:nvPr>
            <p:ph type="sldNum" sz="quarter" idx="12"/>
          </p:nvPr>
        </p:nvSpPr>
        <p:spPr/>
        <p:txBody>
          <a:bodyPr/>
          <a:lstStyle/>
          <a:p>
            <a:fld id="{7CB11A71-9332-491E-BB8B-254194F4AE5E}" type="slidenum">
              <a:rPr lang="en-US" smtClean="0"/>
              <a:t>5</a:t>
            </a:fld>
            <a:endParaRPr lang="en-US"/>
          </a:p>
        </p:txBody>
      </p:sp>
      <p:cxnSp>
        <p:nvCxnSpPr>
          <p:cNvPr id="8" name="Straight Connector 7">
            <a:extLst>
              <a:ext uri="{FF2B5EF4-FFF2-40B4-BE49-F238E27FC236}">
                <a16:creationId xmlns:a16="http://schemas.microsoft.com/office/drawing/2014/main" id="{C9D47FBA-DBAA-4A5D-9093-659202FBE5CF}"/>
              </a:ext>
            </a:extLst>
          </p:cNvPr>
          <p:cNvCxnSpPr/>
          <p:nvPr/>
        </p:nvCxnSpPr>
        <p:spPr>
          <a:xfrm>
            <a:off x="723900" y="2857500"/>
            <a:ext cx="86487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926D77-1B34-4878-87C1-E4BE26B8E07F}"/>
              </a:ext>
            </a:extLst>
          </p:cNvPr>
          <p:cNvSpPr txBox="1"/>
          <p:nvPr/>
        </p:nvSpPr>
        <p:spPr>
          <a:xfrm>
            <a:off x="5559507" y="2230383"/>
            <a:ext cx="3528805" cy="646331"/>
          </a:xfrm>
          <a:prstGeom prst="rect">
            <a:avLst/>
          </a:prstGeom>
        </p:spPr>
        <p:txBody>
          <a:bodyPr vert="horz" lIns="91440" tIns="45720" rIns="91440" bIns="45720" rtlCol="0" anchor="t">
            <a:normAutofit/>
          </a:bodyPr>
          <a:lstStyle>
            <a:lvl1pPr defTabSz="457200">
              <a:spcBef>
                <a:spcPct val="0"/>
              </a:spcBef>
              <a:buNone/>
              <a:defRPr sz="3600">
                <a:solidFill>
                  <a:schemeClr val="accent1"/>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000" dirty="0"/>
              <a:t>Microcontrollers</a:t>
            </a:r>
          </a:p>
        </p:txBody>
      </p:sp>
      <p:sp>
        <p:nvSpPr>
          <p:cNvPr id="10" name="TextBox 9">
            <a:extLst>
              <a:ext uri="{FF2B5EF4-FFF2-40B4-BE49-F238E27FC236}">
                <a16:creationId xmlns:a16="http://schemas.microsoft.com/office/drawing/2014/main" id="{6A5E96F7-C64F-4902-AD28-997CCC6EBE12}"/>
              </a:ext>
            </a:extLst>
          </p:cNvPr>
          <p:cNvSpPr txBox="1"/>
          <p:nvPr/>
        </p:nvSpPr>
        <p:spPr>
          <a:xfrm>
            <a:off x="5542362" y="3029113"/>
            <a:ext cx="3452162" cy="646331"/>
          </a:xfrm>
          <a:prstGeom prst="rect">
            <a:avLst/>
          </a:prstGeom>
        </p:spPr>
        <p:txBody>
          <a:bodyPr vert="horz" lIns="91440" tIns="45720" rIns="91440" bIns="45720" rtlCol="0" anchor="t">
            <a:normAutofit/>
          </a:bodyPr>
          <a:lstStyle>
            <a:defPPr>
              <a:defRPr lang="en-US"/>
            </a:defPPr>
            <a:lvl1pPr defTabSz="457200">
              <a:spcBef>
                <a:spcPct val="0"/>
              </a:spcBef>
              <a:buNone/>
              <a:defRPr sz="3600">
                <a:solidFill>
                  <a:schemeClr val="accent1"/>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000" dirty="0"/>
              <a:t>Microprocessors</a:t>
            </a:r>
          </a:p>
        </p:txBody>
      </p:sp>
      <p:sp>
        <p:nvSpPr>
          <p:cNvPr id="7" name="Up-Down Arrow 6"/>
          <p:cNvSpPr/>
          <p:nvPr/>
        </p:nvSpPr>
        <p:spPr>
          <a:xfrm>
            <a:off x="9182100" y="1638300"/>
            <a:ext cx="266700" cy="2667000"/>
          </a:xfrm>
          <a:prstGeom prst="upDownArrow">
            <a:avLst/>
          </a:prstGeom>
          <a:gradFill flip="none" rotWithShape="1">
            <a:gsLst>
              <a:gs pos="49000">
                <a:schemeClr val="accent1">
                  <a:tint val="96000"/>
                  <a:lumMod val="100000"/>
                  <a:alpha val="24000"/>
                </a:schemeClr>
              </a:gs>
              <a:gs pos="83000">
                <a:schemeClr val="accent1">
                  <a:shade val="94000"/>
                  <a:lumMod val="94000"/>
                </a:schemeClr>
              </a:gs>
              <a:gs pos="22000">
                <a:schemeClr val="accent1">
                  <a:tint val="96000"/>
                  <a:lumMod val="100000"/>
                </a:schemeClr>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47DC031-DEFA-4248-B1BC-98C7B6C994D4}"/>
              </a:ext>
            </a:extLst>
          </p:cNvPr>
          <p:cNvPicPr>
            <a:picLocks noChangeAspect="1"/>
          </p:cNvPicPr>
          <p:nvPr/>
        </p:nvPicPr>
        <p:blipFill>
          <a:blip r:embed="rId3"/>
          <a:stretch>
            <a:fillRect/>
          </a:stretch>
        </p:blipFill>
        <p:spPr>
          <a:xfrm>
            <a:off x="4247243" y="4813301"/>
            <a:ext cx="4876800" cy="1440642"/>
          </a:xfrm>
          <a:prstGeom prst="rect">
            <a:avLst/>
          </a:prstGeom>
        </p:spPr>
      </p:pic>
    </p:spTree>
    <p:extLst>
      <p:ext uri="{BB962C8B-B14F-4D97-AF65-F5344CB8AC3E}">
        <p14:creationId xmlns:p14="http://schemas.microsoft.com/office/powerpoint/2010/main" val="2160168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23A8-A879-4243-BC01-F36B3B299B65}"/>
              </a:ext>
            </a:extLst>
          </p:cNvPr>
          <p:cNvSpPr>
            <a:spLocks noGrp="1"/>
          </p:cNvSpPr>
          <p:nvPr>
            <p:ph type="title"/>
          </p:nvPr>
        </p:nvSpPr>
        <p:spPr/>
        <p:txBody>
          <a:bodyPr>
            <a:normAutofit fontScale="90000"/>
          </a:bodyPr>
          <a:lstStyle/>
          <a:p>
            <a:r>
              <a:rPr lang="en-US" dirty="0"/>
              <a:t>Differentiation between Microcontrollers and Microprocessors </a:t>
            </a:r>
          </a:p>
        </p:txBody>
      </p:sp>
      <p:sp>
        <p:nvSpPr>
          <p:cNvPr id="6" name="Slide Number Placeholder 5">
            <a:extLst>
              <a:ext uri="{FF2B5EF4-FFF2-40B4-BE49-F238E27FC236}">
                <a16:creationId xmlns:a16="http://schemas.microsoft.com/office/drawing/2014/main" id="{CB777B60-2909-4435-B2BD-FD31CE5226ED}"/>
              </a:ext>
            </a:extLst>
          </p:cNvPr>
          <p:cNvSpPr>
            <a:spLocks noGrp="1"/>
          </p:cNvSpPr>
          <p:nvPr>
            <p:ph type="sldNum" sz="quarter" idx="12"/>
          </p:nvPr>
        </p:nvSpPr>
        <p:spPr/>
        <p:txBody>
          <a:bodyPr/>
          <a:lstStyle/>
          <a:p>
            <a:fld id="{7CB11A71-9332-491E-BB8B-254194F4AE5E}" type="slidenum">
              <a:rPr lang="en-US" smtClean="0"/>
              <a:t>6</a:t>
            </a:fld>
            <a:endParaRPr lang="en-US"/>
          </a:p>
        </p:txBody>
      </p:sp>
      <p:pic>
        <p:nvPicPr>
          <p:cNvPr id="2054" name="Picture 6" descr="https://cdn.instructables.com/F5Q/7ZZA/HWLD2U6D/F5Q7ZZAHWLD2U6D.LARGE.jpg">
            <a:extLst>
              <a:ext uri="{FF2B5EF4-FFF2-40B4-BE49-F238E27FC236}">
                <a16:creationId xmlns:a16="http://schemas.microsoft.com/office/drawing/2014/main" id="{31B4A573-D2D8-4455-B6EA-131E8285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735" y="1924773"/>
            <a:ext cx="4368799" cy="327660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a:extLst>
              <a:ext uri="{FF2B5EF4-FFF2-40B4-BE49-F238E27FC236}">
                <a16:creationId xmlns:a16="http://schemas.microsoft.com/office/drawing/2014/main" id="{A9B4BF47-DA09-47B4-B8DF-1320190672EA}"/>
              </a:ext>
            </a:extLst>
          </p:cNvPr>
          <p:cNvSpPr txBox="1"/>
          <p:nvPr/>
        </p:nvSpPr>
        <p:spPr>
          <a:xfrm>
            <a:off x="1547604" y="5335369"/>
            <a:ext cx="3025059" cy="646331"/>
          </a:xfrm>
          <a:prstGeom prst="rect">
            <a:avLst/>
          </a:prstGeom>
          <a:noFill/>
        </p:spPr>
        <p:txBody>
          <a:bodyPr wrap="none" rtlCol="0">
            <a:spAutoFit/>
          </a:bodyPr>
          <a:lstStyle/>
          <a:p>
            <a:r>
              <a:rPr lang="en-US" dirty="0"/>
              <a:t>Arduino Rubik’s cube solver</a:t>
            </a:r>
          </a:p>
          <a:p>
            <a:r>
              <a:rPr lang="en-US" dirty="0"/>
              <a:t>(Instructables)</a:t>
            </a:r>
          </a:p>
        </p:txBody>
      </p:sp>
      <p:pic>
        <p:nvPicPr>
          <p:cNvPr id="2056" name="Picture 8" descr="BeagleBone Blue ">
            <a:extLst>
              <a:ext uri="{FF2B5EF4-FFF2-40B4-BE49-F238E27FC236}">
                <a16:creationId xmlns:a16="http://schemas.microsoft.com/office/drawing/2014/main" id="{FA300701-28F0-4D32-B929-11A8C3C869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7073" y="1924773"/>
            <a:ext cx="2417680" cy="3225511"/>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a:extLst>
              <a:ext uri="{FF2B5EF4-FFF2-40B4-BE49-F238E27FC236}">
                <a16:creationId xmlns:a16="http://schemas.microsoft.com/office/drawing/2014/main" id="{A4CE27FE-2023-4ECB-85EC-4B958DD721EC}"/>
              </a:ext>
            </a:extLst>
          </p:cNvPr>
          <p:cNvSpPr txBox="1"/>
          <p:nvPr/>
        </p:nvSpPr>
        <p:spPr>
          <a:xfrm>
            <a:off x="6236194" y="5187142"/>
            <a:ext cx="2159437" cy="646331"/>
          </a:xfrm>
          <a:prstGeom prst="rect">
            <a:avLst/>
          </a:prstGeom>
          <a:noFill/>
        </p:spPr>
        <p:txBody>
          <a:bodyPr wrap="none" rtlCol="0">
            <a:spAutoFit/>
          </a:bodyPr>
          <a:lstStyle/>
          <a:p>
            <a:r>
              <a:rPr lang="en-US" dirty="0"/>
              <a:t>Beaglebone Blue</a:t>
            </a:r>
          </a:p>
          <a:p>
            <a:r>
              <a:rPr lang="en-US" dirty="0"/>
              <a:t>Rubik’s cube solver</a:t>
            </a:r>
          </a:p>
        </p:txBody>
      </p:sp>
    </p:spTree>
    <p:extLst>
      <p:ext uri="{BB962C8B-B14F-4D97-AF65-F5344CB8AC3E}">
        <p14:creationId xmlns:p14="http://schemas.microsoft.com/office/powerpoint/2010/main" val="1320182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48B1-F183-4041-B8AB-0F5996FDF39B}"/>
              </a:ext>
            </a:extLst>
          </p:cNvPr>
          <p:cNvSpPr>
            <a:spLocks noGrp="1"/>
          </p:cNvSpPr>
          <p:nvPr>
            <p:ph type="title"/>
          </p:nvPr>
        </p:nvSpPr>
        <p:spPr/>
        <p:txBody>
          <a:bodyPr/>
          <a:lstStyle/>
          <a:p>
            <a:r>
              <a:rPr lang="en-US" dirty="0"/>
              <a:t>Why move to a Microprocessor</a:t>
            </a:r>
          </a:p>
        </p:txBody>
      </p:sp>
      <p:sp>
        <p:nvSpPr>
          <p:cNvPr id="3" name="Content Placeholder 2">
            <a:extLst>
              <a:ext uri="{FF2B5EF4-FFF2-40B4-BE49-F238E27FC236}">
                <a16:creationId xmlns:a16="http://schemas.microsoft.com/office/drawing/2014/main" id="{7F42D9DD-2ABA-4286-9D69-B2CE17D5E1D3}"/>
              </a:ext>
            </a:extLst>
          </p:cNvPr>
          <p:cNvSpPr>
            <a:spLocks noGrp="1"/>
          </p:cNvSpPr>
          <p:nvPr>
            <p:ph idx="1"/>
          </p:nvPr>
        </p:nvSpPr>
        <p:spPr/>
        <p:txBody>
          <a:bodyPr/>
          <a:lstStyle/>
          <a:p>
            <a:r>
              <a:rPr lang="en-US" dirty="0"/>
              <a:t>Ease of use</a:t>
            </a:r>
          </a:p>
          <a:p>
            <a:pPr lvl="1"/>
            <a:r>
              <a:rPr lang="en-US" dirty="0"/>
              <a:t>Operating System manages all processes – abstraction of interfaces</a:t>
            </a:r>
          </a:p>
          <a:p>
            <a:pPr lvl="1"/>
            <a:r>
              <a:rPr lang="en-US" dirty="0"/>
              <a:t>Programming language support – program in python, JS</a:t>
            </a:r>
          </a:p>
          <a:p>
            <a:pPr lvl="1"/>
            <a:r>
              <a:rPr lang="en-US" dirty="0"/>
              <a:t>Peripherals</a:t>
            </a:r>
          </a:p>
          <a:p>
            <a:pPr lvl="1"/>
            <a:r>
              <a:rPr lang="en-US" dirty="0"/>
              <a:t>Driver support for Linux</a:t>
            </a:r>
          </a:p>
          <a:p>
            <a:r>
              <a:rPr lang="en-US" dirty="0"/>
              <a:t>Processing power</a:t>
            </a:r>
          </a:p>
          <a:p>
            <a:pPr lvl="1"/>
            <a:r>
              <a:rPr lang="en-US" dirty="0"/>
              <a:t>Big datasets/Displays needs more RAM</a:t>
            </a:r>
          </a:p>
          <a:p>
            <a:pPr lvl="1"/>
            <a:r>
              <a:rPr lang="en-US" dirty="0"/>
              <a:t>Need to run fast (GHz vs 10- 100s of MHz)</a:t>
            </a:r>
          </a:p>
          <a:p>
            <a:r>
              <a:rPr lang="en-US" dirty="0"/>
              <a:t>Value add</a:t>
            </a:r>
          </a:p>
          <a:p>
            <a:pPr lvl="1"/>
            <a:r>
              <a:rPr lang="en-US" dirty="0"/>
              <a:t>Security</a:t>
            </a:r>
          </a:p>
          <a:p>
            <a:pPr lvl="1"/>
            <a:r>
              <a:rPr lang="en-US" dirty="0"/>
              <a:t>System size flexibility</a:t>
            </a:r>
          </a:p>
          <a:p>
            <a:pPr lvl="1"/>
            <a:r>
              <a:rPr lang="en-US" dirty="0"/>
              <a:t>Add “smarts” to device</a:t>
            </a:r>
          </a:p>
        </p:txBody>
      </p:sp>
      <p:sp>
        <p:nvSpPr>
          <p:cNvPr id="6" name="Slide Number Placeholder 5">
            <a:extLst>
              <a:ext uri="{FF2B5EF4-FFF2-40B4-BE49-F238E27FC236}">
                <a16:creationId xmlns:a16="http://schemas.microsoft.com/office/drawing/2014/main" id="{A064F078-989B-45BD-83A7-A46FB942D8A6}"/>
              </a:ext>
            </a:extLst>
          </p:cNvPr>
          <p:cNvSpPr>
            <a:spLocks noGrp="1"/>
          </p:cNvSpPr>
          <p:nvPr>
            <p:ph type="sldNum" sz="quarter" idx="12"/>
          </p:nvPr>
        </p:nvSpPr>
        <p:spPr/>
        <p:txBody>
          <a:bodyPr/>
          <a:lstStyle/>
          <a:p>
            <a:fld id="{7CB11A71-9332-491E-BB8B-254194F4AE5E}" type="slidenum">
              <a:rPr lang="en-US" smtClean="0"/>
              <a:t>7</a:t>
            </a:fld>
            <a:endParaRPr lang="en-US"/>
          </a:p>
        </p:txBody>
      </p:sp>
    </p:spTree>
    <p:extLst>
      <p:ext uri="{BB962C8B-B14F-4D97-AF65-F5344CB8AC3E}">
        <p14:creationId xmlns:p14="http://schemas.microsoft.com/office/powerpoint/2010/main" val="3666848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599B9-7D9B-425A-A874-9D99012BA19F}"/>
              </a:ext>
            </a:extLst>
          </p:cNvPr>
          <p:cNvSpPr>
            <a:spLocks noGrp="1"/>
          </p:cNvSpPr>
          <p:nvPr>
            <p:ph type="title"/>
          </p:nvPr>
        </p:nvSpPr>
        <p:spPr>
          <a:xfrm>
            <a:off x="623532" y="381000"/>
            <a:ext cx="9130068" cy="914400"/>
          </a:xfrm>
        </p:spPr>
        <p:txBody>
          <a:bodyPr/>
          <a:lstStyle/>
          <a:p>
            <a:r>
              <a:rPr lang="en-US" dirty="0"/>
              <a:t>Microcontroller based Embedded System </a:t>
            </a:r>
          </a:p>
        </p:txBody>
      </p:sp>
      <p:sp>
        <p:nvSpPr>
          <p:cNvPr id="6" name="Slide Number Placeholder 5">
            <a:extLst>
              <a:ext uri="{FF2B5EF4-FFF2-40B4-BE49-F238E27FC236}">
                <a16:creationId xmlns:a16="http://schemas.microsoft.com/office/drawing/2014/main" id="{3F94F71F-17D5-49C0-BF34-01622AB81BB9}"/>
              </a:ext>
            </a:extLst>
          </p:cNvPr>
          <p:cNvSpPr>
            <a:spLocks noGrp="1"/>
          </p:cNvSpPr>
          <p:nvPr>
            <p:ph type="sldNum" sz="quarter" idx="12"/>
          </p:nvPr>
        </p:nvSpPr>
        <p:spPr/>
        <p:txBody>
          <a:bodyPr/>
          <a:lstStyle/>
          <a:p>
            <a:fld id="{7CB11A71-9332-491E-BB8B-254194F4AE5E}" type="slidenum">
              <a:rPr lang="en-US" smtClean="0"/>
              <a:t>8</a:t>
            </a:fld>
            <a:endParaRPr lang="en-US"/>
          </a:p>
        </p:txBody>
      </p:sp>
      <p:sp>
        <p:nvSpPr>
          <p:cNvPr id="7" name="Rectangle: Rounded Corners 6">
            <a:extLst>
              <a:ext uri="{FF2B5EF4-FFF2-40B4-BE49-F238E27FC236}">
                <a16:creationId xmlns:a16="http://schemas.microsoft.com/office/drawing/2014/main" id="{E4010F5D-133F-4A09-BC28-29DB14778C24}"/>
              </a:ext>
            </a:extLst>
          </p:cNvPr>
          <p:cNvSpPr/>
          <p:nvPr/>
        </p:nvSpPr>
        <p:spPr>
          <a:xfrm>
            <a:off x="3962400" y="2627531"/>
            <a:ext cx="18288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µController</a:t>
            </a:r>
          </a:p>
        </p:txBody>
      </p:sp>
      <p:sp>
        <p:nvSpPr>
          <p:cNvPr id="8" name="Rectangle: Rounded Corners 7">
            <a:extLst>
              <a:ext uri="{FF2B5EF4-FFF2-40B4-BE49-F238E27FC236}">
                <a16:creationId xmlns:a16="http://schemas.microsoft.com/office/drawing/2014/main" id="{B46C3F64-7FE7-4D0D-B319-83E9E04938E3}"/>
              </a:ext>
            </a:extLst>
          </p:cNvPr>
          <p:cNvSpPr/>
          <p:nvPr/>
        </p:nvSpPr>
        <p:spPr>
          <a:xfrm>
            <a:off x="1676400" y="2627531"/>
            <a:ext cx="1828800" cy="571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Power </a:t>
            </a:r>
          </a:p>
          <a:p>
            <a:pPr algn="ctr"/>
            <a:r>
              <a:rPr lang="en-US" dirty="0"/>
              <a:t>input</a:t>
            </a:r>
          </a:p>
        </p:txBody>
      </p:sp>
      <p:sp>
        <p:nvSpPr>
          <p:cNvPr id="9" name="Rectangle: Rounded Corners 8">
            <a:extLst>
              <a:ext uri="{FF2B5EF4-FFF2-40B4-BE49-F238E27FC236}">
                <a16:creationId xmlns:a16="http://schemas.microsoft.com/office/drawing/2014/main" id="{D3440AA7-B963-4A91-9C65-462F1AF42C3A}"/>
              </a:ext>
            </a:extLst>
          </p:cNvPr>
          <p:cNvSpPr/>
          <p:nvPr/>
        </p:nvSpPr>
        <p:spPr>
          <a:xfrm>
            <a:off x="6248400" y="2627531"/>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WiFi / BLE</a:t>
            </a:r>
          </a:p>
        </p:txBody>
      </p:sp>
      <p:sp>
        <p:nvSpPr>
          <p:cNvPr id="10" name="Rectangle: Rounded Corners 9">
            <a:extLst>
              <a:ext uri="{FF2B5EF4-FFF2-40B4-BE49-F238E27FC236}">
                <a16:creationId xmlns:a16="http://schemas.microsoft.com/office/drawing/2014/main" id="{518281EC-FA48-402D-B0DC-9ABD8929C215}"/>
              </a:ext>
            </a:extLst>
          </p:cNvPr>
          <p:cNvSpPr/>
          <p:nvPr/>
        </p:nvSpPr>
        <p:spPr>
          <a:xfrm>
            <a:off x="1676400" y="3884831"/>
            <a:ext cx="1828800" cy="571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JTAG</a:t>
            </a:r>
          </a:p>
          <a:p>
            <a:pPr algn="ctr"/>
            <a:r>
              <a:rPr lang="en-US" dirty="0"/>
              <a:t>Provisioning</a:t>
            </a:r>
          </a:p>
        </p:txBody>
      </p:sp>
      <p:sp>
        <p:nvSpPr>
          <p:cNvPr id="11" name="Rectangle: Rounded Corners 10">
            <a:extLst>
              <a:ext uri="{FF2B5EF4-FFF2-40B4-BE49-F238E27FC236}">
                <a16:creationId xmlns:a16="http://schemas.microsoft.com/office/drawing/2014/main" id="{3DDF8879-5A1D-4CBC-A721-F0FCEABF4FFE}"/>
              </a:ext>
            </a:extLst>
          </p:cNvPr>
          <p:cNvSpPr/>
          <p:nvPr/>
        </p:nvSpPr>
        <p:spPr>
          <a:xfrm>
            <a:off x="6248400" y="4075331"/>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Motor / Actuator</a:t>
            </a:r>
          </a:p>
        </p:txBody>
      </p:sp>
      <p:sp>
        <p:nvSpPr>
          <p:cNvPr id="12" name="Rectangle: Rounded Corners 11">
            <a:extLst>
              <a:ext uri="{FF2B5EF4-FFF2-40B4-BE49-F238E27FC236}">
                <a16:creationId xmlns:a16="http://schemas.microsoft.com/office/drawing/2014/main" id="{DC156A92-3E29-4C15-9BC3-01D9BBAA866A}"/>
              </a:ext>
            </a:extLst>
          </p:cNvPr>
          <p:cNvSpPr/>
          <p:nvPr/>
        </p:nvSpPr>
        <p:spPr>
          <a:xfrm>
            <a:off x="6248400" y="3084731"/>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Sensors</a:t>
            </a:r>
          </a:p>
        </p:txBody>
      </p:sp>
      <p:sp>
        <p:nvSpPr>
          <p:cNvPr id="13" name="Rectangle: Rounded Corners 12">
            <a:extLst>
              <a:ext uri="{FF2B5EF4-FFF2-40B4-BE49-F238E27FC236}">
                <a16:creationId xmlns:a16="http://schemas.microsoft.com/office/drawing/2014/main" id="{5B194F6C-710C-4FEF-87DC-9083EF5EFF65}"/>
              </a:ext>
            </a:extLst>
          </p:cNvPr>
          <p:cNvSpPr/>
          <p:nvPr/>
        </p:nvSpPr>
        <p:spPr>
          <a:xfrm>
            <a:off x="6248400" y="3618131"/>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User I/O</a:t>
            </a:r>
          </a:p>
        </p:txBody>
      </p:sp>
      <p:cxnSp>
        <p:nvCxnSpPr>
          <p:cNvPr id="14" name="Straight Arrow Connector 13">
            <a:extLst>
              <a:ext uri="{FF2B5EF4-FFF2-40B4-BE49-F238E27FC236}">
                <a16:creationId xmlns:a16="http://schemas.microsoft.com/office/drawing/2014/main" id="{D95032DD-44AC-4DB7-99F9-8BEE36394F38}"/>
              </a:ext>
            </a:extLst>
          </p:cNvPr>
          <p:cNvCxnSpPr>
            <a:cxnSpLocks/>
          </p:cNvCxnSpPr>
          <p:nvPr/>
        </p:nvCxnSpPr>
        <p:spPr>
          <a:xfrm>
            <a:off x="3505200" y="2970431"/>
            <a:ext cx="457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D573C22-619A-4FE7-A6B0-C5B0DD01B70C}"/>
              </a:ext>
            </a:extLst>
          </p:cNvPr>
          <p:cNvCxnSpPr>
            <a:cxnSpLocks/>
          </p:cNvCxnSpPr>
          <p:nvPr/>
        </p:nvCxnSpPr>
        <p:spPr>
          <a:xfrm>
            <a:off x="3505200" y="4113431"/>
            <a:ext cx="457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8D212BA-66F2-4471-921E-B3997A060F4B}"/>
              </a:ext>
            </a:extLst>
          </p:cNvPr>
          <p:cNvCxnSpPr>
            <a:cxnSpLocks/>
          </p:cNvCxnSpPr>
          <p:nvPr/>
        </p:nvCxnSpPr>
        <p:spPr>
          <a:xfrm>
            <a:off x="5791200" y="2818031"/>
            <a:ext cx="4572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1DB0FEC-6E2D-46EC-ADAE-BAE66F018F3A}"/>
              </a:ext>
            </a:extLst>
          </p:cNvPr>
          <p:cNvCxnSpPr>
            <a:cxnSpLocks/>
          </p:cNvCxnSpPr>
          <p:nvPr/>
        </p:nvCxnSpPr>
        <p:spPr>
          <a:xfrm>
            <a:off x="5791200" y="3275231"/>
            <a:ext cx="4572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9CA726A-DCD8-4720-AE38-B939E5167369}"/>
              </a:ext>
            </a:extLst>
          </p:cNvPr>
          <p:cNvCxnSpPr>
            <a:cxnSpLocks/>
          </p:cNvCxnSpPr>
          <p:nvPr/>
        </p:nvCxnSpPr>
        <p:spPr>
          <a:xfrm>
            <a:off x="5791200" y="3808631"/>
            <a:ext cx="4572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1D6C5F9-8F3F-496A-A07D-021F4D2172A6}"/>
              </a:ext>
            </a:extLst>
          </p:cNvPr>
          <p:cNvCxnSpPr>
            <a:cxnSpLocks/>
          </p:cNvCxnSpPr>
          <p:nvPr/>
        </p:nvCxnSpPr>
        <p:spPr>
          <a:xfrm>
            <a:off x="5791200" y="4265831"/>
            <a:ext cx="4572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F45C1089-0321-495F-959A-A789B3E3DCE1}"/>
              </a:ext>
            </a:extLst>
          </p:cNvPr>
          <p:cNvSpPr/>
          <p:nvPr/>
        </p:nvSpPr>
        <p:spPr>
          <a:xfrm>
            <a:off x="2590800" y="3351431"/>
            <a:ext cx="9144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CLK</a:t>
            </a:r>
          </a:p>
        </p:txBody>
      </p:sp>
      <p:cxnSp>
        <p:nvCxnSpPr>
          <p:cNvPr id="22" name="Straight Arrow Connector 21">
            <a:extLst>
              <a:ext uri="{FF2B5EF4-FFF2-40B4-BE49-F238E27FC236}">
                <a16:creationId xmlns:a16="http://schemas.microsoft.com/office/drawing/2014/main" id="{D8A052C2-7180-4E86-8CA8-DECDB567EBF7}"/>
              </a:ext>
            </a:extLst>
          </p:cNvPr>
          <p:cNvCxnSpPr>
            <a:cxnSpLocks/>
          </p:cNvCxnSpPr>
          <p:nvPr/>
        </p:nvCxnSpPr>
        <p:spPr>
          <a:xfrm>
            <a:off x="3505200" y="3541931"/>
            <a:ext cx="457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620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A9060B-8DA4-4CC3-9117-B880DE5F5B5F}"/>
              </a:ext>
            </a:extLst>
          </p:cNvPr>
          <p:cNvSpPr/>
          <p:nvPr/>
        </p:nvSpPr>
        <p:spPr>
          <a:xfrm>
            <a:off x="0" y="68580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1FFC4549-071C-4BF3-B5C2-601D5702C2E8}"/>
              </a:ext>
            </a:extLst>
          </p:cNvPr>
          <p:cNvSpPr/>
          <p:nvPr/>
        </p:nvSpPr>
        <p:spPr>
          <a:xfrm>
            <a:off x="2286000" y="838200"/>
            <a:ext cx="7467600" cy="5181600"/>
          </a:xfrm>
          <a:prstGeom prst="round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2" name="Title 1">
            <a:extLst>
              <a:ext uri="{FF2B5EF4-FFF2-40B4-BE49-F238E27FC236}">
                <a16:creationId xmlns:a16="http://schemas.microsoft.com/office/drawing/2014/main" id="{0BBF7384-9CEA-456C-B7E6-D8E52BDD98E1}"/>
              </a:ext>
            </a:extLst>
          </p:cNvPr>
          <p:cNvSpPr>
            <a:spLocks noGrp="1"/>
          </p:cNvSpPr>
          <p:nvPr>
            <p:ph type="title"/>
          </p:nvPr>
        </p:nvSpPr>
        <p:spPr>
          <a:xfrm>
            <a:off x="381000" y="152400"/>
            <a:ext cx="9130068" cy="914400"/>
          </a:xfrm>
        </p:spPr>
        <p:txBody>
          <a:bodyPr anchor="t">
            <a:normAutofit/>
          </a:bodyPr>
          <a:lstStyle/>
          <a:p>
            <a:r>
              <a:rPr lang="en-US" dirty="0"/>
              <a:t>A Microprocessor based Embedded System</a:t>
            </a:r>
          </a:p>
        </p:txBody>
      </p:sp>
      <p:sp>
        <p:nvSpPr>
          <p:cNvPr id="5" name="Rectangle: Rounded Corners 4">
            <a:extLst>
              <a:ext uri="{FF2B5EF4-FFF2-40B4-BE49-F238E27FC236}">
                <a16:creationId xmlns:a16="http://schemas.microsoft.com/office/drawing/2014/main" id="{5CBD586B-2E35-490E-9E1A-21DDEDF609D7}"/>
              </a:ext>
            </a:extLst>
          </p:cNvPr>
          <p:cNvSpPr/>
          <p:nvPr/>
        </p:nvSpPr>
        <p:spPr>
          <a:xfrm>
            <a:off x="76200" y="18288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Power </a:t>
            </a:r>
          </a:p>
          <a:p>
            <a:pPr algn="ctr"/>
            <a:r>
              <a:rPr lang="en-US" dirty="0"/>
              <a:t>Input</a:t>
            </a:r>
          </a:p>
        </p:txBody>
      </p:sp>
      <p:sp>
        <p:nvSpPr>
          <p:cNvPr id="6" name="Rectangle: Rounded Corners 5">
            <a:extLst>
              <a:ext uri="{FF2B5EF4-FFF2-40B4-BE49-F238E27FC236}">
                <a16:creationId xmlns:a16="http://schemas.microsoft.com/office/drawing/2014/main" id="{6BF24578-36A0-4B18-903C-15F90E2AF705}"/>
              </a:ext>
            </a:extLst>
          </p:cNvPr>
          <p:cNvSpPr/>
          <p:nvPr/>
        </p:nvSpPr>
        <p:spPr>
          <a:xfrm>
            <a:off x="10210800" y="9525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WiFi / BLE</a:t>
            </a:r>
          </a:p>
        </p:txBody>
      </p:sp>
      <p:sp>
        <p:nvSpPr>
          <p:cNvPr id="7" name="Rectangle: Rounded Corners 6">
            <a:extLst>
              <a:ext uri="{FF2B5EF4-FFF2-40B4-BE49-F238E27FC236}">
                <a16:creationId xmlns:a16="http://schemas.microsoft.com/office/drawing/2014/main" id="{C99911E2-A954-4793-AC56-23054803D7D4}"/>
              </a:ext>
            </a:extLst>
          </p:cNvPr>
          <p:cNvSpPr/>
          <p:nvPr/>
        </p:nvSpPr>
        <p:spPr>
          <a:xfrm>
            <a:off x="114300" y="4572000"/>
            <a:ext cx="17145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Flash</a:t>
            </a:r>
          </a:p>
          <a:p>
            <a:pPr algn="ctr"/>
            <a:r>
              <a:rPr lang="en-US" dirty="0"/>
              <a:t>Provisioning</a:t>
            </a:r>
          </a:p>
        </p:txBody>
      </p:sp>
      <p:sp>
        <p:nvSpPr>
          <p:cNvPr id="8" name="Rectangle: Rounded Corners 7">
            <a:extLst>
              <a:ext uri="{FF2B5EF4-FFF2-40B4-BE49-F238E27FC236}">
                <a16:creationId xmlns:a16="http://schemas.microsoft.com/office/drawing/2014/main" id="{BB1F4DB9-88CD-41EF-951C-1CA15676AD83}"/>
              </a:ext>
            </a:extLst>
          </p:cNvPr>
          <p:cNvSpPr/>
          <p:nvPr/>
        </p:nvSpPr>
        <p:spPr>
          <a:xfrm>
            <a:off x="10248900" y="3695699"/>
            <a:ext cx="1828800" cy="478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Motor / Actuator</a:t>
            </a:r>
          </a:p>
        </p:txBody>
      </p:sp>
      <p:sp>
        <p:nvSpPr>
          <p:cNvPr id="9" name="Rectangle: Rounded Corners 8">
            <a:extLst>
              <a:ext uri="{FF2B5EF4-FFF2-40B4-BE49-F238E27FC236}">
                <a16:creationId xmlns:a16="http://schemas.microsoft.com/office/drawing/2014/main" id="{719B9CD2-6BDD-407B-BCAC-AE81F0CC2C5C}"/>
              </a:ext>
            </a:extLst>
          </p:cNvPr>
          <p:cNvSpPr/>
          <p:nvPr/>
        </p:nvSpPr>
        <p:spPr>
          <a:xfrm>
            <a:off x="10210800" y="18669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Sensors</a:t>
            </a:r>
          </a:p>
        </p:txBody>
      </p:sp>
      <p:sp>
        <p:nvSpPr>
          <p:cNvPr id="10" name="Rectangle: Rounded Corners 9">
            <a:extLst>
              <a:ext uri="{FF2B5EF4-FFF2-40B4-BE49-F238E27FC236}">
                <a16:creationId xmlns:a16="http://schemas.microsoft.com/office/drawing/2014/main" id="{532CA56F-1EA9-4265-BCD5-8D6A3F2173A9}"/>
              </a:ext>
            </a:extLst>
          </p:cNvPr>
          <p:cNvSpPr/>
          <p:nvPr/>
        </p:nvSpPr>
        <p:spPr>
          <a:xfrm>
            <a:off x="10210800" y="27813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User I/O</a:t>
            </a:r>
          </a:p>
        </p:txBody>
      </p:sp>
      <p:cxnSp>
        <p:nvCxnSpPr>
          <p:cNvPr id="12" name="Straight Arrow Connector 11">
            <a:extLst>
              <a:ext uri="{FF2B5EF4-FFF2-40B4-BE49-F238E27FC236}">
                <a16:creationId xmlns:a16="http://schemas.microsoft.com/office/drawing/2014/main" id="{49732F90-357C-4F40-B556-5B3F2A892FF7}"/>
              </a:ext>
            </a:extLst>
          </p:cNvPr>
          <p:cNvCxnSpPr>
            <a:cxnSpLocks/>
          </p:cNvCxnSpPr>
          <p:nvPr/>
        </p:nvCxnSpPr>
        <p:spPr>
          <a:xfrm>
            <a:off x="1828800" y="2171700"/>
            <a:ext cx="457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A548B5D-50CE-4B44-9924-2719079E0952}"/>
              </a:ext>
            </a:extLst>
          </p:cNvPr>
          <p:cNvCxnSpPr>
            <a:cxnSpLocks/>
          </p:cNvCxnSpPr>
          <p:nvPr/>
        </p:nvCxnSpPr>
        <p:spPr>
          <a:xfrm>
            <a:off x="1828800" y="4914900"/>
            <a:ext cx="457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10A4266-BF89-47CF-BC17-DB77C4EB56EF}"/>
              </a:ext>
            </a:extLst>
          </p:cNvPr>
          <p:cNvCxnSpPr>
            <a:cxnSpLocks/>
          </p:cNvCxnSpPr>
          <p:nvPr/>
        </p:nvCxnSpPr>
        <p:spPr>
          <a:xfrm>
            <a:off x="9753600" y="1143000"/>
            <a:ext cx="4572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FBDEBBB-2572-4392-929B-15B43761FE00}"/>
              </a:ext>
            </a:extLst>
          </p:cNvPr>
          <p:cNvCxnSpPr>
            <a:cxnSpLocks/>
          </p:cNvCxnSpPr>
          <p:nvPr/>
        </p:nvCxnSpPr>
        <p:spPr>
          <a:xfrm>
            <a:off x="9753600" y="2057400"/>
            <a:ext cx="4572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611846F-3D45-47D2-8277-A3BC36BB1224}"/>
              </a:ext>
            </a:extLst>
          </p:cNvPr>
          <p:cNvCxnSpPr>
            <a:cxnSpLocks/>
          </p:cNvCxnSpPr>
          <p:nvPr/>
        </p:nvCxnSpPr>
        <p:spPr>
          <a:xfrm>
            <a:off x="9791700" y="3886200"/>
            <a:ext cx="4572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68E4957-9BA0-4A38-A6DC-92AC41D1DA52}"/>
              </a:ext>
            </a:extLst>
          </p:cNvPr>
          <p:cNvCxnSpPr>
            <a:cxnSpLocks/>
          </p:cNvCxnSpPr>
          <p:nvPr/>
        </p:nvCxnSpPr>
        <p:spPr>
          <a:xfrm>
            <a:off x="9753600" y="2971800"/>
            <a:ext cx="4572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4A976B53-4A47-4F03-BFDF-06742BFD6C20}"/>
              </a:ext>
            </a:extLst>
          </p:cNvPr>
          <p:cNvSpPr/>
          <p:nvPr/>
        </p:nvSpPr>
        <p:spPr>
          <a:xfrm>
            <a:off x="10210800" y="45720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USB / Ethernet</a:t>
            </a:r>
          </a:p>
        </p:txBody>
      </p:sp>
      <p:sp>
        <p:nvSpPr>
          <p:cNvPr id="24" name="Rectangle: Rounded Corners 23">
            <a:extLst>
              <a:ext uri="{FF2B5EF4-FFF2-40B4-BE49-F238E27FC236}">
                <a16:creationId xmlns:a16="http://schemas.microsoft.com/office/drawing/2014/main" id="{B9B5A2BE-2B37-4840-A406-60244A6696E3}"/>
              </a:ext>
            </a:extLst>
          </p:cNvPr>
          <p:cNvSpPr/>
          <p:nvPr/>
        </p:nvSpPr>
        <p:spPr>
          <a:xfrm>
            <a:off x="10210800" y="5257800"/>
            <a:ext cx="1828800" cy="571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NV Storage (eMMC / Flash)</a:t>
            </a:r>
          </a:p>
        </p:txBody>
      </p:sp>
      <p:sp>
        <p:nvSpPr>
          <p:cNvPr id="26" name="Rectangle: Rounded Corners 25">
            <a:extLst>
              <a:ext uri="{FF2B5EF4-FFF2-40B4-BE49-F238E27FC236}">
                <a16:creationId xmlns:a16="http://schemas.microsoft.com/office/drawing/2014/main" id="{86AD933D-2B23-4CEF-AD2B-D5FB50A911E0}"/>
              </a:ext>
            </a:extLst>
          </p:cNvPr>
          <p:cNvSpPr/>
          <p:nvPr/>
        </p:nvSpPr>
        <p:spPr>
          <a:xfrm>
            <a:off x="914400" y="3238500"/>
            <a:ext cx="9144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CLK</a:t>
            </a:r>
          </a:p>
        </p:txBody>
      </p:sp>
      <p:cxnSp>
        <p:nvCxnSpPr>
          <p:cNvPr id="27" name="Straight Arrow Connector 26">
            <a:extLst>
              <a:ext uri="{FF2B5EF4-FFF2-40B4-BE49-F238E27FC236}">
                <a16:creationId xmlns:a16="http://schemas.microsoft.com/office/drawing/2014/main" id="{8F5E5F57-6B87-42C7-873E-EA72E98539C1}"/>
              </a:ext>
            </a:extLst>
          </p:cNvPr>
          <p:cNvCxnSpPr>
            <a:cxnSpLocks/>
          </p:cNvCxnSpPr>
          <p:nvPr/>
        </p:nvCxnSpPr>
        <p:spPr>
          <a:xfrm>
            <a:off x="9753600" y="4762500"/>
            <a:ext cx="4572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A4B9A22-19F7-4689-B498-7B082B9C47F2}"/>
              </a:ext>
            </a:extLst>
          </p:cNvPr>
          <p:cNvSpPr/>
          <p:nvPr/>
        </p:nvSpPr>
        <p:spPr>
          <a:xfrm>
            <a:off x="5012953" y="1963834"/>
            <a:ext cx="2622368" cy="3802892"/>
          </a:xfrm>
          <a:prstGeom prst="rect">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29" name="Rectangle 28">
            <a:extLst>
              <a:ext uri="{FF2B5EF4-FFF2-40B4-BE49-F238E27FC236}">
                <a16:creationId xmlns:a16="http://schemas.microsoft.com/office/drawing/2014/main" id="{6728DC13-1EDE-467F-8DAC-E7AF450CBED6}"/>
              </a:ext>
            </a:extLst>
          </p:cNvPr>
          <p:cNvSpPr/>
          <p:nvPr/>
        </p:nvSpPr>
        <p:spPr>
          <a:xfrm>
            <a:off x="3154597" y="1401073"/>
            <a:ext cx="1097280" cy="4384457"/>
          </a:xfrm>
          <a:prstGeom prst="rect">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30" name="Rectangle 29">
            <a:extLst>
              <a:ext uri="{FF2B5EF4-FFF2-40B4-BE49-F238E27FC236}">
                <a16:creationId xmlns:a16="http://schemas.microsoft.com/office/drawing/2014/main" id="{3A78F710-5C75-412F-8D9E-BDC6215DB90A}"/>
              </a:ext>
            </a:extLst>
          </p:cNvPr>
          <p:cNvSpPr/>
          <p:nvPr/>
        </p:nvSpPr>
        <p:spPr>
          <a:xfrm>
            <a:off x="8237912" y="1984720"/>
            <a:ext cx="900803" cy="3782009"/>
          </a:xfrm>
          <a:prstGeom prst="rect">
            <a:avLst/>
          </a:prstGeom>
        </p:spPr>
        <p:style>
          <a:lnRef idx="0">
            <a:schemeClr val="accent6"/>
          </a:lnRef>
          <a:fillRef idx="3">
            <a:schemeClr val="accent6"/>
          </a:fillRef>
          <a:effectRef idx="3">
            <a:schemeClr val="accent6"/>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1" name="Rectangle 30">
            <a:extLst>
              <a:ext uri="{FF2B5EF4-FFF2-40B4-BE49-F238E27FC236}">
                <a16:creationId xmlns:a16="http://schemas.microsoft.com/office/drawing/2014/main" id="{F6F13E51-E708-454A-9269-FF8341CA9168}"/>
              </a:ext>
            </a:extLst>
          </p:cNvPr>
          <p:cNvSpPr/>
          <p:nvPr/>
        </p:nvSpPr>
        <p:spPr>
          <a:xfrm>
            <a:off x="5046648" y="1380365"/>
            <a:ext cx="1027024" cy="377086"/>
          </a:xfrm>
          <a:prstGeom prst="rect">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nvGrpSpPr>
          <p:cNvPr id="32" name="Group 31">
            <a:extLst>
              <a:ext uri="{FF2B5EF4-FFF2-40B4-BE49-F238E27FC236}">
                <a16:creationId xmlns:a16="http://schemas.microsoft.com/office/drawing/2014/main" id="{E4D80847-ACB5-4AA8-9B21-6A435C5E62CF}"/>
              </a:ext>
            </a:extLst>
          </p:cNvPr>
          <p:cNvGrpSpPr/>
          <p:nvPr/>
        </p:nvGrpSpPr>
        <p:grpSpPr>
          <a:xfrm>
            <a:off x="2400300" y="1408095"/>
            <a:ext cx="716200" cy="412058"/>
            <a:chOff x="208722" y="1771368"/>
            <a:chExt cx="805827" cy="412058"/>
          </a:xfrm>
        </p:grpSpPr>
        <p:cxnSp>
          <p:nvCxnSpPr>
            <p:cNvPr id="33" name="Straight Arrow Connector 32">
              <a:extLst>
                <a:ext uri="{FF2B5EF4-FFF2-40B4-BE49-F238E27FC236}">
                  <a16:creationId xmlns:a16="http://schemas.microsoft.com/office/drawing/2014/main" id="{117CBEDA-8A3E-477E-B67D-87323509EA8C}"/>
                </a:ext>
              </a:extLst>
            </p:cNvPr>
            <p:cNvCxnSpPr>
              <a:cxnSpLocks/>
            </p:cNvCxnSpPr>
            <p:nvPr/>
          </p:nvCxnSpPr>
          <p:spPr>
            <a:xfrm>
              <a:off x="304800" y="1968137"/>
              <a:ext cx="70974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TextBox 9">
              <a:extLst>
                <a:ext uri="{FF2B5EF4-FFF2-40B4-BE49-F238E27FC236}">
                  <a16:creationId xmlns:a16="http://schemas.microsoft.com/office/drawing/2014/main" id="{40730D90-4AE1-4BBC-BEFB-5A350A2FDA3B}"/>
                </a:ext>
              </a:extLst>
            </p:cNvPr>
            <p:cNvSpPr txBox="1"/>
            <p:nvPr/>
          </p:nvSpPr>
          <p:spPr>
            <a:xfrm>
              <a:off x="208722" y="1771368"/>
              <a:ext cx="462932" cy="2847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AC</a:t>
              </a:r>
              <a:endParaRPr lang="en-US" sz="1350" dirty="0"/>
            </a:p>
          </p:txBody>
        </p:sp>
        <p:grpSp>
          <p:nvGrpSpPr>
            <p:cNvPr id="35" name="Group 34">
              <a:extLst>
                <a:ext uri="{FF2B5EF4-FFF2-40B4-BE49-F238E27FC236}">
                  <a16:creationId xmlns:a16="http://schemas.microsoft.com/office/drawing/2014/main" id="{97B85A81-81FF-4DDD-A55F-984CD9D552B9}"/>
                </a:ext>
              </a:extLst>
            </p:cNvPr>
            <p:cNvGrpSpPr/>
            <p:nvPr/>
          </p:nvGrpSpPr>
          <p:grpSpPr>
            <a:xfrm>
              <a:off x="450399" y="2004521"/>
              <a:ext cx="316370" cy="178905"/>
              <a:chOff x="367395" y="2032978"/>
              <a:chExt cx="316370" cy="178905"/>
            </a:xfrm>
          </p:grpSpPr>
          <p:pic>
            <p:nvPicPr>
              <p:cNvPr id="37" name="Picture 36" descr="File:&lt;strong&gt;Capacitor&lt;/strong&gt; symbol GOST.svg — Wikimedia Commons">
                <a:extLst>
                  <a:ext uri="{FF2B5EF4-FFF2-40B4-BE49-F238E27FC236}">
                    <a16:creationId xmlns:a16="http://schemas.microsoft.com/office/drawing/2014/main" id="{38B493BA-E5A1-48A7-9F14-838CB35F3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89951" y="2018070"/>
                <a:ext cx="178905" cy="208722"/>
              </a:xfrm>
              <a:prstGeom prst="rect">
                <a:avLst/>
              </a:prstGeom>
            </p:spPr>
          </p:pic>
          <p:pic>
            <p:nvPicPr>
              <p:cNvPr id="38" name="Picture 37" descr="RSA IEC &lt;strong&gt;Ground&lt;/strong&gt; Symbol - vector Clip Art">
                <a:extLst>
                  <a:ext uri="{FF2B5EF4-FFF2-40B4-BE49-F238E27FC236}">
                    <a16:creationId xmlns:a16="http://schemas.microsoft.com/office/drawing/2014/main" id="{33612246-96C3-4E12-9A2B-3F056BCFF8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91667" y="2028802"/>
                <a:ext cx="141395" cy="189940"/>
              </a:xfrm>
              <a:prstGeom prst="rect">
                <a:avLst/>
              </a:prstGeom>
            </p:spPr>
          </p:pic>
        </p:grpSp>
        <p:cxnSp>
          <p:nvCxnSpPr>
            <p:cNvPr id="36" name="Straight Connector 35">
              <a:extLst>
                <a:ext uri="{FF2B5EF4-FFF2-40B4-BE49-F238E27FC236}">
                  <a16:creationId xmlns:a16="http://schemas.microsoft.com/office/drawing/2014/main" id="{4C9FF2C2-63E9-4B6E-BAD7-FF7636621750}"/>
                </a:ext>
              </a:extLst>
            </p:cNvPr>
            <p:cNvCxnSpPr>
              <a:endCxn id="37" idx="0"/>
            </p:cNvCxnSpPr>
            <p:nvPr/>
          </p:nvCxnSpPr>
          <p:spPr>
            <a:xfrm flipH="1">
              <a:off x="766769" y="1964404"/>
              <a:ext cx="0" cy="129571"/>
            </a:xfrm>
            <a:prstGeom prst="line">
              <a:avLst/>
            </a:prstGeom>
          </p:spPr>
          <p:style>
            <a:lnRef idx="1">
              <a:schemeClr val="dk1"/>
            </a:lnRef>
            <a:fillRef idx="0">
              <a:schemeClr val="dk1"/>
            </a:fillRef>
            <a:effectRef idx="0">
              <a:schemeClr val="dk1"/>
            </a:effectRef>
            <a:fontRef idx="minor">
              <a:schemeClr val="tx1"/>
            </a:fontRef>
          </p:style>
        </p:cxnSp>
      </p:grpSp>
      <p:grpSp>
        <p:nvGrpSpPr>
          <p:cNvPr id="39" name="Group 38">
            <a:extLst>
              <a:ext uri="{FF2B5EF4-FFF2-40B4-BE49-F238E27FC236}">
                <a16:creationId xmlns:a16="http://schemas.microsoft.com/office/drawing/2014/main" id="{DB8D9D35-9D81-4849-BC0E-DAB0469A7509}"/>
              </a:ext>
            </a:extLst>
          </p:cNvPr>
          <p:cNvGrpSpPr/>
          <p:nvPr/>
        </p:nvGrpSpPr>
        <p:grpSpPr>
          <a:xfrm>
            <a:off x="2416167" y="1827195"/>
            <a:ext cx="708033" cy="427139"/>
            <a:chOff x="208720" y="1771368"/>
            <a:chExt cx="805829" cy="427139"/>
          </a:xfrm>
        </p:grpSpPr>
        <p:cxnSp>
          <p:nvCxnSpPr>
            <p:cNvPr id="40" name="Straight Arrow Connector 39">
              <a:extLst>
                <a:ext uri="{FF2B5EF4-FFF2-40B4-BE49-F238E27FC236}">
                  <a16:creationId xmlns:a16="http://schemas.microsoft.com/office/drawing/2014/main" id="{AA1F1048-BC9A-4EDF-8DBF-4D0347F493C9}"/>
                </a:ext>
              </a:extLst>
            </p:cNvPr>
            <p:cNvCxnSpPr>
              <a:cxnSpLocks/>
            </p:cNvCxnSpPr>
            <p:nvPr/>
          </p:nvCxnSpPr>
          <p:spPr>
            <a:xfrm>
              <a:off x="304800" y="1968137"/>
              <a:ext cx="70974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1" name="TextBox 18">
              <a:extLst>
                <a:ext uri="{FF2B5EF4-FFF2-40B4-BE49-F238E27FC236}">
                  <a16:creationId xmlns:a16="http://schemas.microsoft.com/office/drawing/2014/main" id="{4AB4483E-EF67-4BDB-8CA0-6AD18EF418AB}"/>
                </a:ext>
              </a:extLst>
            </p:cNvPr>
            <p:cNvSpPr txBox="1"/>
            <p:nvPr/>
          </p:nvSpPr>
          <p:spPr>
            <a:xfrm>
              <a:off x="208720" y="1771368"/>
              <a:ext cx="488638" cy="2847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USB</a:t>
              </a:r>
              <a:endParaRPr lang="en-US" sz="1350" dirty="0"/>
            </a:p>
          </p:txBody>
        </p:sp>
        <p:grpSp>
          <p:nvGrpSpPr>
            <p:cNvPr id="42" name="Group 41">
              <a:extLst>
                <a:ext uri="{FF2B5EF4-FFF2-40B4-BE49-F238E27FC236}">
                  <a16:creationId xmlns:a16="http://schemas.microsoft.com/office/drawing/2014/main" id="{7FF163ED-8CBE-4037-8DCF-3A78203EFA5C}"/>
                </a:ext>
              </a:extLst>
            </p:cNvPr>
            <p:cNvGrpSpPr/>
            <p:nvPr/>
          </p:nvGrpSpPr>
          <p:grpSpPr>
            <a:xfrm>
              <a:off x="450399" y="2019602"/>
              <a:ext cx="316370" cy="178905"/>
              <a:chOff x="367395" y="2048059"/>
              <a:chExt cx="316370" cy="178905"/>
            </a:xfrm>
          </p:grpSpPr>
          <p:pic>
            <p:nvPicPr>
              <p:cNvPr id="44" name="Picture 43" descr="File:&lt;strong&gt;Capacitor&lt;/strong&gt; symbol GOST.svg — Wikimedia Commons">
                <a:extLst>
                  <a:ext uri="{FF2B5EF4-FFF2-40B4-BE49-F238E27FC236}">
                    <a16:creationId xmlns:a16="http://schemas.microsoft.com/office/drawing/2014/main" id="{2CABCD1B-442E-448D-8A2E-EED5465A8A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89951" y="2033151"/>
                <a:ext cx="178905" cy="208722"/>
              </a:xfrm>
              <a:prstGeom prst="rect">
                <a:avLst/>
              </a:prstGeom>
            </p:spPr>
          </p:pic>
          <p:pic>
            <p:nvPicPr>
              <p:cNvPr id="45" name="Picture 44" descr="RSA IEC &lt;strong&gt;Ground&lt;/strong&gt; Symbol - vector Clip Art">
                <a:extLst>
                  <a:ext uri="{FF2B5EF4-FFF2-40B4-BE49-F238E27FC236}">
                    <a16:creationId xmlns:a16="http://schemas.microsoft.com/office/drawing/2014/main" id="{FA739F36-C59F-40AA-86D5-F2F59D4E0B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91667" y="2043883"/>
                <a:ext cx="141395" cy="189940"/>
              </a:xfrm>
              <a:prstGeom prst="rect">
                <a:avLst/>
              </a:prstGeom>
            </p:spPr>
          </p:pic>
        </p:grpSp>
        <p:cxnSp>
          <p:nvCxnSpPr>
            <p:cNvPr id="43" name="Straight Connector 42">
              <a:extLst>
                <a:ext uri="{FF2B5EF4-FFF2-40B4-BE49-F238E27FC236}">
                  <a16:creationId xmlns:a16="http://schemas.microsoft.com/office/drawing/2014/main" id="{06F6B2D6-2652-4706-9126-8DE3AD59E78D}"/>
                </a:ext>
              </a:extLst>
            </p:cNvPr>
            <p:cNvCxnSpPr>
              <a:endCxn id="44" idx="0"/>
            </p:cNvCxnSpPr>
            <p:nvPr/>
          </p:nvCxnSpPr>
          <p:spPr>
            <a:xfrm flipH="1">
              <a:off x="766769" y="1979485"/>
              <a:ext cx="0" cy="129571"/>
            </a:xfrm>
            <a:prstGeom prst="line">
              <a:avLst/>
            </a:prstGeom>
          </p:spPr>
          <p:style>
            <a:lnRef idx="1">
              <a:schemeClr val="dk1"/>
            </a:lnRef>
            <a:fillRef idx="0">
              <a:schemeClr val="dk1"/>
            </a:fillRef>
            <a:effectRef idx="0">
              <a:schemeClr val="dk1"/>
            </a:effectRef>
            <a:fontRef idx="minor">
              <a:schemeClr val="tx1"/>
            </a:fontRef>
          </p:style>
        </p:cxnSp>
      </p:grpSp>
      <p:sp>
        <p:nvSpPr>
          <p:cNvPr id="46" name="TextBox 26">
            <a:extLst>
              <a:ext uri="{FF2B5EF4-FFF2-40B4-BE49-F238E27FC236}">
                <a16:creationId xmlns:a16="http://schemas.microsoft.com/office/drawing/2014/main" id="{686955A8-4040-4057-A94F-71F39C9F8F42}"/>
              </a:ext>
            </a:extLst>
          </p:cNvPr>
          <p:cNvSpPr txBox="1"/>
          <p:nvPr/>
        </p:nvSpPr>
        <p:spPr>
          <a:xfrm>
            <a:off x="3086100" y="1522395"/>
            <a:ext cx="335592"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AC</a:t>
            </a:r>
            <a:endParaRPr lang="en-US" sz="1350" dirty="0"/>
          </a:p>
        </p:txBody>
      </p:sp>
      <p:sp>
        <p:nvSpPr>
          <p:cNvPr id="47" name="TextBox 27">
            <a:extLst>
              <a:ext uri="{FF2B5EF4-FFF2-40B4-BE49-F238E27FC236}">
                <a16:creationId xmlns:a16="http://schemas.microsoft.com/office/drawing/2014/main" id="{2F70FEE0-1878-424E-81C0-7C786B356326}"/>
              </a:ext>
            </a:extLst>
          </p:cNvPr>
          <p:cNvSpPr txBox="1"/>
          <p:nvPr/>
        </p:nvSpPr>
        <p:spPr>
          <a:xfrm>
            <a:off x="3096935" y="1918410"/>
            <a:ext cx="484465"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USB</a:t>
            </a:r>
            <a:endParaRPr lang="en-US" sz="1350" dirty="0"/>
          </a:p>
        </p:txBody>
      </p:sp>
      <p:grpSp>
        <p:nvGrpSpPr>
          <p:cNvPr id="48" name="Group 47">
            <a:extLst>
              <a:ext uri="{FF2B5EF4-FFF2-40B4-BE49-F238E27FC236}">
                <a16:creationId xmlns:a16="http://schemas.microsoft.com/office/drawing/2014/main" id="{C0B0F0E4-0AC3-4891-B2D3-76016F05A2C9}"/>
              </a:ext>
            </a:extLst>
          </p:cNvPr>
          <p:cNvGrpSpPr/>
          <p:nvPr/>
        </p:nvGrpSpPr>
        <p:grpSpPr>
          <a:xfrm>
            <a:off x="2913241" y="2210856"/>
            <a:ext cx="797060" cy="213585"/>
            <a:chOff x="692736" y="2651607"/>
            <a:chExt cx="1062745" cy="284779"/>
          </a:xfrm>
        </p:grpSpPr>
        <p:grpSp>
          <p:nvGrpSpPr>
            <p:cNvPr id="49" name="Group 48">
              <a:extLst>
                <a:ext uri="{FF2B5EF4-FFF2-40B4-BE49-F238E27FC236}">
                  <a16:creationId xmlns:a16="http://schemas.microsoft.com/office/drawing/2014/main" id="{97A828AE-9472-4E97-96E0-F268305CE2FB}"/>
                </a:ext>
              </a:extLst>
            </p:cNvPr>
            <p:cNvGrpSpPr/>
            <p:nvPr/>
          </p:nvGrpSpPr>
          <p:grpSpPr>
            <a:xfrm>
              <a:off x="692736" y="2689112"/>
              <a:ext cx="316370" cy="178905"/>
              <a:chOff x="591913" y="2467316"/>
              <a:chExt cx="316370" cy="178905"/>
            </a:xfrm>
          </p:grpSpPr>
          <p:pic>
            <p:nvPicPr>
              <p:cNvPr id="51" name="Picture 50" descr="File:&lt;strong&gt;Capacitor&lt;/strong&gt; symbol GOST.svg — Wikimedia Commons">
                <a:extLst>
                  <a:ext uri="{FF2B5EF4-FFF2-40B4-BE49-F238E27FC236}">
                    <a16:creationId xmlns:a16="http://schemas.microsoft.com/office/drawing/2014/main" id="{D40415C0-B2B4-43BB-8EDC-62E23D1F35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14469" y="2452408"/>
                <a:ext cx="178905" cy="208722"/>
              </a:xfrm>
              <a:prstGeom prst="rect">
                <a:avLst/>
              </a:prstGeom>
            </p:spPr>
          </p:pic>
          <p:pic>
            <p:nvPicPr>
              <p:cNvPr id="52" name="Picture 51" descr="RSA IEC &lt;strong&gt;Ground&lt;/strong&gt; Symbol - vector Clip Art">
                <a:extLst>
                  <a:ext uri="{FF2B5EF4-FFF2-40B4-BE49-F238E27FC236}">
                    <a16:creationId xmlns:a16="http://schemas.microsoft.com/office/drawing/2014/main" id="{D6B0AFAA-5503-4895-AEDA-0261C52A01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16185" y="2463140"/>
                <a:ext cx="141395" cy="189940"/>
              </a:xfrm>
              <a:prstGeom prst="rect">
                <a:avLst/>
              </a:prstGeom>
            </p:spPr>
          </p:pic>
        </p:grpSp>
        <p:sp>
          <p:nvSpPr>
            <p:cNvPr id="50" name="TextBox 28">
              <a:extLst>
                <a:ext uri="{FF2B5EF4-FFF2-40B4-BE49-F238E27FC236}">
                  <a16:creationId xmlns:a16="http://schemas.microsoft.com/office/drawing/2014/main" id="{995CFFAF-B3EA-4495-9BF6-545567BB39F1}"/>
                </a:ext>
              </a:extLst>
            </p:cNvPr>
            <p:cNvSpPr txBox="1"/>
            <p:nvPr/>
          </p:nvSpPr>
          <p:spPr>
            <a:xfrm>
              <a:off x="937663" y="2651607"/>
              <a:ext cx="817818" cy="28477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INT_LDO</a:t>
              </a:r>
              <a:endParaRPr lang="en-US" sz="1350" dirty="0"/>
            </a:p>
          </p:txBody>
        </p:sp>
      </p:grpSp>
      <p:grpSp>
        <p:nvGrpSpPr>
          <p:cNvPr id="53" name="Group 52">
            <a:extLst>
              <a:ext uri="{FF2B5EF4-FFF2-40B4-BE49-F238E27FC236}">
                <a16:creationId xmlns:a16="http://schemas.microsoft.com/office/drawing/2014/main" id="{F0E9E27D-59BB-4FC6-88BC-8867A0193F20}"/>
              </a:ext>
            </a:extLst>
          </p:cNvPr>
          <p:cNvGrpSpPr/>
          <p:nvPr/>
        </p:nvGrpSpPr>
        <p:grpSpPr>
          <a:xfrm>
            <a:off x="2913238" y="2360595"/>
            <a:ext cx="820561" cy="213585"/>
            <a:chOff x="692736" y="2686796"/>
            <a:chExt cx="1094079" cy="284779"/>
          </a:xfrm>
        </p:grpSpPr>
        <p:grpSp>
          <p:nvGrpSpPr>
            <p:cNvPr id="54" name="Group 53">
              <a:extLst>
                <a:ext uri="{FF2B5EF4-FFF2-40B4-BE49-F238E27FC236}">
                  <a16:creationId xmlns:a16="http://schemas.microsoft.com/office/drawing/2014/main" id="{AC5C23F6-0619-48F1-BA61-C41E89E80EF6}"/>
                </a:ext>
              </a:extLst>
            </p:cNvPr>
            <p:cNvGrpSpPr/>
            <p:nvPr/>
          </p:nvGrpSpPr>
          <p:grpSpPr>
            <a:xfrm>
              <a:off x="692736" y="2689112"/>
              <a:ext cx="316370" cy="178905"/>
              <a:chOff x="591913" y="2467316"/>
              <a:chExt cx="316370" cy="178905"/>
            </a:xfrm>
          </p:grpSpPr>
          <p:pic>
            <p:nvPicPr>
              <p:cNvPr id="56" name="Picture 55" descr="File:&lt;strong&gt;Capacitor&lt;/strong&gt; symbol GOST.svg — Wikimedia Commons">
                <a:extLst>
                  <a:ext uri="{FF2B5EF4-FFF2-40B4-BE49-F238E27FC236}">
                    <a16:creationId xmlns:a16="http://schemas.microsoft.com/office/drawing/2014/main" id="{BE550738-2030-4670-9F66-0C12527DE8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14469" y="2452408"/>
                <a:ext cx="178905" cy="208722"/>
              </a:xfrm>
              <a:prstGeom prst="rect">
                <a:avLst/>
              </a:prstGeom>
            </p:spPr>
          </p:pic>
          <p:pic>
            <p:nvPicPr>
              <p:cNvPr id="57" name="Picture 56" descr="RSA IEC &lt;strong&gt;Ground&lt;/strong&gt; Symbol - vector Clip Art">
                <a:extLst>
                  <a:ext uri="{FF2B5EF4-FFF2-40B4-BE49-F238E27FC236}">
                    <a16:creationId xmlns:a16="http://schemas.microsoft.com/office/drawing/2014/main" id="{A324F201-D99C-4285-9DD6-CDC2D26505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16185" y="2463140"/>
                <a:ext cx="141395" cy="189940"/>
              </a:xfrm>
              <a:prstGeom prst="rect">
                <a:avLst/>
              </a:prstGeom>
            </p:spPr>
          </p:pic>
        </p:grpSp>
        <p:sp>
          <p:nvSpPr>
            <p:cNvPr id="55" name="TextBox 32">
              <a:extLst>
                <a:ext uri="{FF2B5EF4-FFF2-40B4-BE49-F238E27FC236}">
                  <a16:creationId xmlns:a16="http://schemas.microsoft.com/office/drawing/2014/main" id="{C0249CA9-722F-4D7C-A4A6-BB8536E5221D}"/>
                </a:ext>
              </a:extLst>
            </p:cNvPr>
            <p:cNvSpPr txBox="1"/>
            <p:nvPr/>
          </p:nvSpPr>
          <p:spPr>
            <a:xfrm>
              <a:off x="937661" y="2686796"/>
              <a:ext cx="849154" cy="28477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BYPASS</a:t>
              </a:r>
              <a:endParaRPr lang="en-US" sz="1350" dirty="0"/>
            </a:p>
          </p:txBody>
        </p:sp>
      </p:grpSp>
      <p:grpSp>
        <p:nvGrpSpPr>
          <p:cNvPr id="58" name="Group 57">
            <a:extLst>
              <a:ext uri="{FF2B5EF4-FFF2-40B4-BE49-F238E27FC236}">
                <a16:creationId xmlns:a16="http://schemas.microsoft.com/office/drawing/2014/main" id="{B3B8E51A-1B5A-4676-BB5D-860BB77F26F8}"/>
              </a:ext>
            </a:extLst>
          </p:cNvPr>
          <p:cNvGrpSpPr/>
          <p:nvPr/>
        </p:nvGrpSpPr>
        <p:grpSpPr>
          <a:xfrm>
            <a:off x="2622289" y="2512997"/>
            <a:ext cx="1340111" cy="243074"/>
            <a:chOff x="304800" y="3054471"/>
            <a:chExt cx="1786814" cy="324100"/>
          </a:xfrm>
        </p:grpSpPr>
        <p:grpSp>
          <p:nvGrpSpPr>
            <p:cNvPr id="59" name="Group 58">
              <a:extLst>
                <a:ext uri="{FF2B5EF4-FFF2-40B4-BE49-F238E27FC236}">
                  <a16:creationId xmlns:a16="http://schemas.microsoft.com/office/drawing/2014/main" id="{6FBF03C3-CAAC-4587-8B7D-C2B3B4517268}"/>
                </a:ext>
              </a:extLst>
            </p:cNvPr>
            <p:cNvGrpSpPr/>
            <p:nvPr/>
          </p:nvGrpSpPr>
          <p:grpSpPr>
            <a:xfrm>
              <a:off x="304800" y="3159549"/>
              <a:ext cx="709749" cy="219022"/>
              <a:chOff x="304800" y="1964404"/>
              <a:chExt cx="709749" cy="219022"/>
            </a:xfrm>
          </p:grpSpPr>
          <p:cxnSp>
            <p:nvCxnSpPr>
              <p:cNvPr id="61" name="Straight Arrow Connector 60">
                <a:extLst>
                  <a:ext uri="{FF2B5EF4-FFF2-40B4-BE49-F238E27FC236}">
                    <a16:creationId xmlns:a16="http://schemas.microsoft.com/office/drawing/2014/main" id="{26B9224D-12AC-48FD-8DA7-8602A5252084}"/>
                  </a:ext>
                </a:extLst>
              </p:cNvPr>
              <p:cNvCxnSpPr>
                <a:cxnSpLocks/>
              </p:cNvCxnSpPr>
              <p:nvPr/>
            </p:nvCxnSpPr>
            <p:spPr>
              <a:xfrm>
                <a:off x="304800" y="1968137"/>
                <a:ext cx="70974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62" name="Group 61">
                <a:extLst>
                  <a:ext uri="{FF2B5EF4-FFF2-40B4-BE49-F238E27FC236}">
                    <a16:creationId xmlns:a16="http://schemas.microsoft.com/office/drawing/2014/main" id="{7556FD97-7620-40AF-A49D-DCDD61C0586F}"/>
                  </a:ext>
                </a:extLst>
              </p:cNvPr>
              <p:cNvGrpSpPr/>
              <p:nvPr/>
            </p:nvGrpSpPr>
            <p:grpSpPr>
              <a:xfrm>
                <a:off x="450399" y="2004521"/>
                <a:ext cx="316370" cy="178905"/>
                <a:chOff x="367395" y="2032978"/>
                <a:chExt cx="316370" cy="178905"/>
              </a:xfrm>
            </p:grpSpPr>
            <p:pic>
              <p:nvPicPr>
                <p:cNvPr id="64" name="Picture 63" descr="File:&lt;strong&gt;Capacitor&lt;/strong&gt; symbol GOST.svg — Wikimedia Commons">
                  <a:extLst>
                    <a:ext uri="{FF2B5EF4-FFF2-40B4-BE49-F238E27FC236}">
                      <a16:creationId xmlns:a16="http://schemas.microsoft.com/office/drawing/2014/main" id="{470F2428-1446-4771-A2E4-1793FC7360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89951" y="2018070"/>
                  <a:ext cx="178905" cy="208722"/>
                </a:xfrm>
                <a:prstGeom prst="rect">
                  <a:avLst/>
                </a:prstGeom>
              </p:spPr>
            </p:pic>
            <p:pic>
              <p:nvPicPr>
                <p:cNvPr id="65" name="Picture 64" descr="RSA IEC &lt;strong&gt;Ground&lt;/strong&gt; Symbol - vector Clip Art">
                  <a:extLst>
                    <a:ext uri="{FF2B5EF4-FFF2-40B4-BE49-F238E27FC236}">
                      <a16:creationId xmlns:a16="http://schemas.microsoft.com/office/drawing/2014/main" id="{E3E26D70-2303-44EB-9BCB-7531F6C871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91667" y="2028802"/>
                  <a:ext cx="141395" cy="189940"/>
                </a:xfrm>
                <a:prstGeom prst="rect">
                  <a:avLst/>
                </a:prstGeom>
              </p:spPr>
            </p:pic>
          </p:grpSp>
          <p:cxnSp>
            <p:nvCxnSpPr>
              <p:cNvPr id="63" name="Straight Connector 62">
                <a:extLst>
                  <a:ext uri="{FF2B5EF4-FFF2-40B4-BE49-F238E27FC236}">
                    <a16:creationId xmlns:a16="http://schemas.microsoft.com/office/drawing/2014/main" id="{2B5F9031-E056-4930-B56D-7AB9A59E9BA0}"/>
                  </a:ext>
                </a:extLst>
              </p:cNvPr>
              <p:cNvCxnSpPr>
                <a:endCxn id="64" idx="0"/>
              </p:cNvCxnSpPr>
              <p:nvPr/>
            </p:nvCxnSpPr>
            <p:spPr>
              <a:xfrm flipH="1">
                <a:off x="766769" y="1964404"/>
                <a:ext cx="0" cy="129571"/>
              </a:xfrm>
              <a:prstGeom prst="line">
                <a:avLst/>
              </a:prstGeom>
            </p:spPr>
            <p:style>
              <a:lnRef idx="1">
                <a:schemeClr val="dk1"/>
              </a:lnRef>
              <a:fillRef idx="0">
                <a:schemeClr val="dk1"/>
              </a:fillRef>
              <a:effectRef idx="0">
                <a:schemeClr val="dk1"/>
              </a:effectRef>
              <a:fontRef idx="minor">
                <a:schemeClr val="tx1"/>
              </a:fontRef>
            </p:style>
          </p:cxnSp>
        </p:grpSp>
        <p:sp>
          <p:nvSpPr>
            <p:cNvPr id="60" name="TextBox 42">
              <a:extLst>
                <a:ext uri="{FF2B5EF4-FFF2-40B4-BE49-F238E27FC236}">
                  <a16:creationId xmlns:a16="http://schemas.microsoft.com/office/drawing/2014/main" id="{247DFB11-18B2-4C44-AF14-7333D182F663}"/>
                </a:ext>
              </a:extLst>
            </p:cNvPr>
            <p:cNvSpPr txBox="1"/>
            <p:nvPr/>
          </p:nvSpPr>
          <p:spPr>
            <a:xfrm>
              <a:off x="948548" y="3054471"/>
              <a:ext cx="1143066" cy="2847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VIN_DCDC1</a:t>
              </a:r>
              <a:endParaRPr lang="en-US" sz="1350" dirty="0"/>
            </a:p>
          </p:txBody>
        </p:sp>
      </p:grpSp>
      <p:grpSp>
        <p:nvGrpSpPr>
          <p:cNvPr id="66" name="Group 65">
            <a:extLst>
              <a:ext uri="{FF2B5EF4-FFF2-40B4-BE49-F238E27FC236}">
                <a16:creationId xmlns:a16="http://schemas.microsoft.com/office/drawing/2014/main" id="{5EAA415E-B503-4C4F-A42E-D4B639297CF1}"/>
              </a:ext>
            </a:extLst>
          </p:cNvPr>
          <p:cNvGrpSpPr/>
          <p:nvPr/>
        </p:nvGrpSpPr>
        <p:grpSpPr>
          <a:xfrm>
            <a:off x="2616260" y="2741599"/>
            <a:ext cx="1308040" cy="221568"/>
            <a:chOff x="304800" y="3083146"/>
            <a:chExt cx="1744052" cy="295425"/>
          </a:xfrm>
        </p:grpSpPr>
        <p:grpSp>
          <p:nvGrpSpPr>
            <p:cNvPr id="67" name="Group 66">
              <a:extLst>
                <a:ext uri="{FF2B5EF4-FFF2-40B4-BE49-F238E27FC236}">
                  <a16:creationId xmlns:a16="http://schemas.microsoft.com/office/drawing/2014/main" id="{A3D0DC9C-406A-4A8C-89C9-67FA53997FF1}"/>
                </a:ext>
              </a:extLst>
            </p:cNvPr>
            <p:cNvGrpSpPr/>
            <p:nvPr/>
          </p:nvGrpSpPr>
          <p:grpSpPr>
            <a:xfrm>
              <a:off x="304800" y="3159549"/>
              <a:ext cx="709749" cy="219022"/>
              <a:chOff x="304800" y="1964404"/>
              <a:chExt cx="709749" cy="219022"/>
            </a:xfrm>
          </p:grpSpPr>
          <p:cxnSp>
            <p:nvCxnSpPr>
              <p:cNvPr id="69" name="Straight Arrow Connector 68">
                <a:extLst>
                  <a:ext uri="{FF2B5EF4-FFF2-40B4-BE49-F238E27FC236}">
                    <a16:creationId xmlns:a16="http://schemas.microsoft.com/office/drawing/2014/main" id="{1D711B02-F6FC-44C3-A03B-FB21BAA5B7F9}"/>
                  </a:ext>
                </a:extLst>
              </p:cNvPr>
              <p:cNvCxnSpPr>
                <a:cxnSpLocks/>
              </p:cNvCxnSpPr>
              <p:nvPr/>
            </p:nvCxnSpPr>
            <p:spPr>
              <a:xfrm>
                <a:off x="304800" y="1968137"/>
                <a:ext cx="70974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70" name="Group 69">
                <a:extLst>
                  <a:ext uri="{FF2B5EF4-FFF2-40B4-BE49-F238E27FC236}">
                    <a16:creationId xmlns:a16="http://schemas.microsoft.com/office/drawing/2014/main" id="{05C61A54-02BE-4226-A621-0A4A1D46010E}"/>
                  </a:ext>
                </a:extLst>
              </p:cNvPr>
              <p:cNvGrpSpPr/>
              <p:nvPr/>
            </p:nvGrpSpPr>
            <p:grpSpPr>
              <a:xfrm>
                <a:off x="450399" y="2004521"/>
                <a:ext cx="316370" cy="178905"/>
                <a:chOff x="367395" y="2032978"/>
                <a:chExt cx="316370" cy="178905"/>
              </a:xfrm>
            </p:grpSpPr>
            <p:pic>
              <p:nvPicPr>
                <p:cNvPr id="72" name="Picture 71" descr="File:&lt;strong&gt;Capacitor&lt;/strong&gt; symbol GOST.svg — Wikimedia Commons">
                  <a:extLst>
                    <a:ext uri="{FF2B5EF4-FFF2-40B4-BE49-F238E27FC236}">
                      <a16:creationId xmlns:a16="http://schemas.microsoft.com/office/drawing/2014/main" id="{82732A40-9F8A-486B-AF53-B7589D31EC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89951" y="2018070"/>
                  <a:ext cx="178905" cy="208722"/>
                </a:xfrm>
                <a:prstGeom prst="rect">
                  <a:avLst/>
                </a:prstGeom>
              </p:spPr>
            </p:pic>
            <p:pic>
              <p:nvPicPr>
                <p:cNvPr id="73" name="Picture 72" descr="RSA IEC &lt;strong&gt;Ground&lt;/strong&gt; Symbol - vector Clip Art">
                  <a:extLst>
                    <a:ext uri="{FF2B5EF4-FFF2-40B4-BE49-F238E27FC236}">
                      <a16:creationId xmlns:a16="http://schemas.microsoft.com/office/drawing/2014/main" id="{CD83FBC3-82E3-4DCE-A827-E3000E2074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91667" y="2028802"/>
                  <a:ext cx="141395" cy="189940"/>
                </a:xfrm>
                <a:prstGeom prst="rect">
                  <a:avLst/>
                </a:prstGeom>
              </p:spPr>
            </p:pic>
          </p:grpSp>
          <p:cxnSp>
            <p:nvCxnSpPr>
              <p:cNvPr id="71" name="Straight Connector 70">
                <a:extLst>
                  <a:ext uri="{FF2B5EF4-FFF2-40B4-BE49-F238E27FC236}">
                    <a16:creationId xmlns:a16="http://schemas.microsoft.com/office/drawing/2014/main" id="{7F227E41-DFDB-42D0-B995-7971304BAFDB}"/>
                  </a:ext>
                </a:extLst>
              </p:cNvPr>
              <p:cNvCxnSpPr>
                <a:endCxn id="72" idx="0"/>
              </p:cNvCxnSpPr>
              <p:nvPr/>
            </p:nvCxnSpPr>
            <p:spPr>
              <a:xfrm flipH="1">
                <a:off x="766769" y="1964404"/>
                <a:ext cx="0" cy="129571"/>
              </a:xfrm>
              <a:prstGeom prst="line">
                <a:avLst/>
              </a:prstGeom>
            </p:spPr>
            <p:style>
              <a:lnRef idx="1">
                <a:schemeClr val="dk1"/>
              </a:lnRef>
              <a:fillRef idx="0">
                <a:schemeClr val="dk1"/>
              </a:fillRef>
              <a:effectRef idx="0">
                <a:schemeClr val="dk1"/>
              </a:effectRef>
              <a:fontRef idx="minor">
                <a:schemeClr val="tx1"/>
              </a:fontRef>
            </p:style>
          </p:cxnSp>
        </p:grpSp>
        <p:sp>
          <p:nvSpPr>
            <p:cNvPr id="68" name="TextBox 46">
              <a:extLst>
                <a:ext uri="{FF2B5EF4-FFF2-40B4-BE49-F238E27FC236}">
                  <a16:creationId xmlns:a16="http://schemas.microsoft.com/office/drawing/2014/main" id="{22B66A8E-8616-43D8-AAED-8CF69570D17C}"/>
                </a:ext>
              </a:extLst>
            </p:cNvPr>
            <p:cNvSpPr txBox="1"/>
            <p:nvPr/>
          </p:nvSpPr>
          <p:spPr>
            <a:xfrm>
              <a:off x="948546" y="3083146"/>
              <a:ext cx="1100306" cy="2847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VIN_DCDC2</a:t>
              </a:r>
              <a:endParaRPr lang="en-US" sz="1350" dirty="0"/>
            </a:p>
          </p:txBody>
        </p:sp>
      </p:grpSp>
      <p:grpSp>
        <p:nvGrpSpPr>
          <p:cNvPr id="74" name="Group 73">
            <a:extLst>
              <a:ext uri="{FF2B5EF4-FFF2-40B4-BE49-F238E27FC236}">
                <a16:creationId xmlns:a16="http://schemas.microsoft.com/office/drawing/2014/main" id="{71A9C141-C644-414A-82EA-61F4EDFF3E2A}"/>
              </a:ext>
            </a:extLst>
          </p:cNvPr>
          <p:cNvGrpSpPr/>
          <p:nvPr/>
        </p:nvGrpSpPr>
        <p:grpSpPr>
          <a:xfrm>
            <a:off x="2622289" y="2932098"/>
            <a:ext cx="1302011" cy="269630"/>
            <a:chOff x="304800" y="3019063"/>
            <a:chExt cx="1736014" cy="359508"/>
          </a:xfrm>
        </p:grpSpPr>
        <p:grpSp>
          <p:nvGrpSpPr>
            <p:cNvPr id="75" name="Group 74">
              <a:extLst>
                <a:ext uri="{FF2B5EF4-FFF2-40B4-BE49-F238E27FC236}">
                  <a16:creationId xmlns:a16="http://schemas.microsoft.com/office/drawing/2014/main" id="{9A0E12C5-8B83-4456-A09E-A16A7C21789F}"/>
                </a:ext>
              </a:extLst>
            </p:cNvPr>
            <p:cNvGrpSpPr/>
            <p:nvPr/>
          </p:nvGrpSpPr>
          <p:grpSpPr>
            <a:xfrm>
              <a:off x="304800" y="3159549"/>
              <a:ext cx="709749" cy="219022"/>
              <a:chOff x="304800" y="1964404"/>
              <a:chExt cx="709749" cy="219022"/>
            </a:xfrm>
          </p:grpSpPr>
          <p:cxnSp>
            <p:nvCxnSpPr>
              <p:cNvPr id="77" name="Straight Arrow Connector 76">
                <a:extLst>
                  <a:ext uri="{FF2B5EF4-FFF2-40B4-BE49-F238E27FC236}">
                    <a16:creationId xmlns:a16="http://schemas.microsoft.com/office/drawing/2014/main" id="{C3193C85-6C99-4CE0-A238-82A8F9C4B1CD}"/>
                  </a:ext>
                </a:extLst>
              </p:cNvPr>
              <p:cNvCxnSpPr>
                <a:cxnSpLocks/>
              </p:cNvCxnSpPr>
              <p:nvPr/>
            </p:nvCxnSpPr>
            <p:spPr>
              <a:xfrm>
                <a:off x="304800" y="1968137"/>
                <a:ext cx="70974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78" name="Group 77">
                <a:extLst>
                  <a:ext uri="{FF2B5EF4-FFF2-40B4-BE49-F238E27FC236}">
                    <a16:creationId xmlns:a16="http://schemas.microsoft.com/office/drawing/2014/main" id="{4D8D0E34-6DD9-47E5-A326-E66409790527}"/>
                  </a:ext>
                </a:extLst>
              </p:cNvPr>
              <p:cNvGrpSpPr/>
              <p:nvPr/>
            </p:nvGrpSpPr>
            <p:grpSpPr>
              <a:xfrm>
                <a:off x="450399" y="2004521"/>
                <a:ext cx="316370" cy="178905"/>
                <a:chOff x="367395" y="2032978"/>
                <a:chExt cx="316370" cy="178905"/>
              </a:xfrm>
            </p:grpSpPr>
            <p:pic>
              <p:nvPicPr>
                <p:cNvPr id="80" name="Picture 79" descr="File:&lt;strong&gt;Capacitor&lt;/strong&gt; symbol GOST.svg — Wikimedia Commons">
                  <a:extLst>
                    <a:ext uri="{FF2B5EF4-FFF2-40B4-BE49-F238E27FC236}">
                      <a16:creationId xmlns:a16="http://schemas.microsoft.com/office/drawing/2014/main" id="{AF4A3CCA-D1A8-401A-B26D-F5635EE427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89951" y="2018070"/>
                  <a:ext cx="178905" cy="208722"/>
                </a:xfrm>
                <a:prstGeom prst="rect">
                  <a:avLst/>
                </a:prstGeom>
              </p:spPr>
            </p:pic>
            <p:pic>
              <p:nvPicPr>
                <p:cNvPr id="81" name="Picture 80" descr="RSA IEC &lt;strong&gt;Ground&lt;/strong&gt; Symbol - vector Clip Art">
                  <a:extLst>
                    <a:ext uri="{FF2B5EF4-FFF2-40B4-BE49-F238E27FC236}">
                      <a16:creationId xmlns:a16="http://schemas.microsoft.com/office/drawing/2014/main" id="{0080CFD9-6FF2-4016-97B7-C2F2CFBF63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91667" y="2028802"/>
                  <a:ext cx="141395" cy="189940"/>
                </a:xfrm>
                <a:prstGeom prst="rect">
                  <a:avLst/>
                </a:prstGeom>
              </p:spPr>
            </p:pic>
          </p:grpSp>
          <p:cxnSp>
            <p:nvCxnSpPr>
              <p:cNvPr id="79" name="Straight Connector 78">
                <a:extLst>
                  <a:ext uri="{FF2B5EF4-FFF2-40B4-BE49-F238E27FC236}">
                    <a16:creationId xmlns:a16="http://schemas.microsoft.com/office/drawing/2014/main" id="{363BD885-4ABC-41CA-99DE-CD2D3F54DFCD}"/>
                  </a:ext>
                </a:extLst>
              </p:cNvPr>
              <p:cNvCxnSpPr>
                <a:endCxn id="80" idx="0"/>
              </p:cNvCxnSpPr>
              <p:nvPr/>
            </p:nvCxnSpPr>
            <p:spPr>
              <a:xfrm flipH="1">
                <a:off x="766769" y="1964404"/>
                <a:ext cx="0" cy="129571"/>
              </a:xfrm>
              <a:prstGeom prst="line">
                <a:avLst/>
              </a:prstGeom>
            </p:spPr>
            <p:style>
              <a:lnRef idx="1">
                <a:schemeClr val="dk1"/>
              </a:lnRef>
              <a:fillRef idx="0">
                <a:schemeClr val="dk1"/>
              </a:fillRef>
              <a:effectRef idx="0">
                <a:schemeClr val="dk1"/>
              </a:effectRef>
              <a:fontRef idx="minor">
                <a:schemeClr val="tx1"/>
              </a:fontRef>
            </p:style>
          </p:cxnSp>
        </p:grpSp>
        <p:sp>
          <p:nvSpPr>
            <p:cNvPr id="76" name="TextBox 54">
              <a:extLst>
                <a:ext uri="{FF2B5EF4-FFF2-40B4-BE49-F238E27FC236}">
                  <a16:creationId xmlns:a16="http://schemas.microsoft.com/office/drawing/2014/main" id="{0BFD41BB-672D-47AC-95E9-681307BB89E0}"/>
                </a:ext>
              </a:extLst>
            </p:cNvPr>
            <p:cNvSpPr txBox="1"/>
            <p:nvPr/>
          </p:nvSpPr>
          <p:spPr>
            <a:xfrm>
              <a:off x="948548" y="3019063"/>
              <a:ext cx="1092266" cy="2847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VIN_DCDC3</a:t>
              </a:r>
              <a:endParaRPr lang="en-US" sz="1350" dirty="0"/>
            </a:p>
          </p:txBody>
        </p:sp>
      </p:grpSp>
      <p:grpSp>
        <p:nvGrpSpPr>
          <p:cNvPr id="82" name="Group 81">
            <a:extLst>
              <a:ext uri="{FF2B5EF4-FFF2-40B4-BE49-F238E27FC236}">
                <a16:creationId xmlns:a16="http://schemas.microsoft.com/office/drawing/2014/main" id="{2FC571AE-347B-48F7-B746-3BDAEC21FA3C}"/>
              </a:ext>
            </a:extLst>
          </p:cNvPr>
          <p:cNvGrpSpPr/>
          <p:nvPr/>
        </p:nvGrpSpPr>
        <p:grpSpPr>
          <a:xfrm>
            <a:off x="2616263" y="3176997"/>
            <a:ext cx="1125652" cy="256684"/>
            <a:chOff x="304800" y="3036324"/>
            <a:chExt cx="1500868" cy="342247"/>
          </a:xfrm>
        </p:grpSpPr>
        <p:grpSp>
          <p:nvGrpSpPr>
            <p:cNvPr id="83" name="Group 82">
              <a:extLst>
                <a:ext uri="{FF2B5EF4-FFF2-40B4-BE49-F238E27FC236}">
                  <a16:creationId xmlns:a16="http://schemas.microsoft.com/office/drawing/2014/main" id="{F982ECDD-B6D5-4FE7-8E85-1F6523242446}"/>
                </a:ext>
              </a:extLst>
            </p:cNvPr>
            <p:cNvGrpSpPr/>
            <p:nvPr/>
          </p:nvGrpSpPr>
          <p:grpSpPr>
            <a:xfrm>
              <a:off x="304800" y="3159549"/>
              <a:ext cx="709749" cy="219022"/>
              <a:chOff x="304800" y="1964404"/>
              <a:chExt cx="709749" cy="219022"/>
            </a:xfrm>
          </p:grpSpPr>
          <p:cxnSp>
            <p:nvCxnSpPr>
              <p:cNvPr id="85" name="Straight Arrow Connector 84">
                <a:extLst>
                  <a:ext uri="{FF2B5EF4-FFF2-40B4-BE49-F238E27FC236}">
                    <a16:creationId xmlns:a16="http://schemas.microsoft.com/office/drawing/2014/main" id="{D0FB10C3-79C8-40B8-A423-1157F429420A}"/>
                  </a:ext>
                </a:extLst>
              </p:cNvPr>
              <p:cNvCxnSpPr>
                <a:cxnSpLocks/>
              </p:cNvCxnSpPr>
              <p:nvPr/>
            </p:nvCxnSpPr>
            <p:spPr>
              <a:xfrm>
                <a:off x="304800" y="1968137"/>
                <a:ext cx="70974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86" name="Group 85">
                <a:extLst>
                  <a:ext uri="{FF2B5EF4-FFF2-40B4-BE49-F238E27FC236}">
                    <a16:creationId xmlns:a16="http://schemas.microsoft.com/office/drawing/2014/main" id="{80A6C600-8949-47FF-BE9D-9B18F0392A0B}"/>
                  </a:ext>
                </a:extLst>
              </p:cNvPr>
              <p:cNvGrpSpPr/>
              <p:nvPr/>
            </p:nvGrpSpPr>
            <p:grpSpPr>
              <a:xfrm>
                <a:off x="450399" y="2004521"/>
                <a:ext cx="316370" cy="178905"/>
                <a:chOff x="367395" y="2032978"/>
                <a:chExt cx="316370" cy="178905"/>
              </a:xfrm>
            </p:grpSpPr>
            <p:pic>
              <p:nvPicPr>
                <p:cNvPr id="88" name="Picture 87" descr="File:&lt;strong&gt;Capacitor&lt;/strong&gt; symbol GOST.svg — Wikimedia Commons">
                  <a:extLst>
                    <a:ext uri="{FF2B5EF4-FFF2-40B4-BE49-F238E27FC236}">
                      <a16:creationId xmlns:a16="http://schemas.microsoft.com/office/drawing/2014/main" id="{6F9D8BDF-1B44-41B1-82B9-1248316860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89951" y="2018070"/>
                  <a:ext cx="178905" cy="208722"/>
                </a:xfrm>
                <a:prstGeom prst="rect">
                  <a:avLst/>
                </a:prstGeom>
              </p:spPr>
            </p:pic>
            <p:pic>
              <p:nvPicPr>
                <p:cNvPr id="89" name="Picture 88" descr="RSA IEC &lt;strong&gt;Ground&lt;/strong&gt; Symbol - vector Clip Art">
                  <a:extLst>
                    <a:ext uri="{FF2B5EF4-FFF2-40B4-BE49-F238E27FC236}">
                      <a16:creationId xmlns:a16="http://schemas.microsoft.com/office/drawing/2014/main" id="{3216A875-F3F8-4FEF-A5E3-C06E0B6146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91667" y="2028802"/>
                  <a:ext cx="141395" cy="189940"/>
                </a:xfrm>
                <a:prstGeom prst="rect">
                  <a:avLst/>
                </a:prstGeom>
              </p:spPr>
            </p:pic>
          </p:grpSp>
          <p:cxnSp>
            <p:nvCxnSpPr>
              <p:cNvPr id="87" name="Straight Connector 86">
                <a:extLst>
                  <a:ext uri="{FF2B5EF4-FFF2-40B4-BE49-F238E27FC236}">
                    <a16:creationId xmlns:a16="http://schemas.microsoft.com/office/drawing/2014/main" id="{D5CF91B3-450B-4A8E-ABC3-4CFF8D25DBBE}"/>
                  </a:ext>
                </a:extLst>
              </p:cNvPr>
              <p:cNvCxnSpPr>
                <a:endCxn id="88" idx="0"/>
              </p:cNvCxnSpPr>
              <p:nvPr/>
            </p:nvCxnSpPr>
            <p:spPr>
              <a:xfrm flipH="1">
                <a:off x="766769" y="1964404"/>
                <a:ext cx="0" cy="129571"/>
              </a:xfrm>
              <a:prstGeom prst="line">
                <a:avLst/>
              </a:prstGeom>
            </p:spPr>
            <p:style>
              <a:lnRef idx="1">
                <a:schemeClr val="dk1"/>
              </a:lnRef>
              <a:fillRef idx="0">
                <a:schemeClr val="dk1"/>
              </a:fillRef>
              <a:effectRef idx="0">
                <a:schemeClr val="dk1"/>
              </a:effectRef>
              <a:fontRef idx="minor">
                <a:schemeClr val="tx1"/>
              </a:fontRef>
            </p:style>
          </p:cxnSp>
        </p:grpSp>
        <p:sp>
          <p:nvSpPr>
            <p:cNvPr id="84" name="TextBox 62">
              <a:extLst>
                <a:ext uri="{FF2B5EF4-FFF2-40B4-BE49-F238E27FC236}">
                  <a16:creationId xmlns:a16="http://schemas.microsoft.com/office/drawing/2014/main" id="{AFD15A56-C802-459F-80FD-BCA3BCB511B0}"/>
                </a:ext>
              </a:extLst>
            </p:cNvPr>
            <p:cNvSpPr txBox="1"/>
            <p:nvPr/>
          </p:nvSpPr>
          <p:spPr>
            <a:xfrm>
              <a:off x="948548" y="3036324"/>
              <a:ext cx="857120" cy="2847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VIN_LDO</a:t>
              </a:r>
              <a:endParaRPr lang="en-US" sz="1350" dirty="0"/>
            </a:p>
          </p:txBody>
        </p:sp>
      </p:grpSp>
      <p:grpSp>
        <p:nvGrpSpPr>
          <p:cNvPr id="90" name="Group 89">
            <a:extLst>
              <a:ext uri="{FF2B5EF4-FFF2-40B4-BE49-F238E27FC236}">
                <a16:creationId xmlns:a16="http://schemas.microsoft.com/office/drawing/2014/main" id="{A5FDC06C-C733-43F7-8E23-F88B8DFA9811}"/>
              </a:ext>
            </a:extLst>
          </p:cNvPr>
          <p:cNvGrpSpPr/>
          <p:nvPr/>
        </p:nvGrpSpPr>
        <p:grpSpPr>
          <a:xfrm>
            <a:off x="3008060" y="3388217"/>
            <a:ext cx="624242" cy="213584"/>
            <a:chOff x="819166" y="4221449"/>
            <a:chExt cx="832322" cy="284780"/>
          </a:xfrm>
        </p:grpSpPr>
        <p:pic>
          <p:nvPicPr>
            <p:cNvPr id="91" name="Picture 90" descr="RSA IEC &lt;strong&gt;Ground&lt;/strong&gt; Symbol - vector Clip Art">
              <a:extLst>
                <a:ext uri="{FF2B5EF4-FFF2-40B4-BE49-F238E27FC236}">
                  <a16:creationId xmlns:a16="http://schemas.microsoft.com/office/drawing/2014/main" id="{AABAF8BF-02A2-4B4A-B245-B6A4230873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843438" y="4257783"/>
              <a:ext cx="141395" cy="189940"/>
            </a:xfrm>
            <a:prstGeom prst="rect">
              <a:avLst/>
            </a:prstGeom>
          </p:spPr>
        </p:pic>
        <p:sp>
          <p:nvSpPr>
            <p:cNvPr id="92" name="TextBox 69">
              <a:extLst>
                <a:ext uri="{FF2B5EF4-FFF2-40B4-BE49-F238E27FC236}">
                  <a16:creationId xmlns:a16="http://schemas.microsoft.com/office/drawing/2014/main" id="{80DDFDF9-FB1D-49BF-8391-1ED5F449C09D}"/>
                </a:ext>
              </a:extLst>
            </p:cNvPr>
            <p:cNvSpPr txBox="1"/>
            <p:nvPr/>
          </p:nvSpPr>
          <p:spPr>
            <a:xfrm>
              <a:off x="938605" y="4221449"/>
              <a:ext cx="712883" cy="2847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AGND</a:t>
              </a:r>
              <a:endParaRPr lang="en-US" sz="1350" dirty="0"/>
            </a:p>
          </p:txBody>
        </p:sp>
      </p:grpSp>
      <p:grpSp>
        <p:nvGrpSpPr>
          <p:cNvPr id="93" name="Group 92">
            <a:extLst>
              <a:ext uri="{FF2B5EF4-FFF2-40B4-BE49-F238E27FC236}">
                <a16:creationId xmlns:a16="http://schemas.microsoft.com/office/drawing/2014/main" id="{EA9C28F6-B6FB-47D6-A22D-4B52295957F4}"/>
              </a:ext>
            </a:extLst>
          </p:cNvPr>
          <p:cNvGrpSpPr/>
          <p:nvPr/>
        </p:nvGrpSpPr>
        <p:grpSpPr>
          <a:xfrm>
            <a:off x="3011478" y="3510766"/>
            <a:ext cx="624242" cy="213584"/>
            <a:chOff x="819166" y="4221449"/>
            <a:chExt cx="832322" cy="284780"/>
          </a:xfrm>
        </p:grpSpPr>
        <p:pic>
          <p:nvPicPr>
            <p:cNvPr id="94" name="Picture 93" descr="RSA IEC &lt;strong&gt;Ground&lt;/strong&gt; Symbol - vector Clip Art">
              <a:extLst>
                <a:ext uri="{FF2B5EF4-FFF2-40B4-BE49-F238E27FC236}">
                  <a16:creationId xmlns:a16="http://schemas.microsoft.com/office/drawing/2014/main" id="{C7939937-2309-44A6-BF2B-D07F0497BC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843438" y="4257783"/>
              <a:ext cx="141395" cy="189940"/>
            </a:xfrm>
            <a:prstGeom prst="rect">
              <a:avLst/>
            </a:prstGeom>
          </p:spPr>
        </p:pic>
        <p:sp>
          <p:nvSpPr>
            <p:cNvPr id="95" name="TextBox 73">
              <a:extLst>
                <a:ext uri="{FF2B5EF4-FFF2-40B4-BE49-F238E27FC236}">
                  <a16:creationId xmlns:a16="http://schemas.microsoft.com/office/drawing/2014/main" id="{C59182CF-079B-48AD-97DB-ED2DC98DDA6A}"/>
                </a:ext>
              </a:extLst>
            </p:cNvPr>
            <p:cNvSpPr txBox="1"/>
            <p:nvPr/>
          </p:nvSpPr>
          <p:spPr>
            <a:xfrm>
              <a:off x="938605" y="4221449"/>
              <a:ext cx="712883" cy="2847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PGND</a:t>
              </a:r>
              <a:endParaRPr lang="en-US" sz="1350" dirty="0"/>
            </a:p>
          </p:txBody>
        </p:sp>
      </p:grpSp>
      <p:cxnSp>
        <p:nvCxnSpPr>
          <p:cNvPr id="96" name="Straight Arrow Connector 95">
            <a:extLst>
              <a:ext uri="{FF2B5EF4-FFF2-40B4-BE49-F238E27FC236}">
                <a16:creationId xmlns:a16="http://schemas.microsoft.com/office/drawing/2014/main" id="{2BBE247A-EE6D-437E-A7EF-DCA4732D5823}"/>
              </a:ext>
            </a:extLst>
          </p:cNvPr>
          <p:cNvCxnSpPr>
            <a:cxnSpLocks/>
          </p:cNvCxnSpPr>
          <p:nvPr/>
        </p:nvCxnSpPr>
        <p:spPr>
          <a:xfrm>
            <a:off x="2614121" y="3742732"/>
            <a:ext cx="53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7" name="TextBox 81">
            <a:extLst>
              <a:ext uri="{FF2B5EF4-FFF2-40B4-BE49-F238E27FC236}">
                <a16:creationId xmlns:a16="http://schemas.microsoft.com/office/drawing/2014/main" id="{19D5F952-7BEE-416D-A546-881D0F571D03}"/>
              </a:ext>
            </a:extLst>
          </p:cNvPr>
          <p:cNvSpPr txBox="1"/>
          <p:nvPr/>
        </p:nvSpPr>
        <p:spPr>
          <a:xfrm>
            <a:off x="3102670" y="3655995"/>
            <a:ext cx="669229"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LS1_IN</a:t>
            </a:r>
            <a:endParaRPr lang="en-US" sz="1350" dirty="0"/>
          </a:p>
        </p:txBody>
      </p:sp>
      <p:cxnSp>
        <p:nvCxnSpPr>
          <p:cNvPr id="98" name="Straight Arrow Connector 97">
            <a:extLst>
              <a:ext uri="{FF2B5EF4-FFF2-40B4-BE49-F238E27FC236}">
                <a16:creationId xmlns:a16="http://schemas.microsoft.com/office/drawing/2014/main" id="{966CB550-E6A2-4A92-84E9-4DD95CBDAB17}"/>
              </a:ext>
            </a:extLst>
          </p:cNvPr>
          <p:cNvCxnSpPr>
            <a:cxnSpLocks/>
          </p:cNvCxnSpPr>
          <p:nvPr/>
        </p:nvCxnSpPr>
        <p:spPr>
          <a:xfrm>
            <a:off x="2622287" y="3860272"/>
            <a:ext cx="53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9" name="TextBox 83">
            <a:extLst>
              <a:ext uri="{FF2B5EF4-FFF2-40B4-BE49-F238E27FC236}">
                <a16:creationId xmlns:a16="http://schemas.microsoft.com/office/drawing/2014/main" id="{62DD7873-816A-4928-9265-42282FF76C1D}"/>
              </a:ext>
            </a:extLst>
          </p:cNvPr>
          <p:cNvSpPr txBox="1"/>
          <p:nvPr/>
        </p:nvSpPr>
        <p:spPr>
          <a:xfrm>
            <a:off x="3110840" y="3808395"/>
            <a:ext cx="622960"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LS2_IN</a:t>
            </a:r>
            <a:endParaRPr lang="en-US" sz="1350" dirty="0"/>
          </a:p>
        </p:txBody>
      </p:sp>
      <p:cxnSp>
        <p:nvCxnSpPr>
          <p:cNvPr id="100" name="Straight Arrow Connector 99">
            <a:extLst>
              <a:ext uri="{FF2B5EF4-FFF2-40B4-BE49-F238E27FC236}">
                <a16:creationId xmlns:a16="http://schemas.microsoft.com/office/drawing/2014/main" id="{D3FDCE33-F1D2-48AF-8662-0C11A94DF4BB}"/>
              </a:ext>
            </a:extLst>
          </p:cNvPr>
          <p:cNvCxnSpPr>
            <a:cxnSpLocks/>
          </p:cNvCxnSpPr>
          <p:nvPr/>
        </p:nvCxnSpPr>
        <p:spPr>
          <a:xfrm>
            <a:off x="2622286" y="4024333"/>
            <a:ext cx="53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1" name="TextBox 85">
            <a:extLst>
              <a:ext uri="{FF2B5EF4-FFF2-40B4-BE49-F238E27FC236}">
                <a16:creationId xmlns:a16="http://schemas.microsoft.com/office/drawing/2014/main" id="{E049E594-13AC-456E-B45B-4691FFF70D53}"/>
              </a:ext>
            </a:extLst>
          </p:cNvPr>
          <p:cNvSpPr txBox="1"/>
          <p:nvPr/>
        </p:nvSpPr>
        <p:spPr>
          <a:xfrm>
            <a:off x="3110837" y="3934126"/>
            <a:ext cx="391094"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VIO</a:t>
            </a:r>
          </a:p>
        </p:txBody>
      </p:sp>
      <p:cxnSp>
        <p:nvCxnSpPr>
          <p:cNvPr id="102" name="Straight Connector 101">
            <a:extLst>
              <a:ext uri="{FF2B5EF4-FFF2-40B4-BE49-F238E27FC236}">
                <a16:creationId xmlns:a16="http://schemas.microsoft.com/office/drawing/2014/main" id="{00D7DC69-E6E7-4BCD-9D1C-ED99EF0A004F}"/>
              </a:ext>
            </a:extLst>
          </p:cNvPr>
          <p:cNvCxnSpPr>
            <a:cxnSpLocks/>
          </p:cNvCxnSpPr>
          <p:nvPr/>
        </p:nvCxnSpPr>
        <p:spPr>
          <a:xfrm flipH="1" flipV="1">
            <a:off x="2620363" y="2591809"/>
            <a:ext cx="1927" cy="1268464"/>
          </a:xfrm>
          <a:prstGeom prst="line">
            <a:avLst/>
          </a:prstGeom>
        </p:spPr>
        <p:style>
          <a:lnRef idx="1">
            <a:schemeClr val="dk1"/>
          </a:lnRef>
          <a:fillRef idx="0">
            <a:schemeClr val="dk1"/>
          </a:fillRef>
          <a:effectRef idx="0">
            <a:schemeClr val="dk1"/>
          </a:effectRef>
          <a:fontRef idx="minor">
            <a:schemeClr val="tx1"/>
          </a:fontRef>
        </p:style>
      </p:cxnSp>
      <p:sp>
        <p:nvSpPr>
          <p:cNvPr id="103" name="TextBox 89">
            <a:extLst>
              <a:ext uri="{FF2B5EF4-FFF2-40B4-BE49-F238E27FC236}">
                <a16:creationId xmlns:a16="http://schemas.microsoft.com/office/drawing/2014/main" id="{D4EF275D-9FC7-461A-B5D6-2FC4867BFC12}"/>
              </a:ext>
            </a:extLst>
          </p:cNvPr>
          <p:cNvSpPr txBox="1"/>
          <p:nvPr/>
        </p:nvSpPr>
        <p:spPr>
          <a:xfrm>
            <a:off x="3989079" y="1636268"/>
            <a:ext cx="383396"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SYS</a:t>
            </a:r>
            <a:endParaRPr lang="en-US" sz="1350" dirty="0"/>
          </a:p>
        </p:txBody>
      </p:sp>
      <p:cxnSp>
        <p:nvCxnSpPr>
          <p:cNvPr id="104" name="Straight Connector 103">
            <a:extLst>
              <a:ext uri="{FF2B5EF4-FFF2-40B4-BE49-F238E27FC236}">
                <a16:creationId xmlns:a16="http://schemas.microsoft.com/office/drawing/2014/main" id="{ECE2D540-B1B6-4F94-A268-E2E22CEFFAAA}"/>
              </a:ext>
            </a:extLst>
          </p:cNvPr>
          <p:cNvCxnSpPr>
            <a:cxnSpLocks/>
          </p:cNvCxnSpPr>
          <p:nvPr/>
        </p:nvCxnSpPr>
        <p:spPr>
          <a:xfrm>
            <a:off x="4257906" y="1740610"/>
            <a:ext cx="283445" cy="0"/>
          </a:xfrm>
          <a:prstGeom prst="line">
            <a:avLst/>
          </a:prstGeom>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id="{838242BE-B90D-442D-A5DC-E2A6F3B0A90C}"/>
              </a:ext>
            </a:extLst>
          </p:cNvPr>
          <p:cNvCxnSpPr>
            <a:cxnSpLocks/>
          </p:cNvCxnSpPr>
          <p:nvPr/>
        </p:nvCxnSpPr>
        <p:spPr>
          <a:xfrm flipH="1" flipV="1">
            <a:off x="4541347" y="1316165"/>
            <a:ext cx="0" cy="424449"/>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31C3005F-ADEC-4862-B6D7-816F492711C7}"/>
              </a:ext>
            </a:extLst>
          </p:cNvPr>
          <p:cNvCxnSpPr>
            <a:cxnSpLocks/>
          </p:cNvCxnSpPr>
          <p:nvPr/>
        </p:nvCxnSpPr>
        <p:spPr>
          <a:xfrm flipH="1">
            <a:off x="2438400" y="1316162"/>
            <a:ext cx="2102948" cy="0"/>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0FFEA95C-6DE2-4423-BCC0-9B84A6FEE0F6}"/>
              </a:ext>
            </a:extLst>
          </p:cNvPr>
          <p:cNvCxnSpPr>
            <a:cxnSpLocks/>
          </p:cNvCxnSpPr>
          <p:nvPr/>
        </p:nvCxnSpPr>
        <p:spPr>
          <a:xfrm flipV="1">
            <a:off x="2448114" y="1316165"/>
            <a:ext cx="0" cy="1682073"/>
          </a:xfrm>
          <a:prstGeom prst="line">
            <a:avLst/>
          </a:prstGeom>
        </p:spPr>
        <p:style>
          <a:lnRef idx="1">
            <a:schemeClr val="dk1"/>
          </a:lnRef>
          <a:fillRef idx="0">
            <a:schemeClr val="dk1"/>
          </a:fillRef>
          <a:effectRef idx="0">
            <a:schemeClr val="dk1"/>
          </a:effectRef>
          <a:fontRef idx="minor">
            <a:schemeClr val="tx1"/>
          </a:fontRef>
        </p:style>
      </p:cxnSp>
      <p:cxnSp>
        <p:nvCxnSpPr>
          <p:cNvPr id="108" name="Straight Connector 107">
            <a:extLst>
              <a:ext uri="{FF2B5EF4-FFF2-40B4-BE49-F238E27FC236}">
                <a16:creationId xmlns:a16="http://schemas.microsoft.com/office/drawing/2014/main" id="{6263652D-313C-4EAB-A995-17788D3C0882}"/>
              </a:ext>
            </a:extLst>
          </p:cNvPr>
          <p:cNvCxnSpPr>
            <a:cxnSpLocks/>
          </p:cNvCxnSpPr>
          <p:nvPr/>
        </p:nvCxnSpPr>
        <p:spPr>
          <a:xfrm flipH="1" flipV="1">
            <a:off x="2448114" y="2994392"/>
            <a:ext cx="172246" cy="0"/>
          </a:xfrm>
          <a:prstGeom prst="line">
            <a:avLst/>
          </a:prstGeom>
        </p:spPr>
        <p:style>
          <a:lnRef idx="1">
            <a:schemeClr val="dk1"/>
          </a:lnRef>
          <a:fillRef idx="0">
            <a:schemeClr val="dk1"/>
          </a:fillRef>
          <a:effectRef idx="0">
            <a:schemeClr val="dk1"/>
          </a:effectRef>
          <a:fontRef idx="minor">
            <a:schemeClr val="tx1"/>
          </a:fontRef>
        </p:style>
      </p:cxnSp>
      <p:sp>
        <p:nvSpPr>
          <p:cNvPr id="109" name="TextBox 105">
            <a:extLst>
              <a:ext uri="{FF2B5EF4-FFF2-40B4-BE49-F238E27FC236}">
                <a16:creationId xmlns:a16="http://schemas.microsoft.com/office/drawing/2014/main" id="{6655F5F6-B620-43F1-A9D3-297F36339EEE}"/>
              </a:ext>
            </a:extLst>
          </p:cNvPr>
          <p:cNvSpPr txBox="1"/>
          <p:nvPr/>
        </p:nvSpPr>
        <p:spPr>
          <a:xfrm>
            <a:off x="3962400" y="1808842"/>
            <a:ext cx="441474"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Bat</a:t>
            </a:r>
          </a:p>
        </p:txBody>
      </p:sp>
      <p:grpSp>
        <p:nvGrpSpPr>
          <p:cNvPr id="110" name="Group 109">
            <a:extLst>
              <a:ext uri="{FF2B5EF4-FFF2-40B4-BE49-F238E27FC236}">
                <a16:creationId xmlns:a16="http://schemas.microsoft.com/office/drawing/2014/main" id="{C84AA5BD-AB4B-41AD-AA5B-83093C57B102}"/>
              </a:ext>
            </a:extLst>
          </p:cNvPr>
          <p:cNvGrpSpPr/>
          <p:nvPr/>
        </p:nvGrpSpPr>
        <p:grpSpPr>
          <a:xfrm>
            <a:off x="4260074" y="2458107"/>
            <a:ext cx="519638" cy="312404"/>
            <a:chOff x="2488518" y="2235957"/>
            <a:chExt cx="692850" cy="312404"/>
          </a:xfrm>
        </p:grpSpPr>
        <p:cxnSp>
          <p:nvCxnSpPr>
            <p:cNvPr id="111" name="Straight Connector 110">
              <a:extLst>
                <a:ext uri="{FF2B5EF4-FFF2-40B4-BE49-F238E27FC236}">
                  <a16:creationId xmlns:a16="http://schemas.microsoft.com/office/drawing/2014/main" id="{685AFF6C-F058-4EA3-A0A7-DD9811C103E8}"/>
                </a:ext>
              </a:extLst>
            </p:cNvPr>
            <p:cNvCxnSpPr>
              <a:cxnSpLocks/>
            </p:cNvCxnSpPr>
            <p:nvPr/>
          </p:nvCxnSpPr>
          <p:spPr>
            <a:xfrm>
              <a:off x="2488518" y="2243088"/>
              <a:ext cx="692850" cy="0"/>
            </a:xfrm>
            <a:prstGeom prst="line">
              <a:avLst/>
            </a:prstGeom>
          </p:spPr>
          <p:style>
            <a:lnRef idx="1">
              <a:schemeClr val="dk1"/>
            </a:lnRef>
            <a:fillRef idx="0">
              <a:schemeClr val="dk1"/>
            </a:fillRef>
            <a:effectRef idx="0">
              <a:schemeClr val="dk1"/>
            </a:effectRef>
            <a:fontRef idx="minor">
              <a:schemeClr val="tx1"/>
            </a:fontRef>
          </p:style>
        </p:cxnSp>
        <p:pic>
          <p:nvPicPr>
            <p:cNvPr id="112" name="Picture 111" descr="File:&lt;strong&gt;Capacitor&lt;/strong&gt; symbol GOST.svg — Wikimedia Commons">
              <a:extLst>
                <a:ext uri="{FF2B5EF4-FFF2-40B4-BE49-F238E27FC236}">
                  <a16:creationId xmlns:a16="http://schemas.microsoft.com/office/drawing/2014/main" id="{009F4610-9937-43A4-9329-EE2CB7B851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8880" y="2235957"/>
              <a:ext cx="178905" cy="208722"/>
            </a:xfrm>
            <a:prstGeom prst="rect">
              <a:avLst/>
            </a:prstGeom>
          </p:spPr>
        </p:pic>
        <p:pic>
          <p:nvPicPr>
            <p:cNvPr id="113" name="Picture 112" descr="RSA IEC &lt;strong&gt;Ground&lt;/strong&gt; Symbol - vector Clip Art">
              <a:extLst>
                <a:ext uri="{FF2B5EF4-FFF2-40B4-BE49-F238E27FC236}">
                  <a16:creationId xmlns:a16="http://schemas.microsoft.com/office/drawing/2014/main" id="{5B268710-D8F2-4E44-965E-935693710E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8179" y="2358421"/>
              <a:ext cx="141395" cy="189940"/>
            </a:xfrm>
            <a:prstGeom prst="rect">
              <a:avLst/>
            </a:prstGeom>
          </p:spPr>
        </p:pic>
      </p:grpSp>
      <p:pic>
        <p:nvPicPr>
          <p:cNvPr id="114" name="Picture 113" descr="Fichier:&lt;strong&gt;Inductor&lt;/strong&gt; h wikisch.svg — Wikipédia">
            <a:extLst>
              <a:ext uri="{FF2B5EF4-FFF2-40B4-BE49-F238E27FC236}">
                <a16:creationId xmlns:a16="http://schemas.microsoft.com/office/drawing/2014/main" id="{35B0CEED-148E-4C1F-8444-39A33E72CD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11890" y="2159439"/>
            <a:ext cx="323906" cy="161953"/>
          </a:xfrm>
          <a:prstGeom prst="rect">
            <a:avLst/>
          </a:prstGeom>
        </p:spPr>
      </p:pic>
      <p:grpSp>
        <p:nvGrpSpPr>
          <p:cNvPr id="115" name="Group 114">
            <a:extLst>
              <a:ext uri="{FF2B5EF4-FFF2-40B4-BE49-F238E27FC236}">
                <a16:creationId xmlns:a16="http://schemas.microsoft.com/office/drawing/2014/main" id="{90DB796A-3A97-4A3A-AD7E-814E77835AAD}"/>
              </a:ext>
            </a:extLst>
          </p:cNvPr>
          <p:cNvGrpSpPr/>
          <p:nvPr/>
        </p:nvGrpSpPr>
        <p:grpSpPr>
          <a:xfrm>
            <a:off x="4695770" y="2789246"/>
            <a:ext cx="305044" cy="312404"/>
            <a:chOff x="2415932" y="2235957"/>
            <a:chExt cx="406725" cy="312404"/>
          </a:xfrm>
        </p:grpSpPr>
        <p:cxnSp>
          <p:nvCxnSpPr>
            <p:cNvPr id="116" name="Straight Connector 115">
              <a:extLst>
                <a:ext uri="{FF2B5EF4-FFF2-40B4-BE49-F238E27FC236}">
                  <a16:creationId xmlns:a16="http://schemas.microsoft.com/office/drawing/2014/main" id="{85D29A24-EB3C-48EB-87FE-2EF8D78ABEFA}"/>
                </a:ext>
              </a:extLst>
            </p:cNvPr>
            <p:cNvCxnSpPr>
              <a:cxnSpLocks/>
            </p:cNvCxnSpPr>
            <p:nvPr/>
          </p:nvCxnSpPr>
          <p:spPr>
            <a:xfrm>
              <a:off x="2415932" y="2247593"/>
              <a:ext cx="406725" cy="0"/>
            </a:xfrm>
            <a:prstGeom prst="line">
              <a:avLst/>
            </a:prstGeom>
          </p:spPr>
          <p:style>
            <a:lnRef idx="1">
              <a:schemeClr val="dk1"/>
            </a:lnRef>
            <a:fillRef idx="0">
              <a:schemeClr val="dk1"/>
            </a:fillRef>
            <a:effectRef idx="0">
              <a:schemeClr val="dk1"/>
            </a:effectRef>
            <a:fontRef idx="minor">
              <a:schemeClr val="tx1"/>
            </a:fontRef>
          </p:style>
        </p:cxnSp>
        <p:pic>
          <p:nvPicPr>
            <p:cNvPr id="117" name="Picture 116" descr="File:&lt;strong&gt;Capacitor&lt;/strong&gt; symbol GOST.svg — Wikimedia Commons">
              <a:extLst>
                <a:ext uri="{FF2B5EF4-FFF2-40B4-BE49-F238E27FC236}">
                  <a16:creationId xmlns:a16="http://schemas.microsoft.com/office/drawing/2014/main" id="{DE870AB8-5D79-4219-AA1F-3138D51AC4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5770" y="2235957"/>
              <a:ext cx="178905" cy="208722"/>
            </a:xfrm>
            <a:prstGeom prst="rect">
              <a:avLst/>
            </a:prstGeom>
          </p:spPr>
        </p:pic>
        <p:pic>
          <p:nvPicPr>
            <p:cNvPr id="118" name="Picture 117" descr="RSA IEC &lt;strong&gt;Ground&lt;/strong&gt; Symbol - vector Clip Art">
              <a:extLst>
                <a:ext uri="{FF2B5EF4-FFF2-40B4-BE49-F238E27FC236}">
                  <a16:creationId xmlns:a16="http://schemas.microsoft.com/office/drawing/2014/main" id="{9A365813-2FA0-4FB8-8493-225EC89D25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069" y="2358421"/>
              <a:ext cx="141395" cy="189940"/>
            </a:xfrm>
            <a:prstGeom prst="rect">
              <a:avLst/>
            </a:prstGeom>
          </p:spPr>
        </p:pic>
      </p:grpSp>
      <p:sp>
        <p:nvSpPr>
          <p:cNvPr id="119" name="TextBox 116">
            <a:extLst>
              <a:ext uri="{FF2B5EF4-FFF2-40B4-BE49-F238E27FC236}">
                <a16:creationId xmlns:a16="http://schemas.microsoft.com/office/drawing/2014/main" id="{EAAEC67D-A7F5-468F-9E38-2D6077C8772B}"/>
              </a:ext>
            </a:extLst>
          </p:cNvPr>
          <p:cNvSpPr txBox="1"/>
          <p:nvPr/>
        </p:nvSpPr>
        <p:spPr>
          <a:xfrm>
            <a:off x="3992913" y="2137032"/>
            <a:ext cx="383396"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L1</a:t>
            </a:r>
            <a:endParaRPr lang="en-US" sz="1350" dirty="0"/>
          </a:p>
        </p:txBody>
      </p:sp>
      <p:cxnSp>
        <p:nvCxnSpPr>
          <p:cNvPr id="120" name="Straight Connector 119">
            <a:extLst>
              <a:ext uri="{FF2B5EF4-FFF2-40B4-BE49-F238E27FC236}">
                <a16:creationId xmlns:a16="http://schemas.microsoft.com/office/drawing/2014/main" id="{B43D6F8E-4D7F-4472-99E5-948DFBB00D33}"/>
              </a:ext>
            </a:extLst>
          </p:cNvPr>
          <p:cNvCxnSpPr>
            <a:cxnSpLocks/>
            <a:endCxn id="114" idx="1"/>
          </p:cNvCxnSpPr>
          <p:nvPr/>
        </p:nvCxnSpPr>
        <p:spPr>
          <a:xfrm flipV="1">
            <a:off x="4261741" y="2240412"/>
            <a:ext cx="150153" cy="962"/>
          </a:xfrm>
          <a:prstGeom prst="line">
            <a:avLst/>
          </a:prstGeom>
        </p:spPr>
        <p:style>
          <a:lnRef idx="1">
            <a:schemeClr val="dk1"/>
          </a:lnRef>
          <a:fillRef idx="0">
            <a:schemeClr val="dk1"/>
          </a:fillRef>
          <a:effectRef idx="0">
            <a:schemeClr val="dk1"/>
          </a:effectRef>
          <a:fontRef idx="minor">
            <a:schemeClr val="tx1"/>
          </a:fontRef>
        </p:style>
      </p:cxnSp>
      <p:sp>
        <p:nvSpPr>
          <p:cNvPr id="121" name="TextBox 121">
            <a:extLst>
              <a:ext uri="{FF2B5EF4-FFF2-40B4-BE49-F238E27FC236}">
                <a16:creationId xmlns:a16="http://schemas.microsoft.com/office/drawing/2014/main" id="{92713CA0-909A-4A04-B27B-A4B90348C34A}"/>
              </a:ext>
            </a:extLst>
          </p:cNvPr>
          <p:cNvSpPr txBox="1"/>
          <p:nvPr/>
        </p:nvSpPr>
        <p:spPr>
          <a:xfrm>
            <a:off x="3695700" y="2264886"/>
            <a:ext cx="676775"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VDCDC1</a:t>
            </a:r>
            <a:endParaRPr lang="en-US" sz="1350" dirty="0"/>
          </a:p>
        </p:txBody>
      </p:sp>
      <p:cxnSp>
        <p:nvCxnSpPr>
          <p:cNvPr id="122" name="Straight Connector 121">
            <a:extLst>
              <a:ext uri="{FF2B5EF4-FFF2-40B4-BE49-F238E27FC236}">
                <a16:creationId xmlns:a16="http://schemas.microsoft.com/office/drawing/2014/main" id="{5BACDD4A-13B6-43B2-9DEA-F9716B8E40A4}"/>
              </a:ext>
            </a:extLst>
          </p:cNvPr>
          <p:cNvCxnSpPr>
            <a:cxnSpLocks/>
          </p:cNvCxnSpPr>
          <p:nvPr/>
        </p:nvCxnSpPr>
        <p:spPr>
          <a:xfrm flipV="1">
            <a:off x="4257906" y="2360103"/>
            <a:ext cx="477893" cy="4485"/>
          </a:xfrm>
          <a:prstGeom prst="line">
            <a:avLst/>
          </a:prstGeom>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00CE5242-AD18-4886-8434-4A95586849A5}"/>
              </a:ext>
            </a:extLst>
          </p:cNvPr>
          <p:cNvCxnSpPr>
            <a:cxnSpLocks/>
            <a:stCxn id="114" idx="3"/>
          </p:cNvCxnSpPr>
          <p:nvPr/>
        </p:nvCxnSpPr>
        <p:spPr>
          <a:xfrm flipH="1">
            <a:off x="4735260" y="2240412"/>
            <a:ext cx="536" cy="119688"/>
          </a:xfrm>
          <a:prstGeom prst="line">
            <a:avLst/>
          </a:prstGeom>
        </p:spPr>
        <p:style>
          <a:lnRef idx="1">
            <a:schemeClr val="dk1"/>
          </a:lnRef>
          <a:fillRef idx="0">
            <a:schemeClr val="dk1"/>
          </a:fillRef>
          <a:effectRef idx="0">
            <a:schemeClr val="dk1"/>
          </a:effectRef>
          <a:fontRef idx="minor">
            <a:schemeClr val="tx1"/>
          </a:fontRef>
        </p:style>
      </p:cxnSp>
      <p:sp>
        <p:nvSpPr>
          <p:cNvPr id="124" name="TextBox 129">
            <a:extLst>
              <a:ext uri="{FF2B5EF4-FFF2-40B4-BE49-F238E27FC236}">
                <a16:creationId xmlns:a16="http://schemas.microsoft.com/office/drawing/2014/main" id="{D629DB4F-A031-4081-85FF-2A045A7078BA}"/>
              </a:ext>
            </a:extLst>
          </p:cNvPr>
          <p:cNvSpPr txBox="1"/>
          <p:nvPr/>
        </p:nvSpPr>
        <p:spPr>
          <a:xfrm>
            <a:off x="4662546" y="2067156"/>
            <a:ext cx="433887" cy="2000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t>(1.5v)</a:t>
            </a:r>
            <a:endParaRPr lang="en-US" sz="1200" dirty="0"/>
          </a:p>
        </p:txBody>
      </p:sp>
      <p:grpSp>
        <p:nvGrpSpPr>
          <p:cNvPr id="125" name="Group 124">
            <a:extLst>
              <a:ext uri="{FF2B5EF4-FFF2-40B4-BE49-F238E27FC236}">
                <a16:creationId xmlns:a16="http://schemas.microsoft.com/office/drawing/2014/main" id="{2A870E8D-39F1-4FED-9EFE-EB62F8E184D2}"/>
              </a:ext>
            </a:extLst>
          </p:cNvPr>
          <p:cNvGrpSpPr/>
          <p:nvPr/>
        </p:nvGrpSpPr>
        <p:grpSpPr>
          <a:xfrm>
            <a:off x="3695699" y="2433064"/>
            <a:ext cx="1403805" cy="411102"/>
            <a:chOff x="1757564" y="2945919"/>
            <a:chExt cx="1871744" cy="548136"/>
          </a:xfrm>
        </p:grpSpPr>
        <p:pic>
          <p:nvPicPr>
            <p:cNvPr id="126" name="Picture 125" descr="Fichier:&lt;strong&gt;Inductor&lt;/strong&gt; h wikisch.svg — Wikipédia">
              <a:extLst>
                <a:ext uri="{FF2B5EF4-FFF2-40B4-BE49-F238E27FC236}">
                  <a16:creationId xmlns:a16="http://schemas.microsoft.com/office/drawing/2014/main" id="{546B71B3-6891-420D-B3C7-A28AA72BC4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6589" y="3068963"/>
              <a:ext cx="431874" cy="215937"/>
            </a:xfrm>
            <a:prstGeom prst="rect">
              <a:avLst/>
            </a:prstGeom>
          </p:spPr>
        </p:pic>
        <p:grpSp>
          <p:nvGrpSpPr>
            <p:cNvPr id="127" name="Group 126">
              <a:extLst>
                <a:ext uri="{FF2B5EF4-FFF2-40B4-BE49-F238E27FC236}">
                  <a16:creationId xmlns:a16="http://schemas.microsoft.com/office/drawing/2014/main" id="{F9F8610B-2C9D-4716-9EB7-C47374DCBE8C}"/>
                </a:ext>
              </a:extLst>
            </p:cNvPr>
            <p:cNvGrpSpPr/>
            <p:nvPr/>
          </p:nvGrpSpPr>
          <p:grpSpPr>
            <a:xfrm>
              <a:off x="3095095" y="3163388"/>
              <a:ext cx="406725" cy="312404"/>
              <a:chOff x="2415932" y="2235957"/>
              <a:chExt cx="406725" cy="312404"/>
            </a:xfrm>
          </p:grpSpPr>
          <p:cxnSp>
            <p:nvCxnSpPr>
              <p:cNvPr id="134" name="Straight Connector 133">
                <a:extLst>
                  <a:ext uri="{FF2B5EF4-FFF2-40B4-BE49-F238E27FC236}">
                    <a16:creationId xmlns:a16="http://schemas.microsoft.com/office/drawing/2014/main" id="{8F15A842-9027-4017-B841-232F12EF5B98}"/>
                  </a:ext>
                </a:extLst>
              </p:cNvPr>
              <p:cNvCxnSpPr>
                <a:cxnSpLocks/>
              </p:cNvCxnSpPr>
              <p:nvPr/>
            </p:nvCxnSpPr>
            <p:spPr>
              <a:xfrm>
                <a:off x="2415932" y="2247593"/>
                <a:ext cx="406725" cy="0"/>
              </a:xfrm>
              <a:prstGeom prst="line">
                <a:avLst/>
              </a:prstGeom>
            </p:spPr>
            <p:style>
              <a:lnRef idx="1">
                <a:schemeClr val="dk1"/>
              </a:lnRef>
              <a:fillRef idx="0">
                <a:schemeClr val="dk1"/>
              </a:fillRef>
              <a:effectRef idx="0">
                <a:schemeClr val="dk1"/>
              </a:effectRef>
              <a:fontRef idx="minor">
                <a:schemeClr val="tx1"/>
              </a:fontRef>
            </p:style>
          </p:cxnSp>
          <p:pic>
            <p:nvPicPr>
              <p:cNvPr id="135" name="Picture 134" descr="File:&lt;strong&gt;Capacitor&lt;/strong&gt; symbol GOST.svg — Wikimedia Commons">
                <a:extLst>
                  <a:ext uri="{FF2B5EF4-FFF2-40B4-BE49-F238E27FC236}">
                    <a16:creationId xmlns:a16="http://schemas.microsoft.com/office/drawing/2014/main" id="{E52C6E5D-5591-4633-9B0C-FC58157CE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5770" y="2235957"/>
                <a:ext cx="178905" cy="208722"/>
              </a:xfrm>
              <a:prstGeom prst="rect">
                <a:avLst/>
              </a:prstGeom>
            </p:spPr>
          </p:pic>
          <p:pic>
            <p:nvPicPr>
              <p:cNvPr id="136" name="Picture 135" descr="RSA IEC &lt;strong&gt;Ground&lt;/strong&gt; Symbol - vector Clip Art">
                <a:extLst>
                  <a:ext uri="{FF2B5EF4-FFF2-40B4-BE49-F238E27FC236}">
                    <a16:creationId xmlns:a16="http://schemas.microsoft.com/office/drawing/2014/main" id="{70E2F36B-D149-41CB-B8F9-2A768691EF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20513" y="2358421"/>
                <a:ext cx="141395" cy="189940"/>
              </a:xfrm>
              <a:prstGeom prst="rect">
                <a:avLst/>
              </a:prstGeom>
            </p:spPr>
          </p:pic>
        </p:grpSp>
        <p:sp>
          <p:nvSpPr>
            <p:cNvPr id="128" name="TextBox 136">
              <a:extLst>
                <a:ext uri="{FF2B5EF4-FFF2-40B4-BE49-F238E27FC236}">
                  <a16:creationId xmlns:a16="http://schemas.microsoft.com/office/drawing/2014/main" id="{BCEB5E66-1A90-4CE9-A7B6-E8BB71DE68A6}"/>
                </a:ext>
              </a:extLst>
            </p:cNvPr>
            <p:cNvSpPr txBox="1"/>
            <p:nvPr/>
          </p:nvSpPr>
          <p:spPr>
            <a:xfrm>
              <a:off x="2157953" y="3039087"/>
              <a:ext cx="511193" cy="2847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L2</a:t>
              </a:r>
              <a:endParaRPr lang="en-US" sz="1350" dirty="0"/>
            </a:p>
          </p:txBody>
        </p:sp>
        <p:cxnSp>
          <p:nvCxnSpPr>
            <p:cNvPr id="129" name="Straight Connector 128">
              <a:extLst>
                <a:ext uri="{FF2B5EF4-FFF2-40B4-BE49-F238E27FC236}">
                  <a16:creationId xmlns:a16="http://schemas.microsoft.com/office/drawing/2014/main" id="{D5DA1C81-BCAA-4FB4-BFE3-87D77FBABD14}"/>
                </a:ext>
              </a:extLst>
            </p:cNvPr>
            <p:cNvCxnSpPr>
              <a:cxnSpLocks/>
              <a:endCxn id="126" idx="1"/>
            </p:cNvCxnSpPr>
            <p:nvPr/>
          </p:nvCxnSpPr>
          <p:spPr>
            <a:xfrm flipV="1">
              <a:off x="2516385" y="3176932"/>
              <a:ext cx="200204" cy="1282"/>
            </a:xfrm>
            <a:prstGeom prst="line">
              <a:avLst/>
            </a:prstGeom>
          </p:spPr>
          <p:style>
            <a:lnRef idx="1">
              <a:schemeClr val="dk1"/>
            </a:lnRef>
            <a:fillRef idx="0">
              <a:schemeClr val="dk1"/>
            </a:fillRef>
            <a:effectRef idx="0">
              <a:schemeClr val="dk1"/>
            </a:effectRef>
            <a:fontRef idx="minor">
              <a:schemeClr val="tx1"/>
            </a:fontRef>
          </p:style>
        </p:cxnSp>
        <p:sp>
          <p:nvSpPr>
            <p:cNvPr id="130" name="TextBox 138">
              <a:extLst>
                <a:ext uri="{FF2B5EF4-FFF2-40B4-BE49-F238E27FC236}">
                  <a16:creationId xmlns:a16="http://schemas.microsoft.com/office/drawing/2014/main" id="{93632423-BC30-4B13-85F9-8ADEA9B19BEC}"/>
                </a:ext>
              </a:extLst>
            </p:cNvPr>
            <p:cNvSpPr txBox="1"/>
            <p:nvPr/>
          </p:nvSpPr>
          <p:spPr>
            <a:xfrm>
              <a:off x="1757564" y="3209275"/>
              <a:ext cx="881267" cy="2847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VDCDC2</a:t>
              </a:r>
              <a:endParaRPr lang="en-US" sz="1350" dirty="0"/>
            </a:p>
          </p:txBody>
        </p:sp>
        <p:cxnSp>
          <p:nvCxnSpPr>
            <p:cNvPr id="131" name="Straight Connector 130">
              <a:extLst>
                <a:ext uri="{FF2B5EF4-FFF2-40B4-BE49-F238E27FC236}">
                  <a16:creationId xmlns:a16="http://schemas.microsoft.com/office/drawing/2014/main" id="{46EF5421-2F63-42CC-B271-7018DA2D5C9A}"/>
                </a:ext>
              </a:extLst>
            </p:cNvPr>
            <p:cNvCxnSpPr>
              <a:cxnSpLocks/>
            </p:cNvCxnSpPr>
            <p:nvPr/>
          </p:nvCxnSpPr>
          <p:spPr>
            <a:xfrm flipV="1">
              <a:off x="2511272" y="3336516"/>
              <a:ext cx="637191" cy="5980"/>
            </a:xfrm>
            <a:prstGeom prst="line">
              <a:avLst/>
            </a:prstGeom>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71D5E886-6CE3-41F8-A3A9-00CB047939CF}"/>
                </a:ext>
              </a:extLst>
            </p:cNvPr>
            <p:cNvCxnSpPr>
              <a:cxnSpLocks/>
              <a:stCxn id="126" idx="3"/>
            </p:cNvCxnSpPr>
            <p:nvPr/>
          </p:nvCxnSpPr>
          <p:spPr>
            <a:xfrm flipH="1">
              <a:off x="3147749" y="3176932"/>
              <a:ext cx="714" cy="159584"/>
            </a:xfrm>
            <a:prstGeom prst="line">
              <a:avLst/>
            </a:prstGeom>
          </p:spPr>
          <p:style>
            <a:lnRef idx="1">
              <a:schemeClr val="dk1"/>
            </a:lnRef>
            <a:fillRef idx="0">
              <a:schemeClr val="dk1"/>
            </a:fillRef>
            <a:effectRef idx="0">
              <a:schemeClr val="dk1"/>
            </a:effectRef>
            <a:fontRef idx="minor">
              <a:schemeClr val="tx1"/>
            </a:fontRef>
          </p:style>
        </p:cxnSp>
        <p:sp>
          <p:nvSpPr>
            <p:cNvPr id="133" name="TextBox 141">
              <a:extLst>
                <a:ext uri="{FF2B5EF4-FFF2-40B4-BE49-F238E27FC236}">
                  <a16:creationId xmlns:a16="http://schemas.microsoft.com/office/drawing/2014/main" id="{44FFB2F9-BDBA-4CB9-BA1B-D6E7176A71BB}"/>
                </a:ext>
              </a:extLst>
            </p:cNvPr>
            <p:cNvSpPr txBox="1"/>
            <p:nvPr/>
          </p:nvSpPr>
          <p:spPr>
            <a:xfrm>
              <a:off x="3050792" y="2945919"/>
              <a:ext cx="578516" cy="2667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t>(1.1v)</a:t>
              </a:r>
              <a:endParaRPr lang="en-US" sz="1200" dirty="0"/>
            </a:p>
          </p:txBody>
        </p:sp>
      </p:grpSp>
      <p:grpSp>
        <p:nvGrpSpPr>
          <p:cNvPr id="137" name="Group 136">
            <a:extLst>
              <a:ext uri="{FF2B5EF4-FFF2-40B4-BE49-F238E27FC236}">
                <a16:creationId xmlns:a16="http://schemas.microsoft.com/office/drawing/2014/main" id="{9D2A1896-26A4-4252-9519-55B7528B8BC5}"/>
              </a:ext>
            </a:extLst>
          </p:cNvPr>
          <p:cNvGrpSpPr/>
          <p:nvPr/>
        </p:nvGrpSpPr>
        <p:grpSpPr>
          <a:xfrm>
            <a:off x="3695701" y="2769568"/>
            <a:ext cx="1398227" cy="410575"/>
            <a:chOff x="1765008" y="2945919"/>
            <a:chExt cx="1864300" cy="547433"/>
          </a:xfrm>
        </p:grpSpPr>
        <p:pic>
          <p:nvPicPr>
            <p:cNvPr id="138" name="Picture 137" descr="Fichier:&lt;strong&gt;Inductor&lt;/strong&gt; h wikisch.svg — Wikipédia">
              <a:extLst>
                <a:ext uri="{FF2B5EF4-FFF2-40B4-BE49-F238E27FC236}">
                  <a16:creationId xmlns:a16="http://schemas.microsoft.com/office/drawing/2014/main" id="{F46458EA-9A5C-4B77-8CB4-6446D194B7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6589" y="3068963"/>
              <a:ext cx="431874" cy="215937"/>
            </a:xfrm>
            <a:prstGeom prst="rect">
              <a:avLst/>
            </a:prstGeom>
          </p:spPr>
        </p:pic>
        <p:grpSp>
          <p:nvGrpSpPr>
            <p:cNvPr id="139" name="Group 138">
              <a:extLst>
                <a:ext uri="{FF2B5EF4-FFF2-40B4-BE49-F238E27FC236}">
                  <a16:creationId xmlns:a16="http://schemas.microsoft.com/office/drawing/2014/main" id="{79484337-F3DA-480C-BCE9-80096A0C42EA}"/>
                </a:ext>
              </a:extLst>
            </p:cNvPr>
            <p:cNvGrpSpPr/>
            <p:nvPr/>
          </p:nvGrpSpPr>
          <p:grpSpPr>
            <a:xfrm>
              <a:off x="3095095" y="3163388"/>
              <a:ext cx="406725" cy="312404"/>
              <a:chOff x="2415932" y="2235957"/>
              <a:chExt cx="406725" cy="312404"/>
            </a:xfrm>
          </p:grpSpPr>
          <p:cxnSp>
            <p:nvCxnSpPr>
              <p:cNvPr id="146" name="Straight Connector 145">
                <a:extLst>
                  <a:ext uri="{FF2B5EF4-FFF2-40B4-BE49-F238E27FC236}">
                    <a16:creationId xmlns:a16="http://schemas.microsoft.com/office/drawing/2014/main" id="{2E88AE42-EA54-4732-9BC0-902FC5376454}"/>
                  </a:ext>
                </a:extLst>
              </p:cNvPr>
              <p:cNvCxnSpPr>
                <a:cxnSpLocks/>
              </p:cNvCxnSpPr>
              <p:nvPr/>
            </p:nvCxnSpPr>
            <p:spPr>
              <a:xfrm>
                <a:off x="2415932" y="2247593"/>
                <a:ext cx="406725" cy="0"/>
              </a:xfrm>
              <a:prstGeom prst="line">
                <a:avLst/>
              </a:prstGeom>
            </p:spPr>
            <p:style>
              <a:lnRef idx="1">
                <a:schemeClr val="dk1"/>
              </a:lnRef>
              <a:fillRef idx="0">
                <a:schemeClr val="dk1"/>
              </a:fillRef>
              <a:effectRef idx="0">
                <a:schemeClr val="dk1"/>
              </a:effectRef>
              <a:fontRef idx="minor">
                <a:schemeClr val="tx1"/>
              </a:fontRef>
            </p:style>
          </p:cxnSp>
          <p:pic>
            <p:nvPicPr>
              <p:cNvPr id="147" name="Picture 146" descr="File:&lt;strong&gt;Capacitor&lt;/strong&gt; symbol GOST.svg — Wikimedia Commons">
                <a:extLst>
                  <a:ext uri="{FF2B5EF4-FFF2-40B4-BE49-F238E27FC236}">
                    <a16:creationId xmlns:a16="http://schemas.microsoft.com/office/drawing/2014/main" id="{F0649CEC-8BE3-492E-8C2C-34C303B362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5770" y="2235957"/>
                <a:ext cx="178905" cy="208722"/>
              </a:xfrm>
              <a:prstGeom prst="rect">
                <a:avLst/>
              </a:prstGeom>
            </p:spPr>
          </p:pic>
          <p:pic>
            <p:nvPicPr>
              <p:cNvPr id="148" name="Picture 147" descr="RSA IEC &lt;strong&gt;Ground&lt;/strong&gt; Symbol - vector Clip Art">
                <a:extLst>
                  <a:ext uri="{FF2B5EF4-FFF2-40B4-BE49-F238E27FC236}">
                    <a16:creationId xmlns:a16="http://schemas.microsoft.com/office/drawing/2014/main" id="{7A15C5F3-0E09-4F56-9A97-D2382AEB7C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20513" y="2358421"/>
                <a:ext cx="141395" cy="189940"/>
              </a:xfrm>
              <a:prstGeom prst="rect">
                <a:avLst/>
              </a:prstGeom>
            </p:spPr>
          </p:pic>
        </p:grpSp>
        <p:sp>
          <p:nvSpPr>
            <p:cNvPr id="140" name="TextBox 146">
              <a:extLst>
                <a:ext uri="{FF2B5EF4-FFF2-40B4-BE49-F238E27FC236}">
                  <a16:creationId xmlns:a16="http://schemas.microsoft.com/office/drawing/2014/main" id="{41969489-3BE7-45AC-B187-3C143BE90515}"/>
                </a:ext>
              </a:extLst>
            </p:cNvPr>
            <p:cNvSpPr txBox="1"/>
            <p:nvPr/>
          </p:nvSpPr>
          <p:spPr>
            <a:xfrm>
              <a:off x="2157953" y="3039087"/>
              <a:ext cx="511193" cy="2847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L3</a:t>
              </a:r>
              <a:endParaRPr lang="en-US" sz="1350" dirty="0"/>
            </a:p>
          </p:txBody>
        </p:sp>
        <p:cxnSp>
          <p:nvCxnSpPr>
            <p:cNvPr id="141" name="Straight Connector 140">
              <a:extLst>
                <a:ext uri="{FF2B5EF4-FFF2-40B4-BE49-F238E27FC236}">
                  <a16:creationId xmlns:a16="http://schemas.microsoft.com/office/drawing/2014/main" id="{3369A501-BD34-4088-8A7A-F17FD7D307FA}"/>
                </a:ext>
              </a:extLst>
            </p:cNvPr>
            <p:cNvCxnSpPr>
              <a:cxnSpLocks/>
              <a:endCxn id="138" idx="1"/>
            </p:cNvCxnSpPr>
            <p:nvPr/>
          </p:nvCxnSpPr>
          <p:spPr>
            <a:xfrm flipV="1">
              <a:off x="2516385" y="3176932"/>
              <a:ext cx="200204" cy="1282"/>
            </a:xfrm>
            <a:prstGeom prst="line">
              <a:avLst/>
            </a:prstGeom>
          </p:spPr>
          <p:style>
            <a:lnRef idx="1">
              <a:schemeClr val="dk1"/>
            </a:lnRef>
            <a:fillRef idx="0">
              <a:schemeClr val="dk1"/>
            </a:fillRef>
            <a:effectRef idx="0">
              <a:schemeClr val="dk1"/>
            </a:effectRef>
            <a:fontRef idx="minor">
              <a:schemeClr val="tx1"/>
            </a:fontRef>
          </p:style>
        </p:cxnSp>
        <p:sp>
          <p:nvSpPr>
            <p:cNvPr id="142" name="TextBox 148">
              <a:extLst>
                <a:ext uri="{FF2B5EF4-FFF2-40B4-BE49-F238E27FC236}">
                  <a16:creationId xmlns:a16="http://schemas.microsoft.com/office/drawing/2014/main" id="{18C34D1E-05B2-4D26-8DB2-76DDBB94F3DE}"/>
                </a:ext>
              </a:extLst>
            </p:cNvPr>
            <p:cNvSpPr txBox="1"/>
            <p:nvPr/>
          </p:nvSpPr>
          <p:spPr>
            <a:xfrm>
              <a:off x="1765008" y="3208572"/>
              <a:ext cx="849127" cy="2847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VDCDC3</a:t>
              </a:r>
              <a:endParaRPr lang="en-US" sz="1350" dirty="0"/>
            </a:p>
          </p:txBody>
        </p:sp>
        <p:cxnSp>
          <p:nvCxnSpPr>
            <p:cNvPr id="143" name="Straight Connector 142">
              <a:extLst>
                <a:ext uri="{FF2B5EF4-FFF2-40B4-BE49-F238E27FC236}">
                  <a16:creationId xmlns:a16="http://schemas.microsoft.com/office/drawing/2014/main" id="{8899B6C2-8C38-4929-A0C5-715B8AE88C57}"/>
                </a:ext>
              </a:extLst>
            </p:cNvPr>
            <p:cNvCxnSpPr>
              <a:cxnSpLocks/>
            </p:cNvCxnSpPr>
            <p:nvPr/>
          </p:nvCxnSpPr>
          <p:spPr>
            <a:xfrm flipV="1">
              <a:off x="2511272" y="3336516"/>
              <a:ext cx="637191" cy="5980"/>
            </a:xfrm>
            <a:prstGeom prst="line">
              <a:avLst/>
            </a:prstGeom>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F4E56BD0-D5A8-4B5F-AC58-2870E4BD057B}"/>
                </a:ext>
              </a:extLst>
            </p:cNvPr>
            <p:cNvCxnSpPr>
              <a:cxnSpLocks/>
              <a:stCxn id="138" idx="3"/>
            </p:cNvCxnSpPr>
            <p:nvPr/>
          </p:nvCxnSpPr>
          <p:spPr>
            <a:xfrm flipH="1">
              <a:off x="3147749" y="3176932"/>
              <a:ext cx="714" cy="159584"/>
            </a:xfrm>
            <a:prstGeom prst="line">
              <a:avLst/>
            </a:prstGeom>
          </p:spPr>
          <p:style>
            <a:lnRef idx="1">
              <a:schemeClr val="dk1"/>
            </a:lnRef>
            <a:fillRef idx="0">
              <a:schemeClr val="dk1"/>
            </a:fillRef>
            <a:effectRef idx="0">
              <a:schemeClr val="dk1"/>
            </a:effectRef>
            <a:fontRef idx="minor">
              <a:schemeClr val="tx1"/>
            </a:fontRef>
          </p:style>
        </p:cxnSp>
        <p:sp>
          <p:nvSpPr>
            <p:cNvPr id="145" name="TextBox 151">
              <a:extLst>
                <a:ext uri="{FF2B5EF4-FFF2-40B4-BE49-F238E27FC236}">
                  <a16:creationId xmlns:a16="http://schemas.microsoft.com/office/drawing/2014/main" id="{BEF54761-2783-4319-A629-3729378B09BA}"/>
                </a:ext>
              </a:extLst>
            </p:cNvPr>
            <p:cNvSpPr txBox="1"/>
            <p:nvPr/>
          </p:nvSpPr>
          <p:spPr>
            <a:xfrm>
              <a:off x="3050792" y="2945919"/>
              <a:ext cx="578516" cy="2667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t>(1.1v)</a:t>
              </a:r>
              <a:endParaRPr lang="en-US" sz="1200" dirty="0"/>
            </a:p>
          </p:txBody>
        </p:sp>
      </p:grpSp>
      <p:sp>
        <p:nvSpPr>
          <p:cNvPr id="149" name="TextBox 155">
            <a:extLst>
              <a:ext uri="{FF2B5EF4-FFF2-40B4-BE49-F238E27FC236}">
                <a16:creationId xmlns:a16="http://schemas.microsoft.com/office/drawing/2014/main" id="{5AA49645-92EC-4418-A695-724429ABB164}"/>
              </a:ext>
            </a:extLst>
          </p:cNvPr>
          <p:cNvSpPr txBox="1"/>
          <p:nvPr/>
        </p:nvSpPr>
        <p:spPr>
          <a:xfrm>
            <a:off x="4972034" y="2135039"/>
            <a:ext cx="742965"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VDDS_DDR</a:t>
            </a:r>
            <a:endParaRPr lang="en-US" sz="1350" dirty="0"/>
          </a:p>
        </p:txBody>
      </p:sp>
      <p:sp>
        <p:nvSpPr>
          <p:cNvPr id="150" name="TextBox 156">
            <a:extLst>
              <a:ext uri="{FF2B5EF4-FFF2-40B4-BE49-F238E27FC236}">
                <a16:creationId xmlns:a16="http://schemas.microsoft.com/office/drawing/2014/main" id="{ADECB746-E70B-48EC-A292-6DEAFB6367DF}"/>
              </a:ext>
            </a:extLst>
          </p:cNvPr>
          <p:cNvSpPr txBox="1"/>
          <p:nvPr/>
        </p:nvSpPr>
        <p:spPr>
          <a:xfrm>
            <a:off x="4972034" y="2502942"/>
            <a:ext cx="742965"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VDD_MPU</a:t>
            </a:r>
            <a:endParaRPr lang="en-US" sz="1350" dirty="0"/>
          </a:p>
        </p:txBody>
      </p:sp>
      <p:sp>
        <p:nvSpPr>
          <p:cNvPr id="151" name="TextBox 157">
            <a:extLst>
              <a:ext uri="{FF2B5EF4-FFF2-40B4-BE49-F238E27FC236}">
                <a16:creationId xmlns:a16="http://schemas.microsoft.com/office/drawing/2014/main" id="{63B30FCD-BBD5-4E9E-9A92-C1A5FFD2EC9C}"/>
              </a:ext>
            </a:extLst>
          </p:cNvPr>
          <p:cNvSpPr txBox="1"/>
          <p:nvPr/>
        </p:nvSpPr>
        <p:spPr>
          <a:xfrm>
            <a:off x="4983938" y="2826240"/>
            <a:ext cx="807262"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VDD_CORE</a:t>
            </a:r>
            <a:endParaRPr lang="en-US" sz="1350" dirty="0"/>
          </a:p>
        </p:txBody>
      </p:sp>
      <p:grpSp>
        <p:nvGrpSpPr>
          <p:cNvPr id="152" name="Group 151">
            <a:extLst>
              <a:ext uri="{FF2B5EF4-FFF2-40B4-BE49-F238E27FC236}">
                <a16:creationId xmlns:a16="http://schemas.microsoft.com/office/drawing/2014/main" id="{478C4588-5612-4A49-8490-E97364A2F975}"/>
              </a:ext>
            </a:extLst>
          </p:cNvPr>
          <p:cNvGrpSpPr/>
          <p:nvPr/>
        </p:nvGrpSpPr>
        <p:grpSpPr>
          <a:xfrm>
            <a:off x="4266404" y="3856720"/>
            <a:ext cx="731903" cy="246562"/>
            <a:chOff x="2488518" y="2228864"/>
            <a:chExt cx="975870" cy="246562"/>
          </a:xfrm>
        </p:grpSpPr>
        <p:cxnSp>
          <p:nvCxnSpPr>
            <p:cNvPr id="153" name="Straight Connector 152">
              <a:extLst>
                <a:ext uri="{FF2B5EF4-FFF2-40B4-BE49-F238E27FC236}">
                  <a16:creationId xmlns:a16="http://schemas.microsoft.com/office/drawing/2014/main" id="{5D565844-ADF5-47A7-BA50-5842A0798B00}"/>
                </a:ext>
              </a:extLst>
            </p:cNvPr>
            <p:cNvCxnSpPr>
              <a:cxnSpLocks/>
            </p:cNvCxnSpPr>
            <p:nvPr/>
          </p:nvCxnSpPr>
          <p:spPr>
            <a:xfrm flipV="1">
              <a:off x="2488518" y="2228864"/>
              <a:ext cx="975870" cy="0"/>
            </a:xfrm>
            <a:prstGeom prst="line">
              <a:avLst/>
            </a:prstGeom>
          </p:spPr>
          <p:style>
            <a:lnRef idx="1">
              <a:schemeClr val="dk1"/>
            </a:lnRef>
            <a:fillRef idx="0">
              <a:schemeClr val="dk1"/>
            </a:fillRef>
            <a:effectRef idx="0">
              <a:schemeClr val="dk1"/>
            </a:effectRef>
            <a:fontRef idx="minor">
              <a:schemeClr val="tx1"/>
            </a:fontRef>
          </p:style>
        </p:cxnSp>
        <p:pic>
          <p:nvPicPr>
            <p:cNvPr id="154" name="Picture 153" descr="File:&lt;strong&gt;Capacitor&lt;/strong&gt; symbol GOST.svg — Wikimedia Commons">
              <a:extLst>
                <a:ext uri="{FF2B5EF4-FFF2-40B4-BE49-F238E27FC236}">
                  <a16:creationId xmlns:a16="http://schemas.microsoft.com/office/drawing/2014/main" id="{370BDCE7-E733-4D88-A487-20C064DDA6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38881" y="2235957"/>
              <a:ext cx="125972" cy="146967"/>
            </a:xfrm>
            <a:prstGeom prst="rect">
              <a:avLst/>
            </a:prstGeom>
          </p:spPr>
        </p:pic>
        <p:pic>
          <p:nvPicPr>
            <p:cNvPr id="155" name="Picture 154" descr="RSA IEC &lt;strong&gt;Ground&lt;/strong&gt; Symbol - vector Clip Art">
              <a:extLst>
                <a:ext uri="{FF2B5EF4-FFF2-40B4-BE49-F238E27FC236}">
                  <a16:creationId xmlns:a16="http://schemas.microsoft.com/office/drawing/2014/main" id="{B90FB00C-3F6D-4BEC-9766-8785C4E23C4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56366" y="2351163"/>
              <a:ext cx="92504" cy="124263"/>
            </a:xfrm>
            <a:prstGeom prst="rect">
              <a:avLst/>
            </a:prstGeom>
          </p:spPr>
        </p:pic>
      </p:grpSp>
      <p:sp>
        <p:nvSpPr>
          <p:cNvPr id="156" name="TextBox 163">
            <a:extLst>
              <a:ext uri="{FF2B5EF4-FFF2-40B4-BE49-F238E27FC236}">
                <a16:creationId xmlns:a16="http://schemas.microsoft.com/office/drawing/2014/main" id="{56D43810-A4B8-44B9-8F0B-8D49B7330754}"/>
              </a:ext>
            </a:extLst>
          </p:cNvPr>
          <p:cNvSpPr txBox="1"/>
          <p:nvPr/>
        </p:nvSpPr>
        <p:spPr>
          <a:xfrm>
            <a:off x="3771900" y="3195954"/>
            <a:ext cx="558621"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VLDO1</a:t>
            </a:r>
          </a:p>
        </p:txBody>
      </p:sp>
      <p:sp>
        <p:nvSpPr>
          <p:cNvPr id="157" name="TextBox 164">
            <a:extLst>
              <a:ext uri="{FF2B5EF4-FFF2-40B4-BE49-F238E27FC236}">
                <a16:creationId xmlns:a16="http://schemas.microsoft.com/office/drawing/2014/main" id="{0BA0A345-4DFE-4098-8CF8-60CD61A66679}"/>
              </a:ext>
            </a:extLst>
          </p:cNvPr>
          <p:cNvSpPr txBox="1"/>
          <p:nvPr/>
        </p:nvSpPr>
        <p:spPr>
          <a:xfrm>
            <a:off x="4958360" y="3095746"/>
            <a:ext cx="947140" cy="33483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VDDS</a:t>
            </a:r>
          </a:p>
          <a:p>
            <a:r>
              <a:rPr lang="en-US" sz="788" dirty="0"/>
              <a:t>VDDS_RTC</a:t>
            </a:r>
            <a:endParaRPr lang="en-US" sz="1350" dirty="0"/>
          </a:p>
        </p:txBody>
      </p:sp>
      <p:cxnSp>
        <p:nvCxnSpPr>
          <p:cNvPr id="158" name="Straight Connector 157">
            <a:extLst>
              <a:ext uri="{FF2B5EF4-FFF2-40B4-BE49-F238E27FC236}">
                <a16:creationId xmlns:a16="http://schemas.microsoft.com/office/drawing/2014/main" id="{E137F7B7-5C5B-47EB-AB33-B896256E3F0A}"/>
              </a:ext>
            </a:extLst>
          </p:cNvPr>
          <p:cNvCxnSpPr>
            <a:cxnSpLocks/>
          </p:cNvCxnSpPr>
          <p:nvPr/>
        </p:nvCxnSpPr>
        <p:spPr>
          <a:xfrm>
            <a:off x="4825817" y="3201630"/>
            <a:ext cx="185243" cy="0"/>
          </a:xfrm>
          <a:prstGeom prst="line">
            <a:avLst/>
          </a:prstGeom>
        </p:spPr>
        <p:style>
          <a:lnRef idx="1">
            <a:schemeClr val="dk1"/>
          </a:lnRef>
          <a:fillRef idx="0">
            <a:schemeClr val="dk1"/>
          </a:fillRef>
          <a:effectRef idx="0">
            <a:schemeClr val="dk1"/>
          </a:effectRef>
          <a:fontRef idx="minor">
            <a:schemeClr val="tx1"/>
          </a:fontRef>
        </p:style>
      </p:cxnSp>
      <p:cxnSp>
        <p:nvCxnSpPr>
          <p:cNvPr id="159" name="Straight Connector 158">
            <a:extLst>
              <a:ext uri="{FF2B5EF4-FFF2-40B4-BE49-F238E27FC236}">
                <a16:creationId xmlns:a16="http://schemas.microsoft.com/office/drawing/2014/main" id="{2D6C5C78-FD2F-40C7-8895-8E35B0399763}"/>
              </a:ext>
            </a:extLst>
          </p:cNvPr>
          <p:cNvCxnSpPr>
            <a:cxnSpLocks/>
          </p:cNvCxnSpPr>
          <p:nvPr/>
        </p:nvCxnSpPr>
        <p:spPr>
          <a:xfrm>
            <a:off x="4825814" y="3201633"/>
            <a:ext cx="0" cy="97879"/>
          </a:xfrm>
          <a:prstGeom prst="line">
            <a:avLst/>
          </a:prstGeom>
        </p:spPr>
        <p:style>
          <a:lnRef idx="1">
            <a:schemeClr val="dk1"/>
          </a:lnRef>
          <a:fillRef idx="0">
            <a:schemeClr val="dk1"/>
          </a:fillRef>
          <a:effectRef idx="0">
            <a:schemeClr val="dk1"/>
          </a:effectRef>
          <a:fontRef idx="minor">
            <a:schemeClr val="tx1"/>
          </a:fontRef>
        </p:style>
      </p:cxnSp>
      <p:sp>
        <p:nvSpPr>
          <p:cNvPr id="160" name="TextBox 173">
            <a:extLst>
              <a:ext uri="{FF2B5EF4-FFF2-40B4-BE49-F238E27FC236}">
                <a16:creationId xmlns:a16="http://schemas.microsoft.com/office/drawing/2014/main" id="{90E31ADD-CCEA-4130-BA66-384463638B17}"/>
              </a:ext>
            </a:extLst>
          </p:cNvPr>
          <p:cNvSpPr txBox="1"/>
          <p:nvPr/>
        </p:nvSpPr>
        <p:spPr>
          <a:xfrm>
            <a:off x="3771900" y="3420632"/>
            <a:ext cx="552376"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VLDO2</a:t>
            </a:r>
          </a:p>
        </p:txBody>
      </p:sp>
      <p:grpSp>
        <p:nvGrpSpPr>
          <p:cNvPr id="161" name="Group 160">
            <a:extLst>
              <a:ext uri="{FF2B5EF4-FFF2-40B4-BE49-F238E27FC236}">
                <a16:creationId xmlns:a16="http://schemas.microsoft.com/office/drawing/2014/main" id="{8B575137-F83A-4B35-A3CA-BB8EF29ABE65}"/>
              </a:ext>
            </a:extLst>
          </p:cNvPr>
          <p:cNvGrpSpPr/>
          <p:nvPr/>
        </p:nvGrpSpPr>
        <p:grpSpPr>
          <a:xfrm>
            <a:off x="4259099" y="4076811"/>
            <a:ext cx="439751" cy="246562"/>
            <a:chOff x="2488518" y="2228864"/>
            <a:chExt cx="586334" cy="246562"/>
          </a:xfrm>
        </p:grpSpPr>
        <p:cxnSp>
          <p:nvCxnSpPr>
            <p:cNvPr id="162" name="Straight Connector 161">
              <a:extLst>
                <a:ext uri="{FF2B5EF4-FFF2-40B4-BE49-F238E27FC236}">
                  <a16:creationId xmlns:a16="http://schemas.microsoft.com/office/drawing/2014/main" id="{9741ADF8-0EEB-4A53-86BD-96C2B7AE6FB0}"/>
                </a:ext>
              </a:extLst>
            </p:cNvPr>
            <p:cNvCxnSpPr>
              <a:cxnSpLocks/>
            </p:cNvCxnSpPr>
            <p:nvPr/>
          </p:nvCxnSpPr>
          <p:spPr>
            <a:xfrm>
              <a:off x="2488518" y="2228864"/>
              <a:ext cx="586334" cy="0"/>
            </a:xfrm>
            <a:prstGeom prst="line">
              <a:avLst/>
            </a:prstGeom>
          </p:spPr>
          <p:style>
            <a:lnRef idx="1">
              <a:schemeClr val="dk1"/>
            </a:lnRef>
            <a:fillRef idx="0">
              <a:schemeClr val="dk1"/>
            </a:fillRef>
            <a:effectRef idx="0">
              <a:schemeClr val="dk1"/>
            </a:effectRef>
            <a:fontRef idx="minor">
              <a:schemeClr val="tx1"/>
            </a:fontRef>
          </p:style>
        </p:cxnSp>
        <p:pic>
          <p:nvPicPr>
            <p:cNvPr id="163" name="Picture 162" descr="File:&lt;strong&gt;Capacitor&lt;/strong&gt; symbol GOST.svg — Wikimedia Commons">
              <a:extLst>
                <a:ext uri="{FF2B5EF4-FFF2-40B4-BE49-F238E27FC236}">
                  <a16:creationId xmlns:a16="http://schemas.microsoft.com/office/drawing/2014/main" id="{9CB6690C-BA16-4120-AF43-C05FD1F43E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38881" y="2235957"/>
              <a:ext cx="125972" cy="146967"/>
            </a:xfrm>
            <a:prstGeom prst="rect">
              <a:avLst/>
            </a:prstGeom>
          </p:spPr>
        </p:pic>
        <p:pic>
          <p:nvPicPr>
            <p:cNvPr id="164" name="Picture 163" descr="RSA IEC &lt;strong&gt;Ground&lt;/strong&gt; Symbol - vector Clip Art">
              <a:extLst>
                <a:ext uri="{FF2B5EF4-FFF2-40B4-BE49-F238E27FC236}">
                  <a16:creationId xmlns:a16="http://schemas.microsoft.com/office/drawing/2014/main" id="{1CC775B2-FD2D-47F3-81CC-8D04F99E4C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56366" y="2351163"/>
              <a:ext cx="92504" cy="124263"/>
            </a:xfrm>
            <a:prstGeom prst="rect">
              <a:avLst/>
            </a:prstGeom>
          </p:spPr>
        </p:pic>
      </p:grpSp>
      <p:grpSp>
        <p:nvGrpSpPr>
          <p:cNvPr id="165" name="Group 164">
            <a:extLst>
              <a:ext uri="{FF2B5EF4-FFF2-40B4-BE49-F238E27FC236}">
                <a16:creationId xmlns:a16="http://schemas.microsoft.com/office/drawing/2014/main" id="{851CC748-9696-48B5-A06D-4CA8924C44A9}"/>
              </a:ext>
            </a:extLst>
          </p:cNvPr>
          <p:cNvGrpSpPr/>
          <p:nvPr/>
        </p:nvGrpSpPr>
        <p:grpSpPr>
          <a:xfrm>
            <a:off x="4266404" y="4605343"/>
            <a:ext cx="731903" cy="246562"/>
            <a:chOff x="2488518" y="2228864"/>
            <a:chExt cx="975870" cy="246562"/>
          </a:xfrm>
        </p:grpSpPr>
        <p:cxnSp>
          <p:nvCxnSpPr>
            <p:cNvPr id="166" name="Straight Connector 165">
              <a:extLst>
                <a:ext uri="{FF2B5EF4-FFF2-40B4-BE49-F238E27FC236}">
                  <a16:creationId xmlns:a16="http://schemas.microsoft.com/office/drawing/2014/main" id="{002033FA-472F-41C2-85AA-E949F32D3A95}"/>
                </a:ext>
              </a:extLst>
            </p:cNvPr>
            <p:cNvCxnSpPr>
              <a:cxnSpLocks/>
            </p:cNvCxnSpPr>
            <p:nvPr/>
          </p:nvCxnSpPr>
          <p:spPr>
            <a:xfrm flipV="1">
              <a:off x="2488518" y="2228864"/>
              <a:ext cx="975870" cy="0"/>
            </a:xfrm>
            <a:prstGeom prst="line">
              <a:avLst/>
            </a:prstGeom>
          </p:spPr>
          <p:style>
            <a:lnRef idx="1">
              <a:schemeClr val="dk1"/>
            </a:lnRef>
            <a:fillRef idx="0">
              <a:schemeClr val="dk1"/>
            </a:fillRef>
            <a:effectRef idx="0">
              <a:schemeClr val="dk1"/>
            </a:effectRef>
            <a:fontRef idx="minor">
              <a:schemeClr val="tx1"/>
            </a:fontRef>
          </p:style>
        </p:cxnSp>
        <p:pic>
          <p:nvPicPr>
            <p:cNvPr id="167" name="Picture 166" descr="File:&lt;strong&gt;Capacitor&lt;/strong&gt; symbol GOST.svg — Wikimedia Commons">
              <a:extLst>
                <a:ext uri="{FF2B5EF4-FFF2-40B4-BE49-F238E27FC236}">
                  <a16:creationId xmlns:a16="http://schemas.microsoft.com/office/drawing/2014/main" id="{3741DA4C-864C-444F-BF9C-B0FDBE1503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38881" y="2235957"/>
              <a:ext cx="125972" cy="146967"/>
            </a:xfrm>
            <a:prstGeom prst="rect">
              <a:avLst/>
            </a:prstGeom>
          </p:spPr>
        </p:pic>
        <p:pic>
          <p:nvPicPr>
            <p:cNvPr id="168" name="Picture 167" descr="RSA IEC &lt;strong&gt;Ground&lt;/strong&gt; Symbol - vector Clip Art">
              <a:extLst>
                <a:ext uri="{FF2B5EF4-FFF2-40B4-BE49-F238E27FC236}">
                  <a16:creationId xmlns:a16="http://schemas.microsoft.com/office/drawing/2014/main" id="{3B34383B-2C44-46AF-9D36-4AAC99F699E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56366" y="2351163"/>
              <a:ext cx="92504" cy="124263"/>
            </a:xfrm>
            <a:prstGeom prst="rect">
              <a:avLst/>
            </a:prstGeom>
          </p:spPr>
        </p:pic>
      </p:grpSp>
      <p:sp>
        <p:nvSpPr>
          <p:cNvPr id="169" name="TextBox 191">
            <a:extLst>
              <a:ext uri="{FF2B5EF4-FFF2-40B4-BE49-F238E27FC236}">
                <a16:creationId xmlns:a16="http://schemas.microsoft.com/office/drawing/2014/main" id="{75FF8CC1-AFE2-404D-9535-0498F2A28307}"/>
              </a:ext>
            </a:extLst>
          </p:cNvPr>
          <p:cNvSpPr txBox="1"/>
          <p:nvPr/>
        </p:nvSpPr>
        <p:spPr>
          <a:xfrm>
            <a:off x="3619501" y="3944577"/>
            <a:ext cx="711024"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LS1_OUT</a:t>
            </a:r>
          </a:p>
        </p:txBody>
      </p:sp>
      <p:sp>
        <p:nvSpPr>
          <p:cNvPr id="170" name="TextBox 192">
            <a:extLst>
              <a:ext uri="{FF2B5EF4-FFF2-40B4-BE49-F238E27FC236}">
                <a16:creationId xmlns:a16="http://schemas.microsoft.com/office/drawing/2014/main" id="{5986CEAA-1295-41D8-BBE3-B663213AAFAA}"/>
              </a:ext>
            </a:extLst>
          </p:cNvPr>
          <p:cNvSpPr txBox="1"/>
          <p:nvPr/>
        </p:nvSpPr>
        <p:spPr>
          <a:xfrm>
            <a:off x="4958414" y="3375411"/>
            <a:ext cx="1442386" cy="106234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VDDA_ADC</a:t>
            </a:r>
          </a:p>
          <a:p>
            <a:r>
              <a:rPr lang="en-US" sz="788" dirty="0"/>
              <a:t>VDDS_OSC</a:t>
            </a:r>
          </a:p>
          <a:p>
            <a:r>
              <a:rPr lang="en-US" sz="788" dirty="0"/>
              <a:t>VDDS_PLL_DDR</a:t>
            </a:r>
          </a:p>
          <a:p>
            <a:r>
              <a:rPr lang="en-US" sz="788" dirty="0"/>
              <a:t>VDDS_PLL_MPU</a:t>
            </a:r>
          </a:p>
          <a:p>
            <a:r>
              <a:rPr lang="en-US" sz="788" dirty="0"/>
              <a:t>VDDS_PLL_CORE_LCD</a:t>
            </a:r>
          </a:p>
          <a:p>
            <a:r>
              <a:rPr lang="en-US" sz="788" dirty="0"/>
              <a:t>VDDS_SRAM_MPU_BB</a:t>
            </a:r>
          </a:p>
          <a:p>
            <a:r>
              <a:rPr lang="en-US" sz="788" dirty="0"/>
              <a:t>VDDS_SRAM_CORE_BG</a:t>
            </a:r>
          </a:p>
          <a:p>
            <a:r>
              <a:rPr lang="en-US" sz="788" dirty="0"/>
              <a:t>VDDA1P8V_USB0</a:t>
            </a:r>
          </a:p>
        </p:txBody>
      </p:sp>
      <p:cxnSp>
        <p:nvCxnSpPr>
          <p:cNvPr id="171" name="Straight Connector 170">
            <a:extLst>
              <a:ext uri="{FF2B5EF4-FFF2-40B4-BE49-F238E27FC236}">
                <a16:creationId xmlns:a16="http://schemas.microsoft.com/office/drawing/2014/main" id="{2A57A4A4-9287-4C25-A683-79310FE58A7C}"/>
              </a:ext>
            </a:extLst>
          </p:cNvPr>
          <p:cNvCxnSpPr>
            <a:cxnSpLocks/>
          </p:cNvCxnSpPr>
          <p:nvPr/>
        </p:nvCxnSpPr>
        <p:spPr>
          <a:xfrm>
            <a:off x="4825817" y="3950254"/>
            <a:ext cx="185243" cy="0"/>
          </a:xfrm>
          <a:prstGeom prst="line">
            <a:avLst/>
          </a:prstGeom>
        </p:spPr>
        <p:style>
          <a:lnRef idx="1">
            <a:schemeClr val="dk1"/>
          </a:lnRef>
          <a:fillRef idx="0">
            <a:schemeClr val="dk1"/>
          </a:fillRef>
          <a:effectRef idx="0">
            <a:schemeClr val="dk1"/>
          </a:effectRef>
          <a:fontRef idx="minor">
            <a:schemeClr val="tx1"/>
          </a:fontRef>
        </p:style>
      </p:cxnSp>
      <p:cxnSp>
        <p:nvCxnSpPr>
          <p:cNvPr id="172" name="Straight Connector 171">
            <a:extLst>
              <a:ext uri="{FF2B5EF4-FFF2-40B4-BE49-F238E27FC236}">
                <a16:creationId xmlns:a16="http://schemas.microsoft.com/office/drawing/2014/main" id="{2F6BF2EE-5C01-49C2-ABCF-3420B2649147}"/>
              </a:ext>
            </a:extLst>
          </p:cNvPr>
          <p:cNvCxnSpPr>
            <a:cxnSpLocks/>
          </p:cNvCxnSpPr>
          <p:nvPr/>
        </p:nvCxnSpPr>
        <p:spPr>
          <a:xfrm>
            <a:off x="4820371" y="3950257"/>
            <a:ext cx="0" cy="97879"/>
          </a:xfrm>
          <a:prstGeom prst="line">
            <a:avLst/>
          </a:prstGeom>
        </p:spPr>
        <p:style>
          <a:lnRef idx="1">
            <a:schemeClr val="dk1"/>
          </a:lnRef>
          <a:fillRef idx="0">
            <a:schemeClr val="dk1"/>
          </a:fillRef>
          <a:effectRef idx="0">
            <a:schemeClr val="dk1"/>
          </a:effectRef>
          <a:fontRef idx="minor">
            <a:schemeClr val="tx1"/>
          </a:fontRef>
        </p:style>
      </p:cxnSp>
      <p:cxnSp>
        <p:nvCxnSpPr>
          <p:cNvPr id="173" name="Straight Connector 172">
            <a:extLst>
              <a:ext uri="{FF2B5EF4-FFF2-40B4-BE49-F238E27FC236}">
                <a16:creationId xmlns:a16="http://schemas.microsoft.com/office/drawing/2014/main" id="{C39E8B70-6C42-444A-8F4C-B44C13A38613}"/>
              </a:ext>
            </a:extLst>
          </p:cNvPr>
          <p:cNvCxnSpPr>
            <a:cxnSpLocks/>
          </p:cNvCxnSpPr>
          <p:nvPr/>
        </p:nvCxnSpPr>
        <p:spPr>
          <a:xfrm>
            <a:off x="4825814" y="3483452"/>
            <a:ext cx="179656" cy="0"/>
          </a:xfrm>
          <a:prstGeom prst="line">
            <a:avLst/>
          </a:prstGeom>
        </p:spPr>
        <p:style>
          <a:lnRef idx="1">
            <a:schemeClr val="dk1"/>
          </a:lnRef>
          <a:fillRef idx="0">
            <a:schemeClr val="dk1"/>
          </a:fillRef>
          <a:effectRef idx="0">
            <a:schemeClr val="dk1"/>
          </a:effectRef>
          <a:fontRef idx="minor">
            <a:schemeClr val="tx1"/>
          </a:fontRef>
        </p:style>
      </p:cxnSp>
      <p:cxnSp>
        <p:nvCxnSpPr>
          <p:cNvPr id="174" name="Straight Connector 173">
            <a:extLst>
              <a:ext uri="{FF2B5EF4-FFF2-40B4-BE49-F238E27FC236}">
                <a16:creationId xmlns:a16="http://schemas.microsoft.com/office/drawing/2014/main" id="{1DA5238F-F67E-40E5-B2E5-7D093602257D}"/>
              </a:ext>
            </a:extLst>
          </p:cNvPr>
          <p:cNvCxnSpPr>
            <a:cxnSpLocks/>
          </p:cNvCxnSpPr>
          <p:nvPr/>
        </p:nvCxnSpPr>
        <p:spPr>
          <a:xfrm flipH="1">
            <a:off x="4820227" y="3483455"/>
            <a:ext cx="0" cy="119577"/>
          </a:xfrm>
          <a:prstGeom prst="line">
            <a:avLst/>
          </a:prstGeom>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F24B979B-25C1-48E1-8573-47283FD7A2FD}"/>
              </a:ext>
            </a:extLst>
          </p:cNvPr>
          <p:cNvCxnSpPr>
            <a:cxnSpLocks/>
          </p:cNvCxnSpPr>
          <p:nvPr/>
        </p:nvCxnSpPr>
        <p:spPr>
          <a:xfrm>
            <a:off x="4820230" y="3597592"/>
            <a:ext cx="185243" cy="0"/>
          </a:xfrm>
          <a:prstGeom prst="line">
            <a:avLst/>
          </a:prstGeom>
        </p:spPr>
        <p:style>
          <a:lnRef idx="1">
            <a:schemeClr val="dk1"/>
          </a:lnRef>
          <a:fillRef idx="0">
            <a:schemeClr val="dk1"/>
          </a:fillRef>
          <a:effectRef idx="0">
            <a:schemeClr val="dk1"/>
          </a:effectRef>
          <a:fontRef idx="minor">
            <a:schemeClr val="tx1"/>
          </a:fontRef>
        </p:style>
      </p:cxnSp>
      <p:cxnSp>
        <p:nvCxnSpPr>
          <p:cNvPr id="176" name="Straight Connector 175">
            <a:extLst>
              <a:ext uri="{FF2B5EF4-FFF2-40B4-BE49-F238E27FC236}">
                <a16:creationId xmlns:a16="http://schemas.microsoft.com/office/drawing/2014/main" id="{07142E98-9131-45C9-A4B2-9D46B30F3596}"/>
              </a:ext>
            </a:extLst>
          </p:cNvPr>
          <p:cNvCxnSpPr>
            <a:cxnSpLocks/>
          </p:cNvCxnSpPr>
          <p:nvPr/>
        </p:nvCxnSpPr>
        <p:spPr>
          <a:xfrm>
            <a:off x="4820227" y="3597595"/>
            <a:ext cx="0" cy="161427"/>
          </a:xfrm>
          <a:prstGeom prst="line">
            <a:avLst/>
          </a:prstGeom>
        </p:spPr>
        <p:style>
          <a:lnRef idx="1">
            <a:schemeClr val="dk1"/>
          </a:lnRef>
          <a:fillRef idx="0">
            <a:schemeClr val="dk1"/>
          </a:fillRef>
          <a:effectRef idx="0">
            <a:schemeClr val="dk1"/>
          </a:effectRef>
          <a:fontRef idx="minor">
            <a:schemeClr val="tx1"/>
          </a:fontRef>
        </p:style>
      </p:cxnSp>
      <p:cxnSp>
        <p:nvCxnSpPr>
          <p:cNvPr id="177" name="Straight Connector 176">
            <a:extLst>
              <a:ext uri="{FF2B5EF4-FFF2-40B4-BE49-F238E27FC236}">
                <a16:creationId xmlns:a16="http://schemas.microsoft.com/office/drawing/2014/main" id="{4E6A6074-D494-4269-8CC8-EA5F449137A9}"/>
              </a:ext>
            </a:extLst>
          </p:cNvPr>
          <p:cNvCxnSpPr>
            <a:cxnSpLocks/>
          </p:cNvCxnSpPr>
          <p:nvPr/>
        </p:nvCxnSpPr>
        <p:spPr>
          <a:xfrm>
            <a:off x="4824722" y="3713192"/>
            <a:ext cx="185243" cy="0"/>
          </a:xfrm>
          <a:prstGeom prst="line">
            <a:avLst/>
          </a:prstGeom>
        </p:spPr>
        <p:style>
          <a:lnRef idx="1">
            <a:schemeClr val="dk1"/>
          </a:lnRef>
          <a:fillRef idx="0">
            <a:schemeClr val="dk1"/>
          </a:fillRef>
          <a:effectRef idx="0">
            <a:schemeClr val="dk1"/>
          </a:effectRef>
          <a:fontRef idx="minor">
            <a:schemeClr val="tx1"/>
          </a:fontRef>
        </p:style>
      </p:cxnSp>
      <p:cxnSp>
        <p:nvCxnSpPr>
          <p:cNvPr id="178" name="Straight Connector 177">
            <a:extLst>
              <a:ext uri="{FF2B5EF4-FFF2-40B4-BE49-F238E27FC236}">
                <a16:creationId xmlns:a16="http://schemas.microsoft.com/office/drawing/2014/main" id="{42AD8C16-DABC-4553-9F1C-26F22B3F65D5}"/>
              </a:ext>
            </a:extLst>
          </p:cNvPr>
          <p:cNvCxnSpPr>
            <a:cxnSpLocks/>
          </p:cNvCxnSpPr>
          <p:nvPr/>
        </p:nvCxnSpPr>
        <p:spPr>
          <a:xfrm>
            <a:off x="4820227" y="3701222"/>
            <a:ext cx="0" cy="161427"/>
          </a:xfrm>
          <a:prstGeom prst="line">
            <a:avLst/>
          </a:prstGeom>
        </p:spPr>
        <p:style>
          <a:lnRef idx="1">
            <a:schemeClr val="dk1"/>
          </a:lnRef>
          <a:fillRef idx="0">
            <a:schemeClr val="dk1"/>
          </a:fillRef>
          <a:effectRef idx="0">
            <a:schemeClr val="dk1"/>
          </a:effectRef>
          <a:fontRef idx="minor">
            <a:schemeClr val="tx1"/>
          </a:fontRef>
        </p:style>
      </p:cxnSp>
      <p:cxnSp>
        <p:nvCxnSpPr>
          <p:cNvPr id="179" name="Straight Connector 178">
            <a:extLst>
              <a:ext uri="{FF2B5EF4-FFF2-40B4-BE49-F238E27FC236}">
                <a16:creationId xmlns:a16="http://schemas.microsoft.com/office/drawing/2014/main" id="{9FFDD8D2-9F23-4160-A785-156CF2292704}"/>
              </a:ext>
            </a:extLst>
          </p:cNvPr>
          <p:cNvCxnSpPr>
            <a:cxnSpLocks/>
          </p:cNvCxnSpPr>
          <p:nvPr/>
        </p:nvCxnSpPr>
        <p:spPr>
          <a:xfrm>
            <a:off x="4825817" y="3842959"/>
            <a:ext cx="185243" cy="0"/>
          </a:xfrm>
          <a:prstGeom prst="line">
            <a:avLst/>
          </a:prstGeom>
        </p:spPr>
        <p:style>
          <a:lnRef idx="1">
            <a:schemeClr val="dk1"/>
          </a:lnRef>
          <a:fillRef idx="0">
            <a:schemeClr val="dk1"/>
          </a:fillRef>
          <a:effectRef idx="0">
            <a:schemeClr val="dk1"/>
          </a:effectRef>
          <a:fontRef idx="minor">
            <a:schemeClr val="tx1"/>
          </a:fontRef>
        </p:style>
      </p:cxnSp>
      <p:cxnSp>
        <p:nvCxnSpPr>
          <p:cNvPr id="180" name="Straight Connector 179">
            <a:extLst>
              <a:ext uri="{FF2B5EF4-FFF2-40B4-BE49-F238E27FC236}">
                <a16:creationId xmlns:a16="http://schemas.microsoft.com/office/drawing/2014/main" id="{B887C040-82DD-4581-837B-49E6A8CD2604}"/>
              </a:ext>
            </a:extLst>
          </p:cNvPr>
          <p:cNvCxnSpPr>
            <a:cxnSpLocks/>
          </p:cNvCxnSpPr>
          <p:nvPr/>
        </p:nvCxnSpPr>
        <p:spPr>
          <a:xfrm>
            <a:off x="4820371" y="3842959"/>
            <a:ext cx="0" cy="465166"/>
          </a:xfrm>
          <a:prstGeom prst="line">
            <a:avLst/>
          </a:prstGeom>
        </p:spPr>
        <p:style>
          <a:lnRef idx="1">
            <a:schemeClr val="dk1"/>
          </a:lnRef>
          <a:fillRef idx="0">
            <a:schemeClr val="dk1"/>
          </a:fillRef>
          <a:effectRef idx="0">
            <a:schemeClr val="dk1"/>
          </a:effectRef>
          <a:fontRef idx="minor">
            <a:schemeClr val="tx1"/>
          </a:fontRef>
        </p:style>
      </p:cxnSp>
      <p:cxnSp>
        <p:nvCxnSpPr>
          <p:cNvPr id="181" name="Straight Connector 180">
            <a:extLst>
              <a:ext uri="{FF2B5EF4-FFF2-40B4-BE49-F238E27FC236}">
                <a16:creationId xmlns:a16="http://schemas.microsoft.com/office/drawing/2014/main" id="{A5E974B4-12EA-4165-B52C-55032AE72E5C}"/>
              </a:ext>
            </a:extLst>
          </p:cNvPr>
          <p:cNvCxnSpPr>
            <a:cxnSpLocks/>
          </p:cNvCxnSpPr>
          <p:nvPr/>
        </p:nvCxnSpPr>
        <p:spPr>
          <a:xfrm>
            <a:off x="4818651" y="4175319"/>
            <a:ext cx="185243" cy="0"/>
          </a:xfrm>
          <a:prstGeom prst="line">
            <a:avLst/>
          </a:prstGeom>
        </p:spPr>
        <p:style>
          <a:lnRef idx="1">
            <a:schemeClr val="dk1"/>
          </a:lnRef>
          <a:fillRef idx="0">
            <a:schemeClr val="dk1"/>
          </a:fillRef>
          <a:effectRef idx="0">
            <a:schemeClr val="dk1"/>
          </a:effectRef>
          <a:fontRef idx="minor">
            <a:schemeClr val="tx1"/>
          </a:fontRef>
        </p:style>
      </p:cxnSp>
      <p:cxnSp>
        <p:nvCxnSpPr>
          <p:cNvPr id="182" name="Straight Connector 181">
            <a:extLst>
              <a:ext uri="{FF2B5EF4-FFF2-40B4-BE49-F238E27FC236}">
                <a16:creationId xmlns:a16="http://schemas.microsoft.com/office/drawing/2014/main" id="{3452A3AE-ADF5-4D38-AE60-42B63335B5FB}"/>
              </a:ext>
            </a:extLst>
          </p:cNvPr>
          <p:cNvCxnSpPr>
            <a:cxnSpLocks/>
          </p:cNvCxnSpPr>
          <p:nvPr/>
        </p:nvCxnSpPr>
        <p:spPr>
          <a:xfrm>
            <a:off x="4818651" y="4308125"/>
            <a:ext cx="185243" cy="0"/>
          </a:xfrm>
          <a:prstGeom prst="line">
            <a:avLst/>
          </a:prstGeom>
        </p:spPr>
        <p:style>
          <a:lnRef idx="1">
            <a:schemeClr val="dk1"/>
          </a:lnRef>
          <a:fillRef idx="0">
            <a:schemeClr val="dk1"/>
          </a:fillRef>
          <a:effectRef idx="0">
            <a:schemeClr val="dk1"/>
          </a:effectRef>
          <a:fontRef idx="minor">
            <a:schemeClr val="tx1"/>
          </a:fontRef>
        </p:style>
      </p:cxnSp>
      <p:sp>
        <p:nvSpPr>
          <p:cNvPr id="183" name="TextBox 212">
            <a:extLst>
              <a:ext uri="{FF2B5EF4-FFF2-40B4-BE49-F238E27FC236}">
                <a16:creationId xmlns:a16="http://schemas.microsoft.com/office/drawing/2014/main" id="{2C0D9BC2-C81F-4C71-AB56-040265157792}"/>
              </a:ext>
            </a:extLst>
          </p:cNvPr>
          <p:cNvSpPr txBox="1"/>
          <p:nvPr/>
        </p:nvSpPr>
        <p:spPr>
          <a:xfrm>
            <a:off x="4470358" y="3131592"/>
            <a:ext cx="433887" cy="2000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t>(1.8v)</a:t>
            </a:r>
            <a:endParaRPr lang="en-US" sz="1200" dirty="0"/>
          </a:p>
        </p:txBody>
      </p:sp>
      <p:sp>
        <p:nvSpPr>
          <p:cNvPr id="184" name="TextBox 213">
            <a:extLst>
              <a:ext uri="{FF2B5EF4-FFF2-40B4-BE49-F238E27FC236}">
                <a16:creationId xmlns:a16="http://schemas.microsoft.com/office/drawing/2014/main" id="{9A39F35C-BE01-4947-9BF9-5BBFA7717673}"/>
              </a:ext>
            </a:extLst>
          </p:cNvPr>
          <p:cNvSpPr txBox="1"/>
          <p:nvPr/>
        </p:nvSpPr>
        <p:spPr>
          <a:xfrm>
            <a:off x="4462322" y="3365810"/>
            <a:ext cx="433887" cy="2000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t>(3.3v)</a:t>
            </a:r>
            <a:endParaRPr lang="en-US" sz="1200" dirty="0"/>
          </a:p>
        </p:txBody>
      </p:sp>
      <p:sp>
        <p:nvSpPr>
          <p:cNvPr id="185" name="TextBox 214">
            <a:extLst>
              <a:ext uri="{FF2B5EF4-FFF2-40B4-BE49-F238E27FC236}">
                <a16:creationId xmlns:a16="http://schemas.microsoft.com/office/drawing/2014/main" id="{4EBF009C-ABEA-40B9-8D34-CF0BF47FA50A}"/>
              </a:ext>
            </a:extLst>
          </p:cNvPr>
          <p:cNvSpPr txBox="1"/>
          <p:nvPr/>
        </p:nvSpPr>
        <p:spPr>
          <a:xfrm>
            <a:off x="4484152" y="3880047"/>
            <a:ext cx="433887" cy="2000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t>(1.8v)</a:t>
            </a:r>
            <a:endParaRPr lang="en-US" sz="1200" dirty="0"/>
          </a:p>
        </p:txBody>
      </p:sp>
      <p:grpSp>
        <p:nvGrpSpPr>
          <p:cNvPr id="186" name="Group 185">
            <a:extLst>
              <a:ext uri="{FF2B5EF4-FFF2-40B4-BE49-F238E27FC236}">
                <a16:creationId xmlns:a16="http://schemas.microsoft.com/office/drawing/2014/main" id="{0F9C07EC-0826-4294-9616-27EDFFC0B754}"/>
              </a:ext>
            </a:extLst>
          </p:cNvPr>
          <p:cNvGrpSpPr/>
          <p:nvPr/>
        </p:nvGrpSpPr>
        <p:grpSpPr>
          <a:xfrm>
            <a:off x="4252036" y="4713344"/>
            <a:ext cx="757926" cy="184930"/>
            <a:chOff x="2488518" y="2228864"/>
            <a:chExt cx="1010568" cy="246562"/>
          </a:xfrm>
        </p:grpSpPr>
        <p:cxnSp>
          <p:nvCxnSpPr>
            <p:cNvPr id="187" name="Straight Connector 186">
              <a:extLst>
                <a:ext uri="{FF2B5EF4-FFF2-40B4-BE49-F238E27FC236}">
                  <a16:creationId xmlns:a16="http://schemas.microsoft.com/office/drawing/2014/main" id="{61FE5A82-BD38-45DB-B51D-274751526784}"/>
                </a:ext>
              </a:extLst>
            </p:cNvPr>
            <p:cNvCxnSpPr>
              <a:cxnSpLocks/>
            </p:cNvCxnSpPr>
            <p:nvPr/>
          </p:nvCxnSpPr>
          <p:spPr>
            <a:xfrm>
              <a:off x="2488518" y="2228864"/>
              <a:ext cx="1010568" cy="7093"/>
            </a:xfrm>
            <a:prstGeom prst="line">
              <a:avLst/>
            </a:prstGeom>
          </p:spPr>
          <p:style>
            <a:lnRef idx="1">
              <a:schemeClr val="dk1"/>
            </a:lnRef>
            <a:fillRef idx="0">
              <a:schemeClr val="dk1"/>
            </a:fillRef>
            <a:effectRef idx="0">
              <a:schemeClr val="dk1"/>
            </a:effectRef>
            <a:fontRef idx="minor">
              <a:schemeClr val="tx1"/>
            </a:fontRef>
          </p:style>
        </p:cxnSp>
        <p:pic>
          <p:nvPicPr>
            <p:cNvPr id="188" name="Picture 187" descr="File:&lt;strong&gt;Capacitor&lt;/strong&gt; symbol GOST.svg — Wikimedia Commons">
              <a:extLst>
                <a:ext uri="{FF2B5EF4-FFF2-40B4-BE49-F238E27FC236}">
                  <a16:creationId xmlns:a16="http://schemas.microsoft.com/office/drawing/2014/main" id="{F1909CDC-0345-4648-9E9B-BF526E1441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38881" y="2235957"/>
              <a:ext cx="125972" cy="146967"/>
            </a:xfrm>
            <a:prstGeom prst="rect">
              <a:avLst/>
            </a:prstGeom>
          </p:spPr>
        </p:pic>
        <p:pic>
          <p:nvPicPr>
            <p:cNvPr id="189" name="Picture 188" descr="RSA IEC &lt;strong&gt;Ground&lt;/strong&gt; Symbol - vector Clip Art">
              <a:extLst>
                <a:ext uri="{FF2B5EF4-FFF2-40B4-BE49-F238E27FC236}">
                  <a16:creationId xmlns:a16="http://schemas.microsoft.com/office/drawing/2014/main" id="{65173FC1-8D38-4274-AD6E-3EABDB47DC4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56366" y="2351163"/>
              <a:ext cx="92504" cy="124263"/>
            </a:xfrm>
            <a:prstGeom prst="rect">
              <a:avLst/>
            </a:prstGeom>
          </p:spPr>
        </p:pic>
      </p:grpSp>
      <p:sp>
        <p:nvSpPr>
          <p:cNvPr id="190" name="TextBox 219">
            <a:extLst>
              <a:ext uri="{FF2B5EF4-FFF2-40B4-BE49-F238E27FC236}">
                <a16:creationId xmlns:a16="http://schemas.microsoft.com/office/drawing/2014/main" id="{ECCF507B-DC64-44A0-BC75-A3D47F5FE60A}"/>
              </a:ext>
            </a:extLst>
          </p:cNvPr>
          <p:cNvSpPr txBox="1"/>
          <p:nvPr/>
        </p:nvSpPr>
        <p:spPr>
          <a:xfrm>
            <a:off x="3684247" y="4609715"/>
            <a:ext cx="631910"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LS2_OUT</a:t>
            </a:r>
          </a:p>
        </p:txBody>
      </p:sp>
      <p:sp>
        <p:nvSpPr>
          <p:cNvPr id="191" name="TextBox 220">
            <a:extLst>
              <a:ext uri="{FF2B5EF4-FFF2-40B4-BE49-F238E27FC236}">
                <a16:creationId xmlns:a16="http://schemas.microsoft.com/office/drawing/2014/main" id="{F6F84FC7-1AEF-4CD9-ABA0-56BB81B796F0}"/>
              </a:ext>
            </a:extLst>
          </p:cNvPr>
          <p:cNvSpPr txBox="1"/>
          <p:nvPr/>
        </p:nvSpPr>
        <p:spPr>
          <a:xfrm>
            <a:off x="4943997" y="4509508"/>
            <a:ext cx="1152003" cy="33483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VDDSHVx (3.3V)</a:t>
            </a:r>
          </a:p>
          <a:p>
            <a:r>
              <a:rPr lang="en-US" sz="788" dirty="0"/>
              <a:t>VDDA3P3V_USB0</a:t>
            </a:r>
            <a:endParaRPr lang="en-US" sz="1350" dirty="0"/>
          </a:p>
        </p:txBody>
      </p:sp>
      <p:cxnSp>
        <p:nvCxnSpPr>
          <p:cNvPr id="192" name="Straight Connector 191">
            <a:extLst>
              <a:ext uri="{FF2B5EF4-FFF2-40B4-BE49-F238E27FC236}">
                <a16:creationId xmlns:a16="http://schemas.microsoft.com/office/drawing/2014/main" id="{D58A9BEC-FE3F-439A-9790-A65692554EB2}"/>
              </a:ext>
            </a:extLst>
          </p:cNvPr>
          <p:cNvCxnSpPr>
            <a:cxnSpLocks/>
          </p:cNvCxnSpPr>
          <p:nvPr/>
        </p:nvCxnSpPr>
        <p:spPr>
          <a:xfrm>
            <a:off x="4811451" y="4615392"/>
            <a:ext cx="185243" cy="0"/>
          </a:xfrm>
          <a:prstGeom prst="line">
            <a:avLst/>
          </a:prstGeom>
        </p:spPr>
        <p:style>
          <a:lnRef idx="1">
            <a:schemeClr val="dk1"/>
          </a:lnRef>
          <a:fillRef idx="0">
            <a:schemeClr val="dk1"/>
          </a:fillRef>
          <a:effectRef idx="0">
            <a:schemeClr val="dk1"/>
          </a:effectRef>
          <a:fontRef idx="minor">
            <a:schemeClr val="tx1"/>
          </a:fontRef>
        </p:style>
      </p:cxnSp>
      <p:sp>
        <p:nvSpPr>
          <p:cNvPr id="193" name="TextBox 222">
            <a:extLst>
              <a:ext uri="{FF2B5EF4-FFF2-40B4-BE49-F238E27FC236}">
                <a16:creationId xmlns:a16="http://schemas.microsoft.com/office/drawing/2014/main" id="{63744CD2-4138-4043-B681-234DC5DA07A4}"/>
              </a:ext>
            </a:extLst>
          </p:cNvPr>
          <p:cNvSpPr txBox="1"/>
          <p:nvPr/>
        </p:nvSpPr>
        <p:spPr>
          <a:xfrm>
            <a:off x="4455992" y="4545354"/>
            <a:ext cx="433887" cy="2000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t>(3.3v)</a:t>
            </a:r>
            <a:endParaRPr lang="en-US" sz="1200" dirty="0"/>
          </a:p>
        </p:txBody>
      </p:sp>
      <p:cxnSp>
        <p:nvCxnSpPr>
          <p:cNvPr id="194" name="Straight Connector 193">
            <a:extLst>
              <a:ext uri="{FF2B5EF4-FFF2-40B4-BE49-F238E27FC236}">
                <a16:creationId xmlns:a16="http://schemas.microsoft.com/office/drawing/2014/main" id="{90C74A53-A284-4687-85BE-228ADC47DFD0}"/>
              </a:ext>
            </a:extLst>
          </p:cNvPr>
          <p:cNvCxnSpPr>
            <a:cxnSpLocks/>
          </p:cNvCxnSpPr>
          <p:nvPr/>
        </p:nvCxnSpPr>
        <p:spPr>
          <a:xfrm flipH="1">
            <a:off x="4808145" y="4615391"/>
            <a:ext cx="1448" cy="94928"/>
          </a:xfrm>
          <a:prstGeom prst="line">
            <a:avLst/>
          </a:prstGeom>
        </p:spPr>
        <p:style>
          <a:lnRef idx="1">
            <a:schemeClr val="dk1"/>
          </a:lnRef>
          <a:fillRef idx="0">
            <a:schemeClr val="dk1"/>
          </a:fillRef>
          <a:effectRef idx="0">
            <a:schemeClr val="dk1"/>
          </a:effectRef>
          <a:fontRef idx="minor">
            <a:schemeClr val="tx1"/>
          </a:fontRef>
        </p:style>
      </p:cxnSp>
      <p:sp>
        <p:nvSpPr>
          <p:cNvPr id="195" name="TextBox 226">
            <a:extLst>
              <a:ext uri="{FF2B5EF4-FFF2-40B4-BE49-F238E27FC236}">
                <a16:creationId xmlns:a16="http://schemas.microsoft.com/office/drawing/2014/main" id="{641EA049-3EA6-4EC7-AA0E-E1081EDFE64D}"/>
              </a:ext>
            </a:extLst>
          </p:cNvPr>
          <p:cNvSpPr txBox="1"/>
          <p:nvPr/>
        </p:nvSpPr>
        <p:spPr>
          <a:xfrm>
            <a:off x="3352800" y="4876300"/>
            <a:ext cx="952672" cy="9410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88" dirty="0"/>
              <a:t>SCL</a:t>
            </a:r>
          </a:p>
          <a:p>
            <a:pPr algn="r"/>
            <a:r>
              <a:rPr lang="en-US" sz="788" dirty="0"/>
              <a:t>SDA</a:t>
            </a:r>
          </a:p>
          <a:p>
            <a:pPr algn="r"/>
            <a:r>
              <a:rPr lang="en-US" sz="788" dirty="0"/>
              <a:t>PWR_EN</a:t>
            </a:r>
          </a:p>
          <a:p>
            <a:pPr algn="r"/>
            <a:r>
              <a:rPr lang="en-US" sz="788" dirty="0"/>
              <a:t>PGOOD</a:t>
            </a:r>
          </a:p>
          <a:p>
            <a:pPr algn="r"/>
            <a:r>
              <a:rPr lang="en-US" sz="788" dirty="0"/>
              <a:t>LDO_PGOOD</a:t>
            </a:r>
          </a:p>
          <a:p>
            <a:pPr algn="r"/>
            <a:r>
              <a:rPr lang="en-US" sz="788" dirty="0" err="1"/>
              <a:t>nINT</a:t>
            </a:r>
            <a:endParaRPr lang="en-US" sz="788" dirty="0"/>
          </a:p>
          <a:p>
            <a:pPr algn="r"/>
            <a:r>
              <a:rPr lang="en-US" sz="788" dirty="0" err="1"/>
              <a:t>nWAKEUP</a:t>
            </a:r>
            <a:endParaRPr lang="en-US" sz="788" dirty="0"/>
          </a:p>
        </p:txBody>
      </p:sp>
      <p:sp>
        <p:nvSpPr>
          <p:cNvPr id="196" name="TextBox 229">
            <a:extLst>
              <a:ext uri="{FF2B5EF4-FFF2-40B4-BE49-F238E27FC236}">
                <a16:creationId xmlns:a16="http://schemas.microsoft.com/office/drawing/2014/main" id="{9EEC60C5-B998-455F-BB69-6715730BF84B}"/>
              </a:ext>
            </a:extLst>
          </p:cNvPr>
          <p:cNvSpPr txBox="1"/>
          <p:nvPr/>
        </p:nvSpPr>
        <p:spPr>
          <a:xfrm>
            <a:off x="4972034" y="4888209"/>
            <a:ext cx="1162065" cy="9410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I2C0_SCL</a:t>
            </a:r>
          </a:p>
          <a:p>
            <a:r>
              <a:rPr lang="en-US" sz="788" dirty="0"/>
              <a:t>I2C0_SDA</a:t>
            </a:r>
          </a:p>
          <a:p>
            <a:r>
              <a:rPr lang="en-US" sz="788" dirty="0"/>
              <a:t>PMIC_PWR_EN</a:t>
            </a:r>
          </a:p>
          <a:p>
            <a:r>
              <a:rPr lang="en-US" sz="788" dirty="0"/>
              <a:t>PWRONRSTN</a:t>
            </a:r>
          </a:p>
          <a:p>
            <a:r>
              <a:rPr lang="en-US" sz="788" dirty="0"/>
              <a:t>RTC_PWRONRSTN</a:t>
            </a:r>
          </a:p>
          <a:p>
            <a:r>
              <a:rPr lang="en-US" sz="788" dirty="0"/>
              <a:t>EXTINTn</a:t>
            </a:r>
          </a:p>
          <a:p>
            <a:r>
              <a:rPr lang="en-US" sz="788" dirty="0"/>
              <a:t>EXT_WAKEUP</a:t>
            </a:r>
          </a:p>
        </p:txBody>
      </p:sp>
      <p:cxnSp>
        <p:nvCxnSpPr>
          <p:cNvPr id="197" name="Straight Connector 196">
            <a:extLst>
              <a:ext uri="{FF2B5EF4-FFF2-40B4-BE49-F238E27FC236}">
                <a16:creationId xmlns:a16="http://schemas.microsoft.com/office/drawing/2014/main" id="{07AC2422-4B69-485D-B1F5-B98FA714886B}"/>
              </a:ext>
            </a:extLst>
          </p:cNvPr>
          <p:cNvCxnSpPr>
            <a:cxnSpLocks/>
          </p:cNvCxnSpPr>
          <p:nvPr/>
        </p:nvCxnSpPr>
        <p:spPr>
          <a:xfrm>
            <a:off x="4261101" y="4974700"/>
            <a:ext cx="754380" cy="0"/>
          </a:xfrm>
          <a:prstGeom prst="line">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98" name="Straight Connector 197">
            <a:extLst>
              <a:ext uri="{FF2B5EF4-FFF2-40B4-BE49-F238E27FC236}">
                <a16:creationId xmlns:a16="http://schemas.microsoft.com/office/drawing/2014/main" id="{62ED3C3C-CFB0-4C6B-85AB-3DC3AA1BB6A1}"/>
              </a:ext>
            </a:extLst>
          </p:cNvPr>
          <p:cNvCxnSpPr>
            <a:cxnSpLocks/>
          </p:cNvCxnSpPr>
          <p:nvPr/>
        </p:nvCxnSpPr>
        <p:spPr>
          <a:xfrm>
            <a:off x="4257903" y="5082196"/>
            <a:ext cx="754380" cy="0"/>
          </a:xfrm>
          <a:prstGeom prst="line">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99" name="Straight Connector 198">
            <a:extLst>
              <a:ext uri="{FF2B5EF4-FFF2-40B4-BE49-F238E27FC236}">
                <a16:creationId xmlns:a16="http://schemas.microsoft.com/office/drawing/2014/main" id="{05735B08-F34E-4901-99DE-607E72813E61}"/>
              </a:ext>
            </a:extLst>
          </p:cNvPr>
          <p:cNvCxnSpPr>
            <a:cxnSpLocks/>
          </p:cNvCxnSpPr>
          <p:nvPr/>
        </p:nvCxnSpPr>
        <p:spPr>
          <a:xfrm>
            <a:off x="4255582" y="5215546"/>
            <a:ext cx="754380" cy="0"/>
          </a:xfrm>
          <a:prstGeom prst="line">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200" name="Straight Connector 199">
            <a:extLst>
              <a:ext uri="{FF2B5EF4-FFF2-40B4-BE49-F238E27FC236}">
                <a16:creationId xmlns:a16="http://schemas.microsoft.com/office/drawing/2014/main" id="{0FE44B52-7FFD-4F02-8095-FAC5B09AC555}"/>
              </a:ext>
            </a:extLst>
          </p:cNvPr>
          <p:cNvCxnSpPr>
            <a:cxnSpLocks/>
          </p:cNvCxnSpPr>
          <p:nvPr/>
        </p:nvCxnSpPr>
        <p:spPr>
          <a:xfrm>
            <a:off x="4260889" y="5335076"/>
            <a:ext cx="754380"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1" name="Straight Connector 200">
            <a:extLst>
              <a:ext uri="{FF2B5EF4-FFF2-40B4-BE49-F238E27FC236}">
                <a16:creationId xmlns:a16="http://schemas.microsoft.com/office/drawing/2014/main" id="{76EB7A69-19C8-43FF-9D92-10D66FE21F6F}"/>
              </a:ext>
            </a:extLst>
          </p:cNvPr>
          <p:cNvCxnSpPr>
            <a:cxnSpLocks/>
          </p:cNvCxnSpPr>
          <p:nvPr/>
        </p:nvCxnSpPr>
        <p:spPr>
          <a:xfrm>
            <a:off x="4257903" y="5450949"/>
            <a:ext cx="754380"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2" name="Straight Connector 201">
            <a:extLst>
              <a:ext uri="{FF2B5EF4-FFF2-40B4-BE49-F238E27FC236}">
                <a16:creationId xmlns:a16="http://schemas.microsoft.com/office/drawing/2014/main" id="{599F18A8-B2C7-44B6-B571-CE94276DA212}"/>
              </a:ext>
            </a:extLst>
          </p:cNvPr>
          <p:cNvCxnSpPr>
            <a:cxnSpLocks/>
          </p:cNvCxnSpPr>
          <p:nvPr/>
        </p:nvCxnSpPr>
        <p:spPr>
          <a:xfrm>
            <a:off x="4255582" y="5567971"/>
            <a:ext cx="754380"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3" name="Straight Connector 202">
            <a:extLst>
              <a:ext uri="{FF2B5EF4-FFF2-40B4-BE49-F238E27FC236}">
                <a16:creationId xmlns:a16="http://schemas.microsoft.com/office/drawing/2014/main" id="{A184CCA0-6FC8-4F8F-A224-D727291E5C2A}"/>
              </a:ext>
            </a:extLst>
          </p:cNvPr>
          <p:cNvCxnSpPr>
            <a:cxnSpLocks/>
          </p:cNvCxnSpPr>
          <p:nvPr/>
        </p:nvCxnSpPr>
        <p:spPr>
          <a:xfrm>
            <a:off x="4260889" y="5694517"/>
            <a:ext cx="754380"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204" name="Group 203">
            <a:extLst>
              <a:ext uri="{FF2B5EF4-FFF2-40B4-BE49-F238E27FC236}">
                <a16:creationId xmlns:a16="http://schemas.microsoft.com/office/drawing/2014/main" id="{3932A9D1-F87F-4C65-81F0-5E65C43F4AFD}"/>
              </a:ext>
            </a:extLst>
          </p:cNvPr>
          <p:cNvGrpSpPr/>
          <p:nvPr/>
        </p:nvGrpSpPr>
        <p:grpSpPr>
          <a:xfrm>
            <a:off x="4564639" y="4860966"/>
            <a:ext cx="202406" cy="109948"/>
            <a:chOff x="3243375" y="5364042"/>
            <a:chExt cx="269910" cy="146598"/>
          </a:xfrm>
        </p:grpSpPr>
        <p:cxnSp>
          <p:nvCxnSpPr>
            <p:cNvPr id="205" name="Straight Connector 204">
              <a:extLst>
                <a:ext uri="{FF2B5EF4-FFF2-40B4-BE49-F238E27FC236}">
                  <a16:creationId xmlns:a16="http://schemas.microsoft.com/office/drawing/2014/main" id="{C309AF32-3865-468E-A096-310E7874AA26}"/>
                </a:ext>
              </a:extLst>
            </p:cNvPr>
            <p:cNvCxnSpPr>
              <a:cxnSpLocks/>
            </p:cNvCxnSpPr>
            <p:nvPr/>
          </p:nvCxnSpPr>
          <p:spPr>
            <a:xfrm flipH="1">
              <a:off x="3278119" y="5437341"/>
              <a:ext cx="2563" cy="73299"/>
            </a:xfrm>
            <a:prstGeom prst="line">
              <a:avLst/>
            </a:prstGeom>
            <a:ln w="3175"/>
          </p:spPr>
          <p:style>
            <a:lnRef idx="1">
              <a:schemeClr val="dk1"/>
            </a:lnRef>
            <a:fillRef idx="0">
              <a:schemeClr val="dk1"/>
            </a:fillRef>
            <a:effectRef idx="0">
              <a:schemeClr val="dk1"/>
            </a:effectRef>
            <a:fontRef idx="minor">
              <a:schemeClr val="tx1"/>
            </a:fontRef>
          </p:style>
        </p:cxnSp>
        <p:cxnSp>
          <p:nvCxnSpPr>
            <p:cNvPr id="206" name="Straight Connector 205">
              <a:extLst>
                <a:ext uri="{FF2B5EF4-FFF2-40B4-BE49-F238E27FC236}">
                  <a16:creationId xmlns:a16="http://schemas.microsoft.com/office/drawing/2014/main" id="{BC8D92F7-D9E7-4BE5-9E11-6FDBFF7713BE}"/>
                </a:ext>
              </a:extLst>
            </p:cNvPr>
            <p:cNvCxnSpPr>
              <a:cxnSpLocks/>
            </p:cNvCxnSpPr>
            <p:nvPr/>
          </p:nvCxnSpPr>
          <p:spPr>
            <a:xfrm flipH="1">
              <a:off x="3475965" y="5364042"/>
              <a:ext cx="2563" cy="73299"/>
            </a:xfrm>
            <a:prstGeom prst="line">
              <a:avLst/>
            </a:prstGeom>
            <a:ln w="3175"/>
          </p:spPr>
          <p:style>
            <a:lnRef idx="1">
              <a:schemeClr val="dk1"/>
            </a:lnRef>
            <a:fillRef idx="0">
              <a:schemeClr val="dk1"/>
            </a:fillRef>
            <a:effectRef idx="0">
              <a:schemeClr val="dk1"/>
            </a:effectRef>
            <a:fontRef idx="minor">
              <a:schemeClr val="tx1"/>
            </a:fontRef>
          </p:style>
        </p:cxnSp>
        <p:cxnSp>
          <p:nvCxnSpPr>
            <p:cNvPr id="207" name="Straight Connector 206">
              <a:extLst>
                <a:ext uri="{FF2B5EF4-FFF2-40B4-BE49-F238E27FC236}">
                  <a16:creationId xmlns:a16="http://schemas.microsoft.com/office/drawing/2014/main" id="{274555D2-2A6B-4F50-9CF7-4F86F3F139B4}"/>
                </a:ext>
              </a:extLst>
            </p:cNvPr>
            <p:cNvCxnSpPr>
              <a:cxnSpLocks/>
            </p:cNvCxnSpPr>
            <p:nvPr/>
          </p:nvCxnSpPr>
          <p:spPr>
            <a:xfrm flipH="1">
              <a:off x="3439940" y="5364435"/>
              <a:ext cx="73152" cy="0"/>
            </a:xfrm>
            <a:prstGeom prst="line">
              <a:avLst/>
            </a:prstGeom>
            <a:ln w="3175"/>
          </p:spPr>
          <p:style>
            <a:lnRef idx="1">
              <a:schemeClr val="dk1"/>
            </a:lnRef>
            <a:fillRef idx="0">
              <a:schemeClr val="dk1"/>
            </a:fillRef>
            <a:effectRef idx="0">
              <a:schemeClr val="dk1"/>
            </a:effectRef>
            <a:fontRef idx="minor">
              <a:schemeClr val="tx1"/>
            </a:fontRef>
          </p:style>
        </p:cxnSp>
        <p:pic>
          <p:nvPicPr>
            <p:cNvPr id="208" name="Picture 207" descr="File:&lt;strong&gt;Resistor&lt;/strong&gt; symbol America.svg - Wikipedia">
              <a:extLst>
                <a:ext uri="{FF2B5EF4-FFF2-40B4-BE49-F238E27FC236}">
                  <a16:creationId xmlns:a16="http://schemas.microsoft.com/office/drawing/2014/main" id="{D3065494-35EA-4A7F-8F77-90C0D09B2F3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flipV="1">
              <a:off x="3243375" y="5386733"/>
              <a:ext cx="269910" cy="101216"/>
            </a:xfrm>
            <a:prstGeom prst="rect">
              <a:avLst/>
            </a:prstGeom>
          </p:spPr>
        </p:pic>
      </p:grpSp>
      <p:grpSp>
        <p:nvGrpSpPr>
          <p:cNvPr id="209" name="Group 208">
            <a:extLst>
              <a:ext uri="{FF2B5EF4-FFF2-40B4-BE49-F238E27FC236}">
                <a16:creationId xmlns:a16="http://schemas.microsoft.com/office/drawing/2014/main" id="{7DCB2E1A-C2C5-41AE-BE2E-62F77D91D197}"/>
              </a:ext>
            </a:extLst>
          </p:cNvPr>
          <p:cNvGrpSpPr/>
          <p:nvPr/>
        </p:nvGrpSpPr>
        <p:grpSpPr>
          <a:xfrm>
            <a:off x="4558495" y="4997360"/>
            <a:ext cx="202406" cy="92930"/>
            <a:chOff x="3243375" y="5364042"/>
            <a:chExt cx="269910" cy="123907"/>
          </a:xfrm>
        </p:grpSpPr>
        <p:cxnSp>
          <p:nvCxnSpPr>
            <p:cNvPr id="210" name="Straight Connector 209">
              <a:extLst>
                <a:ext uri="{FF2B5EF4-FFF2-40B4-BE49-F238E27FC236}">
                  <a16:creationId xmlns:a16="http://schemas.microsoft.com/office/drawing/2014/main" id="{DD0CF718-B292-480D-A752-AD9EAC2194FA}"/>
                </a:ext>
              </a:extLst>
            </p:cNvPr>
            <p:cNvCxnSpPr>
              <a:cxnSpLocks/>
            </p:cNvCxnSpPr>
            <p:nvPr/>
          </p:nvCxnSpPr>
          <p:spPr>
            <a:xfrm flipH="1">
              <a:off x="3278119" y="5437341"/>
              <a:ext cx="2563" cy="45720"/>
            </a:xfrm>
            <a:prstGeom prst="line">
              <a:avLst/>
            </a:prstGeom>
            <a:ln w="3175"/>
          </p:spPr>
          <p:style>
            <a:lnRef idx="1">
              <a:schemeClr val="dk1"/>
            </a:lnRef>
            <a:fillRef idx="0">
              <a:schemeClr val="dk1"/>
            </a:fillRef>
            <a:effectRef idx="0">
              <a:schemeClr val="dk1"/>
            </a:effectRef>
            <a:fontRef idx="minor">
              <a:schemeClr val="tx1"/>
            </a:fontRef>
          </p:style>
        </p:cxnSp>
        <p:cxnSp>
          <p:nvCxnSpPr>
            <p:cNvPr id="211" name="Straight Connector 210">
              <a:extLst>
                <a:ext uri="{FF2B5EF4-FFF2-40B4-BE49-F238E27FC236}">
                  <a16:creationId xmlns:a16="http://schemas.microsoft.com/office/drawing/2014/main" id="{0B8B0508-D8B9-4083-9CE4-E71D68A5DA5D}"/>
                </a:ext>
              </a:extLst>
            </p:cNvPr>
            <p:cNvCxnSpPr>
              <a:cxnSpLocks/>
            </p:cNvCxnSpPr>
            <p:nvPr/>
          </p:nvCxnSpPr>
          <p:spPr>
            <a:xfrm flipH="1">
              <a:off x="3475965" y="5364042"/>
              <a:ext cx="2563" cy="73299"/>
            </a:xfrm>
            <a:prstGeom prst="line">
              <a:avLst/>
            </a:prstGeom>
            <a:ln w="3175"/>
          </p:spPr>
          <p:style>
            <a:lnRef idx="1">
              <a:schemeClr val="dk1"/>
            </a:lnRef>
            <a:fillRef idx="0">
              <a:schemeClr val="dk1"/>
            </a:fillRef>
            <a:effectRef idx="0">
              <a:schemeClr val="dk1"/>
            </a:effectRef>
            <a:fontRef idx="minor">
              <a:schemeClr val="tx1"/>
            </a:fontRef>
          </p:style>
        </p:cxnSp>
        <p:cxnSp>
          <p:nvCxnSpPr>
            <p:cNvPr id="212" name="Straight Connector 211">
              <a:extLst>
                <a:ext uri="{FF2B5EF4-FFF2-40B4-BE49-F238E27FC236}">
                  <a16:creationId xmlns:a16="http://schemas.microsoft.com/office/drawing/2014/main" id="{6A7B7423-5FEA-4928-A42D-B064E10CE933}"/>
                </a:ext>
              </a:extLst>
            </p:cNvPr>
            <p:cNvCxnSpPr>
              <a:cxnSpLocks/>
            </p:cNvCxnSpPr>
            <p:nvPr/>
          </p:nvCxnSpPr>
          <p:spPr>
            <a:xfrm flipH="1">
              <a:off x="3439940" y="5364435"/>
              <a:ext cx="73152" cy="0"/>
            </a:xfrm>
            <a:prstGeom prst="line">
              <a:avLst/>
            </a:prstGeom>
            <a:ln w="3175"/>
          </p:spPr>
          <p:style>
            <a:lnRef idx="1">
              <a:schemeClr val="dk1"/>
            </a:lnRef>
            <a:fillRef idx="0">
              <a:schemeClr val="dk1"/>
            </a:fillRef>
            <a:effectRef idx="0">
              <a:schemeClr val="dk1"/>
            </a:effectRef>
            <a:fontRef idx="minor">
              <a:schemeClr val="tx1"/>
            </a:fontRef>
          </p:style>
        </p:cxnSp>
        <p:pic>
          <p:nvPicPr>
            <p:cNvPr id="213" name="Picture 212" descr="File:&lt;strong&gt;Resistor&lt;/strong&gt; symbol America.svg - Wikipedia">
              <a:extLst>
                <a:ext uri="{FF2B5EF4-FFF2-40B4-BE49-F238E27FC236}">
                  <a16:creationId xmlns:a16="http://schemas.microsoft.com/office/drawing/2014/main" id="{46B8AF46-846C-41D0-AC05-6046F0A5800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flipV="1">
              <a:off x="3243375" y="5386733"/>
              <a:ext cx="269910" cy="101216"/>
            </a:xfrm>
            <a:prstGeom prst="rect">
              <a:avLst/>
            </a:prstGeom>
          </p:spPr>
        </p:pic>
      </p:grpSp>
      <p:grpSp>
        <p:nvGrpSpPr>
          <p:cNvPr id="214" name="Group 213">
            <a:extLst>
              <a:ext uri="{FF2B5EF4-FFF2-40B4-BE49-F238E27FC236}">
                <a16:creationId xmlns:a16="http://schemas.microsoft.com/office/drawing/2014/main" id="{F811287B-9255-4E41-950E-DF59BFB8B9AA}"/>
              </a:ext>
            </a:extLst>
          </p:cNvPr>
          <p:cNvGrpSpPr/>
          <p:nvPr/>
        </p:nvGrpSpPr>
        <p:grpSpPr>
          <a:xfrm>
            <a:off x="4368579" y="5477548"/>
            <a:ext cx="202406" cy="92930"/>
            <a:chOff x="3243375" y="5364042"/>
            <a:chExt cx="269910" cy="123907"/>
          </a:xfrm>
        </p:grpSpPr>
        <p:cxnSp>
          <p:nvCxnSpPr>
            <p:cNvPr id="215" name="Straight Connector 214">
              <a:extLst>
                <a:ext uri="{FF2B5EF4-FFF2-40B4-BE49-F238E27FC236}">
                  <a16:creationId xmlns:a16="http://schemas.microsoft.com/office/drawing/2014/main" id="{96E985B5-ED73-4145-8B5C-9D27B4BD4035}"/>
                </a:ext>
              </a:extLst>
            </p:cNvPr>
            <p:cNvCxnSpPr>
              <a:cxnSpLocks/>
            </p:cNvCxnSpPr>
            <p:nvPr/>
          </p:nvCxnSpPr>
          <p:spPr>
            <a:xfrm flipH="1">
              <a:off x="3278119" y="5437341"/>
              <a:ext cx="2563" cy="45720"/>
            </a:xfrm>
            <a:prstGeom prst="line">
              <a:avLst/>
            </a:prstGeom>
            <a:ln w="3175"/>
          </p:spPr>
          <p:style>
            <a:lnRef idx="1">
              <a:schemeClr val="dk1"/>
            </a:lnRef>
            <a:fillRef idx="0">
              <a:schemeClr val="dk1"/>
            </a:fillRef>
            <a:effectRef idx="0">
              <a:schemeClr val="dk1"/>
            </a:effectRef>
            <a:fontRef idx="minor">
              <a:schemeClr val="tx1"/>
            </a:fontRef>
          </p:style>
        </p:cxnSp>
        <p:cxnSp>
          <p:nvCxnSpPr>
            <p:cNvPr id="216" name="Straight Connector 215">
              <a:extLst>
                <a:ext uri="{FF2B5EF4-FFF2-40B4-BE49-F238E27FC236}">
                  <a16:creationId xmlns:a16="http://schemas.microsoft.com/office/drawing/2014/main" id="{6039EE5E-063C-4015-8008-E1017FA4F02E}"/>
                </a:ext>
              </a:extLst>
            </p:cNvPr>
            <p:cNvCxnSpPr>
              <a:cxnSpLocks/>
            </p:cNvCxnSpPr>
            <p:nvPr/>
          </p:nvCxnSpPr>
          <p:spPr>
            <a:xfrm flipH="1">
              <a:off x="3475965" y="5364042"/>
              <a:ext cx="2563" cy="73299"/>
            </a:xfrm>
            <a:prstGeom prst="line">
              <a:avLst/>
            </a:prstGeom>
            <a:ln w="3175"/>
          </p:spPr>
          <p:style>
            <a:lnRef idx="1">
              <a:schemeClr val="dk1"/>
            </a:lnRef>
            <a:fillRef idx="0">
              <a:schemeClr val="dk1"/>
            </a:fillRef>
            <a:effectRef idx="0">
              <a:schemeClr val="dk1"/>
            </a:effectRef>
            <a:fontRef idx="minor">
              <a:schemeClr val="tx1"/>
            </a:fontRef>
          </p:style>
        </p:cxnSp>
        <p:cxnSp>
          <p:nvCxnSpPr>
            <p:cNvPr id="217" name="Straight Connector 216">
              <a:extLst>
                <a:ext uri="{FF2B5EF4-FFF2-40B4-BE49-F238E27FC236}">
                  <a16:creationId xmlns:a16="http://schemas.microsoft.com/office/drawing/2014/main" id="{A5ECCEC8-B533-4B94-A3BA-6B30D1E5CF4D}"/>
                </a:ext>
              </a:extLst>
            </p:cNvPr>
            <p:cNvCxnSpPr>
              <a:cxnSpLocks/>
            </p:cNvCxnSpPr>
            <p:nvPr/>
          </p:nvCxnSpPr>
          <p:spPr>
            <a:xfrm flipH="1">
              <a:off x="3439940" y="5364435"/>
              <a:ext cx="73152" cy="0"/>
            </a:xfrm>
            <a:prstGeom prst="line">
              <a:avLst/>
            </a:prstGeom>
            <a:ln w="3175"/>
          </p:spPr>
          <p:style>
            <a:lnRef idx="1">
              <a:schemeClr val="dk1"/>
            </a:lnRef>
            <a:fillRef idx="0">
              <a:schemeClr val="dk1"/>
            </a:fillRef>
            <a:effectRef idx="0">
              <a:schemeClr val="dk1"/>
            </a:effectRef>
            <a:fontRef idx="minor">
              <a:schemeClr val="tx1"/>
            </a:fontRef>
          </p:style>
        </p:cxnSp>
        <p:pic>
          <p:nvPicPr>
            <p:cNvPr id="218" name="Picture 217" descr="File:&lt;strong&gt;Resistor&lt;/strong&gt; symbol America.svg - Wikipedia">
              <a:extLst>
                <a:ext uri="{FF2B5EF4-FFF2-40B4-BE49-F238E27FC236}">
                  <a16:creationId xmlns:a16="http://schemas.microsoft.com/office/drawing/2014/main" id="{22B4B580-AB30-48C8-97B2-1FA3389A359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flipV="1">
              <a:off x="3243375" y="5386733"/>
              <a:ext cx="269910" cy="101216"/>
            </a:xfrm>
            <a:prstGeom prst="rect">
              <a:avLst/>
            </a:prstGeom>
          </p:spPr>
        </p:pic>
      </p:grpSp>
      <p:grpSp>
        <p:nvGrpSpPr>
          <p:cNvPr id="219" name="Group 218">
            <a:extLst>
              <a:ext uri="{FF2B5EF4-FFF2-40B4-BE49-F238E27FC236}">
                <a16:creationId xmlns:a16="http://schemas.microsoft.com/office/drawing/2014/main" id="{A5B06907-9083-4326-BAF4-5FD4E055568B}"/>
              </a:ext>
            </a:extLst>
          </p:cNvPr>
          <p:cNvGrpSpPr/>
          <p:nvPr/>
        </p:nvGrpSpPr>
        <p:grpSpPr>
          <a:xfrm>
            <a:off x="4379271" y="5603078"/>
            <a:ext cx="202406" cy="92930"/>
            <a:chOff x="3243375" y="5364042"/>
            <a:chExt cx="269910" cy="123907"/>
          </a:xfrm>
        </p:grpSpPr>
        <p:cxnSp>
          <p:nvCxnSpPr>
            <p:cNvPr id="220" name="Straight Connector 219">
              <a:extLst>
                <a:ext uri="{FF2B5EF4-FFF2-40B4-BE49-F238E27FC236}">
                  <a16:creationId xmlns:a16="http://schemas.microsoft.com/office/drawing/2014/main" id="{0F3580CC-E6BC-4B9D-B6EE-B664A532D684}"/>
                </a:ext>
              </a:extLst>
            </p:cNvPr>
            <p:cNvCxnSpPr>
              <a:cxnSpLocks/>
            </p:cNvCxnSpPr>
            <p:nvPr/>
          </p:nvCxnSpPr>
          <p:spPr>
            <a:xfrm flipH="1">
              <a:off x="3278119" y="5437341"/>
              <a:ext cx="2563" cy="45720"/>
            </a:xfrm>
            <a:prstGeom prst="line">
              <a:avLst/>
            </a:prstGeom>
            <a:ln w="3175"/>
          </p:spPr>
          <p:style>
            <a:lnRef idx="1">
              <a:schemeClr val="dk1"/>
            </a:lnRef>
            <a:fillRef idx="0">
              <a:schemeClr val="dk1"/>
            </a:fillRef>
            <a:effectRef idx="0">
              <a:schemeClr val="dk1"/>
            </a:effectRef>
            <a:fontRef idx="minor">
              <a:schemeClr val="tx1"/>
            </a:fontRef>
          </p:style>
        </p:cxnSp>
        <p:cxnSp>
          <p:nvCxnSpPr>
            <p:cNvPr id="221" name="Straight Connector 220">
              <a:extLst>
                <a:ext uri="{FF2B5EF4-FFF2-40B4-BE49-F238E27FC236}">
                  <a16:creationId xmlns:a16="http://schemas.microsoft.com/office/drawing/2014/main" id="{8679EDF3-6FF4-4D88-AF12-D2E1C45470FB}"/>
                </a:ext>
              </a:extLst>
            </p:cNvPr>
            <p:cNvCxnSpPr>
              <a:cxnSpLocks/>
            </p:cNvCxnSpPr>
            <p:nvPr/>
          </p:nvCxnSpPr>
          <p:spPr>
            <a:xfrm flipH="1">
              <a:off x="3475965" y="5364042"/>
              <a:ext cx="2563" cy="73299"/>
            </a:xfrm>
            <a:prstGeom prst="line">
              <a:avLst/>
            </a:prstGeom>
            <a:ln w="3175"/>
          </p:spPr>
          <p:style>
            <a:lnRef idx="1">
              <a:schemeClr val="dk1"/>
            </a:lnRef>
            <a:fillRef idx="0">
              <a:schemeClr val="dk1"/>
            </a:fillRef>
            <a:effectRef idx="0">
              <a:schemeClr val="dk1"/>
            </a:effectRef>
            <a:fontRef idx="minor">
              <a:schemeClr val="tx1"/>
            </a:fontRef>
          </p:style>
        </p:cxnSp>
        <p:cxnSp>
          <p:nvCxnSpPr>
            <p:cNvPr id="222" name="Straight Connector 221">
              <a:extLst>
                <a:ext uri="{FF2B5EF4-FFF2-40B4-BE49-F238E27FC236}">
                  <a16:creationId xmlns:a16="http://schemas.microsoft.com/office/drawing/2014/main" id="{461AAD37-8B8A-4357-BB72-6F2FC59183F0}"/>
                </a:ext>
              </a:extLst>
            </p:cNvPr>
            <p:cNvCxnSpPr>
              <a:cxnSpLocks/>
            </p:cNvCxnSpPr>
            <p:nvPr/>
          </p:nvCxnSpPr>
          <p:spPr>
            <a:xfrm flipH="1">
              <a:off x="3439940" y="5364435"/>
              <a:ext cx="73152" cy="0"/>
            </a:xfrm>
            <a:prstGeom prst="line">
              <a:avLst/>
            </a:prstGeom>
            <a:ln w="3175"/>
          </p:spPr>
          <p:style>
            <a:lnRef idx="1">
              <a:schemeClr val="dk1"/>
            </a:lnRef>
            <a:fillRef idx="0">
              <a:schemeClr val="dk1"/>
            </a:fillRef>
            <a:effectRef idx="0">
              <a:schemeClr val="dk1"/>
            </a:effectRef>
            <a:fontRef idx="minor">
              <a:schemeClr val="tx1"/>
            </a:fontRef>
          </p:style>
        </p:cxnSp>
        <p:pic>
          <p:nvPicPr>
            <p:cNvPr id="223" name="Picture 222" descr="File:&lt;strong&gt;Resistor&lt;/strong&gt; symbol America.svg - Wikipedia">
              <a:extLst>
                <a:ext uri="{FF2B5EF4-FFF2-40B4-BE49-F238E27FC236}">
                  <a16:creationId xmlns:a16="http://schemas.microsoft.com/office/drawing/2014/main" id="{6AE0F619-E649-4706-8BE9-22E6388CCA1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flipV="1">
              <a:off x="3243375" y="5386733"/>
              <a:ext cx="269910" cy="101216"/>
            </a:xfrm>
            <a:prstGeom prst="rect">
              <a:avLst/>
            </a:prstGeom>
          </p:spPr>
        </p:pic>
      </p:grpSp>
      <p:sp>
        <p:nvSpPr>
          <p:cNvPr id="224" name="TextBox 272">
            <a:extLst>
              <a:ext uri="{FF2B5EF4-FFF2-40B4-BE49-F238E27FC236}">
                <a16:creationId xmlns:a16="http://schemas.microsoft.com/office/drawing/2014/main" id="{1B3B2624-4099-4732-A884-5339F94946E9}"/>
              </a:ext>
            </a:extLst>
          </p:cNvPr>
          <p:cNvSpPr txBox="1"/>
          <p:nvPr/>
        </p:nvSpPr>
        <p:spPr>
          <a:xfrm>
            <a:off x="6519669" y="2089537"/>
            <a:ext cx="1252731"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DDR_D8 – DDR_D15</a:t>
            </a:r>
            <a:endParaRPr lang="en-US" sz="1350" dirty="0"/>
          </a:p>
        </p:txBody>
      </p:sp>
      <p:sp>
        <p:nvSpPr>
          <p:cNvPr id="225" name="TextBox 273">
            <a:extLst>
              <a:ext uri="{FF2B5EF4-FFF2-40B4-BE49-F238E27FC236}">
                <a16:creationId xmlns:a16="http://schemas.microsoft.com/office/drawing/2014/main" id="{A4F42091-2819-4626-9622-F93EE234163E}"/>
              </a:ext>
            </a:extLst>
          </p:cNvPr>
          <p:cNvSpPr txBox="1"/>
          <p:nvPr/>
        </p:nvSpPr>
        <p:spPr>
          <a:xfrm>
            <a:off x="8214688" y="2089537"/>
            <a:ext cx="882155"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DQU0 – DQU7</a:t>
            </a:r>
            <a:endParaRPr lang="en-US" sz="1350" dirty="0"/>
          </a:p>
        </p:txBody>
      </p:sp>
      <p:cxnSp>
        <p:nvCxnSpPr>
          <p:cNvPr id="226" name="Straight Connector 225">
            <a:extLst>
              <a:ext uri="{FF2B5EF4-FFF2-40B4-BE49-F238E27FC236}">
                <a16:creationId xmlns:a16="http://schemas.microsoft.com/office/drawing/2014/main" id="{2E2E9A48-9786-4FDA-B3B0-61DAC4316C54}"/>
              </a:ext>
            </a:extLst>
          </p:cNvPr>
          <p:cNvCxnSpPr>
            <a:cxnSpLocks/>
          </p:cNvCxnSpPr>
          <p:nvPr/>
        </p:nvCxnSpPr>
        <p:spPr>
          <a:xfrm>
            <a:off x="7648971" y="2184752"/>
            <a:ext cx="58894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27" name="Straight Connector 226">
            <a:extLst>
              <a:ext uri="{FF2B5EF4-FFF2-40B4-BE49-F238E27FC236}">
                <a16:creationId xmlns:a16="http://schemas.microsoft.com/office/drawing/2014/main" id="{B7B9DE65-48DE-41D4-9D9F-A73683C46639}"/>
              </a:ext>
            </a:extLst>
          </p:cNvPr>
          <p:cNvCxnSpPr/>
          <p:nvPr/>
        </p:nvCxnSpPr>
        <p:spPr>
          <a:xfrm flipH="1">
            <a:off x="7877329" y="2117999"/>
            <a:ext cx="83684" cy="141521"/>
          </a:xfrm>
          <a:prstGeom prst="line">
            <a:avLst/>
          </a:prstGeom>
        </p:spPr>
        <p:style>
          <a:lnRef idx="1">
            <a:schemeClr val="dk1"/>
          </a:lnRef>
          <a:fillRef idx="0">
            <a:schemeClr val="dk1"/>
          </a:fillRef>
          <a:effectRef idx="0">
            <a:schemeClr val="dk1"/>
          </a:effectRef>
          <a:fontRef idx="minor">
            <a:schemeClr val="tx1"/>
          </a:fontRef>
        </p:style>
      </p:cxnSp>
      <p:sp>
        <p:nvSpPr>
          <p:cNvPr id="228" name="TextBox 287">
            <a:extLst>
              <a:ext uri="{FF2B5EF4-FFF2-40B4-BE49-F238E27FC236}">
                <a16:creationId xmlns:a16="http://schemas.microsoft.com/office/drawing/2014/main" id="{0DD05DDF-BC0A-459D-92C3-9E91556A5832}"/>
              </a:ext>
            </a:extLst>
          </p:cNvPr>
          <p:cNvSpPr txBox="1"/>
          <p:nvPr/>
        </p:nvSpPr>
        <p:spPr>
          <a:xfrm>
            <a:off x="7899961" y="2036738"/>
            <a:ext cx="215123" cy="16158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dirty="0"/>
              <a:t>8</a:t>
            </a:r>
            <a:endParaRPr lang="en-US" sz="1350" dirty="0"/>
          </a:p>
        </p:txBody>
      </p:sp>
      <p:sp>
        <p:nvSpPr>
          <p:cNvPr id="229" name="TextBox 288">
            <a:extLst>
              <a:ext uri="{FF2B5EF4-FFF2-40B4-BE49-F238E27FC236}">
                <a16:creationId xmlns:a16="http://schemas.microsoft.com/office/drawing/2014/main" id="{CD02729D-7127-46A0-A1DE-85234742AF6E}"/>
              </a:ext>
            </a:extLst>
          </p:cNvPr>
          <p:cNvSpPr txBox="1"/>
          <p:nvPr/>
        </p:nvSpPr>
        <p:spPr>
          <a:xfrm>
            <a:off x="6858001" y="2240273"/>
            <a:ext cx="819266" cy="4560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88" dirty="0"/>
              <a:t>DDR_DQM1</a:t>
            </a:r>
          </a:p>
          <a:p>
            <a:pPr algn="r"/>
            <a:r>
              <a:rPr lang="en-US" sz="788" dirty="0"/>
              <a:t>DDR_DQS1</a:t>
            </a:r>
          </a:p>
          <a:p>
            <a:pPr algn="r"/>
            <a:r>
              <a:rPr lang="en-US" sz="788" dirty="0"/>
              <a:t>DDR_DQSn1</a:t>
            </a:r>
          </a:p>
        </p:txBody>
      </p:sp>
      <p:sp>
        <p:nvSpPr>
          <p:cNvPr id="230" name="TextBox 289">
            <a:extLst>
              <a:ext uri="{FF2B5EF4-FFF2-40B4-BE49-F238E27FC236}">
                <a16:creationId xmlns:a16="http://schemas.microsoft.com/office/drawing/2014/main" id="{C6CECC3D-69F0-40D7-BB6C-D96C3C69A946}"/>
              </a:ext>
            </a:extLst>
          </p:cNvPr>
          <p:cNvSpPr txBox="1"/>
          <p:nvPr/>
        </p:nvSpPr>
        <p:spPr>
          <a:xfrm>
            <a:off x="8185239" y="2229665"/>
            <a:ext cx="677206" cy="4560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DMU</a:t>
            </a:r>
          </a:p>
          <a:p>
            <a:r>
              <a:rPr lang="en-US" sz="788" dirty="0"/>
              <a:t>DQSU</a:t>
            </a:r>
          </a:p>
          <a:p>
            <a:r>
              <a:rPr lang="en-US" sz="788" dirty="0"/>
              <a:t>DQSU#</a:t>
            </a:r>
          </a:p>
        </p:txBody>
      </p:sp>
      <p:cxnSp>
        <p:nvCxnSpPr>
          <p:cNvPr id="231" name="Straight Connector 230">
            <a:extLst>
              <a:ext uri="{FF2B5EF4-FFF2-40B4-BE49-F238E27FC236}">
                <a16:creationId xmlns:a16="http://schemas.microsoft.com/office/drawing/2014/main" id="{C1CA95E9-2EEE-41E9-A6B3-04283BD8B55F}"/>
              </a:ext>
            </a:extLst>
          </p:cNvPr>
          <p:cNvCxnSpPr>
            <a:cxnSpLocks/>
          </p:cNvCxnSpPr>
          <p:nvPr/>
        </p:nvCxnSpPr>
        <p:spPr>
          <a:xfrm>
            <a:off x="7644525" y="2329423"/>
            <a:ext cx="593387" cy="0"/>
          </a:xfrm>
          <a:prstGeom prst="line">
            <a:avLst/>
          </a:prstGeom>
        </p:spPr>
        <p:style>
          <a:lnRef idx="1">
            <a:schemeClr val="dk1"/>
          </a:lnRef>
          <a:fillRef idx="0">
            <a:schemeClr val="dk1"/>
          </a:fillRef>
          <a:effectRef idx="0">
            <a:schemeClr val="dk1"/>
          </a:effectRef>
          <a:fontRef idx="minor">
            <a:schemeClr val="tx1"/>
          </a:fontRef>
        </p:style>
      </p:cxnSp>
      <p:cxnSp>
        <p:nvCxnSpPr>
          <p:cNvPr id="232" name="Straight Connector 231">
            <a:extLst>
              <a:ext uri="{FF2B5EF4-FFF2-40B4-BE49-F238E27FC236}">
                <a16:creationId xmlns:a16="http://schemas.microsoft.com/office/drawing/2014/main" id="{56AB5E1E-C417-45A6-8860-0EE950DD2807}"/>
              </a:ext>
            </a:extLst>
          </p:cNvPr>
          <p:cNvCxnSpPr>
            <a:cxnSpLocks/>
          </p:cNvCxnSpPr>
          <p:nvPr/>
        </p:nvCxnSpPr>
        <p:spPr>
          <a:xfrm>
            <a:off x="7643163" y="2443723"/>
            <a:ext cx="593387" cy="0"/>
          </a:xfrm>
          <a:prstGeom prst="line">
            <a:avLst/>
          </a:prstGeom>
        </p:spPr>
        <p:style>
          <a:lnRef idx="1">
            <a:schemeClr val="dk1"/>
          </a:lnRef>
          <a:fillRef idx="0">
            <a:schemeClr val="dk1"/>
          </a:fillRef>
          <a:effectRef idx="0">
            <a:schemeClr val="dk1"/>
          </a:effectRef>
          <a:fontRef idx="minor">
            <a:schemeClr val="tx1"/>
          </a:fontRef>
        </p:style>
      </p:cxnSp>
      <p:cxnSp>
        <p:nvCxnSpPr>
          <p:cNvPr id="233" name="Straight Connector 232">
            <a:extLst>
              <a:ext uri="{FF2B5EF4-FFF2-40B4-BE49-F238E27FC236}">
                <a16:creationId xmlns:a16="http://schemas.microsoft.com/office/drawing/2014/main" id="{3EB85280-71BE-41C1-9A5C-8FBA97410FB8}"/>
              </a:ext>
            </a:extLst>
          </p:cNvPr>
          <p:cNvCxnSpPr>
            <a:cxnSpLocks/>
          </p:cNvCxnSpPr>
          <p:nvPr/>
        </p:nvCxnSpPr>
        <p:spPr>
          <a:xfrm>
            <a:off x="7648970" y="2569164"/>
            <a:ext cx="593387" cy="0"/>
          </a:xfrm>
          <a:prstGeom prst="line">
            <a:avLst/>
          </a:prstGeom>
        </p:spPr>
        <p:style>
          <a:lnRef idx="1">
            <a:schemeClr val="dk1"/>
          </a:lnRef>
          <a:fillRef idx="0">
            <a:schemeClr val="dk1"/>
          </a:fillRef>
          <a:effectRef idx="0">
            <a:schemeClr val="dk1"/>
          </a:effectRef>
          <a:fontRef idx="minor">
            <a:schemeClr val="tx1"/>
          </a:fontRef>
        </p:style>
      </p:cxnSp>
      <p:sp>
        <p:nvSpPr>
          <p:cNvPr id="234" name="TextBox 295">
            <a:extLst>
              <a:ext uri="{FF2B5EF4-FFF2-40B4-BE49-F238E27FC236}">
                <a16:creationId xmlns:a16="http://schemas.microsoft.com/office/drawing/2014/main" id="{DAC402A3-FD3C-45E6-BF37-FDE89E408797}"/>
              </a:ext>
            </a:extLst>
          </p:cNvPr>
          <p:cNvSpPr txBox="1"/>
          <p:nvPr/>
        </p:nvSpPr>
        <p:spPr>
          <a:xfrm>
            <a:off x="6591300" y="2718510"/>
            <a:ext cx="1207999"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DDR_D0 – DDR_D7</a:t>
            </a:r>
            <a:endParaRPr lang="en-US" sz="1350" dirty="0"/>
          </a:p>
        </p:txBody>
      </p:sp>
      <p:sp>
        <p:nvSpPr>
          <p:cNvPr id="235" name="TextBox 296">
            <a:extLst>
              <a:ext uri="{FF2B5EF4-FFF2-40B4-BE49-F238E27FC236}">
                <a16:creationId xmlns:a16="http://schemas.microsoft.com/office/drawing/2014/main" id="{F9DD056B-AD92-49E5-8A6E-58B2860F8C86}"/>
              </a:ext>
            </a:extLst>
          </p:cNvPr>
          <p:cNvSpPr txBox="1"/>
          <p:nvPr/>
        </p:nvSpPr>
        <p:spPr>
          <a:xfrm>
            <a:off x="8208056" y="2708284"/>
            <a:ext cx="859744"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DQL0 – DQL7</a:t>
            </a:r>
            <a:endParaRPr lang="en-US" sz="1350" dirty="0"/>
          </a:p>
        </p:txBody>
      </p:sp>
      <p:cxnSp>
        <p:nvCxnSpPr>
          <p:cNvPr id="236" name="Straight Connector 235">
            <a:extLst>
              <a:ext uri="{FF2B5EF4-FFF2-40B4-BE49-F238E27FC236}">
                <a16:creationId xmlns:a16="http://schemas.microsoft.com/office/drawing/2014/main" id="{2CC53EFD-9A1D-4FB7-B078-9742D7BE47FF}"/>
              </a:ext>
            </a:extLst>
          </p:cNvPr>
          <p:cNvCxnSpPr>
            <a:cxnSpLocks/>
          </p:cNvCxnSpPr>
          <p:nvPr/>
        </p:nvCxnSpPr>
        <p:spPr>
          <a:xfrm>
            <a:off x="7642340" y="2803499"/>
            <a:ext cx="58894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37" name="Straight Connector 236">
            <a:extLst>
              <a:ext uri="{FF2B5EF4-FFF2-40B4-BE49-F238E27FC236}">
                <a16:creationId xmlns:a16="http://schemas.microsoft.com/office/drawing/2014/main" id="{DA0186A0-C052-410E-B8A5-E69A41EB0AFB}"/>
              </a:ext>
            </a:extLst>
          </p:cNvPr>
          <p:cNvCxnSpPr/>
          <p:nvPr/>
        </p:nvCxnSpPr>
        <p:spPr>
          <a:xfrm flipH="1">
            <a:off x="7870699" y="2736746"/>
            <a:ext cx="83684" cy="141521"/>
          </a:xfrm>
          <a:prstGeom prst="line">
            <a:avLst/>
          </a:prstGeom>
        </p:spPr>
        <p:style>
          <a:lnRef idx="1">
            <a:schemeClr val="dk1"/>
          </a:lnRef>
          <a:fillRef idx="0">
            <a:schemeClr val="dk1"/>
          </a:fillRef>
          <a:effectRef idx="0">
            <a:schemeClr val="dk1"/>
          </a:effectRef>
          <a:fontRef idx="minor">
            <a:schemeClr val="tx1"/>
          </a:fontRef>
        </p:style>
      </p:cxnSp>
      <p:sp>
        <p:nvSpPr>
          <p:cNvPr id="238" name="TextBox 299">
            <a:extLst>
              <a:ext uri="{FF2B5EF4-FFF2-40B4-BE49-F238E27FC236}">
                <a16:creationId xmlns:a16="http://schemas.microsoft.com/office/drawing/2014/main" id="{09822A5F-C957-4DE1-BEDC-87B680607161}"/>
              </a:ext>
            </a:extLst>
          </p:cNvPr>
          <p:cNvSpPr txBox="1"/>
          <p:nvPr/>
        </p:nvSpPr>
        <p:spPr>
          <a:xfrm>
            <a:off x="7893331" y="2655485"/>
            <a:ext cx="215123" cy="16158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dirty="0"/>
              <a:t>8</a:t>
            </a:r>
            <a:endParaRPr lang="en-US" sz="1350" dirty="0"/>
          </a:p>
        </p:txBody>
      </p:sp>
      <p:sp>
        <p:nvSpPr>
          <p:cNvPr id="239" name="TextBox 300">
            <a:extLst>
              <a:ext uri="{FF2B5EF4-FFF2-40B4-BE49-F238E27FC236}">
                <a16:creationId xmlns:a16="http://schemas.microsoft.com/office/drawing/2014/main" id="{908C88EF-8D85-4414-A626-2EE4E5E25D1D}"/>
              </a:ext>
            </a:extLst>
          </p:cNvPr>
          <p:cNvSpPr txBox="1"/>
          <p:nvPr/>
        </p:nvSpPr>
        <p:spPr>
          <a:xfrm>
            <a:off x="6945655" y="2914887"/>
            <a:ext cx="751415" cy="13048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88" dirty="0"/>
              <a:t>DDR_DQM0</a:t>
            </a:r>
          </a:p>
          <a:p>
            <a:pPr algn="r"/>
            <a:r>
              <a:rPr lang="en-US" sz="788" dirty="0"/>
              <a:t>DDR_DQS0</a:t>
            </a:r>
          </a:p>
          <a:p>
            <a:pPr algn="r"/>
            <a:r>
              <a:rPr lang="en-US" sz="788" dirty="0"/>
              <a:t>DDR_DQSn0</a:t>
            </a:r>
          </a:p>
          <a:p>
            <a:pPr algn="r"/>
            <a:r>
              <a:rPr lang="en-US" sz="788" dirty="0"/>
              <a:t>DDR_CLK</a:t>
            </a:r>
          </a:p>
          <a:p>
            <a:pPr algn="r"/>
            <a:r>
              <a:rPr lang="en-US" sz="788" dirty="0" err="1"/>
              <a:t>DDR_CLKn</a:t>
            </a:r>
            <a:endParaRPr lang="en-US" sz="788" dirty="0"/>
          </a:p>
          <a:p>
            <a:pPr algn="r"/>
            <a:r>
              <a:rPr lang="en-US" sz="788" dirty="0"/>
              <a:t>DDR_ODT</a:t>
            </a:r>
          </a:p>
          <a:p>
            <a:pPr algn="r"/>
            <a:r>
              <a:rPr lang="en-US" sz="788" dirty="0"/>
              <a:t>DDR_CSn0</a:t>
            </a:r>
          </a:p>
          <a:p>
            <a:pPr algn="r"/>
            <a:r>
              <a:rPr lang="en-US" sz="788" dirty="0"/>
              <a:t>DDR_BA0</a:t>
            </a:r>
          </a:p>
          <a:p>
            <a:pPr algn="r"/>
            <a:r>
              <a:rPr lang="en-US" sz="788" dirty="0"/>
              <a:t>DDR_BA1</a:t>
            </a:r>
          </a:p>
          <a:p>
            <a:pPr algn="r"/>
            <a:r>
              <a:rPr lang="en-US" sz="788" dirty="0"/>
              <a:t>DDR_BA2</a:t>
            </a:r>
          </a:p>
        </p:txBody>
      </p:sp>
      <p:sp>
        <p:nvSpPr>
          <p:cNvPr id="240" name="TextBox 301">
            <a:extLst>
              <a:ext uri="{FF2B5EF4-FFF2-40B4-BE49-F238E27FC236}">
                <a16:creationId xmlns:a16="http://schemas.microsoft.com/office/drawing/2014/main" id="{42BE34DE-CCBB-4940-850B-9AB54D135ADA}"/>
              </a:ext>
            </a:extLst>
          </p:cNvPr>
          <p:cNvSpPr txBox="1"/>
          <p:nvPr/>
        </p:nvSpPr>
        <p:spPr>
          <a:xfrm>
            <a:off x="8190678" y="2911617"/>
            <a:ext cx="762822" cy="13048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DML</a:t>
            </a:r>
          </a:p>
          <a:p>
            <a:r>
              <a:rPr lang="en-US" sz="788" dirty="0"/>
              <a:t>DQSL</a:t>
            </a:r>
          </a:p>
          <a:p>
            <a:r>
              <a:rPr lang="en-US" sz="788" dirty="0"/>
              <a:t>DQSL#</a:t>
            </a:r>
          </a:p>
          <a:p>
            <a:r>
              <a:rPr lang="en-US" sz="788" dirty="0"/>
              <a:t>CK</a:t>
            </a:r>
          </a:p>
          <a:p>
            <a:r>
              <a:rPr lang="en-US" sz="788" dirty="0"/>
              <a:t>CK#</a:t>
            </a:r>
          </a:p>
          <a:p>
            <a:r>
              <a:rPr lang="en-US" sz="788" dirty="0"/>
              <a:t>ODT</a:t>
            </a:r>
          </a:p>
          <a:p>
            <a:r>
              <a:rPr lang="en-US" sz="788" dirty="0"/>
              <a:t>CS#</a:t>
            </a:r>
          </a:p>
          <a:p>
            <a:r>
              <a:rPr lang="en-US" sz="788" dirty="0"/>
              <a:t>BA0</a:t>
            </a:r>
          </a:p>
          <a:p>
            <a:r>
              <a:rPr lang="en-US" sz="788" dirty="0"/>
              <a:t>BA1</a:t>
            </a:r>
          </a:p>
          <a:p>
            <a:r>
              <a:rPr lang="en-US" sz="788" dirty="0"/>
              <a:t>BA2</a:t>
            </a:r>
          </a:p>
        </p:txBody>
      </p:sp>
      <p:cxnSp>
        <p:nvCxnSpPr>
          <p:cNvPr id="241" name="Straight Connector 240">
            <a:extLst>
              <a:ext uri="{FF2B5EF4-FFF2-40B4-BE49-F238E27FC236}">
                <a16:creationId xmlns:a16="http://schemas.microsoft.com/office/drawing/2014/main" id="{57D1EE5A-9274-42E1-9A32-BD0E84F8706A}"/>
              </a:ext>
            </a:extLst>
          </p:cNvPr>
          <p:cNvCxnSpPr>
            <a:cxnSpLocks/>
          </p:cNvCxnSpPr>
          <p:nvPr/>
        </p:nvCxnSpPr>
        <p:spPr>
          <a:xfrm>
            <a:off x="7654409" y="3000689"/>
            <a:ext cx="593387" cy="0"/>
          </a:xfrm>
          <a:prstGeom prst="line">
            <a:avLst/>
          </a:prstGeom>
        </p:spPr>
        <p:style>
          <a:lnRef idx="1">
            <a:schemeClr val="dk1"/>
          </a:lnRef>
          <a:fillRef idx="0">
            <a:schemeClr val="dk1"/>
          </a:fillRef>
          <a:effectRef idx="0">
            <a:schemeClr val="dk1"/>
          </a:effectRef>
          <a:fontRef idx="minor">
            <a:schemeClr val="tx1"/>
          </a:fontRef>
        </p:style>
      </p:cxnSp>
      <p:cxnSp>
        <p:nvCxnSpPr>
          <p:cNvPr id="242" name="Straight Connector 241">
            <a:extLst>
              <a:ext uri="{FF2B5EF4-FFF2-40B4-BE49-F238E27FC236}">
                <a16:creationId xmlns:a16="http://schemas.microsoft.com/office/drawing/2014/main" id="{524A6E44-3443-45F0-9FBA-FAF65A189E57}"/>
              </a:ext>
            </a:extLst>
          </p:cNvPr>
          <p:cNvCxnSpPr>
            <a:cxnSpLocks/>
          </p:cNvCxnSpPr>
          <p:nvPr/>
        </p:nvCxnSpPr>
        <p:spPr>
          <a:xfrm>
            <a:off x="7653870" y="3129887"/>
            <a:ext cx="593387" cy="0"/>
          </a:xfrm>
          <a:prstGeom prst="line">
            <a:avLst/>
          </a:prstGeom>
        </p:spPr>
        <p:style>
          <a:lnRef idx="1">
            <a:schemeClr val="dk1"/>
          </a:lnRef>
          <a:fillRef idx="0">
            <a:schemeClr val="dk1"/>
          </a:fillRef>
          <a:effectRef idx="0">
            <a:schemeClr val="dk1"/>
          </a:effectRef>
          <a:fontRef idx="minor">
            <a:schemeClr val="tx1"/>
          </a:fontRef>
        </p:style>
      </p:cxnSp>
      <p:cxnSp>
        <p:nvCxnSpPr>
          <p:cNvPr id="243" name="Straight Connector 242">
            <a:extLst>
              <a:ext uri="{FF2B5EF4-FFF2-40B4-BE49-F238E27FC236}">
                <a16:creationId xmlns:a16="http://schemas.microsoft.com/office/drawing/2014/main" id="{ACFDFBDC-885D-42E7-A3E7-703529CBB924}"/>
              </a:ext>
            </a:extLst>
          </p:cNvPr>
          <p:cNvCxnSpPr>
            <a:cxnSpLocks/>
          </p:cNvCxnSpPr>
          <p:nvPr/>
        </p:nvCxnSpPr>
        <p:spPr>
          <a:xfrm>
            <a:off x="7648602" y="3247020"/>
            <a:ext cx="593387" cy="0"/>
          </a:xfrm>
          <a:prstGeom prst="line">
            <a:avLst/>
          </a:prstGeom>
        </p:spPr>
        <p:style>
          <a:lnRef idx="1">
            <a:schemeClr val="dk1"/>
          </a:lnRef>
          <a:fillRef idx="0">
            <a:schemeClr val="dk1"/>
          </a:fillRef>
          <a:effectRef idx="0">
            <a:schemeClr val="dk1"/>
          </a:effectRef>
          <a:fontRef idx="minor">
            <a:schemeClr val="tx1"/>
          </a:fontRef>
        </p:style>
      </p:cxnSp>
      <p:cxnSp>
        <p:nvCxnSpPr>
          <p:cNvPr id="244" name="Straight Connector 243">
            <a:extLst>
              <a:ext uri="{FF2B5EF4-FFF2-40B4-BE49-F238E27FC236}">
                <a16:creationId xmlns:a16="http://schemas.microsoft.com/office/drawing/2014/main" id="{1B41653D-F68D-4174-94B5-8615C7E543E2}"/>
              </a:ext>
            </a:extLst>
          </p:cNvPr>
          <p:cNvCxnSpPr>
            <a:cxnSpLocks/>
          </p:cNvCxnSpPr>
          <p:nvPr/>
        </p:nvCxnSpPr>
        <p:spPr>
          <a:xfrm>
            <a:off x="7653870" y="3368961"/>
            <a:ext cx="593387" cy="0"/>
          </a:xfrm>
          <a:prstGeom prst="line">
            <a:avLst/>
          </a:prstGeom>
        </p:spPr>
        <p:style>
          <a:lnRef idx="1">
            <a:schemeClr val="dk1"/>
          </a:lnRef>
          <a:fillRef idx="0">
            <a:schemeClr val="dk1"/>
          </a:fillRef>
          <a:effectRef idx="0">
            <a:schemeClr val="dk1"/>
          </a:effectRef>
          <a:fontRef idx="minor">
            <a:schemeClr val="tx1"/>
          </a:fontRef>
        </p:style>
      </p:cxnSp>
      <p:cxnSp>
        <p:nvCxnSpPr>
          <p:cNvPr id="245" name="Straight Connector 244">
            <a:extLst>
              <a:ext uri="{FF2B5EF4-FFF2-40B4-BE49-F238E27FC236}">
                <a16:creationId xmlns:a16="http://schemas.microsoft.com/office/drawing/2014/main" id="{E2BEE6CB-E9A8-4F6A-9948-E253934C4D00}"/>
              </a:ext>
            </a:extLst>
          </p:cNvPr>
          <p:cNvCxnSpPr>
            <a:cxnSpLocks/>
          </p:cNvCxnSpPr>
          <p:nvPr/>
        </p:nvCxnSpPr>
        <p:spPr>
          <a:xfrm>
            <a:off x="7653870" y="3482822"/>
            <a:ext cx="593387" cy="0"/>
          </a:xfrm>
          <a:prstGeom prst="line">
            <a:avLst/>
          </a:prstGeom>
        </p:spPr>
        <p:style>
          <a:lnRef idx="1">
            <a:schemeClr val="dk1"/>
          </a:lnRef>
          <a:fillRef idx="0">
            <a:schemeClr val="dk1"/>
          </a:fillRef>
          <a:effectRef idx="0">
            <a:schemeClr val="dk1"/>
          </a:effectRef>
          <a:fontRef idx="minor">
            <a:schemeClr val="tx1"/>
          </a:fontRef>
        </p:style>
      </p:cxnSp>
      <p:cxnSp>
        <p:nvCxnSpPr>
          <p:cNvPr id="246" name="Straight Connector 245">
            <a:extLst>
              <a:ext uri="{FF2B5EF4-FFF2-40B4-BE49-F238E27FC236}">
                <a16:creationId xmlns:a16="http://schemas.microsoft.com/office/drawing/2014/main" id="{329B3635-5060-4699-8ECB-4F61E41A9951}"/>
              </a:ext>
            </a:extLst>
          </p:cNvPr>
          <p:cNvCxnSpPr>
            <a:cxnSpLocks/>
          </p:cNvCxnSpPr>
          <p:nvPr/>
        </p:nvCxnSpPr>
        <p:spPr>
          <a:xfrm>
            <a:off x="7653870" y="3602213"/>
            <a:ext cx="593387" cy="0"/>
          </a:xfrm>
          <a:prstGeom prst="line">
            <a:avLst/>
          </a:prstGeom>
        </p:spPr>
        <p:style>
          <a:lnRef idx="1">
            <a:schemeClr val="dk1"/>
          </a:lnRef>
          <a:fillRef idx="0">
            <a:schemeClr val="dk1"/>
          </a:fillRef>
          <a:effectRef idx="0">
            <a:schemeClr val="dk1"/>
          </a:effectRef>
          <a:fontRef idx="minor">
            <a:schemeClr val="tx1"/>
          </a:fontRef>
        </p:style>
      </p:cxnSp>
      <p:cxnSp>
        <p:nvCxnSpPr>
          <p:cNvPr id="247" name="Straight Connector 246">
            <a:extLst>
              <a:ext uri="{FF2B5EF4-FFF2-40B4-BE49-F238E27FC236}">
                <a16:creationId xmlns:a16="http://schemas.microsoft.com/office/drawing/2014/main" id="{5DA7D6A2-F515-4FD3-A2F6-EA10848B3718}"/>
              </a:ext>
            </a:extLst>
          </p:cNvPr>
          <p:cNvCxnSpPr>
            <a:cxnSpLocks/>
          </p:cNvCxnSpPr>
          <p:nvPr/>
        </p:nvCxnSpPr>
        <p:spPr>
          <a:xfrm>
            <a:off x="7653870" y="3721957"/>
            <a:ext cx="593387" cy="0"/>
          </a:xfrm>
          <a:prstGeom prst="line">
            <a:avLst/>
          </a:prstGeom>
        </p:spPr>
        <p:style>
          <a:lnRef idx="1">
            <a:schemeClr val="dk1"/>
          </a:lnRef>
          <a:fillRef idx="0">
            <a:schemeClr val="dk1"/>
          </a:fillRef>
          <a:effectRef idx="0">
            <a:schemeClr val="dk1"/>
          </a:effectRef>
          <a:fontRef idx="minor">
            <a:schemeClr val="tx1"/>
          </a:fontRef>
        </p:style>
      </p:cxnSp>
      <p:cxnSp>
        <p:nvCxnSpPr>
          <p:cNvPr id="248" name="Straight Connector 247">
            <a:extLst>
              <a:ext uri="{FF2B5EF4-FFF2-40B4-BE49-F238E27FC236}">
                <a16:creationId xmlns:a16="http://schemas.microsoft.com/office/drawing/2014/main" id="{F784DFEE-3D2B-4597-8520-9F58899A449E}"/>
              </a:ext>
            </a:extLst>
          </p:cNvPr>
          <p:cNvCxnSpPr>
            <a:cxnSpLocks/>
          </p:cNvCxnSpPr>
          <p:nvPr/>
        </p:nvCxnSpPr>
        <p:spPr>
          <a:xfrm>
            <a:off x="7648602" y="3845782"/>
            <a:ext cx="593387" cy="0"/>
          </a:xfrm>
          <a:prstGeom prst="line">
            <a:avLst/>
          </a:prstGeom>
        </p:spPr>
        <p:style>
          <a:lnRef idx="1">
            <a:schemeClr val="dk1"/>
          </a:lnRef>
          <a:fillRef idx="0">
            <a:schemeClr val="dk1"/>
          </a:fillRef>
          <a:effectRef idx="0">
            <a:schemeClr val="dk1"/>
          </a:effectRef>
          <a:fontRef idx="minor">
            <a:schemeClr val="tx1"/>
          </a:fontRef>
        </p:style>
      </p:cxnSp>
      <p:cxnSp>
        <p:nvCxnSpPr>
          <p:cNvPr id="249" name="Straight Connector 248">
            <a:extLst>
              <a:ext uri="{FF2B5EF4-FFF2-40B4-BE49-F238E27FC236}">
                <a16:creationId xmlns:a16="http://schemas.microsoft.com/office/drawing/2014/main" id="{A65EDE10-B0C9-46DA-89B5-8214DCCFE208}"/>
              </a:ext>
            </a:extLst>
          </p:cNvPr>
          <p:cNvCxnSpPr>
            <a:cxnSpLocks/>
          </p:cNvCxnSpPr>
          <p:nvPr/>
        </p:nvCxnSpPr>
        <p:spPr>
          <a:xfrm>
            <a:off x="7659972" y="3968308"/>
            <a:ext cx="593387" cy="0"/>
          </a:xfrm>
          <a:prstGeom prst="line">
            <a:avLst/>
          </a:prstGeom>
        </p:spPr>
        <p:style>
          <a:lnRef idx="1">
            <a:schemeClr val="dk1"/>
          </a:lnRef>
          <a:fillRef idx="0">
            <a:schemeClr val="dk1"/>
          </a:fillRef>
          <a:effectRef idx="0">
            <a:schemeClr val="dk1"/>
          </a:effectRef>
          <a:fontRef idx="minor">
            <a:schemeClr val="tx1"/>
          </a:fontRef>
        </p:style>
      </p:cxnSp>
      <p:cxnSp>
        <p:nvCxnSpPr>
          <p:cNvPr id="250" name="Straight Connector 249">
            <a:extLst>
              <a:ext uri="{FF2B5EF4-FFF2-40B4-BE49-F238E27FC236}">
                <a16:creationId xmlns:a16="http://schemas.microsoft.com/office/drawing/2014/main" id="{127B809A-3E4E-4A6B-BC9F-1F414D02EA14}"/>
              </a:ext>
            </a:extLst>
          </p:cNvPr>
          <p:cNvCxnSpPr>
            <a:cxnSpLocks/>
          </p:cNvCxnSpPr>
          <p:nvPr/>
        </p:nvCxnSpPr>
        <p:spPr>
          <a:xfrm>
            <a:off x="7653870" y="4089534"/>
            <a:ext cx="593387" cy="0"/>
          </a:xfrm>
          <a:prstGeom prst="line">
            <a:avLst/>
          </a:prstGeom>
        </p:spPr>
        <p:style>
          <a:lnRef idx="1">
            <a:schemeClr val="dk1"/>
          </a:lnRef>
          <a:fillRef idx="0">
            <a:schemeClr val="dk1"/>
          </a:fillRef>
          <a:effectRef idx="0">
            <a:schemeClr val="dk1"/>
          </a:effectRef>
          <a:fontRef idx="minor">
            <a:schemeClr val="tx1"/>
          </a:fontRef>
        </p:style>
      </p:cxnSp>
      <p:sp>
        <p:nvSpPr>
          <p:cNvPr id="251" name="TextBox 312">
            <a:extLst>
              <a:ext uri="{FF2B5EF4-FFF2-40B4-BE49-F238E27FC236}">
                <a16:creationId xmlns:a16="http://schemas.microsoft.com/office/drawing/2014/main" id="{066ABA46-1BE7-42F0-819E-F4DDAF07A3B8}"/>
              </a:ext>
            </a:extLst>
          </p:cNvPr>
          <p:cNvSpPr txBox="1"/>
          <p:nvPr/>
        </p:nvSpPr>
        <p:spPr>
          <a:xfrm>
            <a:off x="6557771" y="4242510"/>
            <a:ext cx="1252729"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DDR_A0 – DDR_A15</a:t>
            </a:r>
            <a:endParaRPr lang="en-US" sz="1350" dirty="0"/>
          </a:p>
        </p:txBody>
      </p:sp>
      <p:sp>
        <p:nvSpPr>
          <p:cNvPr id="252" name="TextBox 313">
            <a:extLst>
              <a:ext uri="{FF2B5EF4-FFF2-40B4-BE49-F238E27FC236}">
                <a16:creationId xmlns:a16="http://schemas.microsoft.com/office/drawing/2014/main" id="{5468239A-9375-41A4-B2D4-0CAEE5CDD5C8}"/>
              </a:ext>
            </a:extLst>
          </p:cNvPr>
          <p:cNvSpPr txBox="1"/>
          <p:nvPr/>
        </p:nvSpPr>
        <p:spPr>
          <a:xfrm>
            <a:off x="8214686" y="4227108"/>
            <a:ext cx="767846"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A0 – A15</a:t>
            </a:r>
            <a:endParaRPr lang="en-US" sz="1350" dirty="0"/>
          </a:p>
        </p:txBody>
      </p:sp>
      <p:cxnSp>
        <p:nvCxnSpPr>
          <p:cNvPr id="253" name="Straight Connector 252">
            <a:extLst>
              <a:ext uri="{FF2B5EF4-FFF2-40B4-BE49-F238E27FC236}">
                <a16:creationId xmlns:a16="http://schemas.microsoft.com/office/drawing/2014/main" id="{7C2D840A-605B-4876-8B74-FB5CAFA490F4}"/>
              </a:ext>
            </a:extLst>
          </p:cNvPr>
          <p:cNvCxnSpPr>
            <a:cxnSpLocks/>
          </p:cNvCxnSpPr>
          <p:nvPr/>
        </p:nvCxnSpPr>
        <p:spPr>
          <a:xfrm>
            <a:off x="7648971" y="4322323"/>
            <a:ext cx="58894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54" name="Straight Connector 253">
            <a:extLst>
              <a:ext uri="{FF2B5EF4-FFF2-40B4-BE49-F238E27FC236}">
                <a16:creationId xmlns:a16="http://schemas.microsoft.com/office/drawing/2014/main" id="{A5313F4F-3C17-463B-B8C3-3091DE1F2C5B}"/>
              </a:ext>
            </a:extLst>
          </p:cNvPr>
          <p:cNvCxnSpPr/>
          <p:nvPr/>
        </p:nvCxnSpPr>
        <p:spPr>
          <a:xfrm flipH="1">
            <a:off x="7877329" y="4255570"/>
            <a:ext cx="83684" cy="141521"/>
          </a:xfrm>
          <a:prstGeom prst="line">
            <a:avLst/>
          </a:prstGeom>
        </p:spPr>
        <p:style>
          <a:lnRef idx="1">
            <a:schemeClr val="dk1"/>
          </a:lnRef>
          <a:fillRef idx="0">
            <a:schemeClr val="dk1"/>
          </a:fillRef>
          <a:effectRef idx="0">
            <a:schemeClr val="dk1"/>
          </a:effectRef>
          <a:fontRef idx="minor">
            <a:schemeClr val="tx1"/>
          </a:fontRef>
        </p:style>
      </p:cxnSp>
      <p:sp>
        <p:nvSpPr>
          <p:cNvPr id="255" name="TextBox 316">
            <a:extLst>
              <a:ext uri="{FF2B5EF4-FFF2-40B4-BE49-F238E27FC236}">
                <a16:creationId xmlns:a16="http://schemas.microsoft.com/office/drawing/2014/main" id="{980C98EF-E9C9-4253-A6F7-666FB242DFD6}"/>
              </a:ext>
            </a:extLst>
          </p:cNvPr>
          <p:cNvSpPr txBox="1"/>
          <p:nvPr/>
        </p:nvSpPr>
        <p:spPr>
          <a:xfrm>
            <a:off x="7899958" y="4174309"/>
            <a:ext cx="245580" cy="16158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dirty="0"/>
              <a:t>15</a:t>
            </a:r>
            <a:endParaRPr lang="en-US" sz="1350" dirty="0"/>
          </a:p>
        </p:txBody>
      </p:sp>
      <p:sp>
        <p:nvSpPr>
          <p:cNvPr id="256" name="TextBox 317">
            <a:extLst>
              <a:ext uri="{FF2B5EF4-FFF2-40B4-BE49-F238E27FC236}">
                <a16:creationId xmlns:a16="http://schemas.microsoft.com/office/drawing/2014/main" id="{4CBB510C-0A07-4D5A-91BC-9F4321741A9C}"/>
              </a:ext>
            </a:extLst>
          </p:cNvPr>
          <p:cNvSpPr txBox="1"/>
          <p:nvPr/>
        </p:nvSpPr>
        <p:spPr>
          <a:xfrm>
            <a:off x="6914355" y="4376936"/>
            <a:ext cx="787285" cy="69858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88" dirty="0" err="1"/>
              <a:t>DDR_CASn</a:t>
            </a:r>
            <a:endParaRPr lang="en-US" sz="788" dirty="0"/>
          </a:p>
          <a:p>
            <a:pPr algn="r"/>
            <a:r>
              <a:rPr lang="en-US" sz="788" dirty="0" err="1"/>
              <a:t>DDR_RASn</a:t>
            </a:r>
            <a:endParaRPr lang="en-US" sz="788" dirty="0"/>
          </a:p>
          <a:p>
            <a:pPr algn="r"/>
            <a:r>
              <a:rPr lang="en-US" sz="788" dirty="0" err="1"/>
              <a:t>DDR_Wen</a:t>
            </a:r>
            <a:endParaRPr lang="en-US" sz="788" dirty="0"/>
          </a:p>
          <a:p>
            <a:pPr algn="r"/>
            <a:r>
              <a:rPr lang="en-US" sz="788" dirty="0"/>
              <a:t>DDR_CKE</a:t>
            </a:r>
          </a:p>
          <a:p>
            <a:pPr algn="r"/>
            <a:r>
              <a:rPr lang="en-US" sz="788" dirty="0" err="1"/>
              <a:t>DDR_RESETn</a:t>
            </a:r>
            <a:endParaRPr lang="en-US" sz="788" dirty="0"/>
          </a:p>
        </p:txBody>
      </p:sp>
      <p:sp>
        <p:nvSpPr>
          <p:cNvPr id="257" name="TextBox 319">
            <a:extLst>
              <a:ext uri="{FF2B5EF4-FFF2-40B4-BE49-F238E27FC236}">
                <a16:creationId xmlns:a16="http://schemas.microsoft.com/office/drawing/2014/main" id="{D2F01EBF-9278-43E7-A2A8-15A2DBBAC16F}"/>
              </a:ext>
            </a:extLst>
          </p:cNvPr>
          <p:cNvSpPr txBox="1"/>
          <p:nvPr/>
        </p:nvSpPr>
        <p:spPr>
          <a:xfrm>
            <a:off x="8190678" y="4369466"/>
            <a:ext cx="677206" cy="8198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CAS#</a:t>
            </a:r>
          </a:p>
          <a:p>
            <a:r>
              <a:rPr lang="en-US" sz="788" dirty="0"/>
              <a:t>RAS#</a:t>
            </a:r>
          </a:p>
          <a:p>
            <a:r>
              <a:rPr lang="en-US" sz="788" dirty="0"/>
              <a:t>WE#</a:t>
            </a:r>
          </a:p>
          <a:p>
            <a:r>
              <a:rPr lang="en-US" sz="788" dirty="0"/>
              <a:t>CKE</a:t>
            </a:r>
          </a:p>
          <a:p>
            <a:r>
              <a:rPr lang="en-US" sz="788" dirty="0"/>
              <a:t>RESET#</a:t>
            </a:r>
          </a:p>
          <a:p>
            <a:r>
              <a:rPr lang="en-US" sz="788" dirty="0"/>
              <a:t>ZQ</a:t>
            </a:r>
          </a:p>
        </p:txBody>
      </p:sp>
      <p:cxnSp>
        <p:nvCxnSpPr>
          <p:cNvPr id="258" name="Straight Connector 257">
            <a:extLst>
              <a:ext uri="{FF2B5EF4-FFF2-40B4-BE49-F238E27FC236}">
                <a16:creationId xmlns:a16="http://schemas.microsoft.com/office/drawing/2014/main" id="{105CDDD1-939F-4D66-A890-3896ABA63508}"/>
              </a:ext>
            </a:extLst>
          </p:cNvPr>
          <p:cNvCxnSpPr>
            <a:cxnSpLocks/>
          </p:cNvCxnSpPr>
          <p:nvPr/>
        </p:nvCxnSpPr>
        <p:spPr>
          <a:xfrm>
            <a:off x="7648431" y="4466344"/>
            <a:ext cx="593387" cy="0"/>
          </a:xfrm>
          <a:prstGeom prst="line">
            <a:avLst/>
          </a:prstGeom>
        </p:spPr>
        <p:style>
          <a:lnRef idx="1">
            <a:schemeClr val="dk1"/>
          </a:lnRef>
          <a:fillRef idx="0">
            <a:schemeClr val="dk1"/>
          </a:fillRef>
          <a:effectRef idx="0">
            <a:schemeClr val="dk1"/>
          </a:effectRef>
          <a:fontRef idx="minor">
            <a:schemeClr val="tx1"/>
          </a:fontRef>
        </p:style>
      </p:cxnSp>
      <p:cxnSp>
        <p:nvCxnSpPr>
          <p:cNvPr id="259" name="Straight Connector 258">
            <a:extLst>
              <a:ext uri="{FF2B5EF4-FFF2-40B4-BE49-F238E27FC236}">
                <a16:creationId xmlns:a16="http://schemas.microsoft.com/office/drawing/2014/main" id="{F7E01C93-78D7-465A-AEF1-6DBD75D8DA8F}"/>
              </a:ext>
            </a:extLst>
          </p:cNvPr>
          <p:cNvCxnSpPr>
            <a:cxnSpLocks/>
          </p:cNvCxnSpPr>
          <p:nvPr/>
        </p:nvCxnSpPr>
        <p:spPr>
          <a:xfrm>
            <a:off x="7648431" y="4577922"/>
            <a:ext cx="593387" cy="0"/>
          </a:xfrm>
          <a:prstGeom prst="line">
            <a:avLst/>
          </a:prstGeom>
        </p:spPr>
        <p:style>
          <a:lnRef idx="1">
            <a:schemeClr val="dk1"/>
          </a:lnRef>
          <a:fillRef idx="0">
            <a:schemeClr val="dk1"/>
          </a:fillRef>
          <a:effectRef idx="0">
            <a:schemeClr val="dk1"/>
          </a:effectRef>
          <a:fontRef idx="minor">
            <a:schemeClr val="tx1"/>
          </a:fontRef>
        </p:style>
      </p:cxnSp>
      <p:cxnSp>
        <p:nvCxnSpPr>
          <p:cNvPr id="260" name="Straight Connector 259">
            <a:extLst>
              <a:ext uri="{FF2B5EF4-FFF2-40B4-BE49-F238E27FC236}">
                <a16:creationId xmlns:a16="http://schemas.microsoft.com/office/drawing/2014/main" id="{472FC2C7-83B5-4A4A-9921-83009EDFC024}"/>
              </a:ext>
            </a:extLst>
          </p:cNvPr>
          <p:cNvCxnSpPr>
            <a:cxnSpLocks/>
          </p:cNvCxnSpPr>
          <p:nvPr/>
        </p:nvCxnSpPr>
        <p:spPr>
          <a:xfrm>
            <a:off x="7648431" y="4715930"/>
            <a:ext cx="593387" cy="0"/>
          </a:xfrm>
          <a:prstGeom prst="line">
            <a:avLst/>
          </a:prstGeom>
        </p:spPr>
        <p:style>
          <a:lnRef idx="1">
            <a:schemeClr val="dk1"/>
          </a:lnRef>
          <a:fillRef idx="0">
            <a:schemeClr val="dk1"/>
          </a:fillRef>
          <a:effectRef idx="0">
            <a:schemeClr val="dk1"/>
          </a:effectRef>
          <a:fontRef idx="minor">
            <a:schemeClr val="tx1"/>
          </a:fontRef>
        </p:style>
      </p:cxnSp>
      <p:cxnSp>
        <p:nvCxnSpPr>
          <p:cNvPr id="261" name="Straight Connector 260">
            <a:extLst>
              <a:ext uri="{FF2B5EF4-FFF2-40B4-BE49-F238E27FC236}">
                <a16:creationId xmlns:a16="http://schemas.microsoft.com/office/drawing/2014/main" id="{7662D0DF-86EC-412D-9062-11F47111B569}"/>
              </a:ext>
            </a:extLst>
          </p:cNvPr>
          <p:cNvCxnSpPr>
            <a:cxnSpLocks/>
          </p:cNvCxnSpPr>
          <p:nvPr/>
        </p:nvCxnSpPr>
        <p:spPr>
          <a:xfrm>
            <a:off x="7648431" y="4828816"/>
            <a:ext cx="593387" cy="0"/>
          </a:xfrm>
          <a:prstGeom prst="line">
            <a:avLst/>
          </a:prstGeom>
        </p:spPr>
        <p:style>
          <a:lnRef idx="1">
            <a:schemeClr val="dk1"/>
          </a:lnRef>
          <a:fillRef idx="0">
            <a:schemeClr val="dk1"/>
          </a:fillRef>
          <a:effectRef idx="0">
            <a:schemeClr val="dk1"/>
          </a:effectRef>
          <a:fontRef idx="minor">
            <a:schemeClr val="tx1"/>
          </a:fontRef>
        </p:style>
      </p:cxnSp>
      <p:cxnSp>
        <p:nvCxnSpPr>
          <p:cNvPr id="262" name="Straight Connector 261">
            <a:extLst>
              <a:ext uri="{FF2B5EF4-FFF2-40B4-BE49-F238E27FC236}">
                <a16:creationId xmlns:a16="http://schemas.microsoft.com/office/drawing/2014/main" id="{D43D9EDC-7B80-49A7-B604-B2900B5EF54C}"/>
              </a:ext>
            </a:extLst>
          </p:cNvPr>
          <p:cNvCxnSpPr>
            <a:cxnSpLocks/>
          </p:cNvCxnSpPr>
          <p:nvPr/>
        </p:nvCxnSpPr>
        <p:spPr>
          <a:xfrm>
            <a:off x="7654533" y="4948776"/>
            <a:ext cx="593387" cy="0"/>
          </a:xfrm>
          <a:prstGeom prst="line">
            <a:avLst/>
          </a:prstGeom>
        </p:spPr>
        <p:style>
          <a:lnRef idx="1">
            <a:schemeClr val="dk1"/>
          </a:lnRef>
          <a:fillRef idx="0">
            <a:schemeClr val="dk1"/>
          </a:fillRef>
          <a:effectRef idx="0">
            <a:schemeClr val="dk1"/>
          </a:effectRef>
          <a:fontRef idx="minor">
            <a:schemeClr val="tx1"/>
          </a:fontRef>
        </p:style>
      </p:cxnSp>
      <p:pic>
        <p:nvPicPr>
          <p:cNvPr id="263" name="Picture 262" descr="File:&lt;strong&gt;Resistor&lt;/strong&gt; symbol America.svg - Wikipedia">
            <a:extLst>
              <a:ext uri="{FF2B5EF4-FFF2-40B4-BE49-F238E27FC236}">
                <a16:creationId xmlns:a16="http://schemas.microsoft.com/office/drawing/2014/main" id="{BE59CB33-E5EF-4D6D-B6BC-9EE1A5D5658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flipV="1">
            <a:off x="7951227" y="4998952"/>
            <a:ext cx="327479" cy="122804"/>
          </a:xfrm>
          <a:prstGeom prst="rect">
            <a:avLst/>
          </a:prstGeom>
        </p:spPr>
      </p:pic>
      <p:pic>
        <p:nvPicPr>
          <p:cNvPr id="264" name="Picture 263" descr="RSA IEC &lt;strong&gt;Ground&lt;/strong&gt; Symbol - vector Clip Art">
            <a:extLst>
              <a:ext uri="{FF2B5EF4-FFF2-40B4-BE49-F238E27FC236}">
                <a16:creationId xmlns:a16="http://schemas.microsoft.com/office/drawing/2014/main" id="{691AE31D-EB8E-4238-89D8-AFA3E273967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61016" y="5060353"/>
            <a:ext cx="57419" cy="77132"/>
          </a:xfrm>
          <a:prstGeom prst="rect">
            <a:avLst/>
          </a:prstGeom>
        </p:spPr>
      </p:pic>
      <p:sp>
        <p:nvSpPr>
          <p:cNvPr id="265" name="TextBox 327">
            <a:extLst>
              <a:ext uri="{FF2B5EF4-FFF2-40B4-BE49-F238E27FC236}">
                <a16:creationId xmlns:a16="http://schemas.microsoft.com/office/drawing/2014/main" id="{2C0EF22C-A45A-489C-B191-37347ACDB968}"/>
              </a:ext>
            </a:extLst>
          </p:cNvPr>
          <p:cNvSpPr txBox="1"/>
          <p:nvPr/>
        </p:nvSpPr>
        <p:spPr>
          <a:xfrm>
            <a:off x="6999631" y="5232537"/>
            <a:ext cx="701580"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88" dirty="0"/>
              <a:t>DDR_VREF</a:t>
            </a:r>
          </a:p>
        </p:txBody>
      </p:sp>
      <p:sp>
        <p:nvSpPr>
          <p:cNvPr id="266" name="TextBox 328">
            <a:extLst>
              <a:ext uri="{FF2B5EF4-FFF2-40B4-BE49-F238E27FC236}">
                <a16:creationId xmlns:a16="http://schemas.microsoft.com/office/drawing/2014/main" id="{F2206854-B647-42C6-AE4E-005C05D9B5BD}"/>
              </a:ext>
            </a:extLst>
          </p:cNvPr>
          <p:cNvSpPr txBox="1"/>
          <p:nvPr/>
        </p:nvSpPr>
        <p:spPr>
          <a:xfrm>
            <a:off x="8183554" y="5123546"/>
            <a:ext cx="774102" cy="33483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DDR_VREFDQ</a:t>
            </a:r>
          </a:p>
          <a:p>
            <a:r>
              <a:rPr lang="en-US" sz="788" dirty="0"/>
              <a:t>VREFCA</a:t>
            </a:r>
          </a:p>
        </p:txBody>
      </p:sp>
      <p:cxnSp>
        <p:nvCxnSpPr>
          <p:cNvPr id="267" name="Straight Connector 266">
            <a:extLst>
              <a:ext uri="{FF2B5EF4-FFF2-40B4-BE49-F238E27FC236}">
                <a16:creationId xmlns:a16="http://schemas.microsoft.com/office/drawing/2014/main" id="{41622B2D-CD58-4EFA-863F-1ACF6C33B948}"/>
              </a:ext>
            </a:extLst>
          </p:cNvPr>
          <p:cNvCxnSpPr>
            <a:cxnSpLocks/>
          </p:cNvCxnSpPr>
          <p:nvPr/>
        </p:nvCxnSpPr>
        <p:spPr>
          <a:xfrm>
            <a:off x="7648431" y="5326481"/>
            <a:ext cx="593387" cy="0"/>
          </a:xfrm>
          <a:prstGeom prst="line">
            <a:avLst/>
          </a:prstGeom>
        </p:spPr>
        <p:style>
          <a:lnRef idx="1">
            <a:schemeClr val="dk1"/>
          </a:lnRef>
          <a:fillRef idx="0">
            <a:schemeClr val="dk1"/>
          </a:fillRef>
          <a:effectRef idx="0">
            <a:schemeClr val="dk1"/>
          </a:effectRef>
          <a:fontRef idx="minor">
            <a:schemeClr val="tx1"/>
          </a:fontRef>
        </p:style>
      </p:cxnSp>
      <p:cxnSp>
        <p:nvCxnSpPr>
          <p:cNvPr id="268" name="Straight Connector 267">
            <a:extLst>
              <a:ext uri="{FF2B5EF4-FFF2-40B4-BE49-F238E27FC236}">
                <a16:creationId xmlns:a16="http://schemas.microsoft.com/office/drawing/2014/main" id="{222E8C9B-D31B-49E1-931C-31B265BADD1A}"/>
              </a:ext>
            </a:extLst>
          </p:cNvPr>
          <p:cNvCxnSpPr>
            <a:cxnSpLocks/>
          </p:cNvCxnSpPr>
          <p:nvPr/>
        </p:nvCxnSpPr>
        <p:spPr>
          <a:xfrm>
            <a:off x="8045338" y="5226755"/>
            <a:ext cx="185243" cy="0"/>
          </a:xfrm>
          <a:prstGeom prst="line">
            <a:avLst/>
          </a:prstGeom>
        </p:spPr>
        <p:style>
          <a:lnRef idx="1">
            <a:schemeClr val="dk1"/>
          </a:lnRef>
          <a:fillRef idx="0">
            <a:schemeClr val="dk1"/>
          </a:fillRef>
          <a:effectRef idx="0">
            <a:schemeClr val="dk1"/>
          </a:effectRef>
          <a:fontRef idx="minor">
            <a:schemeClr val="tx1"/>
          </a:fontRef>
        </p:style>
      </p:cxnSp>
      <p:cxnSp>
        <p:nvCxnSpPr>
          <p:cNvPr id="269" name="Straight Connector 268">
            <a:extLst>
              <a:ext uri="{FF2B5EF4-FFF2-40B4-BE49-F238E27FC236}">
                <a16:creationId xmlns:a16="http://schemas.microsoft.com/office/drawing/2014/main" id="{AC090D9C-3841-4BB4-8724-577AB8B65ADD}"/>
              </a:ext>
            </a:extLst>
          </p:cNvPr>
          <p:cNvCxnSpPr>
            <a:cxnSpLocks/>
          </p:cNvCxnSpPr>
          <p:nvPr/>
        </p:nvCxnSpPr>
        <p:spPr>
          <a:xfrm flipH="1">
            <a:off x="8042032" y="5226754"/>
            <a:ext cx="1448" cy="94928"/>
          </a:xfrm>
          <a:prstGeom prst="line">
            <a:avLst/>
          </a:prstGeom>
        </p:spPr>
        <p:style>
          <a:lnRef idx="1">
            <a:schemeClr val="dk1"/>
          </a:lnRef>
          <a:fillRef idx="0">
            <a:schemeClr val="dk1"/>
          </a:fillRef>
          <a:effectRef idx="0">
            <a:schemeClr val="dk1"/>
          </a:effectRef>
          <a:fontRef idx="minor">
            <a:schemeClr val="tx1"/>
          </a:fontRef>
        </p:style>
      </p:cxnSp>
      <p:pic>
        <p:nvPicPr>
          <p:cNvPr id="270" name="Picture 269" descr="RSA IEC &lt;strong&gt;Capacitor&lt;/strong&gt; Symbol-2 by rsamurti - Another IEC &lt;strong&gt;capacitor&lt;/strong&gt; symbol.">
            <a:extLst>
              <a:ext uri="{FF2B5EF4-FFF2-40B4-BE49-F238E27FC236}">
                <a16:creationId xmlns:a16="http://schemas.microsoft.com/office/drawing/2014/main" id="{C17F22B5-EE1F-46C5-80F6-421D03FEC69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25642" r="22634" b="-1"/>
          <a:stretch/>
        </p:blipFill>
        <p:spPr>
          <a:xfrm rot="5400000">
            <a:off x="7644092" y="5340020"/>
            <a:ext cx="99233" cy="66668"/>
          </a:xfrm>
          <a:prstGeom prst="rect">
            <a:avLst/>
          </a:prstGeom>
        </p:spPr>
      </p:pic>
      <p:pic>
        <p:nvPicPr>
          <p:cNvPr id="271" name="Picture 270" descr="RSA IEC &lt;strong&gt;Capacitor&lt;/strong&gt; Symbol-2 by rsamurti - Another IEC &lt;strong&gt;capacitor&lt;/strong&gt; symbol.">
            <a:extLst>
              <a:ext uri="{FF2B5EF4-FFF2-40B4-BE49-F238E27FC236}">
                <a16:creationId xmlns:a16="http://schemas.microsoft.com/office/drawing/2014/main" id="{B0BD1613-C79B-4AEF-8AAA-2369DDB244C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25642" r="22634" b="-1"/>
          <a:stretch/>
        </p:blipFill>
        <p:spPr>
          <a:xfrm rot="5400000">
            <a:off x="8108602" y="5340020"/>
            <a:ext cx="99233" cy="66668"/>
          </a:xfrm>
          <a:prstGeom prst="rect">
            <a:avLst/>
          </a:prstGeom>
        </p:spPr>
      </p:pic>
      <p:pic>
        <p:nvPicPr>
          <p:cNvPr id="272" name="Picture 271" descr="RSA IEC &lt;strong&gt;Ground&lt;/strong&gt; Symbol - vector Clip Art">
            <a:extLst>
              <a:ext uri="{FF2B5EF4-FFF2-40B4-BE49-F238E27FC236}">
                <a16:creationId xmlns:a16="http://schemas.microsoft.com/office/drawing/2014/main" id="{58B3A0E5-C001-4ADF-B3C5-80E2896858C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64999" y="5387147"/>
            <a:ext cx="57419" cy="77132"/>
          </a:xfrm>
          <a:prstGeom prst="rect">
            <a:avLst/>
          </a:prstGeom>
        </p:spPr>
      </p:pic>
      <p:pic>
        <p:nvPicPr>
          <p:cNvPr id="273" name="Picture 272" descr="RSA IEC &lt;strong&gt;Ground&lt;/strong&gt; Symbol - vector Clip Art">
            <a:extLst>
              <a:ext uri="{FF2B5EF4-FFF2-40B4-BE49-F238E27FC236}">
                <a16:creationId xmlns:a16="http://schemas.microsoft.com/office/drawing/2014/main" id="{821EF483-DEB4-4DA1-8EB8-9BC8D34444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30815" y="5385589"/>
            <a:ext cx="57419" cy="77132"/>
          </a:xfrm>
          <a:prstGeom prst="rect">
            <a:avLst/>
          </a:prstGeom>
        </p:spPr>
      </p:pic>
      <p:sp>
        <p:nvSpPr>
          <p:cNvPr id="274" name="TextBox 336">
            <a:extLst>
              <a:ext uri="{FF2B5EF4-FFF2-40B4-BE49-F238E27FC236}">
                <a16:creationId xmlns:a16="http://schemas.microsoft.com/office/drawing/2014/main" id="{24350489-B6D8-4606-9F4A-D6085AF710C6}"/>
              </a:ext>
            </a:extLst>
          </p:cNvPr>
          <p:cNvSpPr txBox="1"/>
          <p:nvPr/>
        </p:nvSpPr>
        <p:spPr>
          <a:xfrm>
            <a:off x="6976547" y="5471598"/>
            <a:ext cx="701580"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88" dirty="0"/>
              <a:t>DDR_VTP</a:t>
            </a:r>
          </a:p>
        </p:txBody>
      </p:sp>
      <p:pic>
        <p:nvPicPr>
          <p:cNvPr id="275" name="Picture 274" descr="File:&lt;strong&gt;Resistor&lt;/strong&gt; symbol America.svg - Wikipedia">
            <a:extLst>
              <a:ext uri="{FF2B5EF4-FFF2-40B4-BE49-F238E27FC236}">
                <a16:creationId xmlns:a16="http://schemas.microsoft.com/office/drawing/2014/main" id="{4042FA0D-C7B8-4925-B794-376CDF0D1E7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flipV="1">
            <a:off x="7594710" y="5508214"/>
            <a:ext cx="327479" cy="122804"/>
          </a:xfrm>
          <a:prstGeom prst="rect">
            <a:avLst/>
          </a:prstGeom>
        </p:spPr>
      </p:pic>
      <p:pic>
        <p:nvPicPr>
          <p:cNvPr id="276" name="Picture 275" descr="RSA IEC &lt;strong&gt;Ground&lt;/strong&gt; Symbol - vector Clip Art">
            <a:extLst>
              <a:ext uri="{FF2B5EF4-FFF2-40B4-BE49-F238E27FC236}">
                <a16:creationId xmlns:a16="http://schemas.microsoft.com/office/drawing/2014/main" id="{1BA74BBB-426C-4C6A-AF5D-938338650C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49533" y="5564512"/>
            <a:ext cx="57419" cy="77132"/>
          </a:xfrm>
          <a:prstGeom prst="rect">
            <a:avLst/>
          </a:prstGeom>
        </p:spPr>
      </p:pic>
      <p:cxnSp>
        <p:nvCxnSpPr>
          <p:cNvPr id="277" name="Straight Connector 276">
            <a:extLst>
              <a:ext uri="{FF2B5EF4-FFF2-40B4-BE49-F238E27FC236}">
                <a16:creationId xmlns:a16="http://schemas.microsoft.com/office/drawing/2014/main" id="{F2ACDFB8-87C6-44CC-89EF-5A4726B7E3CD}"/>
              </a:ext>
            </a:extLst>
          </p:cNvPr>
          <p:cNvCxnSpPr>
            <a:cxnSpLocks/>
          </p:cNvCxnSpPr>
          <p:nvPr/>
        </p:nvCxnSpPr>
        <p:spPr>
          <a:xfrm flipV="1">
            <a:off x="9138715" y="5331766"/>
            <a:ext cx="334771" cy="3310"/>
          </a:xfrm>
          <a:prstGeom prst="line">
            <a:avLst/>
          </a:prstGeom>
        </p:spPr>
        <p:style>
          <a:lnRef idx="1">
            <a:schemeClr val="dk1"/>
          </a:lnRef>
          <a:fillRef idx="0">
            <a:schemeClr val="dk1"/>
          </a:fillRef>
          <a:effectRef idx="0">
            <a:schemeClr val="dk1"/>
          </a:effectRef>
          <a:fontRef idx="minor">
            <a:schemeClr val="tx1"/>
          </a:fontRef>
        </p:style>
      </p:cxnSp>
      <p:pic>
        <p:nvPicPr>
          <p:cNvPr id="278" name="Picture 277" descr="RSA IEC &lt;strong&gt;Capacitor&lt;/strong&gt; Symbol-2 by rsamurti - Another IEC &lt;strong&gt;capacitor&lt;/strong&gt; symbol.">
            <a:extLst>
              <a:ext uri="{FF2B5EF4-FFF2-40B4-BE49-F238E27FC236}">
                <a16:creationId xmlns:a16="http://schemas.microsoft.com/office/drawing/2014/main" id="{66239129-1A3A-4D27-B71A-1B66AF6F91F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25642" r="22634" b="-1"/>
          <a:stretch/>
        </p:blipFill>
        <p:spPr>
          <a:xfrm rot="5400000">
            <a:off x="9257100" y="5248816"/>
            <a:ext cx="99233" cy="66668"/>
          </a:xfrm>
          <a:prstGeom prst="rect">
            <a:avLst/>
          </a:prstGeom>
        </p:spPr>
      </p:pic>
      <p:pic>
        <p:nvPicPr>
          <p:cNvPr id="279" name="Picture 278" descr="RSA IEC &lt;strong&gt;Capacitor&lt;/strong&gt; Symbol-2 by rsamurti - Another IEC &lt;strong&gt;capacitor&lt;/strong&gt; symbol.">
            <a:extLst>
              <a:ext uri="{FF2B5EF4-FFF2-40B4-BE49-F238E27FC236}">
                <a16:creationId xmlns:a16="http://schemas.microsoft.com/office/drawing/2014/main" id="{5D8359AE-8A76-4EB6-BC79-2A3AB65B018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25642" r="22634" b="-1"/>
          <a:stretch/>
        </p:blipFill>
        <p:spPr>
          <a:xfrm rot="5400000">
            <a:off x="9257100" y="5352216"/>
            <a:ext cx="99233" cy="66668"/>
          </a:xfrm>
          <a:prstGeom prst="rect">
            <a:avLst/>
          </a:prstGeom>
        </p:spPr>
      </p:pic>
      <p:pic>
        <p:nvPicPr>
          <p:cNvPr id="280" name="Picture 279" descr="File:&lt;strong&gt;Resistor&lt;/strong&gt; symbol America.svg - Wikipedia">
            <a:extLst>
              <a:ext uri="{FF2B5EF4-FFF2-40B4-BE49-F238E27FC236}">
                <a16:creationId xmlns:a16="http://schemas.microsoft.com/office/drawing/2014/main" id="{F6346E4D-3384-40FB-A485-587A37D1586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5400000" flipH="1" flipV="1">
            <a:off x="9354006" y="5213520"/>
            <a:ext cx="211739" cy="79402"/>
          </a:xfrm>
          <a:prstGeom prst="rect">
            <a:avLst/>
          </a:prstGeom>
        </p:spPr>
      </p:pic>
      <p:pic>
        <p:nvPicPr>
          <p:cNvPr id="281" name="Picture 280" descr="File:&lt;strong&gt;Resistor&lt;/strong&gt; symbol America.svg - Wikipedia">
            <a:extLst>
              <a:ext uri="{FF2B5EF4-FFF2-40B4-BE49-F238E27FC236}">
                <a16:creationId xmlns:a16="http://schemas.microsoft.com/office/drawing/2014/main" id="{B8BD06AE-867B-44C9-904F-E03D7F2FA53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5400000" flipH="1" flipV="1">
            <a:off x="9350336" y="5383269"/>
            <a:ext cx="211739" cy="79402"/>
          </a:xfrm>
          <a:prstGeom prst="rect">
            <a:avLst/>
          </a:prstGeom>
        </p:spPr>
      </p:pic>
      <p:pic>
        <p:nvPicPr>
          <p:cNvPr id="282" name="Picture 281" descr="RSA IEC &lt;strong&gt;Ground&lt;/strong&gt; Symbol - vector Clip Art">
            <a:extLst>
              <a:ext uri="{FF2B5EF4-FFF2-40B4-BE49-F238E27FC236}">
                <a16:creationId xmlns:a16="http://schemas.microsoft.com/office/drawing/2014/main" id="{7199F4CF-B891-4F32-ADD5-61B467DFF8F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25728" y="5472536"/>
            <a:ext cx="57419" cy="77132"/>
          </a:xfrm>
          <a:prstGeom prst="rect">
            <a:avLst/>
          </a:prstGeom>
        </p:spPr>
      </p:pic>
      <p:cxnSp>
        <p:nvCxnSpPr>
          <p:cNvPr id="283" name="Straight Connector 282">
            <a:extLst>
              <a:ext uri="{FF2B5EF4-FFF2-40B4-BE49-F238E27FC236}">
                <a16:creationId xmlns:a16="http://schemas.microsoft.com/office/drawing/2014/main" id="{A69FD44D-2E6C-4148-803D-B84563589F42}"/>
              </a:ext>
            </a:extLst>
          </p:cNvPr>
          <p:cNvCxnSpPr>
            <a:cxnSpLocks/>
          </p:cNvCxnSpPr>
          <p:nvPr/>
        </p:nvCxnSpPr>
        <p:spPr>
          <a:xfrm>
            <a:off x="9306100" y="5174156"/>
            <a:ext cx="157065" cy="0"/>
          </a:xfrm>
          <a:prstGeom prst="line">
            <a:avLst/>
          </a:prstGeom>
        </p:spPr>
        <p:style>
          <a:lnRef idx="1">
            <a:schemeClr val="dk1"/>
          </a:lnRef>
          <a:fillRef idx="0">
            <a:schemeClr val="dk1"/>
          </a:fillRef>
          <a:effectRef idx="0">
            <a:schemeClr val="dk1"/>
          </a:effectRef>
          <a:fontRef idx="minor">
            <a:schemeClr val="tx1"/>
          </a:fontRef>
        </p:style>
      </p:cxnSp>
      <p:cxnSp>
        <p:nvCxnSpPr>
          <p:cNvPr id="284" name="Straight Connector 283">
            <a:extLst>
              <a:ext uri="{FF2B5EF4-FFF2-40B4-BE49-F238E27FC236}">
                <a16:creationId xmlns:a16="http://schemas.microsoft.com/office/drawing/2014/main" id="{E50BF189-2CD4-4FBC-AE02-ECE80CDD3AF1}"/>
              </a:ext>
            </a:extLst>
          </p:cNvPr>
          <p:cNvCxnSpPr>
            <a:cxnSpLocks/>
            <a:stCxn id="278" idx="1"/>
          </p:cNvCxnSpPr>
          <p:nvPr/>
        </p:nvCxnSpPr>
        <p:spPr>
          <a:xfrm flipH="1" flipV="1">
            <a:off x="9306099" y="5170846"/>
            <a:ext cx="617" cy="61688"/>
          </a:xfrm>
          <a:prstGeom prst="line">
            <a:avLst/>
          </a:prstGeom>
        </p:spPr>
        <p:style>
          <a:lnRef idx="1">
            <a:schemeClr val="dk1"/>
          </a:lnRef>
          <a:fillRef idx="0">
            <a:schemeClr val="dk1"/>
          </a:fillRef>
          <a:effectRef idx="0">
            <a:schemeClr val="dk1"/>
          </a:effectRef>
          <a:fontRef idx="minor">
            <a:schemeClr val="tx1"/>
          </a:fontRef>
        </p:style>
      </p:cxnSp>
      <p:cxnSp>
        <p:nvCxnSpPr>
          <p:cNvPr id="285" name="Straight Connector 284">
            <a:extLst>
              <a:ext uri="{FF2B5EF4-FFF2-40B4-BE49-F238E27FC236}">
                <a16:creationId xmlns:a16="http://schemas.microsoft.com/office/drawing/2014/main" id="{7BCDC220-6382-4915-A3B7-D95684FFE5A9}"/>
              </a:ext>
            </a:extLst>
          </p:cNvPr>
          <p:cNvCxnSpPr>
            <a:cxnSpLocks/>
          </p:cNvCxnSpPr>
          <p:nvPr/>
        </p:nvCxnSpPr>
        <p:spPr>
          <a:xfrm>
            <a:off x="9297373" y="5487353"/>
            <a:ext cx="157065" cy="0"/>
          </a:xfrm>
          <a:prstGeom prst="line">
            <a:avLst/>
          </a:prstGeom>
        </p:spPr>
        <p:style>
          <a:lnRef idx="1">
            <a:schemeClr val="dk1"/>
          </a:lnRef>
          <a:fillRef idx="0">
            <a:schemeClr val="dk1"/>
          </a:fillRef>
          <a:effectRef idx="0">
            <a:schemeClr val="dk1"/>
          </a:effectRef>
          <a:fontRef idx="minor">
            <a:schemeClr val="tx1"/>
          </a:fontRef>
        </p:style>
      </p:cxnSp>
      <p:cxnSp>
        <p:nvCxnSpPr>
          <p:cNvPr id="286" name="Straight Connector 285">
            <a:extLst>
              <a:ext uri="{FF2B5EF4-FFF2-40B4-BE49-F238E27FC236}">
                <a16:creationId xmlns:a16="http://schemas.microsoft.com/office/drawing/2014/main" id="{A148F03E-17F5-4D34-8C26-B844902272C3}"/>
              </a:ext>
            </a:extLst>
          </p:cNvPr>
          <p:cNvCxnSpPr>
            <a:cxnSpLocks/>
          </p:cNvCxnSpPr>
          <p:nvPr/>
        </p:nvCxnSpPr>
        <p:spPr>
          <a:xfrm flipH="1" flipV="1">
            <a:off x="9306099" y="5422629"/>
            <a:ext cx="617" cy="61688"/>
          </a:xfrm>
          <a:prstGeom prst="line">
            <a:avLst/>
          </a:prstGeom>
        </p:spPr>
        <p:style>
          <a:lnRef idx="1">
            <a:schemeClr val="dk1"/>
          </a:lnRef>
          <a:fillRef idx="0">
            <a:schemeClr val="dk1"/>
          </a:fillRef>
          <a:effectRef idx="0">
            <a:schemeClr val="dk1"/>
          </a:effectRef>
          <a:fontRef idx="minor">
            <a:schemeClr val="tx1"/>
          </a:fontRef>
        </p:style>
      </p:cxnSp>
      <p:cxnSp>
        <p:nvCxnSpPr>
          <p:cNvPr id="287" name="Straight Connector 286">
            <a:extLst>
              <a:ext uri="{FF2B5EF4-FFF2-40B4-BE49-F238E27FC236}">
                <a16:creationId xmlns:a16="http://schemas.microsoft.com/office/drawing/2014/main" id="{1B67E42E-EB6F-4F70-8920-824345B09E17}"/>
              </a:ext>
            </a:extLst>
          </p:cNvPr>
          <p:cNvCxnSpPr>
            <a:cxnSpLocks/>
          </p:cNvCxnSpPr>
          <p:nvPr/>
        </p:nvCxnSpPr>
        <p:spPr>
          <a:xfrm>
            <a:off x="4541351" y="1568907"/>
            <a:ext cx="504445" cy="0"/>
          </a:xfrm>
          <a:prstGeom prst="line">
            <a:avLst/>
          </a:prstGeom>
        </p:spPr>
        <p:style>
          <a:lnRef idx="1">
            <a:schemeClr val="dk1"/>
          </a:lnRef>
          <a:fillRef idx="0">
            <a:schemeClr val="dk1"/>
          </a:fillRef>
          <a:effectRef idx="0">
            <a:schemeClr val="dk1"/>
          </a:effectRef>
          <a:fontRef idx="minor">
            <a:schemeClr val="tx1"/>
          </a:fontRef>
        </p:style>
      </p:cxnSp>
      <p:pic>
        <p:nvPicPr>
          <p:cNvPr id="288" name="Picture 287" descr="File:&lt;strong&gt;Capacitor&lt;/strong&gt; symbol GOST.svg — Wikimedia Commons">
            <a:extLst>
              <a:ext uri="{FF2B5EF4-FFF2-40B4-BE49-F238E27FC236}">
                <a16:creationId xmlns:a16="http://schemas.microsoft.com/office/drawing/2014/main" id="{72B0C613-A650-41C8-AB6B-4329EBA1C4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3970" y="1572904"/>
            <a:ext cx="134179" cy="156542"/>
          </a:xfrm>
          <a:prstGeom prst="rect">
            <a:avLst/>
          </a:prstGeom>
        </p:spPr>
      </p:pic>
      <p:pic>
        <p:nvPicPr>
          <p:cNvPr id="289" name="Picture 288" descr="RSA IEC &lt;strong&gt;Ground&lt;/strong&gt; Symbol - vector Clip Art">
            <a:extLst>
              <a:ext uri="{FF2B5EF4-FFF2-40B4-BE49-F238E27FC236}">
                <a16:creationId xmlns:a16="http://schemas.microsoft.com/office/drawing/2014/main" id="{180E142A-1A16-46C2-8049-381D0F3103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8442" y="1664755"/>
            <a:ext cx="106046" cy="142455"/>
          </a:xfrm>
          <a:prstGeom prst="rect">
            <a:avLst/>
          </a:prstGeom>
        </p:spPr>
      </p:pic>
      <p:cxnSp>
        <p:nvCxnSpPr>
          <p:cNvPr id="290" name="Straight Connector 289">
            <a:extLst>
              <a:ext uri="{FF2B5EF4-FFF2-40B4-BE49-F238E27FC236}">
                <a16:creationId xmlns:a16="http://schemas.microsoft.com/office/drawing/2014/main" id="{A9F7CE08-200C-49B2-97AB-2246CF9F0EC0}"/>
              </a:ext>
            </a:extLst>
          </p:cNvPr>
          <p:cNvCxnSpPr>
            <a:cxnSpLocks/>
          </p:cNvCxnSpPr>
          <p:nvPr/>
        </p:nvCxnSpPr>
        <p:spPr>
          <a:xfrm flipH="1" flipV="1">
            <a:off x="4940764" y="1570517"/>
            <a:ext cx="0" cy="102429"/>
          </a:xfrm>
          <a:prstGeom prst="line">
            <a:avLst/>
          </a:prstGeom>
        </p:spPr>
        <p:style>
          <a:lnRef idx="1">
            <a:schemeClr val="dk1"/>
          </a:lnRef>
          <a:fillRef idx="0">
            <a:schemeClr val="dk1"/>
          </a:fillRef>
          <a:effectRef idx="0">
            <a:schemeClr val="dk1"/>
          </a:effectRef>
          <a:fontRef idx="minor">
            <a:schemeClr val="tx1"/>
          </a:fontRef>
        </p:style>
      </p:cxnSp>
      <p:cxnSp>
        <p:nvCxnSpPr>
          <p:cNvPr id="291" name="Straight Connector 290">
            <a:extLst>
              <a:ext uri="{FF2B5EF4-FFF2-40B4-BE49-F238E27FC236}">
                <a16:creationId xmlns:a16="http://schemas.microsoft.com/office/drawing/2014/main" id="{F7FE2D47-5707-42BE-87DD-D2F1BED57F64}"/>
              </a:ext>
            </a:extLst>
          </p:cNvPr>
          <p:cNvCxnSpPr>
            <a:cxnSpLocks/>
          </p:cNvCxnSpPr>
          <p:nvPr/>
        </p:nvCxnSpPr>
        <p:spPr>
          <a:xfrm flipH="1">
            <a:off x="4940765" y="1671337"/>
            <a:ext cx="102952" cy="890"/>
          </a:xfrm>
          <a:prstGeom prst="line">
            <a:avLst/>
          </a:prstGeom>
        </p:spPr>
        <p:style>
          <a:lnRef idx="1">
            <a:schemeClr val="dk1"/>
          </a:lnRef>
          <a:fillRef idx="0">
            <a:schemeClr val="dk1"/>
          </a:fillRef>
          <a:effectRef idx="0">
            <a:schemeClr val="dk1"/>
          </a:effectRef>
          <a:fontRef idx="minor">
            <a:schemeClr val="tx1"/>
          </a:fontRef>
        </p:style>
      </p:cxnSp>
      <p:sp>
        <p:nvSpPr>
          <p:cNvPr id="292" name="TextBox 367">
            <a:extLst>
              <a:ext uri="{FF2B5EF4-FFF2-40B4-BE49-F238E27FC236}">
                <a16:creationId xmlns:a16="http://schemas.microsoft.com/office/drawing/2014/main" id="{584DDE6D-EA66-4060-8C6E-03D6AAD29427}"/>
              </a:ext>
            </a:extLst>
          </p:cNvPr>
          <p:cNvSpPr txBox="1"/>
          <p:nvPr/>
        </p:nvSpPr>
        <p:spPr>
          <a:xfrm>
            <a:off x="4988304" y="1452606"/>
            <a:ext cx="608444" cy="33483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IN</a:t>
            </a:r>
          </a:p>
          <a:p>
            <a:r>
              <a:rPr lang="en-US" sz="788" dirty="0"/>
              <a:t>EN</a:t>
            </a:r>
          </a:p>
        </p:txBody>
      </p:sp>
      <p:pic>
        <p:nvPicPr>
          <p:cNvPr id="293" name="Picture 292" descr="RSA IEC &lt;strong&gt;Ground&lt;/strong&gt; Symbol - vector Clip Art">
            <a:extLst>
              <a:ext uri="{FF2B5EF4-FFF2-40B4-BE49-F238E27FC236}">
                <a16:creationId xmlns:a16="http://schemas.microsoft.com/office/drawing/2014/main" id="{C1E0CCB7-026F-408B-BBA4-3A1665D9E7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t="21200" r="-1"/>
          <a:stretch/>
        </p:blipFill>
        <p:spPr>
          <a:xfrm>
            <a:off x="5493837" y="1757450"/>
            <a:ext cx="106046" cy="112254"/>
          </a:xfrm>
          <a:prstGeom prst="rect">
            <a:avLst/>
          </a:prstGeom>
        </p:spPr>
      </p:pic>
      <p:sp>
        <p:nvSpPr>
          <p:cNvPr id="294" name="TextBox 370">
            <a:extLst>
              <a:ext uri="{FF2B5EF4-FFF2-40B4-BE49-F238E27FC236}">
                <a16:creationId xmlns:a16="http://schemas.microsoft.com/office/drawing/2014/main" id="{0F0DABA9-363C-4E7D-8431-6A43F7B55214}"/>
              </a:ext>
            </a:extLst>
          </p:cNvPr>
          <p:cNvSpPr txBox="1"/>
          <p:nvPr/>
        </p:nvSpPr>
        <p:spPr>
          <a:xfrm>
            <a:off x="5345723" y="1590096"/>
            <a:ext cx="381472" cy="2135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GND</a:t>
            </a:r>
          </a:p>
        </p:txBody>
      </p:sp>
      <p:sp>
        <p:nvSpPr>
          <p:cNvPr id="295" name="TextBox 371">
            <a:extLst>
              <a:ext uri="{FF2B5EF4-FFF2-40B4-BE49-F238E27FC236}">
                <a16:creationId xmlns:a16="http://schemas.microsoft.com/office/drawing/2014/main" id="{4A18B1AA-91DA-4CC7-9559-B2CAF0BA29FB}"/>
              </a:ext>
            </a:extLst>
          </p:cNvPr>
          <p:cNvSpPr txBox="1"/>
          <p:nvPr/>
        </p:nvSpPr>
        <p:spPr>
          <a:xfrm>
            <a:off x="5549020" y="1375579"/>
            <a:ext cx="585141" cy="33483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88" dirty="0"/>
              <a:t>OUT</a:t>
            </a:r>
          </a:p>
          <a:p>
            <a:pPr algn="r"/>
            <a:r>
              <a:rPr lang="en-US" sz="788" dirty="0"/>
              <a:t>ADJ/BYP</a:t>
            </a:r>
          </a:p>
        </p:txBody>
      </p:sp>
      <p:cxnSp>
        <p:nvCxnSpPr>
          <p:cNvPr id="296" name="Straight Connector 295">
            <a:extLst>
              <a:ext uri="{FF2B5EF4-FFF2-40B4-BE49-F238E27FC236}">
                <a16:creationId xmlns:a16="http://schemas.microsoft.com/office/drawing/2014/main" id="{EF409CBE-0B62-4FA4-9FD8-6492D168243A}"/>
              </a:ext>
            </a:extLst>
          </p:cNvPr>
          <p:cNvCxnSpPr>
            <a:cxnSpLocks/>
          </p:cNvCxnSpPr>
          <p:nvPr/>
        </p:nvCxnSpPr>
        <p:spPr>
          <a:xfrm>
            <a:off x="6082356" y="1462772"/>
            <a:ext cx="616970" cy="0"/>
          </a:xfrm>
          <a:prstGeom prst="line">
            <a:avLst/>
          </a:prstGeom>
        </p:spPr>
        <p:style>
          <a:lnRef idx="1">
            <a:schemeClr val="dk1"/>
          </a:lnRef>
          <a:fillRef idx="0">
            <a:schemeClr val="dk1"/>
          </a:fillRef>
          <a:effectRef idx="0">
            <a:schemeClr val="dk1"/>
          </a:effectRef>
          <a:fontRef idx="minor">
            <a:schemeClr val="tx1"/>
          </a:fontRef>
        </p:style>
      </p:cxnSp>
      <p:pic>
        <p:nvPicPr>
          <p:cNvPr id="297" name="Picture 296" descr="File:&lt;strong&gt;Capacitor&lt;/strong&gt; symbol GOST.svg — Wikimedia Commons">
            <a:extLst>
              <a:ext uri="{FF2B5EF4-FFF2-40B4-BE49-F238E27FC236}">
                <a16:creationId xmlns:a16="http://schemas.microsoft.com/office/drawing/2014/main" id="{B972DB7C-F103-4BAC-B743-96CA0CC9A3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7884" y="1468104"/>
            <a:ext cx="134179" cy="156542"/>
          </a:xfrm>
          <a:prstGeom prst="rect">
            <a:avLst/>
          </a:prstGeom>
        </p:spPr>
      </p:pic>
      <p:pic>
        <p:nvPicPr>
          <p:cNvPr id="298" name="Picture 297" descr="RSA IEC &lt;strong&gt;Ground&lt;/strong&gt; Symbol - vector Clip Art">
            <a:extLst>
              <a:ext uri="{FF2B5EF4-FFF2-40B4-BE49-F238E27FC236}">
                <a16:creationId xmlns:a16="http://schemas.microsoft.com/office/drawing/2014/main" id="{40D27D4A-7631-45F2-934E-1770BBCFA4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2356" y="1559955"/>
            <a:ext cx="106046" cy="142455"/>
          </a:xfrm>
          <a:prstGeom prst="rect">
            <a:avLst/>
          </a:prstGeom>
        </p:spPr>
      </p:pic>
      <p:pic>
        <p:nvPicPr>
          <p:cNvPr id="299" name="Picture 298" descr="File:&lt;strong&gt;Resistor&lt;/strong&gt; symbol America.svg - Wikipedia">
            <a:extLst>
              <a:ext uri="{FF2B5EF4-FFF2-40B4-BE49-F238E27FC236}">
                <a16:creationId xmlns:a16="http://schemas.microsoft.com/office/drawing/2014/main" id="{4D174C48-C6D1-480F-B161-2AA0015CBC2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3164" t="1" r="23189" b="-2"/>
          <a:stretch/>
        </p:blipFill>
        <p:spPr>
          <a:xfrm rot="5400000" flipH="1" flipV="1">
            <a:off x="6298524" y="1489210"/>
            <a:ext cx="175682" cy="122804"/>
          </a:xfrm>
          <a:prstGeom prst="rect">
            <a:avLst/>
          </a:prstGeom>
        </p:spPr>
      </p:pic>
      <p:pic>
        <p:nvPicPr>
          <p:cNvPr id="300" name="Picture 299" descr="File:&lt;strong&gt;Resistor&lt;/strong&gt; symbol America.svg - Wikipedia">
            <a:extLst>
              <a:ext uri="{FF2B5EF4-FFF2-40B4-BE49-F238E27FC236}">
                <a16:creationId xmlns:a16="http://schemas.microsoft.com/office/drawing/2014/main" id="{9826AA8A-497A-4803-9FDF-7860D956B95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3164" t="1" r="23189" b="-2"/>
          <a:stretch/>
        </p:blipFill>
        <p:spPr>
          <a:xfrm rot="5400000" flipH="1" flipV="1">
            <a:off x="6298524" y="1664113"/>
            <a:ext cx="175682" cy="122804"/>
          </a:xfrm>
          <a:prstGeom prst="rect">
            <a:avLst/>
          </a:prstGeom>
        </p:spPr>
      </p:pic>
      <p:cxnSp>
        <p:nvCxnSpPr>
          <p:cNvPr id="301" name="Straight Connector 300">
            <a:extLst>
              <a:ext uri="{FF2B5EF4-FFF2-40B4-BE49-F238E27FC236}">
                <a16:creationId xmlns:a16="http://schemas.microsoft.com/office/drawing/2014/main" id="{6DC14779-FA36-40CF-9BCD-D0E8AAD81417}"/>
              </a:ext>
            </a:extLst>
          </p:cNvPr>
          <p:cNvCxnSpPr>
            <a:cxnSpLocks/>
            <a:endCxn id="299" idx="1"/>
          </p:cNvCxnSpPr>
          <p:nvPr/>
        </p:nvCxnSpPr>
        <p:spPr>
          <a:xfrm>
            <a:off x="6082356" y="1636267"/>
            <a:ext cx="304010" cy="2189"/>
          </a:xfrm>
          <a:prstGeom prst="line">
            <a:avLst/>
          </a:prstGeom>
        </p:spPr>
        <p:style>
          <a:lnRef idx="1">
            <a:schemeClr val="dk1"/>
          </a:lnRef>
          <a:fillRef idx="0">
            <a:schemeClr val="dk1"/>
          </a:fillRef>
          <a:effectRef idx="0">
            <a:schemeClr val="dk1"/>
          </a:effectRef>
          <a:fontRef idx="minor">
            <a:schemeClr val="tx1"/>
          </a:fontRef>
        </p:style>
      </p:cxnSp>
      <p:pic>
        <p:nvPicPr>
          <p:cNvPr id="302" name="Picture 301" descr="RSA IEC &lt;strong&gt;Ground&lt;/strong&gt; Symbol - vector Clip Art">
            <a:extLst>
              <a:ext uri="{FF2B5EF4-FFF2-40B4-BE49-F238E27FC236}">
                <a16:creationId xmlns:a16="http://schemas.microsoft.com/office/drawing/2014/main" id="{B16D4FB5-25C7-4B1A-A8AE-D41486811E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t="21200" r="-1"/>
          <a:stretch/>
        </p:blipFill>
        <p:spPr>
          <a:xfrm>
            <a:off x="6333426" y="1794689"/>
            <a:ext cx="106046" cy="112254"/>
          </a:xfrm>
          <a:prstGeom prst="rect">
            <a:avLst/>
          </a:prstGeom>
        </p:spPr>
      </p:pic>
      <p:pic>
        <p:nvPicPr>
          <p:cNvPr id="303" name="Picture 302" descr="File:&lt;strong&gt;Capacitor&lt;/strong&gt; symbol GOST.svg — Wikimedia Commons">
            <a:extLst>
              <a:ext uri="{FF2B5EF4-FFF2-40B4-BE49-F238E27FC236}">
                <a16:creationId xmlns:a16="http://schemas.microsoft.com/office/drawing/2014/main" id="{95FEF85A-3425-497E-9A8C-86B1BFAC4C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9451" y="1641111"/>
            <a:ext cx="134179" cy="156542"/>
          </a:xfrm>
          <a:prstGeom prst="rect">
            <a:avLst/>
          </a:prstGeom>
        </p:spPr>
      </p:pic>
      <p:pic>
        <p:nvPicPr>
          <p:cNvPr id="304" name="Picture 303" descr="RSA IEC &lt;strong&gt;Ground&lt;/strong&gt; Symbol - vector Clip Art">
            <a:extLst>
              <a:ext uri="{FF2B5EF4-FFF2-40B4-BE49-F238E27FC236}">
                <a16:creationId xmlns:a16="http://schemas.microsoft.com/office/drawing/2014/main" id="{4CE5DEE6-F7E3-4AAD-AE1D-6DD632524C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3923" y="1732962"/>
            <a:ext cx="106046" cy="142455"/>
          </a:xfrm>
          <a:prstGeom prst="rect">
            <a:avLst/>
          </a:prstGeom>
        </p:spPr>
      </p:pic>
      <p:sp>
        <p:nvSpPr>
          <p:cNvPr id="305" name="TextBox 282">
            <a:extLst>
              <a:ext uri="{FF2B5EF4-FFF2-40B4-BE49-F238E27FC236}">
                <a16:creationId xmlns:a16="http://schemas.microsoft.com/office/drawing/2014/main" id="{0CAA932A-AE21-4FD1-8545-C08F6902A8CC}"/>
              </a:ext>
            </a:extLst>
          </p:cNvPr>
          <p:cNvSpPr txBox="1"/>
          <p:nvPr/>
        </p:nvSpPr>
        <p:spPr>
          <a:xfrm>
            <a:off x="4481157" y="1395711"/>
            <a:ext cx="433887" cy="2000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t>(SYS)</a:t>
            </a:r>
            <a:endParaRPr lang="en-US" sz="1200" dirty="0"/>
          </a:p>
        </p:txBody>
      </p:sp>
      <p:sp>
        <p:nvSpPr>
          <p:cNvPr id="306" name="TextBox 284">
            <a:extLst>
              <a:ext uri="{FF2B5EF4-FFF2-40B4-BE49-F238E27FC236}">
                <a16:creationId xmlns:a16="http://schemas.microsoft.com/office/drawing/2014/main" id="{1E4EA2BE-79D0-4838-80C6-C1B1D95945DA}"/>
              </a:ext>
            </a:extLst>
          </p:cNvPr>
          <p:cNvSpPr txBox="1"/>
          <p:nvPr/>
        </p:nvSpPr>
        <p:spPr>
          <a:xfrm>
            <a:off x="6447770" y="1293795"/>
            <a:ext cx="433887" cy="2000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t>(3.3V)</a:t>
            </a:r>
            <a:endParaRPr lang="en-US" sz="1200" dirty="0"/>
          </a:p>
        </p:txBody>
      </p:sp>
      <p:sp>
        <p:nvSpPr>
          <p:cNvPr id="307" name="TextBox 13">
            <a:extLst>
              <a:ext uri="{FF2B5EF4-FFF2-40B4-BE49-F238E27FC236}">
                <a16:creationId xmlns:a16="http://schemas.microsoft.com/office/drawing/2014/main" id="{F9DAD6B9-4808-47CD-BC5C-EBABCE497C8E}"/>
              </a:ext>
            </a:extLst>
          </p:cNvPr>
          <p:cNvSpPr txBox="1"/>
          <p:nvPr/>
        </p:nvSpPr>
        <p:spPr>
          <a:xfrm>
            <a:off x="3104330" y="4124980"/>
            <a:ext cx="1200970"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Power </a:t>
            </a:r>
          </a:p>
          <a:p>
            <a:pPr algn="ctr"/>
            <a:r>
              <a:rPr lang="en-US" sz="1400" dirty="0">
                <a:solidFill>
                  <a:schemeClr val="bg1"/>
                </a:solidFill>
              </a:rPr>
              <a:t>Management</a:t>
            </a:r>
          </a:p>
        </p:txBody>
      </p:sp>
      <p:sp>
        <p:nvSpPr>
          <p:cNvPr id="308" name="TextBox 285">
            <a:extLst>
              <a:ext uri="{FF2B5EF4-FFF2-40B4-BE49-F238E27FC236}">
                <a16:creationId xmlns:a16="http://schemas.microsoft.com/office/drawing/2014/main" id="{406A74C8-1A81-4CA3-9F14-EB5B696E5559}"/>
              </a:ext>
            </a:extLst>
          </p:cNvPr>
          <p:cNvSpPr txBox="1"/>
          <p:nvPr/>
        </p:nvSpPr>
        <p:spPr>
          <a:xfrm>
            <a:off x="5863694" y="3033236"/>
            <a:ext cx="1067921" cy="7386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1GHz ARM</a:t>
            </a:r>
          </a:p>
          <a:p>
            <a:pPr algn="ctr"/>
            <a:r>
              <a:rPr lang="en-US" sz="1400" dirty="0">
                <a:solidFill>
                  <a:schemeClr val="bg1"/>
                </a:solidFill>
              </a:rPr>
              <a:t>Cortex</a:t>
            </a:r>
            <a:r>
              <a:rPr lang="en-US" sz="1400" baseline="30000" dirty="0">
                <a:solidFill>
                  <a:schemeClr val="bg1"/>
                </a:solidFill>
              </a:rPr>
              <a:t>®</a:t>
            </a:r>
            <a:r>
              <a:rPr lang="en-US" sz="1400" dirty="0">
                <a:solidFill>
                  <a:schemeClr val="bg1"/>
                </a:solidFill>
              </a:rPr>
              <a:t>-A8</a:t>
            </a:r>
          </a:p>
          <a:p>
            <a:pPr algn="ctr"/>
            <a:r>
              <a:rPr lang="en-US" sz="1400" dirty="0">
                <a:solidFill>
                  <a:schemeClr val="bg1"/>
                </a:solidFill>
              </a:rPr>
              <a:t>Processor</a:t>
            </a:r>
          </a:p>
        </p:txBody>
      </p:sp>
      <p:sp>
        <p:nvSpPr>
          <p:cNvPr id="309" name="TextBox 290">
            <a:extLst>
              <a:ext uri="{FF2B5EF4-FFF2-40B4-BE49-F238E27FC236}">
                <a16:creationId xmlns:a16="http://schemas.microsoft.com/office/drawing/2014/main" id="{9110645F-5815-4F75-8D97-9BF55B99AEB7}"/>
              </a:ext>
            </a:extLst>
          </p:cNvPr>
          <p:cNvSpPr txBox="1"/>
          <p:nvPr/>
        </p:nvSpPr>
        <p:spPr>
          <a:xfrm>
            <a:off x="8394508" y="5467640"/>
            <a:ext cx="604653"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1"/>
                </a:solidFill>
              </a:rPr>
              <a:t>DDR3</a:t>
            </a:r>
          </a:p>
        </p:txBody>
      </p:sp>
      <p:sp>
        <p:nvSpPr>
          <p:cNvPr id="310" name="TextBox 292">
            <a:extLst>
              <a:ext uri="{FF2B5EF4-FFF2-40B4-BE49-F238E27FC236}">
                <a16:creationId xmlns:a16="http://schemas.microsoft.com/office/drawing/2014/main" id="{2FB17E3D-A459-4BC1-9E54-63F4D770D0EF}"/>
              </a:ext>
            </a:extLst>
          </p:cNvPr>
          <p:cNvSpPr txBox="1"/>
          <p:nvPr/>
        </p:nvSpPr>
        <p:spPr>
          <a:xfrm>
            <a:off x="5208130" y="1368623"/>
            <a:ext cx="506870"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1"/>
                </a:solidFill>
              </a:rPr>
              <a:t>LDO</a:t>
            </a:r>
          </a:p>
        </p:txBody>
      </p:sp>
      <p:cxnSp>
        <p:nvCxnSpPr>
          <p:cNvPr id="311" name="Straight Arrow Connector 310">
            <a:extLst>
              <a:ext uri="{FF2B5EF4-FFF2-40B4-BE49-F238E27FC236}">
                <a16:creationId xmlns:a16="http://schemas.microsoft.com/office/drawing/2014/main" id="{68AA7138-03E8-4656-BFFA-7E0581961CA9}"/>
              </a:ext>
            </a:extLst>
          </p:cNvPr>
          <p:cNvCxnSpPr>
            <a:cxnSpLocks/>
          </p:cNvCxnSpPr>
          <p:nvPr/>
        </p:nvCxnSpPr>
        <p:spPr>
          <a:xfrm>
            <a:off x="1828800" y="3429000"/>
            <a:ext cx="457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1C83ACF-7BEA-4E68-A7DA-59ED8DFF0E00}"/>
              </a:ext>
            </a:extLst>
          </p:cNvPr>
          <p:cNvSpPr txBox="1"/>
          <p:nvPr/>
        </p:nvSpPr>
        <p:spPr>
          <a:xfrm>
            <a:off x="4533900" y="876300"/>
            <a:ext cx="2967479" cy="369332"/>
          </a:xfrm>
          <a:prstGeom prst="rect">
            <a:avLst/>
          </a:prstGeom>
          <a:noFill/>
        </p:spPr>
        <p:txBody>
          <a:bodyPr wrap="none" rtlCol="0">
            <a:spAutoFit/>
          </a:bodyPr>
          <a:lstStyle/>
          <a:p>
            <a:r>
              <a:rPr lang="en-US" dirty="0"/>
              <a:t>Microprocessor Subsystem</a:t>
            </a:r>
          </a:p>
        </p:txBody>
      </p:sp>
      <p:cxnSp>
        <p:nvCxnSpPr>
          <p:cNvPr id="312" name="Straight Arrow Connector 311">
            <a:extLst>
              <a:ext uri="{FF2B5EF4-FFF2-40B4-BE49-F238E27FC236}">
                <a16:creationId xmlns:a16="http://schemas.microsoft.com/office/drawing/2014/main" id="{C28851D0-FB13-4EF2-B5BF-50D3A4396D32}"/>
              </a:ext>
            </a:extLst>
          </p:cNvPr>
          <p:cNvCxnSpPr>
            <a:cxnSpLocks/>
          </p:cNvCxnSpPr>
          <p:nvPr/>
        </p:nvCxnSpPr>
        <p:spPr>
          <a:xfrm>
            <a:off x="9753600" y="5562600"/>
            <a:ext cx="4572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3" name="Slide Number Placeholder 5">
            <a:extLst>
              <a:ext uri="{FF2B5EF4-FFF2-40B4-BE49-F238E27FC236}">
                <a16:creationId xmlns:a16="http://schemas.microsoft.com/office/drawing/2014/main" id="{8FA1EA2B-ED71-421E-AE10-D19FFD123762}"/>
              </a:ext>
            </a:extLst>
          </p:cNvPr>
          <p:cNvSpPr>
            <a:spLocks noGrp="1"/>
          </p:cNvSpPr>
          <p:nvPr>
            <p:ph type="sldNum" sz="quarter" idx="12"/>
          </p:nvPr>
        </p:nvSpPr>
        <p:spPr>
          <a:xfrm>
            <a:off x="8335318" y="6443698"/>
            <a:ext cx="683339" cy="365125"/>
          </a:xfrm>
        </p:spPr>
        <p:txBody>
          <a:bodyPr/>
          <a:lstStyle/>
          <a:p>
            <a:fld id="{7CB11A71-9332-491E-BB8B-254194F4AE5E}" type="slidenum">
              <a:rPr lang="en-US" smtClean="0"/>
              <a:t>9</a:t>
            </a:fld>
            <a:endParaRPr lang="en-US"/>
          </a:p>
        </p:txBody>
      </p:sp>
      <p:pic>
        <p:nvPicPr>
          <p:cNvPr id="314" name="Picture 3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7334" y="6406487"/>
            <a:ext cx="1270736" cy="359889"/>
          </a:xfrm>
          <a:prstGeom prst="rect">
            <a:avLst/>
          </a:prstGeom>
        </p:spPr>
      </p:pic>
      <p:cxnSp>
        <p:nvCxnSpPr>
          <p:cNvPr id="315" name="Straight Connector 314"/>
          <p:cNvCxnSpPr/>
          <p:nvPr/>
        </p:nvCxnSpPr>
        <p:spPr>
          <a:xfrm>
            <a:off x="657826" y="6310202"/>
            <a:ext cx="842521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63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
  <a:themeElements>
    <a:clrScheme name="Octavo">
      <a:dk1>
        <a:sysClr val="windowText" lastClr="000000"/>
      </a:dk1>
      <a:lt1>
        <a:sysClr val="window" lastClr="FFFFFF"/>
      </a:lt1>
      <a:dk2>
        <a:srgbClr val="595959"/>
      </a:dk2>
      <a:lt2>
        <a:srgbClr val="D8D8D8"/>
      </a:lt2>
      <a:accent1>
        <a:srgbClr val="D2232A"/>
      </a:accent1>
      <a:accent2>
        <a:srgbClr val="000000"/>
      </a:accent2>
      <a:accent3>
        <a:srgbClr val="494429"/>
      </a:accent3>
      <a:accent4>
        <a:srgbClr val="FF0000"/>
      </a:accent4>
      <a:accent5>
        <a:srgbClr val="FF6C53"/>
      </a:accent5>
      <a:accent6>
        <a:srgbClr val="881C1C"/>
      </a:accent6>
      <a:hlink>
        <a:srgbClr val="881C1C"/>
      </a:hlink>
      <a:folHlink>
        <a:srgbClr val="844880"/>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3" id="{2FDF19BD-4CE7-46E8-A959-677CC21BB6B4}" vid="{3E3C59F2-5B67-422C-87FA-54EAEA35CE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Octavo Power Point v2</Template>
  <TotalTime>4659</TotalTime>
  <Words>2403</Words>
  <Application>Microsoft Office PowerPoint</Application>
  <PresentationFormat>Widescreen</PresentationFormat>
  <Paragraphs>504</Paragraphs>
  <Slides>32</Slides>
  <Notes>24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Trebuchet MS</vt:lpstr>
      <vt:lpstr>Wingdings 3</vt:lpstr>
      <vt:lpstr>Facet</vt:lpstr>
      <vt:lpstr>Add a Computer to your Design through SiP Technology</vt:lpstr>
      <vt:lpstr>Octavo Systems: Who We Are</vt:lpstr>
      <vt:lpstr>Ever Need to Finish an Embedded System </vt:lpstr>
      <vt:lpstr>State of Embedded Systems - 2018</vt:lpstr>
      <vt:lpstr>Embedded Applications</vt:lpstr>
      <vt:lpstr>Differentiation between Microcontrollers and Microprocessors </vt:lpstr>
      <vt:lpstr>Why move to a Microprocessor</vt:lpstr>
      <vt:lpstr>Microcontroller based Embedded System </vt:lpstr>
      <vt:lpstr>A Microprocessor based Embedded System</vt:lpstr>
      <vt:lpstr>Complexities of a Microprocessor embedded system</vt:lpstr>
      <vt:lpstr>Move up to a Microprocessor with  half the space, half the design time and half the budget</vt:lpstr>
      <vt:lpstr>Enter System in Package (SiP)</vt:lpstr>
      <vt:lpstr>System-in-Package Components</vt:lpstr>
      <vt:lpstr>A Closer Look at a SiP</vt:lpstr>
      <vt:lpstr>SiP: A little bit of history</vt:lpstr>
      <vt:lpstr>Why do we need a SiP?</vt:lpstr>
      <vt:lpstr>PowerPoint Presentation</vt:lpstr>
      <vt:lpstr>PowerPoint Presentation</vt:lpstr>
      <vt:lpstr>What more? All this..</vt:lpstr>
      <vt:lpstr>Examples</vt:lpstr>
      <vt:lpstr>SiP Simplifies the Design Process</vt:lpstr>
      <vt:lpstr>Maker success</vt:lpstr>
      <vt:lpstr>OSD335x family</vt:lpstr>
      <vt:lpstr>OSD335x C-SiP (Complete SiP)</vt:lpstr>
      <vt:lpstr>OSD32MP1 based on the STM32MP1</vt:lpstr>
      <vt:lpstr>Design an Embedded System </vt:lpstr>
      <vt:lpstr>Get started now!</vt:lpstr>
      <vt:lpstr>Low Cost Community Boards from BeagleBoard.org</vt:lpstr>
      <vt:lpstr>Sherlock solver: video</vt:lpstr>
      <vt:lpstr>Thank You</vt:lpstr>
      <vt:lpstr>SiP vs SOM</vt:lpstr>
      <vt:lpstr>SiP innovation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 Welsh</dc:creator>
  <cp:lastModifiedBy>Neeraj Dantu</cp:lastModifiedBy>
  <cp:revision>491</cp:revision>
  <dcterms:created xsi:type="dcterms:W3CDTF">2018-01-02T17:09:36Z</dcterms:created>
  <dcterms:modified xsi:type="dcterms:W3CDTF">2019-03-06T00:17:56Z</dcterms:modified>
</cp:coreProperties>
</file>