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8" r:id="rId2"/>
    <p:sldId id="259" r:id="rId3"/>
    <p:sldId id="260" r:id="rId4"/>
    <p:sldId id="264" r:id="rId5"/>
    <p:sldId id="265" r:id="rId6"/>
    <p:sldId id="261" r:id="rId7"/>
    <p:sldId id="263" r:id="rId8"/>
    <p:sldId id="262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0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6" r:id="rId38"/>
    <p:sldId id="295" r:id="rId39"/>
    <p:sldId id="297" r:id="rId40"/>
    <p:sldId id="299" r:id="rId41"/>
    <p:sldId id="300" r:id="rId42"/>
    <p:sldId id="310" r:id="rId43"/>
    <p:sldId id="308" r:id="rId44"/>
    <p:sldId id="301" r:id="rId45"/>
    <p:sldId id="302" r:id="rId46"/>
    <p:sldId id="311" r:id="rId47"/>
    <p:sldId id="304" r:id="rId48"/>
    <p:sldId id="305" r:id="rId49"/>
    <p:sldId id="306" r:id="rId50"/>
    <p:sldId id="312" r:id="rId51"/>
    <p:sldId id="309" r:id="rId52"/>
    <p:sldId id="313" r:id="rId53"/>
    <p:sldId id="316" r:id="rId54"/>
    <p:sldId id="298" r:id="rId55"/>
    <p:sldId id="314" r:id="rId56"/>
    <p:sldId id="315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5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MG-Professional%20Career\Library\Electricity%20Generation\2001%20-%202012%20Net%20Generation%20for%20All%20Secto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Plots!$E$43</c:f>
              <c:strCache>
                <c:ptCount val="1"/>
                <c:pt idx="0">
                  <c:v>2012</c:v>
                </c:pt>
              </c:strCache>
            </c:strRef>
          </c:tx>
          <c:dLbls>
            <c:dLbl>
              <c:idx val="3"/>
              <c:layout>
                <c:manualLayout>
                  <c:x val="2.8921287665896887E-2"/>
                  <c:y val="-5.331935152228885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Hydro
7%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FD-48F8-9864-8E98A3BEFC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Plots!$A$44:$A$49</c:f>
              <c:strCache>
                <c:ptCount val="6"/>
                <c:pt idx="0">
                  <c:v>Coal</c:v>
                </c:pt>
                <c:pt idx="1">
                  <c:v>Natural Gas</c:v>
                </c:pt>
                <c:pt idx="2">
                  <c:v>Nuclear</c:v>
                </c:pt>
                <c:pt idx="3">
                  <c:v>Hydroelectric</c:v>
                </c:pt>
                <c:pt idx="4">
                  <c:v>Renewables</c:v>
                </c:pt>
                <c:pt idx="5">
                  <c:v>Other</c:v>
                </c:pt>
              </c:strCache>
            </c:strRef>
          </c:cat>
          <c:val>
            <c:numRef>
              <c:f>Plots!$E$44:$E$49</c:f>
              <c:numCache>
                <c:formatCode>0.0%</c:formatCode>
                <c:ptCount val="6"/>
                <c:pt idx="0">
                  <c:v>0.38406984123608884</c:v>
                </c:pt>
                <c:pt idx="1">
                  <c:v>0.31154553884218816</c:v>
                </c:pt>
                <c:pt idx="2">
                  <c:v>0.19475102212953802</c:v>
                </c:pt>
                <c:pt idx="3">
                  <c:v>7.000299468576178E-2</c:v>
                </c:pt>
                <c:pt idx="4">
                  <c:v>5.5384472845440041E-2</c:v>
                </c:pt>
                <c:pt idx="5">
                  <c:v>1.0611768988472105E-2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FD-48F8-9864-8E98A3BEFC7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AE233-BFA4-45B6-9897-8A8CEFCC560F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96DF9-7BEC-43C2-AFCA-7B711F074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2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77690F-9053-47EF-B68D-D69005EEE97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BEEB36-D921-4126-BA29-8C7FDE03788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721C56-A93F-42F9-A7AB-AB34CCCA966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0F4DF-0435-460F-B09B-5383BD9BC8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1167" indent="-285064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0257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596360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2462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08565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64668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0770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76873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fld id="{66587B01-3865-47AB-AB85-66B8D7C4462A}" type="slidenum">
              <a:rPr lang="en-US" altLang="en-US" sz="1200" b="0">
                <a:solidFill>
                  <a:schemeClr val="tx1"/>
                </a:solidFill>
              </a:rPr>
              <a:pPr/>
              <a:t>19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4925" y="768350"/>
            <a:ext cx="4252913" cy="3190875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33" y="4343875"/>
            <a:ext cx="5027934" cy="4114167"/>
          </a:xfrm>
          <a:noFill/>
        </p:spPr>
        <p:txBody>
          <a:bodyPr lIns="89787" tIns="44893" rIns="89787" bIns="44893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1167" indent="-285064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0257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596360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2462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08565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64668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0770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76873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fld id="{00724F4E-06A2-4B8B-9579-63620815955D}" type="slidenum">
              <a:rPr lang="en-US" altLang="en-US" sz="1200" b="0">
                <a:solidFill>
                  <a:schemeClr val="tx1"/>
                </a:solidFill>
              </a:rPr>
              <a:pPr/>
              <a:t>20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4925" y="768350"/>
            <a:ext cx="4252913" cy="3190875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33" y="4343875"/>
            <a:ext cx="5027934" cy="4114167"/>
          </a:xfrm>
          <a:noFill/>
        </p:spPr>
        <p:txBody>
          <a:bodyPr lIns="89787" tIns="44893" rIns="89787" bIns="44893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1167" indent="-285064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0257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596360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2462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08565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64668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0770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76873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fld id="{2E6C7B23-42B2-48E5-82A0-8FF12FECA71F}" type="slidenum">
              <a:rPr lang="en-US" altLang="en-US" sz="1200" b="0">
                <a:solidFill>
                  <a:schemeClr val="tx1"/>
                </a:solidFill>
              </a:rPr>
              <a:pPr/>
              <a:t>21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4925" y="768350"/>
            <a:ext cx="4252913" cy="3190875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33" y="4343875"/>
            <a:ext cx="5027934" cy="4114167"/>
          </a:xfrm>
          <a:noFill/>
        </p:spPr>
        <p:txBody>
          <a:bodyPr lIns="89787" tIns="44893" rIns="89787" bIns="44893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805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80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805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805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805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26A1F8-BA46-44FD-A654-07177F1EF4F9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4925" y="768350"/>
            <a:ext cx="4254500" cy="3190875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645"/>
            <a:ext cx="5029200" cy="4113273"/>
          </a:xfrm>
          <a:noFill/>
        </p:spPr>
        <p:txBody>
          <a:bodyPr lIns="89157" tIns="44578" rIns="89157" bIns="44578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Ney Mello, 9/11 survivor decided to leave his career</a:t>
            </a:r>
            <a:r>
              <a:rPr lang="en-US" baseline="0" dirty="0"/>
              <a:t> as investment banker and </a:t>
            </a:r>
            <a:r>
              <a:rPr lang="en-US" dirty="0"/>
              <a:t>turn to tango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A7509-0207-294B-87C8-88FB53DBB255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1167" indent="-285064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0257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596360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2462" indent="-228051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08565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64668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0770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76873" indent="-22805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fld id="{0D676556-46FE-4A4A-B409-49B3F1D0C7BA}" type="slidenum">
              <a:rPr lang="en-US" altLang="en-US" sz="1200" b="0">
                <a:solidFill>
                  <a:schemeClr val="tx1"/>
                </a:solidFill>
              </a:rPr>
              <a:pPr/>
              <a:t>28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4925" y="768350"/>
            <a:ext cx="4252913" cy="319087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33" y="4343875"/>
            <a:ext cx="5027934" cy="4114167"/>
          </a:xfrm>
          <a:noFill/>
        </p:spPr>
        <p:txBody>
          <a:bodyPr lIns="89787" tIns="44893" rIns="89787" bIns="44893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7FFAC7C0-EDC1-45AE-B11F-D9C97758E73B}" type="slidenum">
              <a:rPr lang="en-US" altLang="en-US" sz="1200"/>
              <a:pPr algn="r" eaLnBrk="1" hangingPunct="1"/>
              <a:t>35</a:t>
            </a:fld>
            <a:endParaRPr lang="en-US" alt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0225"/>
            <a:ext cx="5029200" cy="4446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ECAB92-97A5-4660-A7F3-4620E791FA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FD8621-C0CA-4F56-A962-0BDCAFCAEDF3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/>
        <p:txBody>
          <a:bodyPr lIns="91414" tIns="45707" rIns="91414" bIns="45707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3884414" y="8684381"/>
            <a:ext cx="2972098" cy="45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4538" indent="-288925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613" indent="-227013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D4BB8E1C-B34B-4022-8B85-9FB50EE69E44}" type="slidenum">
              <a:rPr lang="en-US" altLang="en-US" sz="1100">
                <a:latin typeface="Calibri" pitchFamily="34" charset="0"/>
              </a:rPr>
              <a:pPr algn="r"/>
              <a:t>37</a:t>
            </a:fld>
            <a:endParaRPr lang="en-US" altLang="en-US" sz="11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905D74-B4FF-4BA7-814D-7C35898A40C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0F4DF-0435-460F-B09B-5383BD9BC8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01" indent="-28569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72" indent="-22855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81" indent="-22855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90" indent="-22855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98" indent="-228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07" indent="-228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16" indent="-228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424" indent="-2285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5EE5E7F-1894-459F-9207-B5B117485B6A}" type="slidenum">
              <a:rPr lang="en-US" altLang="en-US">
                <a:solidFill>
                  <a:prstClr val="black"/>
                </a:solidFill>
              </a:rPr>
              <a:pPr eaLnBrk="1" hangingPunct="1"/>
              <a:t>48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0F4DF-0435-460F-B09B-5383BD9BC8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92302F9-BBB0-44CE-9427-80E0F30C620E}" type="slidenum">
              <a:rPr lang="en-US" altLang="en-US" sz="1100"/>
              <a:pPr eaLnBrk="1" hangingPunct="1"/>
              <a:t>53</a:t>
            </a:fld>
            <a:endParaRPr lang="en-US" altLang="en-US" sz="1100"/>
          </a:p>
        </p:txBody>
      </p:sp>
      <p:sp>
        <p:nvSpPr>
          <p:cNvPr id="155651" name="Rectangle 7"/>
          <p:cNvSpPr txBox="1">
            <a:spLocks noGrp="1" noChangeArrowheads="1"/>
          </p:cNvSpPr>
          <p:nvPr/>
        </p:nvSpPr>
        <p:spPr bwMode="auto">
          <a:xfrm>
            <a:off x="3884414" y="8684381"/>
            <a:ext cx="2972098" cy="45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3" tIns="45703" rIns="91403" bIns="45703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4538" indent="-2889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8613" indent="-227013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5813" indent="-227013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34ED7C2-B716-4D54-85FD-1FEE784D7E8E}" type="slidenum">
              <a:rPr lang="en-US" altLang="en-US" sz="100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53</a:t>
            </a:fld>
            <a:endParaRPr lang="en-US" altLang="en-US" sz="1000">
              <a:latin typeface="Calibri" pitchFamily="34" charset="0"/>
            </a:endParaRPr>
          </a:p>
        </p:txBody>
      </p:sp>
      <p:sp>
        <p:nvSpPr>
          <p:cNvPr id="155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ln/>
        </p:spPr>
      </p:sp>
      <p:sp>
        <p:nvSpPr>
          <p:cNvPr id="15565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03" tIns="45703" rIns="91403" bIns="45703"/>
          <a:lstStyle/>
          <a:p>
            <a:pPr eaLnBrk="1" hangingPunct="1">
              <a:spcBef>
                <a:spcPct val="0"/>
              </a:spcBef>
            </a:pPr>
            <a:endParaRPr lang="pl-PL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0F4DF-0435-460F-B09B-5383BD9BC8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3A8C280-AFA9-4C21-A90C-ED38036CC43C}" type="slidenum">
              <a:rPr lang="en-US" altLang="en-US" sz="1100"/>
              <a:pPr eaLnBrk="1" hangingPunct="1"/>
              <a:t>57</a:t>
            </a:fld>
            <a:endParaRPr lang="en-US" altLang="en-US" sz="110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CDC72D1-46C7-4113-87C9-06BEA34F005E}" type="slidenum">
              <a:rPr lang="en-US" altLang="en-US" sz="1100"/>
              <a:pPr eaLnBrk="1" hangingPunct="1"/>
              <a:t>58</a:t>
            </a:fld>
            <a:endParaRPr lang="en-US" altLang="en-US" sz="110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40F37AF-CFC0-458F-A30D-B7D18618B8F7}" type="slidenum">
              <a:rPr lang="en-US" altLang="en-US" sz="1100"/>
              <a:pPr eaLnBrk="1" hangingPunct="1"/>
              <a:t>59</a:t>
            </a:fld>
            <a:endParaRPr lang="en-US" altLang="en-US" sz="110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0F4DF-0435-460F-B09B-5383BD9BC8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A9033B8-FD62-4432-BA60-BB957E8D6DBA}" type="slidenum">
              <a:rPr lang="en-US" altLang="en-US" sz="1100"/>
              <a:pPr eaLnBrk="1" hangingPunct="1"/>
              <a:t>60</a:t>
            </a:fld>
            <a:endParaRPr lang="en-US" altLang="en-US" sz="110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0F4DF-0435-460F-B09B-5383BD9BC8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6DFF5B3-2E46-467B-96FE-9844037793CD}" type="slidenum">
              <a:rPr lang="en-US" altLang="en-US" sz="1100"/>
              <a:pPr eaLnBrk="1" hangingPunct="1"/>
              <a:t>63</a:t>
            </a:fld>
            <a:endParaRPr lang="en-US" altLang="en-US" sz="110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0680"/>
            <a:ext cx="5027414" cy="4446511"/>
          </a:xfrm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algn="ctr" defTabSz="91448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D6E378E-3447-4205-84AB-7AA40BA3E5B7}" type="slidenum">
              <a:rPr lang="en-US" altLang="en-US" sz="1100"/>
              <a:pPr eaLnBrk="1" hangingPunct="1"/>
              <a:t>64</a:t>
            </a:fld>
            <a:endParaRPr lang="en-US" altLang="en-US" sz="110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0680"/>
            <a:ext cx="5027414" cy="4446511"/>
          </a:xfrm>
          <a:noFill/>
        </p:spPr>
        <p:txBody>
          <a:bodyPr/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AF8C87-A930-4984-93E4-9A70206EE2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68A458-E116-4EB0-BDE1-2E1F981C508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0E0D29-AACF-4E7E-8078-4A2DB261904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615F9-E47E-42C1-A9D1-4D942C44800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945B44-6E30-4656-A9B5-8398FC74B7F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F31C0B-9BEF-4FC0-8693-2FEBD16142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86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7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8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97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6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0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93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8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16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2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2F80-9D49-454A-9D84-D5F62365E5F7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1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12F80-9D49-454A-9D84-D5F62365E5F7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EB223-DC37-4CB4-83DA-57DAA8CF5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3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2agz@w2agz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w2agz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hyperlink" Target="http://www04.abb.com/global/gad/gad02007.nsf/0/2490B3DA3A64AE23C1257658004ED1A9/$File/PCT_SFC09_720.jpg" TargetMode="Externa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2agz.com/Publications/Book%20Reviews/06%20(2007)%20Plugged%20Into%20the%20Matrix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w2agz.com/" TargetMode="Externa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2agz.com/" TargetMode="External"/><Relationship Id="rId2" Type="http://schemas.openxmlformats.org/officeDocument/2006/relationships/hyperlink" Target="http://w2agz.com/Publications/Science%20&amp;%20Technology/EPRI/01%20(1997)%20Superconductivity%20and%20Electric%20Power%20-%20Promises,%20Promises%20---%20Past,%20Present%20and%20Future.pdf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7.png"/><Relationship Id="rId4" Type="http://schemas.openxmlformats.org/officeDocument/2006/relationships/oleObject" Target="../embeddings/oleObject3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8.png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533400"/>
            <a:ext cx="8153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u="sng"/>
              <a:t>Plugged Into the Matrix</a:t>
            </a:r>
            <a:br>
              <a:rPr lang="en-US" altLang="en-US" sz="3600" b="1"/>
            </a:br>
            <a:r>
              <a:rPr lang="en-US" altLang="en-US" sz="600" b="1"/>
              <a:t> </a:t>
            </a:r>
            <a:br>
              <a:rPr lang="en-US" altLang="en-US" sz="600" b="1"/>
            </a:br>
            <a:r>
              <a:rPr lang="en-US" altLang="en-US" sz="3200" b="1"/>
              <a:t>The North American Power Grid: </a:t>
            </a:r>
            <a:br>
              <a:rPr lang="en-US" altLang="en-US" sz="3200" b="1"/>
            </a:br>
            <a:r>
              <a:rPr lang="en-US" altLang="en-US" sz="3200" b="1"/>
              <a:t>Past, Present and Future</a:t>
            </a:r>
            <a:endParaRPr lang="en-US" altLang="en-US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09600" y="2209800"/>
            <a:ext cx="7620000" cy="4495800"/>
          </a:xfrm>
        </p:spPr>
        <p:txBody>
          <a:bodyPr rtlCol="0">
            <a:normAutofit fontScale="92500" lnSpcReduction="10000"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600" dirty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200" dirty="0"/>
              <a:t>Paul M. Grant </a:t>
            </a:r>
            <a:endParaRPr lang="en-US" dirty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dirty="0"/>
              <a:t>Principal, W2AGZ Technologies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dirty="0"/>
              <a:t>Visiting Scholar, Stanford (2005-2008)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dirty="0"/>
              <a:t>EPRI Science Fellow (</a:t>
            </a:r>
            <a:r>
              <a:rPr lang="en-US" sz="2600" i="1" dirty="0"/>
              <a:t>retired</a:t>
            </a:r>
            <a:r>
              <a:rPr lang="en-US" sz="2600" dirty="0"/>
              <a:t>)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dirty="0"/>
              <a:t>IBM Research Staff Member Emeritus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>
                <a:hlinkClick r:id="rId3"/>
              </a:rPr>
              <a:t>w2agz@w2agz.com</a:t>
            </a:r>
            <a:r>
              <a:rPr lang="en-US" sz="2000"/>
              <a:t> </a:t>
            </a:r>
            <a:endParaRPr lang="en-US" sz="2000" dirty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>
                <a:hlinkClick r:id="rId4"/>
              </a:rPr>
              <a:t>www.w2agz.com</a:t>
            </a:r>
            <a:endParaRPr lang="en-US" sz="2000" dirty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1600" dirty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/>
              <a:t>IEEE OEB Life Member Meeting</a:t>
            </a:r>
            <a:endParaRPr lang="en-US" dirty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/>
              <a:t>18 April 2018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/>
              <a:t>Livermore, CA</a:t>
            </a:r>
            <a:endParaRPr lang="en-US" dirty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/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466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6"/>
          <p:cNvGrpSpPr>
            <a:grpSpLocks/>
          </p:cNvGrpSpPr>
          <p:nvPr/>
        </p:nvGrpSpPr>
        <p:grpSpPr bwMode="auto">
          <a:xfrm>
            <a:off x="1706563" y="1770063"/>
            <a:ext cx="5157787" cy="2424112"/>
            <a:chOff x="817" y="1115"/>
            <a:chExt cx="3249" cy="1527"/>
          </a:xfrm>
        </p:grpSpPr>
        <p:sp>
          <p:nvSpPr>
            <p:cNvPr id="5127" name="Rectangle 6"/>
            <p:cNvSpPr>
              <a:spLocks noChangeArrowheads="1"/>
            </p:cNvSpPr>
            <p:nvPr/>
          </p:nvSpPr>
          <p:spPr bwMode="auto">
            <a:xfrm>
              <a:off x="817" y="1122"/>
              <a:ext cx="31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solidFill>
                    <a:srgbClr val="006666"/>
                  </a:solidFill>
                  <a:latin typeface="Wingdings" pitchFamily="2" charset="2"/>
                </a:rPr>
                <a:t>§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5128" name="Rectangle 7"/>
            <p:cNvSpPr>
              <a:spLocks noChangeArrowheads="1"/>
            </p:cNvSpPr>
            <p:nvPr/>
          </p:nvSpPr>
          <p:spPr bwMode="auto">
            <a:xfrm>
              <a:off x="982" y="1115"/>
              <a:ext cx="302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993300"/>
                  </a:solidFill>
                  <a:latin typeface="Calibri" pitchFamily="34" charset="0"/>
                </a:rPr>
                <a:t>~$2 trillion total asset value 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5129" name="Rectangle 8"/>
            <p:cNvSpPr>
              <a:spLocks noChangeArrowheads="1"/>
            </p:cNvSpPr>
            <p:nvPr/>
          </p:nvSpPr>
          <p:spPr bwMode="auto">
            <a:xfrm>
              <a:off x="817" y="1527"/>
              <a:ext cx="31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solidFill>
                    <a:srgbClr val="006666"/>
                  </a:solidFill>
                  <a:latin typeface="Wingdings" pitchFamily="2" charset="2"/>
                </a:rPr>
                <a:t>§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5130" name="Rectangle 9"/>
            <p:cNvSpPr>
              <a:spLocks noChangeArrowheads="1"/>
            </p:cNvSpPr>
            <p:nvPr/>
          </p:nvSpPr>
          <p:spPr bwMode="auto">
            <a:xfrm>
              <a:off x="982" y="1520"/>
              <a:ext cx="308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993300"/>
                  </a:solidFill>
                  <a:latin typeface="Calibri" pitchFamily="34" charset="0"/>
                </a:rPr>
                <a:t>$344 billion annual revenues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5131" name="Rectangle 10"/>
            <p:cNvSpPr>
              <a:spLocks noChangeArrowheads="1"/>
            </p:cNvSpPr>
            <p:nvPr/>
          </p:nvSpPr>
          <p:spPr bwMode="auto">
            <a:xfrm>
              <a:off x="817" y="1930"/>
              <a:ext cx="31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solidFill>
                    <a:srgbClr val="006666"/>
                  </a:solidFill>
                  <a:latin typeface="Wingdings" pitchFamily="2" charset="2"/>
                </a:rPr>
                <a:t>§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5132" name="Rectangle 11"/>
            <p:cNvSpPr>
              <a:spLocks noChangeArrowheads="1"/>
            </p:cNvSpPr>
            <p:nvPr/>
          </p:nvSpPr>
          <p:spPr bwMode="auto">
            <a:xfrm>
              <a:off x="982" y="1923"/>
              <a:ext cx="2441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993300"/>
                  </a:solidFill>
                  <a:latin typeface="Calibri" pitchFamily="34" charset="0"/>
                </a:rPr>
                <a:t>142 million customers 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5133" name="Rectangle 12"/>
            <p:cNvSpPr>
              <a:spLocks noChangeArrowheads="1"/>
            </p:cNvSpPr>
            <p:nvPr/>
          </p:nvSpPr>
          <p:spPr bwMode="auto">
            <a:xfrm>
              <a:off x="817" y="2335"/>
              <a:ext cx="31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solidFill>
                    <a:srgbClr val="006666"/>
                  </a:solidFill>
                  <a:latin typeface="Wingdings" pitchFamily="2" charset="2"/>
                </a:rPr>
                <a:t>§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5134" name="Rectangle 13"/>
            <p:cNvSpPr>
              <a:spLocks noChangeArrowheads="1"/>
            </p:cNvSpPr>
            <p:nvPr/>
          </p:nvSpPr>
          <p:spPr bwMode="auto">
            <a:xfrm>
              <a:off x="982" y="2328"/>
              <a:ext cx="136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993300"/>
                  </a:solidFill>
                  <a:latin typeface="Calibri" pitchFamily="34" charset="0"/>
                </a:rPr>
                <a:t>3273 utilities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463675" y="4883150"/>
            <a:ext cx="6348413" cy="1216025"/>
            <a:chOff x="922" y="3076"/>
            <a:chExt cx="3999" cy="766"/>
          </a:xfrm>
        </p:grpSpPr>
        <p:sp>
          <p:nvSpPr>
            <p:cNvPr id="5125" name="Rectangle 14"/>
            <p:cNvSpPr>
              <a:spLocks noChangeArrowheads="1"/>
            </p:cNvSpPr>
            <p:nvPr/>
          </p:nvSpPr>
          <p:spPr bwMode="auto">
            <a:xfrm>
              <a:off x="922" y="3076"/>
              <a:ext cx="399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3200" b="1" i="1">
                  <a:solidFill>
                    <a:srgbClr val="006666"/>
                  </a:solidFill>
                  <a:latin typeface="Arial Narrow" pitchFamily="34" charset="0"/>
                </a:rPr>
                <a:t>Without electric power the $14.3 trillion 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5126" name="Rectangle 15"/>
            <p:cNvSpPr>
              <a:spLocks noChangeArrowheads="1"/>
            </p:cNvSpPr>
            <p:nvPr/>
          </p:nvSpPr>
          <p:spPr bwMode="auto">
            <a:xfrm>
              <a:off x="1114" y="3491"/>
              <a:ext cx="3617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3200" b="1" i="1">
                  <a:solidFill>
                    <a:srgbClr val="006666"/>
                  </a:solidFill>
                  <a:latin typeface="Arial Narrow" pitchFamily="34" charset="0"/>
                </a:rPr>
                <a:t>U.S. economy would come to a halt</a:t>
              </a:r>
              <a:endParaRPr lang="en-US" altLang="en-US">
                <a:latin typeface="Calibri" pitchFamily="34" charset="0"/>
              </a:endParaRPr>
            </a:p>
          </p:txBody>
        </p:sp>
      </p:grpSp>
      <p:sp>
        <p:nvSpPr>
          <p:cNvPr id="37892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4000" dirty="0"/>
              <a:t> Electricity Today - </a:t>
            </a:r>
            <a:br>
              <a:rPr lang="en-US" sz="4000" dirty="0"/>
            </a:br>
            <a:r>
              <a:rPr lang="en-US" sz="3600" dirty="0"/>
              <a:t>The Crown Jewel of the US Economy</a:t>
            </a:r>
          </a:p>
        </p:txBody>
      </p:sp>
    </p:spTree>
    <p:extLst>
      <p:ext uri="{BB962C8B-B14F-4D97-AF65-F5344CB8AC3E}">
        <p14:creationId xmlns:p14="http://schemas.microsoft.com/office/powerpoint/2010/main" val="358594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55688"/>
            <a:ext cx="4495800" cy="55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NYC circa 1890s</a:t>
            </a:r>
          </a:p>
        </p:txBody>
      </p:sp>
    </p:spTree>
    <p:extLst>
      <p:ext uri="{BB962C8B-B14F-4D97-AF65-F5344CB8AC3E}">
        <p14:creationId xmlns:p14="http://schemas.microsoft.com/office/powerpoint/2010/main" val="2854871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219200"/>
            <a:ext cx="90487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6"/>
          <p:cNvSpPr>
            <a:spLocks noGrp="1"/>
          </p:cNvSpPr>
          <p:nvPr>
            <p:ph type="title" idx="4294967295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The US Electrical System</a:t>
            </a:r>
          </a:p>
        </p:txBody>
      </p:sp>
      <p:pic>
        <p:nvPicPr>
          <p:cNvPr id="10245" name="Picture 2053" descr="edf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95800"/>
            <a:ext cx="15240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056" descr="tes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4343400"/>
            <a:ext cx="13922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054" descr="insu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41825"/>
            <a:ext cx="17526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2051" descr="steinmet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1066800"/>
            <a:ext cx="2133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08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33450"/>
            <a:ext cx="8231188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2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The US Transmission Grid(s)</a:t>
            </a: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5867400" y="1066800"/>
            <a:ext cx="2057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300,000 km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500 companies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10% Losses</a:t>
            </a:r>
          </a:p>
        </p:txBody>
      </p:sp>
    </p:spTree>
    <p:extLst>
      <p:ext uri="{BB962C8B-B14F-4D97-AF65-F5344CB8AC3E}">
        <p14:creationId xmlns:p14="http://schemas.microsoft.com/office/powerpoint/2010/main" val="3686953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175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/>
              <a:t>North American HVDC</a:t>
            </a:r>
          </a:p>
        </p:txBody>
      </p:sp>
      <p:pic>
        <p:nvPicPr>
          <p:cNvPr id="12291" name="Picture 4" descr="Slide11 edi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4676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3581400" y="4495800"/>
            <a:ext cx="4572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9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0688"/>
            <a:ext cx="3124200" cy="60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3"/>
          <p:cNvSpPr>
            <a:spLocks noGrp="1"/>
          </p:cNvSpPr>
          <p:nvPr>
            <p:ph type="title" idx="4294967295"/>
          </p:nvPr>
        </p:nvSpPr>
        <p:spPr>
          <a:xfrm>
            <a:off x="3962400" y="228600"/>
            <a:ext cx="4800600" cy="1143000"/>
          </a:xfrm>
        </p:spPr>
        <p:txBody>
          <a:bodyPr/>
          <a:lstStyle/>
          <a:p>
            <a:pPr eaLnBrk="1" hangingPunct="1"/>
            <a:r>
              <a:rPr lang="en-US" altLang="en-US"/>
              <a:t>Pacific Intertie</a:t>
            </a: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4419600" y="1371600"/>
            <a:ext cx="4191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HVDC, +/- 500 kV, 3.1 kA, 3.1 GW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1,362 km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~50% of LA Power Consumption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Converter/Inverter Losses ~ 5%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>
                <a:latin typeface="Calibri" pitchFamily="34" charset="0"/>
              </a:rPr>
              <a:t> Ohmic Losses ~ 10%</a:t>
            </a:r>
          </a:p>
        </p:txBody>
      </p: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276600"/>
            <a:ext cx="34432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4800600" y="5754688"/>
            <a:ext cx="3048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Celilo I/C Station</a:t>
            </a:r>
          </a:p>
          <a:p>
            <a:pPr algn="ctr" eaLnBrk="1" hangingPunct="1"/>
            <a:r>
              <a:rPr lang="en-US" altLang="en-US">
                <a:latin typeface="Calibri" pitchFamily="34" charset="0"/>
              </a:rPr>
              <a:t>“A Mountain of Silicon”</a:t>
            </a:r>
          </a:p>
        </p:txBody>
      </p:sp>
      <p:pic>
        <p:nvPicPr>
          <p:cNvPr id="15369" name="Picture 9" descr="PCT_SFC09_195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724275"/>
            <a:ext cx="185737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66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NERC Interconnects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858000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447800" y="6183313"/>
            <a:ext cx="6096000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1" u="sng"/>
              <a:t>Source:</a:t>
            </a:r>
            <a:r>
              <a:rPr lang="en-US" altLang="en-US"/>
              <a:t> DOE 2006 National Electric Transmission Study</a:t>
            </a:r>
          </a:p>
        </p:txBody>
      </p:sp>
    </p:spTree>
    <p:extLst>
      <p:ext uri="{BB962C8B-B14F-4D97-AF65-F5344CB8AC3E}">
        <p14:creationId xmlns:p14="http://schemas.microsoft.com/office/powerpoint/2010/main" val="2592169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pPr eaLnBrk="1" hangingPunct="1"/>
            <a:r>
              <a:rPr lang="en-US" altLang="en-US"/>
              <a:t>The Grid:</a:t>
            </a:r>
            <a:br>
              <a:rPr lang="en-US" altLang="en-US"/>
            </a:br>
            <a:r>
              <a:rPr lang="en-US" altLang="en-US" sz="2800"/>
              <a:t>A Journey Though the Heart of Our Electrified World</a:t>
            </a:r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2362200" y="1752600"/>
            <a:ext cx="411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By Phillip F. Schewe</a:t>
            </a:r>
          </a:p>
          <a:p>
            <a:pPr eaLnBrk="1" hangingPunct="1"/>
            <a:r>
              <a:rPr lang="en-US" altLang="en-US"/>
              <a:t>Joseph Henry Press, 2007 (Buy It!)</a:t>
            </a: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425450" y="4443413"/>
            <a:ext cx="82613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Reviewed by Paul M. Grant: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 sz="2800"/>
              <a:t>Plugged into the matrix</a:t>
            </a:r>
          </a:p>
          <a:p>
            <a:pPr eaLnBrk="1" hangingPunct="1"/>
            <a:r>
              <a:rPr lang="en-US" altLang="en-US" sz="2000" i="1"/>
              <a:t>The rise and potential fall of the US electricity grid</a:t>
            </a:r>
          </a:p>
          <a:p>
            <a:pPr eaLnBrk="1" hangingPunct="1"/>
            <a:endParaRPr lang="en-US" altLang="en-US" i="1"/>
          </a:p>
          <a:p>
            <a:pPr eaLnBrk="1" hangingPunct="1"/>
            <a:r>
              <a:rPr lang="en-US" altLang="en-US"/>
              <a:t>Nature 447, 145 (2007)</a:t>
            </a:r>
          </a:p>
          <a:p>
            <a:pPr eaLnBrk="1" hangingPunct="1"/>
            <a:r>
              <a:rPr lang="en-US" altLang="en-US" sz="1200">
                <a:hlinkClick r:id="rId3"/>
              </a:rPr>
              <a:t>http://www.w2agz.com/Publications/Book%20Reviews/06%20%282007%29%20Plugged%20Into%20the%20Matrix.pdf</a:t>
            </a:r>
            <a:endParaRPr lang="en-US" altLang="en-US" sz="1200"/>
          </a:p>
        </p:txBody>
      </p:sp>
      <p:pic>
        <p:nvPicPr>
          <p:cNvPr id="15365" name="Picture 2" descr="C:\DOCUME~1\PAULM~1.GRA\LOCALS~1\Temp\scl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38400"/>
            <a:ext cx="49149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043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981200"/>
            <a:ext cx="8534400" cy="2209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b="1" dirty="0">
                <a:solidFill>
                  <a:schemeClr val="accent2"/>
                </a:solidFill>
              </a:rPr>
            </a:br>
            <a:br>
              <a:rPr lang="en-US" b="1">
                <a:solidFill>
                  <a:schemeClr val="accent2"/>
                </a:solidFill>
              </a:rPr>
            </a:br>
            <a:br>
              <a:rPr lang="en-US" b="1">
                <a:solidFill>
                  <a:schemeClr val="accent2"/>
                </a:solidFill>
              </a:rPr>
            </a:br>
            <a:r>
              <a:rPr lang="en-US" sz="7300" b="1">
                <a:solidFill>
                  <a:schemeClr val="accent2"/>
                </a:solidFill>
              </a:rPr>
              <a:t>Superconductivity 101</a:t>
            </a:r>
            <a:br>
              <a:rPr lang="en-US" b="1" dirty="0">
                <a:solidFill>
                  <a:schemeClr val="accent2"/>
                </a:solidFill>
              </a:rPr>
            </a:br>
            <a:br>
              <a:rPr lang="en-US" b="1" dirty="0"/>
            </a:br>
            <a:br>
              <a:rPr lang="en-US" sz="32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41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725488" y="2020888"/>
            <a:ext cx="30781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850" tIns="48925" rIns="97850" bIns="48925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600">
                <a:solidFill>
                  <a:schemeClr val="tx1"/>
                </a:solidFill>
                <a:latin typeface="Arial" pitchFamily="34" charset="0"/>
              </a:rPr>
              <a:t>The Most Popular:</a:t>
            </a:r>
          </a:p>
        </p:txBody>
      </p:sp>
      <p:sp>
        <p:nvSpPr>
          <p:cNvPr id="7171" name="Oval 4"/>
          <p:cNvSpPr>
            <a:spLocks noChangeArrowheads="1"/>
          </p:cNvSpPr>
          <p:nvPr/>
        </p:nvSpPr>
        <p:spPr bwMode="auto">
          <a:xfrm rot="-2100000">
            <a:off x="7042150" y="3122613"/>
            <a:ext cx="1017588" cy="350837"/>
          </a:xfrm>
          <a:prstGeom prst="ellipse">
            <a:avLst/>
          </a:prstGeom>
          <a:solidFill>
            <a:schemeClr val="tx1"/>
          </a:solidFill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2" name="Oval 5"/>
          <p:cNvSpPr>
            <a:spLocks noChangeArrowheads="1"/>
          </p:cNvSpPr>
          <p:nvPr/>
        </p:nvSpPr>
        <p:spPr bwMode="auto">
          <a:xfrm rot="-2100000">
            <a:off x="7048500" y="3146425"/>
            <a:ext cx="971550" cy="34925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3" name="Line 6"/>
          <p:cNvSpPr>
            <a:spLocks noChangeShapeType="1"/>
          </p:cNvSpPr>
          <p:nvPr/>
        </p:nvSpPr>
        <p:spPr bwMode="auto">
          <a:xfrm flipV="1">
            <a:off x="5889625" y="2944813"/>
            <a:ext cx="0" cy="773112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Line 7"/>
          <p:cNvSpPr>
            <a:spLocks noChangeShapeType="1"/>
          </p:cNvSpPr>
          <p:nvPr/>
        </p:nvSpPr>
        <p:spPr bwMode="auto">
          <a:xfrm>
            <a:off x="5554663" y="3332163"/>
            <a:ext cx="669925" cy="0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Oval 8"/>
          <p:cNvSpPr>
            <a:spLocks noChangeArrowheads="1"/>
          </p:cNvSpPr>
          <p:nvPr/>
        </p:nvSpPr>
        <p:spPr bwMode="auto">
          <a:xfrm>
            <a:off x="5797550" y="3233738"/>
            <a:ext cx="184150" cy="195262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6" name="Line 9"/>
          <p:cNvSpPr>
            <a:spLocks noChangeShapeType="1"/>
          </p:cNvSpPr>
          <p:nvPr/>
        </p:nvSpPr>
        <p:spPr bwMode="auto">
          <a:xfrm flipV="1">
            <a:off x="5889625" y="4713288"/>
            <a:ext cx="0" cy="773112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Line 10"/>
          <p:cNvSpPr>
            <a:spLocks noChangeShapeType="1"/>
          </p:cNvSpPr>
          <p:nvPr/>
        </p:nvSpPr>
        <p:spPr bwMode="auto">
          <a:xfrm>
            <a:off x="5554663" y="5100638"/>
            <a:ext cx="669925" cy="0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" name="Oval 11"/>
          <p:cNvSpPr>
            <a:spLocks noChangeArrowheads="1"/>
          </p:cNvSpPr>
          <p:nvPr/>
        </p:nvSpPr>
        <p:spPr bwMode="auto">
          <a:xfrm>
            <a:off x="5797550" y="5002213"/>
            <a:ext cx="184150" cy="195262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9" name="Line 12"/>
          <p:cNvSpPr>
            <a:spLocks noChangeShapeType="1"/>
          </p:cNvSpPr>
          <p:nvPr/>
        </p:nvSpPr>
        <p:spPr bwMode="auto">
          <a:xfrm flipV="1">
            <a:off x="7545388" y="2944813"/>
            <a:ext cx="0" cy="773112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0" name="Line 13"/>
          <p:cNvSpPr>
            <a:spLocks noChangeShapeType="1"/>
          </p:cNvSpPr>
          <p:nvPr/>
        </p:nvSpPr>
        <p:spPr bwMode="auto">
          <a:xfrm>
            <a:off x="7210425" y="3332163"/>
            <a:ext cx="669925" cy="0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Oval 14"/>
          <p:cNvSpPr>
            <a:spLocks noChangeArrowheads="1"/>
          </p:cNvSpPr>
          <p:nvPr/>
        </p:nvSpPr>
        <p:spPr bwMode="auto">
          <a:xfrm>
            <a:off x="7467600" y="3200400"/>
            <a:ext cx="184150" cy="19526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82" name="Line 15"/>
          <p:cNvSpPr>
            <a:spLocks noChangeShapeType="1"/>
          </p:cNvSpPr>
          <p:nvPr/>
        </p:nvSpPr>
        <p:spPr bwMode="auto">
          <a:xfrm flipV="1">
            <a:off x="7545388" y="4713288"/>
            <a:ext cx="0" cy="773112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3" name="Line 16"/>
          <p:cNvSpPr>
            <a:spLocks noChangeShapeType="1"/>
          </p:cNvSpPr>
          <p:nvPr/>
        </p:nvSpPr>
        <p:spPr bwMode="auto">
          <a:xfrm>
            <a:off x="7210425" y="5100638"/>
            <a:ext cx="669925" cy="0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4" name="Oval 17"/>
          <p:cNvSpPr>
            <a:spLocks noChangeArrowheads="1"/>
          </p:cNvSpPr>
          <p:nvPr/>
        </p:nvSpPr>
        <p:spPr bwMode="auto">
          <a:xfrm>
            <a:off x="7453313" y="5002213"/>
            <a:ext cx="184150" cy="195262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85" name="Freeform 18"/>
          <p:cNvSpPr>
            <a:spLocks/>
          </p:cNvSpPr>
          <p:nvPr/>
        </p:nvSpPr>
        <p:spPr bwMode="auto">
          <a:xfrm>
            <a:off x="7375525" y="3706813"/>
            <a:ext cx="390525" cy="1028700"/>
          </a:xfrm>
          <a:custGeom>
            <a:avLst/>
            <a:gdLst>
              <a:gd name="T0" fmla="*/ 225772 w 512"/>
              <a:gd name="T1" fmla="*/ 1018061 h 1257"/>
              <a:gd name="T2" fmla="*/ 309674 w 512"/>
              <a:gd name="T3" fmla="*/ 968958 h 1257"/>
              <a:gd name="T4" fmla="*/ 372982 w 512"/>
              <a:gd name="T5" fmla="*/ 881392 h 1257"/>
              <a:gd name="T6" fmla="*/ 382898 w 512"/>
              <a:gd name="T7" fmla="*/ 766819 h 1257"/>
              <a:gd name="T8" fmla="*/ 333319 w 512"/>
              <a:gd name="T9" fmla="*/ 668614 h 1257"/>
              <a:gd name="T10" fmla="*/ 253231 w 512"/>
              <a:gd name="T11" fmla="*/ 603962 h 1257"/>
              <a:gd name="T12" fmla="*/ 173906 w 512"/>
              <a:gd name="T13" fmla="*/ 581048 h 1257"/>
              <a:gd name="T14" fmla="*/ 100682 w 512"/>
              <a:gd name="T15" fmla="*/ 594142 h 1257"/>
              <a:gd name="T16" fmla="*/ 39663 w 512"/>
              <a:gd name="T17" fmla="*/ 636697 h 1257"/>
              <a:gd name="T18" fmla="*/ 2288 w 512"/>
              <a:gd name="T19" fmla="*/ 701349 h 1257"/>
              <a:gd name="T20" fmla="*/ 11441 w 512"/>
              <a:gd name="T21" fmla="*/ 783187 h 1257"/>
              <a:gd name="T22" fmla="*/ 58731 w 512"/>
              <a:gd name="T23" fmla="*/ 845384 h 1257"/>
              <a:gd name="T24" fmla="*/ 126616 w 512"/>
              <a:gd name="T25" fmla="*/ 878119 h 1257"/>
              <a:gd name="T26" fmla="*/ 197551 w 512"/>
              <a:gd name="T27" fmla="*/ 881392 h 1257"/>
              <a:gd name="T28" fmla="*/ 283741 w 512"/>
              <a:gd name="T29" fmla="*/ 845384 h 1257"/>
              <a:gd name="T30" fmla="*/ 356964 w 512"/>
              <a:gd name="T31" fmla="*/ 770093 h 1257"/>
              <a:gd name="T32" fmla="*/ 387474 w 512"/>
              <a:gd name="T33" fmla="*/ 662067 h 1257"/>
              <a:gd name="T34" fmla="*/ 356964 w 512"/>
              <a:gd name="T35" fmla="*/ 554860 h 1257"/>
              <a:gd name="T36" fmla="*/ 281453 w 512"/>
              <a:gd name="T37" fmla="*/ 479569 h 1257"/>
              <a:gd name="T38" fmla="*/ 197551 w 512"/>
              <a:gd name="T39" fmla="*/ 440287 h 1257"/>
              <a:gd name="T40" fmla="*/ 124327 w 512"/>
              <a:gd name="T41" fmla="*/ 443560 h 1257"/>
              <a:gd name="T42" fmla="*/ 58731 w 512"/>
              <a:gd name="T43" fmla="*/ 476295 h 1257"/>
              <a:gd name="T44" fmla="*/ 11441 w 512"/>
              <a:gd name="T45" fmla="*/ 531945 h 1257"/>
              <a:gd name="T46" fmla="*/ 2288 w 512"/>
              <a:gd name="T47" fmla="*/ 617056 h 1257"/>
              <a:gd name="T48" fmla="*/ 39663 w 512"/>
              <a:gd name="T49" fmla="*/ 681708 h 1257"/>
              <a:gd name="T50" fmla="*/ 102970 w 512"/>
              <a:gd name="T51" fmla="*/ 724264 h 1257"/>
              <a:gd name="T52" fmla="*/ 171617 w 512"/>
              <a:gd name="T53" fmla="*/ 740631 h 1257"/>
              <a:gd name="T54" fmla="*/ 256282 w 512"/>
              <a:gd name="T55" fmla="*/ 717717 h 1257"/>
              <a:gd name="T56" fmla="*/ 335607 w 512"/>
              <a:gd name="T57" fmla="*/ 655520 h 1257"/>
              <a:gd name="T58" fmla="*/ 385186 w 512"/>
              <a:gd name="T59" fmla="*/ 558133 h 1257"/>
              <a:gd name="T60" fmla="*/ 372982 w 512"/>
              <a:gd name="T61" fmla="*/ 443560 h 1257"/>
              <a:gd name="T62" fmla="*/ 309674 w 512"/>
              <a:gd name="T63" fmla="*/ 355994 h 1257"/>
              <a:gd name="T64" fmla="*/ 225772 w 512"/>
              <a:gd name="T65" fmla="*/ 306891 h 1257"/>
              <a:gd name="T66" fmla="*/ 150261 w 512"/>
              <a:gd name="T67" fmla="*/ 297071 h 1257"/>
              <a:gd name="T68" fmla="*/ 80088 w 512"/>
              <a:gd name="T69" fmla="*/ 319985 h 1257"/>
              <a:gd name="T70" fmla="*/ 23645 w 512"/>
              <a:gd name="T71" fmla="*/ 369088 h 1257"/>
              <a:gd name="T72" fmla="*/ 0 w 512"/>
              <a:gd name="T73" fmla="*/ 443560 h 1257"/>
              <a:gd name="T74" fmla="*/ 23645 w 512"/>
              <a:gd name="T75" fmla="*/ 518851 h 1257"/>
              <a:gd name="T76" fmla="*/ 80088 w 512"/>
              <a:gd name="T77" fmla="*/ 571227 h 1257"/>
              <a:gd name="T78" fmla="*/ 150261 w 512"/>
              <a:gd name="T79" fmla="*/ 594142 h 1257"/>
              <a:gd name="T80" fmla="*/ 225772 w 512"/>
              <a:gd name="T81" fmla="*/ 587595 h 1257"/>
              <a:gd name="T82" fmla="*/ 309674 w 512"/>
              <a:gd name="T83" fmla="*/ 531945 h 1257"/>
              <a:gd name="T84" fmla="*/ 372982 w 512"/>
              <a:gd name="T85" fmla="*/ 443560 h 1257"/>
              <a:gd name="T86" fmla="*/ 385186 w 512"/>
              <a:gd name="T87" fmla="*/ 326532 h 1257"/>
              <a:gd name="T88" fmla="*/ 333319 w 512"/>
              <a:gd name="T89" fmla="*/ 231601 h 1257"/>
              <a:gd name="T90" fmla="*/ 250943 w 512"/>
              <a:gd name="T91" fmla="*/ 166131 h 1257"/>
              <a:gd name="T92" fmla="*/ 171617 w 512"/>
              <a:gd name="T93" fmla="*/ 143216 h 1257"/>
              <a:gd name="T94" fmla="*/ 102970 w 512"/>
              <a:gd name="T95" fmla="*/ 162857 h 1257"/>
              <a:gd name="T96" fmla="*/ 39663 w 512"/>
              <a:gd name="T97" fmla="*/ 208686 h 1257"/>
              <a:gd name="T98" fmla="*/ 4576 w 512"/>
              <a:gd name="T99" fmla="*/ 274156 h 1257"/>
              <a:gd name="T100" fmla="*/ 9153 w 512"/>
              <a:gd name="T101" fmla="*/ 342900 h 1257"/>
              <a:gd name="T102" fmla="*/ 51867 w 512"/>
              <a:gd name="T103" fmla="*/ 401005 h 1257"/>
              <a:gd name="T104" fmla="*/ 119751 w 512"/>
              <a:gd name="T105" fmla="*/ 440287 h 1257"/>
              <a:gd name="T106" fmla="*/ 202127 w 512"/>
              <a:gd name="T107" fmla="*/ 443560 h 1257"/>
              <a:gd name="T108" fmla="*/ 289080 w 512"/>
              <a:gd name="T109" fmla="*/ 401005 h 1257"/>
              <a:gd name="T110" fmla="*/ 359252 w 512"/>
              <a:gd name="T111" fmla="*/ 319985 h 1257"/>
              <a:gd name="T112" fmla="*/ 389762 w 512"/>
              <a:gd name="T113" fmla="*/ 218507 h 1257"/>
              <a:gd name="T114" fmla="*/ 359252 w 512"/>
              <a:gd name="T115" fmla="*/ 121120 h 1257"/>
              <a:gd name="T116" fmla="*/ 289080 w 512"/>
              <a:gd name="T117" fmla="*/ 45829 h 1257"/>
              <a:gd name="T118" fmla="*/ 199839 w 512"/>
              <a:gd name="T119" fmla="*/ 3274 h 125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12" h="1257">
                <a:moveTo>
                  <a:pt x="225" y="1256"/>
                </a:moveTo>
                <a:lnTo>
                  <a:pt x="259" y="1252"/>
                </a:lnTo>
                <a:lnTo>
                  <a:pt x="296" y="1244"/>
                </a:lnTo>
                <a:lnTo>
                  <a:pt x="332" y="1228"/>
                </a:lnTo>
                <a:lnTo>
                  <a:pt x="372" y="1208"/>
                </a:lnTo>
                <a:lnTo>
                  <a:pt x="406" y="1184"/>
                </a:lnTo>
                <a:lnTo>
                  <a:pt x="440" y="1152"/>
                </a:lnTo>
                <a:lnTo>
                  <a:pt x="468" y="1116"/>
                </a:lnTo>
                <a:lnTo>
                  <a:pt x="489" y="1077"/>
                </a:lnTo>
                <a:lnTo>
                  <a:pt x="505" y="1033"/>
                </a:lnTo>
                <a:lnTo>
                  <a:pt x="508" y="985"/>
                </a:lnTo>
                <a:lnTo>
                  <a:pt x="502" y="937"/>
                </a:lnTo>
                <a:lnTo>
                  <a:pt x="489" y="893"/>
                </a:lnTo>
                <a:lnTo>
                  <a:pt x="468" y="853"/>
                </a:lnTo>
                <a:lnTo>
                  <a:pt x="437" y="817"/>
                </a:lnTo>
                <a:lnTo>
                  <a:pt x="406" y="785"/>
                </a:lnTo>
                <a:lnTo>
                  <a:pt x="369" y="762"/>
                </a:lnTo>
                <a:lnTo>
                  <a:pt x="332" y="738"/>
                </a:lnTo>
                <a:lnTo>
                  <a:pt x="296" y="726"/>
                </a:lnTo>
                <a:lnTo>
                  <a:pt x="259" y="714"/>
                </a:lnTo>
                <a:lnTo>
                  <a:pt x="228" y="710"/>
                </a:lnTo>
                <a:lnTo>
                  <a:pt x="197" y="714"/>
                </a:lnTo>
                <a:lnTo>
                  <a:pt x="163" y="718"/>
                </a:lnTo>
                <a:lnTo>
                  <a:pt x="132" y="726"/>
                </a:lnTo>
                <a:lnTo>
                  <a:pt x="105" y="742"/>
                </a:lnTo>
                <a:lnTo>
                  <a:pt x="77" y="758"/>
                </a:lnTo>
                <a:lnTo>
                  <a:pt x="52" y="778"/>
                </a:lnTo>
                <a:lnTo>
                  <a:pt x="31" y="801"/>
                </a:lnTo>
                <a:lnTo>
                  <a:pt x="15" y="825"/>
                </a:lnTo>
                <a:lnTo>
                  <a:pt x="3" y="857"/>
                </a:lnTo>
                <a:lnTo>
                  <a:pt x="0" y="893"/>
                </a:lnTo>
                <a:lnTo>
                  <a:pt x="3" y="929"/>
                </a:lnTo>
                <a:lnTo>
                  <a:pt x="15" y="957"/>
                </a:lnTo>
                <a:lnTo>
                  <a:pt x="31" y="985"/>
                </a:lnTo>
                <a:lnTo>
                  <a:pt x="52" y="1009"/>
                </a:lnTo>
                <a:lnTo>
                  <a:pt x="77" y="1033"/>
                </a:lnTo>
                <a:lnTo>
                  <a:pt x="105" y="1049"/>
                </a:lnTo>
                <a:lnTo>
                  <a:pt x="135" y="1061"/>
                </a:lnTo>
                <a:lnTo>
                  <a:pt x="166" y="1073"/>
                </a:lnTo>
                <a:lnTo>
                  <a:pt x="197" y="1077"/>
                </a:lnTo>
                <a:lnTo>
                  <a:pt x="225" y="1081"/>
                </a:lnTo>
                <a:lnTo>
                  <a:pt x="259" y="1077"/>
                </a:lnTo>
                <a:lnTo>
                  <a:pt x="296" y="1069"/>
                </a:lnTo>
                <a:lnTo>
                  <a:pt x="332" y="1053"/>
                </a:lnTo>
                <a:lnTo>
                  <a:pt x="372" y="1033"/>
                </a:lnTo>
                <a:lnTo>
                  <a:pt x="406" y="1009"/>
                </a:lnTo>
                <a:lnTo>
                  <a:pt x="440" y="977"/>
                </a:lnTo>
                <a:lnTo>
                  <a:pt x="468" y="941"/>
                </a:lnTo>
                <a:lnTo>
                  <a:pt x="489" y="901"/>
                </a:lnTo>
                <a:lnTo>
                  <a:pt x="505" y="857"/>
                </a:lnTo>
                <a:lnTo>
                  <a:pt x="508" y="809"/>
                </a:lnTo>
                <a:lnTo>
                  <a:pt x="502" y="762"/>
                </a:lnTo>
                <a:lnTo>
                  <a:pt x="489" y="718"/>
                </a:lnTo>
                <a:lnTo>
                  <a:pt x="468" y="678"/>
                </a:lnTo>
                <a:lnTo>
                  <a:pt x="437" y="642"/>
                </a:lnTo>
                <a:lnTo>
                  <a:pt x="406" y="610"/>
                </a:lnTo>
                <a:lnTo>
                  <a:pt x="369" y="586"/>
                </a:lnTo>
                <a:lnTo>
                  <a:pt x="332" y="562"/>
                </a:lnTo>
                <a:lnTo>
                  <a:pt x="296" y="550"/>
                </a:lnTo>
                <a:lnTo>
                  <a:pt x="259" y="538"/>
                </a:lnTo>
                <a:lnTo>
                  <a:pt x="228" y="534"/>
                </a:lnTo>
                <a:lnTo>
                  <a:pt x="197" y="538"/>
                </a:lnTo>
                <a:lnTo>
                  <a:pt x="163" y="542"/>
                </a:lnTo>
                <a:lnTo>
                  <a:pt x="132" y="550"/>
                </a:lnTo>
                <a:lnTo>
                  <a:pt x="105" y="566"/>
                </a:lnTo>
                <a:lnTo>
                  <a:pt x="77" y="582"/>
                </a:lnTo>
                <a:lnTo>
                  <a:pt x="52" y="602"/>
                </a:lnTo>
                <a:lnTo>
                  <a:pt x="31" y="626"/>
                </a:lnTo>
                <a:lnTo>
                  <a:pt x="15" y="650"/>
                </a:lnTo>
                <a:lnTo>
                  <a:pt x="3" y="682"/>
                </a:lnTo>
                <a:lnTo>
                  <a:pt x="0" y="718"/>
                </a:lnTo>
                <a:lnTo>
                  <a:pt x="3" y="754"/>
                </a:lnTo>
                <a:lnTo>
                  <a:pt x="15" y="782"/>
                </a:lnTo>
                <a:lnTo>
                  <a:pt x="31" y="809"/>
                </a:lnTo>
                <a:lnTo>
                  <a:pt x="52" y="833"/>
                </a:lnTo>
                <a:lnTo>
                  <a:pt x="77" y="857"/>
                </a:lnTo>
                <a:lnTo>
                  <a:pt x="105" y="873"/>
                </a:lnTo>
                <a:lnTo>
                  <a:pt x="135" y="885"/>
                </a:lnTo>
                <a:lnTo>
                  <a:pt x="166" y="897"/>
                </a:lnTo>
                <a:lnTo>
                  <a:pt x="197" y="901"/>
                </a:lnTo>
                <a:lnTo>
                  <a:pt x="225" y="905"/>
                </a:lnTo>
                <a:lnTo>
                  <a:pt x="259" y="901"/>
                </a:lnTo>
                <a:lnTo>
                  <a:pt x="296" y="893"/>
                </a:lnTo>
                <a:lnTo>
                  <a:pt x="336" y="877"/>
                </a:lnTo>
                <a:lnTo>
                  <a:pt x="372" y="857"/>
                </a:lnTo>
                <a:lnTo>
                  <a:pt x="409" y="833"/>
                </a:lnTo>
                <a:lnTo>
                  <a:pt x="440" y="801"/>
                </a:lnTo>
                <a:lnTo>
                  <a:pt x="468" y="766"/>
                </a:lnTo>
                <a:lnTo>
                  <a:pt x="489" y="726"/>
                </a:lnTo>
                <a:lnTo>
                  <a:pt x="505" y="682"/>
                </a:lnTo>
                <a:lnTo>
                  <a:pt x="508" y="634"/>
                </a:lnTo>
                <a:lnTo>
                  <a:pt x="505" y="586"/>
                </a:lnTo>
                <a:lnTo>
                  <a:pt x="489" y="542"/>
                </a:lnTo>
                <a:lnTo>
                  <a:pt x="468" y="502"/>
                </a:lnTo>
                <a:lnTo>
                  <a:pt x="440" y="467"/>
                </a:lnTo>
                <a:lnTo>
                  <a:pt x="406" y="435"/>
                </a:lnTo>
                <a:lnTo>
                  <a:pt x="369" y="411"/>
                </a:lnTo>
                <a:lnTo>
                  <a:pt x="332" y="387"/>
                </a:lnTo>
                <a:lnTo>
                  <a:pt x="296" y="375"/>
                </a:lnTo>
                <a:lnTo>
                  <a:pt x="259" y="363"/>
                </a:lnTo>
                <a:lnTo>
                  <a:pt x="228" y="359"/>
                </a:lnTo>
                <a:lnTo>
                  <a:pt x="197" y="363"/>
                </a:lnTo>
                <a:lnTo>
                  <a:pt x="166" y="367"/>
                </a:lnTo>
                <a:lnTo>
                  <a:pt x="132" y="375"/>
                </a:lnTo>
                <a:lnTo>
                  <a:pt x="105" y="391"/>
                </a:lnTo>
                <a:lnTo>
                  <a:pt x="77" y="407"/>
                </a:lnTo>
                <a:lnTo>
                  <a:pt x="52" y="427"/>
                </a:lnTo>
                <a:lnTo>
                  <a:pt x="31" y="451"/>
                </a:lnTo>
                <a:lnTo>
                  <a:pt x="15" y="474"/>
                </a:lnTo>
                <a:lnTo>
                  <a:pt x="6" y="506"/>
                </a:lnTo>
                <a:lnTo>
                  <a:pt x="0" y="542"/>
                </a:lnTo>
                <a:lnTo>
                  <a:pt x="6" y="578"/>
                </a:lnTo>
                <a:lnTo>
                  <a:pt x="15" y="606"/>
                </a:lnTo>
                <a:lnTo>
                  <a:pt x="31" y="634"/>
                </a:lnTo>
                <a:lnTo>
                  <a:pt x="52" y="658"/>
                </a:lnTo>
                <a:lnTo>
                  <a:pt x="77" y="682"/>
                </a:lnTo>
                <a:lnTo>
                  <a:pt x="105" y="698"/>
                </a:lnTo>
                <a:lnTo>
                  <a:pt x="135" y="710"/>
                </a:lnTo>
                <a:lnTo>
                  <a:pt x="166" y="722"/>
                </a:lnTo>
                <a:lnTo>
                  <a:pt x="197" y="726"/>
                </a:lnTo>
                <a:lnTo>
                  <a:pt x="228" y="730"/>
                </a:lnTo>
                <a:lnTo>
                  <a:pt x="259" y="726"/>
                </a:lnTo>
                <a:lnTo>
                  <a:pt x="296" y="718"/>
                </a:lnTo>
                <a:lnTo>
                  <a:pt x="332" y="702"/>
                </a:lnTo>
                <a:lnTo>
                  <a:pt x="369" y="678"/>
                </a:lnTo>
                <a:lnTo>
                  <a:pt x="406" y="650"/>
                </a:lnTo>
                <a:lnTo>
                  <a:pt x="437" y="618"/>
                </a:lnTo>
                <a:lnTo>
                  <a:pt x="468" y="582"/>
                </a:lnTo>
                <a:lnTo>
                  <a:pt x="489" y="542"/>
                </a:lnTo>
                <a:lnTo>
                  <a:pt x="505" y="494"/>
                </a:lnTo>
                <a:lnTo>
                  <a:pt x="508" y="447"/>
                </a:lnTo>
                <a:lnTo>
                  <a:pt x="505" y="399"/>
                </a:lnTo>
                <a:lnTo>
                  <a:pt x="489" y="355"/>
                </a:lnTo>
                <a:lnTo>
                  <a:pt x="465" y="315"/>
                </a:lnTo>
                <a:lnTo>
                  <a:pt x="437" y="283"/>
                </a:lnTo>
                <a:lnTo>
                  <a:pt x="403" y="251"/>
                </a:lnTo>
                <a:lnTo>
                  <a:pt x="366" y="223"/>
                </a:lnTo>
                <a:lnTo>
                  <a:pt x="329" y="203"/>
                </a:lnTo>
                <a:lnTo>
                  <a:pt x="292" y="187"/>
                </a:lnTo>
                <a:lnTo>
                  <a:pt x="255" y="179"/>
                </a:lnTo>
                <a:lnTo>
                  <a:pt x="225" y="175"/>
                </a:lnTo>
                <a:lnTo>
                  <a:pt x="197" y="179"/>
                </a:lnTo>
                <a:lnTo>
                  <a:pt x="166" y="187"/>
                </a:lnTo>
                <a:lnTo>
                  <a:pt x="135" y="199"/>
                </a:lnTo>
                <a:lnTo>
                  <a:pt x="108" y="215"/>
                </a:lnTo>
                <a:lnTo>
                  <a:pt x="80" y="231"/>
                </a:lnTo>
                <a:lnTo>
                  <a:pt x="52" y="255"/>
                </a:lnTo>
                <a:lnTo>
                  <a:pt x="34" y="279"/>
                </a:lnTo>
                <a:lnTo>
                  <a:pt x="15" y="303"/>
                </a:lnTo>
                <a:lnTo>
                  <a:pt x="6" y="335"/>
                </a:lnTo>
                <a:lnTo>
                  <a:pt x="3" y="363"/>
                </a:lnTo>
                <a:lnTo>
                  <a:pt x="6" y="391"/>
                </a:lnTo>
                <a:lnTo>
                  <a:pt x="12" y="419"/>
                </a:lnTo>
                <a:lnTo>
                  <a:pt x="28" y="447"/>
                </a:lnTo>
                <a:lnTo>
                  <a:pt x="46" y="471"/>
                </a:lnTo>
                <a:lnTo>
                  <a:pt x="68" y="490"/>
                </a:lnTo>
                <a:lnTo>
                  <a:pt x="95" y="510"/>
                </a:lnTo>
                <a:lnTo>
                  <a:pt x="123" y="526"/>
                </a:lnTo>
                <a:lnTo>
                  <a:pt x="157" y="538"/>
                </a:lnTo>
                <a:lnTo>
                  <a:pt x="191" y="542"/>
                </a:lnTo>
                <a:lnTo>
                  <a:pt x="225" y="546"/>
                </a:lnTo>
                <a:lnTo>
                  <a:pt x="265" y="542"/>
                </a:lnTo>
                <a:lnTo>
                  <a:pt x="302" y="530"/>
                </a:lnTo>
                <a:lnTo>
                  <a:pt x="342" y="514"/>
                </a:lnTo>
                <a:lnTo>
                  <a:pt x="379" y="490"/>
                </a:lnTo>
                <a:lnTo>
                  <a:pt x="412" y="463"/>
                </a:lnTo>
                <a:lnTo>
                  <a:pt x="446" y="427"/>
                </a:lnTo>
                <a:lnTo>
                  <a:pt x="471" y="391"/>
                </a:lnTo>
                <a:lnTo>
                  <a:pt x="493" y="351"/>
                </a:lnTo>
                <a:lnTo>
                  <a:pt x="505" y="311"/>
                </a:lnTo>
                <a:lnTo>
                  <a:pt x="511" y="267"/>
                </a:lnTo>
                <a:lnTo>
                  <a:pt x="505" y="227"/>
                </a:lnTo>
                <a:lnTo>
                  <a:pt x="493" y="187"/>
                </a:lnTo>
                <a:lnTo>
                  <a:pt x="471" y="148"/>
                </a:lnTo>
                <a:lnTo>
                  <a:pt x="446" y="112"/>
                </a:lnTo>
                <a:lnTo>
                  <a:pt x="412" y="80"/>
                </a:lnTo>
                <a:lnTo>
                  <a:pt x="379" y="56"/>
                </a:lnTo>
                <a:lnTo>
                  <a:pt x="339" y="32"/>
                </a:lnTo>
                <a:lnTo>
                  <a:pt x="302" y="16"/>
                </a:lnTo>
                <a:lnTo>
                  <a:pt x="262" y="4"/>
                </a:lnTo>
                <a:lnTo>
                  <a:pt x="222" y="0"/>
                </a:lnTo>
              </a:path>
            </a:pathLst>
          </a:custGeom>
          <a:noFill/>
          <a:ln w="508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6" name="Freeform 19"/>
          <p:cNvSpPr>
            <a:spLocks/>
          </p:cNvSpPr>
          <p:nvPr/>
        </p:nvSpPr>
        <p:spPr bwMode="auto">
          <a:xfrm>
            <a:off x="5670550" y="3709988"/>
            <a:ext cx="390525" cy="1030287"/>
          </a:xfrm>
          <a:custGeom>
            <a:avLst/>
            <a:gdLst>
              <a:gd name="T0" fmla="*/ 163990 w 512"/>
              <a:gd name="T1" fmla="*/ 9836 h 1257"/>
              <a:gd name="T2" fmla="*/ 80088 w 512"/>
              <a:gd name="T3" fmla="*/ 59014 h 1257"/>
              <a:gd name="T4" fmla="*/ 16780 w 512"/>
              <a:gd name="T5" fmla="*/ 146715 h 1257"/>
              <a:gd name="T6" fmla="*/ 6865 w 512"/>
              <a:gd name="T7" fmla="*/ 261465 h 1257"/>
              <a:gd name="T8" fmla="*/ 56443 w 512"/>
              <a:gd name="T9" fmla="*/ 359822 h 1257"/>
              <a:gd name="T10" fmla="*/ 136531 w 512"/>
              <a:gd name="T11" fmla="*/ 424573 h 1257"/>
              <a:gd name="T12" fmla="*/ 215857 w 512"/>
              <a:gd name="T13" fmla="*/ 447523 h 1257"/>
              <a:gd name="T14" fmla="*/ 289080 w 512"/>
              <a:gd name="T15" fmla="*/ 434409 h 1257"/>
              <a:gd name="T16" fmla="*/ 350100 w 512"/>
              <a:gd name="T17" fmla="*/ 391788 h 1257"/>
              <a:gd name="T18" fmla="*/ 387474 w 512"/>
              <a:gd name="T19" fmla="*/ 327036 h 1257"/>
              <a:gd name="T20" fmla="*/ 378321 w 512"/>
              <a:gd name="T21" fmla="*/ 245072 h 1257"/>
              <a:gd name="T22" fmla="*/ 331031 w 512"/>
              <a:gd name="T23" fmla="*/ 182780 h 1257"/>
              <a:gd name="T24" fmla="*/ 263147 w 512"/>
              <a:gd name="T25" fmla="*/ 149994 h 1257"/>
              <a:gd name="T26" fmla="*/ 192212 w 512"/>
              <a:gd name="T27" fmla="*/ 146715 h 1257"/>
              <a:gd name="T28" fmla="*/ 106021 w 512"/>
              <a:gd name="T29" fmla="*/ 182780 h 1257"/>
              <a:gd name="T30" fmla="*/ 32798 w 512"/>
              <a:gd name="T31" fmla="*/ 258186 h 1257"/>
              <a:gd name="T32" fmla="*/ 2288 w 512"/>
              <a:gd name="T33" fmla="*/ 366379 h 1257"/>
              <a:gd name="T34" fmla="*/ 32798 w 512"/>
              <a:gd name="T35" fmla="*/ 473752 h 1257"/>
              <a:gd name="T36" fmla="*/ 108310 w 512"/>
              <a:gd name="T37" fmla="*/ 549159 h 1257"/>
              <a:gd name="T38" fmla="*/ 192212 w 512"/>
              <a:gd name="T39" fmla="*/ 588501 h 1257"/>
              <a:gd name="T40" fmla="*/ 265435 w 512"/>
              <a:gd name="T41" fmla="*/ 585223 h 1257"/>
              <a:gd name="T42" fmla="*/ 331031 w 512"/>
              <a:gd name="T43" fmla="*/ 552437 h 1257"/>
              <a:gd name="T44" fmla="*/ 378321 w 512"/>
              <a:gd name="T45" fmla="*/ 496702 h 1257"/>
              <a:gd name="T46" fmla="*/ 387474 w 512"/>
              <a:gd name="T47" fmla="*/ 411459 h 1257"/>
              <a:gd name="T48" fmla="*/ 350100 w 512"/>
              <a:gd name="T49" fmla="*/ 346708 h 1257"/>
              <a:gd name="T50" fmla="*/ 286792 w 512"/>
              <a:gd name="T51" fmla="*/ 304086 h 1257"/>
              <a:gd name="T52" fmla="*/ 218145 w 512"/>
              <a:gd name="T53" fmla="*/ 287694 h 1257"/>
              <a:gd name="T54" fmla="*/ 133480 w 512"/>
              <a:gd name="T55" fmla="*/ 310643 h 1257"/>
              <a:gd name="T56" fmla="*/ 54155 w 512"/>
              <a:gd name="T57" fmla="*/ 372936 h 1257"/>
              <a:gd name="T58" fmla="*/ 4576 w 512"/>
              <a:gd name="T59" fmla="*/ 470473 h 1257"/>
              <a:gd name="T60" fmla="*/ 16780 w 512"/>
              <a:gd name="T61" fmla="*/ 585223 h 1257"/>
              <a:gd name="T62" fmla="*/ 80088 w 512"/>
              <a:gd name="T63" fmla="*/ 672924 h 1257"/>
              <a:gd name="T64" fmla="*/ 163990 w 512"/>
              <a:gd name="T65" fmla="*/ 722103 h 1257"/>
              <a:gd name="T66" fmla="*/ 239502 w 512"/>
              <a:gd name="T67" fmla="*/ 731938 h 1257"/>
              <a:gd name="T68" fmla="*/ 309674 w 512"/>
              <a:gd name="T69" fmla="*/ 708988 h 1257"/>
              <a:gd name="T70" fmla="*/ 366117 w 512"/>
              <a:gd name="T71" fmla="*/ 659810 h 1257"/>
              <a:gd name="T72" fmla="*/ 389762 w 512"/>
              <a:gd name="T73" fmla="*/ 585223 h 1257"/>
              <a:gd name="T74" fmla="*/ 366117 w 512"/>
              <a:gd name="T75" fmla="*/ 509816 h 1257"/>
              <a:gd name="T76" fmla="*/ 309674 w 512"/>
              <a:gd name="T77" fmla="*/ 457359 h 1257"/>
              <a:gd name="T78" fmla="*/ 239502 w 512"/>
              <a:gd name="T79" fmla="*/ 434409 h 1257"/>
              <a:gd name="T80" fmla="*/ 163990 w 512"/>
              <a:gd name="T81" fmla="*/ 440966 h 1257"/>
              <a:gd name="T82" fmla="*/ 80088 w 512"/>
              <a:gd name="T83" fmla="*/ 496702 h 1257"/>
              <a:gd name="T84" fmla="*/ 16780 w 512"/>
              <a:gd name="T85" fmla="*/ 585223 h 1257"/>
              <a:gd name="T86" fmla="*/ 4576 w 512"/>
              <a:gd name="T87" fmla="*/ 702431 h 1257"/>
              <a:gd name="T88" fmla="*/ 56443 w 512"/>
              <a:gd name="T89" fmla="*/ 797509 h 1257"/>
              <a:gd name="T90" fmla="*/ 138819 w 512"/>
              <a:gd name="T91" fmla="*/ 863081 h 1257"/>
              <a:gd name="T92" fmla="*/ 218145 w 512"/>
              <a:gd name="T93" fmla="*/ 886030 h 1257"/>
              <a:gd name="T94" fmla="*/ 286792 w 512"/>
              <a:gd name="T95" fmla="*/ 866359 h 1257"/>
              <a:gd name="T96" fmla="*/ 350100 w 512"/>
              <a:gd name="T97" fmla="*/ 820459 h 1257"/>
              <a:gd name="T98" fmla="*/ 385186 w 512"/>
              <a:gd name="T99" fmla="*/ 754888 h 1257"/>
              <a:gd name="T100" fmla="*/ 380609 w 512"/>
              <a:gd name="T101" fmla="*/ 686038 h 1257"/>
              <a:gd name="T102" fmla="*/ 337896 w 512"/>
              <a:gd name="T103" fmla="*/ 627844 h 1257"/>
              <a:gd name="T104" fmla="*/ 270011 w 512"/>
              <a:gd name="T105" fmla="*/ 588501 h 1257"/>
              <a:gd name="T106" fmla="*/ 187635 w 512"/>
              <a:gd name="T107" fmla="*/ 585223 h 1257"/>
              <a:gd name="T108" fmla="*/ 100682 w 512"/>
              <a:gd name="T109" fmla="*/ 627844 h 1257"/>
              <a:gd name="T110" fmla="*/ 30510 w 512"/>
              <a:gd name="T111" fmla="*/ 708988 h 1257"/>
              <a:gd name="T112" fmla="*/ 0 w 512"/>
              <a:gd name="T113" fmla="*/ 810624 h 1257"/>
              <a:gd name="T114" fmla="*/ 30510 w 512"/>
              <a:gd name="T115" fmla="*/ 908161 h 1257"/>
              <a:gd name="T116" fmla="*/ 100682 w 512"/>
              <a:gd name="T117" fmla="*/ 983568 h 1257"/>
              <a:gd name="T118" fmla="*/ 189923 w 512"/>
              <a:gd name="T119" fmla="*/ 1026189 h 125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12" h="1257">
                <a:moveTo>
                  <a:pt x="286" y="0"/>
                </a:moveTo>
                <a:lnTo>
                  <a:pt x="252" y="4"/>
                </a:lnTo>
                <a:lnTo>
                  <a:pt x="215" y="12"/>
                </a:lnTo>
                <a:lnTo>
                  <a:pt x="179" y="28"/>
                </a:lnTo>
                <a:lnTo>
                  <a:pt x="139" y="48"/>
                </a:lnTo>
                <a:lnTo>
                  <a:pt x="105" y="72"/>
                </a:lnTo>
                <a:lnTo>
                  <a:pt x="71" y="104"/>
                </a:lnTo>
                <a:lnTo>
                  <a:pt x="43" y="140"/>
                </a:lnTo>
                <a:lnTo>
                  <a:pt x="22" y="179"/>
                </a:lnTo>
                <a:lnTo>
                  <a:pt x="6" y="223"/>
                </a:lnTo>
                <a:lnTo>
                  <a:pt x="3" y="271"/>
                </a:lnTo>
                <a:lnTo>
                  <a:pt x="9" y="319"/>
                </a:lnTo>
                <a:lnTo>
                  <a:pt x="22" y="363"/>
                </a:lnTo>
                <a:lnTo>
                  <a:pt x="43" y="403"/>
                </a:lnTo>
                <a:lnTo>
                  <a:pt x="74" y="439"/>
                </a:lnTo>
                <a:lnTo>
                  <a:pt x="105" y="471"/>
                </a:lnTo>
                <a:lnTo>
                  <a:pt x="142" y="494"/>
                </a:lnTo>
                <a:lnTo>
                  <a:pt x="179" y="518"/>
                </a:lnTo>
                <a:lnTo>
                  <a:pt x="215" y="530"/>
                </a:lnTo>
                <a:lnTo>
                  <a:pt x="252" y="542"/>
                </a:lnTo>
                <a:lnTo>
                  <a:pt x="283" y="546"/>
                </a:lnTo>
                <a:lnTo>
                  <a:pt x="314" y="542"/>
                </a:lnTo>
                <a:lnTo>
                  <a:pt x="348" y="538"/>
                </a:lnTo>
                <a:lnTo>
                  <a:pt x="379" y="530"/>
                </a:lnTo>
                <a:lnTo>
                  <a:pt x="406" y="514"/>
                </a:lnTo>
                <a:lnTo>
                  <a:pt x="434" y="498"/>
                </a:lnTo>
                <a:lnTo>
                  <a:pt x="459" y="478"/>
                </a:lnTo>
                <a:lnTo>
                  <a:pt x="480" y="455"/>
                </a:lnTo>
                <a:lnTo>
                  <a:pt x="496" y="431"/>
                </a:lnTo>
                <a:lnTo>
                  <a:pt x="508" y="399"/>
                </a:lnTo>
                <a:lnTo>
                  <a:pt x="511" y="363"/>
                </a:lnTo>
                <a:lnTo>
                  <a:pt x="508" y="327"/>
                </a:lnTo>
                <a:lnTo>
                  <a:pt x="496" y="299"/>
                </a:lnTo>
                <a:lnTo>
                  <a:pt x="480" y="271"/>
                </a:lnTo>
                <a:lnTo>
                  <a:pt x="459" y="247"/>
                </a:lnTo>
                <a:lnTo>
                  <a:pt x="434" y="223"/>
                </a:lnTo>
                <a:lnTo>
                  <a:pt x="406" y="207"/>
                </a:lnTo>
                <a:lnTo>
                  <a:pt x="376" y="195"/>
                </a:lnTo>
                <a:lnTo>
                  <a:pt x="345" y="183"/>
                </a:lnTo>
                <a:lnTo>
                  <a:pt x="314" y="179"/>
                </a:lnTo>
                <a:lnTo>
                  <a:pt x="286" y="175"/>
                </a:lnTo>
                <a:lnTo>
                  <a:pt x="252" y="179"/>
                </a:lnTo>
                <a:lnTo>
                  <a:pt x="215" y="187"/>
                </a:lnTo>
                <a:lnTo>
                  <a:pt x="179" y="203"/>
                </a:lnTo>
                <a:lnTo>
                  <a:pt x="139" y="223"/>
                </a:lnTo>
                <a:lnTo>
                  <a:pt x="105" y="247"/>
                </a:lnTo>
                <a:lnTo>
                  <a:pt x="71" y="279"/>
                </a:lnTo>
                <a:lnTo>
                  <a:pt x="43" y="315"/>
                </a:lnTo>
                <a:lnTo>
                  <a:pt x="22" y="355"/>
                </a:lnTo>
                <a:lnTo>
                  <a:pt x="6" y="399"/>
                </a:lnTo>
                <a:lnTo>
                  <a:pt x="3" y="447"/>
                </a:lnTo>
                <a:lnTo>
                  <a:pt x="9" y="494"/>
                </a:lnTo>
                <a:lnTo>
                  <a:pt x="22" y="538"/>
                </a:lnTo>
                <a:lnTo>
                  <a:pt x="43" y="578"/>
                </a:lnTo>
                <a:lnTo>
                  <a:pt x="74" y="614"/>
                </a:lnTo>
                <a:lnTo>
                  <a:pt x="105" y="646"/>
                </a:lnTo>
                <a:lnTo>
                  <a:pt x="142" y="670"/>
                </a:lnTo>
                <a:lnTo>
                  <a:pt x="179" y="694"/>
                </a:lnTo>
                <a:lnTo>
                  <a:pt x="215" y="706"/>
                </a:lnTo>
                <a:lnTo>
                  <a:pt x="252" y="718"/>
                </a:lnTo>
                <a:lnTo>
                  <a:pt x="283" y="722"/>
                </a:lnTo>
                <a:lnTo>
                  <a:pt x="314" y="718"/>
                </a:lnTo>
                <a:lnTo>
                  <a:pt x="348" y="714"/>
                </a:lnTo>
                <a:lnTo>
                  <a:pt x="379" y="706"/>
                </a:lnTo>
                <a:lnTo>
                  <a:pt x="406" y="690"/>
                </a:lnTo>
                <a:lnTo>
                  <a:pt x="434" y="674"/>
                </a:lnTo>
                <a:lnTo>
                  <a:pt x="459" y="654"/>
                </a:lnTo>
                <a:lnTo>
                  <a:pt x="480" y="630"/>
                </a:lnTo>
                <a:lnTo>
                  <a:pt x="496" y="606"/>
                </a:lnTo>
                <a:lnTo>
                  <a:pt x="508" y="574"/>
                </a:lnTo>
                <a:lnTo>
                  <a:pt x="511" y="538"/>
                </a:lnTo>
                <a:lnTo>
                  <a:pt x="508" y="502"/>
                </a:lnTo>
                <a:lnTo>
                  <a:pt x="496" y="474"/>
                </a:lnTo>
                <a:lnTo>
                  <a:pt x="480" y="447"/>
                </a:lnTo>
                <a:lnTo>
                  <a:pt x="459" y="423"/>
                </a:lnTo>
                <a:lnTo>
                  <a:pt x="434" y="399"/>
                </a:lnTo>
                <a:lnTo>
                  <a:pt x="406" y="383"/>
                </a:lnTo>
                <a:lnTo>
                  <a:pt x="376" y="371"/>
                </a:lnTo>
                <a:lnTo>
                  <a:pt x="345" y="359"/>
                </a:lnTo>
                <a:lnTo>
                  <a:pt x="314" y="355"/>
                </a:lnTo>
                <a:lnTo>
                  <a:pt x="286" y="351"/>
                </a:lnTo>
                <a:lnTo>
                  <a:pt x="252" y="355"/>
                </a:lnTo>
                <a:lnTo>
                  <a:pt x="215" y="363"/>
                </a:lnTo>
                <a:lnTo>
                  <a:pt x="175" y="379"/>
                </a:lnTo>
                <a:lnTo>
                  <a:pt x="139" y="399"/>
                </a:lnTo>
                <a:lnTo>
                  <a:pt x="102" y="423"/>
                </a:lnTo>
                <a:lnTo>
                  <a:pt x="71" y="455"/>
                </a:lnTo>
                <a:lnTo>
                  <a:pt x="43" y="490"/>
                </a:lnTo>
                <a:lnTo>
                  <a:pt x="22" y="530"/>
                </a:lnTo>
                <a:lnTo>
                  <a:pt x="6" y="574"/>
                </a:lnTo>
                <a:lnTo>
                  <a:pt x="3" y="622"/>
                </a:lnTo>
                <a:lnTo>
                  <a:pt x="6" y="670"/>
                </a:lnTo>
                <a:lnTo>
                  <a:pt x="22" y="714"/>
                </a:lnTo>
                <a:lnTo>
                  <a:pt x="43" y="754"/>
                </a:lnTo>
                <a:lnTo>
                  <a:pt x="71" y="789"/>
                </a:lnTo>
                <a:lnTo>
                  <a:pt x="105" y="821"/>
                </a:lnTo>
                <a:lnTo>
                  <a:pt x="142" y="845"/>
                </a:lnTo>
                <a:lnTo>
                  <a:pt x="179" y="869"/>
                </a:lnTo>
                <a:lnTo>
                  <a:pt x="215" y="881"/>
                </a:lnTo>
                <a:lnTo>
                  <a:pt x="252" y="893"/>
                </a:lnTo>
                <a:lnTo>
                  <a:pt x="283" y="897"/>
                </a:lnTo>
                <a:lnTo>
                  <a:pt x="314" y="893"/>
                </a:lnTo>
                <a:lnTo>
                  <a:pt x="345" y="889"/>
                </a:lnTo>
                <a:lnTo>
                  <a:pt x="379" y="881"/>
                </a:lnTo>
                <a:lnTo>
                  <a:pt x="406" y="865"/>
                </a:lnTo>
                <a:lnTo>
                  <a:pt x="434" y="849"/>
                </a:lnTo>
                <a:lnTo>
                  <a:pt x="459" y="829"/>
                </a:lnTo>
                <a:lnTo>
                  <a:pt x="480" y="805"/>
                </a:lnTo>
                <a:lnTo>
                  <a:pt x="496" y="782"/>
                </a:lnTo>
                <a:lnTo>
                  <a:pt x="505" y="750"/>
                </a:lnTo>
                <a:lnTo>
                  <a:pt x="511" y="714"/>
                </a:lnTo>
                <a:lnTo>
                  <a:pt x="505" y="678"/>
                </a:lnTo>
                <a:lnTo>
                  <a:pt x="496" y="650"/>
                </a:lnTo>
                <a:lnTo>
                  <a:pt x="480" y="622"/>
                </a:lnTo>
                <a:lnTo>
                  <a:pt x="459" y="598"/>
                </a:lnTo>
                <a:lnTo>
                  <a:pt x="434" y="574"/>
                </a:lnTo>
                <a:lnTo>
                  <a:pt x="406" y="558"/>
                </a:lnTo>
                <a:lnTo>
                  <a:pt x="376" y="546"/>
                </a:lnTo>
                <a:lnTo>
                  <a:pt x="345" y="534"/>
                </a:lnTo>
                <a:lnTo>
                  <a:pt x="314" y="530"/>
                </a:lnTo>
                <a:lnTo>
                  <a:pt x="283" y="526"/>
                </a:lnTo>
                <a:lnTo>
                  <a:pt x="252" y="530"/>
                </a:lnTo>
                <a:lnTo>
                  <a:pt x="215" y="538"/>
                </a:lnTo>
                <a:lnTo>
                  <a:pt x="179" y="554"/>
                </a:lnTo>
                <a:lnTo>
                  <a:pt x="142" y="578"/>
                </a:lnTo>
                <a:lnTo>
                  <a:pt x="105" y="606"/>
                </a:lnTo>
                <a:lnTo>
                  <a:pt x="74" y="638"/>
                </a:lnTo>
                <a:lnTo>
                  <a:pt x="43" y="674"/>
                </a:lnTo>
                <a:lnTo>
                  <a:pt x="22" y="714"/>
                </a:lnTo>
                <a:lnTo>
                  <a:pt x="6" y="762"/>
                </a:lnTo>
                <a:lnTo>
                  <a:pt x="3" y="809"/>
                </a:lnTo>
                <a:lnTo>
                  <a:pt x="6" y="857"/>
                </a:lnTo>
                <a:lnTo>
                  <a:pt x="22" y="901"/>
                </a:lnTo>
                <a:lnTo>
                  <a:pt x="46" y="941"/>
                </a:lnTo>
                <a:lnTo>
                  <a:pt x="74" y="973"/>
                </a:lnTo>
                <a:lnTo>
                  <a:pt x="108" y="1005"/>
                </a:lnTo>
                <a:lnTo>
                  <a:pt x="145" y="1033"/>
                </a:lnTo>
                <a:lnTo>
                  <a:pt x="182" y="1053"/>
                </a:lnTo>
                <a:lnTo>
                  <a:pt x="219" y="1069"/>
                </a:lnTo>
                <a:lnTo>
                  <a:pt x="256" y="1077"/>
                </a:lnTo>
                <a:lnTo>
                  <a:pt x="286" y="1081"/>
                </a:lnTo>
                <a:lnTo>
                  <a:pt x="314" y="1077"/>
                </a:lnTo>
                <a:lnTo>
                  <a:pt x="345" y="1069"/>
                </a:lnTo>
                <a:lnTo>
                  <a:pt x="376" y="1057"/>
                </a:lnTo>
                <a:lnTo>
                  <a:pt x="403" y="1041"/>
                </a:lnTo>
                <a:lnTo>
                  <a:pt x="431" y="1025"/>
                </a:lnTo>
                <a:lnTo>
                  <a:pt x="459" y="1001"/>
                </a:lnTo>
                <a:lnTo>
                  <a:pt x="477" y="977"/>
                </a:lnTo>
                <a:lnTo>
                  <a:pt x="496" y="953"/>
                </a:lnTo>
                <a:lnTo>
                  <a:pt x="505" y="921"/>
                </a:lnTo>
                <a:lnTo>
                  <a:pt x="508" y="893"/>
                </a:lnTo>
                <a:lnTo>
                  <a:pt x="505" y="865"/>
                </a:lnTo>
                <a:lnTo>
                  <a:pt x="499" y="837"/>
                </a:lnTo>
                <a:lnTo>
                  <a:pt x="483" y="809"/>
                </a:lnTo>
                <a:lnTo>
                  <a:pt x="465" y="785"/>
                </a:lnTo>
                <a:lnTo>
                  <a:pt x="443" y="766"/>
                </a:lnTo>
                <a:lnTo>
                  <a:pt x="416" y="746"/>
                </a:lnTo>
                <a:lnTo>
                  <a:pt x="388" y="730"/>
                </a:lnTo>
                <a:lnTo>
                  <a:pt x="354" y="718"/>
                </a:lnTo>
                <a:lnTo>
                  <a:pt x="320" y="714"/>
                </a:lnTo>
                <a:lnTo>
                  <a:pt x="286" y="710"/>
                </a:lnTo>
                <a:lnTo>
                  <a:pt x="246" y="714"/>
                </a:lnTo>
                <a:lnTo>
                  <a:pt x="209" y="726"/>
                </a:lnTo>
                <a:lnTo>
                  <a:pt x="169" y="742"/>
                </a:lnTo>
                <a:lnTo>
                  <a:pt x="132" y="766"/>
                </a:lnTo>
                <a:lnTo>
                  <a:pt x="99" y="793"/>
                </a:lnTo>
                <a:lnTo>
                  <a:pt x="65" y="829"/>
                </a:lnTo>
                <a:lnTo>
                  <a:pt x="40" y="865"/>
                </a:lnTo>
                <a:lnTo>
                  <a:pt x="18" y="905"/>
                </a:lnTo>
                <a:lnTo>
                  <a:pt x="6" y="945"/>
                </a:lnTo>
                <a:lnTo>
                  <a:pt x="0" y="989"/>
                </a:lnTo>
                <a:lnTo>
                  <a:pt x="6" y="1029"/>
                </a:lnTo>
                <a:lnTo>
                  <a:pt x="18" y="1069"/>
                </a:lnTo>
                <a:lnTo>
                  <a:pt x="40" y="1108"/>
                </a:lnTo>
                <a:lnTo>
                  <a:pt x="65" y="1144"/>
                </a:lnTo>
                <a:lnTo>
                  <a:pt x="99" y="1176"/>
                </a:lnTo>
                <a:lnTo>
                  <a:pt x="132" y="1200"/>
                </a:lnTo>
                <a:lnTo>
                  <a:pt x="172" y="1224"/>
                </a:lnTo>
                <a:lnTo>
                  <a:pt x="209" y="1240"/>
                </a:lnTo>
                <a:lnTo>
                  <a:pt x="249" y="1252"/>
                </a:lnTo>
                <a:lnTo>
                  <a:pt x="289" y="1256"/>
                </a:lnTo>
              </a:path>
            </a:pathLst>
          </a:custGeom>
          <a:noFill/>
          <a:ln w="508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7" name="Freeform 20"/>
          <p:cNvSpPr>
            <a:spLocks/>
          </p:cNvSpPr>
          <p:nvPr/>
        </p:nvSpPr>
        <p:spPr bwMode="auto">
          <a:xfrm>
            <a:off x="6242050" y="3098800"/>
            <a:ext cx="958850" cy="420688"/>
          </a:xfrm>
          <a:custGeom>
            <a:avLst/>
            <a:gdLst>
              <a:gd name="T0" fmla="*/ 948933 w 1257"/>
              <a:gd name="T1" fmla="*/ 176656 h 512"/>
              <a:gd name="T2" fmla="*/ 903165 w 1257"/>
              <a:gd name="T3" fmla="*/ 86274 h 512"/>
              <a:gd name="T4" fmla="*/ 821545 w 1257"/>
              <a:gd name="T5" fmla="*/ 18076 h 512"/>
              <a:gd name="T6" fmla="*/ 714751 w 1257"/>
              <a:gd name="T7" fmla="*/ 7395 h 512"/>
              <a:gd name="T8" fmla="*/ 623214 w 1257"/>
              <a:gd name="T9" fmla="*/ 60803 h 512"/>
              <a:gd name="T10" fmla="*/ 562953 w 1257"/>
              <a:gd name="T11" fmla="*/ 147076 h 512"/>
              <a:gd name="T12" fmla="*/ 541594 w 1257"/>
              <a:gd name="T13" fmla="*/ 232529 h 512"/>
              <a:gd name="T14" fmla="*/ 553799 w 1257"/>
              <a:gd name="T15" fmla="*/ 311408 h 512"/>
              <a:gd name="T16" fmla="*/ 593465 w 1257"/>
              <a:gd name="T17" fmla="*/ 377140 h 512"/>
              <a:gd name="T18" fmla="*/ 653727 w 1257"/>
              <a:gd name="T19" fmla="*/ 417401 h 512"/>
              <a:gd name="T20" fmla="*/ 730008 w 1257"/>
              <a:gd name="T21" fmla="*/ 407542 h 512"/>
              <a:gd name="T22" fmla="*/ 787981 w 1257"/>
              <a:gd name="T23" fmla="*/ 356599 h 512"/>
              <a:gd name="T24" fmla="*/ 818493 w 1257"/>
              <a:gd name="T25" fmla="*/ 283471 h 512"/>
              <a:gd name="T26" fmla="*/ 821545 w 1257"/>
              <a:gd name="T27" fmla="*/ 207057 h 512"/>
              <a:gd name="T28" fmla="*/ 787981 w 1257"/>
              <a:gd name="T29" fmla="*/ 114210 h 512"/>
              <a:gd name="T30" fmla="*/ 717803 w 1257"/>
              <a:gd name="T31" fmla="*/ 35331 h 512"/>
              <a:gd name="T32" fmla="*/ 617112 w 1257"/>
              <a:gd name="T33" fmla="*/ 2465 h 512"/>
              <a:gd name="T34" fmla="*/ 517184 w 1257"/>
              <a:gd name="T35" fmla="*/ 35331 h 512"/>
              <a:gd name="T36" fmla="*/ 447006 w 1257"/>
              <a:gd name="T37" fmla="*/ 116675 h 512"/>
              <a:gd name="T38" fmla="*/ 410391 w 1257"/>
              <a:gd name="T39" fmla="*/ 207057 h 512"/>
              <a:gd name="T40" fmla="*/ 413442 w 1257"/>
              <a:gd name="T41" fmla="*/ 285936 h 512"/>
              <a:gd name="T42" fmla="*/ 443954 w 1257"/>
              <a:gd name="T43" fmla="*/ 356599 h 512"/>
              <a:gd name="T44" fmla="*/ 495825 w 1257"/>
              <a:gd name="T45" fmla="*/ 407542 h 512"/>
              <a:gd name="T46" fmla="*/ 575157 w 1257"/>
              <a:gd name="T47" fmla="*/ 417401 h 512"/>
              <a:gd name="T48" fmla="*/ 635419 w 1257"/>
              <a:gd name="T49" fmla="*/ 377140 h 512"/>
              <a:gd name="T50" fmla="*/ 675085 w 1257"/>
              <a:gd name="T51" fmla="*/ 308943 h 512"/>
              <a:gd name="T52" fmla="*/ 690341 w 1257"/>
              <a:gd name="T53" fmla="*/ 234994 h 512"/>
              <a:gd name="T54" fmla="*/ 668983 w 1257"/>
              <a:gd name="T55" fmla="*/ 143790 h 512"/>
              <a:gd name="T56" fmla="*/ 611009 w 1257"/>
              <a:gd name="T57" fmla="*/ 58338 h 512"/>
              <a:gd name="T58" fmla="*/ 520235 w 1257"/>
              <a:gd name="T59" fmla="*/ 4930 h 512"/>
              <a:gd name="T60" fmla="*/ 413442 w 1257"/>
              <a:gd name="T61" fmla="*/ 18076 h 512"/>
              <a:gd name="T62" fmla="*/ 331822 w 1257"/>
              <a:gd name="T63" fmla="*/ 86274 h 512"/>
              <a:gd name="T64" fmla="*/ 286053 w 1257"/>
              <a:gd name="T65" fmla="*/ 176656 h 512"/>
              <a:gd name="T66" fmla="*/ 276899 w 1257"/>
              <a:gd name="T67" fmla="*/ 258000 h 512"/>
              <a:gd name="T68" fmla="*/ 298258 w 1257"/>
              <a:gd name="T69" fmla="*/ 333592 h 512"/>
              <a:gd name="T70" fmla="*/ 344027 w 1257"/>
              <a:gd name="T71" fmla="*/ 394395 h 512"/>
              <a:gd name="T72" fmla="*/ 413442 w 1257"/>
              <a:gd name="T73" fmla="*/ 419866 h 512"/>
              <a:gd name="T74" fmla="*/ 483620 w 1257"/>
              <a:gd name="T75" fmla="*/ 394395 h 512"/>
              <a:gd name="T76" fmla="*/ 532440 w 1257"/>
              <a:gd name="T77" fmla="*/ 333592 h 512"/>
              <a:gd name="T78" fmla="*/ 553799 w 1257"/>
              <a:gd name="T79" fmla="*/ 258000 h 512"/>
              <a:gd name="T80" fmla="*/ 547696 w 1257"/>
              <a:gd name="T81" fmla="*/ 176656 h 512"/>
              <a:gd name="T82" fmla="*/ 495825 w 1257"/>
              <a:gd name="T83" fmla="*/ 86274 h 512"/>
              <a:gd name="T84" fmla="*/ 413442 w 1257"/>
              <a:gd name="T85" fmla="*/ 18076 h 512"/>
              <a:gd name="T86" fmla="*/ 304361 w 1257"/>
              <a:gd name="T87" fmla="*/ 4930 h 512"/>
              <a:gd name="T88" fmla="*/ 215875 w 1257"/>
              <a:gd name="T89" fmla="*/ 60803 h 512"/>
              <a:gd name="T90" fmla="*/ 154850 w 1257"/>
              <a:gd name="T91" fmla="*/ 149541 h 512"/>
              <a:gd name="T92" fmla="*/ 133491 w 1257"/>
              <a:gd name="T93" fmla="*/ 234994 h 512"/>
              <a:gd name="T94" fmla="*/ 151799 w 1257"/>
              <a:gd name="T95" fmla="*/ 308943 h 512"/>
              <a:gd name="T96" fmla="*/ 194516 w 1257"/>
              <a:gd name="T97" fmla="*/ 377140 h 512"/>
              <a:gd name="T98" fmla="*/ 255541 w 1257"/>
              <a:gd name="T99" fmla="*/ 414936 h 512"/>
              <a:gd name="T100" fmla="*/ 319617 w 1257"/>
              <a:gd name="T101" fmla="*/ 410006 h 512"/>
              <a:gd name="T102" fmla="*/ 373776 w 1257"/>
              <a:gd name="T103" fmla="*/ 363994 h 512"/>
              <a:gd name="T104" fmla="*/ 410391 w 1257"/>
              <a:gd name="T105" fmla="*/ 290866 h 512"/>
              <a:gd name="T106" fmla="*/ 413442 w 1257"/>
              <a:gd name="T107" fmla="*/ 202127 h 512"/>
              <a:gd name="T108" fmla="*/ 373776 w 1257"/>
              <a:gd name="T109" fmla="*/ 108459 h 512"/>
              <a:gd name="T110" fmla="*/ 298258 w 1257"/>
              <a:gd name="T111" fmla="*/ 32866 h 512"/>
              <a:gd name="T112" fmla="*/ 203670 w 1257"/>
              <a:gd name="T113" fmla="*/ 0 h 512"/>
              <a:gd name="T114" fmla="*/ 112896 w 1257"/>
              <a:gd name="T115" fmla="*/ 32866 h 512"/>
              <a:gd name="T116" fmla="*/ 42717 w 1257"/>
              <a:gd name="T117" fmla="*/ 108459 h 512"/>
              <a:gd name="T118" fmla="*/ 3051 w 1257"/>
              <a:gd name="T119" fmla="*/ 204592 h 51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57" h="512">
                <a:moveTo>
                  <a:pt x="1256" y="286"/>
                </a:moveTo>
                <a:lnTo>
                  <a:pt x="1252" y="252"/>
                </a:lnTo>
                <a:lnTo>
                  <a:pt x="1244" y="215"/>
                </a:lnTo>
                <a:lnTo>
                  <a:pt x="1228" y="179"/>
                </a:lnTo>
                <a:lnTo>
                  <a:pt x="1208" y="139"/>
                </a:lnTo>
                <a:lnTo>
                  <a:pt x="1184" y="105"/>
                </a:lnTo>
                <a:lnTo>
                  <a:pt x="1152" y="71"/>
                </a:lnTo>
                <a:lnTo>
                  <a:pt x="1116" y="43"/>
                </a:lnTo>
                <a:lnTo>
                  <a:pt x="1077" y="22"/>
                </a:lnTo>
                <a:lnTo>
                  <a:pt x="1033" y="6"/>
                </a:lnTo>
                <a:lnTo>
                  <a:pt x="985" y="3"/>
                </a:lnTo>
                <a:lnTo>
                  <a:pt x="937" y="9"/>
                </a:lnTo>
                <a:lnTo>
                  <a:pt x="893" y="22"/>
                </a:lnTo>
                <a:lnTo>
                  <a:pt x="853" y="43"/>
                </a:lnTo>
                <a:lnTo>
                  <a:pt x="817" y="74"/>
                </a:lnTo>
                <a:lnTo>
                  <a:pt x="785" y="105"/>
                </a:lnTo>
                <a:lnTo>
                  <a:pt x="762" y="142"/>
                </a:lnTo>
                <a:lnTo>
                  <a:pt x="738" y="179"/>
                </a:lnTo>
                <a:lnTo>
                  <a:pt x="726" y="215"/>
                </a:lnTo>
                <a:lnTo>
                  <a:pt x="714" y="252"/>
                </a:lnTo>
                <a:lnTo>
                  <a:pt x="710" y="283"/>
                </a:lnTo>
                <a:lnTo>
                  <a:pt x="714" y="314"/>
                </a:lnTo>
                <a:lnTo>
                  <a:pt x="718" y="348"/>
                </a:lnTo>
                <a:lnTo>
                  <a:pt x="726" y="379"/>
                </a:lnTo>
                <a:lnTo>
                  <a:pt x="742" y="406"/>
                </a:lnTo>
                <a:lnTo>
                  <a:pt x="758" y="434"/>
                </a:lnTo>
                <a:lnTo>
                  <a:pt x="778" y="459"/>
                </a:lnTo>
                <a:lnTo>
                  <a:pt x="801" y="480"/>
                </a:lnTo>
                <a:lnTo>
                  <a:pt x="825" y="496"/>
                </a:lnTo>
                <a:lnTo>
                  <a:pt x="857" y="508"/>
                </a:lnTo>
                <a:lnTo>
                  <a:pt x="893" y="511"/>
                </a:lnTo>
                <a:lnTo>
                  <a:pt x="929" y="508"/>
                </a:lnTo>
                <a:lnTo>
                  <a:pt x="957" y="496"/>
                </a:lnTo>
                <a:lnTo>
                  <a:pt x="985" y="480"/>
                </a:lnTo>
                <a:lnTo>
                  <a:pt x="1009" y="459"/>
                </a:lnTo>
                <a:lnTo>
                  <a:pt x="1033" y="434"/>
                </a:lnTo>
                <a:lnTo>
                  <a:pt x="1049" y="406"/>
                </a:lnTo>
                <a:lnTo>
                  <a:pt x="1061" y="376"/>
                </a:lnTo>
                <a:lnTo>
                  <a:pt x="1073" y="345"/>
                </a:lnTo>
                <a:lnTo>
                  <a:pt x="1077" y="314"/>
                </a:lnTo>
                <a:lnTo>
                  <a:pt x="1081" y="286"/>
                </a:lnTo>
                <a:lnTo>
                  <a:pt x="1077" y="252"/>
                </a:lnTo>
                <a:lnTo>
                  <a:pt x="1069" y="215"/>
                </a:lnTo>
                <a:lnTo>
                  <a:pt x="1053" y="179"/>
                </a:lnTo>
                <a:lnTo>
                  <a:pt x="1033" y="139"/>
                </a:lnTo>
                <a:lnTo>
                  <a:pt x="1009" y="105"/>
                </a:lnTo>
                <a:lnTo>
                  <a:pt x="977" y="71"/>
                </a:lnTo>
                <a:lnTo>
                  <a:pt x="941" y="43"/>
                </a:lnTo>
                <a:lnTo>
                  <a:pt x="901" y="22"/>
                </a:lnTo>
                <a:lnTo>
                  <a:pt x="857" y="6"/>
                </a:lnTo>
                <a:lnTo>
                  <a:pt x="809" y="3"/>
                </a:lnTo>
                <a:lnTo>
                  <a:pt x="762" y="9"/>
                </a:lnTo>
                <a:lnTo>
                  <a:pt x="718" y="22"/>
                </a:lnTo>
                <a:lnTo>
                  <a:pt x="678" y="43"/>
                </a:lnTo>
                <a:lnTo>
                  <a:pt x="642" y="74"/>
                </a:lnTo>
                <a:lnTo>
                  <a:pt x="610" y="105"/>
                </a:lnTo>
                <a:lnTo>
                  <a:pt x="586" y="142"/>
                </a:lnTo>
                <a:lnTo>
                  <a:pt x="562" y="179"/>
                </a:lnTo>
                <a:lnTo>
                  <a:pt x="550" y="215"/>
                </a:lnTo>
                <a:lnTo>
                  <a:pt x="538" y="252"/>
                </a:lnTo>
                <a:lnTo>
                  <a:pt x="534" y="283"/>
                </a:lnTo>
                <a:lnTo>
                  <a:pt x="538" y="314"/>
                </a:lnTo>
                <a:lnTo>
                  <a:pt x="542" y="348"/>
                </a:lnTo>
                <a:lnTo>
                  <a:pt x="550" y="379"/>
                </a:lnTo>
                <a:lnTo>
                  <a:pt x="566" y="406"/>
                </a:lnTo>
                <a:lnTo>
                  <a:pt x="582" y="434"/>
                </a:lnTo>
                <a:lnTo>
                  <a:pt x="602" y="459"/>
                </a:lnTo>
                <a:lnTo>
                  <a:pt x="626" y="480"/>
                </a:lnTo>
                <a:lnTo>
                  <a:pt x="650" y="496"/>
                </a:lnTo>
                <a:lnTo>
                  <a:pt x="682" y="508"/>
                </a:lnTo>
                <a:lnTo>
                  <a:pt x="718" y="511"/>
                </a:lnTo>
                <a:lnTo>
                  <a:pt x="754" y="508"/>
                </a:lnTo>
                <a:lnTo>
                  <a:pt x="782" y="496"/>
                </a:lnTo>
                <a:lnTo>
                  <a:pt x="809" y="480"/>
                </a:lnTo>
                <a:lnTo>
                  <a:pt x="833" y="459"/>
                </a:lnTo>
                <a:lnTo>
                  <a:pt x="857" y="434"/>
                </a:lnTo>
                <a:lnTo>
                  <a:pt x="873" y="406"/>
                </a:lnTo>
                <a:lnTo>
                  <a:pt x="885" y="376"/>
                </a:lnTo>
                <a:lnTo>
                  <a:pt x="897" y="345"/>
                </a:lnTo>
                <a:lnTo>
                  <a:pt x="901" y="314"/>
                </a:lnTo>
                <a:lnTo>
                  <a:pt x="905" y="286"/>
                </a:lnTo>
                <a:lnTo>
                  <a:pt x="901" y="252"/>
                </a:lnTo>
                <a:lnTo>
                  <a:pt x="893" y="215"/>
                </a:lnTo>
                <a:lnTo>
                  <a:pt x="877" y="175"/>
                </a:lnTo>
                <a:lnTo>
                  <a:pt x="857" y="139"/>
                </a:lnTo>
                <a:lnTo>
                  <a:pt x="833" y="102"/>
                </a:lnTo>
                <a:lnTo>
                  <a:pt x="801" y="71"/>
                </a:lnTo>
                <a:lnTo>
                  <a:pt x="766" y="43"/>
                </a:lnTo>
                <a:lnTo>
                  <a:pt x="726" y="22"/>
                </a:lnTo>
                <a:lnTo>
                  <a:pt x="682" y="6"/>
                </a:lnTo>
                <a:lnTo>
                  <a:pt x="634" y="3"/>
                </a:lnTo>
                <a:lnTo>
                  <a:pt x="586" y="6"/>
                </a:lnTo>
                <a:lnTo>
                  <a:pt x="542" y="22"/>
                </a:lnTo>
                <a:lnTo>
                  <a:pt x="502" y="43"/>
                </a:lnTo>
                <a:lnTo>
                  <a:pt x="467" y="71"/>
                </a:lnTo>
                <a:lnTo>
                  <a:pt x="435" y="105"/>
                </a:lnTo>
                <a:lnTo>
                  <a:pt x="411" y="142"/>
                </a:lnTo>
                <a:lnTo>
                  <a:pt x="387" y="179"/>
                </a:lnTo>
                <a:lnTo>
                  <a:pt x="375" y="215"/>
                </a:lnTo>
                <a:lnTo>
                  <a:pt x="363" y="252"/>
                </a:lnTo>
                <a:lnTo>
                  <a:pt x="359" y="283"/>
                </a:lnTo>
                <a:lnTo>
                  <a:pt x="363" y="314"/>
                </a:lnTo>
                <a:lnTo>
                  <a:pt x="367" y="345"/>
                </a:lnTo>
                <a:lnTo>
                  <a:pt x="375" y="379"/>
                </a:lnTo>
                <a:lnTo>
                  <a:pt x="391" y="406"/>
                </a:lnTo>
                <a:lnTo>
                  <a:pt x="407" y="434"/>
                </a:lnTo>
                <a:lnTo>
                  <a:pt x="427" y="459"/>
                </a:lnTo>
                <a:lnTo>
                  <a:pt x="451" y="480"/>
                </a:lnTo>
                <a:lnTo>
                  <a:pt x="474" y="496"/>
                </a:lnTo>
                <a:lnTo>
                  <a:pt x="506" y="505"/>
                </a:lnTo>
                <a:lnTo>
                  <a:pt x="542" y="511"/>
                </a:lnTo>
                <a:lnTo>
                  <a:pt x="578" y="505"/>
                </a:lnTo>
                <a:lnTo>
                  <a:pt x="606" y="496"/>
                </a:lnTo>
                <a:lnTo>
                  <a:pt x="634" y="480"/>
                </a:lnTo>
                <a:lnTo>
                  <a:pt x="658" y="459"/>
                </a:lnTo>
                <a:lnTo>
                  <a:pt x="682" y="434"/>
                </a:lnTo>
                <a:lnTo>
                  <a:pt x="698" y="406"/>
                </a:lnTo>
                <a:lnTo>
                  <a:pt x="710" y="376"/>
                </a:lnTo>
                <a:lnTo>
                  <a:pt x="722" y="345"/>
                </a:lnTo>
                <a:lnTo>
                  <a:pt x="726" y="314"/>
                </a:lnTo>
                <a:lnTo>
                  <a:pt x="730" y="283"/>
                </a:lnTo>
                <a:lnTo>
                  <a:pt x="726" y="252"/>
                </a:lnTo>
                <a:lnTo>
                  <a:pt x="718" y="215"/>
                </a:lnTo>
                <a:lnTo>
                  <a:pt x="702" y="179"/>
                </a:lnTo>
                <a:lnTo>
                  <a:pt x="678" y="142"/>
                </a:lnTo>
                <a:lnTo>
                  <a:pt x="650" y="105"/>
                </a:lnTo>
                <a:lnTo>
                  <a:pt x="618" y="74"/>
                </a:lnTo>
                <a:lnTo>
                  <a:pt x="582" y="43"/>
                </a:lnTo>
                <a:lnTo>
                  <a:pt x="542" y="22"/>
                </a:lnTo>
                <a:lnTo>
                  <a:pt x="494" y="6"/>
                </a:lnTo>
                <a:lnTo>
                  <a:pt x="447" y="3"/>
                </a:lnTo>
                <a:lnTo>
                  <a:pt x="399" y="6"/>
                </a:lnTo>
                <a:lnTo>
                  <a:pt x="355" y="22"/>
                </a:lnTo>
                <a:lnTo>
                  <a:pt x="315" y="46"/>
                </a:lnTo>
                <a:lnTo>
                  <a:pt x="283" y="74"/>
                </a:lnTo>
                <a:lnTo>
                  <a:pt x="251" y="108"/>
                </a:lnTo>
                <a:lnTo>
                  <a:pt x="223" y="145"/>
                </a:lnTo>
                <a:lnTo>
                  <a:pt x="203" y="182"/>
                </a:lnTo>
                <a:lnTo>
                  <a:pt x="187" y="219"/>
                </a:lnTo>
                <a:lnTo>
                  <a:pt x="179" y="256"/>
                </a:lnTo>
                <a:lnTo>
                  <a:pt x="175" y="286"/>
                </a:lnTo>
                <a:lnTo>
                  <a:pt x="179" y="314"/>
                </a:lnTo>
                <a:lnTo>
                  <a:pt x="187" y="345"/>
                </a:lnTo>
                <a:lnTo>
                  <a:pt x="199" y="376"/>
                </a:lnTo>
                <a:lnTo>
                  <a:pt x="215" y="403"/>
                </a:lnTo>
                <a:lnTo>
                  <a:pt x="231" y="431"/>
                </a:lnTo>
                <a:lnTo>
                  <a:pt x="255" y="459"/>
                </a:lnTo>
                <a:lnTo>
                  <a:pt x="279" y="477"/>
                </a:lnTo>
                <a:lnTo>
                  <a:pt x="303" y="496"/>
                </a:lnTo>
                <a:lnTo>
                  <a:pt x="335" y="505"/>
                </a:lnTo>
                <a:lnTo>
                  <a:pt x="363" y="508"/>
                </a:lnTo>
                <a:lnTo>
                  <a:pt x="391" y="505"/>
                </a:lnTo>
                <a:lnTo>
                  <a:pt x="419" y="499"/>
                </a:lnTo>
                <a:lnTo>
                  <a:pt x="447" y="483"/>
                </a:lnTo>
                <a:lnTo>
                  <a:pt x="471" y="465"/>
                </a:lnTo>
                <a:lnTo>
                  <a:pt x="490" y="443"/>
                </a:lnTo>
                <a:lnTo>
                  <a:pt x="510" y="416"/>
                </a:lnTo>
                <a:lnTo>
                  <a:pt x="526" y="388"/>
                </a:lnTo>
                <a:lnTo>
                  <a:pt x="538" y="354"/>
                </a:lnTo>
                <a:lnTo>
                  <a:pt x="542" y="320"/>
                </a:lnTo>
                <a:lnTo>
                  <a:pt x="546" y="286"/>
                </a:lnTo>
                <a:lnTo>
                  <a:pt x="542" y="246"/>
                </a:lnTo>
                <a:lnTo>
                  <a:pt x="530" y="209"/>
                </a:lnTo>
                <a:lnTo>
                  <a:pt x="514" y="169"/>
                </a:lnTo>
                <a:lnTo>
                  <a:pt x="490" y="132"/>
                </a:lnTo>
                <a:lnTo>
                  <a:pt x="463" y="99"/>
                </a:lnTo>
                <a:lnTo>
                  <a:pt x="427" y="65"/>
                </a:lnTo>
                <a:lnTo>
                  <a:pt x="391" y="40"/>
                </a:lnTo>
                <a:lnTo>
                  <a:pt x="351" y="18"/>
                </a:lnTo>
                <a:lnTo>
                  <a:pt x="311" y="6"/>
                </a:lnTo>
                <a:lnTo>
                  <a:pt x="267" y="0"/>
                </a:lnTo>
                <a:lnTo>
                  <a:pt x="227" y="6"/>
                </a:lnTo>
                <a:lnTo>
                  <a:pt x="187" y="18"/>
                </a:lnTo>
                <a:lnTo>
                  <a:pt x="148" y="40"/>
                </a:lnTo>
                <a:lnTo>
                  <a:pt x="112" y="65"/>
                </a:lnTo>
                <a:lnTo>
                  <a:pt x="80" y="99"/>
                </a:lnTo>
                <a:lnTo>
                  <a:pt x="56" y="132"/>
                </a:lnTo>
                <a:lnTo>
                  <a:pt x="32" y="172"/>
                </a:lnTo>
                <a:lnTo>
                  <a:pt x="16" y="209"/>
                </a:lnTo>
                <a:lnTo>
                  <a:pt x="4" y="249"/>
                </a:lnTo>
                <a:lnTo>
                  <a:pt x="0" y="289"/>
                </a:lnTo>
              </a:path>
            </a:pathLst>
          </a:custGeom>
          <a:noFill/>
          <a:ln w="508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" name="Freeform 21"/>
          <p:cNvSpPr>
            <a:spLocks/>
          </p:cNvSpPr>
          <p:nvPr/>
        </p:nvSpPr>
        <p:spPr bwMode="auto">
          <a:xfrm>
            <a:off x="6238875" y="4921250"/>
            <a:ext cx="957263" cy="419100"/>
          </a:xfrm>
          <a:custGeom>
            <a:avLst/>
            <a:gdLst>
              <a:gd name="T0" fmla="*/ 9139 w 1257"/>
              <a:gd name="T1" fmla="*/ 242292 h 512"/>
              <a:gd name="T2" fmla="*/ 54831 w 1257"/>
              <a:gd name="T3" fmla="*/ 332333 h 512"/>
              <a:gd name="T4" fmla="*/ 136317 w 1257"/>
              <a:gd name="T5" fmla="*/ 400273 h 512"/>
              <a:gd name="T6" fmla="*/ 242933 w 1257"/>
              <a:gd name="T7" fmla="*/ 410914 h 512"/>
              <a:gd name="T8" fmla="*/ 334319 w 1257"/>
              <a:gd name="T9" fmla="*/ 357708 h 512"/>
              <a:gd name="T10" fmla="*/ 394481 w 1257"/>
              <a:gd name="T11" fmla="*/ 271760 h 512"/>
              <a:gd name="T12" fmla="*/ 415804 w 1257"/>
              <a:gd name="T13" fmla="*/ 186630 h 512"/>
              <a:gd name="T14" fmla="*/ 403619 w 1257"/>
              <a:gd name="T15" fmla="*/ 108049 h 512"/>
              <a:gd name="T16" fmla="*/ 364019 w 1257"/>
              <a:gd name="T17" fmla="*/ 42565 h 512"/>
              <a:gd name="T18" fmla="*/ 303857 w 1257"/>
              <a:gd name="T19" fmla="*/ 2456 h 512"/>
              <a:gd name="T20" fmla="*/ 227702 w 1257"/>
              <a:gd name="T21" fmla="*/ 12278 h 512"/>
              <a:gd name="T22" fmla="*/ 169825 w 1257"/>
              <a:gd name="T23" fmla="*/ 63029 h 512"/>
              <a:gd name="T24" fmla="*/ 139363 w 1257"/>
              <a:gd name="T25" fmla="*/ 135880 h 512"/>
              <a:gd name="T26" fmla="*/ 136317 w 1257"/>
              <a:gd name="T27" fmla="*/ 212006 h 512"/>
              <a:gd name="T28" fmla="*/ 169825 w 1257"/>
              <a:gd name="T29" fmla="*/ 304502 h 512"/>
              <a:gd name="T30" fmla="*/ 239887 w 1257"/>
              <a:gd name="T31" fmla="*/ 383084 h 512"/>
              <a:gd name="T32" fmla="*/ 340411 w 1257"/>
              <a:gd name="T33" fmla="*/ 415826 h 512"/>
              <a:gd name="T34" fmla="*/ 440173 w 1257"/>
              <a:gd name="T35" fmla="*/ 383084 h 512"/>
              <a:gd name="T36" fmla="*/ 510236 w 1257"/>
              <a:gd name="T37" fmla="*/ 302047 h 512"/>
              <a:gd name="T38" fmla="*/ 546790 w 1257"/>
              <a:gd name="T39" fmla="*/ 212006 h 512"/>
              <a:gd name="T40" fmla="*/ 543744 w 1257"/>
              <a:gd name="T41" fmla="*/ 133424 h 512"/>
              <a:gd name="T42" fmla="*/ 513282 w 1257"/>
              <a:gd name="T43" fmla="*/ 63029 h 512"/>
              <a:gd name="T44" fmla="*/ 461497 w 1257"/>
              <a:gd name="T45" fmla="*/ 12278 h 512"/>
              <a:gd name="T46" fmla="*/ 382296 w 1257"/>
              <a:gd name="T47" fmla="*/ 2456 h 512"/>
              <a:gd name="T48" fmla="*/ 322134 w 1257"/>
              <a:gd name="T49" fmla="*/ 42565 h 512"/>
              <a:gd name="T50" fmla="*/ 282533 w 1257"/>
              <a:gd name="T51" fmla="*/ 110505 h 512"/>
              <a:gd name="T52" fmla="*/ 267303 w 1257"/>
              <a:gd name="T53" fmla="*/ 184175 h 512"/>
              <a:gd name="T54" fmla="*/ 288626 w 1257"/>
              <a:gd name="T55" fmla="*/ 275034 h 512"/>
              <a:gd name="T56" fmla="*/ 346503 w 1257"/>
              <a:gd name="T57" fmla="*/ 360164 h 512"/>
              <a:gd name="T58" fmla="*/ 437127 w 1257"/>
              <a:gd name="T59" fmla="*/ 413370 h 512"/>
              <a:gd name="T60" fmla="*/ 543744 w 1257"/>
              <a:gd name="T61" fmla="*/ 400273 h 512"/>
              <a:gd name="T62" fmla="*/ 625229 w 1257"/>
              <a:gd name="T63" fmla="*/ 332333 h 512"/>
              <a:gd name="T64" fmla="*/ 670922 w 1257"/>
              <a:gd name="T65" fmla="*/ 242292 h 512"/>
              <a:gd name="T66" fmla="*/ 680060 w 1257"/>
              <a:gd name="T67" fmla="*/ 161255 h 512"/>
              <a:gd name="T68" fmla="*/ 658737 w 1257"/>
              <a:gd name="T69" fmla="*/ 85948 h 512"/>
              <a:gd name="T70" fmla="*/ 613044 w 1257"/>
              <a:gd name="T71" fmla="*/ 25375 h 512"/>
              <a:gd name="T72" fmla="*/ 543744 w 1257"/>
              <a:gd name="T73" fmla="*/ 0 h 512"/>
              <a:gd name="T74" fmla="*/ 473681 w 1257"/>
              <a:gd name="T75" fmla="*/ 25375 h 512"/>
              <a:gd name="T76" fmla="*/ 424943 w 1257"/>
              <a:gd name="T77" fmla="*/ 85948 h 512"/>
              <a:gd name="T78" fmla="*/ 403619 w 1257"/>
              <a:gd name="T79" fmla="*/ 161255 h 512"/>
              <a:gd name="T80" fmla="*/ 409712 w 1257"/>
              <a:gd name="T81" fmla="*/ 242292 h 512"/>
              <a:gd name="T82" fmla="*/ 461497 w 1257"/>
              <a:gd name="T83" fmla="*/ 332333 h 512"/>
              <a:gd name="T84" fmla="*/ 543744 w 1257"/>
              <a:gd name="T85" fmla="*/ 400273 h 512"/>
              <a:gd name="T86" fmla="*/ 652645 w 1257"/>
              <a:gd name="T87" fmla="*/ 413370 h 512"/>
              <a:gd name="T88" fmla="*/ 740984 w 1257"/>
              <a:gd name="T89" fmla="*/ 357708 h 512"/>
              <a:gd name="T90" fmla="*/ 801908 w 1257"/>
              <a:gd name="T91" fmla="*/ 269304 h 512"/>
              <a:gd name="T92" fmla="*/ 823231 w 1257"/>
              <a:gd name="T93" fmla="*/ 184175 h 512"/>
              <a:gd name="T94" fmla="*/ 804954 w 1257"/>
              <a:gd name="T95" fmla="*/ 110505 h 512"/>
              <a:gd name="T96" fmla="*/ 762307 w 1257"/>
              <a:gd name="T97" fmla="*/ 42565 h 512"/>
              <a:gd name="T98" fmla="*/ 701384 w 1257"/>
              <a:gd name="T99" fmla="*/ 4911 h 512"/>
              <a:gd name="T100" fmla="*/ 637414 w 1257"/>
              <a:gd name="T101" fmla="*/ 9823 h 512"/>
              <a:gd name="T102" fmla="*/ 583344 w 1257"/>
              <a:gd name="T103" fmla="*/ 55662 h 512"/>
              <a:gd name="T104" fmla="*/ 546790 w 1257"/>
              <a:gd name="T105" fmla="*/ 128513 h 512"/>
              <a:gd name="T106" fmla="*/ 543744 w 1257"/>
              <a:gd name="T107" fmla="*/ 216917 h 512"/>
              <a:gd name="T108" fmla="*/ 583344 w 1257"/>
              <a:gd name="T109" fmla="*/ 310232 h 512"/>
              <a:gd name="T110" fmla="*/ 658737 w 1257"/>
              <a:gd name="T111" fmla="*/ 385539 h 512"/>
              <a:gd name="T112" fmla="*/ 753169 w 1257"/>
              <a:gd name="T113" fmla="*/ 418281 h 512"/>
              <a:gd name="T114" fmla="*/ 843793 w 1257"/>
              <a:gd name="T115" fmla="*/ 385539 h 512"/>
              <a:gd name="T116" fmla="*/ 913855 w 1257"/>
              <a:gd name="T117" fmla="*/ 310232 h 512"/>
              <a:gd name="T118" fmla="*/ 953455 w 1257"/>
              <a:gd name="T119" fmla="*/ 214461 h 51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57" h="512">
                <a:moveTo>
                  <a:pt x="0" y="225"/>
                </a:moveTo>
                <a:lnTo>
                  <a:pt x="4" y="259"/>
                </a:lnTo>
                <a:lnTo>
                  <a:pt x="12" y="296"/>
                </a:lnTo>
                <a:lnTo>
                  <a:pt x="28" y="332"/>
                </a:lnTo>
                <a:lnTo>
                  <a:pt x="48" y="372"/>
                </a:lnTo>
                <a:lnTo>
                  <a:pt x="72" y="406"/>
                </a:lnTo>
                <a:lnTo>
                  <a:pt x="104" y="440"/>
                </a:lnTo>
                <a:lnTo>
                  <a:pt x="140" y="468"/>
                </a:lnTo>
                <a:lnTo>
                  <a:pt x="179" y="489"/>
                </a:lnTo>
                <a:lnTo>
                  <a:pt x="223" y="505"/>
                </a:lnTo>
                <a:lnTo>
                  <a:pt x="271" y="508"/>
                </a:lnTo>
                <a:lnTo>
                  <a:pt x="319" y="502"/>
                </a:lnTo>
                <a:lnTo>
                  <a:pt x="363" y="489"/>
                </a:lnTo>
                <a:lnTo>
                  <a:pt x="403" y="468"/>
                </a:lnTo>
                <a:lnTo>
                  <a:pt x="439" y="437"/>
                </a:lnTo>
                <a:lnTo>
                  <a:pt x="471" y="406"/>
                </a:lnTo>
                <a:lnTo>
                  <a:pt x="494" y="369"/>
                </a:lnTo>
                <a:lnTo>
                  <a:pt x="518" y="332"/>
                </a:lnTo>
                <a:lnTo>
                  <a:pt x="530" y="296"/>
                </a:lnTo>
                <a:lnTo>
                  <a:pt x="542" y="259"/>
                </a:lnTo>
                <a:lnTo>
                  <a:pt x="546" y="228"/>
                </a:lnTo>
                <a:lnTo>
                  <a:pt x="542" y="197"/>
                </a:lnTo>
                <a:lnTo>
                  <a:pt x="538" y="163"/>
                </a:lnTo>
                <a:lnTo>
                  <a:pt x="530" y="132"/>
                </a:lnTo>
                <a:lnTo>
                  <a:pt x="514" y="105"/>
                </a:lnTo>
                <a:lnTo>
                  <a:pt x="498" y="77"/>
                </a:lnTo>
                <a:lnTo>
                  <a:pt x="478" y="52"/>
                </a:lnTo>
                <a:lnTo>
                  <a:pt x="455" y="31"/>
                </a:lnTo>
                <a:lnTo>
                  <a:pt x="431" y="15"/>
                </a:lnTo>
                <a:lnTo>
                  <a:pt x="399" y="3"/>
                </a:lnTo>
                <a:lnTo>
                  <a:pt x="363" y="0"/>
                </a:lnTo>
                <a:lnTo>
                  <a:pt x="327" y="3"/>
                </a:lnTo>
                <a:lnTo>
                  <a:pt x="299" y="15"/>
                </a:lnTo>
                <a:lnTo>
                  <a:pt x="271" y="31"/>
                </a:lnTo>
                <a:lnTo>
                  <a:pt x="247" y="52"/>
                </a:lnTo>
                <a:lnTo>
                  <a:pt x="223" y="77"/>
                </a:lnTo>
                <a:lnTo>
                  <a:pt x="207" y="105"/>
                </a:lnTo>
                <a:lnTo>
                  <a:pt x="195" y="135"/>
                </a:lnTo>
                <a:lnTo>
                  <a:pt x="183" y="166"/>
                </a:lnTo>
                <a:lnTo>
                  <a:pt x="179" y="197"/>
                </a:lnTo>
                <a:lnTo>
                  <a:pt x="175" y="225"/>
                </a:lnTo>
                <a:lnTo>
                  <a:pt x="179" y="259"/>
                </a:lnTo>
                <a:lnTo>
                  <a:pt x="187" y="296"/>
                </a:lnTo>
                <a:lnTo>
                  <a:pt x="203" y="332"/>
                </a:lnTo>
                <a:lnTo>
                  <a:pt x="223" y="372"/>
                </a:lnTo>
                <a:lnTo>
                  <a:pt x="247" y="406"/>
                </a:lnTo>
                <a:lnTo>
                  <a:pt x="279" y="440"/>
                </a:lnTo>
                <a:lnTo>
                  <a:pt x="315" y="468"/>
                </a:lnTo>
                <a:lnTo>
                  <a:pt x="355" y="489"/>
                </a:lnTo>
                <a:lnTo>
                  <a:pt x="399" y="505"/>
                </a:lnTo>
                <a:lnTo>
                  <a:pt x="447" y="508"/>
                </a:lnTo>
                <a:lnTo>
                  <a:pt x="494" y="502"/>
                </a:lnTo>
                <a:lnTo>
                  <a:pt x="538" y="489"/>
                </a:lnTo>
                <a:lnTo>
                  <a:pt x="578" y="468"/>
                </a:lnTo>
                <a:lnTo>
                  <a:pt x="614" y="437"/>
                </a:lnTo>
                <a:lnTo>
                  <a:pt x="646" y="406"/>
                </a:lnTo>
                <a:lnTo>
                  <a:pt x="670" y="369"/>
                </a:lnTo>
                <a:lnTo>
                  <a:pt x="694" y="332"/>
                </a:lnTo>
                <a:lnTo>
                  <a:pt x="706" y="296"/>
                </a:lnTo>
                <a:lnTo>
                  <a:pt x="718" y="259"/>
                </a:lnTo>
                <a:lnTo>
                  <a:pt x="722" y="228"/>
                </a:lnTo>
                <a:lnTo>
                  <a:pt x="718" y="197"/>
                </a:lnTo>
                <a:lnTo>
                  <a:pt x="714" y="163"/>
                </a:lnTo>
                <a:lnTo>
                  <a:pt x="706" y="132"/>
                </a:lnTo>
                <a:lnTo>
                  <a:pt x="690" y="105"/>
                </a:lnTo>
                <a:lnTo>
                  <a:pt x="674" y="77"/>
                </a:lnTo>
                <a:lnTo>
                  <a:pt x="654" y="52"/>
                </a:lnTo>
                <a:lnTo>
                  <a:pt x="630" y="31"/>
                </a:lnTo>
                <a:lnTo>
                  <a:pt x="606" y="15"/>
                </a:lnTo>
                <a:lnTo>
                  <a:pt x="574" y="3"/>
                </a:lnTo>
                <a:lnTo>
                  <a:pt x="538" y="0"/>
                </a:lnTo>
                <a:lnTo>
                  <a:pt x="502" y="3"/>
                </a:lnTo>
                <a:lnTo>
                  <a:pt x="474" y="15"/>
                </a:lnTo>
                <a:lnTo>
                  <a:pt x="447" y="31"/>
                </a:lnTo>
                <a:lnTo>
                  <a:pt x="423" y="52"/>
                </a:lnTo>
                <a:lnTo>
                  <a:pt x="399" y="77"/>
                </a:lnTo>
                <a:lnTo>
                  <a:pt x="383" y="105"/>
                </a:lnTo>
                <a:lnTo>
                  <a:pt x="371" y="135"/>
                </a:lnTo>
                <a:lnTo>
                  <a:pt x="359" y="166"/>
                </a:lnTo>
                <a:lnTo>
                  <a:pt x="355" y="197"/>
                </a:lnTo>
                <a:lnTo>
                  <a:pt x="351" y="225"/>
                </a:lnTo>
                <a:lnTo>
                  <a:pt x="355" y="259"/>
                </a:lnTo>
                <a:lnTo>
                  <a:pt x="363" y="296"/>
                </a:lnTo>
                <a:lnTo>
                  <a:pt x="379" y="336"/>
                </a:lnTo>
                <a:lnTo>
                  <a:pt x="399" y="372"/>
                </a:lnTo>
                <a:lnTo>
                  <a:pt x="423" y="409"/>
                </a:lnTo>
                <a:lnTo>
                  <a:pt x="455" y="440"/>
                </a:lnTo>
                <a:lnTo>
                  <a:pt x="490" y="468"/>
                </a:lnTo>
                <a:lnTo>
                  <a:pt x="530" y="489"/>
                </a:lnTo>
                <a:lnTo>
                  <a:pt x="574" y="505"/>
                </a:lnTo>
                <a:lnTo>
                  <a:pt x="622" y="508"/>
                </a:lnTo>
                <a:lnTo>
                  <a:pt x="670" y="505"/>
                </a:lnTo>
                <a:lnTo>
                  <a:pt x="714" y="489"/>
                </a:lnTo>
                <a:lnTo>
                  <a:pt x="754" y="468"/>
                </a:lnTo>
                <a:lnTo>
                  <a:pt x="789" y="440"/>
                </a:lnTo>
                <a:lnTo>
                  <a:pt x="821" y="406"/>
                </a:lnTo>
                <a:lnTo>
                  <a:pt x="845" y="369"/>
                </a:lnTo>
                <a:lnTo>
                  <a:pt x="869" y="332"/>
                </a:lnTo>
                <a:lnTo>
                  <a:pt x="881" y="296"/>
                </a:lnTo>
                <a:lnTo>
                  <a:pt x="893" y="259"/>
                </a:lnTo>
                <a:lnTo>
                  <a:pt x="897" y="228"/>
                </a:lnTo>
                <a:lnTo>
                  <a:pt x="893" y="197"/>
                </a:lnTo>
                <a:lnTo>
                  <a:pt x="889" y="166"/>
                </a:lnTo>
                <a:lnTo>
                  <a:pt x="881" y="132"/>
                </a:lnTo>
                <a:lnTo>
                  <a:pt x="865" y="105"/>
                </a:lnTo>
                <a:lnTo>
                  <a:pt x="849" y="77"/>
                </a:lnTo>
                <a:lnTo>
                  <a:pt x="829" y="52"/>
                </a:lnTo>
                <a:lnTo>
                  <a:pt x="805" y="31"/>
                </a:lnTo>
                <a:lnTo>
                  <a:pt x="782" y="15"/>
                </a:lnTo>
                <a:lnTo>
                  <a:pt x="750" y="6"/>
                </a:lnTo>
                <a:lnTo>
                  <a:pt x="714" y="0"/>
                </a:lnTo>
                <a:lnTo>
                  <a:pt x="678" y="6"/>
                </a:lnTo>
                <a:lnTo>
                  <a:pt x="650" y="15"/>
                </a:lnTo>
                <a:lnTo>
                  <a:pt x="622" y="31"/>
                </a:lnTo>
                <a:lnTo>
                  <a:pt x="598" y="52"/>
                </a:lnTo>
                <a:lnTo>
                  <a:pt x="574" y="77"/>
                </a:lnTo>
                <a:lnTo>
                  <a:pt x="558" y="105"/>
                </a:lnTo>
                <a:lnTo>
                  <a:pt x="546" y="135"/>
                </a:lnTo>
                <a:lnTo>
                  <a:pt x="534" y="166"/>
                </a:lnTo>
                <a:lnTo>
                  <a:pt x="530" y="197"/>
                </a:lnTo>
                <a:lnTo>
                  <a:pt x="526" y="228"/>
                </a:lnTo>
                <a:lnTo>
                  <a:pt x="530" y="259"/>
                </a:lnTo>
                <a:lnTo>
                  <a:pt x="538" y="296"/>
                </a:lnTo>
                <a:lnTo>
                  <a:pt x="554" y="332"/>
                </a:lnTo>
                <a:lnTo>
                  <a:pt x="578" y="369"/>
                </a:lnTo>
                <a:lnTo>
                  <a:pt x="606" y="406"/>
                </a:lnTo>
                <a:lnTo>
                  <a:pt x="638" y="437"/>
                </a:lnTo>
                <a:lnTo>
                  <a:pt x="674" y="468"/>
                </a:lnTo>
                <a:lnTo>
                  <a:pt x="714" y="489"/>
                </a:lnTo>
                <a:lnTo>
                  <a:pt x="762" y="505"/>
                </a:lnTo>
                <a:lnTo>
                  <a:pt x="809" y="508"/>
                </a:lnTo>
                <a:lnTo>
                  <a:pt x="857" y="505"/>
                </a:lnTo>
                <a:lnTo>
                  <a:pt x="901" y="489"/>
                </a:lnTo>
                <a:lnTo>
                  <a:pt x="941" y="465"/>
                </a:lnTo>
                <a:lnTo>
                  <a:pt x="973" y="437"/>
                </a:lnTo>
                <a:lnTo>
                  <a:pt x="1005" y="403"/>
                </a:lnTo>
                <a:lnTo>
                  <a:pt x="1033" y="366"/>
                </a:lnTo>
                <a:lnTo>
                  <a:pt x="1053" y="329"/>
                </a:lnTo>
                <a:lnTo>
                  <a:pt x="1069" y="292"/>
                </a:lnTo>
                <a:lnTo>
                  <a:pt x="1077" y="255"/>
                </a:lnTo>
                <a:lnTo>
                  <a:pt x="1081" y="225"/>
                </a:lnTo>
                <a:lnTo>
                  <a:pt x="1077" y="197"/>
                </a:lnTo>
                <a:lnTo>
                  <a:pt x="1069" y="166"/>
                </a:lnTo>
                <a:lnTo>
                  <a:pt x="1057" y="135"/>
                </a:lnTo>
                <a:lnTo>
                  <a:pt x="1041" y="108"/>
                </a:lnTo>
                <a:lnTo>
                  <a:pt x="1025" y="80"/>
                </a:lnTo>
                <a:lnTo>
                  <a:pt x="1001" y="52"/>
                </a:lnTo>
                <a:lnTo>
                  <a:pt x="977" y="34"/>
                </a:lnTo>
                <a:lnTo>
                  <a:pt x="953" y="15"/>
                </a:lnTo>
                <a:lnTo>
                  <a:pt x="921" y="6"/>
                </a:lnTo>
                <a:lnTo>
                  <a:pt x="893" y="3"/>
                </a:lnTo>
                <a:lnTo>
                  <a:pt x="865" y="6"/>
                </a:lnTo>
                <a:lnTo>
                  <a:pt x="837" y="12"/>
                </a:lnTo>
                <a:lnTo>
                  <a:pt x="809" y="28"/>
                </a:lnTo>
                <a:lnTo>
                  <a:pt x="785" y="46"/>
                </a:lnTo>
                <a:lnTo>
                  <a:pt x="766" y="68"/>
                </a:lnTo>
                <a:lnTo>
                  <a:pt x="746" y="95"/>
                </a:lnTo>
                <a:lnTo>
                  <a:pt x="730" y="123"/>
                </a:lnTo>
                <a:lnTo>
                  <a:pt x="718" y="157"/>
                </a:lnTo>
                <a:lnTo>
                  <a:pt x="714" y="191"/>
                </a:lnTo>
                <a:lnTo>
                  <a:pt x="710" y="225"/>
                </a:lnTo>
                <a:lnTo>
                  <a:pt x="714" y="265"/>
                </a:lnTo>
                <a:lnTo>
                  <a:pt x="726" y="302"/>
                </a:lnTo>
                <a:lnTo>
                  <a:pt x="742" y="342"/>
                </a:lnTo>
                <a:lnTo>
                  <a:pt x="766" y="379"/>
                </a:lnTo>
                <a:lnTo>
                  <a:pt x="793" y="412"/>
                </a:lnTo>
                <a:lnTo>
                  <a:pt x="829" y="446"/>
                </a:lnTo>
                <a:lnTo>
                  <a:pt x="865" y="471"/>
                </a:lnTo>
                <a:lnTo>
                  <a:pt x="905" y="493"/>
                </a:lnTo>
                <a:lnTo>
                  <a:pt x="945" y="505"/>
                </a:lnTo>
                <a:lnTo>
                  <a:pt x="989" y="511"/>
                </a:lnTo>
                <a:lnTo>
                  <a:pt x="1029" y="505"/>
                </a:lnTo>
                <a:lnTo>
                  <a:pt x="1069" y="493"/>
                </a:lnTo>
                <a:lnTo>
                  <a:pt x="1108" y="471"/>
                </a:lnTo>
                <a:lnTo>
                  <a:pt x="1144" y="446"/>
                </a:lnTo>
                <a:lnTo>
                  <a:pt x="1176" y="412"/>
                </a:lnTo>
                <a:lnTo>
                  <a:pt x="1200" y="379"/>
                </a:lnTo>
                <a:lnTo>
                  <a:pt x="1224" y="339"/>
                </a:lnTo>
                <a:lnTo>
                  <a:pt x="1240" y="302"/>
                </a:lnTo>
                <a:lnTo>
                  <a:pt x="1252" y="262"/>
                </a:lnTo>
                <a:lnTo>
                  <a:pt x="1256" y="222"/>
                </a:lnTo>
              </a:path>
            </a:pathLst>
          </a:custGeom>
          <a:noFill/>
          <a:ln w="508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9" name="Oval 22"/>
          <p:cNvSpPr>
            <a:spLocks noChangeArrowheads="1"/>
          </p:cNvSpPr>
          <p:nvPr/>
        </p:nvSpPr>
        <p:spPr bwMode="auto">
          <a:xfrm>
            <a:off x="7715250" y="2895600"/>
            <a:ext cx="180975" cy="196850"/>
          </a:xfrm>
          <a:prstGeom prst="ellipse">
            <a:avLst/>
          </a:prstGeom>
          <a:solidFill>
            <a:schemeClr val="hlink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altLang="en-US" sz="1800" u="sng">
              <a:solidFill>
                <a:schemeClr val="hlink"/>
              </a:solidFill>
              <a:latin typeface="Arial" pitchFamily="34" charset="0"/>
            </a:endParaRPr>
          </a:p>
        </p:txBody>
      </p:sp>
      <p:sp>
        <p:nvSpPr>
          <p:cNvPr id="7190" name="Freeform 23"/>
          <p:cNvSpPr>
            <a:spLocks/>
          </p:cNvSpPr>
          <p:nvPr/>
        </p:nvSpPr>
        <p:spPr bwMode="auto">
          <a:xfrm>
            <a:off x="1150938" y="2528888"/>
            <a:ext cx="2373312" cy="3276600"/>
          </a:xfrm>
          <a:custGeom>
            <a:avLst/>
            <a:gdLst>
              <a:gd name="T0" fmla="*/ 2372437 w 2713"/>
              <a:gd name="T1" fmla="*/ 3275390 h 2709"/>
              <a:gd name="T2" fmla="*/ 0 w 2713"/>
              <a:gd name="T3" fmla="*/ 3275390 h 2709"/>
              <a:gd name="T4" fmla="*/ 0 w 2713"/>
              <a:gd name="T5" fmla="*/ 0 h 270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13" h="2709">
                <a:moveTo>
                  <a:pt x="2712" y="2708"/>
                </a:moveTo>
                <a:lnTo>
                  <a:pt x="0" y="2708"/>
                </a:lnTo>
                <a:lnTo>
                  <a:pt x="0" y="0"/>
                </a:lnTo>
              </a:path>
            </a:pathLst>
          </a:custGeom>
          <a:noFill/>
          <a:ln w="762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1" name="Freeform 24"/>
          <p:cNvSpPr>
            <a:spLocks/>
          </p:cNvSpPr>
          <p:nvPr/>
        </p:nvSpPr>
        <p:spPr bwMode="auto">
          <a:xfrm>
            <a:off x="1289050" y="3036888"/>
            <a:ext cx="2300288" cy="2420937"/>
          </a:xfrm>
          <a:custGeom>
            <a:avLst/>
            <a:gdLst>
              <a:gd name="T0" fmla="*/ 0 w 2633"/>
              <a:gd name="T1" fmla="*/ 0 h 2001"/>
              <a:gd name="T2" fmla="*/ 3495 w 2633"/>
              <a:gd name="T3" fmla="*/ 125826 h 2001"/>
              <a:gd name="T4" fmla="*/ 13978 w 2633"/>
              <a:gd name="T5" fmla="*/ 304886 h 2001"/>
              <a:gd name="T6" fmla="*/ 24462 w 2633"/>
              <a:gd name="T7" fmla="*/ 527501 h 2001"/>
              <a:gd name="T8" fmla="*/ 38440 w 2633"/>
              <a:gd name="T9" fmla="*/ 783992 h 2001"/>
              <a:gd name="T10" fmla="*/ 55913 w 2633"/>
              <a:gd name="T11" fmla="*/ 1050162 h 2001"/>
              <a:gd name="T12" fmla="*/ 69891 w 2633"/>
              <a:gd name="T13" fmla="*/ 1316332 h 2001"/>
              <a:gd name="T14" fmla="*/ 87364 w 2633"/>
              <a:gd name="T15" fmla="*/ 1563144 h 2001"/>
              <a:gd name="T16" fmla="*/ 101342 w 2633"/>
              <a:gd name="T17" fmla="*/ 1785759 h 2001"/>
              <a:gd name="T18" fmla="*/ 115320 w 2633"/>
              <a:gd name="T19" fmla="*/ 1955140 h 2001"/>
              <a:gd name="T20" fmla="*/ 125804 w 2633"/>
              <a:gd name="T21" fmla="*/ 2066447 h 2001"/>
              <a:gd name="T22" fmla="*/ 146771 w 2633"/>
              <a:gd name="T23" fmla="*/ 2182594 h 2001"/>
              <a:gd name="T24" fmla="*/ 174728 w 2633"/>
              <a:gd name="T25" fmla="*/ 2274544 h 2001"/>
              <a:gd name="T26" fmla="*/ 213168 w 2633"/>
              <a:gd name="T27" fmla="*/ 2342296 h 2001"/>
              <a:gd name="T28" fmla="*/ 262091 w 2633"/>
              <a:gd name="T29" fmla="*/ 2390690 h 2001"/>
              <a:gd name="T30" fmla="*/ 321499 w 2633"/>
              <a:gd name="T31" fmla="*/ 2414888 h 2001"/>
              <a:gd name="T32" fmla="*/ 391390 w 2633"/>
              <a:gd name="T33" fmla="*/ 2419727 h 2001"/>
              <a:gd name="T34" fmla="*/ 471764 w 2633"/>
              <a:gd name="T35" fmla="*/ 2400369 h 2001"/>
              <a:gd name="T36" fmla="*/ 566117 w 2633"/>
              <a:gd name="T37" fmla="*/ 2361654 h 2001"/>
              <a:gd name="T38" fmla="*/ 667459 w 2633"/>
              <a:gd name="T39" fmla="*/ 2303580 h 2001"/>
              <a:gd name="T40" fmla="*/ 786274 w 2633"/>
              <a:gd name="T41" fmla="*/ 2226149 h 2001"/>
              <a:gd name="T42" fmla="*/ 971485 w 2633"/>
              <a:gd name="T43" fmla="*/ 2076126 h 2001"/>
              <a:gd name="T44" fmla="*/ 1149707 w 2633"/>
              <a:gd name="T45" fmla="*/ 1906745 h 2001"/>
              <a:gd name="T46" fmla="*/ 1324435 w 2633"/>
              <a:gd name="T47" fmla="*/ 1718006 h 2001"/>
              <a:gd name="T48" fmla="*/ 1492173 w 2633"/>
              <a:gd name="T49" fmla="*/ 1514749 h 2001"/>
              <a:gd name="T50" fmla="*/ 1649428 w 2633"/>
              <a:gd name="T51" fmla="*/ 1296974 h 2001"/>
              <a:gd name="T52" fmla="*/ 1799694 w 2633"/>
              <a:gd name="T53" fmla="*/ 1064680 h 2001"/>
              <a:gd name="T54" fmla="*/ 1939476 w 2633"/>
              <a:gd name="T55" fmla="*/ 817868 h 2001"/>
              <a:gd name="T56" fmla="*/ 2068774 w 2633"/>
              <a:gd name="T57" fmla="*/ 556537 h 2001"/>
              <a:gd name="T58" fmla="*/ 2187589 w 2633"/>
              <a:gd name="T59" fmla="*/ 290367 h 2001"/>
              <a:gd name="T60" fmla="*/ 2299414 w 2633"/>
              <a:gd name="T61" fmla="*/ 9679 h 200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633" h="2001">
                <a:moveTo>
                  <a:pt x="0" y="0"/>
                </a:moveTo>
                <a:lnTo>
                  <a:pt x="4" y="104"/>
                </a:lnTo>
                <a:lnTo>
                  <a:pt x="16" y="252"/>
                </a:lnTo>
                <a:lnTo>
                  <a:pt x="28" y="436"/>
                </a:lnTo>
                <a:lnTo>
                  <a:pt x="44" y="648"/>
                </a:lnTo>
                <a:lnTo>
                  <a:pt x="64" y="868"/>
                </a:lnTo>
                <a:lnTo>
                  <a:pt x="80" y="1088"/>
                </a:lnTo>
                <a:lnTo>
                  <a:pt x="100" y="1292"/>
                </a:lnTo>
                <a:lnTo>
                  <a:pt x="116" y="1476"/>
                </a:lnTo>
                <a:lnTo>
                  <a:pt x="132" y="1616"/>
                </a:lnTo>
                <a:lnTo>
                  <a:pt x="144" y="1708"/>
                </a:lnTo>
                <a:lnTo>
                  <a:pt x="168" y="1804"/>
                </a:lnTo>
                <a:lnTo>
                  <a:pt x="200" y="1880"/>
                </a:lnTo>
                <a:lnTo>
                  <a:pt x="244" y="1936"/>
                </a:lnTo>
                <a:lnTo>
                  <a:pt x="300" y="1976"/>
                </a:lnTo>
                <a:lnTo>
                  <a:pt x="368" y="1996"/>
                </a:lnTo>
                <a:lnTo>
                  <a:pt x="448" y="2000"/>
                </a:lnTo>
                <a:lnTo>
                  <a:pt x="540" y="1984"/>
                </a:lnTo>
                <a:lnTo>
                  <a:pt x="648" y="1952"/>
                </a:lnTo>
                <a:lnTo>
                  <a:pt x="764" y="1904"/>
                </a:lnTo>
                <a:lnTo>
                  <a:pt x="900" y="1840"/>
                </a:lnTo>
                <a:lnTo>
                  <a:pt x="1112" y="1716"/>
                </a:lnTo>
                <a:lnTo>
                  <a:pt x="1316" y="1576"/>
                </a:lnTo>
                <a:lnTo>
                  <a:pt x="1516" y="1420"/>
                </a:lnTo>
                <a:lnTo>
                  <a:pt x="1708" y="1252"/>
                </a:lnTo>
                <a:lnTo>
                  <a:pt x="1888" y="1072"/>
                </a:lnTo>
                <a:lnTo>
                  <a:pt x="2060" y="880"/>
                </a:lnTo>
                <a:lnTo>
                  <a:pt x="2220" y="676"/>
                </a:lnTo>
                <a:lnTo>
                  <a:pt x="2368" y="460"/>
                </a:lnTo>
                <a:lnTo>
                  <a:pt x="2504" y="240"/>
                </a:lnTo>
                <a:lnTo>
                  <a:pt x="2632" y="8"/>
                </a:lnTo>
              </a:path>
            </a:pathLst>
          </a:custGeom>
          <a:noFill/>
          <a:ln w="1016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2" name="Rectangle 25"/>
          <p:cNvSpPr>
            <a:spLocks noChangeArrowheads="1"/>
          </p:cNvSpPr>
          <p:nvPr/>
        </p:nvSpPr>
        <p:spPr bwMode="auto">
          <a:xfrm>
            <a:off x="744538" y="252888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1"/>
                </a:solidFill>
                <a:latin typeface="Arial" pitchFamily="34" charset="0"/>
              </a:rPr>
              <a:t>R</a:t>
            </a:r>
          </a:p>
        </p:txBody>
      </p:sp>
      <p:sp>
        <p:nvSpPr>
          <p:cNvPr id="7193" name="Rectangle 26"/>
          <p:cNvSpPr>
            <a:spLocks noChangeArrowheads="1"/>
          </p:cNvSpPr>
          <p:nvPr/>
        </p:nvSpPr>
        <p:spPr bwMode="auto">
          <a:xfrm>
            <a:off x="3182938" y="58816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1"/>
                </a:solidFill>
                <a:latin typeface="Arial" pitchFamily="34" charset="0"/>
              </a:rPr>
              <a:t>T</a:t>
            </a:r>
          </a:p>
        </p:txBody>
      </p:sp>
      <p:sp>
        <p:nvSpPr>
          <p:cNvPr id="7194" name="Rectangle 27"/>
          <p:cNvSpPr>
            <a:spLocks noChangeArrowheads="1"/>
          </p:cNvSpPr>
          <p:nvPr/>
        </p:nvSpPr>
        <p:spPr bwMode="auto">
          <a:xfrm>
            <a:off x="1693863" y="2757488"/>
            <a:ext cx="1720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</a:rPr>
              <a:t>Freezes Out!</a:t>
            </a:r>
          </a:p>
        </p:txBody>
      </p:sp>
      <p:sp>
        <p:nvSpPr>
          <p:cNvPr id="7195" name="Rectangle 28"/>
          <p:cNvSpPr>
            <a:spLocks noChangeArrowheads="1"/>
          </p:cNvSpPr>
          <p:nvPr/>
        </p:nvSpPr>
        <p:spPr bwMode="auto">
          <a:xfrm>
            <a:off x="7518400" y="2514600"/>
            <a:ext cx="42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tx1"/>
                </a:solidFill>
                <a:latin typeface="Arial" pitchFamily="34" charset="0"/>
              </a:rPr>
              <a:t>e</a:t>
            </a:r>
            <a:r>
              <a:rPr lang="en-US" altLang="en-US" sz="2400" baseline="30000">
                <a:solidFill>
                  <a:schemeClr val="tx1"/>
                </a:solidFill>
                <a:latin typeface="Arial" pitchFamily="34" charset="0"/>
              </a:rPr>
              <a:t>-</a:t>
            </a:r>
            <a:endParaRPr lang="en-US" altLang="en-US" sz="2400" baseline="30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96" name="Rectangle 30"/>
          <p:cNvSpPr>
            <a:spLocks noGrp="1" noChangeArrowheads="1"/>
          </p:cNvSpPr>
          <p:nvPr>
            <p:ph type="title"/>
          </p:nvPr>
        </p:nvSpPr>
        <p:spPr>
          <a:xfrm>
            <a:off x="3276600" y="228600"/>
            <a:ext cx="57912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altLang="en-US"/>
              <a:t>Models of </a:t>
            </a:r>
            <a:br>
              <a:rPr lang="en-US" altLang="en-US"/>
            </a:br>
            <a:r>
              <a:rPr lang="en-US" altLang="en-US"/>
              <a:t>Electrical Conductivity</a:t>
            </a:r>
          </a:p>
        </p:txBody>
      </p:sp>
    </p:spTree>
    <p:extLst>
      <p:ext uri="{BB962C8B-B14F-4D97-AF65-F5344CB8AC3E}">
        <p14:creationId xmlns:p14="http://schemas.microsoft.com/office/powerpoint/2010/main" val="1462828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100552" y="152400"/>
            <a:ext cx="2942897" cy="2170304"/>
            <a:chOff x="3124200" y="304800"/>
            <a:chExt cx="3048000" cy="243840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775" y="1600200"/>
              <a:ext cx="1419225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itle 3"/>
            <p:cNvSpPr txBox="1">
              <a:spLocks/>
            </p:cNvSpPr>
            <p:nvPr/>
          </p:nvSpPr>
          <p:spPr bwMode="auto">
            <a:xfrm>
              <a:off x="3124200" y="304800"/>
              <a:ext cx="3048000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>
                  <a:solidFill>
                    <a:srgbClr val="000000"/>
                  </a:solidFill>
                </a:rPr>
                <a:t>To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>
                  <a:solidFill>
                    <a:srgbClr val="000000"/>
                  </a:solidFill>
                </a:rPr>
                <a:t>Electric</a:t>
              </a:r>
              <a:br>
                <a:rPr lang="en-US" altLang="en-US" sz="2000" b="1" kern="0" dirty="0">
                  <a:solidFill>
                    <a:srgbClr val="000000"/>
                  </a:solidFill>
                </a:rPr>
              </a:br>
              <a:r>
                <a:rPr lang="en-US" altLang="en-US" sz="2000" b="1" kern="0" dirty="0">
                  <a:solidFill>
                    <a:srgbClr val="000000"/>
                  </a:solidFill>
                </a:rPr>
                <a:t>Power Delivered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04800" y="152400"/>
            <a:ext cx="2648607" cy="2171717"/>
            <a:chOff x="6324600" y="457200"/>
            <a:chExt cx="2743200" cy="2439988"/>
          </a:xfrm>
        </p:grpSpPr>
        <p:sp>
          <p:nvSpPr>
            <p:cNvPr id="9" name="Title 3"/>
            <p:cNvSpPr txBox="1">
              <a:spLocks/>
            </p:cNvSpPr>
            <p:nvPr/>
          </p:nvSpPr>
          <p:spPr bwMode="auto">
            <a:xfrm>
              <a:off x="6324600" y="457200"/>
              <a:ext cx="2743200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>
                  <a:solidFill>
                    <a:srgbClr val="000000"/>
                  </a:solidFill>
                </a:rPr>
                <a:t>From </a:t>
              </a:r>
              <a:br>
                <a:rPr lang="en-US" altLang="en-US" sz="2000" b="1" kern="0" dirty="0">
                  <a:solidFill>
                    <a:srgbClr val="000000"/>
                  </a:solidFill>
                </a:rPr>
              </a:br>
              <a:r>
                <a:rPr lang="en-US" altLang="en-US" sz="2000" b="1" kern="0" dirty="0">
                  <a:solidFill>
                    <a:srgbClr val="000000"/>
                  </a:solidFill>
                </a:rPr>
                <a:t>Electrons</a:t>
              </a:r>
              <a:br>
                <a:rPr lang="en-US" altLang="en-US" sz="2000" b="1" kern="0" dirty="0">
                  <a:solidFill>
                    <a:srgbClr val="000000"/>
                  </a:solidFill>
                </a:rPr>
              </a:br>
              <a:r>
                <a:rPr lang="en-US" altLang="en-US" sz="2000" b="1" kern="0" dirty="0">
                  <a:solidFill>
                    <a:srgbClr val="000000"/>
                  </a:solidFill>
                </a:rPr>
                <a:t>Paired</a:t>
              </a:r>
            </a:p>
          </p:txBody>
        </p:sp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538" y="1752600"/>
              <a:ext cx="1524000" cy="1144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6190593" y="152400"/>
            <a:ext cx="2648607" cy="2170304"/>
            <a:chOff x="6324600" y="457200"/>
            <a:chExt cx="2743200" cy="2438400"/>
          </a:xfrm>
        </p:grpSpPr>
        <p:sp>
          <p:nvSpPr>
            <p:cNvPr id="14" name="Title 3"/>
            <p:cNvSpPr txBox="1">
              <a:spLocks/>
            </p:cNvSpPr>
            <p:nvPr/>
          </p:nvSpPr>
          <p:spPr bwMode="auto">
            <a:xfrm>
              <a:off x="6324600" y="457200"/>
              <a:ext cx="2743200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>
                  <a:solidFill>
                    <a:srgbClr val="000000"/>
                  </a:solidFill>
                </a:rPr>
                <a:t>…And…   </a:t>
              </a:r>
              <a:br>
                <a:rPr lang="en-US" altLang="en-US" sz="2000" b="1" kern="0" dirty="0">
                  <a:solidFill>
                    <a:srgbClr val="000000"/>
                  </a:solidFill>
                </a:rPr>
              </a:br>
              <a:r>
                <a:rPr lang="en-US" altLang="en-US" sz="2000" b="1" kern="0" dirty="0">
                  <a:solidFill>
                    <a:srgbClr val="000000"/>
                  </a:solidFill>
                </a:rPr>
                <a:t>Back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>
                  <a:solidFill>
                    <a:srgbClr val="000000"/>
                  </a:solidFill>
                </a:rPr>
                <a:t>Again</a:t>
              </a:r>
            </a:p>
          </p:txBody>
        </p: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538" y="1751012"/>
              <a:ext cx="1524000" cy="1144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extBox 12"/>
          <p:cNvSpPr txBox="1"/>
          <p:nvPr/>
        </p:nvSpPr>
        <p:spPr bwMode="auto">
          <a:xfrm>
            <a:off x="7156231" y="1654375"/>
            <a:ext cx="698938" cy="329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BBE0E3">
                    <a:lumMod val="75000"/>
                  </a:srgbClr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33400" y="2438400"/>
            <a:ext cx="8331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kern="0" dirty="0">
                <a:solidFill>
                  <a:srgbClr val="0070C0"/>
                </a:solidFill>
              </a:rPr>
              <a:t>-- A Personal Journey in Applied Physics --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kern="0" dirty="0">
                <a:solidFill>
                  <a:srgbClr val="0070C0"/>
                </a:solidFill>
              </a:rPr>
              <a:t>-- IBM, EPRI, and Beyond --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38738" y="3200400"/>
            <a:ext cx="5124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Paul M. Grant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600" y="3733800"/>
            <a:ext cx="2514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prstClr val="black"/>
                </a:solidFill>
              </a:rPr>
              <a:t>IBM (1953-1993)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Joined 1953 (age 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SAGE/NORAD (MIT)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Clarkson/Harvard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Magneto-optics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Displays/Printers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Organic Conductors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DFT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Superconductivity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High-</a:t>
            </a:r>
            <a:r>
              <a:rPr lang="en-US" b="1" dirty="0" err="1">
                <a:solidFill>
                  <a:prstClr val="black"/>
                </a:solidFill>
              </a:rPr>
              <a:t>Tc</a:t>
            </a:r>
            <a:endParaRPr lang="en-US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Sabbatical (UNAM)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40388" y="3733800"/>
            <a:ext cx="2514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prstClr val="black"/>
                </a:solidFill>
              </a:rPr>
              <a:t>EPRI (1993-2005)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High-</a:t>
            </a:r>
            <a:r>
              <a:rPr lang="en-US" b="1" dirty="0" err="1">
                <a:solidFill>
                  <a:prstClr val="black"/>
                </a:solidFill>
              </a:rPr>
              <a:t>Tc</a:t>
            </a:r>
            <a:r>
              <a:rPr lang="en-US" b="1" dirty="0">
                <a:solidFill>
                  <a:prstClr val="black"/>
                </a:solidFill>
              </a:rPr>
              <a:t> Power Apps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Wide </a:t>
            </a:r>
            <a:r>
              <a:rPr lang="en-US" b="1" dirty="0" err="1">
                <a:solidFill>
                  <a:prstClr val="black"/>
                </a:solidFill>
              </a:rPr>
              <a:t>Bandgap</a:t>
            </a:r>
            <a:r>
              <a:rPr lang="en-US" b="1" dirty="0">
                <a:solidFill>
                  <a:prstClr val="black"/>
                </a:solidFill>
              </a:rPr>
              <a:t> SCs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Power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“Hot” 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“Smart Grid”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“</a:t>
            </a:r>
            <a:r>
              <a:rPr lang="en-US" b="1" dirty="0" err="1">
                <a:solidFill>
                  <a:prstClr val="black"/>
                </a:solidFill>
              </a:rPr>
              <a:t>SuperGrid</a:t>
            </a:r>
            <a:r>
              <a:rPr lang="en-US" b="1" dirty="0">
                <a:solidFill>
                  <a:prstClr val="black"/>
                </a:solidFill>
              </a:rPr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“Climate Change”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Visionary Energy Societies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72200" y="3732299"/>
            <a:ext cx="2819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prstClr val="black"/>
                </a:solidFill>
              </a:rPr>
              <a:t>W2AGZ (2005-?)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Due Diligence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Tet-CuO (Stanford)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“Proxy” DFT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RTSC via DFT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IASS Potsdam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9900"/>
                </a:solidFill>
              </a:rPr>
              <a:t>Dual Use of NG Pipeline ROWs for Co-transport of Electricity via HTSC Cables (e.g., Keystone)</a:t>
            </a:r>
          </a:p>
        </p:txBody>
      </p:sp>
    </p:spTree>
    <p:extLst>
      <p:ext uri="{BB962C8B-B14F-4D97-AF65-F5344CB8AC3E}">
        <p14:creationId xmlns:p14="http://schemas.microsoft.com/office/powerpoint/2010/main" val="137903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228600"/>
            <a:ext cx="5791200" cy="1143000"/>
          </a:xfrm>
          <a:noFill/>
        </p:spPr>
        <p:txBody>
          <a:bodyPr lIns="98529" tIns="49265" rIns="98529" bIns="49265">
            <a:normAutofit fontScale="90000"/>
          </a:bodyPr>
          <a:lstStyle/>
          <a:p>
            <a:r>
              <a:rPr lang="en-US" altLang="en-US"/>
              <a:t>Models of </a:t>
            </a:r>
            <a:br>
              <a:rPr lang="en-US" altLang="en-US"/>
            </a:br>
            <a:r>
              <a:rPr lang="en-US" altLang="en-US"/>
              <a:t>Electrical Conductivity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725488" y="2020888"/>
            <a:ext cx="13906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850" tIns="48925" rIns="97850" bIns="48925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600">
                <a:solidFill>
                  <a:schemeClr val="tx1"/>
                </a:solidFill>
                <a:latin typeface="Arial" pitchFamily="34" charset="0"/>
              </a:rPr>
              <a:t>Reality:</a:t>
            </a: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084263" y="2528888"/>
            <a:ext cx="2416175" cy="3276600"/>
          </a:xfrm>
          <a:custGeom>
            <a:avLst/>
            <a:gdLst>
              <a:gd name="T0" fmla="*/ 2415284 w 2713"/>
              <a:gd name="T1" fmla="*/ 3275390 h 2709"/>
              <a:gd name="T2" fmla="*/ 0 w 2713"/>
              <a:gd name="T3" fmla="*/ 3275390 h 2709"/>
              <a:gd name="T4" fmla="*/ 0 w 2713"/>
              <a:gd name="T5" fmla="*/ 0 h 270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13" h="2709">
                <a:moveTo>
                  <a:pt x="2712" y="2708"/>
                </a:moveTo>
                <a:lnTo>
                  <a:pt x="0" y="2708"/>
                </a:lnTo>
                <a:lnTo>
                  <a:pt x="0" y="0"/>
                </a:lnTo>
              </a:path>
            </a:pathLst>
          </a:custGeom>
          <a:noFill/>
          <a:ln w="762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Freeform 5"/>
          <p:cNvSpPr>
            <a:spLocks/>
          </p:cNvSpPr>
          <p:nvPr/>
        </p:nvSpPr>
        <p:spPr bwMode="auto">
          <a:xfrm>
            <a:off x="1095375" y="3051175"/>
            <a:ext cx="2493963" cy="2260600"/>
          </a:xfrm>
          <a:custGeom>
            <a:avLst/>
            <a:gdLst>
              <a:gd name="T0" fmla="*/ 0 w 2801"/>
              <a:gd name="T1" fmla="*/ 2259390 h 1869"/>
              <a:gd name="T2" fmla="*/ 359715 w 2801"/>
              <a:gd name="T3" fmla="*/ 2220686 h 1869"/>
              <a:gd name="T4" fmla="*/ 698060 w 2801"/>
              <a:gd name="T5" fmla="*/ 2128762 h 1869"/>
              <a:gd name="T6" fmla="*/ 1011475 w 2801"/>
              <a:gd name="T7" fmla="*/ 1983619 h 1869"/>
              <a:gd name="T8" fmla="*/ 1303521 w 2801"/>
              <a:gd name="T9" fmla="*/ 1790095 h 1869"/>
              <a:gd name="T10" fmla="*/ 1567074 w 2801"/>
              <a:gd name="T11" fmla="*/ 1557867 h 1869"/>
              <a:gd name="T12" fmla="*/ 1809258 w 2801"/>
              <a:gd name="T13" fmla="*/ 1291771 h 1869"/>
              <a:gd name="T14" fmla="*/ 2022950 w 2801"/>
              <a:gd name="T15" fmla="*/ 996648 h 1869"/>
              <a:gd name="T16" fmla="*/ 2208150 w 2801"/>
              <a:gd name="T17" fmla="*/ 677333 h 1869"/>
              <a:gd name="T18" fmla="*/ 2364857 w 2801"/>
              <a:gd name="T19" fmla="*/ 343505 h 1869"/>
              <a:gd name="T20" fmla="*/ 2493073 w 2801"/>
              <a:gd name="T21" fmla="*/ 0 h 18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01" h="1869">
                <a:moveTo>
                  <a:pt x="0" y="1868"/>
                </a:moveTo>
                <a:lnTo>
                  <a:pt x="404" y="1836"/>
                </a:lnTo>
                <a:lnTo>
                  <a:pt x="784" y="1760"/>
                </a:lnTo>
                <a:lnTo>
                  <a:pt x="1136" y="1640"/>
                </a:lnTo>
                <a:lnTo>
                  <a:pt x="1464" y="1480"/>
                </a:lnTo>
                <a:lnTo>
                  <a:pt x="1760" y="1288"/>
                </a:lnTo>
                <a:lnTo>
                  <a:pt x="2032" y="1068"/>
                </a:lnTo>
                <a:lnTo>
                  <a:pt x="2272" y="824"/>
                </a:lnTo>
                <a:lnTo>
                  <a:pt x="2480" y="560"/>
                </a:lnTo>
                <a:lnTo>
                  <a:pt x="2656" y="284"/>
                </a:lnTo>
                <a:lnTo>
                  <a:pt x="2800" y="0"/>
                </a:lnTo>
              </a:path>
            </a:pathLst>
          </a:custGeom>
          <a:noFill/>
          <a:ln w="1016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77863" y="245268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1"/>
                </a:solidFill>
                <a:latin typeface="Arial" pitchFamily="34" charset="0"/>
              </a:rPr>
              <a:t>R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3182938" y="58816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tx1"/>
                </a:solidFill>
                <a:latin typeface="Arial" pitchFamily="34" charset="0"/>
              </a:rPr>
              <a:t>T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422400" y="2909888"/>
            <a:ext cx="1479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</a:rPr>
              <a:t>Limited by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</a:rPr>
              <a:t>Impurities!</a:t>
            </a: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V="1">
            <a:off x="5886450" y="2819400"/>
            <a:ext cx="0" cy="765175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5554663" y="3201988"/>
            <a:ext cx="663575" cy="0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Oval 11"/>
          <p:cNvSpPr>
            <a:spLocks noChangeArrowheads="1"/>
          </p:cNvSpPr>
          <p:nvPr/>
        </p:nvSpPr>
        <p:spPr bwMode="auto">
          <a:xfrm>
            <a:off x="5795963" y="3105150"/>
            <a:ext cx="180975" cy="19367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V="1">
            <a:off x="5886450" y="4568825"/>
            <a:ext cx="0" cy="765175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>
            <a:off x="5554663" y="4951413"/>
            <a:ext cx="663575" cy="0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Oval 14"/>
          <p:cNvSpPr>
            <a:spLocks noChangeArrowheads="1"/>
          </p:cNvSpPr>
          <p:nvPr/>
        </p:nvSpPr>
        <p:spPr bwMode="auto">
          <a:xfrm>
            <a:off x="5795963" y="4854575"/>
            <a:ext cx="180975" cy="19367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 flipV="1">
            <a:off x="7524750" y="2819400"/>
            <a:ext cx="0" cy="765175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>
            <a:off x="7192963" y="3201988"/>
            <a:ext cx="663575" cy="0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9" name="Oval 17"/>
          <p:cNvSpPr>
            <a:spLocks noChangeArrowheads="1"/>
          </p:cNvSpPr>
          <p:nvPr/>
        </p:nvSpPr>
        <p:spPr bwMode="auto">
          <a:xfrm>
            <a:off x="7434263" y="3105150"/>
            <a:ext cx="180975" cy="19367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 flipV="1">
            <a:off x="7524750" y="4568825"/>
            <a:ext cx="0" cy="765175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>
            <a:off x="7192963" y="4951413"/>
            <a:ext cx="663575" cy="0"/>
          </a:xfrm>
          <a:prstGeom prst="line">
            <a:avLst/>
          </a:prstGeom>
          <a:noFill/>
          <a:ln w="508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" name="Oval 20"/>
          <p:cNvSpPr>
            <a:spLocks noChangeArrowheads="1"/>
          </p:cNvSpPr>
          <p:nvPr/>
        </p:nvSpPr>
        <p:spPr bwMode="auto">
          <a:xfrm>
            <a:off x="7434263" y="4854575"/>
            <a:ext cx="180975" cy="19367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213" name="Freeform 21"/>
          <p:cNvSpPr>
            <a:spLocks/>
          </p:cNvSpPr>
          <p:nvPr/>
        </p:nvSpPr>
        <p:spPr bwMode="auto">
          <a:xfrm>
            <a:off x="7356475" y="3573463"/>
            <a:ext cx="387350" cy="1017587"/>
          </a:xfrm>
          <a:custGeom>
            <a:avLst/>
            <a:gdLst>
              <a:gd name="T0" fmla="*/ 223937 w 512"/>
              <a:gd name="T1" fmla="*/ 1007063 h 1257"/>
              <a:gd name="T2" fmla="*/ 307156 w 512"/>
              <a:gd name="T3" fmla="*/ 958491 h 1257"/>
              <a:gd name="T4" fmla="*/ 369950 w 512"/>
              <a:gd name="T5" fmla="*/ 871870 h 1257"/>
              <a:gd name="T6" fmla="*/ 379785 w 512"/>
              <a:gd name="T7" fmla="*/ 758535 h 1257"/>
              <a:gd name="T8" fmla="*/ 330609 w 512"/>
              <a:gd name="T9" fmla="*/ 661391 h 1257"/>
              <a:gd name="T10" fmla="*/ 251172 w 512"/>
              <a:gd name="T11" fmla="*/ 597438 h 1257"/>
              <a:gd name="T12" fmla="*/ 172492 w 512"/>
              <a:gd name="T13" fmla="*/ 574771 h 1257"/>
              <a:gd name="T14" fmla="*/ 99864 w 512"/>
              <a:gd name="T15" fmla="*/ 587723 h 1257"/>
              <a:gd name="T16" fmla="*/ 39340 w 512"/>
              <a:gd name="T17" fmla="*/ 629819 h 1257"/>
              <a:gd name="T18" fmla="*/ 2270 w 512"/>
              <a:gd name="T19" fmla="*/ 693773 h 1257"/>
              <a:gd name="T20" fmla="*/ 11348 w 512"/>
              <a:gd name="T21" fmla="*/ 774726 h 1257"/>
              <a:gd name="T22" fmla="*/ 58254 w 512"/>
              <a:gd name="T23" fmla="*/ 836251 h 1257"/>
              <a:gd name="T24" fmla="*/ 125586 w 512"/>
              <a:gd name="T25" fmla="*/ 868632 h 1257"/>
              <a:gd name="T26" fmla="*/ 195945 w 512"/>
              <a:gd name="T27" fmla="*/ 871870 h 1257"/>
              <a:gd name="T28" fmla="*/ 281434 w 512"/>
              <a:gd name="T29" fmla="*/ 836251 h 1257"/>
              <a:gd name="T30" fmla="*/ 354062 w 512"/>
              <a:gd name="T31" fmla="*/ 761774 h 1257"/>
              <a:gd name="T32" fmla="*/ 384324 w 512"/>
              <a:gd name="T33" fmla="*/ 654915 h 1257"/>
              <a:gd name="T34" fmla="*/ 354062 w 512"/>
              <a:gd name="T35" fmla="*/ 548866 h 1257"/>
              <a:gd name="T36" fmla="*/ 279164 w 512"/>
              <a:gd name="T37" fmla="*/ 474388 h 1257"/>
              <a:gd name="T38" fmla="*/ 195945 w 512"/>
              <a:gd name="T39" fmla="*/ 435530 h 1257"/>
              <a:gd name="T40" fmla="*/ 123317 w 512"/>
              <a:gd name="T41" fmla="*/ 438769 h 1257"/>
              <a:gd name="T42" fmla="*/ 58254 w 512"/>
              <a:gd name="T43" fmla="*/ 471150 h 1257"/>
              <a:gd name="T44" fmla="*/ 11348 w 512"/>
              <a:gd name="T45" fmla="*/ 526199 h 1257"/>
              <a:gd name="T46" fmla="*/ 2270 w 512"/>
              <a:gd name="T47" fmla="*/ 610390 h 1257"/>
              <a:gd name="T48" fmla="*/ 39340 w 512"/>
              <a:gd name="T49" fmla="*/ 674344 h 1257"/>
              <a:gd name="T50" fmla="*/ 102133 w 512"/>
              <a:gd name="T51" fmla="*/ 716440 h 1257"/>
              <a:gd name="T52" fmla="*/ 170222 w 512"/>
              <a:gd name="T53" fmla="*/ 732630 h 1257"/>
              <a:gd name="T54" fmla="*/ 254198 w 512"/>
              <a:gd name="T55" fmla="*/ 709963 h 1257"/>
              <a:gd name="T56" fmla="*/ 332879 w 512"/>
              <a:gd name="T57" fmla="*/ 648438 h 1257"/>
              <a:gd name="T58" fmla="*/ 382054 w 512"/>
              <a:gd name="T59" fmla="*/ 552104 h 1257"/>
              <a:gd name="T60" fmla="*/ 369950 w 512"/>
              <a:gd name="T61" fmla="*/ 438769 h 1257"/>
              <a:gd name="T62" fmla="*/ 307156 w 512"/>
              <a:gd name="T63" fmla="*/ 352148 h 1257"/>
              <a:gd name="T64" fmla="*/ 223937 w 512"/>
              <a:gd name="T65" fmla="*/ 303576 h 1257"/>
              <a:gd name="T66" fmla="*/ 149039 w 512"/>
              <a:gd name="T67" fmla="*/ 293862 h 1257"/>
              <a:gd name="T68" fmla="*/ 79437 w 512"/>
              <a:gd name="T69" fmla="*/ 316529 h 1257"/>
              <a:gd name="T70" fmla="*/ 23453 w 512"/>
              <a:gd name="T71" fmla="*/ 365101 h 1257"/>
              <a:gd name="T72" fmla="*/ 0 w 512"/>
              <a:gd name="T73" fmla="*/ 438769 h 1257"/>
              <a:gd name="T74" fmla="*/ 23453 w 512"/>
              <a:gd name="T75" fmla="*/ 513246 h 1257"/>
              <a:gd name="T76" fmla="*/ 79437 w 512"/>
              <a:gd name="T77" fmla="*/ 565056 h 1257"/>
              <a:gd name="T78" fmla="*/ 149039 w 512"/>
              <a:gd name="T79" fmla="*/ 587723 h 1257"/>
              <a:gd name="T80" fmla="*/ 223937 w 512"/>
              <a:gd name="T81" fmla="*/ 581247 h 1257"/>
              <a:gd name="T82" fmla="*/ 307156 w 512"/>
              <a:gd name="T83" fmla="*/ 526199 h 1257"/>
              <a:gd name="T84" fmla="*/ 369950 w 512"/>
              <a:gd name="T85" fmla="*/ 438769 h 1257"/>
              <a:gd name="T86" fmla="*/ 382054 w 512"/>
              <a:gd name="T87" fmla="*/ 323005 h 1257"/>
              <a:gd name="T88" fmla="*/ 330609 w 512"/>
              <a:gd name="T89" fmla="*/ 229099 h 1257"/>
              <a:gd name="T90" fmla="*/ 248903 w 512"/>
              <a:gd name="T91" fmla="*/ 164336 h 1257"/>
              <a:gd name="T92" fmla="*/ 170222 w 512"/>
              <a:gd name="T93" fmla="*/ 141669 h 1257"/>
              <a:gd name="T94" fmla="*/ 102133 w 512"/>
              <a:gd name="T95" fmla="*/ 161098 h 1257"/>
              <a:gd name="T96" fmla="*/ 39340 w 512"/>
              <a:gd name="T97" fmla="*/ 206432 h 1257"/>
              <a:gd name="T98" fmla="*/ 4539 w 512"/>
              <a:gd name="T99" fmla="*/ 271195 h 1257"/>
              <a:gd name="T100" fmla="*/ 9079 w 512"/>
              <a:gd name="T101" fmla="*/ 339196 h 1257"/>
              <a:gd name="T102" fmla="*/ 51445 w 512"/>
              <a:gd name="T103" fmla="*/ 396673 h 1257"/>
              <a:gd name="T104" fmla="*/ 118777 w 512"/>
              <a:gd name="T105" fmla="*/ 435530 h 1257"/>
              <a:gd name="T106" fmla="*/ 200484 w 512"/>
              <a:gd name="T107" fmla="*/ 438769 h 1257"/>
              <a:gd name="T108" fmla="*/ 286730 w 512"/>
              <a:gd name="T109" fmla="*/ 396673 h 1257"/>
              <a:gd name="T110" fmla="*/ 356332 w 512"/>
              <a:gd name="T111" fmla="*/ 316529 h 1257"/>
              <a:gd name="T112" fmla="*/ 386593 w 512"/>
              <a:gd name="T113" fmla="*/ 216146 h 1257"/>
              <a:gd name="T114" fmla="*/ 356332 w 512"/>
              <a:gd name="T115" fmla="*/ 119811 h 1257"/>
              <a:gd name="T116" fmla="*/ 286730 w 512"/>
              <a:gd name="T117" fmla="*/ 45334 h 1257"/>
              <a:gd name="T118" fmla="*/ 198214 w 512"/>
              <a:gd name="T119" fmla="*/ 3238 h 125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12" h="1257">
                <a:moveTo>
                  <a:pt x="225" y="1256"/>
                </a:moveTo>
                <a:lnTo>
                  <a:pt x="259" y="1252"/>
                </a:lnTo>
                <a:lnTo>
                  <a:pt x="296" y="1244"/>
                </a:lnTo>
                <a:lnTo>
                  <a:pt x="332" y="1228"/>
                </a:lnTo>
                <a:lnTo>
                  <a:pt x="372" y="1208"/>
                </a:lnTo>
                <a:lnTo>
                  <a:pt x="406" y="1184"/>
                </a:lnTo>
                <a:lnTo>
                  <a:pt x="440" y="1152"/>
                </a:lnTo>
                <a:lnTo>
                  <a:pt x="468" y="1116"/>
                </a:lnTo>
                <a:lnTo>
                  <a:pt x="489" y="1077"/>
                </a:lnTo>
                <a:lnTo>
                  <a:pt x="505" y="1033"/>
                </a:lnTo>
                <a:lnTo>
                  <a:pt x="508" y="985"/>
                </a:lnTo>
                <a:lnTo>
                  <a:pt x="502" y="937"/>
                </a:lnTo>
                <a:lnTo>
                  <a:pt x="489" y="893"/>
                </a:lnTo>
                <a:lnTo>
                  <a:pt x="468" y="853"/>
                </a:lnTo>
                <a:lnTo>
                  <a:pt x="437" y="817"/>
                </a:lnTo>
                <a:lnTo>
                  <a:pt x="406" y="785"/>
                </a:lnTo>
                <a:lnTo>
                  <a:pt x="369" y="762"/>
                </a:lnTo>
                <a:lnTo>
                  <a:pt x="332" y="738"/>
                </a:lnTo>
                <a:lnTo>
                  <a:pt x="296" y="726"/>
                </a:lnTo>
                <a:lnTo>
                  <a:pt x="259" y="714"/>
                </a:lnTo>
                <a:lnTo>
                  <a:pt x="228" y="710"/>
                </a:lnTo>
                <a:lnTo>
                  <a:pt x="197" y="714"/>
                </a:lnTo>
                <a:lnTo>
                  <a:pt x="163" y="718"/>
                </a:lnTo>
                <a:lnTo>
                  <a:pt x="132" y="726"/>
                </a:lnTo>
                <a:lnTo>
                  <a:pt x="105" y="742"/>
                </a:lnTo>
                <a:lnTo>
                  <a:pt x="77" y="758"/>
                </a:lnTo>
                <a:lnTo>
                  <a:pt x="52" y="778"/>
                </a:lnTo>
                <a:lnTo>
                  <a:pt x="31" y="801"/>
                </a:lnTo>
                <a:lnTo>
                  <a:pt x="15" y="825"/>
                </a:lnTo>
                <a:lnTo>
                  <a:pt x="3" y="857"/>
                </a:lnTo>
                <a:lnTo>
                  <a:pt x="0" y="893"/>
                </a:lnTo>
                <a:lnTo>
                  <a:pt x="3" y="929"/>
                </a:lnTo>
                <a:lnTo>
                  <a:pt x="15" y="957"/>
                </a:lnTo>
                <a:lnTo>
                  <a:pt x="31" y="985"/>
                </a:lnTo>
                <a:lnTo>
                  <a:pt x="52" y="1009"/>
                </a:lnTo>
                <a:lnTo>
                  <a:pt x="77" y="1033"/>
                </a:lnTo>
                <a:lnTo>
                  <a:pt x="105" y="1049"/>
                </a:lnTo>
                <a:lnTo>
                  <a:pt x="135" y="1061"/>
                </a:lnTo>
                <a:lnTo>
                  <a:pt x="166" y="1073"/>
                </a:lnTo>
                <a:lnTo>
                  <a:pt x="197" y="1077"/>
                </a:lnTo>
                <a:lnTo>
                  <a:pt x="225" y="1081"/>
                </a:lnTo>
                <a:lnTo>
                  <a:pt x="259" y="1077"/>
                </a:lnTo>
                <a:lnTo>
                  <a:pt x="296" y="1069"/>
                </a:lnTo>
                <a:lnTo>
                  <a:pt x="332" y="1053"/>
                </a:lnTo>
                <a:lnTo>
                  <a:pt x="372" y="1033"/>
                </a:lnTo>
                <a:lnTo>
                  <a:pt x="406" y="1009"/>
                </a:lnTo>
                <a:lnTo>
                  <a:pt x="440" y="977"/>
                </a:lnTo>
                <a:lnTo>
                  <a:pt x="468" y="941"/>
                </a:lnTo>
                <a:lnTo>
                  <a:pt x="489" y="901"/>
                </a:lnTo>
                <a:lnTo>
                  <a:pt x="505" y="857"/>
                </a:lnTo>
                <a:lnTo>
                  <a:pt x="508" y="809"/>
                </a:lnTo>
                <a:lnTo>
                  <a:pt x="502" y="762"/>
                </a:lnTo>
                <a:lnTo>
                  <a:pt x="489" y="718"/>
                </a:lnTo>
                <a:lnTo>
                  <a:pt x="468" y="678"/>
                </a:lnTo>
                <a:lnTo>
                  <a:pt x="437" y="642"/>
                </a:lnTo>
                <a:lnTo>
                  <a:pt x="406" y="610"/>
                </a:lnTo>
                <a:lnTo>
                  <a:pt x="369" y="586"/>
                </a:lnTo>
                <a:lnTo>
                  <a:pt x="332" y="562"/>
                </a:lnTo>
                <a:lnTo>
                  <a:pt x="296" y="550"/>
                </a:lnTo>
                <a:lnTo>
                  <a:pt x="259" y="538"/>
                </a:lnTo>
                <a:lnTo>
                  <a:pt x="228" y="534"/>
                </a:lnTo>
                <a:lnTo>
                  <a:pt x="197" y="538"/>
                </a:lnTo>
                <a:lnTo>
                  <a:pt x="163" y="542"/>
                </a:lnTo>
                <a:lnTo>
                  <a:pt x="132" y="550"/>
                </a:lnTo>
                <a:lnTo>
                  <a:pt x="105" y="566"/>
                </a:lnTo>
                <a:lnTo>
                  <a:pt x="77" y="582"/>
                </a:lnTo>
                <a:lnTo>
                  <a:pt x="52" y="602"/>
                </a:lnTo>
                <a:lnTo>
                  <a:pt x="31" y="626"/>
                </a:lnTo>
                <a:lnTo>
                  <a:pt x="15" y="650"/>
                </a:lnTo>
                <a:lnTo>
                  <a:pt x="3" y="682"/>
                </a:lnTo>
                <a:lnTo>
                  <a:pt x="0" y="718"/>
                </a:lnTo>
                <a:lnTo>
                  <a:pt x="3" y="754"/>
                </a:lnTo>
                <a:lnTo>
                  <a:pt x="15" y="782"/>
                </a:lnTo>
                <a:lnTo>
                  <a:pt x="31" y="809"/>
                </a:lnTo>
                <a:lnTo>
                  <a:pt x="52" y="833"/>
                </a:lnTo>
                <a:lnTo>
                  <a:pt x="77" y="857"/>
                </a:lnTo>
                <a:lnTo>
                  <a:pt x="105" y="873"/>
                </a:lnTo>
                <a:lnTo>
                  <a:pt x="135" y="885"/>
                </a:lnTo>
                <a:lnTo>
                  <a:pt x="166" y="897"/>
                </a:lnTo>
                <a:lnTo>
                  <a:pt x="197" y="901"/>
                </a:lnTo>
                <a:lnTo>
                  <a:pt x="225" y="905"/>
                </a:lnTo>
                <a:lnTo>
                  <a:pt x="259" y="901"/>
                </a:lnTo>
                <a:lnTo>
                  <a:pt x="296" y="893"/>
                </a:lnTo>
                <a:lnTo>
                  <a:pt x="336" y="877"/>
                </a:lnTo>
                <a:lnTo>
                  <a:pt x="372" y="857"/>
                </a:lnTo>
                <a:lnTo>
                  <a:pt x="409" y="833"/>
                </a:lnTo>
                <a:lnTo>
                  <a:pt x="440" y="801"/>
                </a:lnTo>
                <a:lnTo>
                  <a:pt x="468" y="766"/>
                </a:lnTo>
                <a:lnTo>
                  <a:pt x="489" y="726"/>
                </a:lnTo>
                <a:lnTo>
                  <a:pt x="505" y="682"/>
                </a:lnTo>
                <a:lnTo>
                  <a:pt x="508" y="634"/>
                </a:lnTo>
                <a:lnTo>
                  <a:pt x="505" y="586"/>
                </a:lnTo>
                <a:lnTo>
                  <a:pt x="489" y="542"/>
                </a:lnTo>
                <a:lnTo>
                  <a:pt x="468" y="502"/>
                </a:lnTo>
                <a:lnTo>
                  <a:pt x="440" y="467"/>
                </a:lnTo>
                <a:lnTo>
                  <a:pt x="406" y="435"/>
                </a:lnTo>
                <a:lnTo>
                  <a:pt x="369" y="411"/>
                </a:lnTo>
                <a:lnTo>
                  <a:pt x="332" y="387"/>
                </a:lnTo>
                <a:lnTo>
                  <a:pt x="296" y="375"/>
                </a:lnTo>
                <a:lnTo>
                  <a:pt x="259" y="363"/>
                </a:lnTo>
                <a:lnTo>
                  <a:pt x="228" y="359"/>
                </a:lnTo>
                <a:lnTo>
                  <a:pt x="197" y="363"/>
                </a:lnTo>
                <a:lnTo>
                  <a:pt x="166" y="367"/>
                </a:lnTo>
                <a:lnTo>
                  <a:pt x="132" y="375"/>
                </a:lnTo>
                <a:lnTo>
                  <a:pt x="105" y="391"/>
                </a:lnTo>
                <a:lnTo>
                  <a:pt x="77" y="407"/>
                </a:lnTo>
                <a:lnTo>
                  <a:pt x="52" y="427"/>
                </a:lnTo>
                <a:lnTo>
                  <a:pt x="31" y="451"/>
                </a:lnTo>
                <a:lnTo>
                  <a:pt x="15" y="474"/>
                </a:lnTo>
                <a:lnTo>
                  <a:pt x="6" y="506"/>
                </a:lnTo>
                <a:lnTo>
                  <a:pt x="0" y="542"/>
                </a:lnTo>
                <a:lnTo>
                  <a:pt x="6" y="578"/>
                </a:lnTo>
                <a:lnTo>
                  <a:pt x="15" y="606"/>
                </a:lnTo>
                <a:lnTo>
                  <a:pt x="31" y="634"/>
                </a:lnTo>
                <a:lnTo>
                  <a:pt x="52" y="658"/>
                </a:lnTo>
                <a:lnTo>
                  <a:pt x="77" y="682"/>
                </a:lnTo>
                <a:lnTo>
                  <a:pt x="105" y="698"/>
                </a:lnTo>
                <a:lnTo>
                  <a:pt x="135" y="710"/>
                </a:lnTo>
                <a:lnTo>
                  <a:pt x="166" y="722"/>
                </a:lnTo>
                <a:lnTo>
                  <a:pt x="197" y="726"/>
                </a:lnTo>
                <a:lnTo>
                  <a:pt x="228" y="730"/>
                </a:lnTo>
                <a:lnTo>
                  <a:pt x="259" y="726"/>
                </a:lnTo>
                <a:lnTo>
                  <a:pt x="296" y="718"/>
                </a:lnTo>
                <a:lnTo>
                  <a:pt x="332" y="702"/>
                </a:lnTo>
                <a:lnTo>
                  <a:pt x="369" y="678"/>
                </a:lnTo>
                <a:lnTo>
                  <a:pt x="406" y="650"/>
                </a:lnTo>
                <a:lnTo>
                  <a:pt x="437" y="618"/>
                </a:lnTo>
                <a:lnTo>
                  <a:pt x="468" y="582"/>
                </a:lnTo>
                <a:lnTo>
                  <a:pt x="489" y="542"/>
                </a:lnTo>
                <a:lnTo>
                  <a:pt x="505" y="494"/>
                </a:lnTo>
                <a:lnTo>
                  <a:pt x="508" y="447"/>
                </a:lnTo>
                <a:lnTo>
                  <a:pt x="505" y="399"/>
                </a:lnTo>
                <a:lnTo>
                  <a:pt x="489" y="355"/>
                </a:lnTo>
                <a:lnTo>
                  <a:pt x="465" y="315"/>
                </a:lnTo>
                <a:lnTo>
                  <a:pt x="437" y="283"/>
                </a:lnTo>
                <a:lnTo>
                  <a:pt x="403" y="251"/>
                </a:lnTo>
                <a:lnTo>
                  <a:pt x="366" y="223"/>
                </a:lnTo>
                <a:lnTo>
                  <a:pt x="329" y="203"/>
                </a:lnTo>
                <a:lnTo>
                  <a:pt x="292" y="187"/>
                </a:lnTo>
                <a:lnTo>
                  <a:pt x="255" y="179"/>
                </a:lnTo>
                <a:lnTo>
                  <a:pt x="225" y="175"/>
                </a:lnTo>
                <a:lnTo>
                  <a:pt x="197" y="179"/>
                </a:lnTo>
                <a:lnTo>
                  <a:pt x="166" y="187"/>
                </a:lnTo>
                <a:lnTo>
                  <a:pt x="135" y="199"/>
                </a:lnTo>
                <a:lnTo>
                  <a:pt x="108" y="215"/>
                </a:lnTo>
                <a:lnTo>
                  <a:pt x="80" y="231"/>
                </a:lnTo>
                <a:lnTo>
                  <a:pt x="52" y="255"/>
                </a:lnTo>
                <a:lnTo>
                  <a:pt x="34" y="279"/>
                </a:lnTo>
                <a:lnTo>
                  <a:pt x="15" y="303"/>
                </a:lnTo>
                <a:lnTo>
                  <a:pt x="6" y="335"/>
                </a:lnTo>
                <a:lnTo>
                  <a:pt x="3" y="363"/>
                </a:lnTo>
                <a:lnTo>
                  <a:pt x="6" y="391"/>
                </a:lnTo>
                <a:lnTo>
                  <a:pt x="12" y="419"/>
                </a:lnTo>
                <a:lnTo>
                  <a:pt x="28" y="447"/>
                </a:lnTo>
                <a:lnTo>
                  <a:pt x="46" y="471"/>
                </a:lnTo>
                <a:lnTo>
                  <a:pt x="68" y="490"/>
                </a:lnTo>
                <a:lnTo>
                  <a:pt x="95" y="510"/>
                </a:lnTo>
                <a:lnTo>
                  <a:pt x="123" y="526"/>
                </a:lnTo>
                <a:lnTo>
                  <a:pt x="157" y="538"/>
                </a:lnTo>
                <a:lnTo>
                  <a:pt x="191" y="542"/>
                </a:lnTo>
                <a:lnTo>
                  <a:pt x="225" y="546"/>
                </a:lnTo>
                <a:lnTo>
                  <a:pt x="265" y="542"/>
                </a:lnTo>
                <a:lnTo>
                  <a:pt x="302" y="530"/>
                </a:lnTo>
                <a:lnTo>
                  <a:pt x="342" y="514"/>
                </a:lnTo>
                <a:lnTo>
                  <a:pt x="379" y="490"/>
                </a:lnTo>
                <a:lnTo>
                  <a:pt x="412" y="463"/>
                </a:lnTo>
                <a:lnTo>
                  <a:pt x="446" y="427"/>
                </a:lnTo>
                <a:lnTo>
                  <a:pt x="471" y="391"/>
                </a:lnTo>
                <a:lnTo>
                  <a:pt x="493" y="351"/>
                </a:lnTo>
                <a:lnTo>
                  <a:pt x="505" y="311"/>
                </a:lnTo>
                <a:lnTo>
                  <a:pt x="511" y="267"/>
                </a:lnTo>
                <a:lnTo>
                  <a:pt x="505" y="227"/>
                </a:lnTo>
                <a:lnTo>
                  <a:pt x="493" y="187"/>
                </a:lnTo>
                <a:lnTo>
                  <a:pt x="471" y="148"/>
                </a:lnTo>
                <a:lnTo>
                  <a:pt x="446" y="112"/>
                </a:lnTo>
                <a:lnTo>
                  <a:pt x="412" y="80"/>
                </a:lnTo>
                <a:lnTo>
                  <a:pt x="379" y="56"/>
                </a:lnTo>
                <a:lnTo>
                  <a:pt x="339" y="32"/>
                </a:lnTo>
                <a:lnTo>
                  <a:pt x="302" y="16"/>
                </a:lnTo>
                <a:lnTo>
                  <a:pt x="262" y="4"/>
                </a:lnTo>
                <a:lnTo>
                  <a:pt x="222" y="0"/>
                </a:lnTo>
              </a:path>
            </a:pathLst>
          </a:custGeom>
          <a:noFill/>
          <a:ln w="508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4" name="Freeform 22"/>
          <p:cNvSpPr>
            <a:spLocks/>
          </p:cNvSpPr>
          <p:nvPr/>
        </p:nvSpPr>
        <p:spPr bwMode="auto">
          <a:xfrm>
            <a:off x="5670550" y="3576638"/>
            <a:ext cx="385763" cy="1019175"/>
          </a:xfrm>
          <a:custGeom>
            <a:avLst/>
            <a:gdLst>
              <a:gd name="T0" fmla="*/ 161990 w 512"/>
              <a:gd name="T1" fmla="*/ 9730 h 1257"/>
              <a:gd name="T2" fmla="*/ 79112 w 512"/>
              <a:gd name="T3" fmla="*/ 58378 h 1257"/>
              <a:gd name="T4" fmla="*/ 16576 w 512"/>
              <a:gd name="T5" fmla="*/ 145133 h 1257"/>
              <a:gd name="T6" fmla="*/ 6781 w 512"/>
              <a:gd name="T7" fmla="*/ 258645 h 1257"/>
              <a:gd name="T8" fmla="*/ 55755 w 512"/>
              <a:gd name="T9" fmla="*/ 355941 h 1257"/>
              <a:gd name="T10" fmla="*/ 134866 w 512"/>
              <a:gd name="T11" fmla="*/ 419994 h 1257"/>
              <a:gd name="T12" fmla="*/ 213224 w 512"/>
              <a:gd name="T13" fmla="*/ 442697 h 1257"/>
              <a:gd name="T14" fmla="*/ 285555 w 512"/>
              <a:gd name="T15" fmla="*/ 429724 h 1257"/>
              <a:gd name="T16" fmla="*/ 345831 w 512"/>
              <a:gd name="T17" fmla="*/ 387562 h 1257"/>
              <a:gd name="T18" fmla="*/ 382749 w 512"/>
              <a:gd name="T19" fmla="*/ 323509 h 1257"/>
              <a:gd name="T20" fmla="*/ 373708 w 512"/>
              <a:gd name="T21" fmla="*/ 242429 h 1257"/>
              <a:gd name="T22" fmla="*/ 326994 w 512"/>
              <a:gd name="T23" fmla="*/ 180808 h 1257"/>
              <a:gd name="T24" fmla="*/ 259938 w 512"/>
              <a:gd name="T25" fmla="*/ 148376 h 1257"/>
              <a:gd name="T26" fmla="*/ 189868 w 512"/>
              <a:gd name="T27" fmla="*/ 145133 h 1257"/>
              <a:gd name="T28" fmla="*/ 104729 w 512"/>
              <a:gd name="T29" fmla="*/ 180808 h 1257"/>
              <a:gd name="T30" fmla="*/ 32398 w 512"/>
              <a:gd name="T31" fmla="*/ 255402 h 1257"/>
              <a:gd name="T32" fmla="*/ 2260 w 512"/>
              <a:gd name="T33" fmla="*/ 362427 h 1257"/>
              <a:gd name="T34" fmla="*/ 32398 w 512"/>
              <a:gd name="T35" fmla="*/ 468642 h 1257"/>
              <a:gd name="T36" fmla="*/ 106989 w 512"/>
              <a:gd name="T37" fmla="*/ 543236 h 1257"/>
              <a:gd name="T38" fmla="*/ 189868 w 512"/>
              <a:gd name="T39" fmla="*/ 582154 h 1257"/>
              <a:gd name="T40" fmla="*/ 262198 w 512"/>
              <a:gd name="T41" fmla="*/ 578911 h 1257"/>
              <a:gd name="T42" fmla="*/ 326994 w 512"/>
              <a:gd name="T43" fmla="*/ 546479 h 1257"/>
              <a:gd name="T44" fmla="*/ 373708 w 512"/>
              <a:gd name="T45" fmla="*/ 491345 h 1257"/>
              <a:gd name="T46" fmla="*/ 382749 w 512"/>
              <a:gd name="T47" fmla="*/ 407021 h 1257"/>
              <a:gd name="T48" fmla="*/ 345831 w 512"/>
              <a:gd name="T49" fmla="*/ 342968 h 1257"/>
              <a:gd name="T50" fmla="*/ 283295 w 512"/>
              <a:gd name="T51" fmla="*/ 300807 h 1257"/>
              <a:gd name="T52" fmla="*/ 215485 w 512"/>
              <a:gd name="T53" fmla="*/ 284591 h 1257"/>
              <a:gd name="T54" fmla="*/ 131853 w 512"/>
              <a:gd name="T55" fmla="*/ 307293 h 1257"/>
              <a:gd name="T56" fmla="*/ 53494 w 512"/>
              <a:gd name="T57" fmla="*/ 368914 h 1257"/>
              <a:gd name="T58" fmla="*/ 4521 w 512"/>
              <a:gd name="T59" fmla="*/ 465399 h 1257"/>
              <a:gd name="T60" fmla="*/ 16576 w 512"/>
              <a:gd name="T61" fmla="*/ 578911 h 1257"/>
              <a:gd name="T62" fmla="*/ 79112 w 512"/>
              <a:gd name="T63" fmla="*/ 665666 h 1257"/>
              <a:gd name="T64" fmla="*/ 161990 w 512"/>
              <a:gd name="T65" fmla="*/ 714314 h 1257"/>
              <a:gd name="T66" fmla="*/ 236581 w 512"/>
              <a:gd name="T67" fmla="*/ 724044 h 1257"/>
              <a:gd name="T68" fmla="*/ 305898 w 512"/>
              <a:gd name="T69" fmla="*/ 701342 h 1257"/>
              <a:gd name="T70" fmla="*/ 361653 w 512"/>
              <a:gd name="T71" fmla="*/ 652694 h 1257"/>
              <a:gd name="T72" fmla="*/ 385010 w 512"/>
              <a:gd name="T73" fmla="*/ 578911 h 1257"/>
              <a:gd name="T74" fmla="*/ 361653 w 512"/>
              <a:gd name="T75" fmla="*/ 504317 h 1257"/>
              <a:gd name="T76" fmla="*/ 305898 w 512"/>
              <a:gd name="T77" fmla="*/ 452426 h 1257"/>
              <a:gd name="T78" fmla="*/ 236581 w 512"/>
              <a:gd name="T79" fmla="*/ 429724 h 1257"/>
              <a:gd name="T80" fmla="*/ 161990 w 512"/>
              <a:gd name="T81" fmla="*/ 436210 h 1257"/>
              <a:gd name="T82" fmla="*/ 79112 w 512"/>
              <a:gd name="T83" fmla="*/ 491345 h 1257"/>
              <a:gd name="T84" fmla="*/ 16576 w 512"/>
              <a:gd name="T85" fmla="*/ 578911 h 1257"/>
              <a:gd name="T86" fmla="*/ 4521 w 512"/>
              <a:gd name="T87" fmla="*/ 694855 h 1257"/>
              <a:gd name="T88" fmla="*/ 55755 w 512"/>
              <a:gd name="T89" fmla="*/ 788908 h 1257"/>
              <a:gd name="T90" fmla="*/ 137127 w 512"/>
              <a:gd name="T91" fmla="*/ 853772 h 1257"/>
              <a:gd name="T92" fmla="*/ 215485 w 512"/>
              <a:gd name="T93" fmla="*/ 876474 h 1257"/>
              <a:gd name="T94" fmla="*/ 283295 w 512"/>
              <a:gd name="T95" fmla="*/ 857015 h 1257"/>
              <a:gd name="T96" fmla="*/ 345831 w 512"/>
              <a:gd name="T97" fmla="*/ 811610 h 1257"/>
              <a:gd name="T98" fmla="*/ 380489 w 512"/>
              <a:gd name="T99" fmla="*/ 746746 h 1257"/>
              <a:gd name="T100" fmla="*/ 375968 w 512"/>
              <a:gd name="T101" fmla="*/ 678639 h 1257"/>
              <a:gd name="T102" fmla="*/ 333775 w 512"/>
              <a:gd name="T103" fmla="*/ 621072 h 1257"/>
              <a:gd name="T104" fmla="*/ 266719 w 512"/>
              <a:gd name="T105" fmla="*/ 582154 h 1257"/>
              <a:gd name="T106" fmla="*/ 185347 w 512"/>
              <a:gd name="T107" fmla="*/ 578911 h 1257"/>
              <a:gd name="T108" fmla="*/ 99455 w 512"/>
              <a:gd name="T109" fmla="*/ 621072 h 1257"/>
              <a:gd name="T110" fmla="*/ 30138 w 512"/>
              <a:gd name="T111" fmla="*/ 701342 h 1257"/>
              <a:gd name="T112" fmla="*/ 0 w 512"/>
              <a:gd name="T113" fmla="*/ 801881 h 1257"/>
              <a:gd name="T114" fmla="*/ 30138 w 512"/>
              <a:gd name="T115" fmla="*/ 898366 h 1257"/>
              <a:gd name="T116" fmla="*/ 99455 w 512"/>
              <a:gd name="T117" fmla="*/ 972959 h 1257"/>
              <a:gd name="T118" fmla="*/ 187607 w 512"/>
              <a:gd name="T119" fmla="*/ 1015121 h 125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12" h="1257">
                <a:moveTo>
                  <a:pt x="286" y="0"/>
                </a:moveTo>
                <a:lnTo>
                  <a:pt x="252" y="4"/>
                </a:lnTo>
                <a:lnTo>
                  <a:pt x="215" y="12"/>
                </a:lnTo>
                <a:lnTo>
                  <a:pt x="179" y="28"/>
                </a:lnTo>
                <a:lnTo>
                  <a:pt x="139" y="48"/>
                </a:lnTo>
                <a:lnTo>
                  <a:pt x="105" y="72"/>
                </a:lnTo>
                <a:lnTo>
                  <a:pt x="71" y="104"/>
                </a:lnTo>
                <a:lnTo>
                  <a:pt x="43" y="140"/>
                </a:lnTo>
                <a:lnTo>
                  <a:pt x="22" y="179"/>
                </a:lnTo>
                <a:lnTo>
                  <a:pt x="6" y="223"/>
                </a:lnTo>
                <a:lnTo>
                  <a:pt x="3" y="271"/>
                </a:lnTo>
                <a:lnTo>
                  <a:pt x="9" y="319"/>
                </a:lnTo>
                <a:lnTo>
                  <a:pt x="22" y="363"/>
                </a:lnTo>
                <a:lnTo>
                  <a:pt x="43" y="403"/>
                </a:lnTo>
                <a:lnTo>
                  <a:pt x="74" y="439"/>
                </a:lnTo>
                <a:lnTo>
                  <a:pt x="105" y="471"/>
                </a:lnTo>
                <a:lnTo>
                  <a:pt x="142" y="494"/>
                </a:lnTo>
                <a:lnTo>
                  <a:pt x="179" y="518"/>
                </a:lnTo>
                <a:lnTo>
                  <a:pt x="215" y="530"/>
                </a:lnTo>
                <a:lnTo>
                  <a:pt x="252" y="542"/>
                </a:lnTo>
                <a:lnTo>
                  <a:pt x="283" y="546"/>
                </a:lnTo>
                <a:lnTo>
                  <a:pt x="314" y="542"/>
                </a:lnTo>
                <a:lnTo>
                  <a:pt x="348" y="538"/>
                </a:lnTo>
                <a:lnTo>
                  <a:pt x="379" y="530"/>
                </a:lnTo>
                <a:lnTo>
                  <a:pt x="406" y="514"/>
                </a:lnTo>
                <a:lnTo>
                  <a:pt x="434" y="498"/>
                </a:lnTo>
                <a:lnTo>
                  <a:pt x="459" y="478"/>
                </a:lnTo>
                <a:lnTo>
                  <a:pt x="480" y="455"/>
                </a:lnTo>
                <a:lnTo>
                  <a:pt x="496" y="431"/>
                </a:lnTo>
                <a:lnTo>
                  <a:pt x="508" y="399"/>
                </a:lnTo>
                <a:lnTo>
                  <a:pt x="511" y="363"/>
                </a:lnTo>
                <a:lnTo>
                  <a:pt x="508" y="327"/>
                </a:lnTo>
                <a:lnTo>
                  <a:pt x="496" y="299"/>
                </a:lnTo>
                <a:lnTo>
                  <a:pt x="480" y="271"/>
                </a:lnTo>
                <a:lnTo>
                  <a:pt x="459" y="247"/>
                </a:lnTo>
                <a:lnTo>
                  <a:pt x="434" y="223"/>
                </a:lnTo>
                <a:lnTo>
                  <a:pt x="406" y="207"/>
                </a:lnTo>
                <a:lnTo>
                  <a:pt x="376" y="195"/>
                </a:lnTo>
                <a:lnTo>
                  <a:pt x="345" y="183"/>
                </a:lnTo>
                <a:lnTo>
                  <a:pt x="314" y="179"/>
                </a:lnTo>
                <a:lnTo>
                  <a:pt x="286" y="175"/>
                </a:lnTo>
                <a:lnTo>
                  <a:pt x="252" y="179"/>
                </a:lnTo>
                <a:lnTo>
                  <a:pt x="215" y="187"/>
                </a:lnTo>
                <a:lnTo>
                  <a:pt x="179" y="203"/>
                </a:lnTo>
                <a:lnTo>
                  <a:pt x="139" y="223"/>
                </a:lnTo>
                <a:lnTo>
                  <a:pt x="105" y="247"/>
                </a:lnTo>
                <a:lnTo>
                  <a:pt x="71" y="279"/>
                </a:lnTo>
                <a:lnTo>
                  <a:pt x="43" y="315"/>
                </a:lnTo>
                <a:lnTo>
                  <a:pt x="22" y="355"/>
                </a:lnTo>
                <a:lnTo>
                  <a:pt x="6" y="399"/>
                </a:lnTo>
                <a:lnTo>
                  <a:pt x="3" y="447"/>
                </a:lnTo>
                <a:lnTo>
                  <a:pt x="9" y="494"/>
                </a:lnTo>
                <a:lnTo>
                  <a:pt x="22" y="538"/>
                </a:lnTo>
                <a:lnTo>
                  <a:pt x="43" y="578"/>
                </a:lnTo>
                <a:lnTo>
                  <a:pt x="74" y="614"/>
                </a:lnTo>
                <a:lnTo>
                  <a:pt x="105" y="646"/>
                </a:lnTo>
                <a:lnTo>
                  <a:pt x="142" y="670"/>
                </a:lnTo>
                <a:lnTo>
                  <a:pt x="179" y="694"/>
                </a:lnTo>
                <a:lnTo>
                  <a:pt x="215" y="706"/>
                </a:lnTo>
                <a:lnTo>
                  <a:pt x="252" y="718"/>
                </a:lnTo>
                <a:lnTo>
                  <a:pt x="283" y="722"/>
                </a:lnTo>
                <a:lnTo>
                  <a:pt x="314" y="718"/>
                </a:lnTo>
                <a:lnTo>
                  <a:pt x="348" y="714"/>
                </a:lnTo>
                <a:lnTo>
                  <a:pt x="379" y="706"/>
                </a:lnTo>
                <a:lnTo>
                  <a:pt x="406" y="690"/>
                </a:lnTo>
                <a:lnTo>
                  <a:pt x="434" y="674"/>
                </a:lnTo>
                <a:lnTo>
                  <a:pt x="459" y="654"/>
                </a:lnTo>
                <a:lnTo>
                  <a:pt x="480" y="630"/>
                </a:lnTo>
                <a:lnTo>
                  <a:pt x="496" y="606"/>
                </a:lnTo>
                <a:lnTo>
                  <a:pt x="508" y="574"/>
                </a:lnTo>
                <a:lnTo>
                  <a:pt x="511" y="538"/>
                </a:lnTo>
                <a:lnTo>
                  <a:pt x="508" y="502"/>
                </a:lnTo>
                <a:lnTo>
                  <a:pt x="496" y="474"/>
                </a:lnTo>
                <a:lnTo>
                  <a:pt x="480" y="447"/>
                </a:lnTo>
                <a:lnTo>
                  <a:pt x="459" y="423"/>
                </a:lnTo>
                <a:lnTo>
                  <a:pt x="434" y="399"/>
                </a:lnTo>
                <a:lnTo>
                  <a:pt x="406" y="383"/>
                </a:lnTo>
                <a:lnTo>
                  <a:pt x="376" y="371"/>
                </a:lnTo>
                <a:lnTo>
                  <a:pt x="345" y="359"/>
                </a:lnTo>
                <a:lnTo>
                  <a:pt x="314" y="355"/>
                </a:lnTo>
                <a:lnTo>
                  <a:pt x="286" y="351"/>
                </a:lnTo>
                <a:lnTo>
                  <a:pt x="252" y="355"/>
                </a:lnTo>
                <a:lnTo>
                  <a:pt x="215" y="363"/>
                </a:lnTo>
                <a:lnTo>
                  <a:pt x="175" y="379"/>
                </a:lnTo>
                <a:lnTo>
                  <a:pt x="139" y="399"/>
                </a:lnTo>
                <a:lnTo>
                  <a:pt x="102" y="423"/>
                </a:lnTo>
                <a:lnTo>
                  <a:pt x="71" y="455"/>
                </a:lnTo>
                <a:lnTo>
                  <a:pt x="43" y="490"/>
                </a:lnTo>
                <a:lnTo>
                  <a:pt x="22" y="530"/>
                </a:lnTo>
                <a:lnTo>
                  <a:pt x="6" y="574"/>
                </a:lnTo>
                <a:lnTo>
                  <a:pt x="3" y="622"/>
                </a:lnTo>
                <a:lnTo>
                  <a:pt x="6" y="670"/>
                </a:lnTo>
                <a:lnTo>
                  <a:pt x="22" y="714"/>
                </a:lnTo>
                <a:lnTo>
                  <a:pt x="43" y="754"/>
                </a:lnTo>
                <a:lnTo>
                  <a:pt x="71" y="789"/>
                </a:lnTo>
                <a:lnTo>
                  <a:pt x="105" y="821"/>
                </a:lnTo>
                <a:lnTo>
                  <a:pt x="142" y="845"/>
                </a:lnTo>
                <a:lnTo>
                  <a:pt x="179" y="869"/>
                </a:lnTo>
                <a:lnTo>
                  <a:pt x="215" y="881"/>
                </a:lnTo>
                <a:lnTo>
                  <a:pt x="252" y="893"/>
                </a:lnTo>
                <a:lnTo>
                  <a:pt x="283" y="897"/>
                </a:lnTo>
                <a:lnTo>
                  <a:pt x="314" y="893"/>
                </a:lnTo>
                <a:lnTo>
                  <a:pt x="345" y="889"/>
                </a:lnTo>
                <a:lnTo>
                  <a:pt x="379" y="881"/>
                </a:lnTo>
                <a:lnTo>
                  <a:pt x="406" y="865"/>
                </a:lnTo>
                <a:lnTo>
                  <a:pt x="434" y="849"/>
                </a:lnTo>
                <a:lnTo>
                  <a:pt x="459" y="829"/>
                </a:lnTo>
                <a:lnTo>
                  <a:pt x="480" y="805"/>
                </a:lnTo>
                <a:lnTo>
                  <a:pt x="496" y="782"/>
                </a:lnTo>
                <a:lnTo>
                  <a:pt x="505" y="750"/>
                </a:lnTo>
                <a:lnTo>
                  <a:pt x="511" y="714"/>
                </a:lnTo>
                <a:lnTo>
                  <a:pt x="505" y="678"/>
                </a:lnTo>
                <a:lnTo>
                  <a:pt x="496" y="650"/>
                </a:lnTo>
                <a:lnTo>
                  <a:pt x="480" y="622"/>
                </a:lnTo>
                <a:lnTo>
                  <a:pt x="459" y="598"/>
                </a:lnTo>
                <a:lnTo>
                  <a:pt x="434" y="574"/>
                </a:lnTo>
                <a:lnTo>
                  <a:pt x="406" y="558"/>
                </a:lnTo>
                <a:lnTo>
                  <a:pt x="376" y="546"/>
                </a:lnTo>
                <a:lnTo>
                  <a:pt x="345" y="534"/>
                </a:lnTo>
                <a:lnTo>
                  <a:pt x="314" y="530"/>
                </a:lnTo>
                <a:lnTo>
                  <a:pt x="283" y="526"/>
                </a:lnTo>
                <a:lnTo>
                  <a:pt x="252" y="530"/>
                </a:lnTo>
                <a:lnTo>
                  <a:pt x="215" y="538"/>
                </a:lnTo>
                <a:lnTo>
                  <a:pt x="179" y="554"/>
                </a:lnTo>
                <a:lnTo>
                  <a:pt x="142" y="578"/>
                </a:lnTo>
                <a:lnTo>
                  <a:pt x="105" y="606"/>
                </a:lnTo>
                <a:lnTo>
                  <a:pt x="74" y="638"/>
                </a:lnTo>
                <a:lnTo>
                  <a:pt x="43" y="674"/>
                </a:lnTo>
                <a:lnTo>
                  <a:pt x="22" y="714"/>
                </a:lnTo>
                <a:lnTo>
                  <a:pt x="6" y="762"/>
                </a:lnTo>
                <a:lnTo>
                  <a:pt x="3" y="809"/>
                </a:lnTo>
                <a:lnTo>
                  <a:pt x="6" y="857"/>
                </a:lnTo>
                <a:lnTo>
                  <a:pt x="22" y="901"/>
                </a:lnTo>
                <a:lnTo>
                  <a:pt x="46" y="941"/>
                </a:lnTo>
                <a:lnTo>
                  <a:pt x="74" y="973"/>
                </a:lnTo>
                <a:lnTo>
                  <a:pt x="108" y="1005"/>
                </a:lnTo>
                <a:lnTo>
                  <a:pt x="145" y="1033"/>
                </a:lnTo>
                <a:lnTo>
                  <a:pt x="182" y="1053"/>
                </a:lnTo>
                <a:lnTo>
                  <a:pt x="219" y="1069"/>
                </a:lnTo>
                <a:lnTo>
                  <a:pt x="256" y="1077"/>
                </a:lnTo>
                <a:lnTo>
                  <a:pt x="286" y="1081"/>
                </a:lnTo>
                <a:lnTo>
                  <a:pt x="314" y="1077"/>
                </a:lnTo>
                <a:lnTo>
                  <a:pt x="345" y="1069"/>
                </a:lnTo>
                <a:lnTo>
                  <a:pt x="376" y="1057"/>
                </a:lnTo>
                <a:lnTo>
                  <a:pt x="403" y="1041"/>
                </a:lnTo>
                <a:lnTo>
                  <a:pt x="431" y="1025"/>
                </a:lnTo>
                <a:lnTo>
                  <a:pt x="459" y="1001"/>
                </a:lnTo>
                <a:lnTo>
                  <a:pt x="477" y="977"/>
                </a:lnTo>
                <a:lnTo>
                  <a:pt x="496" y="953"/>
                </a:lnTo>
                <a:lnTo>
                  <a:pt x="505" y="921"/>
                </a:lnTo>
                <a:lnTo>
                  <a:pt x="508" y="893"/>
                </a:lnTo>
                <a:lnTo>
                  <a:pt x="505" y="865"/>
                </a:lnTo>
                <a:lnTo>
                  <a:pt x="499" y="837"/>
                </a:lnTo>
                <a:lnTo>
                  <a:pt x="483" y="809"/>
                </a:lnTo>
                <a:lnTo>
                  <a:pt x="465" y="785"/>
                </a:lnTo>
                <a:lnTo>
                  <a:pt x="443" y="766"/>
                </a:lnTo>
                <a:lnTo>
                  <a:pt x="416" y="746"/>
                </a:lnTo>
                <a:lnTo>
                  <a:pt x="388" y="730"/>
                </a:lnTo>
                <a:lnTo>
                  <a:pt x="354" y="718"/>
                </a:lnTo>
                <a:lnTo>
                  <a:pt x="320" y="714"/>
                </a:lnTo>
                <a:lnTo>
                  <a:pt x="286" y="710"/>
                </a:lnTo>
                <a:lnTo>
                  <a:pt x="246" y="714"/>
                </a:lnTo>
                <a:lnTo>
                  <a:pt x="209" y="726"/>
                </a:lnTo>
                <a:lnTo>
                  <a:pt x="169" y="742"/>
                </a:lnTo>
                <a:lnTo>
                  <a:pt x="132" y="766"/>
                </a:lnTo>
                <a:lnTo>
                  <a:pt x="99" y="793"/>
                </a:lnTo>
                <a:lnTo>
                  <a:pt x="65" y="829"/>
                </a:lnTo>
                <a:lnTo>
                  <a:pt x="40" y="865"/>
                </a:lnTo>
                <a:lnTo>
                  <a:pt x="18" y="905"/>
                </a:lnTo>
                <a:lnTo>
                  <a:pt x="6" y="945"/>
                </a:lnTo>
                <a:lnTo>
                  <a:pt x="0" y="989"/>
                </a:lnTo>
                <a:lnTo>
                  <a:pt x="6" y="1029"/>
                </a:lnTo>
                <a:lnTo>
                  <a:pt x="18" y="1069"/>
                </a:lnTo>
                <a:lnTo>
                  <a:pt x="40" y="1108"/>
                </a:lnTo>
                <a:lnTo>
                  <a:pt x="65" y="1144"/>
                </a:lnTo>
                <a:lnTo>
                  <a:pt x="99" y="1176"/>
                </a:lnTo>
                <a:lnTo>
                  <a:pt x="132" y="1200"/>
                </a:lnTo>
                <a:lnTo>
                  <a:pt x="172" y="1224"/>
                </a:lnTo>
                <a:lnTo>
                  <a:pt x="209" y="1240"/>
                </a:lnTo>
                <a:lnTo>
                  <a:pt x="249" y="1252"/>
                </a:lnTo>
                <a:lnTo>
                  <a:pt x="289" y="1256"/>
                </a:lnTo>
              </a:path>
            </a:pathLst>
          </a:custGeom>
          <a:noFill/>
          <a:ln w="508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5" name="Freeform 23"/>
          <p:cNvSpPr>
            <a:spLocks/>
          </p:cNvSpPr>
          <p:nvPr/>
        </p:nvSpPr>
        <p:spPr bwMode="auto">
          <a:xfrm>
            <a:off x="6235700" y="2971800"/>
            <a:ext cx="947738" cy="415925"/>
          </a:xfrm>
          <a:custGeom>
            <a:avLst/>
            <a:gdLst>
              <a:gd name="T0" fmla="*/ 937936 w 1257"/>
              <a:gd name="T1" fmla="*/ 174656 h 512"/>
              <a:gd name="T2" fmla="*/ 892698 w 1257"/>
              <a:gd name="T3" fmla="*/ 85297 h 512"/>
              <a:gd name="T4" fmla="*/ 812024 w 1257"/>
              <a:gd name="T5" fmla="*/ 17872 h 512"/>
              <a:gd name="T6" fmla="*/ 706468 w 1257"/>
              <a:gd name="T7" fmla="*/ 7311 h 512"/>
              <a:gd name="T8" fmla="*/ 615992 w 1257"/>
              <a:gd name="T9" fmla="*/ 60114 h 512"/>
              <a:gd name="T10" fmla="*/ 556429 w 1257"/>
              <a:gd name="T11" fmla="*/ 145411 h 512"/>
              <a:gd name="T12" fmla="*/ 535317 w 1257"/>
              <a:gd name="T13" fmla="*/ 229896 h 512"/>
              <a:gd name="T14" fmla="*/ 547381 w 1257"/>
              <a:gd name="T15" fmla="*/ 307882 h 512"/>
              <a:gd name="T16" fmla="*/ 586587 w 1257"/>
              <a:gd name="T17" fmla="*/ 372870 h 512"/>
              <a:gd name="T18" fmla="*/ 646151 w 1257"/>
              <a:gd name="T19" fmla="*/ 412676 h 512"/>
              <a:gd name="T20" fmla="*/ 721548 w 1257"/>
              <a:gd name="T21" fmla="*/ 402927 h 512"/>
              <a:gd name="T22" fmla="*/ 778849 w 1257"/>
              <a:gd name="T23" fmla="*/ 352561 h 512"/>
              <a:gd name="T24" fmla="*/ 809008 w 1257"/>
              <a:gd name="T25" fmla="*/ 280262 h 512"/>
              <a:gd name="T26" fmla="*/ 812024 w 1257"/>
              <a:gd name="T27" fmla="*/ 204713 h 512"/>
              <a:gd name="T28" fmla="*/ 778849 w 1257"/>
              <a:gd name="T29" fmla="*/ 112917 h 512"/>
              <a:gd name="T30" fmla="*/ 709484 w 1257"/>
              <a:gd name="T31" fmla="*/ 34931 h 512"/>
              <a:gd name="T32" fmla="*/ 609960 w 1257"/>
              <a:gd name="T33" fmla="*/ 2437 h 512"/>
              <a:gd name="T34" fmla="*/ 511190 w 1257"/>
              <a:gd name="T35" fmla="*/ 34931 h 512"/>
              <a:gd name="T36" fmla="*/ 441825 w 1257"/>
              <a:gd name="T37" fmla="*/ 115354 h 512"/>
              <a:gd name="T38" fmla="*/ 405635 w 1257"/>
              <a:gd name="T39" fmla="*/ 204713 h 512"/>
              <a:gd name="T40" fmla="*/ 408651 w 1257"/>
              <a:gd name="T41" fmla="*/ 282699 h 512"/>
              <a:gd name="T42" fmla="*/ 438809 w 1257"/>
              <a:gd name="T43" fmla="*/ 352561 h 512"/>
              <a:gd name="T44" fmla="*/ 490079 w 1257"/>
              <a:gd name="T45" fmla="*/ 402927 h 512"/>
              <a:gd name="T46" fmla="*/ 568492 w 1257"/>
              <a:gd name="T47" fmla="*/ 412676 h 512"/>
              <a:gd name="T48" fmla="*/ 628055 w 1257"/>
              <a:gd name="T49" fmla="*/ 372870 h 512"/>
              <a:gd name="T50" fmla="*/ 667262 w 1257"/>
              <a:gd name="T51" fmla="*/ 305445 h 512"/>
              <a:gd name="T52" fmla="*/ 682341 w 1257"/>
              <a:gd name="T53" fmla="*/ 232333 h 512"/>
              <a:gd name="T54" fmla="*/ 661230 w 1257"/>
              <a:gd name="T55" fmla="*/ 142162 h 512"/>
              <a:gd name="T56" fmla="*/ 603929 w 1257"/>
              <a:gd name="T57" fmla="*/ 57677 h 512"/>
              <a:gd name="T58" fmla="*/ 514206 w 1257"/>
              <a:gd name="T59" fmla="*/ 4874 h 512"/>
              <a:gd name="T60" fmla="*/ 408651 w 1257"/>
              <a:gd name="T61" fmla="*/ 17872 h 512"/>
              <a:gd name="T62" fmla="*/ 327976 w 1257"/>
              <a:gd name="T63" fmla="*/ 85297 h 512"/>
              <a:gd name="T64" fmla="*/ 282738 w 1257"/>
              <a:gd name="T65" fmla="*/ 174656 h 512"/>
              <a:gd name="T66" fmla="*/ 273690 w 1257"/>
              <a:gd name="T67" fmla="*/ 255079 h 512"/>
              <a:gd name="T68" fmla="*/ 294802 w 1257"/>
              <a:gd name="T69" fmla="*/ 329816 h 512"/>
              <a:gd name="T70" fmla="*/ 340040 w 1257"/>
              <a:gd name="T71" fmla="*/ 389930 h 512"/>
              <a:gd name="T72" fmla="*/ 408651 w 1257"/>
              <a:gd name="T73" fmla="*/ 415113 h 512"/>
              <a:gd name="T74" fmla="*/ 478016 w 1257"/>
              <a:gd name="T75" fmla="*/ 389930 h 512"/>
              <a:gd name="T76" fmla="*/ 526270 w 1257"/>
              <a:gd name="T77" fmla="*/ 329816 h 512"/>
              <a:gd name="T78" fmla="*/ 547381 w 1257"/>
              <a:gd name="T79" fmla="*/ 255079 h 512"/>
              <a:gd name="T80" fmla="*/ 541349 w 1257"/>
              <a:gd name="T81" fmla="*/ 174656 h 512"/>
              <a:gd name="T82" fmla="*/ 490079 w 1257"/>
              <a:gd name="T83" fmla="*/ 85297 h 512"/>
              <a:gd name="T84" fmla="*/ 408651 w 1257"/>
              <a:gd name="T85" fmla="*/ 17872 h 512"/>
              <a:gd name="T86" fmla="*/ 300833 w 1257"/>
              <a:gd name="T87" fmla="*/ 4874 h 512"/>
              <a:gd name="T88" fmla="*/ 213373 w 1257"/>
              <a:gd name="T89" fmla="*/ 60114 h 512"/>
              <a:gd name="T90" fmla="*/ 153056 w 1257"/>
              <a:gd name="T91" fmla="*/ 147848 h 512"/>
              <a:gd name="T92" fmla="*/ 131944 w 1257"/>
              <a:gd name="T93" fmla="*/ 232333 h 512"/>
              <a:gd name="T94" fmla="*/ 150040 w 1257"/>
              <a:gd name="T95" fmla="*/ 305445 h 512"/>
              <a:gd name="T96" fmla="*/ 192262 w 1257"/>
              <a:gd name="T97" fmla="*/ 372870 h 512"/>
              <a:gd name="T98" fmla="*/ 252579 w 1257"/>
              <a:gd name="T99" fmla="*/ 410239 h 512"/>
              <a:gd name="T100" fmla="*/ 315913 w 1257"/>
              <a:gd name="T101" fmla="*/ 405364 h 512"/>
              <a:gd name="T102" fmla="*/ 369444 w 1257"/>
              <a:gd name="T103" fmla="*/ 359873 h 512"/>
              <a:gd name="T104" fmla="*/ 405635 w 1257"/>
              <a:gd name="T105" fmla="*/ 287573 h 512"/>
              <a:gd name="T106" fmla="*/ 408651 w 1257"/>
              <a:gd name="T107" fmla="*/ 199839 h 512"/>
              <a:gd name="T108" fmla="*/ 369444 w 1257"/>
              <a:gd name="T109" fmla="*/ 107231 h 512"/>
              <a:gd name="T110" fmla="*/ 294802 w 1257"/>
              <a:gd name="T111" fmla="*/ 32494 h 512"/>
              <a:gd name="T112" fmla="*/ 201310 w 1257"/>
              <a:gd name="T113" fmla="*/ 0 h 512"/>
              <a:gd name="T114" fmla="*/ 111587 w 1257"/>
              <a:gd name="T115" fmla="*/ 32494 h 512"/>
              <a:gd name="T116" fmla="*/ 42222 w 1257"/>
              <a:gd name="T117" fmla="*/ 107231 h 512"/>
              <a:gd name="T118" fmla="*/ 3016 w 1257"/>
              <a:gd name="T119" fmla="*/ 202276 h 51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57" h="512">
                <a:moveTo>
                  <a:pt x="1256" y="286"/>
                </a:moveTo>
                <a:lnTo>
                  <a:pt x="1252" y="252"/>
                </a:lnTo>
                <a:lnTo>
                  <a:pt x="1244" y="215"/>
                </a:lnTo>
                <a:lnTo>
                  <a:pt x="1228" y="179"/>
                </a:lnTo>
                <a:lnTo>
                  <a:pt x="1208" y="139"/>
                </a:lnTo>
                <a:lnTo>
                  <a:pt x="1184" y="105"/>
                </a:lnTo>
                <a:lnTo>
                  <a:pt x="1152" y="71"/>
                </a:lnTo>
                <a:lnTo>
                  <a:pt x="1116" y="43"/>
                </a:lnTo>
                <a:lnTo>
                  <a:pt x="1077" y="22"/>
                </a:lnTo>
                <a:lnTo>
                  <a:pt x="1033" y="6"/>
                </a:lnTo>
                <a:lnTo>
                  <a:pt x="985" y="3"/>
                </a:lnTo>
                <a:lnTo>
                  <a:pt x="937" y="9"/>
                </a:lnTo>
                <a:lnTo>
                  <a:pt x="893" y="22"/>
                </a:lnTo>
                <a:lnTo>
                  <a:pt x="853" y="43"/>
                </a:lnTo>
                <a:lnTo>
                  <a:pt x="817" y="74"/>
                </a:lnTo>
                <a:lnTo>
                  <a:pt x="785" y="105"/>
                </a:lnTo>
                <a:lnTo>
                  <a:pt x="762" y="142"/>
                </a:lnTo>
                <a:lnTo>
                  <a:pt x="738" y="179"/>
                </a:lnTo>
                <a:lnTo>
                  <a:pt x="726" y="215"/>
                </a:lnTo>
                <a:lnTo>
                  <a:pt x="714" y="252"/>
                </a:lnTo>
                <a:lnTo>
                  <a:pt x="710" y="283"/>
                </a:lnTo>
                <a:lnTo>
                  <a:pt x="714" y="314"/>
                </a:lnTo>
                <a:lnTo>
                  <a:pt x="718" y="348"/>
                </a:lnTo>
                <a:lnTo>
                  <a:pt x="726" y="379"/>
                </a:lnTo>
                <a:lnTo>
                  <a:pt x="742" y="406"/>
                </a:lnTo>
                <a:lnTo>
                  <a:pt x="758" y="434"/>
                </a:lnTo>
                <a:lnTo>
                  <a:pt x="778" y="459"/>
                </a:lnTo>
                <a:lnTo>
                  <a:pt x="801" y="480"/>
                </a:lnTo>
                <a:lnTo>
                  <a:pt x="825" y="496"/>
                </a:lnTo>
                <a:lnTo>
                  <a:pt x="857" y="508"/>
                </a:lnTo>
                <a:lnTo>
                  <a:pt x="893" y="511"/>
                </a:lnTo>
                <a:lnTo>
                  <a:pt x="929" y="508"/>
                </a:lnTo>
                <a:lnTo>
                  <a:pt x="957" y="496"/>
                </a:lnTo>
                <a:lnTo>
                  <a:pt x="985" y="480"/>
                </a:lnTo>
                <a:lnTo>
                  <a:pt x="1009" y="459"/>
                </a:lnTo>
                <a:lnTo>
                  <a:pt x="1033" y="434"/>
                </a:lnTo>
                <a:lnTo>
                  <a:pt x="1049" y="406"/>
                </a:lnTo>
                <a:lnTo>
                  <a:pt x="1061" y="376"/>
                </a:lnTo>
                <a:lnTo>
                  <a:pt x="1073" y="345"/>
                </a:lnTo>
                <a:lnTo>
                  <a:pt x="1077" y="314"/>
                </a:lnTo>
                <a:lnTo>
                  <a:pt x="1081" y="286"/>
                </a:lnTo>
                <a:lnTo>
                  <a:pt x="1077" y="252"/>
                </a:lnTo>
                <a:lnTo>
                  <a:pt x="1069" y="215"/>
                </a:lnTo>
                <a:lnTo>
                  <a:pt x="1053" y="179"/>
                </a:lnTo>
                <a:lnTo>
                  <a:pt x="1033" y="139"/>
                </a:lnTo>
                <a:lnTo>
                  <a:pt x="1009" y="105"/>
                </a:lnTo>
                <a:lnTo>
                  <a:pt x="977" y="71"/>
                </a:lnTo>
                <a:lnTo>
                  <a:pt x="941" y="43"/>
                </a:lnTo>
                <a:lnTo>
                  <a:pt x="901" y="22"/>
                </a:lnTo>
                <a:lnTo>
                  <a:pt x="857" y="6"/>
                </a:lnTo>
                <a:lnTo>
                  <a:pt x="809" y="3"/>
                </a:lnTo>
                <a:lnTo>
                  <a:pt x="762" y="9"/>
                </a:lnTo>
                <a:lnTo>
                  <a:pt x="718" y="22"/>
                </a:lnTo>
                <a:lnTo>
                  <a:pt x="678" y="43"/>
                </a:lnTo>
                <a:lnTo>
                  <a:pt x="642" y="74"/>
                </a:lnTo>
                <a:lnTo>
                  <a:pt x="610" y="105"/>
                </a:lnTo>
                <a:lnTo>
                  <a:pt x="586" y="142"/>
                </a:lnTo>
                <a:lnTo>
                  <a:pt x="562" y="179"/>
                </a:lnTo>
                <a:lnTo>
                  <a:pt x="550" y="215"/>
                </a:lnTo>
                <a:lnTo>
                  <a:pt x="538" y="252"/>
                </a:lnTo>
                <a:lnTo>
                  <a:pt x="534" y="283"/>
                </a:lnTo>
                <a:lnTo>
                  <a:pt x="538" y="314"/>
                </a:lnTo>
                <a:lnTo>
                  <a:pt x="542" y="348"/>
                </a:lnTo>
                <a:lnTo>
                  <a:pt x="550" y="379"/>
                </a:lnTo>
                <a:lnTo>
                  <a:pt x="566" y="406"/>
                </a:lnTo>
                <a:lnTo>
                  <a:pt x="582" y="434"/>
                </a:lnTo>
                <a:lnTo>
                  <a:pt x="602" y="459"/>
                </a:lnTo>
                <a:lnTo>
                  <a:pt x="626" y="480"/>
                </a:lnTo>
                <a:lnTo>
                  <a:pt x="650" y="496"/>
                </a:lnTo>
                <a:lnTo>
                  <a:pt x="682" y="508"/>
                </a:lnTo>
                <a:lnTo>
                  <a:pt x="718" y="511"/>
                </a:lnTo>
                <a:lnTo>
                  <a:pt x="754" y="508"/>
                </a:lnTo>
                <a:lnTo>
                  <a:pt x="782" y="496"/>
                </a:lnTo>
                <a:lnTo>
                  <a:pt x="809" y="480"/>
                </a:lnTo>
                <a:lnTo>
                  <a:pt x="833" y="459"/>
                </a:lnTo>
                <a:lnTo>
                  <a:pt x="857" y="434"/>
                </a:lnTo>
                <a:lnTo>
                  <a:pt x="873" y="406"/>
                </a:lnTo>
                <a:lnTo>
                  <a:pt x="885" y="376"/>
                </a:lnTo>
                <a:lnTo>
                  <a:pt x="897" y="345"/>
                </a:lnTo>
                <a:lnTo>
                  <a:pt x="901" y="314"/>
                </a:lnTo>
                <a:lnTo>
                  <a:pt x="905" y="286"/>
                </a:lnTo>
                <a:lnTo>
                  <a:pt x="901" y="252"/>
                </a:lnTo>
                <a:lnTo>
                  <a:pt x="893" y="215"/>
                </a:lnTo>
                <a:lnTo>
                  <a:pt x="877" y="175"/>
                </a:lnTo>
                <a:lnTo>
                  <a:pt x="857" y="139"/>
                </a:lnTo>
                <a:lnTo>
                  <a:pt x="833" y="102"/>
                </a:lnTo>
                <a:lnTo>
                  <a:pt x="801" y="71"/>
                </a:lnTo>
                <a:lnTo>
                  <a:pt x="766" y="43"/>
                </a:lnTo>
                <a:lnTo>
                  <a:pt x="726" y="22"/>
                </a:lnTo>
                <a:lnTo>
                  <a:pt x="682" y="6"/>
                </a:lnTo>
                <a:lnTo>
                  <a:pt x="634" y="3"/>
                </a:lnTo>
                <a:lnTo>
                  <a:pt x="586" y="6"/>
                </a:lnTo>
                <a:lnTo>
                  <a:pt x="542" y="22"/>
                </a:lnTo>
                <a:lnTo>
                  <a:pt x="502" y="43"/>
                </a:lnTo>
                <a:lnTo>
                  <a:pt x="467" y="71"/>
                </a:lnTo>
                <a:lnTo>
                  <a:pt x="435" y="105"/>
                </a:lnTo>
                <a:lnTo>
                  <a:pt x="411" y="142"/>
                </a:lnTo>
                <a:lnTo>
                  <a:pt x="387" y="179"/>
                </a:lnTo>
                <a:lnTo>
                  <a:pt x="375" y="215"/>
                </a:lnTo>
                <a:lnTo>
                  <a:pt x="363" y="252"/>
                </a:lnTo>
                <a:lnTo>
                  <a:pt x="359" y="283"/>
                </a:lnTo>
                <a:lnTo>
                  <a:pt x="363" y="314"/>
                </a:lnTo>
                <a:lnTo>
                  <a:pt x="367" y="345"/>
                </a:lnTo>
                <a:lnTo>
                  <a:pt x="375" y="379"/>
                </a:lnTo>
                <a:lnTo>
                  <a:pt x="391" y="406"/>
                </a:lnTo>
                <a:lnTo>
                  <a:pt x="407" y="434"/>
                </a:lnTo>
                <a:lnTo>
                  <a:pt x="427" y="459"/>
                </a:lnTo>
                <a:lnTo>
                  <a:pt x="451" y="480"/>
                </a:lnTo>
                <a:lnTo>
                  <a:pt x="474" y="496"/>
                </a:lnTo>
                <a:lnTo>
                  <a:pt x="506" y="505"/>
                </a:lnTo>
                <a:lnTo>
                  <a:pt x="542" y="511"/>
                </a:lnTo>
                <a:lnTo>
                  <a:pt x="578" y="505"/>
                </a:lnTo>
                <a:lnTo>
                  <a:pt x="606" y="496"/>
                </a:lnTo>
                <a:lnTo>
                  <a:pt x="634" y="480"/>
                </a:lnTo>
                <a:lnTo>
                  <a:pt x="658" y="459"/>
                </a:lnTo>
                <a:lnTo>
                  <a:pt x="682" y="434"/>
                </a:lnTo>
                <a:lnTo>
                  <a:pt x="698" y="406"/>
                </a:lnTo>
                <a:lnTo>
                  <a:pt x="710" y="376"/>
                </a:lnTo>
                <a:lnTo>
                  <a:pt x="722" y="345"/>
                </a:lnTo>
                <a:lnTo>
                  <a:pt x="726" y="314"/>
                </a:lnTo>
                <a:lnTo>
                  <a:pt x="730" y="283"/>
                </a:lnTo>
                <a:lnTo>
                  <a:pt x="726" y="252"/>
                </a:lnTo>
                <a:lnTo>
                  <a:pt x="718" y="215"/>
                </a:lnTo>
                <a:lnTo>
                  <a:pt x="702" y="179"/>
                </a:lnTo>
                <a:lnTo>
                  <a:pt x="678" y="142"/>
                </a:lnTo>
                <a:lnTo>
                  <a:pt x="650" y="105"/>
                </a:lnTo>
                <a:lnTo>
                  <a:pt x="618" y="74"/>
                </a:lnTo>
                <a:lnTo>
                  <a:pt x="582" y="43"/>
                </a:lnTo>
                <a:lnTo>
                  <a:pt x="542" y="22"/>
                </a:lnTo>
                <a:lnTo>
                  <a:pt x="494" y="6"/>
                </a:lnTo>
                <a:lnTo>
                  <a:pt x="447" y="3"/>
                </a:lnTo>
                <a:lnTo>
                  <a:pt x="399" y="6"/>
                </a:lnTo>
                <a:lnTo>
                  <a:pt x="355" y="22"/>
                </a:lnTo>
                <a:lnTo>
                  <a:pt x="315" y="46"/>
                </a:lnTo>
                <a:lnTo>
                  <a:pt x="283" y="74"/>
                </a:lnTo>
                <a:lnTo>
                  <a:pt x="251" y="108"/>
                </a:lnTo>
                <a:lnTo>
                  <a:pt x="223" y="145"/>
                </a:lnTo>
                <a:lnTo>
                  <a:pt x="203" y="182"/>
                </a:lnTo>
                <a:lnTo>
                  <a:pt x="187" y="219"/>
                </a:lnTo>
                <a:lnTo>
                  <a:pt x="179" y="256"/>
                </a:lnTo>
                <a:lnTo>
                  <a:pt x="175" y="286"/>
                </a:lnTo>
                <a:lnTo>
                  <a:pt x="179" y="314"/>
                </a:lnTo>
                <a:lnTo>
                  <a:pt x="187" y="345"/>
                </a:lnTo>
                <a:lnTo>
                  <a:pt x="199" y="376"/>
                </a:lnTo>
                <a:lnTo>
                  <a:pt x="215" y="403"/>
                </a:lnTo>
                <a:lnTo>
                  <a:pt x="231" y="431"/>
                </a:lnTo>
                <a:lnTo>
                  <a:pt x="255" y="459"/>
                </a:lnTo>
                <a:lnTo>
                  <a:pt x="279" y="477"/>
                </a:lnTo>
                <a:lnTo>
                  <a:pt x="303" y="496"/>
                </a:lnTo>
                <a:lnTo>
                  <a:pt x="335" y="505"/>
                </a:lnTo>
                <a:lnTo>
                  <a:pt x="363" y="508"/>
                </a:lnTo>
                <a:lnTo>
                  <a:pt x="391" y="505"/>
                </a:lnTo>
                <a:lnTo>
                  <a:pt x="419" y="499"/>
                </a:lnTo>
                <a:lnTo>
                  <a:pt x="447" y="483"/>
                </a:lnTo>
                <a:lnTo>
                  <a:pt x="471" y="465"/>
                </a:lnTo>
                <a:lnTo>
                  <a:pt x="490" y="443"/>
                </a:lnTo>
                <a:lnTo>
                  <a:pt x="510" y="416"/>
                </a:lnTo>
                <a:lnTo>
                  <a:pt x="526" y="388"/>
                </a:lnTo>
                <a:lnTo>
                  <a:pt x="538" y="354"/>
                </a:lnTo>
                <a:lnTo>
                  <a:pt x="542" y="320"/>
                </a:lnTo>
                <a:lnTo>
                  <a:pt x="546" y="286"/>
                </a:lnTo>
                <a:lnTo>
                  <a:pt x="542" y="246"/>
                </a:lnTo>
                <a:lnTo>
                  <a:pt x="530" y="209"/>
                </a:lnTo>
                <a:lnTo>
                  <a:pt x="514" y="169"/>
                </a:lnTo>
                <a:lnTo>
                  <a:pt x="490" y="132"/>
                </a:lnTo>
                <a:lnTo>
                  <a:pt x="463" y="99"/>
                </a:lnTo>
                <a:lnTo>
                  <a:pt x="427" y="65"/>
                </a:lnTo>
                <a:lnTo>
                  <a:pt x="391" y="40"/>
                </a:lnTo>
                <a:lnTo>
                  <a:pt x="351" y="18"/>
                </a:lnTo>
                <a:lnTo>
                  <a:pt x="311" y="6"/>
                </a:lnTo>
                <a:lnTo>
                  <a:pt x="267" y="0"/>
                </a:lnTo>
                <a:lnTo>
                  <a:pt x="227" y="6"/>
                </a:lnTo>
                <a:lnTo>
                  <a:pt x="187" y="18"/>
                </a:lnTo>
                <a:lnTo>
                  <a:pt x="148" y="40"/>
                </a:lnTo>
                <a:lnTo>
                  <a:pt x="112" y="65"/>
                </a:lnTo>
                <a:lnTo>
                  <a:pt x="80" y="99"/>
                </a:lnTo>
                <a:lnTo>
                  <a:pt x="56" y="132"/>
                </a:lnTo>
                <a:lnTo>
                  <a:pt x="32" y="172"/>
                </a:lnTo>
                <a:lnTo>
                  <a:pt x="16" y="209"/>
                </a:lnTo>
                <a:lnTo>
                  <a:pt x="4" y="249"/>
                </a:lnTo>
                <a:lnTo>
                  <a:pt x="0" y="289"/>
                </a:lnTo>
              </a:path>
            </a:pathLst>
          </a:custGeom>
          <a:noFill/>
          <a:ln w="508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6" name="Freeform 24"/>
          <p:cNvSpPr>
            <a:spLocks/>
          </p:cNvSpPr>
          <p:nvPr/>
        </p:nvSpPr>
        <p:spPr bwMode="auto">
          <a:xfrm>
            <a:off x="6232525" y="4775200"/>
            <a:ext cx="947738" cy="414338"/>
          </a:xfrm>
          <a:custGeom>
            <a:avLst/>
            <a:gdLst>
              <a:gd name="T0" fmla="*/ 9048 w 1257"/>
              <a:gd name="T1" fmla="*/ 239539 h 512"/>
              <a:gd name="T2" fmla="*/ 54286 w 1257"/>
              <a:gd name="T3" fmla="*/ 328557 h 512"/>
              <a:gd name="T4" fmla="*/ 134960 w 1257"/>
              <a:gd name="T5" fmla="*/ 395725 h 512"/>
              <a:gd name="T6" fmla="*/ 240516 w 1257"/>
              <a:gd name="T7" fmla="*/ 406245 h 512"/>
              <a:gd name="T8" fmla="*/ 330992 w 1257"/>
              <a:gd name="T9" fmla="*/ 353644 h 512"/>
              <a:gd name="T10" fmla="*/ 390556 w 1257"/>
              <a:gd name="T11" fmla="*/ 268672 h 512"/>
              <a:gd name="T12" fmla="*/ 411667 w 1257"/>
              <a:gd name="T13" fmla="*/ 184510 h 512"/>
              <a:gd name="T14" fmla="*/ 399603 w 1257"/>
              <a:gd name="T15" fmla="*/ 106822 h 512"/>
              <a:gd name="T16" fmla="*/ 360397 w 1257"/>
              <a:gd name="T17" fmla="*/ 42081 h 512"/>
              <a:gd name="T18" fmla="*/ 300833 w 1257"/>
              <a:gd name="T19" fmla="*/ 2428 h 512"/>
              <a:gd name="T20" fmla="*/ 225436 w 1257"/>
              <a:gd name="T21" fmla="*/ 12139 h 512"/>
              <a:gd name="T22" fmla="*/ 168135 w 1257"/>
              <a:gd name="T23" fmla="*/ 62313 h 512"/>
              <a:gd name="T24" fmla="*/ 137976 w 1257"/>
              <a:gd name="T25" fmla="*/ 134336 h 512"/>
              <a:gd name="T26" fmla="*/ 134960 w 1257"/>
              <a:gd name="T27" fmla="*/ 209597 h 512"/>
              <a:gd name="T28" fmla="*/ 168135 w 1257"/>
              <a:gd name="T29" fmla="*/ 301042 h 512"/>
              <a:gd name="T30" fmla="*/ 237500 w 1257"/>
              <a:gd name="T31" fmla="*/ 378731 h 512"/>
              <a:gd name="T32" fmla="*/ 337024 w 1257"/>
              <a:gd name="T33" fmla="*/ 411101 h 512"/>
              <a:gd name="T34" fmla="*/ 435794 w 1257"/>
              <a:gd name="T35" fmla="*/ 378731 h 512"/>
              <a:gd name="T36" fmla="*/ 505159 w 1257"/>
              <a:gd name="T37" fmla="*/ 298615 h 512"/>
              <a:gd name="T38" fmla="*/ 541349 w 1257"/>
              <a:gd name="T39" fmla="*/ 209597 h 512"/>
              <a:gd name="T40" fmla="*/ 538333 w 1257"/>
              <a:gd name="T41" fmla="*/ 131908 h 512"/>
              <a:gd name="T42" fmla="*/ 508175 w 1257"/>
              <a:gd name="T43" fmla="*/ 62313 h 512"/>
              <a:gd name="T44" fmla="*/ 456905 w 1257"/>
              <a:gd name="T45" fmla="*/ 12139 h 512"/>
              <a:gd name="T46" fmla="*/ 378492 w 1257"/>
              <a:gd name="T47" fmla="*/ 2428 h 512"/>
              <a:gd name="T48" fmla="*/ 318929 w 1257"/>
              <a:gd name="T49" fmla="*/ 42081 h 512"/>
              <a:gd name="T50" fmla="*/ 279722 w 1257"/>
              <a:gd name="T51" fmla="*/ 109249 h 512"/>
              <a:gd name="T52" fmla="*/ 264643 w 1257"/>
              <a:gd name="T53" fmla="*/ 182082 h 512"/>
              <a:gd name="T54" fmla="*/ 285754 w 1257"/>
              <a:gd name="T55" fmla="*/ 271909 h 512"/>
              <a:gd name="T56" fmla="*/ 343056 w 1257"/>
              <a:gd name="T57" fmla="*/ 356072 h 512"/>
              <a:gd name="T58" fmla="*/ 432778 w 1257"/>
              <a:gd name="T59" fmla="*/ 408673 h 512"/>
              <a:gd name="T60" fmla="*/ 538333 w 1257"/>
              <a:gd name="T61" fmla="*/ 395725 h 512"/>
              <a:gd name="T62" fmla="*/ 619008 w 1257"/>
              <a:gd name="T63" fmla="*/ 328557 h 512"/>
              <a:gd name="T64" fmla="*/ 664246 w 1257"/>
              <a:gd name="T65" fmla="*/ 239539 h 512"/>
              <a:gd name="T66" fmla="*/ 673294 w 1257"/>
              <a:gd name="T67" fmla="*/ 159423 h 512"/>
              <a:gd name="T68" fmla="*/ 652182 w 1257"/>
              <a:gd name="T69" fmla="*/ 84972 h 512"/>
              <a:gd name="T70" fmla="*/ 606944 w 1257"/>
              <a:gd name="T71" fmla="*/ 25087 h 512"/>
              <a:gd name="T72" fmla="*/ 538333 w 1257"/>
              <a:gd name="T73" fmla="*/ 0 h 512"/>
              <a:gd name="T74" fmla="*/ 468968 w 1257"/>
              <a:gd name="T75" fmla="*/ 25087 h 512"/>
              <a:gd name="T76" fmla="*/ 420714 w 1257"/>
              <a:gd name="T77" fmla="*/ 84972 h 512"/>
              <a:gd name="T78" fmla="*/ 399603 w 1257"/>
              <a:gd name="T79" fmla="*/ 159423 h 512"/>
              <a:gd name="T80" fmla="*/ 405635 w 1257"/>
              <a:gd name="T81" fmla="*/ 239539 h 512"/>
              <a:gd name="T82" fmla="*/ 456905 w 1257"/>
              <a:gd name="T83" fmla="*/ 328557 h 512"/>
              <a:gd name="T84" fmla="*/ 538333 w 1257"/>
              <a:gd name="T85" fmla="*/ 395725 h 512"/>
              <a:gd name="T86" fmla="*/ 646151 w 1257"/>
              <a:gd name="T87" fmla="*/ 408673 h 512"/>
              <a:gd name="T88" fmla="*/ 733611 w 1257"/>
              <a:gd name="T89" fmla="*/ 353644 h 512"/>
              <a:gd name="T90" fmla="*/ 793928 w 1257"/>
              <a:gd name="T91" fmla="*/ 266245 h 512"/>
              <a:gd name="T92" fmla="*/ 815040 w 1257"/>
              <a:gd name="T93" fmla="*/ 182082 h 512"/>
              <a:gd name="T94" fmla="*/ 796944 w 1257"/>
              <a:gd name="T95" fmla="*/ 109249 h 512"/>
              <a:gd name="T96" fmla="*/ 754722 w 1257"/>
              <a:gd name="T97" fmla="*/ 42081 h 512"/>
              <a:gd name="T98" fmla="*/ 694405 w 1257"/>
              <a:gd name="T99" fmla="*/ 4856 h 512"/>
              <a:gd name="T100" fmla="*/ 631071 w 1257"/>
              <a:gd name="T101" fmla="*/ 9711 h 512"/>
              <a:gd name="T102" fmla="*/ 577540 w 1257"/>
              <a:gd name="T103" fmla="*/ 55029 h 512"/>
              <a:gd name="T104" fmla="*/ 541349 w 1257"/>
              <a:gd name="T105" fmla="*/ 127053 h 512"/>
              <a:gd name="T106" fmla="*/ 538333 w 1257"/>
              <a:gd name="T107" fmla="*/ 214452 h 512"/>
              <a:gd name="T108" fmla="*/ 577540 w 1257"/>
              <a:gd name="T109" fmla="*/ 306707 h 512"/>
              <a:gd name="T110" fmla="*/ 652182 w 1257"/>
              <a:gd name="T111" fmla="*/ 381159 h 512"/>
              <a:gd name="T112" fmla="*/ 745675 w 1257"/>
              <a:gd name="T113" fmla="*/ 413529 h 512"/>
              <a:gd name="T114" fmla="*/ 835397 w 1257"/>
              <a:gd name="T115" fmla="*/ 381159 h 512"/>
              <a:gd name="T116" fmla="*/ 904762 w 1257"/>
              <a:gd name="T117" fmla="*/ 306707 h 512"/>
              <a:gd name="T118" fmla="*/ 943968 w 1257"/>
              <a:gd name="T119" fmla="*/ 212025 h 51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57" h="512">
                <a:moveTo>
                  <a:pt x="0" y="225"/>
                </a:moveTo>
                <a:lnTo>
                  <a:pt x="4" y="259"/>
                </a:lnTo>
                <a:lnTo>
                  <a:pt x="12" y="296"/>
                </a:lnTo>
                <a:lnTo>
                  <a:pt x="28" y="332"/>
                </a:lnTo>
                <a:lnTo>
                  <a:pt x="48" y="372"/>
                </a:lnTo>
                <a:lnTo>
                  <a:pt x="72" y="406"/>
                </a:lnTo>
                <a:lnTo>
                  <a:pt x="104" y="440"/>
                </a:lnTo>
                <a:lnTo>
                  <a:pt x="140" y="468"/>
                </a:lnTo>
                <a:lnTo>
                  <a:pt x="179" y="489"/>
                </a:lnTo>
                <a:lnTo>
                  <a:pt x="223" y="505"/>
                </a:lnTo>
                <a:lnTo>
                  <a:pt x="271" y="508"/>
                </a:lnTo>
                <a:lnTo>
                  <a:pt x="319" y="502"/>
                </a:lnTo>
                <a:lnTo>
                  <a:pt x="363" y="489"/>
                </a:lnTo>
                <a:lnTo>
                  <a:pt x="403" y="468"/>
                </a:lnTo>
                <a:lnTo>
                  <a:pt x="439" y="437"/>
                </a:lnTo>
                <a:lnTo>
                  <a:pt x="471" y="406"/>
                </a:lnTo>
                <a:lnTo>
                  <a:pt x="494" y="369"/>
                </a:lnTo>
                <a:lnTo>
                  <a:pt x="518" y="332"/>
                </a:lnTo>
                <a:lnTo>
                  <a:pt x="530" y="296"/>
                </a:lnTo>
                <a:lnTo>
                  <a:pt x="542" y="259"/>
                </a:lnTo>
                <a:lnTo>
                  <a:pt x="546" y="228"/>
                </a:lnTo>
                <a:lnTo>
                  <a:pt x="542" y="197"/>
                </a:lnTo>
                <a:lnTo>
                  <a:pt x="538" y="163"/>
                </a:lnTo>
                <a:lnTo>
                  <a:pt x="530" y="132"/>
                </a:lnTo>
                <a:lnTo>
                  <a:pt x="514" y="105"/>
                </a:lnTo>
                <a:lnTo>
                  <a:pt x="498" y="77"/>
                </a:lnTo>
                <a:lnTo>
                  <a:pt x="478" y="52"/>
                </a:lnTo>
                <a:lnTo>
                  <a:pt x="455" y="31"/>
                </a:lnTo>
                <a:lnTo>
                  <a:pt x="431" y="15"/>
                </a:lnTo>
                <a:lnTo>
                  <a:pt x="399" y="3"/>
                </a:lnTo>
                <a:lnTo>
                  <a:pt x="363" y="0"/>
                </a:lnTo>
                <a:lnTo>
                  <a:pt x="327" y="3"/>
                </a:lnTo>
                <a:lnTo>
                  <a:pt x="299" y="15"/>
                </a:lnTo>
                <a:lnTo>
                  <a:pt x="271" y="31"/>
                </a:lnTo>
                <a:lnTo>
                  <a:pt x="247" y="52"/>
                </a:lnTo>
                <a:lnTo>
                  <a:pt x="223" y="77"/>
                </a:lnTo>
                <a:lnTo>
                  <a:pt x="207" y="105"/>
                </a:lnTo>
                <a:lnTo>
                  <a:pt x="195" y="135"/>
                </a:lnTo>
                <a:lnTo>
                  <a:pt x="183" y="166"/>
                </a:lnTo>
                <a:lnTo>
                  <a:pt x="179" y="197"/>
                </a:lnTo>
                <a:lnTo>
                  <a:pt x="175" y="225"/>
                </a:lnTo>
                <a:lnTo>
                  <a:pt x="179" y="259"/>
                </a:lnTo>
                <a:lnTo>
                  <a:pt x="187" y="296"/>
                </a:lnTo>
                <a:lnTo>
                  <a:pt x="203" y="332"/>
                </a:lnTo>
                <a:lnTo>
                  <a:pt x="223" y="372"/>
                </a:lnTo>
                <a:lnTo>
                  <a:pt x="247" y="406"/>
                </a:lnTo>
                <a:lnTo>
                  <a:pt x="279" y="440"/>
                </a:lnTo>
                <a:lnTo>
                  <a:pt x="315" y="468"/>
                </a:lnTo>
                <a:lnTo>
                  <a:pt x="355" y="489"/>
                </a:lnTo>
                <a:lnTo>
                  <a:pt x="399" y="505"/>
                </a:lnTo>
                <a:lnTo>
                  <a:pt x="447" y="508"/>
                </a:lnTo>
                <a:lnTo>
                  <a:pt x="494" y="502"/>
                </a:lnTo>
                <a:lnTo>
                  <a:pt x="538" y="489"/>
                </a:lnTo>
                <a:lnTo>
                  <a:pt x="578" y="468"/>
                </a:lnTo>
                <a:lnTo>
                  <a:pt x="614" y="437"/>
                </a:lnTo>
                <a:lnTo>
                  <a:pt x="646" y="406"/>
                </a:lnTo>
                <a:lnTo>
                  <a:pt x="670" y="369"/>
                </a:lnTo>
                <a:lnTo>
                  <a:pt x="694" y="332"/>
                </a:lnTo>
                <a:lnTo>
                  <a:pt x="706" y="296"/>
                </a:lnTo>
                <a:lnTo>
                  <a:pt x="718" y="259"/>
                </a:lnTo>
                <a:lnTo>
                  <a:pt x="722" y="228"/>
                </a:lnTo>
                <a:lnTo>
                  <a:pt x="718" y="197"/>
                </a:lnTo>
                <a:lnTo>
                  <a:pt x="714" y="163"/>
                </a:lnTo>
                <a:lnTo>
                  <a:pt x="706" y="132"/>
                </a:lnTo>
                <a:lnTo>
                  <a:pt x="690" y="105"/>
                </a:lnTo>
                <a:lnTo>
                  <a:pt x="674" y="77"/>
                </a:lnTo>
                <a:lnTo>
                  <a:pt x="654" y="52"/>
                </a:lnTo>
                <a:lnTo>
                  <a:pt x="630" y="31"/>
                </a:lnTo>
                <a:lnTo>
                  <a:pt x="606" y="15"/>
                </a:lnTo>
                <a:lnTo>
                  <a:pt x="574" y="3"/>
                </a:lnTo>
                <a:lnTo>
                  <a:pt x="538" y="0"/>
                </a:lnTo>
                <a:lnTo>
                  <a:pt x="502" y="3"/>
                </a:lnTo>
                <a:lnTo>
                  <a:pt x="474" y="15"/>
                </a:lnTo>
                <a:lnTo>
                  <a:pt x="447" y="31"/>
                </a:lnTo>
                <a:lnTo>
                  <a:pt x="423" y="52"/>
                </a:lnTo>
                <a:lnTo>
                  <a:pt x="399" y="77"/>
                </a:lnTo>
                <a:lnTo>
                  <a:pt x="383" y="105"/>
                </a:lnTo>
                <a:lnTo>
                  <a:pt x="371" y="135"/>
                </a:lnTo>
                <a:lnTo>
                  <a:pt x="359" y="166"/>
                </a:lnTo>
                <a:lnTo>
                  <a:pt x="355" y="197"/>
                </a:lnTo>
                <a:lnTo>
                  <a:pt x="351" y="225"/>
                </a:lnTo>
                <a:lnTo>
                  <a:pt x="355" y="259"/>
                </a:lnTo>
                <a:lnTo>
                  <a:pt x="363" y="296"/>
                </a:lnTo>
                <a:lnTo>
                  <a:pt x="379" y="336"/>
                </a:lnTo>
                <a:lnTo>
                  <a:pt x="399" y="372"/>
                </a:lnTo>
                <a:lnTo>
                  <a:pt x="423" y="409"/>
                </a:lnTo>
                <a:lnTo>
                  <a:pt x="455" y="440"/>
                </a:lnTo>
                <a:lnTo>
                  <a:pt x="490" y="468"/>
                </a:lnTo>
                <a:lnTo>
                  <a:pt x="530" y="489"/>
                </a:lnTo>
                <a:lnTo>
                  <a:pt x="574" y="505"/>
                </a:lnTo>
                <a:lnTo>
                  <a:pt x="622" y="508"/>
                </a:lnTo>
                <a:lnTo>
                  <a:pt x="670" y="505"/>
                </a:lnTo>
                <a:lnTo>
                  <a:pt x="714" y="489"/>
                </a:lnTo>
                <a:lnTo>
                  <a:pt x="754" y="468"/>
                </a:lnTo>
                <a:lnTo>
                  <a:pt x="789" y="440"/>
                </a:lnTo>
                <a:lnTo>
                  <a:pt x="821" y="406"/>
                </a:lnTo>
                <a:lnTo>
                  <a:pt x="845" y="369"/>
                </a:lnTo>
                <a:lnTo>
                  <a:pt x="869" y="332"/>
                </a:lnTo>
                <a:lnTo>
                  <a:pt x="881" y="296"/>
                </a:lnTo>
                <a:lnTo>
                  <a:pt x="893" y="259"/>
                </a:lnTo>
                <a:lnTo>
                  <a:pt x="897" y="228"/>
                </a:lnTo>
                <a:lnTo>
                  <a:pt x="893" y="197"/>
                </a:lnTo>
                <a:lnTo>
                  <a:pt x="889" y="166"/>
                </a:lnTo>
                <a:lnTo>
                  <a:pt x="881" y="132"/>
                </a:lnTo>
                <a:lnTo>
                  <a:pt x="865" y="105"/>
                </a:lnTo>
                <a:lnTo>
                  <a:pt x="849" y="77"/>
                </a:lnTo>
                <a:lnTo>
                  <a:pt x="829" y="52"/>
                </a:lnTo>
                <a:lnTo>
                  <a:pt x="805" y="31"/>
                </a:lnTo>
                <a:lnTo>
                  <a:pt x="782" y="15"/>
                </a:lnTo>
                <a:lnTo>
                  <a:pt x="750" y="6"/>
                </a:lnTo>
                <a:lnTo>
                  <a:pt x="714" y="0"/>
                </a:lnTo>
                <a:lnTo>
                  <a:pt x="678" y="6"/>
                </a:lnTo>
                <a:lnTo>
                  <a:pt x="650" y="15"/>
                </a:lnTo>
                <a:lnTo>
                  <a:pt x="622" y="31"/>
                </a:lnTo>
                <a:lnTo>
                  <a:pt x="598" y="52"/>
                </a:lnTo>
                <a:lnTo>
                  <a:pt x="574" y="77"/>
                </a:lnTo>
                <a:lnTo>
                  <a:pt x="558" y="105"/>
                </a:lnTo>
                <a:lnTo>
                  <a:pt x="546" y="135"/>
                </a:lnTo>
                <a:lnTo>
                  <a:pt x="534" y="166"/>
                </a:lnTo>
                <a:lnTo>
                  <a:pt x="530" y="197"/>
                </a:lnTo>
                <a:lnTo>
                  <a:pt x="526" y="228"/>
                </a:lnTo>
                <a:lnTo>
                  <a:pt x="530" y="259"/>
                </a:lnTo>
                <a:lnTo>
                  <a:pt x="538" y="296"/>
                </a:lnTo>
                <a:lnTo>
                  <a:pt x="554" y="332"/>
                </a:lnTo>
                <a:lnTo>
                  <a:pt x="578" y="369"/>
                </a:lnTo>
                <a:lnTo>
                  <a:pt x="606" y="406"/>
                </a:lnTo>
                <a:lnTo>
                  <a:pt x="638" y="437"/>
                </a:lnTo>
                <a:lnTo>
                  <a:pt x="674" y="468"/>
                </a:lnTo>
                <a:lnTo>
                  <a:pt x="714" y="489"/>
                </a:lnTo>
                <a:lnTo>
                  <a:pt x="762" y="505"/>
                </a:lnTo>
                <a:lnTo>
                  <a:pt x="809" y="508"/>
                </a:lnTo>
                <a:lnTo>
                  <a:pt x="857" y="505"/>
                </a:lnTo>
                <a:lnTo>
                  <a:pt x="901" y="489"/>
                </a:lnTo>
                <a:lnTo>
                  <a:pt x="941" y="465"/>
                </a:lnTo>
                <a:lnTo>
                  <a:pt x="973" y="437"/>
                </a:lnTo>
                <a:lnTo>
                  <a:pt x="1005" y="403"/>
                </a:lnTo>
                <a:lnTo>
                  <a:pt x="1033" y="366"/>
                </a:lnTo>
                <a:lnTo>
                  <a:pt x="1053" y="329"/>
                </a:lnTo>
                <a:lnTo>
                  <a:pt x="1069" y="292"/>
                </a:lnTo>
                <a:lnTo>
                  <a:pt x="1077" y="255"/>
                </a:lnTo>
                <a:lnTo>
                  <a:pt x="1081" y="225"/>
                </a:lnTo>
                <a:lnTo>
                  <a:pt x="1077" y="197"/>
                </a:lnTo>
                <a:lnTo>
                  <a:pt x="1069" y="166"/>
                </a:lnTo>
                <a:lnTo>
                  <a:pt x="1057" y="135"/>
                </a:lnTo>
                <a:lnTo>
                  <a:pt x="1041" y="108"/>
                </a:lnTo>
                <a:lnTo>
                  <a:pt x="1025" y="80"/>
                </a:lnTo>
                <a:lnTo>
                  <a:pt x="1001" y="52"/>
                </a:lnTo>
                <a:lnTo>
                  <a:pt x="977" y="34"/>
                </a:lnTo>
                <a:lnTo>
                  <a:pt x="953" y="15"/>
                </a:lnTo>
                <a:lnTo>
                  <a:pt x="921" y="6"/>
                </a:lnTo>
                <a:lnTo>
                  <a:pt x="893" y="3"/>
                </a:lnTo>
                <a:lnTo>
                  <a:pt x="865" y="6"/>
                </a:lnTo>
                <a:lnTo>
                  <a:pt x="837" y="12"/>
                </a:lnTo>
                <a:lnTo>
                  <a:pt x="809" y="28"/>
                </a:lnTo>
                <a:lnTo>
                  <a:pt x="785" y="46"/>
                </a:lnTo>
                <a:lnTo>
                  <a:pt x="766" y="68"/>
                </a:lnTo>
                <a:lnTo>
                  <a:pt x="746" y="95"/>
                </a:lnTo>
                <a:lnTo>
                  <a:pt x="730" y="123"/>
                </a:lnTo>
                <a:lnTo>
                  <a:pt x="718" y="157"/>
                </a:lnTo>
                <a:lnTo>
                  <a:pt x="714" y="191"/>
                </a:lnTo>
                <a:lnTo>
                  <a:pt x="710" y="225"/>
                </a:lnTo>
                <a:lnTo>
                  <a:pt x="714" y="265"/>
                </a:lnTo>
                <a:lnTo>
                  <a:pt x="726" y="302"/>
                </a:lnTo>
                <a:lnTo>
                  <a:pt x="742" y="342"/>
                </a:lnTo>
                <a:lnTo>
                  <a:pt x="766" y="379"/>
                </a:lnTo>
                <a:lnTo>
                  <a:pt x="793" y="412"/>
                </a:lnTo>
                <a:lnTo>
                  <a:pt x="829" y="446"/>
                </a:lnTo>
                <a:lnTo>
                  <a:pt x="865" y="471"/>
                </a:lnTo>
                <a:lnTo>
                  <a:pt x="905" y="493"/>
                </a:lnTo>
                <a:lnTo>
                  <a:pt x="945" y="505"/>
                </a:lnTo>
                <a:lnTo>
                  <a:pt x="989" y="511"/>
                </a:lnTo>
                <a:lnTo>
                  <a:pt x="1029" y="505"/>
                </a:lnTo>
                <a:lnTo>
                  <a:pt x="1069" y="493"/>
                </a:lnTo>
                <a:lnTo>
                  <a:pt x="1108" y="471"/>
                </a:lnTo>
                <a:lnTo>
                  <a:pt x="1144" y="446"/>
                </a:lnTo>
                <a:lnTo>
                  <a:pt x="1176" y="412"/>
                </a:lnTo>
                <a:lnTo>
                  <a:pt x="1200" y="379"/>
                </a:lnTo>
                <a:lnTo>
                  <a:pt x="1224" y="339"/>
                </a:lnTo>
                <a:lnTo>
                  <a:pt x="1240" y="302"/>
                </a:lnTo>
                <a:lnTo>
                  <a:pt x="1252" y="262"/>
                </a:lnTo>
                <a:lnTo>
                  <a:pt x="1256" y="222"/>
                </a:lnTo>
              </a:path>
            </a:pathLst>
          </a:custGeom>
          <a:noFill/>
          <a:ln w="508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6705600" y="3429000"/>
            <a:ext cx="5302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chemeClr val="tx1"/>
                </a:solidFill>
                <a:latin typeface="Arial" pitchFamily="34" charset="0"/>
                <a:sym typeface="Monotype Sorts" pitchFamily="2" charset="2"/>
              </a:rPr>
              <a:t></a:t>
            </a:r>
            <a:endParaRPr lang="en-US" altLang="en-US" sz="1800" u="sng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6199188" y="3505200"/>
            <a:ext cx="4508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chemeClr val="hlink"/>
                </a:solidFill>
                <a:latin typeface="Arial" pitchFamily="34" charset="0"/>
              </a:rPr>
              <a:t>•</a:t>
            </a:r>
            <a:endParaRPr lang="en-US" altLang="en-US" sz="1800" u="sng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19" name="Line 27"/>
          <p:cNvSpPr>
            <a:spLocks noChangeShapeType="1"/>
          </p:cNvSpPr>
          <p:nvPr/>
        </p:nvSpPr>
        <p:spPr bwMode="auto">
          <a:xfrm flipV="1">
            <a:off x="6538913" y="3886200"/>
            <a:ext cx="203200" cy="762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 type="none" w="sm" len="sm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6027738" y="3962400"/>
            <a:ext cx="42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tx1"/>
                </a:solidFill>
                <a:latin typeface="Arial" pitchFamily="34" charset="0"/>
              </a:rPr>
              <a:t>e</a:t>
            </a:r>
            <a:r>
              <a:rPr lang="en-US" altLang="en-US" sz="2400" baseline="30000">
                <a:solidFill>
                  <a:schemeClr val="tx1"/>
                </a:solidFill>
                <a:latin typeface="Arial" pitchFamily="34" charset="0"/>
              </a:rPr>
              <a:t>-</a:t>
            </a:r>
            <a:endParaRPr lang="en-US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7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81200"/>
            <a:ext cx="3244850" cy="456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2" y="1539875"/>
            <a:ext cx="1925638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687388" y="4327525"/>
            <a:ext cx="4494212" cy="200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529" tIns="49265" rIns="98529" bIns="49265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900" dirty="0">
                <a:solidFill>
                  <a:schemeClr val="tx1"/>
                </a:solidFill>
                <a:latin typeface="Book Antiqua" pitchFamily="18" charset="0"/>
              </a:rPr>
              <a:t>Thus the mercury at 4.2 K has entered a new state, which, owing to its particular electrical properties, can be called the state of </a:t>
            </a:r>
            <a:r>
              <a:rPr lang="en-US" altLang="en-US" sz="1900" i="1" dirty="0">
                <a:solidFill>
                  <a:schemeClr val="tx1"/>
                </a:solidFill>
                <a:latin typeface="Book Antiqua" pitchFamily="18" charset="0"/>
              </a:rPr>
              <a:t>superconductivity  </a:t>
            </a:r>
          </a:p>
          <a:p>
            <a:pPr>
              <a:spcBef>
                <a:spcPct val="50000"/>
              </a:spcBef>
            </a:pPr>
            <a:r>
              <a:rPr lang="en-US" altLang="en-US" sz="1900" u="sng" dirty="0">
                <a:solidFill>
                  <a:schemeClr val="tx1"/>
                </a:solidFill>
                <a:latin typeface="Arial" pitchFamily="34" charset="0"/>
              </a:rPr>
              <a:t>Gilles Holst, H. </a:t>
            </a:r>
            <a:r>
              <a:rPr lang="en-US" altLang="en-US" sz="1900" u="sng" dirty="0" err="1">
                <a:solidFill>
                  <a:schemeClr val="tx1"/>
                </a:solidFill>
                <a:latin typeface="Arial" pitchFamily="34" charset="0"/>
              </a:rPr>
              <a:t>Kamerlingh-Onnes</a:t>
            </a:r>
            <a:r>
              <a:rPr lang="en-US" altLang="en-US" sz="1900" u="sng" dirty="0">
                <a:solidFill>
                  <a:schemeClr val="tx1"/>
                </a:solidFill>
                <a:latin typeface="Arial" pitchFamily="34" charset="0"/>
              </a:rPr>
              <a:t> (1911)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1911</a:t>
            </a:r>
            <a:br>
              <a:rPr lang="en-US" altLang="en-US"/>
            </a:br>
            <a:r>
              <a:rPr lang="en-US" altLang="en-US"/>
              <a:t>A Big Surprise!</a:t>
            </a: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2875"/>
            <a:ext cx="2159681" cy="27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381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noFill/>
        </p:spPr>
        <p:txBody>
          <a:bodyPr lIns="98529" tIns="49265" rIns="98529" bIns="49265">
            <a:normAutofit fontScale="90000"/>
          </a:bodyPr>
          <a:lstStyle/>
          <a:p>
            <a:pPr eaLnBrk="1" hangingPunct="1"/>
            <a:r>
              <a:rPr lang="en-US" altLang="en-US" sz="4000"/>
              <a:t>Physics of Superconductivity</a:t>
            </a:r>
            <a:br>
              <a:rPr lang="en-US" altLang="en-US" sz="4000"/>
            </a:br>
            <a:r>
              <a:rPr lang="en-US" altLang="en-US" sz="4000"/>
              <a:t>(1957 – 2006)</a:t>
            </a:r>
          </a:p>
        </p:txBody>
      </p:sp>
      <p:sp>
        <p:nvSpPr>
          <p:cNvPr id="65539" name="Line 3"/>
          <p:cNvSpPr>
            <a:spLocks noChangeShapeType="1"/>
          </p:cNvSpPr>
          <p:nvPr/>
        </p:nvSpPr>
        <p:spPr bwMode="auto">
          <a:xfrm flipV="1">
            <a:off x="769938" y="2982913"/>
            <a:ext cx="0" cy="573087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0" name="Line 4"/>
          <p:cNvSpPr>
            <a:spLocks noChangeShapeType="1"/>
          </p:cNvSpPr>
          <p:nvPr/>
        </p:nvSpPr>
        <p:spPr bwMode="auto">
          <a:xfrm>
            <a:off x="539750" y="3252788"/>
            <a:ext cx="460375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>
            <a:off x="706438" y="3184525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 flipV="1">
            <a:off x="1914525" y="1752600"/>
            <a:ext cx="0" cy="544513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1685925" y="2025650"/>
            <a:ext cx="458788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Oval 8"/>
          <p:cNvSpPr>
            <a:spLocks noChangeArrowheads="1"/>
          </p:cNvSpPr>
          <p:nvPr/>
        </p:nvSpPr>
        <p:spPr bwMode="auto">
          <a:xfrm>
            <a:off x="1851025" y="1957388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5" name="Freeform 9"/>
          <p:cNvSpPr>
            <a:spLocks/>
          </p:cNvSpPr>
          <p:nvPr/>
        </p:nvSpPr>
        <p:spPr bwMode="auto">
          <a:xfrm>
            <a:off x="615950" y="2287588"/>
            <a:ext cx="269875" cy="715962"/>
          </a:xfrm>
          <a:custGeom>
            <a:avLst/>
            <a:gdLst>
              <a:gd name="T0" fmla="*/ 112907 w 196"/>
              <a:gd name="T1" fmla="*/ 7427 h 482"/>
              <a:gd name="T2" fmla="*/ 55077 w 196"/>
              <a:gd name="T3" fmla="*/ 41591 h 482"/>
              <a:gd name="T4" fmla="*/ 11015 w 196"/>
              <a:gd name="T5" fmla="*/ 102492 h 482"/>
              <a:gd name="T6" fmla="*/ 4131 w 196"/>
              <a:gd name="T7" fmla="*/ 181219 h 482"/>
              <a:gd name="T8" fmla="*/ 38554 w 196"/>
              <a:gd name="T9" fmla="*/ 249547 h 482"/>
              <a:gd name="T10" fmla="*/ 93630 w 196"/>
              <a:gd name="T11" fmla="*/ 294109 h 482"/>
              <a:gd name="T12" fmla="*/ 148707 w 196"/>
              <a:gd name="T13" fmla="*/ 310448 h 482"/>
              <a:gd name="T14" fmla="*/ 199652 w 196"/>
              <a:gd name="T15" fmla="*/ 301536 h 482"/>
              <a:gd name="T16" fmla="*/ 240960 w 196"/>
              <a:gd name="T17" fmla="*/ 271828 h 482"/>
              <a:gd name="T18" fmla="*/ 267121 w 196"/>
              <a:gd name="T19" fmla="*/ 227266 h 482"/>
              <a:gd name="T20" fmla="*/ 260237 w 196"/>
              <a:gd name="T21" fmla="*/ 170821 h 482"/>
              <a:gd name="T22" fmla="*/ 228568 w 196"/>
              <a:gd name="T23" fmla="*/ 126259 h 482"/>
              <a:gd name="T24" fmla="*/ 181753 w 196"/>
              <a:gd name="T25" fmla="*/ 103978 h 482"/>
              <a:gd name="T26" fmla="*/ 132184 w 196"/>
              <a:gd name="T27" fmla="*/ 102492 h 482"/>
              <a:gd name="T28" fmla="*/ 72976 w 196"/>
              <a:gd name="T29" fmla="*/ 126259 h 482"/>
              <a:gd name="T30" fmla="*/ 22031 w 196"/>
              <a:gd name="T31" fmla="*/ 179733 h 482"/>
              <a:gd name="T32" fmla="*/ 1377 w 196"/>
              <a:gd name="T33" fmla="*/ 254003 h 482"/>
              <a:gd name="T34" fmla="*/ 22031 w 196"/>
              <a:gd name="T35" fmla="*/ 328273 h 482"/>
              <a:gd name="T36" fmla="*/ 74353 w 196"/>
              <a:gd name="T37" fmla="*/ 381747 h 482"/>
              <a:gd name="T38" fmla="*/ 132184 w 196"/>
              <a:gd name="T39" fmla="*/ 408485 h 482"/>
              <a:gd name="T40" fmla="*/ 183129 w 196"/>
              <a:gd name="T41" fmla="*/ 405514 h 482"/>
              <a:gd name="T42" fmla="*/ 228568 w 196"/>
              <a:gd name="T43" fmla="*/ 383233 h 482"/>
              <a:gd name="T44" fmla="*/ 260237 w 196"/>
              <a:gd name="T45" fmla="*/ 344612 h 482"/>
              <a:gd name="T46" fmla="*/ 267121 w 196"/>
              <a:gd name="T47" fmla="*/ 285196 h 482"/>
              <a:gd name="T48" fmla="*/ 240960 w 196"/>
              <a:gd name="T49" fmla="*/ 240635 h 482"/>
              <a:gd name="T50" fmla="*/ 196899 w 196"/>
              <a:gd name="T51" fmla="*/ 210927 h 482"/>
              <a:gd name="T52" fmla="*/ 150084 w 196"/>
              <a:gd name="T53" fmla="*/ 199043 h 482"/>
              <a:gd name="T54" fmla="*/ 92253 w 196"/>
              <a:gd name="T55" fmla="*/ 215383 h 482"/>
              <a:gd name="T56" fmla="*/ 37177 w 196"/>
              <a:gd name="T57" fmla="*/ 258459 h 482"/>
              <a:gd name="T58" fmla="*/ 2754 w 196"/>
              <a:gd name="T59" fmla="*/ 326788 h 482"/>
              <a:gd name="T60" fmla="*/ 11015 w 196"/>
              <a:gd name="T61" fmla="*/ 405514 h 482"/>
              <a:gd name="T62" fmla="*/ 55077 w 196"/>
              <a:gd name="T63" fmla="*/ 466415 h 482"/>
              <a:gd name="T64" fmla="*/ 112907 w 196"/>
              <a:gd name="T65" fmla="*/ 500579 h 482"/>
              <a:gd name="T66" fmla="*/ 165230 w 196"/>
              <a:gd name="T67" fmla="*/ 508006 h 482"/>
              <a:gd name="T68" fmla="*/ 213422 w 196"/>
              <a:gd name="T69" fmla="*/ 491667 h 482"/>
              <a:gd name="T70" fmla="*/ 251975 w 196"/>
              <a:gd name="T71" fmla="*/ 457503 h 482"/>
              <a:gd name="T72" fmla="*/ 268498 w 196"/>
              <a:gd name="T73" fmla="*/ 405514 h 482"/>
              <a:gd name="T74" fmla="*/ 251975 w 196"/>
              <a:gd name="T75" fmla="*/ 353525 h 482"/>
              <a:gd name="T76" fmla="*/ 213422 w 196"/>
              <a:gd name="T77" fmla="*/ 317875 h 482"/>
              <a:gd name="T78" fmla="*/ 165230 w 196"/>
              <a:gd name="T79" fmla="*/ 301536 h 482"/>
              <a:gd name="T80" fmla="*/ 112907 w 196"/>
              <a:gd name="T81" fmla="*/ 305992 h 482"/>
              <a:gd name="T82" fmla="*/ 55077 w 196"/>
              <a:gd name="T83" fmla="*/ 344612 h 482"/>
              <a:gd name="T84" fmla="*/ 11015 w 196"/>
              <a:gd name="T85" fmla="*/ 405514 h 482"/>
              <a:gd name="T86" fmla="*/ 2754 w 196"/>
              <a:gd name="T87" fmla="*/ 487211 h 482"/>
              <a:gd name="T88" fmla="*/ 38554 w 196"/>
              <a:gd name="T89" fmla="*/ 554054 h 482"/>
              <a:gd name="T90" fmla="*/ 95007 w 196"/>
              <a:gd name="T91" fmla="*/ 598616 h 482"/>
              <a:gd name="T92" fmla="*/ 150084 w 196"/>
              <a:gd name="T93" fmla="*/ 614955 h 482"/>
              <a:gd name="T94" fmla="*/ 196899 w 196"/>
              <a:gd name="T95" fmla="*/ 601586 h 482"/>
              <a:gd name="T96" fmla="*/ 240960 w 196"/>
              <a:gd name="T97" fmla="*/ 568908 h 482"/>
              <a:gd name="T98" fmla="*/ 265744 w 196"/>
              <a:gd name="T99" fmla="*/ 524346 h 482"/>
              <a:gd name="T100" fmla="*/ 261614 w 196"/>
              <a:gd name="T101" fmla="*/ 476813 h 482"/>
              <a:gd name="T102" fmla="*/ 232698 w 196"/>
              <a:gd name="T103" fmla="*/ 435222 h 482"/>
              <a:gd name="T104" fmla="*/ 185883 w 196"/>
              <a:gd name="T105" fmla="*/ 408485 h 482"/>
              <a:gd name="T106" fmla="*/ 129430 w 196"/>
              <a:gd name="T107" fmla="*/ 405514 h 482"/>
              <a:gd name="T108" fmla="*/ 68846 w 196"/>
              <a:gd name="T109" fmla="*/ 435222 h 482"/>
              <a:gd name="T110" fmla="*/ 20654 w 196"/>
              <a:gd name="T111" fmla="*/ 491667 h 482"/>
              <a:gd name="T112" fmla="*/ 0 w 196"/>
              <a:gd name="T113" fmla="*/ 562966 h 482"/>
              <a:gd name="T114" fmla="*/ 20654 w 196"/>
              <a:gd name="T115" fmla="*/ 629809 h 482"/>
              <a:gd name="T116" fmla="*/ 68846 w 196"/>
              <a:gd name="T117" fmla="*/ 683283 h 482"/>
              <a:gd name="T118" fmla="*/ 130807 w 196"/>
              <a:gd name="T119" fmla="*/ 711506 h 48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96" h="482">
                <a:moveTo>
                  <a:pt x="109" y="0"/>
                </a:moveTo>
                <a:lnTo>
                  <a:pt x="96" y="2"/>
                </a:lnTo>
                <a:lnTo>
                  <a:pt x="82" y="5"/>
                </a:lnTo>
                <a:lnTo>
                  <a:pt x="68" y="11"/>
                </a:lnTo>
                <a:lnTo>
                  <a:pt x="53" y="18"/>
                </a:lnTo>
                <a:lnTo>
                  <a:pt x="40" y="28"/>
                </a:lnTo>
                <a:lnTo>
                  <a:pt x="27" y="40"/>
                </a:lnTo>
                <a:lnTo>
                  <a:pt x="16" y="54"/>
                </a:lnTo>
                <a:lnTo>
                  <a:pt x="8" y="69"/>
                </a:lnTo>
                <a:lnTo>
                  <a:pt x="2" y="85"/>
                </a:lnTo>
                <a:lnTo>
                  <a:pt x="1" y="104"/>
                </a:lnTo>
                <a:lnTo>
                  <a:pt x="3" y="122"/>
                </a:lnTo>
                <a:lnTo>
                  <a:pt x="8" y="139"/>
                </a:lnTo>
                <a:lnTo>
                  <a:pt x="16" y="154"/>
                </a:lnTo>
                <a:lnTo>
                  <a:pt x="28" y="168"/>
                </a:lnTo>
                <a:lnTo>
                  <a:pt x="40" y="180"/>
                </a:lnTo>
                <a:lnTo>
                  <a:pt x="54" y="189"/>
                </a:lnTo>
                <a:lnTo>
                  <a:pt x="68" y="198"/>
                </a:lnTo>
                <a:lnTo>
                  <a:pt x="82" y="203"/>
                </a:lnTo>
                <a:lnTo>
                  <a:pt x="96" y="208"/>
                </a:lnTo>
                <a:lnTo>
                  <a:pt x="108" y="209"/>
                </a:lnTo>
                <a:lnTo>
                  <a:pt x="120" y="208"/>
                </a:lnTo>
                <a:lnTo>
                  <a:pt x="133" y="206"/>
                </a:lnTo>
                <a:lnTo>
                  <a:pt x="145" y="203"/>
                </a:lnTo>
                <a:lnTo>
                  <a:pt x="155" y="197"/>
                </a:lnTo>
                <a:lnTo>
                  <a:pt x="166" y="191"/>
                </a:lnTo>
                <a:lnTo>
                  <a:pt x="175" y="183"/>
                </a:lnTo>
                <a:lnTo>
                  <a:pt x="183" y="174"/>
                </a:lnTo>
                <a:lnTo>
                  <a:pt x="189" y="165"/>
                </a:lnTo>
                <a:lnTo>
                  <a:pt x="194" y="153"/>
                </a:lnTo>
                <a:lnTo>
                  <a:pt x="195" y="139"/>
                </a:lnTo>
                <a:lnTo>
                  <a:pt x="194" y="125"/>
                </a:lnTo>
                <a:lnTo>
                  <a:pt x="189" y="115"/>
                </a:lnTo>
                <a:lnTo>
                  <a:pt x="183" y="104"/>
                </a:lnTo>
                <a:lnTo>
                  <a:pt x="175" y="95"/>
                </a:lnTo>
                <a:lnTo>
                  <a:pt x="166" y="85"/>
                </a:lnTo>
                <a:lnTo>
                  <a:pt x="155" y="79"/>
                </a:lnTo>
                <a:lnTo>
                  <a:pt x="143" y="75"/>
                </a:lnTo>
                <a:lnTo>
                  <a:pt x="132" y="70"/>
                </a:lnTo>
                <a:lnTo>
                  <a:pt x="120" y="69"/>
                </a:lnTo>
                <a:lnTo>
                  <a:pt x="109" y="67"/>
                </a:lnTo>
                <a:lnTo>
                  <a:pt x="96" y="69"/>
                </a:lnTo>
                <a:lnTo>
                  <a:pt x="82" y="72"/>
                </a:lnTo>
                <a:lnTo>
                  <a:pt x="68" y="78"/>
                </a:lnTo>
                <a:lnTo>
                  <a:pt x="53" y="85"/>
                </a:lnTo>
                <a:lnTo>
                  <a:pt x="40" y="95"/>
                </a:lnTo>
                <a:lnTo>
                  <a:pt x="27" y="107"/>
                </a:lnTo>
                <a:lnTo>
                  <a:pt x="16" y="121"/>
                </a:lnTo>
                <a:lnTo>
                  <a:pt x="8" y="136"/>
                </a:lnTo>
                <a:lnTo>
                  <a:pt x="2" y="153"/>
                </a:lnTo>
                <a:lnTo>
                  <a:pt x="1" y="171"/>
                </a:lnTo>
                <a:lnTo>
                  <a:pt x="3" y="189"/>
                </a:lnTo>
                <a:lnTo>
                  <a:pt x="8" y="206"/>
                </a:lnTo>
                <a:lnTo>
                  <a:pt x="16" y="221"/>
                </a:lnTo>
                <a:lnTo>
                  <a:pt x="28" y="235"/>
                </a:lnTo>
                <a:lnTo>
                  <a:pt x="40" y="247"/>
                </a:lnTo>
                <a:lnTo>
                  <a:pt x="54" y="257"/>
                </a:lnTo>
                <a:lnTo>
                  <a:pt x="68" y="266"/>
                </a:lnTo>
                <a:lnTo>
                  <a:pt x="82" y="270"/>
                </a:lnTo>
                <a:lnTo>
                  <a:pt x="96" y="275"/>
                </a:lnTo>
                <a:lnTo>
                  <a:pt x="108" y="276"/>
                </a:lnTo>
                <a:lnTo>
                  <a:pt x="120" y="275"/>
                </a:lnTo>
                <a:lnTo>
                  <a:pt x="133" y="273"/>
                </a:lnTo>
                <a:lnTo>
                  <a:pt x="145" y="270"/>
                </a:lnTo>
                <a:lnTo>
                  <a:pt x="155" y="264"/>
                </a:lnTo>
                <a:lnTo>
                  <a:pt x="166" y="258"/>
                </a:lnTo>
                <a:lnTo>
                  <a:pt x="175" y="250"/>
                </a:lnTo>
                <a:lnTo>
                  <a:pt x="183" y="241"/>
                </a:lnTo>
                <a:lnTo>
                  <a:pt x="189" y="232"/>
                </a:lnTo>
                <a:lnTo>
                  <a:pt x="194" y="220"/>
                </a:lnTo>
                <a:lnTo>
                  <a:pt x="195" y="206"/>
                </a:lnTo>
                <a:lnTo>
                  <a:pt x="194" y="192"/>
                </a:lnTo>
                <a:lnTo>
                  <a:pt x="189" y="182"/>
                </a:lnTo>
                <a:lnTo>
                  <a:pt x="183" y="171"/>
                </a:lnTo>
                <a:lnTo>
                  <a:pt x="175" y="162"/>
                </a:lnTo>
                <a:lnTo>
                  <a:pt x="166" y="153"/>
                </a:lnTo>
                <a:lnTo>
                  <a:pt x="155" y="147"/>
                </a:lnTo>
                <a:lnTo>
                  <a:pt x="143" y="142"/>
                </a:lnTo>
                <a:lnTo>
                  <a:pt x="132" y="137"/>
                </a:lnTo>
                <a:lnTo>
                  <a:pt x="120" y="136"/>
                </a:lnTo>
                <a:lnTo>
                  <a:pt x="109" y="134"/>
                </a:lnTo>
                <a:lnTo>
                  <a:pt x="96" y="136"/>
                </a:lnTo>
                <a:lnTo>
                  <a:pt x="82" y="139"/>
                </a:lnTo>
                <a:lnTo>
                  <a:pt x="67" y="145"/>
                </a:lnTo>
                <a:lnTo>
                  <a:pt x="53" y="153"/>
                </a:lnTo>
                <a:lnTo>
                  <a:pt x="39" y="162"/>
                </a:lnTo>
                <a:lnTo>
                  <a:pt x="27" y="174"/>
                </a:lnTo>
                <a:lnTo>
                  <a:pt x="16" y="188"/>
                </a:lnTo>
                <a:lnTo>
                  <a:pt x="8" y="203"/>
                </a:lnTo>
                <a:lnTo>
                  <a:pt x="2" y="220"/>
                </a:lnTo>
                <a:lnTo>
                  <a:pt x="1" y="238"/>
                </a:lnTo>
                <a:lnTo>
                  <a:pt x="2" y="257"/>
                </a:lnTo>
                <a:lnTo>
                  <a:pt x="8" y="273"/>
                </a:lnTo>
                <a:lnTo>
                  <a:pt x="16" y="289"/>
                </a:lnTo>
                <a:lnTo>
                  <a:pt x="27" y="302"/>
                </a:lnTo>
                <a:lnTo>
                  <a:pt x="40" y="314"/>
                </a:lnTo>
                <a:lnTo>
                  <a:pt x="54" y="324"/>
                </a:lnTo>
                <a:lnTo>
                  <a:pt x="68" y="333"/>
                </a:lnTo>
                <a:lnTo>
                  <a:pt x="82" y="337"/>
                </a:lnTo>
                <a:lnTo>
                  <a:pt x="96" y="342"/>
                </a:lnTo>
                <a:lnTo>
                  <a:pt x="108" y="344"/>
                </a:lnTo>
                <a:lnTo>
                  <a:pt x="120" y="342"/>
                </a:lnTo>
                <a:lnTo>
                  <a:pt x="132" y="340"/>
                </a:lnTo>
                <a:lnTo>
                  <a:pt x="145" y="337"/>
                </a:lnTo>
                <a:lnTo>
                  <a:pt x="155" y="331"/>
                </a:lnTo>
                <a:lnTo>
                  <a:pt x="166" y="325"/>
                </a:lnTo>
                <a:lnTo>
                  <a:pt x="175" y="317"/>
                </a:lnTo>
                <a:lnTo>
                  <a:pt x="183" y="308"/>
                </a:lnTo>
                <a:lnTo>
                  <a:pt x="189" y="299"/>
                </a:lnTo>
                <a:lnTo>
                  <a:pt x="193" y="287"/>
                </a:lnTo>
                <a:lnTo>
                  <a:pt x="195" y="273"/>
                </a:lnTo>
                <a:lnTo>
                  <a:pt x="193" y="260"/>
                </a:lnTo>
                <a:lnTo>
                  <a:pt x="189" y="249"/>
                </a:lnTo>
                <a:lnTo>
                  <a:pt x="183" y="238"/>
                </a:lnTo>
                <a:lnTo>
                  <a:pt x="175" y="229"/>
                </a:lnTo>
                <a:lnTo>
                  <a:pt x="166" y="220"/>
                </a:lnTo>
                <a:lnTo>
                  <a:pt x="155" y="214"/>
                </a:lnTo>
                <a:lnTo>
                  <a:pt x="143" y="209"/>
                </a:lnTo>
                <a:lnTo>
                  <a:pt x="132" y="205"/>
                </a:lnTo>
                <a:lnTo>
                  <a:pt x="120" y="203"/>
                </a:lnTo>
                <a:lnTo>
                  <a:pt x="108" y="201"/>
                </a:lnTo>
                <a:lnTo>
                  <a:pt x="96" y="203"/>
                </a:lnTo>
                <a:lnTo>
                  <a:pt x="82" y="206"/>
                </a:lnTo>
                <a:lnTo>
                  <a:pt x="68" y="212"/>
                </a:lnTo>
                <a:lnTo>
                  <a:pt x="54" y="221"/>
                </a:lnTo>
                <a:lnTo>
                  <a:pt x="40" y="232"/>
                </a:lnTo>
                <a:lnTo>
                  <a:pt x="28" y="244"/>
                </a:lnTo>
                <a:lnTo>
                  <a:pt x="16" y="258"/>
                </a:lnTo>
                <a:lnTo>
                  <a:pt x="8" y="273"/>
                </a:lnTo>
                <a:lnTo>
                  <a:pt x="2" y="292"/>
                </a:lnTo>
                <a:lnTo>
                  <a:pt x="1" y="310"/>
                </a:lnTo>
                <a:lnTo>
                  <a:pt x="2" y="328"/>
                </a:lnTo>
                <a:lnTo>
                  <a:pt x="8" y="345"/>
                </a:lnTo>
                <a:lnTo>
                  <a:pt x="18" y="360"/>
                </a:lnTo>
                <a:lnTo>
                  <a:pt x="28" y="373"/>
                </a:lnTo>
                <a:lnTo>
                  <a:pt x="41" y="385"/>
                </a:lnTo>
                <a:lnTo>
                  <a:pt x="55" y="396"/>
                </a:lnTo>
                <a:lnTo>
                  <a:pt x="69" y="403"/>
                </a:lnTo>
                <a:lnTo>
                  <a:pt x="84" y="409"/>
                </a:lnTo>
                <a:lnTo>
                  <a:pt x="98" y="412"/>
                </a:lnTo>
                <a:lnTo>
                  <a:pt x="109" y="414"/>
                </a:lnTo>
                <a:lnTo>
                  <a:pt x="120" y="412"/>
                </a:lnTo>
                <a:lnTo>
                  <a:pt x="132" y="409"/>
                </a:lnTo>
                <a:lnTo>
                  <a:pt x="143" y="405"/>
                </a:lnTo>
                <a:lnTo>
                  <a:pt x="154" y="399"/>
                </a:lnTo>
                <a:lnTo>
                  <a:pt x="164" y="393"/>
                </a:lnTo>
                <a:lnTo>
                  <a:pt x="175" y="383"/>
                </a:lnTo>
                <a:lnTo>
                  <a:pt x="182" y="374"/>
                </a:lnTo>
                <a:lnTo>
                  <a:pt x="189" y="365"/>
                </a:lnTo>
                <a:lnTo>
                  <a:pt x="193" y="353"/>
                </a:lnTo>
                <a:lnTo>
                  <a:pt x="194" y="342"/>
                </a:lnTo>
                <a:lnTo>
                  <a:pt x="193" y="331"/>
                </a:lnTo>
                <a:lnTo>
                  <a:pt x="190" y="321"/>
                </a:lnTo>
                <a:lnTo>
                  <a:pt x="184" y="310"/>
                </a:lnTo>
                <a:lnTo>
                  <a:pt x="177" y="301"/>
                </a:lnTo>
                <a:lnTo>
                  <a:pt x="169" y="293"/>
                </a:lnTo>
                <a:lnTo>
                  <a:pt x="159" y="286"/>
                </a:lnTo>
                <a:lnTo>
                  <a:pt x="148" y="280"/>
                </a:lnTo>
                <a:lnTo>
                  <a:pt x="135" y="275"/>
                </a:lnTo>
                <a:lnTo>
                  <a:pt x="122" y="273"/>
                </a:lnTo>
                <a:lnTo>
                  <a:pt x="109" y="272"/>
                </a:lnTo>
                <a:lnTo>
                  <a:pt x="94" y="273"/>
                </a:lnTo>
                <a:lnTo>
                  <a:pt x="80" y="278"/>
                </a:lnTo>
                <a:lnTo>
                  <a:pt x="64" y="284"/>
                </a:lnTo>
                <a:lnTo>
                  <a:pt x="50" y="293"/>
                </a:lnTo>
                <a:lnTo>
                  <a:pt x="38" y="304"/>
                </a:lnTo>
                <a:lnTo>
                  <a:pt x="25" y="317"/>
                </a:lnTo>
                <a:lnTo>
                  <a:pt x="15" y="331"/>
                </a:lnTo>
                <a:lnTo>
                  <a:pt x="7" y="347"/>
                </a:lnTo>
                <a:lnTo>
                  <a:pt x="2" y="362"/>
                </a:lnTo>
                <a:lnTo>
                  <a:pt x="0" y="379"/>
                </a:lnTo>
                <a:lnTo>
                  <a:pt x="2" y="394"/>
                </a:lnTo>
                <a:lnTo>
                  <a:pt x="7" y="409"/>
                </a:lnTo>
                <a:lnTo>
                  <a:pt x="15" y="424"/>
                </a:lnTo>
                <a:lnTo>
                  <a:pt x="25" y="438"/>
                </a:lnTo>
                <a:lnTo>
                  <a:pt x="38" y="450"/>
                </a:lnTo>
                <a:lnTo>
                  <a:pt x="50" y="460"/>
                </a:lnTo>
                <a:lnTo>
                  <a:pt x="66" y="469"/>
                </a:lnTo>
                <a:lnTo>
                  <a:pt x="80" y="475"/>
                </a:lnTo>
                <a:lnTo>
                  <a:pt x="95" y="479"/>
                </a:lnTo>
                <a:lnTo>
                  <a:pt x="110" y="481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6" name="Freeform 10"/>
          <p:cNvSpPr>
            <a:spLocks/>
          </p:cNvSpPr>
          <p:nvPr/>
        </p:nvSpPr>
        <p:spPr bwMode="auto">
          <a:xfrm>
            <a:off x="1014413" y="1863725"/>
            <a:ext cx="665162" cy="292100"/>
          </a:xfrm>
          <a:custGeom>
            <a:avLst/>
            <a:gdLst>
              <a:gd name="T0" fmla="*/ 656882 w 482"/>
              <a:gd name="T1" fmla="*/ 123068 h 197"/>
              <a:gd name="T2" fmla="*/ 625142 w 482"/>
              <a:gd name="T3" fmla="*/ 59310 h 197"/>
              <a:gd name="T4" fmla="*/ 568562 w 482"/>
              <a:gd name="T5" fmla="*/ 11862 h 197"/>
              <a:gd name="T6" fmla="*/ 495421 w 482"/>
              <a:gd name="T7" fmla="*/ 5931 h 197"/>
              <a:gd name="T8" fmla="*/ 431941 w 482"/>
              <a:gd name="T9" fmla="*/ 41517 h 197"/>
              <a:gd name="T10" fmla="*/ 390541 w 482"/>
              <a:gd name="T11" fmla="*/ 100826 h 197"/>
              <a:gd name="T12" fmla="*/ 375361 w 482"/>
              <a:gd name="T13" fmla="*/ 161619 h 197"/>
              <a:gd name="T14" fmla="*/ 383641 w 482"/>
              <a:gd name="T15" fmla="*/ 214997 h 197"/>
              <a:gd name="T16" fmla="*/ 411241 w 482"/>
              <a:gd name="T17" fmla="*/ 260962 h 197"/>
              <a:gd name="T18" fmla="*/ 452641 w 482"/>
              <a:gd name="T19" fmla="*/ 289135 h 197"/>
              <a:gd name="T20" fmla="*/ 505082 w 482"/>
              <a:gd name="T21" fmla="*/ 281721 h 197"/>
              <a:gd name="T22" fmla="*/ 546482 w 482"/>
              <a:gd name="T23" fmla="*/ 246135 h 197"/>
              <a:gd name="T24" fmla="*/ 567182 w 482"/>
              <a:gd name="T25" fmla="*/ 195722 h 197"/>
              <a:gd name="T26" fmla="*/ 568562 w 482"/>
              <a:gd name="T27" fmla="*/ 143826 h 197"/>
              <a:gd name="T28" fmla="*/ 546482 w 482"/>
              <a:gd name="T29" fmla="*/ 78585 h 197"/>
              <a:gd name="T30" fmla="*/ 496801 w 482"/>
              <a:gd name="T31" fmla="*/ 25207 h 197"/>
              <a:gd name="T32" fmla="*/ 427801 w 482"/>
              <a:gd name="T33" fmla="*/ 1483 h 197"/>
              <a:gd name="T34" fmla="*/ 358801 w 482"/>
              <a:gd name="T35" fmla="*/ 25207 h 197"/>
              <a:gd name="T36" fmla="*/ 309121 w 482"/>
              <a:gd name="T37" fmla="*/ 80068 h 197"/>
              <a:gd name="T38" fmla="*/ 284281 w 482"/>
              <a:gd name="T39" fmla="*/ 143826 h 197"/>
              <a:gd name="T40" fmla="*/ 287041 w 482"/>
              <a:gd name="T41" fmla="*/ 197205 h 197"/>
              <a:gd name="T42" fmla="*/ 307741 w 482"/>
              <a:gd name="T43" fmla="*/ 246135 h 197"/>
              <a:gd name="T44" fmla="*/ 343621 w 482"/>
              <a:gd name="T45" fmla="*/ 281721 h 197"/>
              <a:gd name="T46" fmla="*/ 398821 w 482"/>
              <a:gd name="T47" fmla="*/ 289135 h 197"/>
              <a:gd name="T48" fmla="*/ 440221 w 482"/>
              <a:gd name="T49" fmla="*/ 260962 h 197"/>
              <a:gd name="T50" fmla="*/ 467821 w 482"/>
              <a:gd name="T51" fmla="*/ 213515 h 197"/>
              <a:gd name="T52" fmla="*/ 478861 w 482"/>
              <a:gd name="T53" fmla="*/ 163102 h 197"/>
              <a:gd name="T54" fmla="*/ 463681 w 482"/>
              <a:gd name="T55" fmla="*/ 99344 h 197"/>
              <a:gd name="T56" fmla="*/ 423661 w 482"/>
              <a:gd name="T57" fmla="*/ 40034 h 197"/>
              <a:gd name="T58" fmla="*/ 360181 w 482"/>
              <a:gd name="T59" fmla="*/ 2965 h 197"/>
              <a:gd name="T60" fmla="*/ 287041 w 482"/>
              <a:gd name="T61" fmla="*/ 11862 h 197"/>
              <a:gd name="T62" fmla="*/ 230461 w 482"/>
              <a:gd name="T63" fmla="*/ 59310 h 197"/>
              <a:gd name="T64" fmla="*/ 198721 w 482"/>
              <a:gd name="T65" fmla="*/ 123068 h 197"/>
              <a:gd name="T66" fmla="*/ 191821 w 482"/>
              <a:gd name="T67" fmla="*/ 177929 h 197"/>
              <a:gd name="T68" fmla="*/ 207001 w 482"/>
              <a:gd name="T69" fmla="*/ 231308 h 197"/>
              <a:gd name="T70" fmla="*/ 238741 w 482"/>
              <a:gd name="T71" fmla="*/ 272824 h 197"/>
              <a:gd name="T72" fmla="*/ 287041 w 482"/>
              <a:gd name="T73" fmla="*/ 290617 h 197"/>
              <a:gd name="T74" fmla="*/ 335341 w 482"/>
              <a:gd name="T75" fmla="*/ 272824 h 197"/>
              <a:gd name="T76" fmla="*/ 368461 w 482"/>
              <a:gd name="T77" fmla="*/ 231308 h 197"/>
              <a:gd name="T78" fmla="*/ 383641 w 482"/>
              <a:gd name="T79" fmla="*/ 177929 h 197"/>
              <a:gd name="T80" fmla="*/ 379501 w 482"/>
              <a:gd name="T81" fmla="*/ 123068 h 197"/>
              <a:gd name="T82" fmla="*/ 343621 w 482"/>
              <a:gd name="T83" fmla="*/ 59310 h 197"/>
              <a:gd name="T84" fmla="*/ 287041 w 482"/>
              <a:gd name="T85" fmla="*/ 11862 h 197"/>
              <a:gd name="T86" fmla="*/ 211141 w 482"/>
              <a:gd name="T87" fmla="*/ 2965 h 197"/>
              <a:gd name="T88" fmla="*/ 149040 w 482"/>
              <a:gd name="T89" fmla="*/ 41517 h 197"/>
              <a:gd name="T90" fmla="*/ 107640 w 482"/>
              <a:gd name="T91" fmla="*/ 103792 h 197"/>
              <a:gd name="T92" fmla="*/ 92460 w 482"/>
              <a:gd name="T93" fmla="*/ 163102 h 197"/>
              <a:gd name="T94" fmla="*/ 104880 w 482"/>
              <a:gd name="T95" fmla="*/ 213515 h 197"/>
              <a:gd name="T96" fmla="*/ 135240 w 482"/>
              <a:gd name="T97" fmla="*/ 260962 h 197"/>
              <a:gd name="T98" fmla="*/ 176641 w 482"/>
              <a:gd name="T99" fmla="*/ 287652 h 197"/>
              <a:gd name="T100" fmla="*/ 220801 w 482"/>
              <a:gd name="T101" fmla="*/ 283204 h 197"/>
              <a:gd name="T102" fmla="*/ 259441 w 482"/>
              <a:gd name="T103" fmla="*/ 252066 h 197"/>
              <a:gd name="T104" fmla="*/ 284281 w 482"/>
              <a:gd name="T105" fmla="*/ 201653 h 197"/>
              <a:gd name="T106" fmla="*/ 287041 w 482"/>
              <a:gd name="T107" fmla="*/ 139378 h 197"/>
              <a:gd name="T108" fmla="*/ 259441 w 482"/>
              <a:gd name="T109" fmla="*/ 75620 h 197"/>
              <a:gd name="T110" fmla="*/ 207001 w 482"/>
              <a:gd name="T111" fmla="*/ 22241 h 197"/>
              <a:gd name="T112" fmla="*/ 140760 w 482"/>
              <a:gd name="T113" fmla="*/ 0 h 197"/>
              <a:gd name="T114" fmla="*/ 78660 w 482"/>
              <a:gd name="T115" fmla="*/ 22241 h 197"/>
              <a:gd name="T116" fmla="*/ 28980 w 482"/>
              <a:gd name="T117" fmla="*/ 75620 h 197"/>
              <a:gd name="T118" fmla="*/ 2760 w 482"/>
              <a:gd name="T119" fmla="*/ 142343 h 1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2" h="197">
                <a:moveTo>
                  <a:pt x="481" y="110"/>
                </a:moveTo>
                <a:lnTo>
                  <a:pt x="479" y="97"/>
                </a:lnTo>
                <a:lnTo>
                  <a:pt x="476" y="83"/>
                </a:lnTo>
                <a:lnTo>
                  <a:pt x="470" y="68"/>
                </a:lnTo>
                <a:lnTo>
                  <a:pt x="463" y="53"/>
                </a:lnTo>
                <a:lnTo>
                  <a:pt x="453" y="40"/>
                </a:lnTo>
                <a:lnTo>
                  <a:pt x="441" y="27"/>
                </a:lnTo>
                <a:lnTo>
                  <a:pt x="427" y="17"/>
                </a:lnTo>
                <a:lnTo>
                  <a:pt x="412" y="8"/>
                </a:lnTo>
                <a:lnTo>
                  <a:pt x="396" y="2"/>
                </a:lnTo>
                <a:lnTo>
                  <a:pt x="377" y="1"/>
                </a:lnTo>
                <a:lnTo>
                  <a:pt x="359" y="4"/>
                </a:lnTo>
                <a:lnTo>
                  <a:pt x="342" y="8"/>
                </a:lnTo>
                <a:lnTo>
                  <a:pt x="327" y="17"/>
                </a:lnTo>
                <a:lnTo>
                  <a:pt x="313" y="28"/>
                </a:lnTo>
                <a:lnTo>
                  <a:pt x="301" y="40"/>
                </a:lnTo>
                <a:lnTo>
                  <a:pt x="292" y="54"/>
                </a:lnTo>
                <a:lnTo>
                  <a:pt x="283" y="68"/>
                </a:lnTo>
                <a:lnTo>
                  <a:pt x="278" y="83"/>
                </a:lnTo>
                <a:lnTo>
                  <a:pt x="273" y="97"/>
                </a:lnTo>
                <a:lnTo>
                  <a:pt x="272" y="109"/>
                </a:lnTo>
                <a:lnTo>
                  <a:pt x="273" y="120"/>
                </a:lnTo>
                <a:lnTo>
                  <a:pt x="275" y="133"/>
                </a:lnTo>
                <a:lnTo>
                  <a:pt x="278" y="145"/>
                </a:lnTo>
                <a:lnTo>
                  <a:pt x="284" y="156"/>
                </a:lnTo>
                <a:lnTo>
                  <a:pt x="290" y="166"/>
                </a:lnTo>
                <a:lnTo>
                  <a:pt x="298" y="176"/>
                </a:lnTo>
                <a:lnTo>
                  <a:pt x="307" y="184"/>
                </a:lnTo>
                <a:lnTo>
                  <a:pt x="316" y="190"/>
                </a:lnTo>
                <a:lnTo>
                  <a:pt x="328" y="195"/>
                </a:lnTo>
                <a:lnTo>
                  <a:pt x="342" y="196"/>
                </a:lnTo>
                <a:lnTo>
                  <a:pt x="356" y="195"/>
                </a:lnTo>
                <a:lnTo>
                  <a:pt x="366" y="190"/>
                </a:lnTo>
                <a:lnTo>
                  <a:pt x="377" y="184"/>
                </a:lnTo>
                <a:lnTo>
                  <a:pt x="386" y="176"/>
                </a:lnTo>
                <a:lnTo>
                  <a:pt x="396" y="166"/>
                </a:lnTo>
                <a:lnTo>
                  <a:pt x="402" y="156"/>
                </a:lnTo>
                <a:lnTo>
                  <a:pt x="406" y="144"/>
                </a:lnTo>
                <a:lnTo>
                  <a:pt x="411" y="132"/>
                </a:lnTo>
                <a:lnTo>
                  <a:pt x="412" y="120"/>
                </a:lnTo>
                <a:lnTo>
                  <a:pt x="414" y="110"/>
                </a:lnTo>
                <a:lnTo>
                  <a:pt x="412" y="97"/>
                </a:lnTo>
                <a:lnTo>
                  <a:pt x="409" y="83"/>
                </a:lnTo>
                <a:lnTo>
                  <a:pt x="403" y="68"/>
                </a:lnTo>
                <a:lnTo>
                  <a:pt x="396" y="53"/>
                </a:lnTo>
                <a:lnTo>
                  <a:pt x="386" y="40"/>
                </a:lnTo>
                <a:lnTo>
                  <a:pt x="374" y="27"/>
                </a:lnTo>
                <a:lnTo>
                  <a:pt x="360" y="17"/>
                </a:lnTo>
                <a:lnTo>
                  <a:pt x="345" y="8"/>
                </a:lnTo>
                <a:lnTo>
                  <a:pt x="328" y="2"/>
                </a:lnTo>
                <a:lnTo>
                  <a:pt x="310" y="1"/>
                </a:lnTo>
                <a:lnTo>
                  <a:pt x="292" y="4"/>
                </a:lnTo>
                <a:lnTo>
                  <a:pt x="275" y="8"/>
                </a:lnTo>
                <a:lnTo>
                  <a:pt x="260" y="17"/>
                </a:lnTo>
                <a:lnTo>
                  <a:pt x="246" y="28"/>
                </a:lnTo>
                <a:lnTo>
                  <a:pt x="234" y="40"/>
                </a:lnTo>
                <a:lnTo>
                  <a:pt x="224" y="54"/>
                </a:lnTo>
                <a:lnTo>
                  <a:pt x="215" y="68"/>
                </a:lnTo>
                <a:lnTo>
                  <a:pt x="211" y="83"/>
                </a:lnTo>
                <a:lnTo>
                  <a:pt x="206" y="97"/>
                </a:lnTo>
                <a:lnTo>
                  <a:pt x="205" y="109"/>
                </a:lnTo>
                <a:lnTo>
                  <a:pt x="206" y="120"/>
                </a:lnTo>
                <a:lnTo>
                  <a:pt x="208" y="133"/>
                </a:lnTo>
                <a:lnTo>
                  <a:pt x="211" y="145"/>
                </a:lnTo>
                <a:lnTo>
                  <a:pt x="217" y="156"/>
                </a:lnTo>
                <a:lnTo>
                  <a:pt x="223" y="166"/>
                </a:lnTo>
                <a:lnTo>
                  <a:pt x="231" y="176"/>
                </a:lnTo>
                <a:lnTo>
                  <a:pt x="240" y="184"/>
                </a:lnTo>
                <a:lnTo>
                  <a:pt x="249" y="190"/>
                </a:lnTo>
                <a:lnTo>
                  <a:pt x="261" y="195"/>
                </a:lnTo>
                <a:lnTo>
                  <a:pt x="275" y="196"/>
                </a:lnTo>
                <a:lnTo>
                  <a:pt x="289" y="195"/>
                </a:lnTo>
                <a:lnTo>
                  <a:pt x="299" y="190"/>
                </a:lnTo>
                <a:lnTo>
                  <a:pt x="310" y="184"/>
                </a:lnTo>
                <a:lnTo>
                  <a:pt x="319" y="176"/>
                </a:lnTo>
                <a:lnTo>
                  <a:pt x="328" y="166"/>
                </a:lnTo>
                <a:lnTo>
                  <a:pt x="334" y="156"/>
                </a:lnTo>
                <a:lnTo>
                  <a:pt x="339" y="144"/>
                </a:lnTo>
                <a:lnTo>
                  <a:pt x="344" y="132"/>
                </a:lnTo>
                <a:lnTo>
                  <a:pt x="345" y="120"/>
                </a:lnTo>
                <a:lnTo>
                  <a:pt x="347" y="110"/>
                </a:lnTo>
                <a:lnTo>
                  <a:pt x="345" y="97"/>
                </a:lnTo>
                <a:lnTo>
                  <a:pt x="342" y="83"/>
                </a:lnTo>
                <a:lnTo>
                  <a:pt x="336" y="67"/>
                </a:lnTo>
                <a:lnTo>
                  <a:pt x="328" y="53"/>
                </a:lnTo>
                <a:lnTo>
                  <a:pt x="319" y="39"/>
                </a:lnTo>
                <a:lnTo>
                  <a:pt x="307" y="27"/>
                </a:lnTo>
                <a:lnTo>
                  <a:pt x="293" y="17"/>
                </a:lnTo>
                <a:lnTo>
                  <a:pt x="278" y="8"/>
                </a:lnTo>
                <a:lnTo>
                  <a:pt x="261" y="2"/>
                </a:lnTo>
                <a:lnTo>
                  <a:pt x="243" y="1"/>
                </a:lnTo>
                <a:lnTo>
                  <a:pt x="224" y="2"/>
                </a:lnTo>
                <a:lnTo>
                  <a:pt x="208" y="8"/>
                </a:lnTo>
                <a:lnTo>
                  <a:pt x="192" y="17"/>
                </a:lnTo>
                <a:lnTo>
                  <a:pt x="179" y="27"/>
                </a:lnTo>
                <a:lnTo>
                  <a:pt x="167" y="40"/>
                </a:lnTo>
                <a:lnTo>
                  <a:pt x="157" y="54"/>
                </a:lnTo>
                <a:lnTo>
                  <a:pt x="148" y="68"/>
                </a:lnTo>
                <a:lnTo>
                  <a:pt x="144" y="83"/>
                </a:lnTo>
                <a:lnTo>
                  <a:pt x="139" y="97"/>
                </a:lnTo>
                <a:lnTo>
                  <a:pt x="137" y="109"/>
                </a:lnTo>
                <a:lnTo>
                  <a:pt x="139" y="120"/>
                </a:lnTo>
                <a:lnTo>
                  <a:pt x="141" y="132"/>
                </a:lnTo>
                <a:lnTo>
                  <a:pt x="144" y="145"/>
                </a:lnTo>
                <a:lnTo>
                  <a:pt x="150" y="156"/>
                </a:lnTo>
                <a:lnTo>
                  <a:pt x="156" y="166"/>
                </a:lnTo>
                <a:lnTo>
                  <a:pt x="164" y="176"/>
                </a:lnTo>
                <a:lnTo>
                  <a:pt x="173" y="184"/>
                </a:lnTo>
                <a:lnTo>
                  <a:pt x="182" y="190"/>
                </a:lnTo>
                <a:lnTo>
                  <a:pt x="194" y="194"/>
                </a:lnTo>
                <a:lnTo>
                  <a:pt x="208" y="196"/>
                </a:lnTo>
                <a:lnTo>
                  <a:pt x="221" y="194"/>
                </a:lnTo>
                <a:lnTo>
                  <a:pt x="232" y="190"/>
                </a:lnTo>
                <a:lnTo>
                  <a:pt x="243" y="184"/>
                </a:lnTo>
                <a:lnTo>
                  <a:pt x="252" y="176"/>
                </a:lnTo>
                <a:lnTo>
                  <a:pt x="261" y="166"/>
                </a:lnTo>
                <a:lnTo>
                  <a:pt x="267" y="156"/>
                </a:lnTo>
                <a:lnTo>
                  <a:pt x="272" y="144"/>
                </a:lnTo>
                <a:lnTo>
                  <a:pt x="276" y="132"/>
                </a:lnTo>
                <a:lnTo>
                  <a:pt x="278" y="120"/>
                </a:lnTo>
                <a:lnTo>
                  <a:pt x="280" y="109"/>
                </a:lnTo>
                <a:lnTo>
                  <a:pt x="278" y="97"/>
                </a:lnTo>
                <a:lnTo>
                  <a:pt x="275" y="83"/>
                </a:lnTo>
                <a:lnTo>
                  <a:pt x="269" y="68"/>
                </a:lnTo>
                <a:lnTo>
                  <a:pt x="260" y="54"/>
                </a:lnTo>
                <a:lnTo>
                  <a:pt x="249" y="40"/>
                </a:lnTo>
                <a:lnTo>
                  <a:pt x="237" y="28"/>
                </a:lnTo>
                <a:lnTo>
                  <a:pt x="223" y="17"/>
                </a:lnTo>
                <a:lnTo>
                  <a:pt x="208" y="8"/>
                </a:lnTo>
                <a:lnTo>
                  <a:pt x="189" y="2"/>
                </a:lnTo>
                <a:lnTo>
                  <a:pt x="171" y="1"/>
                </a:lnTo>
                <a:lnTo>
                  <a:pt x="153" y="2"/>
                </a:lnTo>
                <a:lnTo>
                  <a:pt x="136" y="8"/>
                </a:lnTo>
                <a:lnTo>
                  <a:pt x="121" y="18"/>
                </a:lnTo>
                <a:lnTo>
                  <a:pt x="108" y="28"/>
                </a:lnTo>
                <a:lnTo>
                  <a:pt x="96" y="41"/>
                </a:lnTo>
                <a:lnTo>
                  <a:pt x="85" y="55"/>
                </a:lnTo>
                <a:lnTo>
                  <a:pt x="78" y="70"/>
                </a:lnTo>
                <a:lnTo>
                  <a:pt x="72" y="84"/>
                </a:lnTo>
                <a:lnTo>
                  <a:pt x="69" y="98"/>
                </a:lnTo>
                <a:lnTo>
                  <a:pt x="67" y="110"/>
                </a:lnTo>
                <a:lnTo>
                  <a:pt x="69" y="120"/>
                </a:lnTo>
                <a:lnTo>
                  <a:pt x="72" y="132"/>
                </a:lnTo>
                <a:lnTo>
                  <a:pt x="76" y="144"/>
                </a:lnTo>
                <a:lnTo>
                  <a:pt x="82" y="155"/>
                </a:lnTo>
                <a:lnTo>
                  <a:pt x="88" y="165"/>
                </a:lnTo>
                <a:lnTo>
                  <a:pt x="98" y="176"/>
                </a:lnTo>
                <a:lnTo>
                  <a:pt x="107" y="183"/>
                </a:lnTo>
                <a:lnTo>
                  <a:pt x="116" y="190"/>
                </a:lnTo>
                <a:lnTo>
                  <a:pt x="128" y="194"/>
                </a:lnTo>
                <a:lnTo>
                  <a:pt x="139" y="195"/>
                </a:lnTo>
                <a:lnTo>
                  <a:pt x="150" y="194"/>
                </a:lnTo>
                <a:lnTo>
                  <a:pt x="160" y="191"/>
                </a:lnTo>
                <a:lnTo>
                  <a:pt x="171" y="185"/>
                </a:lnTo>
                <a:lnTo>
                  <a:pt x="180" y="178"/>
                </a:lnTo>
                <a:lnTo>
                  <a:pt x="188" y="170"/>
                </a:lnTo>
                <a:lnTo>
                  <a:pt x="195" y="159"/>
                </a:lnTo>
                <a:lnTo>
                  <a:pt x="201" y="149"/>
                </a:lnTo>
                <a:lnTo>
                  <a:pt x="206" y="136"/>
                </a:lnTo>
                <a:lnTo>
                  <a:pt x="208" y="123"/>
                </a:lnTo>
                <a:lnTo>
                  <a:pt x="209" y="110"/>
                </a:lnTo>
                <a:lnTo>
                  <a:pt x="208" y="94"/>
                </a:lnTo>
                <a:lnTo>
                  <a:pt x="203" y="80"/>
                </a:lnTo>
                <a:lnTo>
                  <a:pt x="197" y="65"/>
                </a:lnTo>
                <a:lnTo>
                  <a:pt x="188" y="51"/>
                </a:lnTo>
                <a:lnTo>
                  <a:pt x="177" y="38"/>
                </a:lnTo>
                <a:lnTo>
                  <a:pt x="164" y="25"/>
                </a:lnTo>
                <a:lnTo>
                  <a:pt x="150" y="15"/>
                </a:lnTo>
                <a:lnTo>
                  <a:pt x="134" y="7"/>
                </a:lnTo>
                <a:lnTo>
                  <a:pt x="119" y="2"/>
                </a:lnTo>
                <a:lnTo>
                  <a:pt x="102" y="0"/>
                </a:lnTo>
                <a:lnTo>
                  <a:pt x="87" y="2"/>
                </a:lnTo>
                <a:lnTo>
                  <a:pt x="72" y="7"/>
                </a:lnTo>
                <a:lnTo>
                  <a:pt x="57" y="15"/>
                </a:lnTo>
                <a:lnTo>
                  <a:pt x="43" y="25"/>
                </a:lnTo>
                <a:lnTo>
                  <a:pt x="31" y="38"/>
                </a:lnTo>
                <a:lnTo>
                  <a:pt x="21" y="51"/>
                </a:lnTo>
                <a:lnTo>
                  <a:pt x="12" y="66"/>
                </a:lnTo>
                <a:lnTo>
                  <a:pt x="6" y="80"/>
                </a:lnTo>
                <a:lnTo>
                  <a:pt x="2" y="96"/>
                </a:lnTo>
                <a:lnTo>
                  <a:pt x="0" y="111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 flipV="1">
            <a:off x="762000" y="1752600"/>
            <a:ext cx="0" cy="544513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>
            <a:off x="533400" y="2025650"/>
            <a:ext cx="458788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Oval 13"/>
          <p:cNvSpPr>
            <a:spLocks noChangeArrowheads="1"/>
          </p:cNvSpPr>
          <p:nvPr/>
        </p:nvSpPr>
        <p:spPr bwMode="auto">
          <a:xfrm>
            <a:off x="698500" y="1957388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50" name="Line 14"/>
          <p:cNvSpPr>
            <a:spLocks noChangeShapeType="1"/>
          </p:cNvSpPr>
          <p:nvPr/>
        </p:nvSpPr>
        <p:spPr bwMode="auto">
          <a:xfrm flipV="1">
            <a:off x="4191000" y="1752600"/>
            <a:ext cx="0" cy="544513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1" name="Line 15"/>
          <p:cNvSpPr>
            <a:spLocks noChangeShapeType="1"/>
          </p:cNvSpPr>
          <p:nvPr/>
        </p:nvSpPr>
        <p:spPr bwMode="auto">
          <a:xfrm>
            <a:off x="3962400" y="2025650"/>
            <a:ext cx="458788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Oval 16"/>
          <p:cNvSpPr>
            <a:spLocks noChangeArrowheads="1"/>
          </p:cNvSpPr>
          <p:nvPr/>
        </p:nvSpPr>
        <p:spPr bwMode="auto">
          <a:xfrm>
            <a:off x="4127500" y="1957388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53" name="Line 17"/>
          <p:cNvSpPr>
            <a:spLocks noChangeShapeType="1"/>
          </p:cNvSpPr>
          <p:nvPr/>
        </p:nvSpPr>
        <p:spPr bwMode="auto">
          <a:xfrm flipV="1">
            <a:off x="4191000" y="2982913"/>
            <a:ext cx="0" cy="569912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4" name="Line 18"/>
          <p:cNvSpPr>
            <a:spLocks noChangeShapeType="1"/>
          </p:cNvSpPr>
          <p:nvPr/>
        </p:nvSpPr>
        <p:spPr bwMode="auto">
          <a:xfrm>
            <a:off x="3970338" y="3252788"/>
            <a:ext cx="454025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5" name="Oval 19"/>
          <p:cNvSpPr>
            <a:spLocks noChangeArrowheads="1"/>
          </p:cNvSpPr>
          <p:nvPr/>
        </p:nvSpPr>
        <p:spPr bwMode="auto">
          <a:xfrm>
            <a:off x="4127500" y="3184525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56" name="Freeform 20"/>
          <p:cNvSpPr>
            <a:spLocks/>
          </p:cNvSpPr>
          <p:nvPr/>
        </p:nvSpPr>
        <p:spPr bwMode="auto">
          <a:xfrm>
            <a:off x="4075113" y="2286000"/>
            <a:ext cx="269875" cy="714375"/>
          </a:xfrm>
          <a:custGeom>
            <a:avLst/>
            <a:gdLst>
              <a:gd name="T0" fmla="*/ 155591 w 196"/>
              <a:gd name="T1" fmla="*/ 705464 h 481"/>
              <a:gd name="T2" fmla="*/ 213422 w 196"/>
              <a:gd name="T3" fmla="*/ 671305 h 481"/>
              <a:gd name="T4" fmla="*/ 257483 w 196"/>
              <a:gd name="T5" fmla="*/ 611897 h 481"/>
              <a:gd name="T6" fmla="*/ 264367 w 196"/>
              <a:gd name="T7" fmla="*/ 531697 h 481"/>
              <a:gd name="T8" fmla="*/ 229945 w 196"/>
              <a:gd name="T9" fmla="*/ 463378 h 481"/>
              <a:gd name="T10" fmla="*/ 174868 w 196"/>
              <a:gd name="T11" fmla="*/ 418823 h 481"/>
              <a:gd name="T12" fmla="*/ 119791 w 196"/>
              <a:gd name="T13" fmla="*/ 402486 h 481"/>
              <a:gd name="T14" fmla="*/ 68846 w 196"/>
              <a:gd name="T15" fmla="*/ 411397 h 481"/>
              <a:gd name="T16" fmla="*/ 27538 w 196"/>
              <a:gd name="T17" fmla="*/ 441101 h 481"/>
              <a:gd name="T18" fmla="*/ 1377 w 196"/>
              <a:gd name="T19" fmla="*/ 487141 h 481"/>
              <a:gd name="T20" fmla="*/ 8261 w 196"/>
              <a:gd name="T21" fmla="*/ 543578 h 481"/>
              <a:gd name="T22" fmla="*/ 39930 w 196"/>
              <a:gd name="T23" fmla="*/ 586649 h 481"/>
              <a:gd name="T24" fmla="*/ 86746 w 196"/>
              <a:gd name="T25" fmla="*/ 608927 h 481"/>
              <a:gd name="T26" fmla="*/ 136314 w 196"/>
              <a:gd name="T27" fmla="*/ 611897 h 481"/>
              <a:gd name="T28" fmla="*/ 195522 w 196"/>
              <a:gd name="T29" fmla="*/ 586649 h 481"/>
              <a:gd name="T30" fmla="*/ 246467 w 196"/>
              <a:gd name="T31" fmla="*/ 534667 h 481"/>
              <a:gd name="T32" fmla="*/ 267121 w 196"/>
              <a:gd name="T33" fmla="*/ 458923 h 481"/>
              <a:gd name="T34" fmla="*/ 246467 w 196"/>
              <a:gd name="T35" fmla="*/ 384663 h 481"/>
              <a:gd name="T36" fmla="*/ 194145 w 196"/>
              <a:gd name="T37" fmla="*/ 332682 h 481"/>
              <a:gd name="T38" fmla="*/ 136314 w 196"/>
              <a:gd name="T39" fmla="*/ 305949 h 481"/>
              <a:gd name="T40" fmla="*/ 85369 w 196"/>
              <a:gd name="T41" fmla="*/ 307434 h 481"/>
              <a:gd name="T42" fmla="*/ 39930 w 196"/>
              <a:gd name="T43" fmla="*/ 329712 h 481"/>
              <a:gd name="T44" fmla="*/ 8261 w 196"/>
              <a:gd name="T45" fmla="*/ 368326 h 481"/>
              <a:gd name="T46" fmla="*/ 1377 w 196"/>
              <a:gd name="T47" fmla="*/ 427734 h 481"/>
              <a:gd name="T48" fmla="*/ 27538 w 196"/>
              <a:gd name="T49" fmla="*/ 472290 h 481"/>
              <a:gd name="T50" fmla="*/ 71599 w 196"/>
              <a:gd name="T51" fmla="*/ 501993 h 481"/>
              <a:gd name="T52" fmla="*/ 118415 w 196"/>
              <a:gd name="T53" fmla="*/ 513875 h 481"/>
              <a:gd name="T54" fmla="*/ 176245 w 196"/>
              <a:gd name="T55" fmla="*/ 497538 h 481"/>
              <a:gd name="T56" fmla="*/ 231321 w 196"/>
              <a:gd name="T57" fmla="*/ 454467 h 481"/>
              <a:gd name="T58" fmla="*/ 265744 w 196"/>
              <a:gd name="T59" fmla="*/ 387634 h 481"/>
              <a:gd name="T60" fmla="*/ 257483 w 196"/>
              <a:gd name="T61" fmla="*/ 307434 h 481"/>
              <a:gd name="T62" fmla="*/ 213422 w 196"/>
              <a:gd name="T63" fmla="*/ 246541 h 481"/>
              <a:gd name="T64" fmla="*/ 155591 w 196"/>
              <a:gd name="T65" fmla="*/ 212382 h 481"/>
              <a:gd name="T66" fmla="*/ 103268 w 196"/>
              <a:gd name="T67" fmla="*/ 206441 h 481"/>
              <a:gd name="T68" fmla="*/ 55077 w 196"/>
              <a:gd name="T69" fmla="*/ 221293 h 481"/>
              <a:gd name="T70" fmla="*/ 16523 w 196"/>
              <a:gd name="T71" fmla="*/ 255452 h 481"/>
              <a:gd name="T72" fmla="*/ 0 w 196"/>
              <a:gd name="T73" fmla="*/ 307434 h 481"/>
              <a:gd name="T74" fmla="*/ 16523 w 196"/>
              <a:gd name="T75" fmla="*/ 359415 h 481"/>
              <a:gd name="T76" fmla="*/ 55077 w 196"/>
              <a:gd name="T77" fmla="*/ 396545 h 481"/>
              <a:gd name="T78" fmla="*/ 103268 w 196"/>
              <a:gd name="T79" fmla="*/ 411397 h 481"/>
              <a:gd name="T80" fmla="*/ 155591 w 196"/>
              <a:gd name="T81" fmla="*/ 406941 h 481"/>
              <a:gd name="T82" fmla="*/ 213422 w 196"/>
              <a:gd name="T83" fmla="*/ 368326 h 481"/>
              <a:gd name="T84" fmla="*/ 257483 w 196"/>
              <a:gd name="T85" fmla="*/ 307434 h 481"/>
              <a:gd name="T86" fmla="*/ 265744 w 196"/>
              <a:gd name="T87" fmla="*/ 225748 h 481"/>
              <a:gd name="T88" fmla="*/ 229945 w 196"/>
              <a:gd name="T89" fmla="*/ 160400 h 481"/>
              <a:gd name="T90" fmla="*/ 173491 w 196"/>
              <a:gd name="T91" fmla="*/ 115845 h 481"/>
              <a:gd name="T92" fmla="*/ 118415 w 196"/>
              <a:gd name="T93" fmla="*/ 99508 h 481"/>
              <a:gd name="T94" fmla="*/ 71599 w 196"/>
              <a:gd name="T95" fmla="*/ 112874 h 481"/>
              <a:gd name="T96" fmla="*/ 27538 w 196"/>
              <a:gd name="T97" fmla="*/ 144063 h 481"/>
              <a:gd name="T98" fmla="*/ 2754 w 196"/>
              <a:gd name="T99" fmla="*/ 190104 h 481"/>
              <a:gd name="T100" fmla="*/ 6885 w 196"/>
              <a:gd name="T101" fmla="*/ 237630 h 481"/>
              <a:gd name="T102" fmla="*/ 35800 w 196"/>
              <a:gd name="T103" fmla="*/ 277730 h 481"/>
              <a:gd name="T104" fmla="*/ 82615 w 196"/>
              <a:gd name="T105" fmla="*/ 305949 h 481"/>
              <a:gd name="T106" fmla="*/ 139068 w 196"/>
              <a:gd name="T107" fmla="*/ 307434 h 481"/>
              <a:gd name="T108" fmla="*/ 199652 w 196"/>
              <a:gd name="T109" fmla="*/ 277730 h 481"/>
              <a:gd name="T110" fmla="*/ 247844 w 196"/>
              <a:gd name="T111" fmla="*/ 221293 h 481"/>
              <a:gd name="T112" fmla="*/ 268498 w 196"/>
              <a:gd name="T113" fmla="*/ 151489 h 481"/>
              <a:gd name="T114" fmla="*/ 247844 w 196"/>
              <a:gd name="T115" fmla="*/ 84656 h 481"/>
              <a:gd name="T116" fmla="*/ 199652 w 196"/>
              <a:gd name="T117" fmla="*/ 31189 h 481"/>
              <a:gd name="T118" fmla="*/ 137691 w 196"/>
              <a:gd name="T119" fmla="*/ 2970 h 48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96" h="481">
                <a:moveTo>
                  <a:pt x="86" y="480"/>
                </a:moveTo>
                <a:lnTo>
                  <a:pt x="99" y="478"/>
                </a:lnTo>
                <a:lnTo>
                  <a:pt x="113" y="475"/>
                </a:lnTo>
                <a:lnTo>
                  <a:pt x="127" y="469"/>
                </a:lnTo>
                <a:lnTo>
                  <a:pt x="142" y="462"/>
                </a:lnTo>
                <a:lnTo>
                  <a:pt x="155" y="452"/>
                </a:lnTo>
                <a:lnTo>
                  <a:pt x="168" y="440"/>
                </a:lnTo>
                <a:lnTo>
                  <a:pt x="179" y="426"/>
                </a:lnTo>
                <a:lnTo>
                  <a:pt x="187" y="412"/>
                </a:lnTo>
                <a:lnTo>
                  <a:pt x="193" y="395"/>
                </a:lnTo>
                <a:lnTo>
                  <a:pt x="194" y="376"/>
                </a:lnTo>
                <a:lnTo>
                  <a:pt x="192" y="358"/>
                </a:lnTo>
                <a:lnTo>
                  <a:pt x="187" y="341"/>
                </a:lnTo>
                <a:lnTo>
                  <a:pt x="179" y="326"/>
                </a:lnTo>
                <a:lnTo>
                  <a:pt x="167" y="312"/>
                </a:lnTo>
                <a:lnTo>
                  <a:pt x="155" y="300"/>
                </a:lnTo>
                <a:lnTo>
                  <a:pt x="141" y="291"/>
                </a:lnTo>
                <a:lnTo>
                  <a:pt x="127" y="282"/>
                </a:lnTo>
                <a:lnTo>
                  <a:pt x="113" y="277"/>
                </a:lnTo>
                <a:lnTo>
                  <a:pt x="99" y="273"/>
                </a:lnTo>
                <a:lnTo>
                  <a:pt x="87" y="271"/>
                </a:lnTo>
                <a:lnTo>
                  <a:pt x="75" y="273"/>
                </a:lnTo>
                <a:lnTo>
                  <a:pt x="62" y="274"/>
                </a:lnTo>
                <a:lnTo>
                  <a:pt x="50" y="277"/>
                </a:lnTo>
                <a:lnTo>
                  <a:pt x="40" y="284"/>
                </a:lnTo>
                <a:lnTo>
                  <a:pt x="29" y="290"/>
                </a:lnTo>
                <a:lnTo>
                  <a:pt x="20" y="297"/>
                </a:lnTo>
                <a:lnTo>
                  <a:pt x="12" y="306"/>
                </a:lnTo>
                <a:lnTo>
                  <a:pt x="6" y="315"/>
                </a:lnTo>
                <a:lnTo>
                  <a:pt x="1" y="328"/>
                </a:lnTo>
                <a:lnTo>
                  <a:pt x="0" y="341"/>
                </a:lnTo>
                <a:lnTo>
                  <a:pt x="1" y="355"/>
                </a:lnTo>
                <a:lnTo>
                  <a:pt x="6" y="366"/>
                </a:lnTo>
                <a:lnTo>
                  <a:pt x="12" y="376"/>
                </a:lnTo>
                <a:lnTo>
                  <a:pt x="20" y="386"/>
                </a:lnTo>
                <a:lnTo>
                  <a:pt x="29" y="395"/>
                </a:lnTo>
                <a:lnTo>
                  <a:pt x="40" y="401"/>
                </a:lnTo>
                <a:lnTo>
                  <a:pt x="52" y="405"/>
                </a:lnTo>
                <a:lnTo>
                  <a:pt x="63" y="410"/>
                </a:lnTo>
                <a:lnTo>
                  <a:pt x="75" y="412"/>
                </a:lnTo>
                <a:lnTo>
                  <a:pt x="86" y="413"/>
                </a:lnTo>
                <a:lnTo>
                  <a:pt x="99" y="412"/>
                </a:lnTo>
                <a:lnTo>
                  <a:pt x="113" y="409"/>
                </a:lnTo>
                <a:lnTo>
                  <a:pt x="127" y="402"/>
                </a:lnTo>
                <a:lnTo>
                  <a:pt x="142" y="395"/>
                </a:lnTo>
                <a:lnTo>
                  <a:pt x="155" y="386"/>
                </a:lnTo>
                <a:lnTo>
                  <a:pt x="168" y="373"/>
                </a:lnTo>
                <a:lnTo>
                  <a:pt x="179" y="360"/>
                </a:lnTo>
                <a:lnTo>
                  <a:pt x="187" y="344"/>
                </a:lnTo>
                <a:lnTo>
                  <a:pt x="193" y="328"/>
                </a:lnTo>
                <a:lnTo>
                  <a:pt x="194" y="309"/>
                </a:lnTo>
                <a:lnTo>
                  <a:pt x="192" y="291"/>
                </a:lnTo>
                <a:lnTo>
                  <a:pt x="187" y="274"/>
                </a:lnTo>
                <a:lnTo>
                  <a:pt x="179" y="259"/>
                </a:lnTo>
                <a:lnTo>
                  <a:pt x="167" y="245"/>
                </a:lnTo>
                <a:lnTo>
                  <a:pt x="155" y="233"/>
                </a:lnTo>
                <a:lnTo>
                  <a:pt x="141" y="224"/>
                </a:lnTo>
                <a:lnTo>
                  <a:pt x="127" y="215"/>
                </a:lnTo>
                <a:lnTo>
                  <a:pt x="113" y="210"/>
                </a:lnTo>
                <a:lnTo>
                  <a:pt x="99" y="206"/>
                </a:lnTo>
                <a:lnTo>
                  <a:pt x="87" y="204"/>
                </a:lnTo>
                <a:lnTo>
                  <a:pt x="75" y="206"/>
                </a:lnTo>
                <a:lnTo>
                  <a:pt x="62" y="207"/>
                </a:lnTo>
                <a:lnTo>
                  <a:pt x="50" y="210"/>
                </a:lnTo>
                <a:lnTo>
                  <a:pt x="40" y="216"/>
                </a:lnTo>
                <a:lnTo>
                  <a:pt x="29" y="222"/>
                </a:lnTo>
                <a:lnTo>
                  <a:pt x="20" y="230"/>
                </a:lnTo>
                <a:lnTo>
                  <a:pt x="12" y="239"/>
                </a:lnTo>
                <a:lnTo>
                  <a:pt x="6" y="248"/>
                </a:lnTo>
                <a:lnTo>
                  <a:pt x="1" y="261"/>
                </a:lnTo>
                <a:lnTo>
                  <a:pt x="0" y="274"/>
                </a:lnTo>
                <a:lnTo>
                  <a:pt x="1" y="288"/>
                </a:lnTo>
                <a:lnTo>
                  <a:pt x="6" y="299"/>
                </a:lnTo>
                <a:lnTo>
                  <a:pt x="12" y="309"/>
                </a:lnTo>
                <a:lnTo>
                  <a:pt x="20" y="318"/>
                </a:lnTo>
                <a:lnTo>
                  <a:pt x="29" y="328"/>
                </a:lnTo>
                <a:lnTo>
                  <a:pt x="40" y="334"/>
                </a:lnTo>
                <a:lnTo>
                  <a:pt x="52" y="338"/>
                </a:lnTo>
                <a:lnTo>
                  <a:pt x="63" y="343"/>
                </a:lnTo>
                <a:lnTo>
                  <a:pt x="75" y="344"/>
                </a:lnTo>
                <a:lnTo>
                  <a:pt x="86" y="346"/>
                </a:lnTo>
                <a:lnTo>
                  <a:pt x="99" y="344"/>
                </a:lnTo>
                <a:lnTo>
                  <a:pt x="113" y="341"/>
                </a:lnTo>
                <a:lnTo>
                  <a:pt x="128" y="335"/>
                </a:lnTo>
                <a:lnTo>
                  <a:pt x="142" y="328"/>
                </a:lnTo>
                <a:lnTo>
                  <a:pt x="156" y="318"/>
                </a:lnTo>
                <a:lnTo>
                  <a:pt x="168" y="306"/>
                </a:lnTo>
                <a:lnTo>
                  <a:pt x="179" y="293"/>
                </a:lnTo>
                <a:lnTo>
                  <a:pt x="187" y="277"/>
                </a:lnTo>
                <a:lnTo>
                  <a:pt x="193" y="261"/>
                </a:lnTo>
                <a:lnTo>
                  <a:pt x="194" y="242"/>
                </a:lnTo>
                <a:lnTo>
                  <a:pt x="193" y="224"/>
                </a:lnTo>
                <a:lnTo>
                  <a:pt x="187" y="207"/>
                </a:lnTo>
                <a:lnTo>
                  <a:pt x="179" y="192"/>
                </a:lnTo>
                <a:lnTo>
                  <a:pt x="168" y="178"/>
                </a:lnTo>
                <a:lnTo>
                  <a:pt x="155" y="166"/>
                </a:lnTo>
                <a:lnTo>
                  <a:pt x="141" y="157"/>
                </a:lnTo>
                <a:lnTo>
                  <a:pt x="127" y="148"/>
                </a:lnTo>
                <a:lnTo>
                  <a:pt x="113" y="143"/>
                </a:lnTo>
                <a:lnTo>
                  <a:pt x="99" y="139"/>
                </a:lnTo>
                <a:lnTo>
                  <a:pt x="87" y="137"/>
                </a:lnTo>
                <a:lnTo>
                  <a:pt x="75" y="139"/>
                </a:lnTo>
                <a:lnTo>
                  <a:pt x="63" y="140"/>
                </a:lnTo>
                <a:lnTo>
                  <a:pt x="50" y="143"/>
                </a:lnTo>
                <a:lnTo>
                  <a:pt x="40" y="149"/>
                </a:lnTo>
                <a:lnTo>
                  <a:pt x="29" y="156"/>
                </a:lnTo>
                <a:lnTo>
                  <a:pt x="20" y="163"/>
                </a:lnTo>
                <a:lnTo>
                  <a:pt x="12" y="172"/>
                </a:lnTo>
                <a:lnTo>
                  <a:pt x="6" y="181"/>
                </a:lnTo>
                <a:lnTo>
                  <a:pt x="2" y="193"/>
                </a:lnTo>
                <a:lnTo>
                  <a:pt x="0" y="207"/>
                </a:lnTo>
                <a:lnTo>
                  <a:pt x="2" y="221"/>
                </a:lnTo>
                <a:lnTo>
                  <a:pt x="6" y="232"/>
                </a:lnTo>
                <a:lnTo>
                  <a:pt x="12" y="242"/>
                </a:lnTo>
                <a:lnTo>
                  <a:pt x="20" y="251"/>
                </a:lnTo>
                <a:lnTo>
                  <a:pt x="29" y="261"/>
                </a:lnTo>
                <a:lnTo>
                  <a:pt x="40" y="267"/>
                </a:lnTo>
                <a:lnTo>
                  <a:pt x="52" y="271"/>
                </a:lnTo>
                <a:lnTo>
                  <a:pt x="63" y="276"/>
                </a:lnTo>
                <a:lnTo>
                  <a:pt x="75" y="277"/>
                </a:lnTo>
                <a:lnTo>
                  <a:pt x="87" y="279"/>
                </a:lnTo>
                <a:lnTo>
                  <a:pt x="99" y="277"/>
                </a:lnTo>
                <a:lnTo>
                  <a:pt x="113" y="274"/>
                </a:lnTo>
                <a:lnTo>
                  <a:pt x="127" y="268"/>
                </a:lnTo>
                <a:lnTo>
                  <a:pt x="141" y="259"/>
                </a:lnTo>
                <a:lnTo>
                  <a:pt x="155" y="248"/>
                </a:lnTo>
                <a:lnTo>
                  <a:pt x="167" y="236"/>
                </a:lnTo>
                <a:lnTo>
                  <a:pt x="179" y="222"/>
                </a:lnTo>
                <a:lnTo>
                  <a:pt x="187" y="207"/>
                </a:lnTo>
                <a:lnTo>
                  <a:pt x="193" y="189"/>
                </a:lnTo>
                <a:lnTo>
                  <a:pt x="194" y="171"/>
                </a:lnTo>
                <a:lnTo>
                  <a:pt x="193" y="152"/>
                </a:lnTo>
                <a:lnTo>
                  <a:pt x="187" y="136"/>
                </a:lnTo>
                <a:lnTo>
                  <a:pt x="177" y="120"/>
                </a:lnTo>
                <a:lnTo>
                  <a:pt x="167" y="108"/>
                </a:lnTo>
                <a:lnTo>
                  <a:pt x="154" y="96"/>
                </a:lnTo>
                <a:lnTo>
                  <a:pt x="140" y="85"/>
                </a:lnTo>
                <a:lnTo>
                  <a:pt x="126" y="78"/>
                </a:lnTo>
                <a:lnTo>
                  <a:pt x="111" y="71"/>
                </a:lnTo>
                <a:lnTo>
                  <a:pt x="97" y="68"/>
                </a:lnTo>
                <a:lnTo>
                  <a:pt x="86" y="67"/>
                </a:lnTo>
                <a:lnTo>
                  <a:pt x="75" y="68"/>
                </a:lnTo>
                <a:lnTo>
                  <a:pt x="63" y="71"/>
                </a:lnTo>
                <a:lnTo>
                  <a:pt x="52" y="76"/>
                </a:lnTo>
                <a:lnTo>
                  <a:pt x="41" y="82"/>
                </a:lnTo>
                <a:lnTo>
                  <a:pt x="31" y="88"/>
                </a:lnTo>
                <a:lnTo>
                  <a:pt x="20" y="97"/>
                </a:lnTo>
                <a:lnTo>
                  <a:pt x="13" y="107"/>
                </a:lnTo>
                <a:lnTo>
                  <a:pt x="6" y="116"/>
                </a:lnTo>
                <a:lnTo>
                  <a:pt x="2" y="128"/>
                </a:lnTo>
                <a:lnTo>
                  <a:pt x="1" y="139"/>
                </a:lnTo>
                <a:lnTo>
                  <a:pt x="2" y="149"/>
                </a:lnTo>
                <a:lnTo>
                  <a:pt x="5" y="160"/>
                </a:lnTo>
                <a:lnTo>
                  <a:pt x="11" y="171"/>
                </a:lnTo>
                <a:lnTo>
                  <a:pt x="18" y="180"/>
                </a:lnTo>
                <a:lnTo>
                  <a:pt x="26" y="187"/>
                </a:lnTo>
                <a:lnTo>
                  <a:pt x="36" y="195"/>
                </a:lnTo>
                <a:lnTo>
                  <a:pt x="47" y="201"/>
                </a:lnTo>
                <a:lnTo>
                  <a:pt x="60" y="206"/>
                </a:lnTo>
                <a:lnTo>
                  <a:pt x="73" y="207"/>
                </a:lnTo>
                <a:lnTo>
                  <a:pt x="86" y="209"/>
                </a:lnTo>
                <a:lnTo>
                  <a:pt x="101" y="207"/>
                </a:lnTo>
                <a:lnTo>
                  <a:pt x="115" y="203"/>
                </a:lnTo>
                <a:lnTo>
                  <a:pt x="131" y="196"/>
                </a:lnTo>
                <a:lnTo>
                  <a:pt x="145" y="187"/>
                </a:lnTo>
                <a:lnTo>
                  <a:pt x="157" y="177"/>
                </a:lnTo>
                <a:lnTo>
                  <a:pt x="170" y="163"/>
                </a:lnTo>
                <a:lnTo>
                  <a:pt x="180" y="149"/>
                </a:lnTo>
                <a:lnTo>
                  <a:pt x="188" y="134"/>
                </a:lnTo>
                <a:lnTo>
                  <a:pt x="193" y="119"/>
                </a:lnTo>
                <a:lnTo>
                  <a:pt x="195" y="102"/>
                </a:lnTo>
                <a:lnTo>
                  <a:pt x="193" y="87"/>
                </a:lnTo>
                <a:lnTo>
                  <a:pt x="188" y="71"/>
                </a:lnTo>
                <a:lnTo>
                  <a:pt x="180" y="57"/>
                </a:lnTo>
                <a:lnTo>
                  <a:pt x="170" y="43"/>
                </a:lnTo>
                <a:lnTo>
                  <a:pt x="157" y="31"/>
                </a:lnTo>
                <a:lnTo>
                  <a:pt x="145" y="21"/>
                </a:lnTo>
                <a:lnTo>
                  <a:pt x="129" y="12"/>
                </a:lnTo>
                <a:lnTo>
                  <a:pt x="115" y="6"/>
                </a:lnTo>
                <a:lnTo>
                  <a:pt x="100" y="2"/>
                </a:lnTo>
                <a:lnTo>
                  <a:pt x="85" y="0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7" name="Freeform 21"/>
          <p:cNvSpPr>
            <a:spLocks/>
          </p:cNvSpPr>
          <p:nvPr/>
        </p:nvSpPr>
        <p:spPr bwMode="auto">
          <a:xfrm>
            <a:off x="3290888" y="1863725"/>
            <a:ext cx="665162" cy="292100"/>
          </a:xfrm>
          <a:custGeom>
            <a:avLst/>
            <a:gdLst>
              <a:gd name="T0" fmla="*/ 656882 w 482"/>
              <a:gd name="T1" fmla="*/ 123068 h 197"/>
              <a:gd name="T2" fmla="*/ 625142 w 482"/>
              <a:gd name="T3" fmla="*/ 59310 h 197"/>
              <a:gd name="T4" fmla="*/ 568562 w 482"/>
              <a:gd name="T5" fmla="*/ 11862 h 197"/>
              <a:gd name="T6" fmla="*/ 495421 w 482"/>
              <a:gd name="T7" fmla="*/ 5931 h 197"/>
              <a:gd name="T8" fmla="*/ 431941 w 482"/>
              <a:gd name="T9" fmla="*/ 41517 h 197"/>
              <a:gd name="T10" fmla="*/ 390541 w 482"/>
              <a:gd name="T11" fmla="*/ 100826 h 197"/>
              <a:gd name="T12" fmla="*/ 375361 w 482"/>
              <a:gd name="T13" fmla="*/ 161619 h 197"/>
              <a:gd name="T14" fmla="*/ 383641 w 482"/>
              <a:gd name="T15" fmla="*/ 214997 h 197"/>
              <a:gd name="T16" fmla="*/ 411241 w 482"/>
              <a:gd name="T17" fmla="*/ 260962 h 197"/>
              <a:gd name="T18" fmla="*/ 452641 w 482"/>
              <a:gd name="T19" fmla="*/ 289135 h 197"/>
              <a:gd name="T20" fmla="*/ 505082 w 482"/>
              <a:gd name="T21" fmla="*/ 281721 h 197"/>
              <a:gd name="T22" fmla="*/ 546482 w 482"/>
              <a:gd name="T23" fmla="*/ 246135 h 197"/>
              <a:gd name="T24" fmla="*/ 567182 w 482"/>
              <a:gd name="T25" fmla="*/ 195722 h 197"/>
              <a:gd name="T26" fmla="*/ 568562 w 482"/>
              <a:gd name="T27" fmla="*/ 143826 h 197"/>
              <a:gd name="T28" fmla="*/ 546482 w 482"/>
              <a:gd name="T29" fmla="*/ 78585 h 197"/>
              <a:gd name="T30" fmla="*/ 496801 w 482"/>
              <a:gd name="T31" fmla="*/ 25207 h 197"/>
              <a:gd name="T32" fmla="*/ 427801 w 482"/>
              <a:gd name="T33" fmla="*/ 1483 h 197"/>
              <a:gd name="T34" fmla="*/ 358801 w 482"/>
              <a:gd name="T35" fmla="*/ 25207 h 197"/>
              <a:gd name="T36" fmla="*/ 309121 w 482"/>
              <a:gd name="T37" fmla="*/ 80068 h 197"/>
              <a:gd name="T38" fmla="*/ 284281 w 482"/>
              <a:gd name="T39" fmla="*/ 143826 h 197"/>
              <a:gd name="T40" fmla="*/ 287041 w 482"/>
              <a:gd name="T41" fmla="*/ 197205 h 197"/>
              <a:gd name="T42" fmla="*/ 307741 w 482"/>
              <a:gd name="T43" fmla="*/ 246135 h 197"/>
              <a:gd name="T44" fmla="*/ 343621 w 482"/>
              <a:gd name="T45" fmla="*/ 281721 h 197"/>
              <a:gd name="T46" fmla="*/ 398821 w 482"/>
              <a:gd name="T47" fmla="*/ 289135 h 197"/>
              <a:gd name="T48" fmla="*/ 440221 w 482"/>
              <a:gd name="T49" fmla="*/ 260962 h 197"/>
              <a:gd name="T50" fmla="*/ 467821 w 482"/>
              <a:gd name="T51" fmla="*/ 213515 h 197"/>
              <a:gd name="T52" fmla="*/ 478861 w 482"/>
              <a:gd name="T53" fmla="*/ 163102 h 197"/>
              <a:gd name="T54" fmla="*/ 463681 w 482"/>
              <a:gd name="T55" fmla="*/ 99344 h 197"/>
              <a:gd name="T56" fmla="*/ 423661 w 482"/>
              <a:gd name="T57" fmla="*/ 40034 h 197"/>
              <a:gd name="T58" fmla="*/ 360181 w 482"/>
              <a:gd name="T59" fmla="*/ 2965 h 197"/>
              <a:gd name="T60" fmla="*/ 287041 w 482"/>
              <a:gd name="T61" fmla="*/ 11862 h 197"/>
              <a:gd name="T62" fmla="*/ 230461 w 482"/>
              <a:gd name="T63" fmla="*/ 59310 h 197"/>
              <a:gd name="T64" fmla="*/ 198721 w 482"/>
              <a:gd name="T65" fmla="*/ 123068 h 197"/>
              <a:gd name="T66" fmla="*/ 191821 w 482"/>
              <a:gd name="T67" fmla="*/ 177929 h 197"/>
              <a:gd name="T68" fmla="*/ 207001 w 482"/>
              <a:gd name="T69" fmla="*/ 231308 h 197"/>
              <a:gd name="T70" fmla="*/ 238741 w 482"/>
              <a:gd name="T71" fmla="*/ 272824 h 197"/>
              <a:gd name="T72" fmla="*/ 287041 w 482"/>
              <a:gd name="T73" fmla="*/ 290617 h 197"/>
              <a:gd name="T74" fmla="*/ 335341 w 482"/>
              <a:gd name="T75" fmla="*/ 272824 h 197"/>
              <a:gd name="T76" fmla="*/ 368461 w 482"/>
              <a:gd name="T77" fmla="*/ 231308 h 197"/>
              <a:gd name="T78" fmla="*/ 383641 w 482"/>
              <a:gd name="T79" fmla="*/ 177929 h 197"/>
              <a:gd name="T80" fmla="*/ 379501 w 482"/>
              <a:gd name="T81" fmla="*/ 123068 h 197"/>
              <a:gd name="T82" fmla="*/ 343621 w 482"/>
              <a:gd name="T83" fmla="*/ 59310 h 197"/>
              <a:gd name="T84" fmla="*/ 287041 w 482"/>
              <a:gd name="T85" fmla="*/ 11862 h 197"/>
              <a:gd name="T86" fmla="*/ 211141 w 482"/>
              <a:gd name="T87" fmla="*/ 2965 h 197"/>
              <a:gd name="T88" fmla="*/ 149040 w 482"/>
              <a:gd name="T89" fmla="*/ 41517 h 197"/>
              <a:gd name="T90" fmla="*/ 107640 w 482"/>
              <a:gd name="T91" fmla="*/ 103792 h 197"/>
              <a:gd name="T92" fmla="*/ 92460 w 482"/>
              <a:gd name="T93" fmla="*/ 163102 h 197"/>
              <a:gd name="T94" fmla="*/ 104880 w 482"/>
              <a:gd name="T95" fmla="*/ 213515 h 197"/>
              <a:gd name="T96" fmla="*/ 135240 w 482"/>
              <a:gd name="T97" fmla="*/ 260962 h 197"/>
              <a:gd name="T98" fmla="*/ 176641 w 482"/>
              <a:gd name="T99" fmla="*/ 287652 h 197"/>
              <a:gd name="T100" fmla="*/ 220801 w 482"/>
              <a:gd name="T101" fmla="*/ 283204 h 197"/>
              <a:gd name="T102" fmla="*/ 259441 w 482"/>
              <a:gd name="T103" fmla="*/ 252066 h 197"/>
              <a:gd name="T104" fmla="*/ 284281 w 482"/>
              <a:gd name="T105" fmla="*/ 201653 h 197"/>
              <a:gd name="T106" fmla="*/ 287041 w 482"/>
              <a:gd name="T107" fmla="*/ 139378 h 197"/>
              <a:gd name="T108" fmla="*/ 259441 w 482"/>
              <a:gd name="T109" fmla="*/ 75620 h 197"/>
              <a:gd name="T110" fmla="*/ 207001 w 482"/>
              <a:gd name="T111" fmla="*/ 22241 h 197"/>
              <a:gd name="T112" fmla="*/ 140760 w 482"/>
              <a:gd name="T113" fmla="*/ 0 h 197"/>
              <a:gd name="T114" fmla="*/ 78660 w 482"/>
              <a:gd name="T115" fmla="*/ 22241 h 197"/>
              <a:gd name="T116" fmla="*/ 28980 w 482"/>
              <a:gd name="T117" fmla="*/ 75620 h 197"/>
              <a:gd name="T118" fmla="*/ 2760 w 482"/>
              <a:gd name="T119" fmla="*/ 142343 h 1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2" h="197">
                <a:moveTo>
                  <a:pt x="481" y="110"/>
                </a:moveTo>
                <a:lnTo>
                  <a:pt x="479" y="97"/>
                </a:lnTo>
                <a:lnTo>
                  <a:pt x="476" y="83"/>
                </a:lnTo>
                <a:lnTo>
                  <a:pt x="470" y="68"/>
                </a:lnTo>
                <a:lnTo>
                  <a:pt x="463" y="53"/>
                </a:lnTo>
                <a:lnTo>
                  <a:pt x="453" y="40"/>
                </a:lnTo>
                <a:lnTo>
                  <a:pt x="441" y="27"/>
                </a:lnTo>
                <a:lnTo>
                  <a:pt x="427" y="17"/>
                </a:lnTo>
                <a:lnTo>
                  <a:pt x="412" y="8"/>
                </a:lnTo>
                <a:lnTo>
                  <a:pt x="396" y="2"/>
                </a:lnTo>
                <a:lnTo>
                  <a:pt x="377" y="1"/>
                </a:lnTo>
                <a:lnTo>
                  <a:pt x="359" y="4"/>
                </a:lnTo>
                <a:lnTo>
                  <a:pt x="342" y="8"/>
                </a:lnTo>
                <a:lnTo>
                  <a:pt x="327" y="17"/>
                </a:lnTo>
                <a:lnTo>
                  <a:pt x="313" y="28"/>
                </a:lnTo>
                <a:lnTo>
                  <a:pt x="301" y="40"/>
                </a:lnTo>
                <a:lnTo>
                  <a:pt x="292" y="54"/>
                </a:lnTo>
                <a:lnTo>
                  <a:pt x="283" y="68"/>
                </a:lnTo>
                <a:lnTo>
                  <a:pt x="278" y="83"/>
                </a:lnTo>
                <a:lnTo>
                  <a:pt x="273" y="97"/>
                </a:lnTo>
                <a:lnTo>
                  <a:pt x="272" y="109"/>
                </a:lnTo>
                <a:lnTo>
                  <a:pt x="273" y="120"/>
                </a:lnTo>
                <a:lnTo>
                  <a:pt x="275" y="133"/>
                </a:lnTo>
                <a:lnTo>
                  <a:pt x="278" y="145"/>
                </a:lnTo>
                <a:lnTo>
                  <a:pt x="284" y="156"/>
                </a:lnTo>
                <a:lnTo>
                  <a:pt x="290" y="166"/>
                </a:lnTo>
                <a:lnTo>
                  <a:pt x="298" y="176"/>
                </a:lnTo>
                <a:lnTo>
                  <a:pt x="307" y="184"/>
                </a:lnTo>
                <a:lnTo>
                  <a:pt x="316" y="190"/>
                </a:lnTo>
                <a:lnTo>
                  <a:pt x="328" y="195"/>
                </a:lnTo>
                <a:lnTo>
                  <a:pt x="342" y="196"/>
                </a:lnTo>
                <a:lnTo>
                  <a:pt x="356" y="195"/>
                </a:lnTo>
                <a:lnTo>
                  <a:pt x="366" y="190"/>
                </a:lnTo>
                <a:lnTo>
                  <a:pt x="377" y="184"/>
                </a:lnTo>
                <a:lnTo>
                  <a:pt x="386" y="176"/>
                </a:lnTo>
                <a:lnTo>
                  <a:pt x="396" y="166"/>
                </a:lnTo>
                <a:lnTo>
                  <a:pt x="402" y="156"/>
                </a:lnTo>
                <a:lnTo>
                  <a:pt x="406" y="144"/>
                </a:lnTo>
                <a:lnTo>
                  <a:pt x="411" y="132"/>
                </a:lnTo>
                <a:lnTo>
                  <a:pt x="412" y="120"/>
                </a:lnTo>
                <a:lnTo>
                  <a:pt x="414" y="110"/>
                </a:lnTo>
                <a:lnTo>
                  <a:pt x="412" y="97"/>
                </a:lnTo>
                <a:lnTo>
                  <a:pt x="409" y="83"/>
                </a:lnTo>
                <a:lnTo>
                  <a:pt x="403" y="68"/>
                </a:lnTo>
                <a:lnTo>
                  <a:pt x="396" y="53"/>
                </a:lnTo>
                <a:lnTo>
                  <a:pt x="386" y="40"/>
                </a:lnTo>
                <a:lnTo>
                  <a:pt x="374" y="27"/>
                </a:lnTo>
                <a:lnTo>
                  <a:pt x="360" y="17"/>
                </a:lnTo>
                <a:lnTo>
                  <a:pt x="345" y="8"/>
                </a:lnTo>
                <a:lnTo>
                  <a:pt x="328" y="2"/>
                </a:lnTo>
                <a:lnTo>
                  <a:pt x="310" y="1"/>
                </a:lnTo>
                <a:lnTo>
                  <a:pt x="292" y="4"/>
                </a:lnTo>
                <a:lnTo>
                  <a:pt x="275" y="8"/>
                </a:lnTo>
                <a:lnTo>
                  <a:pt x="260" y="17"/>
                </a:lnTo>
                <a:lnTo>
                  <a:pt x="246" y="28"/>
                </a:lnTo>
                <a:lnTo>
                  <a:pt x="234" y="40"/>
                </a:lnTo>
                <a:lnTo>
                  <a:pt x="224" y="54"/>
                </a:lnTo>
                <a:lnTo>
                  <a:pt x="215" y="68"/>
                </a:lnTo>
                <a:lnTo>
                  <a:pt x="211" y="83"/>
                </a:lnTo>
                <a:lnTo>
                  <a:pt x="206" y="97"/>
                </a:lnTo>
                <a:lnTo>
                  <a:pt x="205" y="109"/>
                </a:lnTo>
                <a:lnTo>
                  <a:pt x="206" y="120"/>
                </a:lnTo>
                <a:lnTo>
                  <a:pt x="208" y="133"/>
                </a:lnTo>
                <a:lnTo>
                  <a:pt x="211" y="145"/>
                </a:lnTo>
                <a:lnTo>
                  <a:pt x="217" y="156"/>
                </a:lnTo>
                <a:lnTo>
                  <a:pt x="223" y="166"/>
                </a:lnTo>
                <a:lnTo>
                  <a:pt x="231" y="176"/>
                </a:lnTo>
                <a:lnTo>
                  <a:pt x="240" y="184"/>
                </a:lnTo>
                <a:lnTo>
                  <a:pt x="249" y="190"/>
                </a:lnTo>
                <a:lnTo>
                  <a:pt x="261" y="195"/>
                </a:lnTo>
                <a:lnTo>
                  <a:pt x="275" y="196"/>
                </a:lnTo>
                <a:lnTo>
                  <a:pt x="289" y="195"/>
                </a:lnTo>
                <a:lnTo>
                  <a:pt x="299" y="190"/>
                </a:lnTo>
                <a:lnTo>
                  <a:pt x="310" y="184"/>
                </a:lnTo>
                <a:lnTo>
                  <a:pt x="319" y="176"/>
                </a:lnTo>
                <a:lnTo>
                  <a:pt x="328" y="166"/>
                </a:lnTo>
                <a:lnTo>
                  <a:pt x="334" y="156"/>
                </a:lnTo>
                <a:lnTo>
                  <a:pt x="339" y="144"/>
                </a:lnTo>
                <a:lnTo>
                  <a:pt x="344" y="132"/>
                </a:lnTo>
                <a:lnTo>
                  <a:pt x="345" y="120"/>
                </a:lnTo>
                <a:lnTo>
                  <a:pt x="347" y="110"/>
                </a:lnTo>
                <a:lnTo>
                  <a:pt x="345" y="97"/>
                </a:lnTo>
                <a:lnTo>
                  <a:pt x="342" y="83"/>
                </a:lnTo>
                <a:lnTo>
                  <a:pt x="336" y="67"/>
                </a:lnTo>
                <a:lnTo>
                  <a:pt x="328" y="53"/>
                </a:lnTo>
                <a:lnTo>
                  <a:pt x="319" y="39"/>
                </a:lnTo>
                <a:lnTo>
                  <a:pt x="307" y="27"/>
                </a:lnTo>
                <a:lnTo>
                  <a:pt x="293" y="17"/>
                </a:lnTo>
                <a:lnTo>
                  <a:pt x="278" y="8"/>
                </a:lnTo>
                <a:lnTo>
                  <a:pt x="261" y="2"/>
                </a:lnTo>
                <a:lnTo>
                  <a:pt x="243" y="1"/>
                </a:lnTo>
                <a:lnTo>
                  <a:pt x="224" y="2"/>
                </a:lnTo>
                <a:lnTo>
                  <a:pt x="208" y="8"/>
                </a:lnTo>
                <a:lnTo>
                  <a:pt x="192" y="17"/>
                </a:lnTo>
                <a:lnTo>
                  <a:pt x="179" y="27"/>
                </a:lnTo>
                <a:lnTo>
                  <a:pt x="167" y="40"/>
                </a:lnTo>
                <a:lnTo>
                  <a:pt x="157" y="54"/>
                </a:lnTo>
                <a:lnTo>
                  <a:pt x="148" y="68"/>
                </a:lnTo>
                <a:lnTo>
                  <a:pt x="144" y="83"/>
                </a:lnTo>
                <a:lnTo>
                  <a:pt x="139" y="97"/>
                </a:lnTo>
                <a:lnTo>
                  <a:pt x="137" y="109"/>
                </a:lnTo>
                <a:lnTo>
                  <a:pt x="139" y="120"/>
                </a:lnTo>
                <a:lnTo>
                  <a:pt x="141" y="132"/>
                </a:lnTo>
                <a:lnTo>
                  <a:pt x="144" y="145"/>
                </a:lnTo>
                <a:lnTo>
                  <a:pt x="150" y="156"/>
                </a:lnTo>
                <a:lnTo>
                  <a:pt x="156" y="166"/>
                </a:lnTo>
                <a:lnTo>
                  <a:pt x="164" y="176"/>
                </a:lnTo>
                <a:lnTo>
                  <a:pt x="173" y="184"/>
                </a:lnTo>
                <a:lnTo>
                  <a:pt x="182" y="190"/>
                </a:lnTo>
                <a:lnTo>
                  <a:pt x="194" y="194"/>
                </a:lnTo>
                <a:lnTo>
                  <a:pt x="208" y="196"/>
                </a:lnTo>
                <a:lnTo>
                  <a:pt x="221" y="194"/>
                </a:lnTo>
                <a:lnTo>
                  <a:pt x="232" y="190"/>
                </a:lnTo>
                <a:lnTo>
                  <a:pt x="243" y="184"/>
                </a:lnTo>
                <a:lnTo>
                  <a:pt x="252" y="176"/>
                </a:lnTo>
                <a:lnTo>
                  <a:pt x="261" y="166"/>
                </a:lnTo>
                <a:lnTo>
                  <a:pt x="267" y="156"/>
                </a:lnTo>
                <a:lnTo>
                  <a:pt x="272" y="144"/>
                </a:lnTo>
                <a:lnTo>
                  <a:pt x="276" y="132"/>
                </a:lnTo>
                <a:lnTo>
                  <a:pt x="278" y="120"/>
                </a:lnTo>
                <a:lnTo>
                  <a:pt x="280" y="109"/>
                </a:lnTo>
                <a:lnTo>
                  <a:pt x="278" y="97"/>
                </a:lnTo>
                <a:lnTo>
                  <a:pt x="275" y="83"/>
                </a:lnTo>
                <a:lnTo>
                  <a:pt x="269" y="68"/>
                </a:lnTo>
                <a:lnTo>
                  <a:pt x="260" y="54"/>
                </a:lnTo>
                <a:lnTo>
                  <a:pt x="249" y="40"/>
                </a:lnTo>
                <a:lnTo>
                  <a:pt x="237" y="28"/>
                </a:lnTo>
                <a:lnTo>
                  <a:pt x="223" y="17"/>
                </a:lnTo>
                <a:lnTo>
                  <a:pt x="208" y="8"/>
                </a:lnTo>
                <a:lnTo>
                  <a:pt x="189" y="2"/>
                </a:lnTo>
                <a:lnTo>
                  <a:pt x="171" y="1"/>
                </a:lnTo>
                <a:lnTo>
                  <a:pt x="153" y="2"/>
                </a:lnTo>
                <a:lnTo>
                  <a:pt x="136" y="8"/>
                </a:lnTo>
                <a:lnTo>
                  <a:pt x="121" y="18"/>
                </a:lnTo>
                <a:lnTo>
                  <a:pt x="108" y="28"/>
                </a:lnTo>
                <a:lnTo>
                  <a:pt x="96" y="41"/>
                </a:lnTo>
                <a:lnTo>
                  <a:pt x="85" y="55"/>
                </a:lnTo>
                <a:lnTo>
                  <a:pt x="78" y="70"/>
                </a:lnTo>
                <a:lnTo>
                  <a:pt x="72" y="84"/>
                </a:lnTo>
                <a:lnTo>
                  <a:pt x="69" y="98"/>
                </a:lnTo>
                <a:lnTo>
                  <a:pt x="67" y="110"/>
                </a:lnTo>
                <a:lnTo>
                  <a:pt x="69" y="120"/>
                </a:lnTo>
                <a:lnTo>
                  <a:pt x="72" y="132"/>
                </a:lnTo>
                <a:lnTo>
                  <a:pt x="76" y="144"/>
                </a:lnTo>
                <a:lnTo>
                  <a:pt x="82" y="155"/>
                </a:lnTo>
                <a:lnTo>
                  <a:pt x="88" y="165"/>
                </a:lnTo>
                <a:lnTo>
                  <a:pt x="98" y="176"/>
                </a:lnTo>
                <a:lnTo>
                  <a:pt x="107" y="183"/>
                </a:lnTo>
                <a:lnTo>
                  <a:pt x="116" y="190"/>
                </a:lnTo>
                <a:lnTo>
                  <a:pt x="128" y="194"/>
                </a:lnTo>
                <a:lnTo>
                  <a:pt x="139" y="195"/>
                </a:lnTo>
                <a:lnTo>
                  <a:pt x="150" y="194"/>
                </a:lnTo>
                <a:lnTo>
                  <a:pt x="160" y="191"/>
                </a:lnTo>
                <a:lnTo>
                  <a:pt x="171" y="185"/>
                </a:lnTo>
                <a:lnTo>
                  <a:pt x="180" y="178"/>
                </a:lnTo>
                <a:lnTo>
                  <a:pt x="188" y="170"/>
                </a:lnTo>
                <a:lnTo>
                  <a:pt x="195" y="159"/>
                </a:lnTo>
                <a:lnTo>
                  <a:pt x="201" y="149"/>
                </a:lnTo>
                <a:lnTo>
                  <a:pt x="206" y="136"/>
                </a:lnTo>
                <a:lnTo>
                  <a:pt x="208" y="123"/>
                </a:lnTo>
                <a:lnTo>
                  <a:pt x="209" y="110"/>
                </a:lnTo>
                <a:lnTo>
                  <a:pt x="208" y="94"/>
                </a:lnTo>
                <a:lnTo>
                  <a:pt x="203" y="80"/>
                </a:lnTo>
                <a:lnTo>
                  <a:pt x="197" y="65"/>
                </a:lnTo>
                <a:lnTo>
                  <a:pt x="188" y="51"/>
                </a:lnTo>
                <a:lnTo>
                  <a:pt x="177" y="38"/>
                </a:lnTo>
                <a:lnTo>
                  <a:pt x="164" y="25"/>
                </a:lnTo>
                <a:lnTo>
                  <a:pt x="150" y="15"/>
                </a:lnTo>
                <a:lnTo>
                  <a:pt x="134" y="7"/>
                </a:lnTo>
                <a:lnTo>
                  <a:pt x="119" y="2"/>
                </a:lnTo>
                <a:lnTo>
                  <a:pt x="102" y="0"/>
                </a:lnTo>
                <a:lnTo>
                  <a:pt x="87" y="2"/>
                </a:lnTo>
                <a:lnTo>
                  <a:pt x="72" y="7"/>
                </a:lnTo>
                <a:lnTo>
                  <a:pt x="57" y="15"/>
                </a:lnTo>
                <a:lnTo>
                  <a:pt x="43" y="25"/>
                </a:lnTo>
                <a:lnTo>
                  <a:pt x="31" y="38"/>
                </a:lnTo>
                <a:lnTo>
                  <a:pt x="21" y="51"/>
                </a:lnTo>
                <a:lnTo>
                  <a:pt x="12" y="66"/>
                </a:lnTo>
                <a:lnTo>
                  <a:pt x="6" y="80"/>
                </a:lnTo>
                <a:lnTo>
                  <a:pt x="2" y="96"/>
                </a:lnTo>
                <a:lnTo>
                  <a:pt x="0" y="111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8" name="Line 22"/>
          <p:cNvSpPr>
            <a:spLocks noChangeShapeType="1"/>
          </p:cNvSpPr>
          <p:nvPr/>
        </p:nvSpPr>
        <p:spPr bwMode="auto">
          <a:xfrm flipV="1">
            <a:off x="3038475" y="1752600"/>
            <a:ext cx="0" cy="544513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9" name="Line 23"/>
          <p:cNvSpPr>
            <a:spLocks noChangeShapeType="1"/>
          </p:cNvSpPr>
          <p:nvPr/>
        </p:nvSpPr>
        <p:spPr bwMode="auto">
          <a:xfrm>
            <a:off x="2809875" y="2025650"/>
            <a:ext cx="458788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0" name="Oval 24"/>
          <p:cNvSpPr>
            <a:spLocks noChangeArrowheads="1"/>
          </p:cNvSpPr>
          <p:nvPr/>
        </p:nvSpPr>
        <p:spPr bwMode="auto">
          <a:xfrm>
            <a:off x="2974975" y="1957388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61" name="Freeform 25"/>
          <p:cNvSpPr>
            <a:spLocks/>
          </p:cNvSpPr>
          <p:nvPr/>
        </p:nvSpPr>
        <p:spPr bwMode="auto">
          <a:xfrm>
            <a:off x="2149475" y="1863725"/>
            <a:ext cx="665163" cy="292100"/>
          </a:xfrm>
          <a:custGeom>
            <a:avLst/>
            <a:gdLst>
              <a:gd name="T0" fmla="*/ 656883 w 482"/>
              <a:gd name="T1" fmla="*/ 123068 h 197"/>
              <a:gd name="T2" fmla="*/ 625143 w 482"/>
              <a:gd name="T3" fmla="*/ 59310 h 197"/>
              <a:gd name="T4" fmla="*/ 568563 w 482"/>
              <a:gd name="T5" fmla="*/ 11862 h 197"/>
              <a:gd name="T6" fmla="*/ 495422 w 482"/>
              <a:gd name="T7" fmla="*/ 5931 h 197"/>
              <a:gd name="T8" fmla="*/ 431942 w 482"/>
              <a:gd name="T9" fmla="*/ 41517 h 197"/>
              <a:gd name="T10" fmla="*/ 390542 w 482"/>
              <a:gd name="T11" fmla="*/ 100826 h 197"/>
              <a:gd name="T12" fmla="*/ 375362 w 482"/>
              <a:gd name="T13" fmla="*/ 161619 h 197"/>
              <a:gd name="T14" fmla="*/ 383642 w 482"/>
              <a:gd name="T15" fmla="*/ 214997 h 197"/>
              <a:gd name="T16" fmla="*/ 411242 w 482"/>
              <a:gd name="T17" fmla="*/ 260962 h 197"/>
              <a:gd name="T18" fmla="*/ 452642 w 482"/>
              <a:gd name="T19" fmla="*/ 289135 h 197"/>
              <a:gd name="T20" fmla="*/ 505082 w 482"/>
              <a:gd name="T21" fmla="*/ 281721 h 197"/>
              <a:gd name="T22" fmla="*/ 546482 w 482"/>
              <a:gd name="T23" fmla="*/ 246135 h 197"/>
              <a:gd name="T24" fmla="*/ 567183 w 482"/>
              <a:gd name="T25" fmla="*/ 195722 h 197"/>
              <a:gd name="T26" fmla="*/ 568563 w 482"/>
              <a:gd name="T27" fmla="*/ 143826 h 197"/>
              <a:gd name="T28" fmla="*/ 546482 w 482"/>
              <a:gd name="T29" fmla="*/ 78585 h 197"/>
              <a:gd name="T30" fmla="*/ 496802 w 482"/>
              <a:gd name="T31" fmla="*/ 25207 h 197"/>
              <a:gd name="T32" fmla="*/ 427802 w 482"/>
              <a:gd name="T33" fmla="*/ 1483 h 197"/>
              <a:gd name="T34" fmla="*/ 358802 w 482"/>
              <a:gd name="T35" fmla="*/ 25207 h 197"/>
              <a:gd name="T36" fmla="*/ 309121 w 482"/>
              <a:gd name="T37" fmla="*/ 80068 h 197"/>
              <a:gd name="T38" fmla="*/ 284281 w 482"/>
              <a:gd name="T39" fmla="*/ 143826 h 197"/>
              <a:gd name="T40" fmla="*/ 287041 w 482"/>
              <a:gd name="T41" fmla="*/ 197205 h 197"/>
              <a:gd name="T42" fmla="*/ 307741 w 482"/>
              <a:gd name="T43" fmla="*/ 246135 h 197"/>
              <a:gd name="T44" fmla="*/ 343622 w 482"/>
              <a:gd name="T45" fmla="*/ 281721 h 197"/>
              <a:gd name="T46" fmla="*/ 398822 w 482"/>
              <a:gd name="T47" fmla="*/ 289135 h 197"/>
              <a:gd name="T48" fmla="*/ 440222 w 482"/>
              <a:gd name="T49" fmla="*/ 260962 h 197"/>
              <a:gd name="T50" fmla="*/ 467822 w 482"/>
              <a:gd name="T51" fmla="*/ 213515 h 197"/>
              <a:gd name="T52" fmla="*/ 478862 w 482"/>
              <a:gd name="T53" fmla="*/ 163102 h 197"/>
              <a:gd name="T54" fmla="*/ 463682 w 482"/>
              <a:gd name="T55" fmla="*/ 99344 h 197"/>
              <a:gd name="T56" fmla="*/ 423662 w 482"/>
              <a:gd name="T57" fmla="*/ 40034 h 197"/>
              <a:gd name="T58" fmla="*/ 360182 w 482"/>
              <a:gd name="T59" fmla="*/ 2965 h 197"/>
              <a:gd name="T60" fmla="*/ 287041 w 482"/>
              <a:gd name="T61" fmla="*/ 11862 h 197"/>
              <a:gd name="T62" fmla="*/ 230461 w 482"/>
              <a:gd name="T63" fmla="*/ 59310 h 197"/>
              <a:gd name="T64" fmla="*/ 198721 w 482"/>
              <a:gd name="T65" fmla="*/ 123068 h 197"/>
              <a:gd name="T66" fmla="*/ 191821 w 482"/>
              <a:gd name="T67" fmla="*/ 177929 h 197"/>
              <a:gd name="T68" fmla="*/ 207001 w 482"/>
              <a:gd name="T69" fmla="*/ 231308 h 197"/>
              <a:gd name="T70" fmla="*/ 238741 w 482"/>
              <a:gd name="T71" fmla="*/ 272824 h 197"/>
              <a:gd name="T72" fmla="*/ 287041 w 482"/>
              <a:gd name="T73" fmla="*/ 290617 h 197"/>
              <a:gd name="T74" fmla="*/ 335342 w 482"/>
              <a:gd name="T75" fmla="*/ 272824 h 197"/>
              <a:gd name="T76" fmla="*/ 368462 w 482"/>
              <a:gd name="T77" fmla="*/ 231308 h 197"/>
              <a:gd name="T78" fmla="*/ 383642 w 482"/>
              <a:gd name="T79" fmla="*/ 177929 h 197"/>
              <a:gd name="T80" fmla="*/ 379502 w 482"/>
              <a:gd name="T81" fmla="*/ 123068 h 197"/>
              <a:gd name="T82" fmla="*/ 343622 w 482"/>
              <a:gd name="T83" fmla="*/ 59310 h 197"/>
              <a:gd name="T84" fmla="*/ 287041 w 482"/>
              <a:gd name="T85" fmla="*/ 11862 h 197"/>
              <a:gd name="T86" fmla="*/ 211141 w 482"/>
              <a:gd name="T87" fmla="*/ 2965 h 197"/>
              <a:gd name="T88" fmla="*/ 149041 w 482"/>
              <a:gd name="T89" fmla="*/ 41517 h 197"/>
              <a:gd name="T90" fmla="*/ 107640 w 482"/>
              <a:gd name="T91" fmla="*/ 103792 h 197"/>
              <a:gd name="T92" fmla="*/ 92460 w 482"/>
              <a:gd name="T93" fmla="*/ 163102 h 197"/>
              <a:gd name="T94" fmla="*/ 104880 w 482"/>
              <a:gd name="T95" fmla="*/ 213515 h 197"/>
              <a:gd name="T96" fmla="*/ 135241 w 482"/>
              <a:gd name="T97" fmla="*/ 260962 h 197"/>
              <a:gd name="T98" fmla="*/ 176641 w 482"/>
              <a:gd name="T99" fmla="*/ 287652 h 197"/>
              <a:gd name="T100" fmla="*/ 220801 w 482"/>
              <a:gd name="T101" fmla="*/ 283204 h 197"/>
              <a:gd name="T102" fmla="*/ 259441 w 482"/>
              <a:gd name="T103" fmla="*/ 252066 h 197"/>
              <a:gd name="T104" fmla="*/ 284281 w 482"/>
              <a:gd name="T105" fmla="*/ 201653 h 197"/>
              <a:gd name="T106" fmla="*/ 287041 w 482"/>
              <a:gd name="T107" fmla="*/ 139378 h 197"/>
              <a:gd name="T108" fmla="*/ 259441 w 482"/>
              <a:gd name="T109" fmla="*/ 75620 h 197"/>
              <a:gd name="T110" fmla="*/ 207001 w 482"/>
              <a:gd name="T111" fmla="*/ 22241 h 197"/>
              <a:gd name="T112" fmla="*/ 140761 w 482"/>
              <a:gd name="T113" fmla="*/ 0 h 197"/>
              <a:gd name="T114" fmla="*/ 78660 w 482"/>
              <a:gd name="T115" fmla="*/ 22241 h 197"/>
              <a:gd name="T116" fmla="*/ 28980 w 482"/>
              <a:gd name="T117" fmla="*/ 75620 h 197"/>
              <a:gd name="T118" fmla="*/ 2760 w 482"/>
              <a:gd name="T119" fmla="*/ 142343 h 1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2" h="197">
                <a:moveTo>
                  <a:pt x="481" y="110"/>
                </a:moveTo>
                <a:lnTo>
                  <a:pt x="479" y="97"/>
                </a:lnTo>
                <a:lnTo>
                  <a:pt x="476" y="83"/>
                </a:lnTo>
                <a:lnTo>
                  <a:pt x="470" y="68"/>
                </a:lnTo>
                <a:lnTo>
                  <a:pt x="463" y="53"/>
                </a:lnTo>
                <a:lnTo>
                  <a:pt x="453" y="40"/>
                </a:lnTo>
                <a:lnTo>
                  <a:pt x="441" y="27"/>
                </a:lnTo>
                <a:lnTo>
                  <a:pt x="427" y="17"/>
                </a:lnTo>
                <a:lnTo>
                  <a:pt x="412" y="8"/>
                </a:lnTo>
                <a:lnTo>
                  <a:pt x="396" y="2"/>
                </a:lnTo>
                <a:lnTo>
                  <a:pt x="377" y="1"/>
                </a:lnTo>
                <a:lnTo>
                  <a:pt x="359" y="4"/>
                </a:lnTo>
                <a:lnTo>
                  <a:pt x="342" y="8"/>
                </a:lnTo>
                <a:lnTo>
                  <a:pt x="327" y="17"/>
                </a:lnTo>
                <a:lnTo>
                  <a:pt x="313" y="28"/>
                </a:lnTo>
                <a:lnTo>
                  <a:pt x="301" y="40"/>
                </a:lnTo>
                <a:lnTo>
                  <a:pt x="292" y="54"/>
                </a:lnTo>
                <a:lnTo>
                  <a:pt x="283" y="68"/>
                </a:lnTo>
                <a:lnTo>
                  <a:pt x="278" y="83"/>
                </a:lnTo>
                <a:lnTo>
                  <a:pt x="273" y="97"/>
                </a:lnTo>
                <a:lnTo>
                  <a:pt x="272" y="109"/>
                </a:lnTo>
                <a:lnTo>
                  <a:pt x="273" y="120"/>
                </a:lnTo>
                <a:lnTo>
                  <a:pt x="275" y="133"/>
                </a:lnTo>
                <a:lnTo>
                  <a:pt x="278" y="145"/>
                </a:lnTo>
                <a:lnTo>
                  <a:pt x="284" y="156"/>
                </a:lnTo>
                <a:lnTo>
                  <a:pt x="290" y="166"/>
                </a:lnTo>
                <a:lnTo>
                  <a:pt x="298" y="176"/>
                </a:lnTo>
                <a:lnTo>
                  <a:pt x="307" y="184"/>
                </a:lnTo>
                <a:lnTo>
                  <a:pt x="316" y="190"/>
                </a:lnTo>
                <a:lnTo>
                  <a:pt x="328" y="195"/>
                </a:lnTo>
                <a:lnTo>
                  <a:pt x="342" y="196"/>
                </a:lnTo>
                <a:lnTo>
                  <a:pt x="356" y="195"/>
                </a:lnTo>
                <a:lnTo>
                  <a:pt x="366" y="190"/>
                </a:lnTo>
                <a:lnTo>
                  <a:pt x="377" y="184"/>
                </a:lnTo>
                <a:lnTo>
                  <a:pt x="386" y="176"/>
                </a:lnTo>
                <a:lnTo>
                  <a:pt x="396" y="166"/>
                </a:lnTo>
                <a:lnTo>
                  <a:pt x="402" y="156"/>
                </a:lnTo>
                <a:lnTo>
                  <a:pt x="406" y="144"/>
                </a:lnTo>
                <a:lnTo>
                  <a:pt x="411" y="132"/>
                </a:lnTo>
                <a:lnTo>
                  <a:pt x="412" y="120"/>
                </a:lnTo>
                <a:lnTo>
                  <a:pt x="414" y="110"/>
                </a:lnTo>
                <a:lnTo>
                  <a:pt x="412" y="97"/>
                </a:lnTo>
                <a:lnTo>
                  <a:pt x="409" y="83"/>
                </a:lnTo>
                <a:lnTo>
                  <a:pt x="403" y="68"/>
                </a:lnTo>
                <a:lnTo>
                  <a:pt x="396" y="53"/>
                </a:lnTo>
                <a:lnTo>
                  <a:pt x="386" y="40"/>
                </a:lnTo>
                <a:lnTo>
                  <a:pt x="374" y="27"/>
                </a:lnTo>
                <a:lnTo>
                  <a:pt x="360" y="17"/>
                </a:lnTo>
                <a:lnTo>
                  <a:pt x="345" y="8"/>
                </a:lnTo>
                <a:lnTo>
                  <a:pt x="328" y="2"/>
                </a:lnTo>
                <a:lnTo>
                  <a:pt x="310" y="1"/>
                </a:lnTo>
                <a:lnTo>
                  <a:pt x="292" y="4"/>
                </a:lnTo>
                <a:lnTo>
                  <a:pt x="275" y="8"/>
                </a:lnTo>
                <a:lnTo>
                  <a:pt x="260" y="17"/>
                </a:lnTo>
                <a:lnTo>
                  <a:pt x="246" y="28"/>
                </a:lnTo>
                <a:lnTo>
                  <a:pt x="234" y="40"/>
                </a:lnTo>
                <a:lnTo>
                  <a:pt x="224" y="54"/>
                </a:lnTo>
                <a:lnTo>
                  <a:pt x="215" y="68"/>
                </a:lnTo>
                <a:lnTo>
                  <a:pt x="211" y="83"/>
                </a:lnTo>
                <a:lnTo>
                  <a:pt x="206" y="97"/>
                </a:lnTo>
                <a:lnTo>
                  <a:pt x="205" y="109"/>
                </a:lnTo>
                <a:lnTo>
                  <a:pt x="206" y="120"/>
                </a:lnTo>
                <a:lnTo>
                  <a:pt x="208" y="133"/>
                </a:lnTo>
                <a:lnTo>
                  <a:pt x="211" y="145"/>
                </a:lnTo>
                <a:lnTo>
                  <a:pt x="217" y="156"/>
                </a:lnTo>
                <a:lnTo>
                  <a:pt x="223" y="166"/>
                </a:lnTo>
                <a:lnTo>
                  <a:pt x="231" y="176"/>
                </a:lnTo>
                <a:lnTo>
                  <a:pt x="240" y="184"/>
                </a:lnTo>
                <a:lnTo>
                  <a:pt x="249" y="190"/>
                </a:lnTo>
                <a:lnTo>
                  <a:pt x="261" y="195"/>
                </a:lnTo>
                <a:lnTo>
                  <a:pt x="275" y="196"/>
                </a:lnTo>
                <a:lnTo>
                  <a:pt x="289" y="195"/>
                </a:lnTo>
                <a:lnTo>
                  <a:pt x="299" y="190"/>
                </a:lnTo>
                <a:lnTo>
                  <a:pt x="310" y="184"/>
                </a:lnTo>
                <a:lnTo>
                  <a:pt x="319" y="176"/>
                </a:lnTo>
                <a:lnTo>
                  <a:pt x="328" y="166"/>
                </a:lnTo>
                <a:lnTo>
                  <a:pt x="334" y="156"/>
                </a:lnTo>
                <a:lnTo>
                  <a:pt x="339" y="144"/>
                </a:lnTo>
                <a:lnTo>
                  <a:pt x="344" y="132"/>
                </a:lnTo>
                <a:lnTo>
                  <a:pt x="345" y="120"/>
                </a:lnTo>
                <a:lnTo>
                  <a:pt x="347" y="110"/>
                </a:lnTo>
                <a:lnTo>
                  <a:pt x="345" y="97"/>
                </a:lnTo>
                <a:lnTo>
                  <a:pt x="342" y="83"/>
                </a:lnTo>
                <a:lnTo>
                  <a:pt x="336" y="67"/>
                </a:lnTo>
                <a:lnTo>
                  <a:pt x="328" y="53"/>
                </a:lnTo>
                <a:lnTo>
                  <a:pt x="319" y="39"/>
                </a:lnTo>
                <a:lnTo>
                  <a:pt x="307" y="27"/>
                </a:lnTo>
                <a:lnTo>
                  <a:pt x="293" y="17"/>
                </a:lnTo>
                <a:lnTo>
                  <a:pt x="278" y="8"/>
                </a:lnTo>
                <a:lnTo>
                  <a:pt x="261" y="2"/>
                </a:lnTo>
                <a:lnTo>
                  <a:pt x="243" y="1"/>
                </a:lnTo>
                <a:lnTo>
                  <a:pt x="224" y="2"/>
                </a:lnTo>
                <a:lnTo>
                  <a:pt x="208" y="8"/>
                </a:lnTo>
                <a:lnTo>
                  <a:pt x="192" y="17"/>
                </a:lnTo>
                <a:lnTo>
                  <a:pt x="179" y="27"/>
                </a:lnTo>
                <a:lnTo>
                  <a:pt x="167" y="40"/>
                </a:lnTo>
                <a:lnTo>
                  <a:pt x="157" y="54"/>
                </a:lnTo>
                <a:lnTo>
                  <a:pt x="148" y="68"/>
                </a:lnTo>
                <a:lnTo>
                  <a:pt x="144" y="83"/>
                </a:lnTo>
                <a:lnTo>
                  <a:pt x="139" y="97"/>
                </a:lnTo>
                <a:lnTo>
                  <a:pt x="137" y="109"/>
                </a:lnTo>
                <a:lnTo>
                  <a:pt x="139" y="120"/>
                </a:lnTo>
                <a:lnTo>
                  <a:pt x="141" y="132"/>
                </a:lnTo>
                <a:lnTo>
                  <a:pt x="144" y="145"/>
                </a:lnTo>
                <a:lnTo>
                  <a:pt x="150" y="156"/>
                </a:lnTo>
                <a:lnTo>
                  <a:pt x="156" y="166"/>
                </a:lnTo>
                <a:lnTo>
                  <a:pt x="164" y="176"/>
                </a:lnTo>
                <a:lnTo>
                  <a:pt x="173" y="184"/>
                </a:lnTo>
                <a:lnTo>
                  <a:pt x="182" y="190"/>
                </a:lnTo>
                <a:lnTo>
                  <a:pt x="194" y="194"/>
                </a:lnTo>
                <a:lnTo>
                  <a:pt x="208" y="196"/>
                </a:lnTo>
                <a:lnTo>
                  <a:pt x="221" y="194"/>
                </a:lnTo>
                <a:lnTo>
                  <a:pt x="232" y="190"/>
                </a:lnTo>
                <a:lnTo>
                  <a:pt x="243" y="184"/>
                </a:lnTo>
                <a:lnTo>
                  <a:pt x="252" y="176"/>
                </a:lnTo>
                <a:lnTo>
                  <a:pt x="261" y="166"/>
                </a:lnTo>
                <a:lnTo>
                  <a:pt x="267" y="156"/>
                </a:lnTo>
                <a:lnTo>
                  <a:pt x="272" y="144"/>
                </a:lnTo>
                <a:lnTo>
                  <a:pt x="276" y="132"/>
                </a:lnTo>
                <a:lnTo>
                  <a:pt x="278" y="120"/>
                </a:lnTo>
                <a:lnTo>
                  <a:pt x="280" y="109"/>
                </a:lnTo>
                <a:lnTo>
                  <a:pt x="278" y="97"/>
                </a:lnTo>
                <a:lnTo>
                  <a:pt x="275" y="83"/>
                </a:lnTo>
                <a:lnTo>
                  <a:pt x="269" y="68"/>
                </a:lnTo>
                <a:lnTo>
                  <a:pt x="260" y="54"/>
                </a:lnTo>
                <a:lnTo>
                  <a:pt x="249" y="40"/>
                </a:lnTo>
                <a:lnTo>
                  <a:pt x="237" y="28"/>
                </a:lnTo>
                <a:lnTo>
                  <a:pt x="223" y="17"/>
                </a:lnTo>
                <a:lnTo>
                  <a:pt x="208" y="8"/>
                </a:lnTo>
                <a:lnTo>
                  <a:pt x="189" y="2"/>
                </a:lnTo>
                <a:lnTo>
                  <a:pt x="171" y="1"/>
                </a:lnTo>
                <a:lnTo>
                  <a:pt x="153" y="2"/>
                </a:lnTo>
                <a:lnTo>
                  <a:pt x="136" y="8"/>
                </a:lnTo>
                <a:lnTo>
                  <a:pt x="121" y="18"/>
                </a:lnTo>
                <a:lnTo>
                  <a:pt x="108" y="28"/>
                </a:lnTo>
                <a:lnTo>
                  <a:pt x="96" y="41"/>
                </a:lnTo>
                <a:lnTo>
                  <a:pt x="85" y="55"/>
                </a:lnTo>
                <a:lnTo>
                  <a:pt x="78" y="70"/>
                </a:lnTo>
                <a:lnTo>
                  <a:pt x="72" y="84"/>
                </a:lnTo>
                <a:lnTo>
                  <a:pt x="69" y="98"/>
                </a:lnTo>
                <a:lnTo>
                  <a:pt x="67" y="110"/>
                </a:lnTo>
                <a:lnTo>
                  <a:pt x="69" y="120"/>
                </a:lnTo>
                <a:lnTo>
                  <a:pt x="72" y="132"/>
                </a:lnTo>
                <a:lnTo>
                  <a:pt x="76" y="144"/>
                </a:lnTo>
                <a:lnTo>
                  <a:pt x="82" y="155"/>
                </a:lnTo>
                <a:lnTo>
                  <a:pt x="88" y="165"/>
                </a:lnTo>
                <a:lnTo>
                  <a:pt x="98" y="176"/>
                </a:lnTo>
                <a:lnTo>
                  <a:pt x="107" y="183"/>
                </a:lnTo>
                <a:lnTo>
                  <a:pt x="116" y="190"/>
                </a:lnTo>
                <a:lnTo>
                  <a:pt x="128" y="194"/>
                </a:lnTo>
                <a:lnTo>
                  <a:pt x="139" y="195"/>
                </a:lnTo>
                <a:lnTo>
                  <a:pt x="150" y="194"/>
                </a:lnTo>
                <a:lnTo>
                  <a:pt x="160" y="191"/>
                </a:lnTo>
                <a:lnTo>
                  <a:pt x="171" y="185"/>
                </a:lnTo>
                <a:lnTo>
                  <a:pt x="180" y="178"/>
                </a:lnTo>
                <a:lnTo>
                  <a:pt x="188" y="170"/>
                </a:lnTo>
                <a:lnTo>
                  <a:pt x="195" y="159"/>
                </a:lnTo>
                <a:lnTo>
                  <a:pt x="201" y="149"/>
                </a:lnTo>
                <a:lnTo>
                  <a:pt x="206" y="136"/>
                </a:lnTo>
                <a:lnTo>
                  <a:pt x="208" y="123"/>
                </a:lnTo>
                <a:lnTo>
                  <a:pt x="209" y="110"/>
                </a:lnTo>
                <a:lnTo>
                  <a:pt x="208" y="94"/>
                </a:lnTo>
                <a:lnTo>
                  <a:pt x="203" y="80"/>
                </a:lnTo>
                <a:lnTo>
                  <a:pt x="197" y="65"/>
                </a:lnTo>
                <a:lnTo>
                  <a:pt x="188" y="51"/>
                </a:lnTo>
                <a:lnTo>
                  <a:pt x="177" y="38"/>
                </a:lnTo>
                <a:lnTo>
                  <a:pt x="164" y="25"/>
                </a:lnTo>
                <a:lnTo>
                  <a:pt x="150" y="15"/>
                </a:lnTo>
                <a:lnTo>
                  <a:pt x="134" y="7"/>
                </a:lnTo>
                <a:lnTo>
                  <a:pt x="119" y="2"/>
                </a:lnTo>
                <a:lnTo>
                  <a:pt x="102" y="0"/>
                </a:lnTo>
                <a:lnTo>
                  <a:pt x="87" y="2"/>
                </a:lnTo>
                <a:lnTo>
                  <a:pt x="72" y="7"/>
                </a:lnTo>
                <a:lnTo>
                  <a:pt x="57" y="15"/>
                </a:lnTo>
                <a:lnTo>
                  <a:pt x="43" y="25"/>
                </a:lnTo>
                <a:lnTo>
                  <a:pt x="31" y="38"/>
                </a:lnTo>
                <a:lnTo>
                  <a:pt x="21" y="51"/>
                </a:lnTo>
                <a:lnTo>
                  <a:pt x="12" y="66"/>
                </a:lnTo>
                <a:lnTo>
                  <a:pt x="6" y="80"/>
                </a:lnTo>
                <a:lnTo>
                  <a:pt x="2" y="96"/>
                </a:lnTo>
                <a:lnTo>
                  <a:pt x="0" y="111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2" name="Freeform 26"/>
          <p:cNvSpPr>
            <a:spLocks/>
          </p:cNvSpPr>
          <p:nvPr/>
        </p:nvSpPr>
        <p:spPr bwMode="auto">
          <a:xfrm>
            <a:off x="2833688" y="2287588"/>
            <a:ext cx="287337" cy="862012"/>
          </a:xfrm>
          <a:custGeom>
            <a:avLst/>
            <a:gdLst>
              <a:gd name="T0" fmla="*/ 167728 w 209"/>
              <a:gd name="T1" fmla="*/ 5945 h 580"/>
              <a:gd name="T2" fmla="*/ 111360 w 209"/>
              <a:gd name="T3" fmla="*/ 38642 h 580"/>
              <a:gd name="T4" fmla="*/ 65991 w 209"/>
              <a:gd name="T5" fmla="*/ 108495 h 580"/>
              <a:gd name="T6" fmla="*/ 49493 w 209"/>
              <a:gd name="T7" fmla="*/ 203613 h 580"/>
              <a:gd name="T8" fmla="*/ 71491 w 209"/>
              <a:gd name="T9" fmla="*/ 288328 h 580"/>
              <a:gd name="T10" fmla="*/ 116860 w 209"/>
              <a:gd name="T11" fmla="*/ 347777 h 580"/>
              <a:gd name="T12" fmla="*/ 163603 w 209"/>
              <a:gd name="T13" fmla="*/ 373043 h 580"/>
              <a:gd name="T14" fmla="*/ 211722 w 209"/>
              <a:gd name="T15" fmla="*/ 367098 h 580"/>
              <a:gd name="T16" fmla="*/ 251592 w 209"/>
              <a:gd name="T17" fmla="*/ 335887 h 580"/>
              <a:gd name="T18" fmla="*/ 280463 w 209"/>
              <a:gd name="T19" fmla="*/ 285356 h 580"/>
              <a:gd name="T20" fmla="*/ 281838 w 209"/>
              <a:gd name="T21" fmla="*/ 216989 h 580"/>
              <a:gd name="T22" fmla="*/ 257091 w 209"/>
              <a:gd name="T23" fmla="*/ 160513 h 580"/>
              <a:gd name="T24" fmla="*/ 218596 w 209"/>
              <a:gd name="T25" fmla="*/ 127816 h 580"/>
              <a:gd name="T26" fmla="*/ 174602 w 209"/>
              <a:gd name="T27" fmla="*/ 120384 h 580"/>
              <a:gd name="T28" fmla="*/ 118234 w 209"/>
              <a:gd name="T29" fmla="*/ 145650 h 580"/>
              <a:gd name="T30" fmla="*/ 65991 w 209"/>
              <a:gd name="T31" fmla="*/ 202127 h 580"/>
              <a:gd name="T32" fmla="*/ 38495 w 209"/>
              <a:gd name="T33" fmla="*/ 289814 h 580"/>
              <a:gd name="T34" fmla="*/ 48119 w 209"/>
              <a:gd name="T35" fmla="*/ 381960 h 580"/>
              <a:gd name="T36" fmla="*/ 89363 w 209"/>
              <a:gd name="T37" fmla="*/ 451813 h 580"/>
              <a:gd name="T38" fmla="*/ 138857 w 209"/>
              <a:gd name="T39" fmla="*/ 490455 h 580"/>
              <a:gd name="T40" fmla="*/ 184226 w 209"/>
              <a:gd name="T41" fmla="*/ 491941 h 580"/>
              <a:gd name="T42" fmla="*/ 226845 w 209"/>
              <a:gd name="T43" fmla="*/ 469648 h 580"/>
              <a:gd name="T44" fmla="*/ 261215 w 209"/>
              <a:gd name="T45" fmla="*/ 426547 h 580"/>
              <a:gd name="T46" fmla="*/ 273589 w 209"/>
              <a:gd name="T47" fmla="*/ 355208 h 580"/>
              <a:gd name="T48" fmla="*/ 255716 w 209"/>
              <a:gd name="T49" fmla="*/ 298732 h 580"/>
              <a:gd name="T50" fmla="*/ 219971 w 209"/>
              <a:gd name="T51" fmla="*/ 258604 h 580"/>
              <a:gd name="T52" fmla="*/ 178726 w 209"/>
              <a:gd name="T53" fmla="*/ 240769 h 580"/>
              <a:gd name="T54" fmla="*/ 123734 w 209"/>
              <a:gd name="T55" fmla="*/ 254145 h 580"/>
              <a:gd name="T56" fmla="*/ 68741 w 209"/>
              <a:gd name="T57" fmla="*/ 298732 h 580"/>
              <a:gd name="T58" fmla="*/ 31621 w 209"/>
              <a:gd name="T59" fmla="*/ 377502 h 580"/>
              <a:gd name="T60" fmla="*/ 30246 w 209"/>
              <a:gd name="T61" fmla="*/ 475593 h 580"/>
              <a:gd name="T62" fmla="*/ 61867 w 209"/>
              <a:gd name="T63" fmla="*/ 554363 h 580"/>
              <a:gd name="T64" fmla="*/ 109985 w 209"/>
              <a:gd name="T65" fmla="*/ 600436 h 580"/>
              <a:gd name="T66" fmla="*/ 155354 w 209"/>
              <a:gd name="T67" fmla="*/ 613812 h 580"/>
              <a:gd name="T68" fmla="*/ 200723 w 209"/>
              <a:gd name="T69" fmla="*/ 598950 h 580"/>
              <a:gd name="T70" fmla="*/ 239218 w 209"/>
              <a:gd name="T71" fmla="*/ 563280 h 580"/>
              <a:gd name="T72" fmla="*/ 261215 w 209"/>
              <a:gd name="T73" fmla="*/ 500859 h 580"/>
              <a:gd name="T74" fmla="*/ 251592 w 209"/>
              <a:gd name="T75" fmla="*/ 436951 h 580"/>
              <a:gd name="T76" fmla="*/ 221346 w 209"/>
              <a:gd name="T77" fmla="*/ 387905 h 580"/>
              <a:gd name="T78" fmla="*/ 180101 w 209"/>
              <a:gd name="T79" fmla="*/ 364126 h 580"/>
              <a:gd name="T80" fmla="*/ 131983 w 209"/>
              <a:gd name="T81" fmla="*/ 365612 h 580"/>
              <a:gd name="T82" fmla="*/ 75615 w 209"/>
              <a:gd name="T83" fmla="*/ 405740 h 580"/>
              <a:gd name="T84" fmla="*/ 30246 w 209"/>
              <a:gd name="T85" fmla="*/ 475593 h 580"/>
              <a:gd name="T86" fmla="*/ 12373 w 209"/>
              <a:gd name="T87" fmla="*/ 572198 h 580"/>
              <a:gd name="T88" fmla="*/ 35745 w 209"/>
              <a:gd name="T89" fmla="*/ 655426 h 580"/>
              <a:gd name="T90" fmla="*/ 82489 w 209"/>
              <a:gd name="T91" fmla="*/ 716362 h 580"/>
              <a:gd name="T92" fmla="*/ 130608 w 209"/>
              <a:gd name="T93" fmla="*/ 741628 h 580"/>
              <a:gd name="T94" fmla="*/ 174602 w 209"/>
              <a:gd name="T95" fmla="*/ 729738 h 580"/>
              <a:gd name="T96" fmla="*/ 217221 w 209"/>
              <a:gd name="T97" fmla="*/ 695555 h 580"/>
              <a:gd name="T98" fmla="*/ 244718 w 209"/>
              <a:gd name="T99" fmla="*/ 643537 h 580"/>
              <a:gd name="T100" fmla="*/ 247467 w 209"/>
              <a:gd name="T101" fmla="*/ 585574 h 580"/>
              <a:gd name="T102" fmla="*/ 225470 w 209"/>
              <a:gd name="T103" fmla="*/ 535042 h 580"/>
              <a:gd name="T104" fmla="*/ 186975 w 209"/>
              <a:gd name="T105" fmla="*/ 496400 h 580"/>
              <a:gd name="T106" fmla="*/ 136107 w 209"/>
              <a:gd name="T107" fmla="*/ 487483 h 580"/>
              <a:gd name="T108" fmla="*/ 76990 w 209"/>
              <a:gd name="T109" fmla="*/ 518693 h 580"/>
              <a:gd name="T110" fmla="*/ 27496 w 209"/>
              <a:gd name="T111" fmla="*/ 579629 h 580"/>
              <a:gd name="T112" fmla="*/ 0 w 209"/>
              <a:gd name="T113" fmla="*/ 662858 h 580"/>
              <a:gd name="T114" fmla="*/ 12373 w 209"/>
              <a:gd name="T115" fmla="*/ 746086 h 580"/>
              <a:gd name="T116" fmla="*/ 48119 w 209"/>
              <a:gd name="T117" fmla="*/ 815939 h 580"/>
              <a:gd name="T118" fmla="*/ 101737 w 209"/>
              <a:gd name="T119" fmla="*/ 856067 h 58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9" h="580">
                <a:moveTo>
                  <a:pt x="147" y="0"/>
                </a:moveTo>
                <a:lnTo>
                  <a:pt x="135" y="1"/>
                </a:lnTo>
                <a:lnTo>
                  <a:pt x="122" y="4"/>
                </a:lnTo>
                <a:lnTo>
                  <a:pt x="109" y="9"/>
                </a:lnTo>
                <a:lnTo>
                  <a:pt x="94" y="16"/>
                </a:lnTo>
                <a:lnTo>
                  <a:pt x="81" y="26"/>
                </a:lnTo>
                <a:lnTo>
                  <a:pt x="67" y="39"/>
                </a:lnTo>
                <a:lnTo>
                  <a:pt x="57" y="55"/>
                </a:lnTo>
                <a:lnTo>
                  <a:pt x="48" y="73"/>
                </a:lnTo>
                <a:lnTo>
                  <a:pt x="40" y="93"/>
                </a:lnTo>
                <a:lnTo>
                  <a:pt x="36" y="115"/>
                </a:lnTo>
                <a:lnTo>
                  <a:pt x="36" y="137"/>
                </a:lnTo>
                <a:lnTo>
                  <a:pt x="39" y="158"/>
                </a:lnTo>
                <a:lnTo>
                  <a:pt x="44" y="177"/>
                </a:lnTo>
                <a:lnTo>
                  <a:pt x="52" y="194"/>
                </a:lnTo>
                <a:lnTo>
                  <a:pt x="62" y="211"/>
                </a:lnTo>
                <a:lnTo>
                  <a:pt x="73" y="222"/>
                </a:lnTo>
                <a:lnTo>
                  <a:pt x="85" y="234"/>
                </a:lnTo>
                <a:lnTo>
                  <a:pt x="97" y="242"/>
                </a:lnTo>
                <a:lnTo>
                  <a:pt x="109" y="249"/>
                </a:lnTo>
                <a:lnTo>
                  <a:pt x="119" y="251"/>
                </a:lnTo>
                <a:lnTo>
                  <a:pt x="130" y="251"/>
                </a:lnTo>
                <a:lnTo>
                  <a:pt x="142" y="250"/>
                </a:lnTo>
                <a:lnTo>
                  <a:pt x="154" y="247"/>
                </a:lnTo>
                <a:lnTo>
                  <a:pt x="163" y="241"/>
                </a:lnTo>
                <a:lnTo>
                  <a:pt x="173" y="234"/>
                </a:lnTo>
                <a:lnTo>
                  <a:pt x="183" y="226"/>
                </a:lnTo>
                <a:lnTo>
                  <a:pt x="191" y="216"/>
                </a:lnTo>
                <a:lnTo>
                  <a:pt x="199" y="206"/>
                </a:lnTo>
                <a:lnTo>
                  <a:pt x="204" y="192"/>
                </a:lnTo>
                <a:lnTo>
                  <a:pt x="207" y="175"/>
                </a:lnTo>
                <a:lnTo>
                  <a:pt x="208" y="159"/>
                </a:lnTo>
                <a:lnTo>
                  <a:pt x="205" y="146"/>
                </a:lnTo>
                <a:lnTo>
                  <a:pt x="200" y="132"/>
                </a:lnTo>
                <a:lnTo>
                  <a:pt x="194" y="120"/>
                </a:lnTo>
                <a:lnTo>
                  <a:pt x="187" y="108"/>
                </a:lnTo>
                <a:lnTo>
                  <a:pt x="178" y="99"/>
                </a:lnTo>
                <a:lnTo>
                  <a:pt x="169" y="93"/>
                </a:lnTo>
                <a:lnTo>
                  <a:pt x="159" y="86"/>
                </a:lnTo>
                <a:lnTo>
                  <a:pt x="148" y="83"/>
                </a:lnTo>
                <a:lnTo>
                  <a:pt x="139" y="80"/>
                </a:lnTo>
                <a:lnTo>
                  <a:pt x="127" y="81"/>
                </a:lnTo>
                <a:lnTo>
                  <a:pt x="113" y="84"/>
                </a:lnTo>
                <a:lnTo>
                  <a:pt x="101" y="89"/>
                </a:lnTo>
                <a:lnTo>
                  <a:pt x="86" y="98"/>
                </a:lnTo>
                <a:lnTo>
                  <a:pt x="72" y="108"/>
                </a:lnTo>
                <a:lnTo>
                  <a:pt x="59" y="121"/>
                </a:lnTo>
                <a:lnTo>
                  <a:pt x="48" y="136"/>
                </a:lnTo>
                <a:lnTo>
                  <a:pt x="39" y="155"/>
                </a:lnTo>
                <a:lnTo>
                  <a:pt x="31" y="174"/>
                </a:lnTo>
                <a:lnTo>
                  <a:pt x="28" y="195"/>
                </a:lnTo>
                <a:lnTo>
                  <a:pt x="27" y="217"/>
                </a:lnTo>
                <a:lnTo>
                  <a:pt x="30" y="239"/>
                </a:lnTo>
                <a:lnTo>
                  <a:pt x="35" y="257"/>
                </a:lnTo>
                <a:lnTo>
                  <a:pt x="44" y="275"/>
                </a:lnTo>
                <a:lnTo>
                  <a:pt x="53" y="292"/>
                </a:lnTo>
                <a:lnTo>
                  <a:pt x="65" y="304"/>
                </a:lnTo>
                <a:lnTo>
                  <a:pt x="77" y="316"/>
                </a:lnTo>
                <a:lnTo>
                  <a:pt x="88" y="324"/>
                </a:lnTo>
                <a:lnTo>
                  <a:pt x="101" y="330"/>
                </a:lnTo>
                <a:lnTo>
                  <a:pt x="110" y="333"/>
                </a:lnTo>
                <a:lnTo>
                  <a:pt x="122" y="332"/>
                </a:lnTo>
                <a:lnTo>
                  <a:pt x="134" y="331"/>
                </a:lnTo>
                <a:lnTo>
                  <a:pt x="145" y="329"/>
                </a:lnTo>
                <a:lnTo>
                  <a:pt x="155" y="322"/>
                </a:lnTo>
                <a:lnTo>
                  <a:pt x="165" y="316"/>
                </a:lnTo>
                <a:lnTo>
                  <a:pt x="175" y="308"/>
                </a:lnTo>
                <a:lnTo>
                  <a:pt x="183" y="297"/>
                </a:lnTo>
                <a:lnTo>
                  <a:pt x="190" y="287"/>
                </a:lnTo>
                <a:lnTo>
                  <a:pt x="196" y="272"/>
                </a:lnTo>
                <a:lnTo>
                  <a:pt x="198" y="256"/>
                </a:lnTo>
                <a:lnTo>
                  <a:pt x="199" y="239"/>
                </a:lnTo>
                <a:lnTo>
                  <a:pt x="196" y="226"/>
                </a:lnTo>
                <a:lnTo>
                  <a:pt x="192" y="212"/>
                </a:lnTo>
                <a:lnTo>
                  <a:pt x="186" y="201"/>
                </a:lnTo>
                <a:lnTo>
                  <a:pt x="178" y="189"/>
                </a:lnTo>
                <a:lnTo>
                  <a:pt x="170" y="181"/>
                </a:lnTo>
                <a:lnTo>
                  <a:pt x="160" y="174"/>
                </a:lnTo>
                <a:lnTo>
                  <a:pt x="150" y="168"/>
                </a:lnTo>
                <a:lnTo>
                  <a:pt x="139" y="165"/>
                </a:lnTo>
                <a:lnTo>
                  <a:pt x="130" y="162"/>
                </a:lnTo>
                <a:lnTo>
                  <a:pt x="118" y="163"/>
                </a:lnTo>
                <a:lnTo>
                  <a:pt x="105" y="165"/>
                </a:lnTo>
                <a:lnTo>
                  <a:pt x="90" y="171"/>
                </a:lnTo>
                <a:lnTo>
                  <a:pt x="77" y="179"/>
                </a:lnTo>
                <a:lnTo>
                  <a:pt x="63" y="188"/>
                </a:lnTo>
                <a:lnTo>
                  <a:pt x="50" y="201"/>
                </a:lnTo>
                <a:lnTo>
                  <a:pt x="40" y="216"/>
                </a:lnTo>
                <a:lnTo>
                  <a:pt x="31" y="235"/>
                </a:lnTo>
                <a:lnTo>
                  <a:pt x="23" y="254"/>
                </a:lnTo>
                <a:lnTo>
                  <a:pt x="19" y="277"/>
                </a:lnTo>
                <a:lnTo>
                  <a:pt x="18" y="299"/>
                </a:lnTo>
                <a:lnTo>
                  <a:pt x="22" y="320"/>
                </a:lnTo>
                <a:lnTo>
                  <a:pt x="27" y="339"/>
                </a:lnTo>
                <a:lnTo>
                  <a:pt x="34" y="356"/>
                </a:lnTo>
                <a:lnTo>
                  <a:pt x="45" y="373"/>
                </a:lnTo>
                <a:lnTo>
                  <a:pt x="56" y="384"/>
                </a:lnTo>
                <a:lnTo>
                  <a:pt x="68" y="396"/>
                </a:lnTo>
                <a:lnTo>
                  <a:pt x="80" y="404"/>
                </a:lnTo>
                <a:lnTo>
                  <a:pt x="92" y="411"/>
                </a:lnTo>
                <a:lnTo>
                  <a:pt x="102" y="413"/>
                </a:lnTo>
                <a:lnTo>
                  <a:pt x="113" y="413"/>
                </a:lnTo>
                <a:lnTo>
                  <a:pt x="124" y="412"/>
                </a:lnTo>
                <a:lnTo>
                  <a:pt x="137" y="409"/>
                </a:lnTo>
                <a:lnTo>
                  <a:pt x="146" y="403"/>
                </a:lnTo>
                <a:lnTo>
                  <a:pt x="156" y="396"/>
                </a:lnTo>
                <a:lnTo>
                  <a:pt x="166" y="388"/>
                </a:lnTo>
                <a:lnTo>
                  <a:pt x="174" y="379"/>
                </a:lnTo>
                <a:lnTo>
                  <a:pt x="181" y="369"/>
                </a:lnTo>
                <a:lnTo>
                  <a:pt x="186" y="354"/>
                </a:lnTo>
                <a:lnTo>
                  <a:pt x="190" y="337"/>
                </a:lnTo>
                <a:lnTo>
                  <a:pt x="189" y="321"/>
                </a:lnTo>
                <a:lnTo>
                  <a:pt x="188" y="308"/>
                </a:lnTo>
                <a:lnTo>
                  <a:pt x="183" y="294"/>
                </a:lnTo>
                <a:lnTo>
                  <a:pt x="177" y="282"/>
                </a:lnTo>
                <a:lnTo>
                  <a:pt x="170" y="269"/>
                </a:lnTo>
                <a:lnTo>
                  <a:pt x="161" y="261"/>
                </a:lnTo>
                <a:lnTo>
                  <a:pt x="152" y="254"/>
                </a:lnTo>
                <a:lnTo>
                  <a:pt x="141" y="248"/>
                </a:lnTo>
                <a:lnTo>
                  <a:pt x="131" y="245"/>
                </a:lnTo>
                <a:lnTo>
                  <a:pt x="120" y="242"/>
                </a:lnTo>
                <a:lnTo>
                  <a:pt x="110" y="243"/>
                </a:lnTo>
                <a:lnTo>
                  <a:pt x="96" y="246"/>
                </a:lnTo>
                <a:lnTo>
                  <a:pt x="84" y="251"/>
                </a:lnTo>
                <a:lnTo>
                  <a:pt x="69" y="261"/>
                </a:lnTo>
                <a:lnTo>
                  <a:pt x="55" y="273"/>
                </a:lnTo>
                <a:lnTo>
                  <a:pt x="42" y="286"/>
                </a:lnTo>
                <a:lnTo>
                  <a:pt x="31" y="302"/>
                </a:lnTo>
                <a:lnTo>
                  <a:pt x="22" y="320"/>
                </a:lnTo>
                <a:lnTo>
                  <a:pt x="13" y="342"/>
                </a:lnTo>
                <a:lnTo>
                  <a:pt x="10" y="364"/>
                </a:lnTo>
                <a:lnTo>
                  <a:pt x="9" y="385"/>
                </a:lnTo>
                <a:lnTo>
                  <a:pt x="13" y="406"/>
                </a:lnTo>
                <a:lnTo>
                  <a:pt x="19" y="425"/>
                </a:lnTo>
                <a:lnTo>
                  <a:pt x="26" y="441"/>
                </a:lnTo>
                <a:lnTo>
                  <a:pt x="37" y="457"/>
                </a:lnTo>
                <a:lnTo>
                  <a:pt x="48" y="471"/>
                </a:lnTo>
                <a:lnTo>
                  <a:pt x="60" y="482"/>
                </a:lnTo>
                <a:lnTo>
                  <a:pt x="72" y="491"/>
                </a:lnTo>
                <a:lnTo>
                  <a:pt x="84" y="496"/>
                </a:lnTo>
                <a:lnTo>
                  <a:pt x="95" y="499"/>
                </a:lnTo>
                <a:lnTo>
                  <a:pt x="104" y="498"/>
                </a:lnTo>
                <a:lnTo>
                  <a:pt x="116" y="495"/>
                </a:lnTo>
                <a:lnTo>
                  <a:pt x="127" y="491"/>
                </a:lnTo>
                <a:lnTo>
                  <a:pt x="137" y="484"/>
                </a:lnTo>
                <a:lnTo>
                  <a:pt x="147" y="478"/>
                </a:lnTo>
                <a:lnTo>
                  <a:pt x="158" y="468"/>
                </a:lnTo>
                <a:lnTo>
                  <a:pt x="165" y="457"/>
                </a:lnTo>
                <a:lnTo>
                  <a:pt x="173" y="447"/>
                </a:lnTo>
                <a:lnTo>
                  <a:pt x="178" y="433"/>
                </a:lnTo>
                <a:lnTo>
                  <a:pt x="180" y="420"/>
                </a:lnTo>
                <a:lnTo>
                  <a:pt x="180" y="407"/>
                </a:lnTo>
                <a:lnTo>
                  <a:pt x="180" y="394"/>
                </a:lnTo>
                <a:lnTo>
                  <a:pt x="175" y="381"/>
                </a:lnTo>
                <a:lnTo>
                  <a:pt x="170" y="369"/>
                </a:lnTo>
                <a:lnTo>
                  <a:pt x="164" y="360"/>
                </a:lnTo>
                <a:lnTo>
                  <a:pt x="155" y="349"/>
                </a:lnTo>
                <a:lnTo>
                  <a:pt x="147" y="341"/>
                </a:lnTo>
                <a:lnTo>
                  <a:pt x="136" y="334"/>
                </a:lnTo>
                <a:lnTo>
                  <a:pt x="124" y="330"/>
                </a:lnTo>
                <a:lnTo>
                  <a:pt x="113" y="328"/>
                </a:lnTo>
                <a:lnTo>
                  <a:pt x="99" y="328"/>
                </a:lnTo>
                <a:lnTo>
                  <a:pt x="85" y="332"/>
                </a:lnTo>
                <a:lnTo>
                  <a:pt x="70" y="338"/>
                </a:lnTo>
                <a:lnTo>
                  <a:pt x="56" y="349"/>
                </a:lnTo>
                <a:lnTo>
                  <a:pt x="44" y="359"/>
                </a:lnTo>
                <a:lnTo>
                  <a:pt x="30" y="374"/>
                </a:lnTo>
                <a:lnTo>
                  <a:pt x="20" y="390"/>
                </a:lnTo>
                <a:lnTo>
                  <a:pt x="11" y="407"/>
                </a:lnTo>
                <a:lnTo>
                  <a:pt x="5" y="426"/>
                </a:lnTo>
                <a:lnTo>
                  <a:pt x="0" y="446"/>
                </a:lnTo>
                <a:lnTo>
                  <a:pt x="0" y="465"/>
                </a:lnTo>
                <a:lnTo>
                  <a:pt x="3" y="483"/>
                </a:lnTo>
                <a:lnTo>
                  <a:pt x="9" y="502"/>
                </a:lnTo>
                <a:lnTo>
                  <a:pt x="15" y="520"/>
                </a:lnTo>
                <a:lnTo>
                  <a:pt x="25" y="536"/>
                </a:lnTo>
                <a:lnTo>
                  <a:pt x="35" y="549"/>
                </a:lnTo>
                <a:lnTo>
                  <a:pt x="48" y="560"/>
                </a:lnTo>
                <a:lnTo>
                  <a:pt x="60" y="569"/>
                </a:lnTo>
                <a:lnTo>
                  <a:pt x="74" y="576"/>
                </a:lnTo>
                <a:lnTo>
                  <a:pt x="87" y="579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3" name="Line 27"/>
          <p:cNvSpPr>
            <a:spLocks noChangeShapeType="1"/>
          </p:cNvSpPr>
          <p:nvPr/>
        </p:nvSpPr>
        <p:spPr bwMode="auto">
          <a:xfrm flipV="1">
            <a:off x="2703513" y="3322638"/>
            <a:ext cx="447675" cy="142875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4" name="Line 28"/>
          <p:cNvSpPr>
            <a:spLocks noChangeShapeType="1"/>
          </p:cNvSpPr>
          <p:nvPr/>
        </p:nvSpPr>
        <p:spPr bwMode="auto">
          <a:xfrm flipV="1">
            <a:off x="2901950" y="3127375"/>
            <a:ext cx="49213" cy="547688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5" name="Freeform 29"/>
          <p:cNvSpPr>
            <a:spLocks/>
          </p:cNvSpPr>
          <p:nvPr/>
        </p:nvSpPr>
        <p:spPr bwMode="auto">
          <a:xfrm>
            <a:off x="3155950" y="3162300"/>
            <a:ext cx="800100" cy="311150"/>
          </a:xfrm>
          <a:custGeom>
            <a:avLst/>
            <a:gdLst>
              <a:gd name="T0" fmla="*/ 793203 w 580"/>
              <a:gd name="T1" fmla="*/ 128033 h 209"/>
              <a:gd name="T2" fmla="*/ 762854 w 580"/>
              <a:gd name="T3" fmla="*/ 189072 h 209"/>
              <a:gd name="T4" fmla="*/ 698018 w 580"/>
              <a:gd name="T5" fmla="*/ 238201 h 209"/>
              <a:gd name="T6" fmla="*/ 609731 w 580"/>
              <a:gd name="T7" fmla="*/ 256066 h 209"/>
              <a:gd name="T8" fmla="*/ 531101 w 580"/>
              <a:gd name="T9" fmla="*/ 232246 h 209"/>
              <a:gd name="T10" fmla="*/ 475922 w 580"/>
              <a:gd name="T11" fmla="*/ 183117 h 209"/>
              <a:gd name="T12" fmla="*/ 452470 w 580"/>
              <a:gd name="T13" fmla="*/ 132499 h 209"/>
              <a:gd name="T14" fmla="*/ 457988 w 580"/>
              <a:gd name="T15" fmla="*/ 80393 h 209"/>
              <a:gd name="T16" fmla="*/ 486957 w 580"/>
              <a:gd name="T17" fmla="*/ 37219 h 209"/>
              <a:gd name="T18" fmla="*/ 533860 w 580"/>
              <a:gd name="T19" fmla="*/ 5955 h 209"/>
              <a:gd name="T20" fmla="*/ 597316 w 580"/>
              <a:gd name="T21" fmla="*/ 4466 h 209"/>
              <a:gd name="T22" fmla="*/ 649736 w 580"/>
              <a:gd name="T23" fmla="*/ 31264 h 209"/>
              <a:gd name="T24" fmla="*/ 680085 w 580"/>
              <a:gd name="T25" fmla="*/ 72949 h 209"/>
              <a:gd name="T26" fmla="*/ 686982 w 580"/>
              <a:gd name="T27" fmla="*/ 120589 h 209"/>
              <a:gd name="T28" fmla="*/ 663531 w 580"/>
              <a:gd name="T29" fmla="*/ 181628 h 209"/>
              <a:gd name="T30" fmla="*/ 611111 w 580"/>
              <a:gd name="T31" fmla="*/ 238201 h 209"/>
              <a:gd name="T32" fmla="*/ 529721 w 580"/>
              <a:gd name="T33" fmla="*/ 267976 h 209"/>
              <a:gd name="T34" fmla="*/ 444193 w 580"/>
              <a:gd name="T35" fmla="*/ 257555 h 209"/>
              <a:gd name="T36" fmla="*/ 379358 w 580"/>
              <a:gd name="T37" fmla="*/ 212892 h 209"/>
              <a:gd name="T38" fmla="*/ 343491 w 580"/>
              <a:gd name="T39" fmla="*/ 159297 h 209"/>
              <a:gd name="T40" fmla="*/ 342112 w 580"/>
              <a:gd name="T41" fmla="*/ 110168 h 209"/>
              <a:gd name="T42" fmla="*/ 362804 w 580"/>
              <a:gd name="T43" fmla="*/ 64017 h 209"/>
              <a:gd name="T44" fmla="*/ 402809 w 580"/>
              <a:gd name="T45" fmla="*/ 26798 h 209"/>
              <a:gd name="T46" fmla="*/ 469024 w 580"/>
              <a:gd name="T47" fmla="*/ 13399 h 209"/>
              <a:gd name="T48" fmla="*/ 521444 w 580"/>
              <a:gd name="T49" fmla="*/ 32753 h 209"/>
              <a:gd name="T50" fmla="*/ 558691 w 580"/>
              <a:gd name="T51" fmla="*/ 71460 h 209"/>
              <a:gd name="T52" fmla="*/ 575244 w 580"/>
              <a:gd name="T53" fmla="*/ 116123 h 209"/>
              <a:gd name="T54" fmla="*/ 562829 w 580"/>
              <a:gd name="T55" fmla="*/ 175673 h 209"/>
              <a:gd name="T56" fmla="*/ 521444 w 580"/>
              <a:gd name="T57" fmla="*/ 235223 h 209"/>
              <a:gd name="T58" fmla="*/ 448332 w 580"/>
              <a:gd name="T59" fmla="*/ 275420 h 209"/>
              <a:gd name="T60" fmla="*/ 357286 w 580"/>
              <a:gd name="T61" fmla="*/ 276909 h 209"/>
              <a:gd name="T62" fmla="*/ 284173 w 580"/>
              <a:gd name="T63" fmla="*/ 242667 h 209"/>
              <a:gd name="T64" fmla="*/ 241409 w 580"/>
              <a:gd name="T65" fmla="*/ 190561 h 209"/>
              <a:gd name="T66" fmla="*/ 228994 w 580"/>
              <a:gd name="T67" fmla="*/ 141432 h 209"/>
              <a:gd name="T68" fmla="*/ 242789 w 580"/>
              <a:gd name="T69" fmla="*/ 92303 h 209"/>
              <a:gd name="T70" fmla="*/ 275897 w 580"/>
              <a:gd name="T71" fmla="*/ 50618 h 209"/>
              <a:gd name="T72" fmla="*/ 333835 w 580"/>
              <a:gd name="T73" fmla="*/ 26798 h 209"/>
              <a:gd name="T74" fmla="*/ 393153 w 580"/>
              <a:gd name="T75" fmla="*/ 37219 h 209"/>
              <a:gd name="T76" fmla="*/ 438676 w 580"/>
              <a:gd name="T77" fmla="*/ 69972 h 209"/>
              <a:gd name="T78" fmla="*/ 460747 w 580"/>
              <a:gd name="T79" fmla="*/ 114634 h 209"/>
              <a:gd name="T80" fmla="*/ 459368 w 580"/>
              <a:gd name="T81" fmla="*/ 166741 h 209"/>
              <a:gd name="T82" fmla="*/ 422122 w 580"/>
              <a:gd name="T83" fmla="*/ 227780 h 209"/>
              <a:gd name="T84" fmla="*/ 357286 w 580"/>
              <a:gd name="T85" fmla="*/ 276909 h 209"/>
              <a:gd name="T86" fmla="*/ 267620 w 580"/>
              <a:gd name="T87" fmla="*/ 296262 h 209"/>
              <a:gd name="T88" fmla="*/ 190369 w 580"/>
              <a:gd name="T89" fmla="*/ 270954 h 209"/>
              <a:gd name="T90" fmla="*/ 133810 w 580"/>
              <a:gd name="T91" fmla="*/ 220336 h 209"/>
              <a:gd name="T92" fmla="*/ 110359 w 580"/>
              <a:gd name="T93" fmla="*/ 168229 h 209"/>
              <a:gd name="T94" fmla="*/ 121394 w 580"/>
              <a:gd name="T95" fmla="*/ 120589 h 209"/>
              <a:gd name="T96" fmla="*/ 153123 w 580"/>
              <a:gd name="T97" fmla="*/ 74438 h 209"/>
              <a:gd name="T98" fmla="*/ 201404 w 580"/>
              <a:gd name="T99" fmla="*/ 44663 h 209"/>
              <a:gd name="T100" fmla="*/ 255204 w 580"/>
              <a:gd name="T101" fmla="*/ 41685 h 209"/>
              <a:gd name="T102" fmla="*/ 302107 w 580"/>
              <a:gd name="T103" fmla="*/ 65505 h 209"/>
              <a:gd name="T104" fmla="*/ 337973 w 580"/>
              <a:gd name="T105" fmla="*/ 107190 h 209"/>
              <a:gd name="T106" fmla="*/ 346250 w 580"/>
              <a:gd name="T107" fmla="*/ 162274 h 209"/>
              <a:gd name="T108" fmla="*/ 317281 w 580"/>
              <a:gd name="T109" fmla="*/ 226291 h 209"/>
              <a:gd name="T110" fmla="*/ 260722 w 580"/>
              <a:gd name="T111" fmla="*/ 279886 h 209"/>
              <a:gd name="T112" fmla="*/ 183471 w 580"/>
              <a:gd name="T113" fmla="*/ 309661 h 209"/>
              <a:gd name="T114" fmla="*/ 106220 w 580"/>
              <a:gd name="T115" fmla="*/ 296262 h 209"/>
              <a:gd name="T116" fmla="*/ 41384 w 580"/>
              <a:gd name="T117" fmla="*/ 257555 h 209"/>
              <a:gd name="T118" fmla="*/ 4138 w 580"/>
              <a:gd name="T119" fmla="*/ 199493 h 20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80" h="209">
                <a:moveTo>
                  <a:pt x="579" y="61"/>
                </a:moveTo>
                <a:lnTo>
                  <a:pt x="578" y="73"/>
                </a:lnTo>
                <a:lnTo>
                  <a:pt x="575" y="86"/>
                </a:lnTo>
                <a:lnTo>
                  <a:pt x="570" y="99"/>
                </a:lnTo>
                <a:lnTo>
                  <a:pt x="563" y="114"/>
                </a:lnTo>
                <a:lnTo>
                  <a:pt x="553" y="127"/>
                </a:lnTo>
                <a:lnTo>
                  <a:pt x="540" y="141"/>
                </a:lnTo>
                <a:lnTo>
                  <a:pt x="524" y="151"/>
                </a:lnTo>
                <a:lnTo>
                  <a:pt x="506" y="160"/>
                </a:lnTo>
                <a:lnTo>
                  <a:pt x="486" y="168"/>
                </a:lnTo>
                <a:lnTo>
                  <a:pt x="464" y="172"/>
                </a:lnTo>
                <a:lnTo>
                  <a:pt x="442" y="172"/>
                </a:lnTo>
                <a:lnTo>
                  <a:pt x="421" y="169"/>
                </a:lnTo>
                <a:lnTo>
                  <a:pt x="402" y="164"/>
                </a:lnTo>
                <a:lnTo>
                  <a:pt x="385" y="156"/>
                </a:lnTo>
                <a:lnTo>
                  <a:pt x="368" y="146"/>
                </a:lnTo>
                <a:lnTo>
                  <a:pt x="357" y="135"/>
                </a:lnTo>
                <a:lnTo>
                  <a:pt x="345" y="123"/>
                </a:lnTo>
                <a:lnTo>
                  <a:pt x="337" y="111"/>
                </a:lnTo>
                <a:lnTo>
                  <a:pt x="330" y="99"/>
                </a:lnTo>
                <a:lnTo>
                  <a:pt x="328" y="89"/>
                </a:lnTo>
                <a:lnTo>
                  <a:pt x="328" y="78"/>
                </a:lnTo>
                <a:lnTo>
                  <a:pt x="329" y="66"/>
                </a:lnTo>
                <a:lnTo>
                  <a:pt x="332" y="54"/>
                </a:lnTo>
                <a:lnTo>
                  <a:pt x="338" y="45"/>
                </a:lnTo>
                <a:lnTo>
                  <a:pt x="345" y="35"/>
                </a:lnTo>
                <a:lnTo>
                  <a:pt x="353" y="25"/>
                </a:lnTo>
                <a:lnTo>
                  <a:pt x="363" y="17"/>
                </a:lnTo>
                <a:lnTo>
                  <a:pt x="373" y="9"/>
                </a:lnTo>
                <a:lnTo>
                  <a:pt x="387" y="4"/>
                </a:lnTo>
                <a:lnTo>
                  <a:pt x="404" y="1"/>
                </a:lnTo>
                <a:lnTo>
                  <a:pt x="420" y="0"/>
                </a:lnTo>
                <a:lnTo>
                  <a:pt x="433" y="3"/>
                </a:lnTo>
                <a:lnTo>
                  <a:pt x="447" y="8"/>
                </a:lnTo>
                <a:lnTo>
                  <a:pt x="459" y="14"/>
                </a:lnTo>
                <a:lnTo>
                  <a:pt x="471" y="21"/>
                </a:lnTo>
                <a:lnTo>
                  <a:pt x="480" y="30"/>
                </a:lnTo>
                <a:lnTo>
                  <a:pt x="486" y="39"/>
                </a:lnTo>
                <a:lnTo>
                  <a:pt x="493" y="49"/>
                </a:lnTo>
                <a:lnTo>
                  <a:pt x="496" y="60"/>
                </a:lnTo>
                <a:lnTo>
                  <a:pt x="499" y="69"/>
                </a:lnTo>
                <a:lnTo>
                  <a:pt x="498" y="81"/>
                </a:lnTo>
                <a:lnTo>
                  <a:pt x="495" y="95"/>
                </a:lnTo>
                <a:lnTo>
                  <a:pt x="490" y="107"/>
                </a:lnTo>
                <a:lnTo>
                  <a:pt x="481" y="122"/>
                </a:lnTo>
                <a:lnTo>
                  <a:pt x="471" y="136"/>
                </a:lnTo>
                <a:lnTo>
                  <a:pt x="458" y="149"/>
                </a:lnTo>
                <a:lnTo>
                  <a:pt x="443" y="160"/>
                </a:lnTo>
                <a:lnTo>
                  <a:pt x="424" y="169"/>
                </a:lnTo>
                <a:lnTo>
                  <a:pt x="405" y="177"/>
                </a:lnTo>
                <a:lnTo>
                  <a:pt x="384" y="180"/>
                </a:lnTo>
                <a:lnTo>
                  <a:pt x="362" y="181"/>
                </a:lnTo>
                <a:lnTo>
                  <a:pt x="340" y="178"/>
                </a:lnTo>
                <a:lnTo>
                  <a:pt x="322" y="173"/>
                </a:lnTo>
                <a:lnTo>
                  <a:pt x="304" y="164"/>
                </a:lnTo>
                <a:lnTo>
                  <a:pt x="287" y="155"/>
                </a:lnTo>
                <a:lnTo>
                  <a:pt x="275" y="143"/>
                </a:lnTo>
                <a:lnTo>
                  <a:pt x="263" y="131"/>
                </a:lnTo>
                <a:lnTo>
                  <a:pt x="255" y="120"/>
                </a:lnTo>
                <a:lnTo>
                  <a:pt x="249" y="107"/>
                </a:lnTo>
                <a:lnTo>
                  <a:pt x="246" y="98"/>
                </a:lnTo>
                <a:lnTo>
                  <a:pt x="247" y="86"/>
                </a:lnTo>
                <a:lnTo>
                  <a:pt x="248" y="74"/>
                </a:lnTo>
                <a:lnTo>
                  <a:pt x="250" y="63"/>
                </a:lnTo>
                <a:lnTo>
                  <a:pt x="257" y="53"/>
                </a:lnTo>
                <a:lnTo>
                  <a:pt x="263" y="43"/>
                </a:lnTo>
                <a:lnTo>
                  <a:pt x="271" y="33"/>
                </a:lnTo>
                <a:lnTo>
                  <a:pt x="282" y="25"/>
                </a:lnTo>
                <a:lnTo>
                  <a:pt x="292" y="18"/>
                </a:lnTo>
                <a:lnTo>
                  <a:pt x="307" y="12"/>
                </a:lnTo>
                <a:lnTo>
                  <a:pt x="323" y="10"/>
                </a:lnTo>
                <a:lnTo>
                  <a:pt x="340" y="9"/>
                </a:lnTo>
                <a:lnTo>
                  <a:pt x="353" y="12"/>
                </a:lnTo>
                <a:lnTo>
                  <a:pt x="367" y="16"/>
                </a:lnTo>
                <a:lnTo>
                  <a:pt x="378" y="22"/>
                </a:lnTo>
                <a:lnTo>
                  <a:pt x="390" y="30"/>
                </a:lnTo>
                <a:lnTo>
                  <a:pt x="398" y="38"/>
                </a:lnTo>
                <a:lnTo>
                  <a:pt x="405" y="48"/>
                </a:lnTo>
                <a:lnTo>
                  <a:pt x="411" y="58"/>
                </a:lnTo>
                <a:lnTo>
                  <a:pt x="414" y="69"/>
                </a:lnTo>
                <a:lnTo>
                  <a:pt x="417" y="78"/>
                </a:lnTo>
                <a:lnTo>
                  <a:pt x="416" y="90"/>
                </a:lnTo>
                <a:lnTo>
                  <a:pt x="414" y="103"/>
                </a:lnTo>
                <a:lnTo>
                  <a:pt x="408" y="118"/>
                </a:lnTo>
                <a:lnTo>
                  <a:pt x="400" y="131"/>
                </a:lnTo>
                <a:lnTo>
                  <a:pt x="391" y="145"/>
                </a:lnTo>
                <a:lnTo>
                  <a:pt x="378" y="158"/>
                </a:lnTo>
                <a:lnTo>
                  <a:pt x="363" y="168"/>
                </a:lnTo>
                <a:lnTo>
                  <a:pt x="344" y="177"/>
                </a:lnTo>
                <a:lnTo>
                  <a:pt x="325" y="185"/>
                </a:lnTo>
                <a:lnTo>
                  <a:pt x="302" y="189"/>
                </a:lnTo>
                <a:lnTo>
                  <a:pt x="280" y="190"/>
                </a:lnTo>
                <a:lnTo>
                  <a:pt x="259" y="186"/>
                </a:lnTo>
                <a:lnTo>
                  <a:pt x="240" y="181"/>
                </a:lnTo>
                <a:lnTo>
                  <a:pt x="223" y="174"/>
                </a:lnTo>
                <a:lnTo>
                  <a:pt x="206" y="163"/>
                </a:lnTo>
                <a:lnTo>
                  <a:pt x="195" y="152"/>
                </a:lnTo>
                <a:lnTo>
                  <a:pt x="183" y="140"/>
                </a:lnTo>
                <a:lnTo>
                  <a:pt x="175" y="128"/>
                </a:lnTo>
                <a:lnTo>
                  <a:pt x="168" y="116"/>
                </a:lnTo>
                <a:lnTo>
                  <a:pt x="166" y="106"/>
                </a:lnTo>
                <a:lnTo>
                  <a:pt x="166" y="95"/>
                </a:lnTo>
                <a:lnTo>
                  <a:pt x="167" y="84"/>
                </a:lnTo>
                <a:lnTo>
                  <a:pt x="170" y="71"/>
                </a:lnTo>
                <a:lnTo>
                  <a:pt x="176" y="62"/>
                </a:lnTo>
                <a:lnTo>
                  <a:pt x="183" y="52"/>
                </a:lnTo>
                <a:lnTo>
                  <a:pt x="191" y="42"/>
                </a:lnTo>
                <a:lnTo>
                  <a:pt x="200" y="34"/>
                </a:lnTo>
                <a:lnTo>
                  <a:pt x="210" y="27"/>
                </a:lnTo>
                <a:lnTo>
                  <a:pt x="225" y="22"/>
                </a:lnTo>
                <a:lnTo>
                  <a:pt x="242" y="18"/>
                </a:lnTo>
                <a:lnTo>
                  <a:pt x="258" y="19"/>
                </a:lnTo>
                <a:lnTo>
                  <a:pt x="271" y="20"/>
                </a:lnTo>
                <a:lnTo>
                  <a:pt x="285" y="25"/>
                </a:lnTo>
                <a:lnTo>
                  <a:pt x="297" y="31"/>
                </a:lnTo>
                <a:lnTo>
                  <a:pt x="310" y="38"/>
                </a:lnTo>
                <a:lnTo>
                  <a:pt x="318" y="47"/>
                </a:lnTo>
                <a:lnTo>
                  <a:pt x="325" y="56"/>
                </a:lnTo>
                <a:lnTo>
                  <a:pt x="331" y="67"/>
                </a:lnTo>
                <a:lnTo>
                  <a:pt x="334" y="77"/>
                </a:lnTo>
                <a:lnTo>
                  <a:pt x="337" y="88"/>
                </a:lnTo>
                <a:lnTo>
                  <a:pt x="336" y="98"/>
                </a:lnTo>
                <a:lnTo>
                  <a:pt x="333" y="112"/>
                </a:lnTo>
                <a:lnTo>
                  <a:pt x="328" y="124"/>
                </a:lnTo>
                <a:lnTo>
                  <a:pt x="318" y="139"/>
                </a:lnTo>
                <a:lnTo>
                  <a:pt x="306" y="153"/>
                </a:lnTo>
                <a:lnTo>
                  <a:pt x="293" y="166"/>
                </a:lnTo>
                <a:lnTo>
                  <a:pt x="277" y="177"/>
                </a:lnTo>
                <a:lnTo>
                  <a:pt x="259" y="186"/>
                </a:lnTo>
                <a:lnTo>
                  <a:pt x="237" y="195"/>
                </a:lnTo>
                <a:lnTo>
                  <a:pt x="215" y="198"/>
                </a:lnTo>
                <a:lnTo>
                  <a:pt x="194" y="199"/>
                </a:lnTo>
                <a:lnTo>
                  <a:pt x="173" y="195"/>
                </a:lnTo>
                <a:lnTo>
                  <a:pt x="154" y="189"/>
                </a:lnTo>
                <a:lnTo>
                  <a:pt x="138" y="182"/>
                </a:lnTo>
                <a:lnTo>
                  <a:pt x="122" y="171"/>
                </a:lnTo>
                <a:lnTo>
                  <a:pt x="108" y="160"/>
                </a:lnTo>
                <a:lnTo>
                  <a:pt x="97" y="148"/>
                </a:lnTo>
                <a:lnTo>
                  <a:pt x="88" y="136"/>
                </a:lnTo>
                <a:lnTo>
                  <a:pt x="83" y="124"/>
                </a:lnTo>
                <a:lnTo>
                  <a:pt x="80" y="113"/>
                </a:lnTo>
                <a:lnTo>
                  <a:pt x="81" y="104"/>
                </a:lnTo>
                <a:lnTo>
                  <a:pt x="84" y="92"/>
                </a:lnTo>
                <a:lnTo>
                  <a:pt x="88" y="81"/>
                </a:lnTo>
                <a:lnTo>
                  <a:pt x="95" y="71"/>
                </a:lnTo>
                <a:lnTo>
                  <a:pt x="101" y="61"/>
                </a:lnTo>
                <a:lnTo>
                  <a:pt x="111" y="50"/>
                </a:lnTo>
                <a:lnTo>
                  <a:pt x="122" y="43"/>
                </a:lnTo>
                <a:lnTo>
                  <a:pt x="132" y="35"/>
                </a:lnTo>
                <a:lnTo>
                  <a:pt x="146" y="30"/>
                </a:lnTo>
                <a:lnTo>
                  <a:pt x="159" y="28"/>
                </a:lnTo>
                <a:lnTo>
                  <a:pt x="172" y="28"/>
                </a:lnTo>
                <a:lnTo>
                  <a:pt x="185" y="28"/>
                </a:lnTo>
                <a:lnTo>
                  <a:pt x="198" y="33"/>
                </a:lnTo>
                <a:lnTo>
                  <a:pt x="210" y="38"/>
                </a:lnTo>
                <a:lnTo>
                  <a:pt x="219" y="44"/>
                </a:lnTo>
                <a:lnTo>
                  <a:pt x="230" y="53"/>
                </a:lnTo>
                <a:lnTo>
                  <a:pt x="238" y="61"/>
                </a:lnTo>
                <a:lnTo>
                  <a:pt x="245" y="72"/>
                </a:lnTo>
                <a:lnTo>
                  <a:pt x="249" y="84"/>
                </a:lnTo>
                <a:lnTo>
                  <a:pt x="251" y="95"/>
                </a:lnTo>
                <a:lnTo>
                  <a:pt x="251" y="109"/>
                </a:lnTo>
                <a:lnTo>
                  <a:pt x="247" y="123"/>
                </a:lnTo>
                <a:lnTo>
                  <a:pt x="241" y="138"/>
                </a:lnTo>
                <a:lnTo>
                  <a:pt x="230" y="152"/>
                </a:lnTo>
                <a:lnTo>
                  <a:pt x="220" y="164"/>
                </a:lnTo>
                <a:lnTo>
                  <a:pt x="205" y="178"/>
                </a:lnTo>
                <a:lnTo>
                  <a:pt x="189" y="188"/>
                </a:lnTo>
                <a:lnTo>
                  <a:pt x="172" y="197"/>
                </a:lnTo>
                <a:lnTo>
                  <a:pt x="153" y="203"/>
                </a:lnTo>
                <a:lnTo>
                  <a:pt x="133" y="208"/>
                </a:lnTo>
                <a:lnTo>
                  <a:pt x="114" y="208"/>
                </a:lnTo>
                <a:lnTo>
                  <a:pt x="96" y="205"/>
                </a:lnTo>
                <a:lnTo>
                  <a:pt x="77" y="199"/>
                </a:lnTo>
                <a:lnTo>
                  <a:pt x="59" y="193"/>
                </a:lnTo>
                <a:lnTo>
                  <a:pt x="43" y="183"/>
                </a:lnTo>
                <a:lnTo>
                  <a:pt x="30" y="173"/>
                </a:lnTo>
                <a:lnTo>
                  <a:pt x="19" y="160"/>
                </a:lnTo>
                <a:lnTo>
                  <a:pt x="10" y="148"/>
                </a:lnTo>
                <a:lnTo>
                  <a:pt x="3" y="134"/>
                </a:lnTo>
                <a:lnTo>
                  <a:pt x="0" y="121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6" name="Oval 30"/>
          <p:cNvSpPr>
            <a:spLocks noChangeArrowheads="1"/>
          </p:cNvSpPr>
          <p:nvPr/>
        </p:nvSpPr>
        <p:spPr bwMode="auto">
          <a:xfrm>
            <a:off x="2860675" y="3344863"/>
            <a:ext cx="107950" cy="11588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67" name="Freeform 31"/>
          <p:cNvSpPr>
            <a:spLocks/>
          </p:cNvSpPr>
          <p:nvPr/>
        </p:nvSpPr>
        <p:spPr bwMode="auto">
          <a:xfrm>
            <a:off x="1833563" y="2282825"/>
            <a:ext cx="287337" cy="862013"/>
          </a:xfrm>
          <a:custGeom>
            <a:avLst/>
            <a:gdLst>
              <a:gd name="T0" fmla="*/ 118234 w 209"/>
              <a:gd name="T1" fmla="*/ 5945 h 580"/>
              <a:gd name="T2" fmla="*/ 174602 w 209"/>
              <a:gd name="T3" fmla="*/ 38642 h 580"/>
              <a:gd name="T4" fmla="*/ 219971 w 209"/>
              <a:gd name="T5" fmla="*/ 108495 h 580"/>
              <a:gd name="T6" fmla="*/ 236469 w 209"/>
              <a:gd name="T7" fmla="*/ 203613 h 580"/>
              <a:gd name="T8" fmla="*/ 214472 w 209"/>
              <a:gd name="T9" fmla="*/ 288328 h 580"/>
              <a:gd name="T10" fmla="*/ 169103 w 209"/>
              <a:gd name="T11" fmla="*/ 347778 h 580"/>
              <a:gd name="T12" fmla="*/ 122359 w 209"/>
              <a:gd name="T13" fmla="*/ 373044 h 580"/>
              <a:gd name="T14" fmla="*/ 74240 w 209"/>
              <a:gd name="T15" fmla="*/ 367099 h 580"/>
              <a:gd name="T16" fmla="*/ 34370 w 209"/>
              <a:gd name="T17" fmla="*/ 335888 h 580"/>
              <a:gd name="T18" fmla="*/ 5499 w 209"/>
              <a:gd name="T19" fmla="*/ 285356 h 580"/>
              <a:gd name="T20" fmla="*/ 4124 w 209"/>
              <a:gd name="T21" fmla="*/ 216989 h 580"/>
              <a:gd name="T22" fmla="*/ 28871 w 209"/>
              <a:gd name="T23" fmla="*/ 160513 h 580"/>
              <a:gd name="T24" fmla="*/ 67366 w 209"/>
              <a:gd name="T25" fmla="*/ 127816 h 580"/>
              <a:gd name="T26" fmla="*/ 111360 w 209"/>
              <a:gd name="T27" fmla="*/ 120385 h 580"/>
              <a:gd name="T28" fmla="*/ 167728 w 209"/>
              <a:gd name="T29" fmla="*/ 145650 h 580"/>
              <a:gd name="T30" fmla="*/ 219971 w 209"/>
              <a:gd name="T31" fmla="*/ 202127 h 580"/>
              <a:gd name="T32" fmla="*/ 247467 w 209"/>
              <a:gd name="T33" fmla="*/ 289815 h 580"/>
              <a:gd name="T34" fmla="*/ 237844 w 209"/>
              <a:gd name="T35" fmla="*/ 381961 h 580"/>
              <a:gd name="T36" fmla="*/ 196599 w 209"/>
              <a:gd name="T37" fmla="*/ 451814 h 580"/>
              <a:gd name="T38" fmla="*/ 147106 w 209"/>
              <a:gd name="T39" fmla="*/ 490456 h 580"/>
              <a:gd name="T40" fmla="*/ 101737 w 209"/>
              <a:gd name="T41" fmla="*/ 491942 h 580"/>
              <a:gd name="T42" fmla="*/ 59117 w 209"/>
              <a:gd name="T43" fmla="*/ 469648 h 580"/>
              <a:gd name="T44" fmla="*/ 24747 w 209"/>
              <a:gd name="T45" fmla="*/ 426548 h 580"/>
              <a:gd name="T46" fmla="*/ 12373 w 209"/>
              <a:gd name="T47" fmla="*/ 355209 h 580"/>
              <a:gd name="T48" fmla="*/ 30246 w 209"/>
              <a:gd name="T49" fmla="*/ 298732 h 580"/>
              <a:gd name="T50" fmla="*/ 65991 w 209"/>
              <a:gd name="T51" fmla="*/ 258604 h 580"/>
              <a:gd name="T52" fmla="*/ 107236 w 209"/>
              <a:gd name="T53" fmla="*/ 240769 h 580"/>
              <a:gd name="T54" fmla="*/ 162229 w 209"/>
              <a:gd name="T55" fmla="*/ 254145 h 580"/>
              <a:gd name="T56" fmla="*/ 217221 w 209"/>
              <a:gd name="T57" fmla="*/ 298732 h 580"/>
              <a:gd name="T58" fmla="*/ 254341 w 209"/>
              <a:gd name="T59" fmla="*/ 377502 h 580"/>
              <a:gd name="T60" fmla="*/ 255716 w 209"/>
              <a:gd name="T61" fmla="*/ 475593 h 580"/>
              <a:gd name="T62" fmla="*/ 224095 w 209"/>
              <a:gd name="T63" fmla="*/ 554364 h 580"/>
              <a:gd name="T64" fmla="*/ 175977 w 209"/>
              <a:gd name="T65" fmla="*/ 600437 h 580"/>
              <a:gd name="T66" fmla="*/ 130608 w 209"/>
              <a:gd name="T67" fmla="*/ 613813 h 580"/>
              <a:gd name="T68" fmla="*/ 85239 w 209"/>
              <a:gd name="T69" fmla="*/ 598950 h 580"/>
              <a:gd name="T70" fmla="*/ 46744 w 209"/>
              <a:gd name="T71" fmla="*/ 563281 h 580"/>
              <a:gd name="T72" fmla="*/ 24747 w 209"/>
              <a:gd name="T73" fmla="*/ 500859 h 580"/>
              <a:gd name="T74" fmla="*/ 34370 w 209"/>
              <a:gd name="T75" fmla="*/ 436951 h 580"/>
              <a:gd name="T76" fmla="*/ 64616 w 209"/>
              <a:gd name="T77" fmla="*/ 387906 h 580"/>
              <a:gd name="T78" fmla="*/ 105861 w 209"/>
              <a:gd name="T79" fmla="*/ 364126 h 580"/>
              <a:gd name="T80" fmla="*/ 153980 w 209"/>
              <a:gd name="T81" fmla="*/ 365612 h 580"/>
              <a:gd name="T82" fmla="*/ 210347 w 209"/>
              <a:gd name="T83" fmla="*/ 405741 h 580"/>
              <a:gd name="T84" fmla="*/ 255716 w 209"/>
              <a:gd name="T85" fmla="*/ 475593 h 580"/>
              <a:gd name="T86" fmla="*/ 273589 w 209"/>
              <a:gd name="T87" fmla="*/ 572198 h 580"/>
              <a:gd name="T88" fmla="*/ 250217 w 209"/>
              <a:gd name="T89" fmla="*/ 655427 h 580"/>
              <a:gd name="T90" fmla="*/ 203473 w 209"/>
              <a:gd name="T91" fmla="*/ 716363 h 580"/>
              <a:gd name="T92" fmla="*/ 155354 w 209"/>
              <a:gd name="T93" fmla="*/ 741628 h 580"/>
              <a:gd name="T94" fmla="*/ 111360 w 209"/>
              <a:gd name="T95" fmla="*/ 729739 h 580"/>
              <a:gd name="T96" fmla="*/ 68741 w 209"/>
              <a:gd name="T97" fmla="*/ 695555 h 580"/>
              <a:gd name="T98" fmla="*/ 41245 w 209"/>
              <a:gd name="T99" fmla="*/ 643537 h 580"/>
              <a:gd name="T100" fmla="*/ 38495 w 209"/>
              <a:gd name="T101" fmla="*/ 585574 h 580"/>
              <a:gd name="T102" fmla="*/ 60492 w 209"/>
              <a:gd name="T103" fmla="*/ 535043 h 580"/>
              <a:gd name="T104" fmla="*/ 98987 w 209"/>
              <a:gd name="T105" fmla="*/ 496401 h 580"/>
              <a:gd name="T106" fmla="*/ 149855 w 209"/>
              <a:gd name="T107" fmla="*/ 487483 h 580"/>
              <a:gd name="T108" fmla="*/ 208972 w 209"/>
              <a:gd name="T109" fmla="*/ 518694 h 580"/>
              <a:gd name="T110" fmla="*/ 258466 w 209"/>
              <a:gd name="T111" fmla="*/ 579629 h 580"/>
              <a:gd name="T112" fmla="*/ 285962 w 209"/>
              <a:gd name="T113" fmla="*/ 662858 h 580"/>
              <a:gd name="T114" fmla="*/ 273589 w 209"/>
              <a:gd name="T115" fmla="*/ 746087 h 580"/>
              <a:gd name="T116" fmla="*/ 237844 w 209"/>
              <a:gd name="T117" fmla="*/ 815940 h 580"/>
              <a:gd name="T118" fmla="*/ 184226 w 209"/>
              <a:gd name="T119" fmla="*/ 856068 h 58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9" h="580">
                <a:moveTo>
                  <a:pt x="61" y="0"/>
                </a:moveTo>
                <a:lnTo>
                  <a:pt x="73" y="1"/>
                </a:lnTo>
                <a:lnTo>
                  <a:pt x="86" y="4"/>
                </a:lnTo>
                <a:lnTo>
                  <a:pt x="99" y="9"/>
                </a:lnTo>
                <a:lnTo>
                  <a:pt x="114" y="16"/>
                </a:lnTo>
                <a:lnTo>
                  <a:pt x="127" y="26"/>
                </a:lnTo>
                <a:lnTo>
                  <a:pt x="141" y="39"/>
                </a:lnTo>
                <a:lnTo>
                  <a:pt x="151" y="55"/>
                </a:lnTo>
                <a:lnTo>
                  <a:pt x="160" y="73"/>
                </a:lnTo>
                <a:lnTo>
                  <a:pt x="168" y="93"/>
                </a:lnTo>
                <a:lnTo>
                  <a:pt x="172" y="115"/>
                </a:lnTo>
                <a:lnTo>
                  <a:pt x="172" y="137"/>
                </a:lnTo>
                <a:lnTo>
                  <a:pt x="169" y="158"/>
                </a:lnTo>
                <a:lnTo>
                  <a:pt x="164" y="177"/>
                </a:lnTo>
                <a:lnTo>
                  <a:pt x="156" y="194"/>
                </a:lnTo>
                <a:lnTo>
                  <a:pt x="146" y="211"/>
                </a:lnTo>
                <a:lnTo>
                  <a:pt x="135" y="222"/>
                </a:lnTo>
                <a:lnTo>
                  <a:pt x="123" y="234"/>
                </a:lnTo>
                <a:lnTo>
                  <a:pt x="111" y="242"/>
                </a:lnTo>
                <a:lnTo>
                  <a:pt x="99" y="249"/>
                </a:lnTo>
                <a:lnTo>
                  <a:pt x="89" y="251"/>
                </a:lnTo>
                <a:lnTo>
                  <a:pt x="78" y="251"/>
                </a:lnTo>
                <a:lnTo>
                  <a:pt x="66" y="250"/>
                </a:lnTo>
                <a:lnTo>
                  <a:pt x="54" y="247"/>
                </a:lnTo>
                <a:lnTo>
                  <a:pt x="45" y="241"/>
                </a:lnTo>
                <a:lnTo>
                  <a:pt x="35" y="234"/>
                </a:lnTo>
                <a:lnTo>
                  <a:pt x="25" y="226"/>
                </a:lnTo>
                <a:lnTo>
                  <a:pt x="17" y="216"/>
                </a:lnTo>
                <a:lnTo>
                  <a:pt x="9" y="206"/>
                </a:lnTo>
                <a:lnTo>
                  <a:pt x="4" y="192"/>
                </a:lnTo>
                <a:lnTo>
                  <a:pt x="1" y="175"/>
                </a:lnTo>
                <a:lnTo>
                  <a:pt x="0" y="159"/>
                </a:lnTo>
                <a:lnTo>
                  <a:pt x="3" y="146"/>
                </a:lnTo>
                <a:lnTo>
                  <a:pt x="8" y="132"/>
                </a:lnTo>
                <a:lnTo>
                  <a:pt x="14" y="120"/>
                </a:lnTo>
                <a:lnTo>
                  <a:pt x="21" y="108"/>
                </a:lnTo>
                <a:lnTo>
                  <a:pt x="30" y="99"/>
                </a:lnTo>
                <a:lnTo>
                  <a:pt x="39" y="93"/>
                </a:lnTo>
                <a:lnTo>
                  <a:pt x="49" y="86"/>
                </a:lnTo>
                <a:lnTo>
                  <a:pt x="60" y="83"/>
                </a:lnTo>
                <a:lnTo>
                  <a:pt x="69" y="80"/>
                </a:lnTo>
                <a:lnTo>
                  <a:pt x="81" y="81"/>
                </a:lnTo>
                <a:lnTo>
                  <a:pt x="95" y="84"/>
                </a:lnTo>
                <a:lnTo>
                  <a:pt x="107" y="89"/>
                </a:lnTo>
                <a:lnTo>
                  <a:pt x="122" y="98"/>
                </a:lnTo>
                <a:lnTo>
                  <a:pt x="136" y="108"/>
                </a:lnTo>
                <a:lnTo>
                  <a:pt x="149" y="121"/>
                </a:lnTo>
                <a:lnTo>
                  <a:pt x="160" y="136"/>
                </a:lnTo>
                <a:lnTo>
                  <a:pt x="169" y="155"/>
                </a:lnTo>
                <a:lnTo>
                  <a:pt x="177" y="174"/>
                </a:lnTo>
                <a:lnTo>
                  <a:pt x="180" y="195"/>
                </a:lnTo>
                <a:lnTo>
                  <a:pt x="181" y="217"/>
                </a:lnTo>
                <a:lnTo>
                  <a:pt x="178" y="239"/>
                </a:lnTo>
                <a:lnTo>
                  <a:pt x="173" y="257"/>
                </a:lnTo>
                <a:lnTo>
                  <a:pt x="164" y="275"/>
                </a:lnTo>
                <a:lnTo>
                  <a:pt x="155" y="292"/>
                </a:lnTo>
                <a:lnTo>
                  <a:pt x="143" y="304"/>
                </a:lnTo>
                <a:lnTo>
                  <a:pt x="131" y="316"/>
                </a:lnTo>
                <a:lnTo>
                  <a:pt x="120" y="324"/>
                </a:lnTo>
                <a:lnTo>
                  <a:pt x="107" y="330"/>
                </a:lnTo>
                <a:lnTo>
                  <a:pt x="98" y="333"/>
                </a:lnTo>
                <a:lnTo>
                  <a:pt x="86" y="332"/>
                </a:lnTo>
                <a:lnTo>
                  <a:pt x="74" y="331"/>
                </a:lnTo>
                <a:lnTo>
                  <a:pt x="63" y="329"/>
                </a:lnTo>
                <a:lnTo>
                  <a:pt x="53" y="322"/>
                </a:lnTo>
                <a:lnTo>
                  <a:pt x="43" y="316"/>
                </a:lnTo>
                <a:lnTo>
                  <a:pt x="33" y="308"/>
                </a:lnTo>
                <a:lnTo>
                  <a:pt x="25" y="297"/>
                </a:lnTo>
                <a:lnTo>
                  <a:pt x="18" y="287"/>
                </a:lnTo>
                <a:lnTo>
                  <a:pt x="12" y="272"/>
                </a:lnTo>
                <a:lnTo>
                  <a:pt x="10" y="256"/>
                </a:lnTo>
                <a:lnTo>
                  <a:pt x="9" y="239"/>
                </a:lnTo>
                <a:lnTo>
                  <a:pt x="12" y="226"/>
                </a:lnTo>
                <a:lnTo>
                  <a:pt x="16" y="212"/>
                </a:lnTo>
                <a:lnTo>
                  <a:pt x="22" y="201"/>
                </a:lnTo>
                <a:lnTo>
                  <a:pt x="30" y="189"/>
                </a:lnTo>
                <a:lnTo>
                  <a:pt x="38" y="181"/>
                </a:lnTo>
                <a:lnTo>
                  <a:pt x="48" y="174"/>
                </a:lnTo>
                <a:lnTo>
                  <a:pt x="58" y="168"/>
                </a:lnTo>
                <a:lnTo>
                  <a:pt x="69" y="165"/>
                </a:lnTo>
                <a:lnTo>
                  <a:pt x="78" y="162"/>
                </a:lnTo>
                <a:lnTo>
                  <a:pt x="90" y="163"/>
                </a:lnTo>
                <a:lnTo>
                  <a:pt x="103" y="165"/>
                </a:lnTo>
                <a:lnTo>
                  <a:pt x="118" y="171"/>
                </a:lnTo>
                <a:lnTo>
                  <a:pt x="131" y="179"/>
                </a:lnTo>
                <a:lnTo>
                  <a:pt x="145" y="188"/>
                </a:lnTo>
                <a:lnTo>
                  <a:pt x="158" y="201"/>
                </a:lnTo>
                <a:lnTo>
                  <a:pt x="168" y="216"/>
                </a:lnTo>
                <a:lnTo>
                  <a:pt x="177" y="235"/>
                </a:lnTo>
                <a:lnTo>
                  <a:pt x="185" y="254"/>
                </a:lnTo>
                <a:lnTo>
                  <a:pt x="189" y="277"/>
                </a:lnTo>
                <a:lnTo>
                  <a:pt x="190" y="299"/>
                </a:lnTo>
                <a:lnTo>
                  <a:pt x="186" y="320"/>
                </a:lnTo>
                <a:lnTo>
                  <a:pt x="181" y="339"/>
                </a:lnTo>
                <a:lnTo>
                  <a:pt x="174" y="356"/>
                </a:lnTo>
                <a:lnTo>
                  <a:pt x="163" y="373"/>
                </a:lnTo>
                <a:lnTo>
                  <a:pt x="152" y="384"/>
                </a:lnTo>
                <a:lnTo>
                  <a:pt x="140" y="396"/>
                </a:lnTo>
                <a:lnTo>
                  <a:pt x="128" y="404"/>
                </a:lnTo>
                <a:lnTo>
                  <a:pt x="116" y="411"/>
                </a:lnTo>
                <a:lnTo>
                  <a:pt x="106" y="413"/>
                </a:lnTo>
                <a:lnTo>
                  <a:pt x="95" y="413"/>
                </a:lnTo>
                <a:lnTo>
                  <a:pt x="84" y="412"/>
                </a:lnTo>
                <a:lnTo>
                  <a:pt x="71" y="409"/>
                </a:lnTo>
                <a:lnTo>
                  <a:pt x="62" y="403"/>
                </a:lnTo>
                <a:lnTo>
                  <a:pt x="52" y="396"/>
                </a:lnTo>
                <a:lnTo>
                  <a:pt x="42" y="388"/>
                </a:lnTo>
                <a:lnTo>
                  <a:pt x="34" y="379"/>
                </a:lnTo>
                <a:lnTo>
                  <a:pt x="27" y="369"/>
                </a:lnTo>
                <a:lnTo>
                  <a:pt x="22" y="354"/>
                </a:lnTo>
                <a:lnTo>
                  <a:pt x="18" y="337"/>
                </a:lnTo>
                <a:lnTo>
                  <a:pt x="19" y="321"/>
                </a:lnTo>
                <a:lnTo>
                  <a:pt x="20" y="308"/>
                </a:lnTo>
                <a:lnTo>
                  <a:pt x="25" y="294"/>
                </a:lnTo>
                <a:lnTo>
                  <a:pt x="31" y="282"/>
                </a:lnTo>
                <a:lnTo>
                  <a:pt x="38" y="269"/>
                </a:lnTo>
                <a:lnTo>
                  <a:pt x="47" y="261"/>
                </a:lnTo>
                <a:lnTo>
                  <a:pt x="56" y="254"/>
                </a:lnTo>
                <a:lnTo>
                  <a:pt x="67" y="248"/>
                </a:lnTo>
                <a:lnTo>
                  <a:pt x="77" y="245"/>
                </a:lnTo>
                <a:lnTo>
                  <a:pt x="88" y="242"/>
                </a:lnTo>
                <a:lnTo>
                  <a:pt x="98" y="243"/>
                </a:lnTo>
                <a:lnTo>
                  <a:pt x="112" y="246"/>
                </a:lnTo>
                <a:lnTo>
                  <a:pt x="124" y="251"/>
                </a:lnTo>
                <a:lnTo>
                  <a:pt x="139" y="261"/>
                </a:lnTo>
                <a:lnTo>
                  <a:pt x="153" y="273"/>
                </a:lnTo>
                <a:lnTo>
                  <a:pt x="166" y="286"/>
                </a:lnTo>
                <a:lnTo>
                  <a:pt x="177" y="302"/>
                </a:lnTo>
                <a:lnTo>
                  <a:pt x="186" y="320"/>
                </a:lnTo>
                <a:lnTo>
                  <a:pt x="195" y="342"/>
                </a:lnTo>
                <a:lnTo>
                  <a:pt x="198" y="364"/>
                </a:lnTo>
                <a:lnTo>
                  <a:pt x="199" y="385"/>
                </a:lnTo>
                <a:lnTo>
                  <a:pt x="195" y="406"/>
                </a:lnTo>
                <a:lnTo>
                  <a:pt x="189" y="425"/>
                </a:lnTo>
                <a:lnTo>
                  <a:pt x="182" y="441"/>
                </a:lnTo>
                <a:lnTo>
                  <a:pt x="171" y="457"/>
                </a:lnTo>
                <a:lnTo>
                  <a:pt x="160" y="471"/>
                </a:lnTo>
                <a:lnTo>
                  <a:pt x="148" y="482"/>
                </a:lnTo>
                <a:lnTo>
                  <a:pt x="136" y="491"/>
                </a:lnTo>
                <a:lnTo>
                  <a:pt x="124" y="496"/>
                </a:lnTo>
                <a:lnTo>
                  <a:pt x="113" y="499"/>
                </a:lnTo>
                <a:lnTo>
                  <a:pt x="104" y="498"/>
                </a:lnTo>
                <a:lnTo>
                  <a:pt x="92" y="495"/>
                </a:lnTo>
                <a:lnTo>
                  <a:pt x="81" y="491"/>
                </a:lnTo>
                <a:lnTo>
                  <a:pt x="71" y="484"/>
                </a:lnTo>
                <a:lnTo>
                  <a:pt x="61" y="478"/>
                </a:lnTo>
                <a:lnTo>
                  <a:pt x="50" y="468"/>
                </a:lnTo>
                <a:lnTo>
                  <a:pt x="43" y="457"/>
                </a:lnTo>
                <a:lnTo>
                  <a:pt x="35" y="447"/>
                </a:lnTo>
                <a:lnTo>
                  <a:pt x="30" y="433"/>
                </a:lnTo>
                <a:lnTo>
                  <a:pt x="28" y="420"/>
                </a:lnTo>
                <a:lnTo>
                  <a:pt x="28" y="407"/>
                </a:lnTo>
                <a:lnTo>
                  <a:pt x="28" y="394"/>
                </a:lnTo>
                <a:lnTo>
                  <a:pt x="33" y="381"/>
                </a:lnTo>
                <a:lnTo>
                  <a:pt x="38" y="369"/>
                </a:lnTo>
                <a:lnTo>
                  <a:pt x="44" y="360"/>
                </a:lnTo>
                <a:lnTo>
                  <a:pt x="53" y="349"/>
                </a:lnTo>
                <a:lnTo>
                  <a:pt x="61" y="341"/>
                </a:lnTo>
                <a:lnTo>
                  <a:pt x="72" y="334"/>
                </a:lnTo>
                <a:lnTo>
                  <a:pt x="84" y="330"/>
                </a:lnTo>
                <a:lnTo>
                  <a:pt x="95" y="328"/>
                </a:lnTo>
                <a:lnTo>
                  <a:pt x="109" y="328"/>
                </a:lnTo>
                <a:lnTo>
                  <a:pt x="123" y="332"/>
                </a:lnTo>
                <a:lnTo>
                  <a:pt x="138" y="338"/>
                </a:lnTo>
                <a:lnTo>
                  <a:pt x="152" y="349"/>
                </a:lnTo>
                <a:lnTo>
                  <a:pt x="164" y="359"/>
                </a:lnTo>
                <a:lnTo>
                  <a:pt x="178" y="374"/>
                </a:lnTo>
                <a:lnTo>
                  <a:pt x="188" y="390"/>
                </a:lnTo>
                <a:lnTo>
                  <a:pt x="197" y="407"/>
                </a:lnTo>
                <a:lnTo>
                  <a:pt x="203" y="426"/>
                </a:lnTo>
                <a:lnTo>
                  <a:pt x="208" y="446"/>
                </a:lnTo>
                <a:lnTo>
                  <a:pt x="208" y="465"/>
                </a:lnTo>
                <a:lnTo>
                  <a:pt x="205" y="483"/>
                </a:lnTo>
                <a:lnTo>
                  <a:pt x="199" y="502"/>
                </a:lnTo>
                <a:lnTo>
                  <a:pt x="193" y="520"/>
                </a:lnTo>
                <a:lnTo>
                  <a:pt x="183" y="536"/>
                </a:lnTo>
                <a:lnTo>
                  <a:pt x="173" y="549"/>
                </a:lnTo>
                <a:lnTo>
                  <a:pt x="160" y="560"/>
                </a:lnTo>
                <a:lnTo>
                  <a:pt x="148" y="569"/>
                </a:lnTo>
                <a:lnTo>
                  <a:pt x="134" y="576"/>
                </a:lnTo>
                <a:lnTo>
                  <a:pt x="121" y="579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8" name="Line 32"/>
          <p:cNvSpPr>
            <a:spLocks noChangeShapeType="1"/>
          </p:cNvSpPr>
          <p:nvPr/>
        </p:nvSpPr>
        <p:spPr bwMode="auto">
          <a:xfrm flipH="1" flipV="1">
            <a:off x="1781175" y="3317875"/>
            <a:ext cx="490538" cy="142875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9" name="Line 33"/>
          <p:cNvSpPr>
            <a:spLocks noChangeShapeType="1"/>
          </p:cNvSpPr>
          <p:nvPr/>
        </p:nvSpPr>
        <p:spPr bwMode="auto">
          <a:xfrm flipH="1" flipV="1">
            <a:off x="1979613" y="3122613"/>
            <a:ext cx="93662" cy="547687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70" name="Freeform 34"/>
          <p:cNvSpPr>
            <a:spLocks/>
          </p:cNvSpPr>
          <p:nvPr/>
        </p:nvSpPr>
        <p:spPr bwMode="auto">
          <a:xfrm>
            <a:off x="1000125" y="3157538"/>
            <a:ext cx="798513" cy="311150"/>
          </a:xfrm>
          <a:custGeom>
            <a:avLst/>
            <a:gdLst>
              <a:gd name="T0" fmla="*/ 5507 w 580"/>
              <a:gd name="T1" fmla="*/ 128033 h 209"/>
              <a:gd name="T2" fmla="*/ 35795 w 580"/>
              <a:gd name="T3" fmla="*/ 189072 h 209"/>
              <a:gd name="T4" fmla="*/ 100502 w 580"/>
              <a:gd name="T5" fmla="*/ 238201 h 209"/>
              <a:gd name="T6" fmla="*/ 188614 w 580"/>
              <a:gd name="T7" fmla="*/ 256066 h 209"/>
              <a:gd name="T8" fmla="*/ 267089 w 580"/>
              <a:gd name="T9" fmla="*/ 232246 h 209"/>
              <a:gd name="T10" fmla="*/ 322159 w 580"/>
              <a:gd name="T11" fmla="*/ 183117 h 209"/>
              <a:gd name="T12" fmla="*/ 345563 w 580"/>
              <a:gd name="T13" fmla="*/ 132499 h 209"/>
              <a:gd name="T14" fmla="*/ 340056 w 580"/>
              <a:gd name="T15" fmla="*/ 80393 h 209"/>
              <a:gd name="T16" fmla="*/ 311145 w 580"/>
              <a:gd name="T17" fmla="*/ 37219 h 209"/>
              <a:gd name="T18" fmla="*/ 264335 w 580"/>
              <a:gd name="T19" fmla="*/ 5955 h 209"/>
              <a:gd name="T20" fmla="*/ 201005 w 580"/>
              <a:gd name="T21" fmla="*/ 4466 h 209"/>
              <a:gd name="T22" fmla="*/ 148689 w 580"/>
              <a:gd name="T23" fmla="*/ 31264 h 209"/>
              <a:gd name="T24" fmla="*/ 118400 w 580"/>
              <a:gd name="T25" fmla="*/ 72949 h 209"/>
              <a:gd name="T26" fmla="*/ 111516 w 580"/>
              <a:gd name="T27" fmla="*/ 120589 h 209"/>
              <a:gd name="T28" fmla="*/ 134921 w 580"/>
              <a:gd name="T29" fmla="*/ 181628 h 209"/>
              <a:gd name="T30" fmla="*/ 187238 w 580"/>
              <a:gd name="T31" fmla="*/ 238201 h 209"/>
              <a:gd name="T32" fmla="*/ 268466 w 580"/>
              <a:gd name="T33" fmla="*/ 267976 h 209"/>
              <a:gd name="T34" fmla="*/ 353824 w 580"/>
              <a:gd name="T35" fmla="*/ 257555 h 209"/>
              <a:gd name="T36" fmla="*/ 418531 w 580"/>
              <a:gd name="T37" fmla="*/ 212892 h 209"/>
              <a:gd name="T38" fmla="*/ 454326 w 580"/>
              <a:gd name="T39" fmla="*/ 159297 h 209"/>
              <a:gd name="T40" fmla="*/ 455703 w 580"/>
              <a:gd name="T41" fmla="*/ 110168 h 209"/>
              <a:gd name="T42" fmla="*/ 435052 w 580"/>
              <a:gd name="T43" fmla="*/ 64017 h 209"/>
              <a:gd name="T44" fmla="*/ 395126 w 580"/>
              <a:gd name="T45" fmla="*/ 26798 h 209"/>
              <a:gd name="T46" fmla="*/ 329042 w 580"/>
              <a:gd name="T47" fmla="*/ 13399 h 209"/>
              <a:gd name="T48" fmla="*/ 276726 w 580"/>
              <a:gd name="T49" fmla="*/ 32753 h 209"/>
              <a:gd name="T50" fmla="*/ 239554 w 580"/>
              <a:gd name="T51" fmla="*/ 71460 h 209"/>
              <a:gd name="T52" fmla="*/ 223033 w 580"/>
              <a:gd name="T53" fmla="*/ 116123 h 209"/>
              <a:gd name="T54" fmla="*/ 235424 w 580"/>
              <a:gd name="T55" fmla="*/ 175673 h 209"/>
              <a:gd name="T56" fmla="*/ 276726 w 580"/>
              <a:gd name="T57" fmla="*/ 235223 h 209"/>
              <a:gd name="T58" fmla="*/ 349694 w 580"/>
              <a:gd name="T59" fmla="*/ 275420 h 209"/>
              <a:gd name="T60" fmla="*/ 440559 w 580"/>
              <a:gd name="T61" fmla="*/ 276909 h 209"/>
              <a:gd name="T62" fmla="*/ 513526 w 580"/>
              <a:gd name="T63" fmla="*/ 242667 h 209"/>
              <a:gd name="T64" fmla="*/ 556206 w 580"/>
              <a:gd name="T65" fmla="*/ 190561 h 209"/>
              <a:gd name="T66" fmla="*/ 568596 w 580"/>
              <a:gd name="T67" fmla="*/ 141432 h 209"/>
              <a:gd name="T68" fmla="*/ 554829 w 580"/>
              <a:gd name="T69" fmla="*/ 92303 h 209"/>
              <a:gd name="T70" fmla="*/ 521787 w 580"/>
              <a:gd name="T71" fmla="*/ 50618 h 209"/>
              <a:gd name="T72" fmla="*/ 463964 w 580"/>
              <a:gd name="T73" fmla="*/ 26798 h 209"/>
              <a:gd name="T74" fmla="*/ 404763 w 580"/>
              <a:gd name="T75" fmla="*/ 37219 h 209"/>
              <a:gd name="T76" fmla="*/ 359331 w 580"/>
              <a:gd name="T77" fmla="*/ 69972 h 209"/>
              <a:gd name="T78" fmla="*/ 337303 w 580"/>
              <a:gd name="T79" fmla="*/ 114634 h 209"/>
              <a:gd name="T80" fmla="*/ 338680 w 580"/>
              <a:gd name="T81" fmla="*/ 166741 h 209"/>
              <a:gd name="T82" fmla="*/ 375852 w 580"/>
              <a:gd name="T83" fmla="*/ 227780 h 209"/>
              <a:gd name="T84" fmla="*/ 440559 w 580"/>
              <a:gd name="T85" fmla="*/ 276909 h 209"/>
              <a:gd name="T86" fmla="*/ 530047 w 580"/>
              <a:gd name="T87" fmla="*/ 296262 h 209"/>
              <a:gd name="T88" fmla="*/ 607145 w 580"/>
              <a:gd name="T89" fmla="*/ 270954 h 209"/>
              <a:gd name="T90" fmla="*/ 663592 w 580"/>
              <a:gd name="T91" fmla="*/ 220336 h 209"/>
              <a:gd name="T92" fmla="*/ 686997 w 580"/>
              <a:gd name="T93" fmla="*/ 168229 h 209"/>
              <a:gd name="T94" fmla="*/ 675983 w 580"/>
              <a:gd name="T95" fmla="*/ 120589 h 209"/>
              <a:gd name="T96" fmla="*/ 644317 w 580"/>
              <a:gd name="T97" fmla="*/ 74438 h 209"/>
              <a:gd name="T98" fmla="*/ 596131 w 580"/>
              <a:gd name="T99" fmla="*/ 44663 h 209"/>
              <a:gd name="T100" fmla="*/ 542438 w 580"/>
              <a:gd name="T101" fmla="*/ 41685 h 209"/>
              <a:gd name="T102" fmla="*/ 495629 w 580"/>
              <a:gd name="T103" fmla="*/ 65505 h 209"/>
              <a:gd name="T104" fmla="*/ 459833 w 580"/>
              <a:gd name="T105" fmla="*/ 107190 h 209"/>
              <a:gd name="T106" fmla="*/ 451573 w 580"/>
              <a:gd name="T107" fmla="*/ 162274 h 209"/>
              <a:gd name="T108" fmla="*/ 480485 w 580"/>
              <a:gd name="T109" fmla="*/ 226291 h 209"/>
              <a:gd name="T110" fmla="*/ 536931 w 580"/>
              <a:gd name="T111" fmla="*/ 279886 h 209"/>
              <a:gd name="T112" fmla="*/ 614029 w 580"/>
              <a:gd name="T113" fmla="*/ 309661 h 209"/>
              <a:gd name="T114" fmla="*/ 691127 w 580"/>
              <a:gd name="T115" fmla="*/ 296262 h 209"/>
              <a:gd name="T116" fmla="*/ 755834 w 580"/>
              <a:gd name="T117" fmla="*/ 257555 h 209"/>
              <a:gd name="T118" fmla="*/ 793006 w 580"/>
              <a:gd name="T119" fmla="*/ 199493 h 20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80" h="209">
                <a:moveTo>
                  <a:pt x="0" y="61"/>
                </a:moveTo>
                <a:lnTo>
                  <a:pt x="1" y="73"/>
                </a:lnTo>
                <a:lnTo>
                  <a:pt x="4" y="86"/>
                </a:lnTo>
                <a:lnTo>
                  <a:pt x="9" y="99"/>
                </a:lnTo>
                <a:lnTo>
                  <a:pt x="16" y="114"/>
                </a:lnTo>
                <a:lnTo>
                  <a:pt x="26" y="127"/>
                </a:lnTo>
                <a:lnTo>
                  <a:pt x="39" y="141"/>
                </a:lnTo>
                <a:lnTo>
                  <a:pt x="55" y="151"/>
                </a:lnTo>
                <a:lnTo>
                  <a:pt x="73" y="160"/>
                </a:lnTo>
                <a:lnTo>
                  <a:pt x="93" y="168"/>
                </a:lnTo>
                <a:lnTo>
                  <a:pt x="115" y="172"/>
                </a:lnTo>
                <a:lnTo>
                  <a:pt x="137" y="172"/>
                </a:lnTo>
                <a:lnTo>
                  <a:pt x="158" y="169"/>
                </a:lnTo>
                <a:lnTo>
                  <a:pt x="177" y="164"/>
                </a:lnTo>
                <a:lnTo>
                  <a:pt x="194" y="156"/>
                </a:lnTo>
                <a:lnTo>
                  <a:pt x="211" y="146"/>
                </a:lnTo>
                <a:lnTo>
                  <a:pt x="222" y="135"/>
                </a:lnTo>
                <a:lnTo>
                  <a:pt x="234" y="123"/>
                </a:lnTo>
                <a:lnTo>
                  <a:pt x="242" y="111"/>
                </a:lnTo>
                <a:lnTo>
                  <a:pt x="249" y="99"/>
                </a:lnTo>
                <a:lnTo>
                  <a:pt x="251" y="89"/>
                </a:lnTo>
                <a:lnTo>
                  <a:pt x="251" y="78"/>
                </a:lnTo>
                <a:lnTo>
                  <a:pt x="250" y="66"/>
                </a:lnTo>
                <a:lnTo>
                  <a:pt x="247" y="54"/>
                </a:lnTo>
                <a:lnTo>
                  <a:pt x="241" y="45"/>
                </a:lnTo>
                <a:lnTo>
                  <a:pt x="234" y="35"/>
                </a:lnTo>
                <a:lnTo>
                  <a:pt x="226" y="25"/>
                </a:lnTo>
                <a:lnTo>
                  <a:pt x="216" y="17"/>
                </a:lnTo>
                <a:lnTo>
                  <a:pt x="206" y="9"/>
                </a:lnTo>
                <a:lnTo>
                  <a:pt x="192" y="4"/>
                </a:lnTo>
                <a:lnTo>
                  <a:pt x="175" y="1"/>
                </a:lnTo>
                <a:lnTo>
                  <a:pt x="159" y="0"/>
                </a:lnTo>
                <a:lnTo>
                  <a:pt x="146" y="3"/>
                </a:lnTo>
                <a:lnTo>
                  <a:pt x="132" y="8"/>
                </a:lnTo>
                <a:lnTo>
                  <a:pt x="120" y="14"/>
                </a:lnTo>
                <a:lnTo>
                  <a:pt x="108" y="21"/>
                </a:lnTo>
                <a:lnTo>
                  <a:pt x="99" y="30"/>
                </a:lnTo>
                <a:lnTo>
                  <a:pt x="93" y="39"/>
                </a:lnTo>
                <a:lnTo>
                  <a:pt x="86" y="49"/>
                </a:lnTo>
                <a:lnTo>
                  <a:pt x="83" y="60"/>
                </a:lnTo>
                <a:lnTo>
                  <a:pt x="80" y="69"/>
                </a:lnTo>
                <a:lnTo>
                  <a:pt x="81" y="81"/>
                </a:lnTo>
                <a:lnTo>
                  <a:pt x="84" y="95"/>
                </a:lnTo>
                <a:lnTo>
                  <a:pt x="89" y="107"/>
                </a:lnTo>
                <a:lnTo>
                  <a:pt x="98" y="122"/>
                </a:lnTo>
                <a:lnTo>
                  <a:pt x="108" y="136"/>
                </a:lnTo>
                <a:lnTo>
                  <a:pt x="121" y="149"/>
                </a:lnTo>
                <a:lnTo>
                  <a:pt x="136" y="160"/>
                </a:lnTo>
                <a:lnTo>
                  <a:pt x="155" y="169"/>
                </a:lnTo>
                <a:lnTo>
                  <a:pt x="174" y="177"/>
                </a:lnTo>
                <a:lnTo>
                  <a:pt x="195" y="180"/>
                </a:lnTo>
                <a:lnTo>
                  <a:pt x="217" y="181"/>
                </a:lnTo>
                <a:lnTo>
                  <a:pt x="239" y="178"/>
                </a:lnTo>
                <a:lnTo>
                  <a:pt x="257" y="173"/>
                </a:lnTo>
                <a:lnTo>
                  <a:pt x="275" y="164"/>
                </a:lnTo>
                <a:lnTo>
                  <a:pt x="292" y="155"/>
                </a:lnTo>
                <a:lnTo>
                  <a:pt x="304" y="143"/>
                </a:lnTo>
                <a:lnTo>
                  <a:pt x="316" y="131"/>
                </a:lnTo>
                <a:lnTo>
                  <a:pt x="324" y="120"/>
                </a:lnTo>
                <a:lnTo>
                  <a:pt x="330" y="107"/>
                </a:lnTo>
                <a:lnTo>
                  <a:pt x="333" y="98"/>
                </a:lnTo>
                <a:lnTo>
                  <a:pt x="332" y="86"/>
                </a:lnTo>
                <a:lnTo>
                  <a:pt x="331" y="74"/>
                </a:lnTo>
                <a:lnTo>
                  <a:pt x="329" y="63"/>
                </a:lnTo>
                <a:lnTo>
                  <a:pt x="322" y="53"/>
                </a:lnTo>
                <a:lnTo>
                  <a:pt x="316" y="43"/>
                </a:lnTo>
                <a:lnTo>
                  <a:pt x="308" y="33"/>
                </a:lnTo>
                <a:lnTo>
                  <a:pt x="297" y="25"/>
                </a:lnTo>
                <a:lnTo>
                  <a:pt x="287" y="18"/>
                </a:lnTo>
                <a:lnTo>
                  <a:pt x="272" y="12"/>
                </a:lnTo>
                <a:lnTo>
                  <a:pt x="256" y="10"/>
                </a:lnTo>
                <a:lnTo>
                  <a:pt x="239" y="9"/>
                </a:lnTo>
                <a:lnTo>
                  <a:pt x="226" y="12"/>
                </a:lnTo>
                <a:lnTo>
                  <a:pt x="212" y="16"/>
                </a:lnTo>
                <a:lnTo>
                  <a:pt x="201" y="22"/>
                </a:lnTo>
                <a:lnTo>
                  <a:pt x="189" y="30"/>
                </a:lnTo>
                <a:lnTo>
                  <a:pt x="181" y="38"/>
                </a:lnTo>
                <a:lnTo>
                  <a:pt x="174" y="48"/>
                </a:lnTo>
                <a:lnTo>
                  <a:pt x="168" y="58"/>
                </a:lnTo>
                <a:lnTo>
                  <a:pt x="165" y="69"/>
                </a:lnTo>
                <a:lnTo>
                  <a:pt x="162" y="78"/>
                </a:lnTo>
                <a:lnTo>
                  <a:pt x="163" y="90"/>
                </a:lnTo>
                <a:lnTo>
                  <a:pt x="165" y="103"/>
                </a:lnTo>
                <a:lnTo>
                  <a:pt x="171" y="118"/>
                </a:lnTo>
                <a:lnTo>
                  <a:pt x="179" y="131"/>
                </a:lnTo>
                <a:lnTo>
                  <a:pt x="188" y="145"/>
                </a:lnTo>
                <a:lnTo>
                  <a:pt x="201" y="158"/>
                </a:lnTo>
                <a:lnTo>
                  <a:pt x="216" y="168"/>
                </a:lnTo>
                <a:lnTo>
                  <a:pt x="235" y="177"/>
                </a:lnTo>
                <a:lnTo>
                  <a:pt x="254" y="185"/>
                </a:lnTo>
                <a:lnTo>
                  <a:pt x="277" y="189"/>
                </a:lnTo>
                <a:lnTo>
                  <a:pt x="299" y="190"/>
                </a:lnTo>
                <a:lnTo>
                  <a:pt x="320" y="186"/>
                </a:lnTo>
                <a:lnTo>
                  <a:pt x="339" y="181"/>
                </a:lnTo>
                <a:lnTo>
                  <a:pt x="356" y="174"/>
                </a:lnTo>
                <a:lnTo>
                  <a:pt x="373" y="163"/>
                </a:lnTo>
                <a:lnTo>
                  <a:pt x="384" y="152"/>
                </a:lnTo>
                <a:lnTo>
                  <a:pt x="396" y="140"/>
                </a:lnTo>
                <a:lnTo>
                  <a:pt x="404" y="128"/>
                </a:lnTo>
                <a:lnTo>
                  <a:pt x="411" y="116"/>
                </a:lnTo>
                <a:lnTo>
                  <a:pt x="413" y="106"/>
                </a:lnTo>
                <a:lnTo>
                  <a:pt x="413" y="95"/>
                </a:lnTo>
                <a:lnTo>
                  <a:pt x="412" y="84"/>
                </a:lnTo>
                <a:lnTo>
                  <a:pt x="409" y="71"/>
                </a:lnTo>
                <a:lnTo>
                  <a:pt x="403" y="62"/>
                </a:lnTo>
                <a:lnTo>
                  <a:pt x="396" y="52"/>
                </a:lnTo>
                <a:lnTo>
                  <a:pt x="388" y="42"/>
                </a:lnTo>
                <a:lnTo>
                  <a:pt x="379" y="34"/>
                </a:lnTo>
                <a:lnTo>
                  <a:pt x="369" y="27"/>
                </a:lnTo>
                <a:lnTo>
                  <a:pt x="354" y="22"/>
                </a:lnTo>
                <a:lnTo>
                  <a:pt x="337" y="18"/>
                </a:lnTo>
                <a:lnTo>
                  <a:pt x="321" y="19"/>
                </a:lnTo>
                <a:lnTo>
                  <a:pt x="308" y="20"/>
                </a:lnTo>
                <a:lnTo>
                  <a:pt x="294" y="25"/>
                </a:lnTo>
                <a:lnTo>
                  <a:pt x="282" y="31"/>
                </a:lnTo>
                <a:lnTo>
                  <a:pt x="269" y="38"/>
                </a:lnTo>
                <a:lnTo>
                  <a:pt x="261" y="47"/>
                </a:lnTo>
                <a:lnTo>
                  <a:pt x="254" y="56"/>
                </a:lnTo>
                <a:lnTo>
                  <a:pt x="248" y="67"/>
                </a:lnTo>
                <a:lnTo>
                  <a:pt x="245" y="77"/>
                </a:lnTo>
                <a:lnTo>
                  <a:pt x="242" y="88"/>
                </a:lnTo>
                <a:lnTo>
                  <a:pt x="243" y="98"/>
                </a:lnTo>
                <a:lnTo>
                  <a:pt x="246" y="112"/>
                </a:lnTo>
                <a:lnTo>
                  <a:pt x="251" y="124"/>
                </a:lnTo>
                <a:lnTo>
                  <a:pt x="261" y="139"/>
                </a:lnTo>
                <a:lnTo>
                  <a:pt x="273" y="153"/>
                </a:lnTo>
                <a:lnTo>
                  <a:pt x="286" y="166"/>
                </a:lnTo>
                <a:lnTo>
                  <a:pt x="302" y="177"/>
                </a:lnTo>
                <a:lnTo>
                  <a:pt x="320" y="186"/>
                </a:lnTo>
                <a:lnTo>
                  <a:pt x="342" y="195"/>
                </a:lnTo>
                <a:lnTo>
                  <a:pt x="364" y="198"/>
                </a:lnTo>
                <a:lnTo>
                  <a:pt x="385" y="199"/>
                </a:lnTo>
                <a:lnTo>
                  <a:pt x="406" y="195"/>
                </a:lnTo>
                <a:lnTo>
                  <a:pt x="425" y="189"/>
                </a:lnTo>
                <a:lnTo>
                  <a:pt x="441" y="182"/>
                </a:lnTo>
                <a:lnTo>
                  <a:pt x="457" y="171"/>
                </a:lnTo>
                <a:lnTo>
                  <a:pt x="471" y="160"/>
                </a:lnTo>
                <a:lnTo>
                  <a:pt x="482" y="148"/>
                </a:lnTo>
                <a:lnTo>
                  <a:pt x="491" y="136"/>
                </a:lnTo>
                <a:lnTo>
                  <a:pt x="496" y="124"/>
                </a:lnTo>
                <a:lnTo>
                  <a:pt x="499" y="113"/>
                </a:lnTo>
                <a:lnTo>
                  <a:pt x="498" y="104"/>
                </a:lnTo>
                <a:lnTo>
                  <a:pt x="495" y="92"/>
                </a:lnTo>
                <a:lnTo>
                  <a:pt x="491" y="81"/>
                </a:lnTo>
                <a:lnTo>
                  <a:pt x="484" y="71"/>
                </a:lnTo>
                <a:lnTo>
                  <a:pt x="478" y="61"/>
                </a:lnTo>
                <a:lnTo>
                  <a:pt x="468" y="50"/>
                </a:lnTo>
                <a:lnTo>
                  <a:pt x="457" y="43"/>
                </a:lnTo>
                <a:lnTo>
                  <a:pt x="447" y="35"/>
                </a:lnTo>
                <a:lnTo>
                  <a:pt x="433" y="30"/>
                </a:lnTo>
                <a:lnTo>
                  <a:pt x="420" y="28"/>
                </a:lnTo>
                <a:lnTo>
                  <a:pt x="407" y="28"/>
                </a:lnTo>
                <a:lnTo>
                  <a:pt x="394" y="28"/>
                </a:lnTo>
                <a:lnTo>
                  <a:pt x="381" y="33"/>
                </a:lnTo>
                <a:lnTo>
                  <a:pt x="369" y="38"/>
                </a:lnTo>
                <a:lnTo>
                  <a:pt x="360" y="44"/>
                </a:lnTo>
                <a:lnTo>
                  <a:pt x="349" y="53"/>
                </a:lnTo>
                <a:lnTo>
                  <a:pt x="341" y="61"/>
                </a:lnTo>
                <a:lnTo>
                  <a:pt x="334" y="72"/>
                </a:lnTo>
                <a:lnTo>
                  <a:pt x="330" y="84"/>
                </a:lnTo>
                <a:lnTo>
                  <a:pt x="328" y="95"/>
                </a:lnTo>
                <a:lnTo>
                  <a:pt x="328" y="109"/>
                </a:lnTo>
                <a:lnTo>
                  <a:pt x="332" y="123"/>
                </a:lnTo>
                <a:lnTo>
                  <a:pt x="338" y="138"/>
                </a:lnTo>
                <a:lnTo>
                  <a:pt x="349" y="152"/>
                </a:lnTo>
                <a:lnTo>
                  <a:pt x="359" y="164"/>
                </a:lnTo>
                <a:lnTo>
                  <a:pt x="374" y="178"/>
                </a:lnTo>
                <a:lnTo>
                  <a:pt x="390" y="188"/>
                </a:lnTo>
                <a:lnTo>
                  <a:pt x="407" y="197"/>
                </a:lnTo>
                <a:lnTo>
                  <a:pt x="426" y="203"/>
                </a:lnTo>
                <a:lnTo>
                  <a:pt x="446" y="208"/>
                </a:lnTo>
                <a:lnTo>
                  <a:pt x="465" y="208"/>
                </a:lnTo>
                <a:lnTo>
                  <a:pt x="483" y="205"/>
                </a:lnTo>
                <a:lnTo>
                  <a:pt x="502" y="199"/>
                </a:lnTo>
                <a:lnTo>
                  <a:pt x="520" y="193"/>
                </a:lnTo>
                <a:lnTo>
                  <a:pt x="536" y="183"/>
                </a:lnTo>
                <a:lnTo>
                  <a:pt x="549" y="173"/>
                </a:lnTo>
                <a:lnTo>
                  <a:pt x="560" y="160"/>
                </a:lnTo>
                <a:lnTo>
                  <a:pt x="569" y="148"/>
                </a:lnTo>
                <a:lnTo>
                  <a:pt x="576" y="134"/>
                </a:lnTo>
                <a:lnTo>
                  <a:pt x="579" y="121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1" name="Oval 35"/>
          <p:cNvSpPr>
            <a:spLocks noChangeArrowheads="1"/>
          </p:cNvSpPr>
          <p:nvPr/>
        </p:nvSpPr>
        <p:spPr bwMode="auto">
          <a:xfrm>
            <a:off x="1984375" y="3340100"/>
            <a:ext cx="107950" cy="11588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72" name="Freeform 36"/>
          <p:cNvSpPr>
            <a:spLocks/>
          </p:cNvSpPr>
          <p:nvPr/>
        </p:nvSpPr>
        <p:spPr bwMode="auto">
          <a:xfrm>
            <a:off x="2247900" y="3335338"/>
            <a:ext cx="457200" cy="201612"/>
          </a:xfrm>
          <a:custGeom>
            <a:avLst/>
            <a:gdLst>
              <a:gd name="T0" fmla="*/ 451692 w 332"/>
              <a:gd name="T1" fmla="*/ 84499 h 136"/>
              <a:gd name="T2" fmla="*/ 429658 w 332"/>
              <a:gd name="T3" fmla="*/ 41508 h 136"/>
              <a:gd name="T4" fmla="*/ 391099 w 332"/>
              <a:gd name="T5" fmla="*/ 8895 h 136"/>
              <a:gd name="T6" fmla="*/ 340146 w 332"/>
              <a:gd name="T7" fmla="*/ 2965 h 136"/>
              <a:gd name="T8" fmla="*/ 296078 w 332"/>
              <a:gd name="T9" fmla="*/ 29649 h 136"/>
              <a:gd name="T10" fmla="*/ 267159 w 332"/>
              <a:gd name="T11" fmla="*/ 69675 h 136"/>
              <a:gd name="T12" fmla="*/ 257519 w 332"/>
              <a:gd name="T13" fmla="*/ 111183 h 136"/>
              <a:gd name="T14" fmla="*/ 263028 w 332"/>
              <a:gd name="T15" fmla="*/ 148244 h 136"/>
              <a:gd name="T16" fmla="*/ 282307 w 332"/>
              <a:gd name="T17" fmla="*/ 179375 h 136"/>
              <a:gd name="T18" fmla="*/ 311227 w 332"/>
              <a:gd name="T19" fmla="*/ 198647 h 136"/>
              <a:gd name="T20" fmla="*/ 347031 w 332"/>
              <a:gd name="T21" fmla="*/ 194200 h 136"/>
              <a:gd name="T22" fmla="*/ 374573 w 332"/>
              <a:gd name="T23" fmla="*/ 170481 h 136"/>
              <a:gd name="T24" fmla="*/ 389722 w 332"/>
              <a:gd name="T25" fmla="*/ 134902 h 136"/>
              <a:gd name="T26" fmla="*/ 391099 w 332"/>
              <a:gd name="T27" fmla="*/ 99324 h 136"/>
              <a:gd name="T28" fmla="*/ 374573 w 332"/>
              <a:gd name="T29" fmla="*/ 54850 h 136"/>
              <a:gd name="T30" fmla="*/ 341523 w 332"/>
              <a:gd name="T31" fmla="*/ 16307 h 136"/>
              <a:gd name="T32" fmla="*/ 293324 w 332"/>
              <a:gd name="T33" fmla="*/ 1482 h 136"/>
              <a:gd name="T34" fmla="*/ 246502 w 332"/>
              <a:gd name="T35" fmla="*/ 16307 h 136"/>
              <a:gd name="T36" fmla="*/ 212075 w 332"/>
              <a:gd name="T37" fmla="*/ 54850 h 136"/>
              <a:gd name="T38" fmla="*/ 195549 w 332"/>
              <a:gd name="T39" fmla="*/ 99324 h 136"/>
              <a:gd name="T40" fmla="*/ 196927 w 332"/>
              <a:gd name="T41" fmla="*/ 136385 h 136"/>
              <a:gd name="T42" fmla="*/ 210698 w 332"/>
              <a:gd name="T43" fmla="*/ 170481 h 136"/>
              <a:gd name="T44" fmla="*/ 235486 w 332"/>
              <a:gd name="T45" fmla="*/ 194200 h 136"/>
              <a:gd name="T46" fmla="*/ 274045 w 332"/>
              <a:gd name="T47" fmla="*/ 198647 h 136"/>
              <a:gd name="T48" fmla="*/ 302964 w 332"/>
              <a:gd name="T49" fmla="*/ 179375 h 136"/>
              <a:gd name="T50" fmla="*/ 320866 w 332"/>
              <a:gd name="T51" fmla="*/ 146762 h 136"/>
              <a:gd name="T52" fmla="*/ 327752 w 332"/>
              <a:gd name="T53" fmla="*/ 112666 h 136"/>
              <a:gd name="T54" fmla="*/ 318112 w 332"/>
              <a:gd name="T55" fmla="*/ 68192 h 136"/>
              <a:gd name="T56" fmla="*/ 290570 w 332"/>
              <a:gd name="T57" fmla="*/ 28166 h 136"/>
              <a:gd name="T58" fmla="*/ 247880 w 332"/>
              <a:gd name="T59" fmla="*/ 2965 h 136"/>
              <a:gd name="T60" fmla="*/ 196927 w 332"/>
              <a:gd name="T61" fmla="*/ 8895 h 136"/>
              <a:gd name="T62" fmla="*/ 158367 w 332"/>
              <a:gd name="T63" fmla="*/ 41508 h 136"/>
              <a:gd name="T64" fmla="*/ 136334 w 332"/>
              <a:gd name="T65" fmla="*/ 84499 h 136"/>
              <a:gd name="T66" fmla="*/ 132202 w 332"/>
              <a:gd name="T67" fmla="*/ 123043 h 136"/>
              <a:gd name="T68" fmla="*/ 141842 w 332"/>
              <a:gd name="T69" fmla="*/ 158621 h 136"/>
              <a:gd name="T70" fmla="*/ 163876 w 332"/>
              <a:gd name="T71" fmla="*/ 188270 h 136"/>
              <a:gd name="T72" fmla="*/ 196927 w 332"/>
              <a:gd name="T73" fmla="*/ 200130 h 136"/>
              <a:gd name="T74" fmla="*/ 229977 w 332"/>
              <a:gd name="T75" fmla="*/ 188270 h 136"/>
              <a:gd name="T76" fmla="*/ 253388 w 332"/>
              <a:gd name="T77" fmla="*/ 158621 h 136"/>
              <a:gd name="T78" fmla="*/ 263028 w 332"/>
              <a:gd name="T79" fmla="*/ 123043 h 136"/>
              <a:gd name="T80" fmla="*/ 260273 w 332"/>
              <a:gd name="T81" fmla="*/ 84499 h 136"/>
              <a:gd name="T82" fmla="*/ 235486 w 332"/>
              <a:gd name="T83" fmla="*/ 41508 h 136"/>
              <a:gd name="T84" fmla="*/ 196927 w 332"/>
              <a:gd name="T85" fmla="*/ 8895 h 136"/>
              <a:gd name="T86" fmla="*/ 144596 w 332"/>
              <a:gd name="T87" fmla="*/ 2965 h 136"/>
              <a:gd name="T88" fmla="*/ 103283 w 332"/>
              <a:gd name="T89" fmla="*/ 29649 h 136"/>
              <a:gd name="T90" fmla="*/ 72987 w 332"/>
              <a:gd name="T91" fmla="*/ 71157 h 136"/>
              <a:gd name="T92" fmla="*/ 63347 w 332"/>
              <a:gd name="T93" fmla="*/ 112666 h 136"/>
              <a:gd name="T94" fmla="*/ 71610 w 332"/>
              <a:gd name="T95" fmla="*/ 146762 h 136"/>
              <a:gd name="T96" fmla="*/ 92266 w 332"/>
              <a:gd name="T97" fmla="*/ 179375 h 136"/>
              <a:gd name="T98" fmla="*/ 121186 w 332"/>
              <a:gd name="T99" fmla="*/ 197165 h 136"/>
              <a:gd name="T100" fmla="*/ 151482 w 332"/>
              <a:gd name="T101" fmla="*/ 195682 h 136"/>
              <a:gd name="T102" fmla="*/ 177647 w 332"/>
              <a:gd name="T103" fmla="*/ 173446 h 136"/>
              <a:gd name="T104" fmla="*/ 195549 w 332"/>
              <a:gd name="T105" fmla="*/ 139349 h 136"/>
              <a:gd name="T106" fmla="*/ 196927 w 332"/>
              <a:gd name="T107" fmla="*/ 96359 h 136"/>
              <a:gd name="T108" fmla="*/ 177647 w 332"/>
              <a:gd name="T109" fmla="*/ 51885 h 136"/>
              <a:gd name="T110" fmla="*/ 141842 w 332"/>
              <a:gd name="T111" fmla="*/ 16307 h 136"/>
              <a:gd name="T112" fmla="*/ 96398 w 332"/>
              <a:gd name="T113" fmla="*/ 0 h 136"/>
              <a:gd name="T114" fmla="*/ 53707 w 332"/>
              <a:gd name="T115" fmla="*/ 16307 h 136"/>
              <a:gd name="T116" fmla="*/ 20657 w 332"/>
              <a:gd name="T117" fmla="*/ 51885 h 136"/>
              <a:gd name="T118" fmla="*/ 1377 w 332"/>
              <a:gd name="T119" fmla="*/ 97841 h 1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32" h="136">
                <a:moveTo>
                  <a:pt x="331" y="76"/>
                </a:moveTo>
                <a:lnTo>
                  <a:pt x="330" y="67"/>
                </a:lnTo>
                <a:lnTo>
                  <a:pt x="328" y="57"/>
                </a:lnTo>
                <a:lnTo>
                  <a:pt x="324" y="47"/>
                </a:lnTo>
                <a:lnTo>
                  <a:pt x="318" y="37"/>
                </a:lnTo>
                <a:lnTo>
                  <a:pt x="312" y="28"/>
                </a:lnTo>
                <a:lnTo>
                  <a:pt x="304" y="19"/>
                </a:lnTo>
                <a:lnTo>
                  <a:pt x="294" y="11"/>
                </a:lnTo>
                <a:lnTo>
                  <a:pt x="284" y="6"/>
                </a:lnTo>
                <a:lnTo>
                  <a:pt x="272" y="2"/>
                </a:lnTo>
                <a:lnTo>
                  <a:pt x="260" y="1"/>
                </a:lnTo>
                <a:lnTo>
                  <a:pt x="247" y="2"/>
                </a:lnTo>
                <a:lnTo>
                  <a:pt x="235" y="6"/>
                </a:lnTo>
                <a:lnTo>
                  <a:pt x="225" y="11"/>
                </a:lnTo>
                <a:lnTo>
                  <a:pt x="215" y="20"/>
                </a:lnTo>
                <a:lnTo>
                  <a:pt x="207" y="28"/>
                </a:lnTo>
                <a:lnTo>
                  <a:pt x="201" y="37"/>
                </a:lnTo>
                <a:lnTo>
                  <a:pt x="194" y="47"/>
                </a:lnTo>
                <a:lnTo>
                  <a:pt x="191" y="57"/>
                </a:lnTo>
                <a:lnTo>
                  <a:pt x="188" y="67"/>
                </a:lnTo>
                <a:lnTo>
                  <a:pt x="187" y="75"/>
                </a:lnTo>
                <a:lnTo>
                  <a:pt x="188" y="83"/>
                </a:lnTo>
                <a:lnTo>
                  <a:pt x="189" y="92"/>
                </a:lnTo>
                <a:lnTo>
                  <a:pt x="191" y="100"/>
                </a:lnTo>
                <a:lnTo>
                  <a:pt x="196" y="107"/>
                </a:lnTo>
                <a:lnTo>
                  <a:pt x="200" y="115"/>
                </a:lnTo>
                <a:lnTo>
                  <a:pt x="205" y="121"/>
                </a:lnTo>
                <a:lnTo>
                  <a:pt x="211" y="127"/>
                </a:lnTo>
                <a:lnTo>
                  <a:pt x="217" y="131"/>
                </a:lnTo>
                <a:lnTo>
                  <a:pt x="226" y="134"/>
                </a:lnTo>
                <a:lnTo>
                  <a:pt x="235" y="135"/>
                </a:lnTo>
                <a:lnTo>
                  <a:pt x="245" y="134"/>
                </a:lnTo>
                <a:lnTo>
                  <a:pt x="252" y="131"/>
                </a:lnTo>
                <a:lnTo>
                  <a:pt x="260" y="127"/>
                </a:lnTo>
                <a:lnTo>
                  <a:pt x="266" y="121"/>
                </a:lnTo>
                <a:lnTo>
                  <a:pt x="272" y="115"/>
                </a:lnTo>
                <a:lnTo>
                  <a:pt x="276" y="107"/>
                </a:lnTo>
                <a:lnTo>
                  <a:pt x="280" y="99"/>
                </a:lnTo>
                <a:lnTo>
                  <a:pt x="283" y="91"/>
                </a:lnTo>
                <a:lnTo>
                  <a:pt x="284" y="83"/>
                </a:lnTo>
                <a:lnTo>
                  <a:pt x="285" y="76"/>
                </a:lnTo>
                <a:lnTo>
                  <a:pt x="284" y="67"/>
                </a:lnTo>
                <a:lnTo>
                  <a:pt x="282" y="57"/>
                </a:lnTo>
                <a:lnTo>
                  <a:pt x="278" y="47"/>
                </a:lnTo>
                <a:lnTo>
                  <a:pt x="272" y="37"/>
                </a:lnTo>
                <a:lnTo>
                  <a:pt x="266" y="28"/>
                </a:lnTo>
                <a:lnTo>
                  <a:pt x="257" y="19"/>
                </a:lnTo>
                <a:lnTo>
                  <a:pt x="248" y="11"/>
                </a:lnTo>
                <a:lnTo>
                  <a:pt x="237" y="6"/>
                </a:lnTo>
                <a:lnTo>
                  <a:pt x="226" y="2"/>
                </a:lnTo>
                <a:lnTo>
                  <a:pt x="213" y="1"/>
                </a:lnTo>
                <a:lnTo>
                  <a:pt x="201" y="2"/>
                </a:lnTo>
                <a:lnTo>
                  <a:pt x="189" y="6"/>
                </a:lnTo>
                <a:lnTo>
                  <a:pt x="179" y="11"/>
                </a:lnTo>
                <a:lnTo>
                  <a:pt x="169" y="20"/>
                </a:lnTo>
                <a:lnTo>
                  <a:pt x="161" y="28"/>
                </a:lnTo>
                <a:lnTo>
                  <a:pt x="154" y="37"/>
                </a:lnTo>
                <a:lnTo>
                  <a:pt x="148" y="47"/>
                </a:lnTo>
                <a:lnTo>
                  <a:pt x="145" y="57"/>
                </a:lnTo>
                <a:lnTo>
                  <a:pt x="142" y="67"/>
                </a:lnTo>
                <a:lnTo>
                  <a:pt x="141" y="75"/>
                </a:lnTo>
                <a:lnTo>
                  <a:pt x="142" y="83"/>
                </a:lnTo>
                <a:lnTo>
                  <a:pt x="143" y="92"/>
                </a:lnTo>
                <a:lnTo>
                  <a:pt x="145" y="100"/>
                </a:lnTo>
                <a:lnTo>
                  <a:pt x="149" y="107"/>
                </a:lnTo>
                <a:lnTo>
                  <a:pt x="153" y="115"/>
                </a:lnTo>
                <a:lnTo>
                  <a:pt x="159" y="121"/>
                </a:lnTo>
                <a:lnTo>
                  <a:pt x="165" y="127"/>
                </a:lnTo>
                <a:lnTo>
                  <a:pt x="171" y="131"/>
                </a:lnTo>
                <a:lnTo>
                  <a:pt x="180" y="134"/>
                </a:lnTo>
                <a:lnTo>
                  <a:pt x="189" y="135"/>
                </a:lnTo>
                <a:lnTo>
                  <a:pt x="199" y="134"/>
                </a:lnTo>
                <a:lnTo>
                  <a:pt x="206" y="131"/>
                </a:lnTo>
                <a:lnTo>
                  <a:pt x="213" y="127"/>
                </a:lnTo>
                <a:lnTo>
                  <a:pt x="220" y="121"/>
                </a:lnTo>
                <a:lnTo>
                  <a:pt x="226" y="115"/>
                </a:lnTo>
                <a:lnTo>
                  <a:pt x="230" y="107"/>
                </a:lnTo>
                <a:lnTo>
                  <a:pt x="233" y="99"/>
                </a:lnTo>
                <a:lnTo>
                  <a:pt x="236" y="91"/>
                </a:lnTo>
                <a:lnTo>
                  <a:pt x="237" y="83"/>
                </a:lnTo>
                <a:lnTo>
                  <a:pt x="238" y="76"/>
                </a:lnTo>
                <a:lnTo>
                  <a:pt x="237" y="67"/>
                </a:lnTo>
                <a:lnTo>
                  <a:pt x="235" y="57"/>
                </a:lnTo>
                <a:lnTo>
                  <a:pt x="231" y="46"/>
                </a:lnTo>
                <a:lnTo>
                  <a:pt x="226" y="37"/>
                </a:lnTo>
                <a:lnTo>
                  <a:pt x="220" y="27"/>
                </a:lnTo>
                <a:lnTo>
                  <a:pt x="211" y="19"/>
                </a:lnTo>
                <a:lnTo>
                  <a:pt x="202" y="11"/>
                </a:lnTo>
                <a:lnTo>
                  <a:pt x="191" y="6"/>
                </a:lnTo>
                <a:lnTo>
                  <a:pt x="180" y="2"/>
                </a:lnTo>
                <a:lnTo>
                  <a:pt x="167" y="1"/>
                </a:lnTo>
                <a:lnTo>
                  <a:pt x="154" y="2"/>
                </a:lnTo>
                <a:lnTo>
                  <a:pt x="143" y="6"/>
                </a:lnTo>
                <a:lnTo>
                  <a:pt x="132" y="11"/>
                </a:lnTo>
                <a:lnTo>
                  <a:pt x="123" y="19"/>
                </a:lnTo>
                <a:lnTo>
                  <a:pt x="115" y="28"/>
                </a:lnTo>
                <a:lnTo>
                  <a:pt x="108" y="37"/>
                </a:lnTo>
                <a:lnTo>
                  <a:pt x="102" y="47"/>
                </a:lnTo>
                <a:lnTo>
                  <a:pt x="99" y="57"/>
                </a:lnTo>
                <a:lnTo>
                  <a:pt x="96" y="67"/>
                </a:lnTo>
                <a:lnTo>
                  <a:pt x="95" y="75"/>
                </a:lnTo>
                <a:lnTo>
                  <a:pt x="96" y="83"/>
                </a:lnTo>
                <a:lnTo>
                  <a:pt x="97" y="91"/>
                </a:lnTo>
                <a:lnTo>
                  <a:pt x="99" y="100"/>
                </a:lnTo>
                <a:lnTo>
                  <a:pt x="103" y="107"/>
                </a:lnTo>
                <a:lnTo>
                  <a:pt x="107" y="115"/>
                </a:lnTo>
                <a:lnTo>
                  <a:pt x="113" y="121"/>
                </a:lnTo>
                <a:lnTo>
                  <a:pt x="119" y="127"/>
                </a:lnTo>
                <a:lnTo>
                  <a:pt x="125" y="131"/>
                </a:lnTo>
                <a:lnTo>
                  <a:pt x="133" y="133"/>
                </a:lnTo>
                <a:lnTo>
                  <a:pt x="143" y="135"/>
                </a:lnTo>
                <a:lnTo>
                  <a:pt x="152" y="133"/>
                </a:lnTo>
                <a:lnTo>
                  <a:pt x="160" y="131"/>
                </a:lnTo>
                <a:lnTo>
                  <a:pt x="167" y="127"/>
                </a:lnTo>
                <a:lnTo>
                  <a:pt x="173" y="121"/>
                </a:lnTo>
                <a:lnTo>
                  <a:pt x="180" y="115"/>
                </a:lnTo>
                <a:lnTo>
                  <a:pt x="184" y="107"/>
                </a:lnTo>
                <a:lnTo>
                  <a:pt x="187" y="99"/>
                </a:lnTo>
                <a:lnTo>
                  <a:pt x="190" y="91"/>
                </a:lnTo>
                <a:lnTo>
                  <a:pt x="191" y="83"/>
                </a:lnTo>
                <a:lnTo>
                  <a:pt x="192" y="75"/>
                </a:lnTo>
                <a:lnTo>
                  <a:pt x="191" y="67"/>
                </a:lnTo>
                <a:lnTo>
                  <a:pt x="189" y="57"/>
                </a:lnTo>
                <a:lnTo>
                  <a:pt x="185" y="47"/>
                </a:lnTo>
                <a:lnTo>
                  <a:pt x="179" y="37"/>
                </a:lnTo>
                <a:lnTo>
                  <a:pt x="171" y="28"/>
                </a:lnTo>
                <a:lnTo>
                  <a:pt x="163" y="20"/>
                </a:lnTo>
                <a:lnTo>
                  <a:pt x="153" y="11"/>
                </a:lnTo>
                <a:lnTo>
                  <a:pt x="143" y="6"/>
                </a:lnTo>
                <a:lnTo>
                  <a:pt x="130" y="2"/>
                </a:lnTo>
                <a:lnTo>
                  <a:pt x="118" y="1"/>
                </a:lnTo>
                <a:lnTo>
                  <a:pt x="105" y="2"/>
                </a:lnTo>
                <a:lnTo>
                  <a:pt x="94" y="6"/>
                </a:lnTo>
                <a:lnTo>
                  <a:pt x="83" y="12"/>
                </a:lnTo>
                <a:lnTo>
                  <a:pt x="75" y="20"/>
                </a:lnTo>
                <a:lnTo>
                  <a:pt x="66" y="28"/>
                </a:lnTo>
                <a:lnTo>
                  <a:pt x="59" y="38"/>
                </a:lnTo>
                <a:lnTo>
                  <a:pt x="53" y="48"/>
                </a:lnTo>
                <a:lnTo>
                  <a:pt x="49" y="58"/>
                </a:lnTo>
                <a:lnTo>
                  <a:pt x="47" y="68"/>
                </a:lnTo>
                <a:lnTo>
                  <a:pt x="46" y="76"/>
                </a:lnTo>
                <a:lnTo>
                  <a:pt x="47" y="83"/>
                </a:lnTo>
                <a:lnTo>
                  <a:pt x="49" y="91"/>
                </a:lnTo>
                <a:lnTo>
                  <a:pt x="52" y="99"/>
                </a:lnTo>
                <a:lnTo>
                  <a:pt x="57" y="107"/>
                </a:lnTo>
                <a:lnTo>
                  <a:pt x="61" y="114"/>
                </a:lnTo>
                <a:lnTo>
                  <a:pt x="67" y="121"/>
                </a:lnTo>
                <a:lnTo>
                  <a:pt x="74" y="126"/>
                </a:lnTo>
                <a:lnTo>
                  <a:pt x="80" y="131"/>
                </a:lnTo>
                <a:lnTo>
                  <a:pt x="88" y="133"/>
                </a:lnTo>
                <a:lnTo>
                  <a:pt x="96" y="134"/>
                </a:lnTo>
                <a:lnTo>
                  <a:pt x="103" y="133"/>
                </a:lnTo>
                <a:lnTo>
                  <a:pt x="110" y="132"/>
                </a:lnTo>
                <a:lnTo>
                  <a:pt x="118" y="128"/>
                </a:lnTo>
                <a:lnTo>
                  <a:pt x="124" y="123"/>
                </a:lnTo>
                <a:lnTo>
                  <a:pt x="129" y="117"/>
                </a:lnTo>
                <a:lnTo>
                  <a:pt x="134" y="110"/>
                </a:lnTo>
                <a:lnTo>
                  <a:pt x="139" y="102"/>
                </a:lnTo>
                <a:lnTo>
                  <a:pt x="142" y="94"/>
                </a:lnTo>
                <a:lnTo>
                  <a:pt x="143" y="85"/>
                </a:lnTo>
                <a:lnTo>
                  <a:pt x="144" y="76"/>
                </a:lnTo>
                <a:lnTo>
                  <a:pt x="143" y="65"/>
                </a:lnTo>
                <a:lnTo>
                  <a:pt x="140" y="55"/>
                </a:lnTo>
                <a:lnTo>
                  <a:pt x="135" y="45"/>
                </a:lnTo>
                <a:lnTo>
                  <a:pt x="129" y="35"/>
                </a:lnTo>
                <a:lnTo>
                  <a:pt x="122" y="26"/>
                </a:lnTo>
                <a:lnTo>
                  <a:pt x="113" y="17"/>
                </a:lnTo>
                <a:lnTo>
                  <a:pt x="103" y="11"/>
                </a:lnTo>
                <a:lnTo>
                  <a:pt x="93" y="5"/>
                </a:lnTo>
                <a:lnTo>
                  <a:pt x="82" y="2"/>
                </a:lnTo>
                <a:lnTo>
                  <a:pt x="70" y="0"/>
                </a:lnTo>
                <a:lnTo>
                  <a:pt x="60" y="2"/>
                </a:lnTo>
                <a:lnTo>
                  <a:pt x="49" y="5"/>
                </a:lnTo>
                <a:lnTo>
                  <a:pt x="39" y="11"/>
                </a:lnTo>
                <a:lnTo>
                  <a:pt x="30" y="17"/>
                </a:lnTo>
                <a:lnTo>
                  <a:pt x="21" y="26"/>
                </a:lnTo>
                <a:lnTo>
                  <a:pt x="15" y="35"/>
                </a:lnTo>
                <a:lnTo>
                  <a:pt x="8" y="46"/>
                </a:lnTo>
                <a:lnTo>
                  <a:pt x="4" y="55"/>
                </a:lnTo>
                <a:lnTo>
                  <a:pt x="1" y="66"/>
                </a:lnTo>
                <a:lnTo>
                  <a:pt x="0" y="76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3" name="Freeform 37"/>
          <p:cNvSpPr>
            <a:spLocks/>
          </p:cNvSpPr>
          <p:nvPr/>
        </p:nvSpPr>
        <p:spPr bwMode="auto">
          <a:xfrm>
            <a:off x="1952625" y="3646488"/>
            <a:ext cx="187325" cy="492125"/>
          </a:xfrm>
          <a:custGeom>
            <a:avLst/>
            <a:gdLst>
              <a:gd name="T0" fmla="*/ 78511 w 136"/>
              <a:gd name="T1" fmla="*/ 4447 h 332"/>
              <a:gd name="T2" fmla="*/ 38567 w 136"/>
              <a:gd name="T3" fmla="*/ 28164 h 332"/>
              <a:gd name="T4" fmla="*/ 8264 w 136"/>
              <a:gd name="T5" fmla="*/ 69668 h 332"/>
              <a:gd name="T6" fmla="*/ 2755 w 136"/>
              <a:gd name="T7" fmla="*/ 124514 h 332"/>
              <a:gd name="T8" fmla="*/ 27548 w 136"/>
              <a:gd name="T9" fmla="*/ 171947 h 332"/>
              <a:gd name="T10" fmla="*/ 64737 w 136"/>
              <a:gd name="T11" fmla="*/ 203076 h 332"/>
              <a:gd name="T12" fmla="*/ 103304 w 136"/>
              <a:gd name="T13" fmla="*/ 213452 h 332"/>
              <a:gd name="T14" fmla="*/ 137739 w 136"/>
              <a:gd name="T15" fmla="*/ 207523 h 332"/>
              <a:gd name="T16" fmla="*/ 166664 w 136"/>
              <a:gd name="T17" fmla="*/ 186770 h 332"/>
              <a:gd name="T18" fmla="*/ 184570 w 136"/>
              <a:gd name="T19" fmla="*/ 155642 h 332"/>
              <a:gd name="T20" fmla="*/ 180438 w 136"/>
              <a:gd name="T21" fmla="*/ 117102 h 332"/>
              <a:gd name="T22" fmla="*/ 158400 w 136"/>
              <a:gd name="T23" fmla="*/ 87456 h 332"/>
              <a:gd name="T24" fmla="*/ 125342 w 136"/>
              <a:gd name="T25" fmla="*/ 71151 h 332"/>
              <a:gd name="T26" fmla="*/ 92285 w 136"/>
              <a:gd name="T27" fmla="*/ 69668 h 332"/>
              <a:gd name="T28" fmla="*/ 50963 w 136"/>
              <a:gd name="T29" fmla="*/ 87456 h 332"/>
              <a:gd name="T30" fmla="*/ 15151 w 136"/>
              <a:gd name="T31" fmla="*/ 123031 h 332"/>
              <a:gd name="T32" fmla="*/ 1377 w 136"/>
              <a:gd name="T33" fmla="*/ 174912 h 332"/>
              <a:gd name="T34" fmla="*/ 15151 w 136"/>
              <a:gd name="T35" fmla="*/ 225310 h 332"/>
              <a:gd name="T36" fmla="*/ 50963 w 136"/>
              <a:gd name="T37" fmla="*/ 262368 h 332"/>
              <a:gd name="T38" fmla="*/ 92285 w 136"/>
              <a:gd name="T39" fmla="*/ 280155 h 332"/>
              <a:gd name="T40" fmla="*/ 126720 w 136"/>
              <a:gd name="T41" fmla="*/ 278673 h 332"/>
              <a:gd name="T42" fmla="*/ 158400 w 136"/>
              <a:gd name="T43" fmla="*/ 263850 h 332"/>
              <a:gd name="T44" fmla="*/ 180438 w 136"/>
              <a:gd name="T45" fmla="*/ 237169 h 332"/>
              <a:gd name="T46" fmla="*/ 184570 w 136"/>
              <a:gd name="T47" fmla="*/ 195664 h 332"/>
              <a:gd name="T48" fmla="*/ 166664 w 136"/>
              <a:gd name="T49" fmla="*/ 164536 h 332"/>
              <a:gd name="T50" fmla="*/ 136362 w 136"/>
              <a:gd name="T51" fmla="*/ 145266 h 332"/>
              <a:gd name="T52" fmla="*/ 104682 w 136"/>
              <a:gd name="T53" fmla="*/ 137854 h 332"/>
              <a:gd name="T54" fmla="*/ 63360 w 136"/>
              <a:gd name="T55" fmla="*/ 148230 h 332"/>
              <a:gd name="T56" fmla="*/ 26170 w 136"/>
              <a:gd name="T57" fmla="*/ 177877 h 332"/>
              <a:gd name="T58" fmla="*/ 2755 w 136"/>
              <a:gd name="T59" fmla="*/ 223828 h 332"/>
              <a:gd name="T60" fmla="*/ 8264 w 136"/>
              <a:gd name="T61" fmla="*/ 278673 h 332"/>
              <a:gd name="T62" fmla="*/ 38567 w 136"/>
              <a:gd name="T63" fmla="*/ 320178 h 332"/>
              <a:gd name="T64" fmla="*/ 78511 w 136"/>
              <a:gd name="T65" fmla="*/ 343895 h 332"/>
              <a:gd name="T66" fmla="*/ 114323 w 136"/>
              <a:gd name="T67" fmla="*/ 348341 h 332"/>
              <a:gd name="T68" fmla="*/ 147381 w 136"/>
              <a:gd name="T69" fmla="*/ 337965 h 332"/>
              <a:gd name="T70" fmla="*/ 174928 w 136"/>
              <a:gd name="T71" fmla="*/ 314248 h 332"/>
              <a:gd name="T72" fmla="*/ 185948 w 136"/>
              <a:gd name="T73" fmla="*/ 278673 h 332"/>
              <a:gd name="T74" fmla="*/ 174928 w 136"/>
              <a:gd name="T75" fmla="*/ 243098 h 332"/>
              <a:gd name="T76" fmla="*/ 147381 w 136"/>
              <a:gd name="T77" fmla="*/ 217899 h 332"/>
              <a:gd name="T78" fmla="*/ 114323 w 136"/>
              <a:gd name="T79" fmla="*/ 207523 h 332"/>
              <a:gd name="T80" fmla="*/ 78511 w 136"/>
              <a:gd name="T81" fmla="*/ 210487 h 332"/>
              <a:gd name="T82" fmla="*/ 38567 w 136"/>
              <a:gd name="T83" fmla="*/ 237169 h 332"/>
              <a:gd name="T84" fmla="*/ 8264 w 136"/>
              <a:gd name="T85" fmla="*/ 278673 h 332"/>
              <a:gd name="T86" fmla="*/ 2755 w 136"/>
              <a:gd name="T87" fmla="*/ 335001 h 332"/>
              <a:gd name="T88" fmla="*/ 27548 w 136"/>
              <a:gd name="T89" fmla="*/ 379470 h 332"/>
              <a:gd name="T90" fmla="*/ 66115 w 136"/>
              <a:gd name="T91" fmla="*/ 412081 h 332"/>
              <a:gd name="T92" fmla="*/ 104682 w 136"/>
              <a:gd name="T93" fmla="*/ 422457 h 332"/>
              <a:gd name="T94" fmla="*/ 136362 w 136"/>
              <a:gd name="T95" fmla="*/ 413563 h 332"/>
              <a:gd name="T96" fmla="*/ 166664 w 136"/>
              <a:gd name="T97" fmla="*/ 391328 h 332"/>
              <a:gd name="T98" fmla="*/ 183193 w 136"/>
              <a:gd name="T99" fmla="*/ 360200 h 332"/>
              <a:gd name="T100" fmla="*/ 181815 w 136"/>
              <a:gd name="T101" fmla="*/ 327589 h 332"/>
              <a:gd name="T102" fmla="*/ 161155 w 136"/>
              <a:gd name="T103" fmla="*/ 299425 h 332"/>
              <a:gd name="T104" fmla="*/ 129475 w 136"/>
              <a:gd name="T105" fmla="*/ 280155 h 332"/>
              <a:gd name="T106" fmla="*/ 89530 w 136"/>
              <a:gd name="T107" fmla="*/ 278673 h 332"/>
              <a:gd name="T108" fmla="*/ 48209 w 136"/>
              <a:gd name="T109" fmla="*/ 299425 h 332"/>
              <a:gd name="T110" fmla="*/ 15151 w 136"/>
              <a:gd name="T111" fmla="*/ 337965 h 332"/>
              <a:gd name="T112" fmla="*/ 0 w 136"/>
              <a:gd name="T113" fmla="*/ 386881 h 332"/>
              <a:gd name="T114" fmla="*/ 15151 w 136"/>
              <a:gd name="T115" fmla="*/ 432833 h 332"/>
              <a:gd name="T116" fmla="*/ 48209 w 136"/>
              <a:gd name="T117" fmla="*/ 468408 h 332"/>
              <a:gd name="T118" fmla="*/ 90908 w 136"/>
              <a:gd name="T119" fmla="*/ 489160 h 33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36" h="332">
                <a:moveTo>
                  <a:pt x="76" y="0"/>
                </a:moveTo>
                <a:lnTo>
                  <a:pt x="67" y="1"/>
                </a:lnTo>
                <a:lnTo>
                  <a:pt x="57" y="3"/>
                </a:lnTo>
                <a:lnTo>
                  <a:pt x="47" y="7"/>
                </a:lnTo>
                <a:lnTo>
                  <a:pt x="37" y="13"/>
                </a:lnTo>
                <a:lnTo>
                  <a:pt x="28" y="19"/>
                </a:lnTo>
                <a:lnTo>
                  <a:pt x="19" y="27"/>
                </a:lnTo>
                <a:lnTo>
                  <a:pt x="11" y="37"/>
                </a:lnTo>
                <a:lnTo>
                  <a:pt x="6" y="47"/>
                </a:lnTo>
                <a:lnTo>
                  <a:pt x="2" y="59"/>
                </a:lnTo>
                <a:lnTo>
                  <a:pt x="1" y="71"/>
                </a:lnTo>
                <a:lnTo>
                  <a:pt x="2" y="84"/>
                </a:lnTo>
                <a:lnTo>
                  <a:pt x="6" y="96"/>
                </a:lnTo>
                <a:lnTo>
                  <a:pt x="11" y="106"/>
                </a:lnTo>
                <a:lnTo>
                  <a:pt x="20" y="116"/>
                </a:lnTo>
                <a:lnTo>
                  <a:pt x="28" y="124"/>
                </a:lnTo>
                <a:lnTo>
                  <a:pt x="37" y="130"/>
                </a:lnTo>
                <a:lnTo>
                  <a:pt x="47" y="137"/>
                </a:lnTo>
                <a:lnTo>
                  <a:pt x="57" y="140"/>
                </a:lnTo>
                <a:lnTo>
                  <a:pt x="67" y="143"/>
                </a:lnTo>
                <a:lnTo>
                  <a:pt x="75" y="144"/>
                </a:lnTo>
                <a:lnTo>
                  <a:pt x="83" y="143"/>
                </a:lnTo>
                <a:lnTo>
                  <a:pt x="92" y="142"/>
                </a:lnTo>
                <a:lnTo>
                  <a:pt x="100" y="140"/>
                </a:lnTo>
                <a:lnTo>
                  <a:pt x="107" y="135"/>
                </a:lnTo>
                <a:lnTo>
                  <a:pt x="115" y="131"/>
                </a:lnTo>
                <a:lnTo>
                  <a:pt x="121" y="126"/>
                </a:lnTo>
                <a:lnTo>
                  <a:pt x="127" y="120"/>
                </a:lnTo>
                <a:lnTo>
                  <a:pt x="131" y="114"/>
                </a:lnTo>
                <a:lnTo>
                  <a:pt x="134" y="105"/>
                </a:lnTo>
                <a:lnTo>
                  <a:pt x="135" y="96"/>
                </a:lnTo>
                <a:lnTo>
                  <a:pt x="134" y="86"/>
                </a:lnTo>
                <a:lnTo>
                  <a:pt x="131" y="79"/>
                </a:lnTo>
                <a:lnTo>
                  <a:pt x="127" y="71"/>
                </a:lnTo>
                <a:lnTo>
                  <a:pt x="121" y="65"/>
                </a:lnTo>
                <a:lnTo>
                  <a:pt x="115" y="59"/>
                </a:lnTo>
                <a:lnTo>
                  <a:pt x="107" y="55"/>
                </a:lnTo>
                <a:lnTo>
                  <a:pt x="99" y="51"/>
                </a:lnTo>
                <a:lnTo>
                  <a:pt x="91" y="48"/>
                </a:lnTo>
                <a:lnTo>
                  <a:pt x="83" y="47"/>
                </a:lnTo>
                <a:lnTo>
                  <a:pt x="76" y="46"/>
                </a:lnTo>
                <a:lnTo>
                  <a:pt x="67" y="47"/>
                </a:lnTo>
                <a:lnTo>
                  <a:pt x="57" y="49"/>
                </a:lnTo>
                <a:lnTo>
                  <a:pt x="47" y="53"/>
                </a:lnTo>
                <a:lnTo>
                  <a:pt x="37" y="59"/>
                </a:lnTo>
                <a:lnTo>
                  <a:pt x="28" y="65"/>
                </a:lnTo>
                <a:lnTo>
                  <a:pt x="19" y="74"/>
                </a:lnTo>
                <a:lnTo>
                  <a:pt x="11" y="83"/>
                </a:lnTo>
                <a:lnTo>
                  <a:pt x="6" y="94"/>
                </a:lnTo>
                <a:lnTo>
                  <a:pt x="2" y="105"/>
                </a:lnTo>
                <a:lnTo>
                  <a:pt x="1" y="118"/>
                </a:lnTo>
                <a:lnTo>
                  <a:pt x="2" y="130"/>
                </a:lnTo>
                <a:lnTo>
                  <a:pt x="6" y="142"/>
                </a:lnTo>
                <a:lnTo>
                  <a:pt x="11" y="152"/>
                </a:lnTo>
                <a:lnTo>
                  <a:pt x="20" y="162"/>
                </a:lnTo>
                <a:lnTo>
                  <a:pt x="28" y="170"/>
                </a:lnTo>
                <a:lnTo>
                  <a:pt x="37" y="177"/>
                </a:lnTo>
                <a:lnTo>
                  <a:pt x="47" y="183"/>
                </a:lnTo>
                <a:lnTo>
                  <a:pt x="57" y="186"/>
                </a:lnTo>
                <a:lnTo>
                  <a:pt x="67" y="189"/>
                </a:lnTo>
                <a:lnTo>
                  <a:pt x="75" y="190"/>
                </a:lnTo>
                <a:lnTo>
                  <a:pt x="83" y="189"/>
                </a:lnTo>
                <a:lnTo>
                  <a:pt x="92" y="188"/>
                </a:lnTo>
                <a:lnTo>
                  <a:pt x="100" y="186"/>
                </a:lnTo>
                <a:lnTo>
                  <a:pt x="107" y="182"/>
                </a:lnTo>
                <a:lnTo>
                  <a:pt x="115" y="178"/>
                </a:lnTo>
                <a:lnTo>
                  <a:pt x="121" y="172"/>
                </a:lnTo>
                <a:lnTo>
                  <a:pt x="127" y="166"/>
                </a:lnTo>
                <a:lnTo>
                  <a:pt x="131" y="160"/>
                </a:lnTo>
                <a:lnTo>
                  <a:pt x="134" y="151"/>
                </a:lnTo>
                <a:lnTo>
                  <a:pt x="135" y="142"/>
                </a:lnTo>
                <a:lnTo>
                  <a:pt x="134" y="132"/>
                </a:lnTo>
                <a:lnTo>
                  <a:pt x="131" y="125"/>
                </a:lnTo>
                <a:lnTo>
                  <a:pt x="127" y="118"/>
                </a:lnTo>
                <a:lnTo>
                  <a:pt x="121" y="111"/>
                </a:lnTo>
                <a:lnTo>
                  <a:pt x="115" y="105"/>
                </a:lnTo>
                <a:lnTo>
                  <a:pt x="107" y="101"/>
                </a:lnTo>
                <a:lnTo>
                  <a:pt x="99" y="98"/>
                </a:lnTo>
                <a:lnTo>
                  <a:pt x="91" y="95"/>
                </a:lnTo>
                <a:lnTo>
                  <a:pt x="83" y="94"/>
                </a:lnTo>
                <a:lnTo>
                  <a:pt x="76" y="93"/>
                </a:lnTo>
                <a:lnTo>
                  <a:pt x="67" y="94"/>
                </a:lnTo>
                <a:lnTo>
                  <a:pt x="57" y="96"/>
                </a:lnTo>
                <a:lnTo>
                  <a:pt x="46" y="100"/>
                </a:lnTo>
                <a:lnTo>
                  <a:pt x="37" y="105"/>
                </a:lnTo>
                <a:lnTo>
                  <a:pt x="27" y="111"/>
                </a:lnTo>
                <a:lnTo>
                  <a:pt x="19" y="120"/>
                </a:lnTo>
                <a:lnTo>
                  <a:pt x="11" y="129"/>
                </a:lnTo>
                <a:lnTo>
                  <a:pt x="6" y="140"/>
                </a:lnTo>
                <a:lnTo>
                  <a:pt x="2" y="151"/>
                </a:lnTo>
                <a:lnTo>
                  <a:pt x="1" y="164"/>
                </a:lnTo>
                <a:lnTo>
                  <a:pt x="2" y="177"/>
                </a:lnTo>
                <a:lnTo>
                  <a:pt x="6" y="188"/>
                </a:lnTo>
                <a:lnTo>
                  <a:pt x="11" y="199"/>
                </a:lnTo>
                <a:lnTo>
                  <a:pt x="19" y="208"/>
                </a:lnTo>
                <a:lnTo>
                  <a:pt x="28" y="216"/>
                </a:lnTo>
                <a:lnTo>
                  <a:pt x="37" y="223"/>
                </a:lnTo>
                <a:lnTo>
                  <a:pt x="47" y="229"/>
                </a:lnTo>
                <a:lnTo>
                  <a:pt x="57" y="232"/>
                </a:lnTo>
                <a:lnTo>
                  <a:pt x="67" y="235"/>
                </a:lnTo>
                <a:lnTo>
                  <a:pt x="75" y="236"/>
                </a:lnTo>
                <a:lnTo>
                  <a:pt x="83" y="235"/>
                </a:lnTo>
                <a:lnTo>
                  <a:pt x="91" y="234"/>
                </a:lnTo>
                <a:lnTo>
                  <a:pt x="100" y="232"/>
                </a:lnTo>
                <a:lnTo>
                  <a:pt x="107" y="228"/>
                </a:lnTo>
                <a:lnTo>
                  <a:pt x="115" y="224"/>
                </a:lnTo>
                <a:lnTo>
                  <a:pt x="121" y="218"/>
                </a:lnTo>
                <a:lnTo>
                  <a:pt x="127" y="212"/>
                </a:lnTo>
                <a:lnTo>
                  <a:pt x="131" y="206"/>
                </a:lnTo>
                <a:lnTo>
                  <a:pt x="133" y="198"/>
                </a:lnTo>
                <a:lnTo>
                  <a:pt x="135" y="188"/>
                </a:lnTo>
                <a:lnTo>
                  <a:pt x="133" y="179"/>
                </a:lnTo>
                <a:lnTo>
                  <a:pt x="131" y="171"/>
                </a:lnTo>
                <a:lnTo>
                  <a:pt x="127" y="164"/>
                </a:lnTo>
                <a:lnTo>
                  <a:pt x="121" y="158"/>
                </a:lnTo>
                <a:lnTo>
                  <a:pt x="115" y="151"/>
                </a:lnTo>
                <a:lnTo>
                  <a:pt x="107" y="147"/>
                </a:lnTo>
                <a:lnTo>
                  <a:pt x="99" y="144"/>
                </a:lnTo>
                <a:lnTo>
                  <a:pt x="91" y="141"/>
                </a:lnTo>
                <a:lnTo>
                  <a:pt x="83" y="140"/>
                </a:lnTo>
                <a:lnTo>
                  <a:pt x="75" y="139"/>
                </a:lnTo>
                <a:lnTo>
                  <a:pt x="67" y="140"/>
                </a:lnTo>
                <a:lnTo>
                  <a:pt x="57" y="142"/>
                </a:lnTo>
                <a:lnTo>
                  <a:pt x="47" y="146"/>
                </a:lnTo>
                <a:lnTo>
                  <a:pt x="37" y="152"/>
                </a:lnTo>
                <a:lnTo>
                  <a:pt x="28" y="160"/>
                </a:lnTo>
                <a:lnTo>
                  <a:pt x="20" y="168"/>
                </a:lnTo>
                <a:lnTo>
                  <a:pt x="11" y="178"/>
                </a:lnTo>
                <a:lnTo>
                  <a:pt x="6" y="188"/>
                </a:lnTo>
                <a:lnTo>
                  <a:pt x="2" y="201"/>
                </a:lnTo>
                <a:lnTo>
                  <a:pt x="1" y="213"/>
                </a:lnTo>
                <a:lnTo>
                  <a:pt x="2" y="226"/>
                </a:lnTo>
                <a:lnTo>
                  <a:pt x="6" y="237"/>
                </a:lnTo>
                <a:lnTo>
                  <a:pt x="12" y="248"/>
                </a:lnTo>
                <a:lnTo>
                  <a:pt x="20" y="256"/>
                </a:lnTo>
                <a:lnTo>
                  <a:pt x="28" y="265"/>
                </a:lnTo>
                <a:lnTo>
                  <a:pt x="38" y="272"/>
                </a:lnTo>
                <a:lnTo>
                  <a:pt x="48" y="278"/>
                </a:lnTo>
                <a:lnTo>
                  <a:pt x="58" y="282"/>
                </a:lnTo>
                <a:lnTo>
                  <a:pt x="68" y="284"/>
                </a:lnTo>
                <a:lnTo>
                  <a:pt x="76" y="285"/>
                </a:lnTo>
                <a:lnTo>
                  <a:pt x="83" y="284"/>
                </a:lnTo>
                <a:lnTo>
                  <a:pt x="91" y="282"/>
                </a:lnTo>
                <a:lnTo>
                  <a:pt x="99" y="279"/>
                </a:lnTo>
                <a:lnTo>
                  <a:pt x="107" y="274"/>
                </a:lnTo>
                <a:lnTo>
                  <a:pt x="114" y="270"/>
                </a:lnTo>
                <a:lnTo>
                  <a:pt x="121" y="264"/>
                </a:lnTo>
                <a:lnTo>
                  <a:pt x="126" y="257"/>
                </a:lnTo>
                <a:lnTo>
                  <a:pt x="131" y="251"/>
                </a:lnTo>
                <a:lnTo>
                  <a:pt x="133" y="243"/>
                </a:lnTo>
                <a:lnTo>
                  <a:pt x="134" y="235"/>
                </a:lnTo>
                <a:lnTo>
                  <a:pt x="133" y="228"/>
                </a:lnTo>
                <a:lnTo>
                  <a:pt x="132" y="221"/>
                </a:lnTo>
                <a:lnTo>
                  <a:pt x="128" y="213"/>
                </a:lnTo>
                <a:lnTo>
                  <a:pt x="123" y="207"/>
                </a:lnTo>
                <a:lnTo>
                  <a:pt x="117" y="202"/>
                </a:lnTo>
                <a:lnTo>
                  <a:pt x="110" y="197"/>
                </a:lnTo>
                <a:lnTo>
                  <a:pt x="102" y="192"/>
                </a:lnTo>
                <a:lnTo>
                  <a:pt x="94" y="189"/>
                </a:lnTo>
                <a:lnTo>
                  <a:pt x="85" y="188"/>
                </a:lnTo>
                <a:lnTo>
                  <a:pt x="76" y="187"/>
                </a:lnTo>
                <a:lnTo>
                  <a:pt x="65" y="188"/>
                </a:lnTo>
                <a:lnTo>
                  <a:pt x="55" y="191"/>
                </a:lnTo>
                <a:lnTo>
                  <a:pt x="45" y="196"/>
                </a:lnTo>
                <a:lnTo>
                  <a:pt x="35" y="202"/>
                </a:lnTo>
                <a:lnTo>
                  <a:pt x="26" y="209"/>
                </a:lnTo>
                <a:lnTo>
                  <a:pt x="17" y="218"/>
                </a:lnTo>
                <a:lnTo>
                  <a:pt x="11" y="228"/>
                </a:lnTo>
                <a:lnTo>
                  <a:pt x="5" y="238"/>
                </a:lnTo>
                <a:lnTo>
                  <a:pt x="2" y="249"/>
                </a:lnTo>
                <a:lnTo>
                  <a:pt x="0" y="261"/>
                </a:lnTo>
                <a:lnTo>
                  <a:pt x="2" y="271"/>
                </a:lnTo>
                <a:lnTo>
                  <a:pt x="5" y="282"/>
                </a:lnTo>
                <a:lnTo>
                  <a:pt x="11" y="292"/>
                </a:lnTo>
                <a:lnTo>
                  <a:pt x="17" y="301"/>
                </a:lnTo>
                <a:lnTo>
                  <a:pt x="26" y="310"/>
                </a:lnTo>
                <a:lnTo>
                  <a:pt x="35" y="316"/>
                </a:lnTo>
                <a:lnTo>
                  <a:pt x="46" y="323"/>
                </a:lnTo>
                <a:lnTo>
                  <a:pt x="55" y="327"/>
                </a:lnTo>
                <a:lnTo>
                  <a:pt x="66" y="330"/>
                </a:lnTo>
                <a:lnTo>
                  <a:pt x="76" y="331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4" name="Freeform 38"/>
          <p:cNvSpPr>
            <a:spLocks/>
          </p:cNvSpPr>
          <p:nvPr/>
        </p:nvSpPr>
        <p:spPr bwMode="auto">
          <a:xfrm>
            <a:off x="2813050" y="3654425"/>
            <a:ext cx="187325" cy="493713"/>
          </a:xfrm>
          <a:custGeom>
            <a:avLst/>
            <a:gdLst>
              <a:gd name="T0" fmla="*/ 107436 w 136"/>
              <a:gd name="T1" fmla="*/ 4461 h 332"/>
              <a:gd name="T2" fmla="*/ 147381 w 136"/>
              <a:gd name="T3" fmla="*/ 28255 h 332"/>
              <a:gd name="T4" fmla="*/ 177683 w 136"/>
              <a:gd name="T5" fmla="*/ 69893 h 332"/>
              <a:gd name="T6" fmla="*/ 183193 w 136"/>
              <a:gd name="T7" fmla="*/ 124915 h 332"/>
              <a:gd name="T8" fmla="*/ 158400 w 136"/>
              <a:gd name="T9" fmla="*/ 172502 h 332"/>
              <a:gd name="T10" fmla="*/ 121210 w 136"/>
              <a:gd name="T11" fmla="*/ 203731 h 332"/>
              <a:gd name="T12" fmla="*/ 82643 w 136"/>
              <a:gd name="T13" fmla="*/ 214141 h 332"/>
              <a:gd name="T14" fmla="*/ 48209 w 136"/>
              <a:gd name="T15" fmla="*/ 208192 h 332"/>
              <a:gd name="T16" fmla="*/ 19283 w 136"/>
              <a:gd name="T17" fmla="*/ 187373 h 332"/>
              <a:gd name="T18" fmla="*/ 1377 w 136"/>
              <a:gd name="T19" fmla="*/ 156144 h 332"/>
              <a:gd name="T20" fmla="*/ 5510 w 136"/>
              <a:gd name="T21" fmla="*/ 117480 h 332"/>
              <a:gd name="T22" fmla="*/ 27548 w 136"/>
              <a:gd name="T23" fmla="*/ 87738 h 332"/>
              <a:gd name="T24" fmla="*/ 60605 w 136"/>
              <a:gd name="T25" fmla="*/ 71380 h 332"/>
              <a:gd name="T26" fmla="*/ 93663 w 136"/>
              <a:gd name="T27" fmla="*/ 69893 h 332"/>
              <a:gd name="T28" fmla="*/ 134984 w 136"/>
              <a:gd name="T29" fmla="*/ 87738 h 332"/>
              <a:gd name="T30" fmla="*/ 170796 w 136"/>
              <a:gd name="T31" fmla="*/ 123428 h 332"/>
              <a:gd name="T32" fmla="*/ 184570 w 136"/>
              <a:gd name="T33" fmla="*/ 175476 h 332"/>
              <a:gd name="T34" fmla="*/ 170796 w 136"/>
              <a:gd name="T35" fmla="*/ 226037 h 332"/>
              <a:gd name="T36" fmla="*/ 134984 w 136"/>
              <a:gd name="T37" fmla="*/ 263214 h 332"/>
              <a:gd name="T38" fmla="*/ 93663 w 136"/>
              <a:gd name="T39" fmla="*/ 281060 h 332"/>
              <a:gd name="T40" fmla="*/ 59228 w 136"/>
              <a:gd name="T41" fmla="*/ 279572 h 332"/>
              <a:gd name="T42" fmla="*/ 27548 w 136"/>
              <a:gd name="T43" fmla="*/ 264702 h 332"/>
              <a:gd name="T44" fmla="*/ 5510 w 136"/>
              <a:gd name="T45" fmla="*/ 237934 h 332"/>
              <a:gd name="T46" fmla="*/ 1377 w 136"/>
              <a:gd name="T47" fmla="*/ 196296 h 332"/>
              <a:gd name="T48" fmla="*/ 19283 w 136"/>
              <a:gd name="T49" fmla="*/ 165067 h 332"/>
              <a:gd name="T50" fmla="*/ 49586 w 136"/>
              <a:gd name="T51" fmla="*/ 145735 h 332"/>
              <a:gd name="T52" fmla="*/ 81266 w 136"/>
              <a:gd name="T53" fmla="*/ 138299 h 332"/>
              <a:gd name="T54" fmla="*/ 122588 w 136"/>
              <a:gd name="T55" fmla="*/ 148709 h 332"/>
              <a:gd name="T56" fmla="*/ 159777 w 136"/>
              <a:gd name="T57" fmla="*/ 178450 h 332"/>
              <a:gd name="T58" fmla="*/ 183193 w 136"/>
              <a:gd name="T59" fmla="*/ 224550 h 332"/>
              <a:gd name="T60" fmla="*/ 177683 w 136"/>
              <a:gd name="T61" fmla="*/ 279572 h 332"/>
              <a:gd name="T62" fmla="*/ 147381 w 136"/>
              <a:gd name="T63" fmla="*/ 321211 h 332"/>
              <a:gd name="T64" fmla="*/ 107436 w 136"/>
              <a:gd name="T65" fmla="*/ 345004 h 332"/>
              <a:gd name="T66" fmla="*/ 71624 w 136"/>
              <a:gd name="T67" fmla="*/ 349466 h 332"/>
              <a:gd name="T68" fmla="*/ 38567 w 136"/>
              <a:gd name="T69" fmla="*/ 339056 h 332"/>
              <a:gd name="T70" fmla="*/ 11019 w 136"/>
              <a:gd name="T71" fmla="*/ 315263 h 332"/>
              <a:gd name="T72" fmla="*/ 0 w 136"/>
              <a:gd name="T73" fmla="*/ 279572 h 332"/>
              <a:gd name="T74" fmla="*/ 11019 w 136"/>
              <a:gd name="T75" fmla="*/ 243882 h 332"/>
              <a:gd name="T76" fmla="*/ 38567 w 136"/>
              <a:gd name="T77" fmla="*/ 218602 h 332"/>
              <a:gd name="T78" fmla="*/ 71624 w 136"/>
              <a:gd name="T79" fmla="*/ 208192 h 332"/>
              <a:gd name="T80" fmla="*/ 107436 w 136"/>
              <a:gd name="T81" fmla="*/ 211166 h 332"/>
              <a:gd name="T82" fmla="*/ 147381 w 136"/>
              <a:gd name="T83" fmla="*/ 237934 h 332"/>
              <a:gd name="T84" fmla="*/ 177683 w 136"/>
              <a:gd name="T85" fmla="*/ 279572 h 332"/>
              <a:gd name="T86" fmla="*/ 183193 w 136"/>
              <a:gd name="T87" fmla="*/ 336082 h 332"/>
              <a:gd name="T88" fmla="*/ 158400 w 136"/>
              <a:gd name="T89" fmla="*/ 380694 h 332"/>
              <a:gd name="T90" fmla="*/ 119833 w 136"/>
              <a:gd name="T91" fmla="*/ 413410 h 332"/>
              <a:gd name="T92" fmla="*/ 81266 w 136"/>
              <a:gd name="T93" fmla="*/ 423820 h 332"/>
              <a:gd name="T94" fmla="*/ 49586 w 136"/>
              <a:gd name="T95" fmla="*/ 414897 h 332"/>
              <a:gd name="T96" fmla="*/ 19283 w 136"/>
              <a:gd name="T97" fmla="*/ 392591 h 332"/>
              <a:gd name="T98" fmla="*/ 2755 w 136"/>
              <a:gd name="T99" fmla="*/ 361362 h 332"/>
              <a:gd name="T100" fmla="*/ 4132 w 136"/>
              <a:gd name="T101" fmla="*/ 328646 h 332"/>
              <a:gd name="T102" fmla="*/ 24793 w 136"/>
              <a:gd name="T103" fmla="*/ 300392 h 332"/>
              <a:gd name="T104" fmla="*/ 56473 w 136"/>
              <a:gd name="T105" fmla="*/ 281060 h 332"/>
              <a:gd name="T106" fmla="*/ 96417 w 136"/>
              <a:gd name="T107" fmla="*/ 279572 h 332"/>
              <a:gd name="T108" fmla="*/ 137739 w 136"/>
              <a:gd name="T109" fmla="*/ 300392 h 332"/>
              <a:gd name="T110" fmla="*/ 170796 w 136"/>
              <a:gd name="T111" fmla="*/ 339056 h 332"/>
              <a:gd name="T112" fmla="*/ 185948 w 136"/>
              <a:gd name="T113" fmla="*/ 388130 h 332"/>
              <a:gd name="T114" fmla="*/ 170796 w 136"/>
              <a:gd name="T115" fmla="*/ 434230 h 332"/>
              <a:gd name="T116" fmla="*/ 137739 w 136"/>
              <a:gd name="T117" fmla="*/ 469920 h 332"/>
              <a:gd name="T118" fmla="*/ 95040 w 136"/>
              <a:gd name="T119" fmla="*/ 490739 h 33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36" h="332">
                <a:moveTo>
                  <a:pt x="59" y="0"/>
                </a:moveTo>
                <a:lnTo>
                  <a:pt x="68" y="1"/>
                </a:lnTo>
                <a:lnTo>
                  <a:pt x="78" y="3"/>
                </a:lnTo>
                <a:lnTo>
                  <a:pt x="88" y="7"/>
                </a:lnTo>
                <a:lnTo>
                  <a:pt x="98" y="13"/>
                </a:lnTo>
                <a:lnTo>
                  <a:pt x="107" y="19"/>
                </a:lnTo>
                <a:lnTo>
                  <a:pt x="116" y="27"/>
                </a:lnTo>
                <a:lnTo>
                  <a:pt x="124" y="37"/>
                </a:lnTo>
                <a:lnTo>
                  <a:pt x="129" y="47"/>
                </a:lnTo>
                <a:lnTo>
                  <a:pt x="133" y="59"/>
                </a:lnTo>
                <a:lnTo>
                  <a:pt x="134" y="71"/>
                </a:lnTo>
                <a:lnTo>
                  <a:pt x="133" y="84"/>
                </a:lnTo>
                <a:lnTo>
                  <a:pt x="129" y="96"/>
                </a:lnTo>
                <a:lnTo>
                  <a:pt x="124" y="106"/>
                </a:lnTo>
                <a:lnTo>
                  <a:pt x="115" y="116"/>
                </a:lnTo>
                <a:lnTo>
                  <a:pt x="107" y="124"/>
                </a:lnTo>
                <a:lnTo>
                  <a:pt x="98" y="130"/>
                </a:lnTo>
                <a:lnTo>
                  <a:pt x="88" y="137"/>
                </a:lnTo>
                <a:lnTo>
                  <a:pt x="78" y="140"/>
                </a:lnTo>
                <a:lnTo>
                  <a:pt x="68" y="143"/>
                </a:lnTo>
                <a:lnTo>
                  <a:pt x="60" y="144"/>
                </a:lnTo>
                <a:lnTo>
                  <a:pt x="52" y="143"/>
                </a:lnTo>
                <a:lnTo>
                  <a:pt x="43" y="142"/>
                </a:lnTo>
                <a:lnTo>
                  <a:pt x="35" y="140"/>
                </a:lnTo>
                <a:lnTo>
                  <a:pt x="28" y="135"/>
                </a:lnTo>
                <a:lnTo>
                  <a:pt x="20" y="131"/>
                </a:lnTo>
                <a:lnTo>
                  <a:pt x="14" y="126"/>
                </a:lnTo>
                <a:lnTo>
                  <a:pt x="8" y="120"/>
                </a:lnTo>
                <a:lnTo>
                  <a:pt x="4" y="114"/>
                </a:lnTo>
                <a:lnTo>
                  <a:pt x="1" y="105"/>
                </a:lnTo>
                <a:lnTo>
                  <a:pt x="0" y="96"/>
                </a:lnTo>
                <a:lnTo>
                  <a:pt x="1" y="86"/>
                </a:lnTo>
                <a:lnTo>
                  <a:pt x="4" y="79"/>
                </a:lnTo>
                <a:lnTo>
                  <a:pt x="8" y="71"/>
                </a:lnTo>
                <a:lnTo>
                  <a:pt x="14" y="65"/>
                </a:lnTo>
                <a:lnTo>
                  <a:pt x="20" y="59"/>
                </a:lnTo>
                <a:lnTo>
                  <a:pt x="28" y="55"/>
                </a:lnTo>
                <a:lnTo>
                  <a:pt x="36" y="51"/>
                </a:lnTo>
                <a:lnTo>
                  <a:pt x="44" y="48"/>
                </a:lnTo>
                <a:lnTo>
                  <a:pt x="52" y="47"/>
                </a:lnTo>
                <a:lnTo>
                  <a:pt x="59" y="46"/>
                </a:lnTo>
                <a:lnTo>
                  <a:pt x="68" y="47"/>
                </a:lnTo>
                <a:lnTo>
                  <a:pt x="78" y="49"/>
                </a:lnTo>
                <a:lnTo>
                  <a:pt x="88" y="53"/>
                </a:lnTo>
                <a:lnTo>
                  <a:pt x="98" y="59"/>
                </a:lnTo>
                <a:lnTo>
                  <a:pt x="107" y="65"/>
                </a:lnTo>
                <a:lnTo>
                  <a:pt x="116" y="74"/>
                </a:lnTo>
                <a:lnTo>
                  <a:pt x="124" y="83"/>
                </a:lnTo>
                <a:lnTo>
                  <a:pt x="129" y="94"/>
                </a:lnTo>
                <a:lnTo>
                  <a:pt x="133" y="105"/>
                </a:lnTo>
                <a:lnTo>
                  <a:pt x="134" y="118"/>
                </a:lnTo>
                <a:lnTo>
                  <a:pt x="133" y="130"/>
                </a:lnTo>
                <a:lnTo>
                  <a:pt x="129" y="142"/>
                </a:lnTo>
                <a:lnTo>
                  <a:pt x="124" y="152"/>
                </a:lnTo>
                <a:lnTo>
                  <a:pt x="115" y="162"/>
                </a:lnTo>
                <a:lnTo>
                  <a:pt x="107" y="170"/>
                </a:lnTo>
                <a:lnTo>
                  <a:pt x="98" y="177"/>
                </a:lnTo>
                <a:lnTo>
                  <a:pt x="88" y="183"/>
                </a:lnTo>
                <a:lnTo>
                  <a:pt x="78" y="186"/>
                </a:lnTo>
                <a:lnTo>
                  <a:pt x="68" y="189"/>
                </a:lnTo>
                <a:lnTo>
                  <a:pt x="60" y="190"/>
                </a:lnTo>
                <a:lnTo>
                  <a:pt x="52" y="189"/>
                </a:lnTo>
                <a:lnTo>
                  <a:pt x="43" y="188"/>
                </a:lnTo>
                <a:lnTo>
                  <a:pt x="35" y="186"/>
                </a:lnTo>
                <a:lnTo>
                  <a:pt x="28" y="182"/>
                </a:lnTo>
                <a:lnTo>
                  <a:pt x="20" y="178"/>
                </a:lnTo>
                <a:lnTo>
                  <a:pt x="14" y="172"/>
                </a:lnTo>
                <a:lnTo>
                  <a:pt x="8" y="166"/>
                </a:lnTo>
                <a:lnTo>
                  <a:pt x="4" y="160"/>
                </a:lnTo>
                <a:lnTo>
                  <a:pt x="1" y="151"/>
                </a:lnTo>
                <a:lnTo>
                  <a:pt x="0" y="142"/>
                </a:lnTo>
                <a:lnTo>
                  <a:pt x="1" y="132"/>
                </a:lnTo>
                <a:lnTo>
                  <a:pt x="4" y="125"/>
                </a:lnTo>
                <a:lnTo>
                  <a:pt x="8" y="118"/>
                </a:lnTo>
                <a:lnTo>
                  <a:pt x="14" y="111"/>
                </a:lnTo>
                <a:lnTo>
                  <a:pt x="20" y="105"/>
                </a:lnTo>
                <a:lnTo>
                  <a:pt x="28" y="101"/>
                </a:lnTo>
                <a:lnTo>
                  <a:pt x="36" y="98"/>
                </a:lnTo>
                <a:lnTo>
                  <a:pt x="44" y="95"/>
                </a:lnTo>
                <a:lnTo>
                  <a:pt x="52" y="94"/>
                </a:lnTo>
                <a:lnTo>
                  <a:pt x="59" y="93"/>
                </a:lnTo>
                <a:lnTo>
                  <a:pt x="68" y="94"/>
                </a:lnTo>
                <a:lnTo>
                  <a:pt x="78" y="96"/>
                </a:lnTo>
                <a:lnTo>
                  <a:pt x="89" y="100"/>
                </a:lnTo>
                <a:lnTo>
                  <a:pt x="98" y="105"/>
                </a:lnTo>
                <a:lnTo>
                  <a:pt x="108" y="111"/>
                </a:lnTo>
                <a:lnTo>
                  <a:pt x="116" y="120"/>
                </a:lnTo>
                <a:lnTo>
                  <a:pt x="124" y="129"/>
                </a:lnTo>
                <a:lnTo>
                  <a:pt x="129" y="140"/>
                </a:lnTo>
                <a:lnTo>
                  <a:pt x="133" y="151"/>
                </a:lnTo>
                <a:lnTo>
                  <a:pt x="134" y="164"/>
                </a:lnTo>
                <a:lnTo>
                  <a:pt x="133" y="177"/>
                </a:lnTo>
                <a:lnTo>
                  <a:pt x="129" y="188"/>
                </a:lnTo>
                <a:lnTo>
                  <a:pt x="124" y="199"/>
                </a:lnTo>
                <a:lnTo>
                  <a:pt x="116" y="208"/>
                </a:lnTo>
                <a:lnTo>
                  <a:pt x="107" y="216"/>
                </a:lnTo>
                <a:lnTo>
                  <a:pt x="98" y="223"/>
                </a:lnTo>
                <a:lnTo>
                  <a:pt x="88" y="229"/>
                </a:lnTo>
                <a:lnTo>
                  <a:pt x="78" y="232"/>
                </a:lnTo>
                <a:lnTo>
                  <a:pt x="68" y="235"/>
                </a:lnTo>
                <a:lnTo>
                  <a:pt x="60" y="236"/>
                </a:lnTo>
                <a:lnTo>
                  <a:pt x="52" y="235"/>
                </a:lnTo>
                <a:lnTo>
                  <a:pt x="44" y="234"/>
                </a:lnTo>
                <a:lnTo>
                  <a:pt x="35" y="232"/>
                </a:lnTo>
                <a:lnTo>
                  <a:pt x="28" y="228"/>
                </a:lnTo>
                <a:lnTo>
                  <a:pt x="20" y="224"/>
                </a:lnTo>
                <a:lnTo>
                  <a:pt x="14" y="218"/>
                </a:lnTo>
                <a:lnTo>
                  <a:pt x="8" y="212"/>
                </a:lnTo>
                <a:lnTo>
                  <a:pt x="4" y="206"/>
                </a:lnTo>
                <a:lnTo>
                  <a:pt x="2" y="198"/>
                </a:lnTo>
                <a:lnTo>
                  <a:pt x="0" y="188"/>
                </a:lnTo>
                <a:lnTo>
                  <a:pt x="2" y="179"/>
                </a:lnTo>
                <a:lnTo>
                  <a:pt x="4" y="171"/>
                </a:lnTo>
                <a:lnTo>
                  <a:pt x="8" y="164"/>
                </a:lnTo>
                <a:lnTo>
                  <a:pt x="14" y="158"/>
                </a:lnTo>
                <a:lnTo>
                  <a:pt x="20" y="151"/>
                </a:lnTo>
                <a:lnTo>
                  <a:pt x="28" y="147"/>
                </a:lnTo>
                <a:lnTo>
                  <a:pt x="36" y="144"/>
                </a:lnTo>
                <a:lnTo>
                  <a:pt x="44" y="141"/>
                </a:lnTo>
                <a:lnTo>
                  <a:pt x="52" y="140"/>
                </a:lnTo>
                <a:lnTo>
                  <a:pt x="60" y="139"/>
                </a:lnTo>
                <a:lnTo>
                  <a:pt x="68" y="140"/>
                </a:lnTo>
                <a:lnTo>
                  <a:pt x="78" y="142"/>
                </a:lnTo>
                <a:lnTo>
                  <a:pt x="88" y="146"/>
                </a:lnTo>
                <a:lnTo>
                  <a:pt x="98" y="152"/>
                </a:lnTo>
                <a:lnTo>
                  <a:pt x="107" y="160"/>
                </a:lnTo>
                <a:lnTo>
                  <a:pt x="115" y="168"/>
                </a:lnTo>
                <a:lnTo>
                  <a:pt x="124" y="178"/>
                </a:lnTo>
                <a:lnTo>
                  <a:pt x="129" y="188"/>
                </a:lnTo>
                <a:lnTo>
                  <a:pt x="133" y="201"/>
                </a:lnTo>
                <a:lnTo>
                  <a:pt x="134" y="213"/>
                </a:lnTo>
                <a:lnTo>
                  <a:pt x="133" y="226"/>
                </a:lnTo>
                <a:lnTo>
                  <a:pt x="129" y="237"/>
                </a:lnTo>
                <a:lnTo>
                  <a:pt x="123" y="248"/>
                </a:lnTo>
                <a:lnTo>
                  <a:pt x="115" y="256"/>
                </a:lnTo>
                <a:lnTo>
                  <a:pt x="107" y="265"/>
                </a:lnTo>
                <a:lnTo>
                  <a:pt x="97" y="272"/>
                </a:lnTo>
                <a:lnTo>
                  <a:pt x="87" y="278"/>
                </a:lnTo>
                <a:lnTo>
                  <a:pt x="77" y="282"/>
                </a:lnTo>
                <a:lnTo>
                  <a:pt x="68" y="284"/>
                </a:lnTo>
                <a:lnTo>
                  <a:pt x="59" y="285"/>
                </a:lnTo>
                <a:lnTo>
                  <a:pt x="52" y="284"/>
                </a:lnTo>
                <a:lnTo>
                  <a:pt x="44" y="282"/>
                </a:lnTo>
                <a:lnTo>
                  <a:pt x="36" y="279"/>
                </a:lnTo>
                <a:lnTo>
                  <a:pt x="28" y="274"/>
                </a:lnTo>
                <a:lnTo>
                  <a:pt x="21" y="270"/>
                </a:lnTo>
                <a:lnTo>
                  <a:pt x="14" y="264"/>
                </a:lnTo>
                <a:lnTo>
                  <a:pt x="9" y="257"/>
                </a:lnTo>
                <a:lnTo>
                  <a:pt x="4" y="251"/>
                </a:lnTo>
                <a:lnTo>
                  <a:pt x="2" y="243"/>
                </a:lnTo>
                <a:lnTo>
                  <a:pt x="1" y="235"/>
                </a:lnTo>
                <a:lnTo>
                  <a:pt x="2" y="228"/>
                </a:lnTo>
                <a:lnTo>
                  <a:pt x="3" y="221"/>
                </a:lnTo>
                <a:lnTo>
                  <a:pt x="7" y="213"/>
                </a:lnTo>
                <a:lnTo>
                  <a:pt x="12" y="207"/>
                </a:lnTo>
                <a:lnTo>
                  <a:pt x="18" y="202"/>
                </a:lnTo>
                <a:lnTo>
                  <a:pt x="25" y="197"/>
                </a:lnTo>
                <a:lnTo>
                  <a:pt x="33" y="192"/>
                </a:lnTo>
                <a:lnTo>
                  <a:pt x="41" y="189"/>
                </a:lnTo>
                <a:lnTo>
                  <a:pt x="50" y="188"/>
                </a:lnTo>
                <a:lnTo>
                  <a:pt x="59" y="187"/>
                </a:lnTo>
                <a:lnTo>
                  <a:pt x="70" y="188"/>
                </a:lnTo>
                <a:lnTo>
                  <a:pt x="80" y="191"/>
                </a:lnTo>
                <a:lnTo>
                  <a:pt x="90" y="196"/>
                </a:lnTo>
                <a:lnTo>
                  <a:pt x="100" y="202"/>
                </a:lnTo>
                <a:lnTo>
                  <a:pt x="109" y="209"/>
                </a:lnTo>
                <a:lnTo>
                  <a:pt x="118" y="218"/>
                </a:lnTo>
                <a:lnTo>
                  <a:pt x="124" y="228"/>
                </a:lnTo>
                <a:lnTo>
                  <a:pt x="130" y="238"/>
                </a:lnTo>
                <a:lnTo>
                  <a:pt x="133" y="249"/>
                </a:lnTo>
                <a:lnTo>
                  <a:pt x="135" y="261"/>
                </a:lnTo>
                <a:lnTo>
                  <a:pt x="133" y="271"/>
                </a:lnTo>
                <a:lnTo>
                  <a:pt x="130" y="282"/>
                </a:lnTo>
                <a:lnTo>
                  <a:pt x="124" y="292"/>
                </a:lnTo>
                <a:lnTo>
                  <a:pt x="118" y="301"/>
                </a:lnTo>
                <a:lnTo>
                  <a:pt x="109" y="310"/>
                </a:lnTo>
                <a:lnTo>
                  <a:pt x="100" y="316"/>
                </a:lnTo>
                <a:lnTo>
                  <a:pt x="89" y="323"/>
                </a:lnTo>
                <a:lnTo>
                  <a:pt x="80" y="327"/>
                </a:lnTo>
                <a:lnTo>
                  <a:pt x="69" y="330"/>
                </a:lnTo>
                <a:lnTo>
                  <a:pt x="59" y="331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5" name="Freeform 39"/>
          <p:cNvSpPr>
            <a:spLocks/>
          </p:cNvSpPr>
          <p:nvPr/>
        </p:nvSpPr>
        <p:spPr bwMode="auto">
          <a:xfrm>
            <a:off x="2247900" y="4262438"/>
            <a:ext cx="457200" cy="201612"/>
          </a:xfrm>
          <a:custGeom>
            <a:avLst/>
            <a:gdLst>
              <a:gd name="T0" fmla="*/ 451692 w 332"/>
              <a:gd name="T1" fmla="*/ 115630 h 136"/>
              <a:gd name="T2" fmla="*/ 429658 w 332"/>
              <a:gd name="T3" fmla="*/ 158621 h 136"/>
              <a:gd name="T4" fmla="*/ 391099 w 332"/>
              <a:gd name="T5" fmla="*/ 191235 h 136"/>
              <a:gd name="T6" fmla="*/ 340146 w 332"/>
              <a:gd name="T7" fmla="*/ 197165 h 136"/>
              <a:gd name="T8" fmla="*/ 296078 w 332"/>
              <a:gd name="T9" fmla="*/ 170481 h 136"/>
              <a:gd name="T10" fmla="*/ 267159 w 332"/>
              <a:gd name="T11" fmla="*/ 130455 h 136"/>
              <a:gd name="T12" fmla="*/ 257519 w 332"/>
              <a:gd name="T13" fmla="*/ 88946 h 136"/>
              <a:gd name="T14" fmla="*/ 263028 w 332"/>
              <a:gd name="T15" fmla="*/ 51885 h 136"/>
              <a:gd name="T16" fmla="*/ 282307 w 332"/>
              <a:gd name="T17" fmla="*/ 20754 h 136"/>
              <a:gd name="T18" fmla="*/ 311227 w 332"/>
              <a:gd name="T19" fmla="*/ 1482 h 136"/>
              <a:gd name="T20" fmla="*/ 347031 w 332"/>
              <a:gd name="T21" fmla="*/ 5930 h 136"/>
              <a:gd name="T22" fmla="*/ 374573 w 332"/>
              <a:gd name="T23" fmla="*/ 29649 h 136"/>
              <a:gd name="T24" fmla="*/ 389722 w 332"/>
              <a:gd name="T25" fmla="*/ 65227 h 136"/>
              <a:gd name="T26" fmla="*/ 391099 w 332"/>
              <a:gd name="T27" fmla="*/ 100806 h 136"/>
              <a:gd name="T28" fmla="*/ 374573 w 332"/>
              <a:gd name="T29" fmla="*/ 145279 h 136"/>
              <a:gd name="T30" fmla="*/ 341523 w 332"/>
              <a:gd name="T31" fmla="*/ 183823 h 136"/>
              <a:gd name="T32" fmla="*/ 293324 w 332"/>
              <a:gd name="T33" fmla="*/ 198647 h 136"/>
              <a:gd name="T34" fmla="*/ 246502 w 332"/>
              <a:gd name="T35" fmla="*/ 183823 h 136"/>
              <a:gd name="T36" fmla="*/ 212075 w 332"/>
              <a:gd name="T37" fmla="*/ 145279 h 136"/>
              <a:gd name="T38" fmla="*/ 195549 w 332"/>
              <a:gd name="T39" fmla="*/ 100806 h 136"/>
              <a:gd name="T40" fmla="*/ 196927 w 332"/>
              <a:gd name="T41" fmla="*/ 63745 h 136"/>
              <a:gd name="T42" fmla="*/ 210698 w 332"/>
              <a:gd name="T43" fmla="*/ 29649 h 136"/>
              <a:gd name="T44" fmla="*/ 235486 w 332"/>
              <a:gd name="T45" fmla="*/ 5930 h 136"/>
              <a:gd name="T46" fmla="*/ 274045 w 332"/>
              <a:gd name="T47" fmla="*/ 1482 h 136"/>
              <a:gd name="T48" fmla="*/ 302964 w 332"/>
              <a:gd name="T49" fmla="*/ 20754 h 136"/>
              <a:gd name="T50" fmla="*/ 320866 w 332"/>
              <a:gd name="T51" fmla="*/ 53368 h 136"/>
              <a:gd name="T52" fmla="*/ 327752 w 332"/>
              <a:gd name="T53" fmla="*/ 87464 h 136"/>
              <a:gd name="T54" fmla="*/ 318112 w 332"/>
              <a:gd name="T55" fmla="*/ 131937 h 136"/>
              <a:gd name="T56" fmla="*/ 290570 w 332"/>
              <a:gd name="T57" fmla="*/ 171963 h 136"/>
              <a:gd name="T58" fmla="*/ 247880 w 332"/>
              <a:gd name="T59" fmla="*/ 197165 h 136"/>
              <a:gd name="T60" fmla="*/ 196927 w 332"/>
              <a:gd name="T61" fmla="*/ 191235 h 136"/>
              <a:gd name="T62" fmla="*/ 158367 w 332"/>
              <a:gd name="T63" fmla="*/ 158621 h 136"/>
              <a:gd name="T64" fmla="*/ 136334 w 332"/>
              <a:gd name="T65" fmla="*/ 115630 h 136"/>
              <a:gd name="T66" fmla="*/ 132202 w 332"/>
              <a:gd name="T67" fmla="*/ 77087 h 136"/>
              <a:gd name="T68" fmla="*/ 141842 w 332"/>
              <a:gd name="T69" fmla="*/ 41508 h 136"/>
              <a:gd name="T70" fmla="*/ 163876 w 332"/>
              <a:gd name="T71" fmla="*/ 11860 h 136"/>
              <a:gd name="T72" fmla="*/ 196927 w 332"/>
              <a:gd name="T73" fmla="*/ 0 h 136"/>
              <a:gd name="T74" fmla="*/ 229977 w 332"/>
              <a:gd name="T75" fmla="*/ 11860 h 136"/>
              <a:gd name="T76" fmla="*/ 253388 w 332"/>
              <a:gd name="T77" fmla="*/ 41508 h 136"/>
              <a:gd name="T78" fmla="*/ 263028 w 332"/>
              <a:gd name="T79" fmla="*/ 77087 h 136"/>
              <a:gd name="T80" fmla="*/ 260273 w 332"/>
              <a:gd name="T81" fmla="*/ 115630 h 136"/>
              <a:gd name="T82" fmla="*/ 235486 w 332"/>
              <a:gd name="T83" fmla="*/ 158621 h 136"/>
              <a:gd name="T84" fmla="*/ 196927 w 332"/>
              <a:gd name="T85" fmla="*/ 191235 h 136"/>
              <a:gd name="T86" fmla="*/ 144596 w 332"/>
              <a:gd name="T87" fmla="*/ 197165 h 136"/>
              <a:gd name="T88" fmla="*/ 103283 w 332"/>
              <a:gd name="T89" fmla="*/ 170481 h 136"/>
              <a:gd name="T90" fmla="*/ 72987 w 332"/>
              <a:gd name="T91" fmla="*/ 128972 h 136"/>
              <a:gd name="T92" fmla="*/ 63347 w 332"/>
              <a:gd name="T93" fmla="*/ 87464 h 136"/>
              <a:gd name="T94" fmla="*/ 71610 w 332"/>
              <a:gd name="T95" fmla="*/ 53368 h 136"/>
              <a:gd name="T96" fmla="*/ 92266 w 332"/>
              <a:gd name="T97" fmla="*/ 20754 h 136"/>
              <a:gd name="T98" fmla="*/ 121186 w 332"/>
              <a:gd name="T99" fmla="*/ 2965 h 136"/>
              <a:gd name="T100" fmla="*/ 151482 w 332"/>
              <a:gd name="T101" fmla="*/ 4447 h 136"/>
              <a:gd name="T102" fmla="*/ 177647 w 332"/>
              <a:gd name="T103" fmla="*/ 26684 h 136"/>
              <a:gd name="T104" fmla="*/ 195549 w 332"/>
              <a:gd name="T105" fmla="*/ 60780 h 136"/>
              <a:gd name="T106" fmla="*/ 196927 w 332"/>
              <a:gd name="T107" fmla="*/ 103771 h 136"/>
              <a:gd name="T108" fmla="*/ 177647 w 332"/>
              <a:gd name="T109" fmla="*/ 148244 h 136"/>
              <a:gd name="T110" fmla="*/ 141842 w 332"/>
              <a:gd name="T111" fmla="*/ 183823 h 136"/>
              <a:gd name="T112" fmla="*/ 96398 w 332"/>
              <a:gd name="T113" fmla="*/ 200130 h 136"/>
              <a:gd name="T114" fmla="*/ 53707 w 332"/>
              <a:gd name="T115" fmla="*/ 183823 h 136"/>
              <a:gd name="T116" fmla="*/ 20657 w 332"/>
              <a:gd name="T117" fmla="*/ 148244 h 136"/>
              <a:gd name="T118" fmla="*/ 1377 w 332"/>
              <a:gd name="T119" fmla="*/ 102288 h 1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32" h="136">
                <a:moveTo>
                  <a:pt x="331" y="59"/>
                </a:moveTo>
                <a:lnTo>
                  <a:pt x="330" y="68"/>
                </a:lnTo>
                <a:lnTo>
                  <a:pt x="328" y="78"/>
                </a:lnTo>
                <a:lnTo>
                  <a:pt x="324" y="88"/>
                </a:lnTo>
                <a:lnTo>
                  <a:pt x="318" y="98"/>
                </a:lnTo>
                <a:lnTo>
                  <a:pt x="312" y="107"/>
                </a:lnTo>
                <a:lnTo>
                  <a:pt x="304" y="116"/>
                </a:lnTo>
                <a:lnTo>
                  <a:pt x="294" y="124"/>
                </a:lnTo>
                <a:lnTo>
                  <a:pt x="284" y="129"/>
                </a:lnTo>
                <a:lnTo>
                  <a:pt x="272" y="133"/>
                </a:lnTo>
                <a:lnTo>
                  <a:pt x="260" y="134"/>
                </a:lnTo>
                <a:lnTo>
                  <a:pt x="247" y="133"/>
                </a:lnTo>
                <a:lnTo>
                  <a:pt x="235" y="129"/>
                </a:lnTo>
                <a:lnTo>
                  <a:pt x="225" y="124"/>
                </a:lnTo>
                <a:lnTo>
                  <a:pt x="215" y="115"/>
                </a:lnTo>
                <a:lnTo>
                  <a:pt x="207" y="107"/>
                </a:lnTo>
                <a:lnTo>
                  <a:pt x="201" y="98"/>
                </a:lnTo>
                <a:lnTo>
                  <a:pt x="194" y="88"/>
                </a:lnTo>
                <a:lnTo>
                  <a:pt x="191" y="78"/>
                </a:lnTo>
                <a:lnTo>
                  <a:pt x="188" y="68"/>
                </a:lnTo>
                <a:lnTo>
                  <a:pt x="187" y="60"/>
                </a:lnTo>
                <a:lnTo>
                  <a:pt x="188" y="52"/>
                </a:lnTo>
                <a:lnTo>
                  <a:pt x="189" y="43"/>
                </a:lnTo>
                <a:lnTo>
                  <a:pt x="191" y="35"/>
                </a:lnTo>
                <a:lnTo>
                  <a:pt x="196" y="28"/>
                </a:lnTo>
                <a:lnTo>
                  <a:pt x="200" y="20"/>
                </a:lnTo>
                <a:lnTo>
                  <a:pt x="205" y="14"/>
                </a:lnTo>
                <a:lnTo>
                  <a:pt x="211" y="8"/>
                </a:lnTo>
                <a:lnTo>
                  <a:pt x="217" y="4"/>
                </a:lnTo>
                <a:lnTo>
                  <a:pt x="226" y="1"/>
                </a:lnTo>
                <a:lnTo>
                  <a:pt x="235" y="0"/>
                </a:lnTo>
                <a:lnTo>
                  <a:pt x="245" y="1"/>
                </a:lnTo>
                <a:lnTo>
                  <a:pt x="252" y="4"/>
                </a:lnTo>
                <a:lnTo>
                  <a:pt x="260" y="8"/>
                </a:lnTo>
                <a:lnTo>
                  <a:pt x="266" y="14"/>
                </a:lnTo>
                <a:lnTo>
                  <a:pt x="272" y="20"/>
                </a:lnTo>
                <a:lnTo>
                  <a:pt x="276" y="28"/>
                </a:lnTo>
                <a:lnTo>
                  <a:pt x="280" y="36"/>
                </a:lnTo>
                <a:lnTo>
                  <a:pt x="283" y="44"/>
                </a:lnTo>
                <a:lnTo>
                  <a:pt x="284" y="52"/>
                </a:lnTo>
                <a:lnTo>
                  <a:pt x="285" y="59"/>
                </a:lnTo>
                <a:lnTo>
                  <a:pt x="284" y="68"/>
                </a:lnTo>
                <a:lnTo>
                  <a:pt x="282" y="78"/>
                </a:lnTo>
                <a:lnTo>
                  <a:pt x="278" y="88"/>
                </a:lnTo>
                <a:lnTo>
                  <a:pt x="272" y="98"/>
                </a:lnTo>
                <a:lnTo>
                  <a:pt x="266" y="107"/>
                </a:lnTo>
                <a:lnTo>
                  <a:pt x="257" y="116"/>
                </a:lnTo>
                <a:lnTo>
                  <a:pt x="248" y="124"/>
                </a:lnTo>
                <a:lnTo>
                  <a:pt x="237" y="129"/>
                </a:lnTo>
                <a:lnTo>
                  <a:pt x="226" y="133"/>
                </a:lnTo>
                <a:lnTo>
                  <a:pt x="213" y="134"/>
                </a:lnTo>
                <a:lnTo>
                  <a:pt x="201" y="133"/>
                </a:lnTo>
                <a:lnTo>
                  <a:pt x="189" y="129"/>
                </a:lnTo>
                <a:lnTo>
                  <a:pt x="179" y="124"/>
                </a:lnTo>
                <a:lnTo>
                  <a:pt x="169" y="115"/>
                </a:lnTo>
                <a:lnTo>
                  <a:pt x="161" y="107"/>
                </a:lnTo>
                <a:lnTo>
                  <a:pt x="154" y="98"/>
                </a:lnTo>
                <a:lnTo>
                  <a:pt x="148" y="88"/>
                </a:lnTo>
                <a:lnTo>
                  <a:pt x="145" y="78"/>
                </a:lnTo>
                <a:lnTo>
                  <a:pt x="142" y="68"/>
                </a:lnTo>
                <a:lnTo>
                  <a:pt x="141" y="60"/>
                </a:lnTo>
                <a:lnTo>
                  <a:pt x="142" y="52"/>
                </a:lnTo>
                <a:lnTo>
                  <a:pt x="143" y="43"/>
                </a:lnTo>
                <a:lnTo>
                  <a:pt x="145" y="35"/>
                </a:lnTo>
                <a:lnTo>
                  <a:pt x="149" y="28"/>
                </a:lnTo>
                <a:lnTo>
                  <a:pt x="153" y="20"/>
                </a:lnTo>
                <a:lnTo>
                  <a:pt x="159" y="14"/>
                </a:lnTo>
                <a:lnTo>
                  <a:pt x="165" y="8"/>
                </a:lnTo>
                <a:lnTo>
                  <a:pt x="171" y="4"/>
                </a:lnTo>
                <a:lnTo>
                  <a:pt x="180" y="1"/>
                </a:lnTo>
                <a:lnTo>
                  <a:pt x="189" y="0"/>
                </a:lnTo>
                <a:lnTo>
                  <a:pt x="199" y="1"/>
                </a:lnTo>
                <a:lnTo>
                  <a:pt x="206" y="4"/>
                </a:lnTo>
                <a:lnTo>
                  <a:pt x="213" y="8"/>
                </a:lnTo>
                <a:lnTo>
                  <a:pt x="220" y="14"/>
                </a:lnTo>
                <a:lnTo>
                  <a:pt x="226" y="20"/>
                </a:lnTo>
                <a:lnTo>
                  <a:pt x="230" y="28"/>
                </a:lnTo>
                <a:lnTo>
                  <a:pt x="233" y="36"/>
                </a:lnTo>
                <a:lnTo>
                  <a:pt x="236" y="44"/>
                </a:lnTo>
                <a:lnTo>
                  <a:pt x="237" y="52"/>
                </a:lnTo>
                <a:lnTo>
                  <a:pt x="238" y="59"/>
                </a:lnTo>
                <a:lnTo>
                  <a:pt x="237" y="68"/>
                </a:lnTo>
                <a:lnTo>
                  <a:pt x="235" y="78"/>
                </a:lnTo>
                <a:lnTo>
                  <a:pt x="231" y="89"/>
                </a:lnTo>
                <a:lnTo>
                  <a:pt x="226" y="98"/>
                </a:lnTo>
                <a:lnTo>
                  <a:pt x="220" y="108"/>
                </a:lnTo>
                <a:lnTo>
                  <a:pt x="211" y="116"/>
                </a:lnTo>
                <a:lnTo>
                  <a:pt x="202" y="124"/>
                </a:lnTo>
                <a:lnTo>
                  <a:pt x="191" y="129"/>
                </a:lnTo>
                <a:lnTo>
                  <a:pt x="180" y="133"/>
                </a:lnTo>
                <a:lnTo>
                  <a:pt x="167" y="134"/>
                </a:lnTo>
                <a:lnTo>
                  <a:pt x="154" y="133"/>
                </a:lnTo>
                <a:lnTo>
                  <a:pt x="143" y="129"/>
                </a:lnTo>
                <a:lnTo>
                  <a:pt x="132" y="124"/>
                </a:lnTo>
                <a:lnTo>
                  <a:pt x="123" y="116"/>
                </a:lnTo>
                <a:lnTo>
                  <a:pt x="115" y="107"/>
                </a:lnTo>
                <a:lnTo>
                  <a:pt x="108" y="98"/>
                </a:lnTo>
                <a:lnTo>
                  <a:pt x="102" y="88"/>
                </a:lnTo>
                <a:lnTo>
                  <a:pt x="99" y="78"/>
                </a:lnTo>
                <a:lnTo>
                  <a:pt x="96" y="68"/>
                </a:lnTo>
                <a:lnTo>
                  <a:pt x="95" y="60"/>
                </a:lnTo>
                <a:lnTo>
                  <a:pt x="96" y="52"/>
                </a:lnTo>
                <a:lnTo>
                  <a:pt x="97" y="44"/>
                </a:lnTo>
                <a:lnTo>
                  <a:pt x="99" y="35"/>
                </a:lnTo>
                <a:lnTo>
                  <a:pt x="103" y="28"/>
                </a:lnTo>
                <a:lnTo>
                  <a:pt x="107" y="20"/>
                </a:lnTo>
                <a:lnTo>
                  <a:pt x="113" y="14"/>
                </a:lnTo>
                <a:lnTo>
                  <a:pt x="119" y="8"/>
                </a:lnTo>
                <a:lnTo>
                  <a:pt x="125" y="4"/>
                </a:lnTo>
                <a:lnTo>
                  <a:pt x="133" y="2"/>
                </a:lnTo>
                <a:lnTo>
                  <a:pt x="143" y="0"/>
                </a:lnTo>
                <a:lnTo>
                  <a:pt x="152" y="2"/>
                </a:lnTo>
                <a:lnTo>
                  <a:pt x="160" y="4"/>
                </a:lnTo>
                <a:lnTo>
                  <a:pt x="167" y="8"/>
                </a:lnTo>
                <a:lnTo>
                  <a:pt x="173" y="14"/>
                </a:lnTo>
                <a:lnTo>
                  <a:pt x="180" y="20"/>
                </a:lnTo>
                <a:lnTo>
                  <a:pt x="184" y="28"/>
                </a:lnTo>
                <a:lnTo>
                  <a:pt x="187" y="36"/>
                </a:lnTo>
                <a:lnTo>
                  <a:pt x="190" y="44"/>
                </a:lnTo>
                <a:lnTo>
                  <a:pt x="191" y="52"/>
                </a:lnTo>
                <a:lnTo>
                  <a:pt x="192" y="60"/>
                </a:lnTo>
                <a:lnTo>
                  <a:pt x="191" y="68"/>
                </a:lnTo>
                <a:lnTo>
                  <a:pt x="189" y="78"/>
                </a:lnTo>
                <a:lnTo>
                  <a:pt x="185" y="88"/>
                </a:lnTo>
                <a:lnTo>
                  <a:pt x="179" y="98"/>
                </a:lnTo>
                <a:lnTo>
                  <a:pt x="171" y="107"/>
                </a:lnTo>
                <a:lnTo>
                  <a:pt x="163" y="115"/>
                </a:lnTo>
                <a:lnTo>
                  <a:pt x="153" y="124"/>
                </a:lnTo>
                <a:lnTo>
                  <a:pt x="143" y="129"/>
                </a:lnTo>
                <a:lnTo>
                  <a:pt x="130" y="133"/>
                </a:lnTo>
                <a:lnTo>
                  <a:pt x="118" y="134"/>
                </a:lnTo>
                <a:lnTo>
                  <a:pt x="105" y="133"/>
                </a:lnTo>
                <a:lnTo>
                  <a:pt x="94" y="129"/>
                </a:lnTo>
                <a:lnTo>
                  <a:pt x="83" y="123"/>
                </a:lnTo>
                <a:lnTo>
                  <a:pt x="75" y="115"/>
                </a:lnTo>
                <a:lnTo>
                  <a:pt x="66" y="107"/>
                </a:lnTo>
                <a:lnTo>
                  <a:pt x="59" y="97"/>
                </a:lnTo>
                <a:lnTo>
                  <a:pt x="53" y="87"/>
                </a:lnTo>
                <a:lnTo>
                  <a:pt x="49" y="77"/>
                </a:lnTo>
                <a:lnTo>
                  <a:pt x="47" y="68"/>
                </a:lnTo>
                <a:lnTo>
                  <a:pt x="46" y="59"/>
                </a:lnTo>
                <a:lnTo>
                  <a:pt x="47" y="52"/>
                </a:lnTo>
                <a:lnTo>
                  <a:pt x="49" y="44"/>
                </a:lnTo>
                <a:lnTo>
                  <a:pt x="52" y="36"/>
                </a:lnTo>
                <a:lnTo>
                  <a:pt x="57" y="28"/>
                </a:lnTo>
                <a:lnTo>
                  <a:pt x="61" y="21"/>
                </a:lnTo>
                <a:lnTo>
                  <a:pt x="67" y="14"/>
                </a:lnTo>
                <a:lnTo>
                  <a:pt x="74" y="9"/>
                </a:lnTo>
                <a:lnTo>
                  <a:pt x="80" y="4"/>
                </a:lnTo>
                <a:lnTo>
                  <a:pt x="88" y="2"/>
                </a:lnTo>
                <a:lnTo>
                  <a:pt x="96" y="1"/>
                </a:lnTo>
                <a:lnTo>
                  <a:pt x="103" y="2"/>
                </a:lnTo>
                <a:lnTo>
                  <a:pt x="110" y="3"/>
                </a:lnTo>
                <a:lnTo>
                  <a:pt x="118" y="7"/>
                </a:lnTo>
                <a:lnTo>
                  <a:pt x="124" y="12"/>
                </a:lnTo>
                <a:lnTo>
                  <a:pt x="129" y="18"/>
                </a:lnTo>
                <a:lnTo>
                  <a:pt x="134" y="25"/>
                </a:lnTo>
                <a:lnTo>
                  <a:pt x="139" y="33"/>
                </a:lnTo>
                <a:lnTo>
                  <a:pt x="142" y="41"/>
                </a:lnTo>
                <a:lnTo>
                  <a:pt x="143" y="50"/>
                </a:lnTo>
                <a:lnTo>
                  <a:pt x="144" y="59"/>
                </a:lnTo>
                <a:lnTo>
                  <a:pt x="143" y="70"/>
                </a:lnTo>
                <a:lnTo>
                  <a:pt x="140" y="80"/>
                </a:lnTo>
                <a:lnTo>
                  <a:pt x="135" y="90"/>
                </a:lnTo>
                <a:lnTo>
                  <a:pt x="129" y="100"/>
                </a:lnTo>
                <a:lnTo>
                  <a:pt x="122" y="109"/>
                </a:lnTo>
                <a:lnTo>
                  <a:pt x="113" y="118"/>
                </a:lnTo>
                <a:lnTo>
                  <a:pt x="103" y="124"/>
                </a:lnTo>
                <a:lnTo>
                  <a:pt x="93" y="130"/>
                </a:lnTo>
                <a:lnTo>
                  <a:pt x="82" y="133"/>
                </a:lnTo>
                <a:lnTo>
                  <a:pt x="70" y="135"/>
                </a:lnTo>
                <a:lnTo>
                  <a:pt x="60" y="133"/>
                </a:lnTo>
                <a:lnTo>
                  <a:pt x="49" y="130"/>
                </a:lnTo>
                <a:lnTo>
                  <a:pt x="39" y="124"/>
                </a:lnTo>
                <a:lnTo>
                  <a:pt x="30" y="118"/>
                </a:lnTo>
                <a:lnTo>
                  <a:pt x="21" y="109"/>
                </a:lnTo>
                <a:lnTo>
                  <a:pt x="15" y="100"/>
                </a:lnTo>
                <a:lnTo>
                  <a:pt x="8" y="89"/>
                </a:lnTo>
                <a:lnTo>
                  <a:pt x="4" y="80"/>
                </a:lnTo>
                <a:lnTo>
                  <a:pt x="1" y="69"/>
                </a:lnTo>
                <a:lnTo>
                  <a:pt x="0" y="59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6" name="Line 40"/>
          <p:cNvSpPr>
            <a:spLocks noChangeShapeType="1"/>
          </p:cNvSpPr>
          <p:nvPr/>
        </p:nvSpPr>
        <p:spPr bwMode="auto">
          <a:xfrm>
            <a:off x="769938" y="4265613"/>
            <a:ext cx="0" cy="523875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77" name="Line 41"/>
          <p:cNvSpPr>
            <a:spLocks noChangeShapeType="1"/>
          </p:cNvSpPr>
          <p:nvPr/>
        </p:nvSpPr>
        <p:spPr bwMode="auto">
          <a:xfrm>
            <a:off x="539750" y="4543425"/>
            <a:ext cx="460375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78" name="Oval 42"/>
          <p:cNvSpPr>
            <a:spLocks noChangeArrowheads="1"/>
          </p:cNvSpPr>
          <p:nvPr/>
        </p:nvSpPr>
        <p:spPr bwMode="auto">
          <a:xfrm>
            <a:off x="706438" y="4475163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79" name="Line 43"/>
          <p:cNvSpPr>
            <a:spLocks noChangeShapeType="1"/>
          </p:cNvSpPr>
          <p:nvPr/>
        </p:nvSpPr>
        <p:spPr bwMode="auto">
          <a:xfrm>
            <a:off x="1914525" y="5522913"/>
            <a:ext cx="0" cy="496887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80" name="Line 44"/>
          <p:cNvSpPr>
            <a:spLocks noChangeShapeType="1"/>
          </p:cNvSpPr>
          <p:nvPr/>
        </p:nvSpPr>
        <p:spPr bwMode="auto">
          <a:xfrm>
            <a:off x="1685925" y="5770563"/>
            <a:ext cx="458788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81" name="Oval 45"/>
          <p:cNvSpPr>
            <a:spLocks noChangeArrowheads="1"/>
          </p:cNvSpPr>
          <p:nvPr/>
        </p:nvSpPr>
        <p:spPr bwMode="auto">
          <a:xfrm>
            <a:off x="1851025" y="5702300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82" name="Freeform 46"/>
          <p:cNvSpPr>
            <a:spLocks/>
          </p:cNvSpPr>
          <p:nvPr/>
        </p:nvSpPr>
        <p:spPr bwMode="auto">
          <a:xfrm>
            <a:off x="612775" y="4794250"/>
            <a:ext cx="271463" cy="715963"/>
          </a:xfrm>
          <a:custGeom>
            <a:avLst/>
            <a:gdLst>
              <a:gd name="T0" fmla="*/ 113571 w 196"/>
              <a:gd name="T1" fmla="*/ 707051 h 482"/>
              <a:gd name="T2" fmla="*/ 55401 w 196"/>
              <a:gd name="T3" fmla="*/ 672886 h 482"/>
              <a:gd name="T4" fmla="*/ 11080 w 196"/>
              <a:gd name="T5" fmla="*/ 611985 h 482"/>
              <a:gd name="T6" fmla="*/ 4155 w 196"/>
              <a:gd name="T7" fmla="*/ 533259 h 482"/>
              <a:gd name="T8" fmla="*/ 38780 w 196"/>
              <a:gd name="T9" fmla="*/ 464930 h 482"/>
              <a:gd name="T10" fmla="*/ 94181 w 196"/>
              <a:gd name="T11" fmla="*/ 420368 h 482"/>
              <a:gd name="T12" fmla="*/ 149582 w 196"/>
              <a:gd name="T13" fmla="*/ 404029 h 482"/>
              <a:gd name="T14" fmla="*/ 200827 w 196"/>
              <a:gd name="T15" fmla="*/ 412941 h 482"/>
              <a:gd name="T16" fmla="*/ 242378 w 196"/>
              <a:gd name="T17" fmla="*/ 442649 h 482"/>
              <a:gd name="T18" fmla="*/ 268693 w 196"/>
              <a:gd name="T19" fmla="*/ 487211 h 482"/>
              <a:gd name="T20" fmla="*/ 261768 w 196"/>
              <a:gd name="T21" fmla="*/ 543657 h 482"/>
              <a:gd name="T22" fmla="*/ 229913 w 196"/>
              <a:gd name="T23" fmla="*/ 588219 h 482"/>
              <a:gd name="T24" fmla="*/ 182822 w 196"/>
              <a:gd name="T25" fmla="*/ 610500 h 482"/>
              <a:gd name="T26" fmla="*/ 132961 w 196"/>
              <a:gd name="T27" fmla="*/ 611985 h 482"/>
              <a:gd name="T28" fmla="*/ 73406 w 196"/>
              <a:gd name="T29" fmla="*/ 588219 h 482"/>
              <a:gd name="T30" fmla="*/ 22160 w 196"/>
              <a:gd name="T31" fmla="*/ 534744 h 482"/>
              <a:gd name="T32" fmla="*/ 1385 w 196"/>
              <a:gd name="T33" fmla="*/ 460474 h 482"/>
              <a:gd name="T34" fmla="*/ 22160 w 196"/>
              <a:gd name="T35" fmla="*/ 386204 h 482"/>
              <a:gd name="T36" fmla="*/ 74791 w 196"/>
              <a:gd name="T37" fmla="*/ 332730 h 482"/>
              <a:gd name="T38" fmla="*/ 132961 w 196"/>
              <a:gd name="T39" fmla="*/ 305992 h 482"/>
              <a:gd name="T40" fmla="*/ 184207 w 196"/>
              <a:gd name="T41" fmla="*/ 308963 h 482"/>
              <a:gd name="T42" fmla="*/ 229913 w 196"/>
              <a:gd name="T43" fmla="*/ 331244 h 482"/>
              <a:gd name="T44" fmla="*/ 261768 w 196"/>
              <a:gd name="T45" fmla="*/ 369865 h 482"/>
              <a:gd name="T46" fmla="*/ 268693 w 196"/>
              <a:gd name="T47" fmla="*/ 429281 h 482"/>
              <a:gd name="T48" fmla="*/ 242378 w 196"/>
              <a:gd name="T49" fmla="*/ 473843 h 482"/>
              <a:gd name="T50" fmla="*/ 198057 w 196"/>
              <a:gd name="T51" fmla="*/ 503551 h 482"/>
              <a:gd name="T52" fmla="*/ 150967 w 196"/>
              <a:gd name="T53" fmla="*/ 515434 h 482"/>
              <a:gd name="T54" fmla="*/ 92796 w 196"/>
              <a:gd name="T55" fmla="*/ 499095 h 482"/>
              <a:gd name="T56" fmla="*/ 37395 w 196"/>
              <a:gd name="T57" fmla="*/ 456018 h 482"/>
              <a:gd name="T58" fmla="*/ 2770 w 196"/>
              <a:gd name="T59" fmla="*/ 387690 h 482"/>
              <a:gd name="T60" fmla="*/ 11080 w 196"/>
              <a:gd name="T61" fmla="*/ 308963 h 482"/>
              <a:gd name="T62" fmla="*/ 55401 w 196"/>
              <a:gd name="T63" fmla="*/ 248062 h 482"/>
              <a:gd name="T64" fmla="*/ 113571 w 196"/>
              <a:gd name="T65" fmla="*/ 213898 h 482"/>
              <a:gd name="T66" fmla="*/ 166202 w 196"/>
              <a:gd name="T67" fmla="*/ 206471 h 482"/>
              <a:gd name="T68" fmla="*/ 214677 w 196"/>
              <a:gd name="T69" fmla="*/ 222810 h 482"/>
              <a:gd name="T70" fmla="*/ 253458 w 196"/>
              <a:gd name="T71" fmla="*/ 256974 h 482"/>
              <a:gd name="T72" fmla="*/ 270078 w 196"/>
              <a:gd name="T73" fmla="*/ 308963 h 482"/>
              <a:gd name="T74" fmla="*/ 253458 w 196"/>
              <a:gd name="T75" fmla="*/ 360952 h 482"/>
              <a:gd name="T76" fmla="*/ 214677 w 196"/>
              <a:gd name="T77" fmla="*/ 396602 h 482"/>
              <a:gd name="T78" fmla="*/ 166202 w 196"/>
              <a:gd name="T79" fmla="*/ 412941 h 482"/>
              <a:gd name="T80" fmla="*/ 113571 w 196"/>
              <a:gd name="T81" fmla="*/ 408485 h 482"/>
              <a:gd name="T82" fmla="*/ 55401 w 196"/>
              <a:gd name="T83" fmla="*/ 369865 h 482"/>
              <a:gd name="T84" fmla="*/ 11080 w 196"/>
              <a:gd name="T85" fmla="*/ 308963 h 482"/>
              <a:gd name="T86" fmla="*/ 2770 w 196"/>
              <a:gd name="T87" fmla="*/ 227266 h 482"/>
              <a:gd name="T88" fmla="*/ 38780 w 196"/>
              <a:gd name="T89" fmla="*/ 160423 h 482"/>
              <a:gd name="T90" fmla="*/ 95566 w 196"/>
              <a:gd name="T91" fmla="*/ 115861 h 482"/>
              <a:gd name="T92" fmla="*/ 150967 w 196"/>
              <a:gd name="T93" fmla="*/ 99522 h 482"/>
              <a:gd name="T94" fmla="*/ 198057 w 196"/>
              <a:gd name="T95" fmla="*/ 112890 h 482"/>
              <a:gd name="T96" fmla="*/ 242378 w 196"/>
              <a:gd name="T97" fmla="*/ 145569 h 482"/>
              <a:gd name="T98" fmla="*/ 267308 w 196"/>
              <a:gd name="T99" fmla="*/ 190131 h 482"/>
              <a:gd name="T100" fmla="*/ 263153 w 196"/>
              <a:gd name="T101" fmla="*/ 237664 h 482"/>
              <a:gd name="T102" fmla="*/ 234068 w 196"/>
              <a:gd name="T103" fmla="*/ 279255 h 482"/>
              <a:gd name="T104" fmla="*/ 186977 w 196"/>
              <a:gd name="T105" fmla="*/ 305992 h 482"/>
              <a:gd name="T106" fmla="*/ 130191 w 196"/>
              <a:gd name="T107" fmla="*/ 308963 h 482"/>
              <a:gd name="T108" fmla="*/ 69251 w 196"/>
              <a:gd name="T109" fmla="*/ 279255 h 482"/>
              <a:gd name="T110" fmla="*/ 20775 w 196"/>
              <a:gd name="T111" fmla="*/ 222810 h 482"/>
              <a:gd name="T112" fmla="*/ 0 w 196"/>
              <a:gd name="T113" fmla="*/ 151511 h 482"/>
              <a:gd name="T114" fmla="*/ 20775 w 196"/>
              <a:gd name="T115" fmla="*/ 84668 h 482"/>
              <a:gd name="T116" fmla="*/ 69251 w 196"/>
              <a:gd name="T117" fmla="*/ 31193 h 482"/>
              <a:gd name="T118" fmla="*/ 131576 w 196"/>
              <a:gd name="T119" fmla="*/ 2971 h 48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96" h="482">
                <a:moveTo>
                  <a:pt x="109" y="481"/>
                </a:moveTo>
                <a:lnTo>
                  <a:pt x="96" y="479"/>
                </a:lnTo>
                <a:lnTo>
                  <a:pt x="82" y="476"/>
                </a:lnTo>
                <a:lnTo>
                  <a:pt x="68" y="470"/>
                </a:lnTo>
                <a:lnTo>
                  <a:pt x="53" y="463"/>
                </a:lnTo>
                <a:lnTo>
                  <a:pt x="40" y="453"/>
                </a:lnTo>
                <a:lnTo>
                  <a:pt x="27" y="441"/>
                </a:lnTo>
                <a:lnTo>
                  <a:pt x="16" y="427"/>
                </a:lnTo>
                <a:lnTo>
                  <a:pt x="8" y="412"/>
                </a:lnTo>
                <a:lnTo>
                  <a:pt x="2" y="396"/>
                </a:lnTo>
                <a:lnTo>
                  <a:pt x="1" y="377"/>
                </a:lnTo>
                <a:lnTo>
                  <a:pt x="3" y="359"/>
                </a:lnTo>
                <a:lnTo>
                  <a:pt x="8" y="342"/>
                </a:lnTo>
                <a:lnTo>
                  <a:pt x="16" y="327"/>
                </a:lnTo>
                <a:lnTo>
                  <a:pt x="28" y="313"/>
                </a:lnTo>
                <a:lnTo>
                  <a:pt x="40" y="301"/>
                </a:lnTo>
                <a:lnTo>
                  <a:pt x="54" y="292"/>
                </a:lnTo>
                <a:lnTo>
                  <a:pt x="68" y="283"/>
                </a:lnTo>
                <a:lnTo>
                  <a:pt x="82" y="278"/>
                </a:lnTo>
                <a:lnTo>
                  <a:pt x="96" y="273"/>
                </a:lnTo>
                <a:lnTo>
                  <a:pt x="108" y="272"/>
                </a:lnTo>
                <a:lnTo>
                  <a:pt x="120" y="273"/>
                </a:lnTo>
                <a:lnTo>
                  <a:pt x="133" y="275"/>
                </a:lnTo>
                <a:lnTo>
                  <a:pt x="145" y="278"/>
                </a:lnTo>
                <a:lnTo>
                  <a:pt x="155" y="284"/>
                </a:lnTo>
                <a:lnTo>
                  <a:pt x="166" y="290"/>
                </a:lnTo>
                <a:lnTo>
                  <a:pt x="175" y="298"/>
                </a:lnTo>
                <a:lnTo>
                  <a:pt x="183" y="307"/>
                </a:lnTo>
                <a:lnTo>
                  <a:pt x="189" y="316"/>
                </a:lnTo>
                <a:lnTo>
                  <a:pt x="194" y="328"/>
                </a:lnTo>
                <a:lnTo>
                  <a:pt x="195" y="342"/>
                </a:lnTo>
                <a:lnTo>
                  <a:pt x="194" y="356"/>
                </a:lnTo>
                <a:lnTo>
                  <a:pt x="189" y="366"/>
                </a:lnTo>
                <a:lnTo>
                  <a:pt x="183" y="377"/>
                </a:lnTo>
                <a:lnTo>
                  <a:pt x="175" y="386"/>
                </a:lnTo>
                <a:lnTo>
                  <a:pt x="166" y="396"/>
                </a:lnTo>
                <a:lnTo>
                  <a:pt x="155" y="402"/>
                </a:lnTo>
                <a:lnTo>
                  <a:pt x="143" y="406"/>
                </a:lnTo>
                <a:lnTo>
                  <a:pt x="132" y="411"/>
                </a:lnTo>
                <a:lnTo>
                  <a:pt x="120" y="412"/>
                </a:lnTo>
                <a:lnTo>
                  <a:pt x="109" y="414"/>
                </a:lnTo>
                <a:lnTo>
                  <a:pt x="96" y="412"/>
                </a:lnTo>
                <a:lnTo>
                  <a:pt x="82" y="409"/>
                </a:lnTo>
                <a:lnTo>
                  <a:pt x="68" y="403"/>
                </a:lnTo>
                <a:lnTo>
                  <a:pt x="53" y="396"/>
                </a:lnTo>
                <a:lnTo>
                  <a:pt x="40" y="386"/>
                </a:lnTo>
                <a:lnTo>
                  <a:pt x="27" y="374"/>
                </a:lnTo>
                <a:lnTo>
                  <a:pt x="16" y="360"/>
                </a:lnTo>
                <a:lnTo>
                  <a:pt x="8" y="345"/>
                </a:lnTo>
                <a:lnTo>
                  <a:pt x="2" y="328"/>
                </a:lnTo>
                <a:lnTo>
                  <a:pt x="1" y="310"/>
                </a:lnTo>
                <a:lnTo>
                  <a:pt x="3" y="292"/>
                </a:lnTo>
                <a:lnTo>
                  <a:pt x="8" y="275"/>
                </a:lnTo>
                <a:lnTo>
                  <a:pt x="16" y="260"/>
                </a:lnTo>
                <a:lnTo>
                  <a:pt x="28" y="246"/>
                </a:lnTo>
                <a:lnTo>
                  <a:pt x="40" y="234"/>
                </a:lnTo>
                <a:lnTo>
                  <a:pt x="54" y="224"/>
                </a:lnTo>
                <a:lnTo>
                  <a:pt x="68" y="215"/>
                </a:lnTo>
                <a:lnTo>
                  <a:pt x="82" y="211"/>
                </a:lnTo>
                <a:lnTo>
                  <a:pt x="96" y="206"/>
                </a:lnTo>
                <a:lnTo>
                  <a:pt x="108" y="205"/>
                </a:lnTo>
                <a:lnTo>
                  <a:pt x="120" y="206"/>
                </a:lnTo>
                <a:lnTo>
                  <a:pt x="133" y="208"/>
                </a:lnTo>
                <a:lnTo>
                  <a:pt x="145" y="211"/>
                </a:lnTo>
                <a:lnTo>
                  <a:pt x="155" y="217"/>
                </a:lnTo>
                <a:lnTo>
                  <a:pt x="166" y="223"/>
                </a:lnTo>
                <a:lnTo>
                  <a:pt x="175" y="231"/>
                </a:lnTo>
                <a:lnTo>
                  <a:pt x="183" y="240"/>
                </a:lnTo>
                <a:lnTo>
                  <a:pt x="189" y="249"/>
                </a:lnTo>
                <a:lnTo>
                  <a:pt x="194" y="261"/>
                </a:lnTo>
                <a:lnTo>
                  <a:pt x="195" y="275"/>
                </a:lnTo>
                <a:lnTo>
                  <a:pt x="194" y="289"/>
                </a:lnTo>
                <a:lnTo>
                  <a:pt x="189" y="299"/>
                </a:lnTo>
                <a:lnTo>
                  <a:pt x="183" y="310"/>
                </a:lnTo>
                <a:lnTo>
                  <a:pt x="175" y="319"/>
                </a:lnTo>
                <a:lnTo>
                  <a:pt x="166" y="328"/>
                </a:lnTo>
                <a:lnTo>
                  <a:pt x="155" y="334"/>
                </a:lnTo>
                <a:lnTo>
                  <a:pt x="143" y="339"/>
                </a:lnTo>
                <a:lnTo>
                  <a:pt x="132" y="344"/>
                </a:lnTo>
                <a:lnTo>
                  <a:pt x="120" y="345"/>
                </a:lnTo>
                <a:lnTo>
                  <a:pt x="109" y="347"/>
                </a:lnTo>
                <a:lnTo>
                  <a:pt x="96" y="345"/>
                </a:lnTo>
                <a:lnTo>
                  <a:pt x="82" y="342"/>
                </a:lnTo>
                <a:lnTo>
                  <a:pt x="67" y="336"/>
                </a:lnTo>
                <a:lnTo>
                  <a:pt x="53" y="328"/>
                </a:lnTo>
                <a:lnTo>
                  <a:pt x="39" y="319"/>
                </a:lnTo>
                <a:lnTo>
                  <a:pt x="27" y="307"/>
                </a:lnTo>
                <a:lnTo>
                  <a:pt x="16" y="293"/>
                </a:lnTo>
                <a:lnTo>
                  <a:pt x="8" y="278"/>
                </a:lnTo>
                <a:lnTo>
                  <a:pt x="2" y="261"/>
                </a:lnTo>
                <a:lnTo>
                  <a:pt x="1" y="243"/>
                </a:lnTo>
                <a:lnTo>
                  <a:pt x="2" y="224"/>
                </a:lnTo>
                <a:lnTo>
                  <a:pt x="8" y="208"/>
                </a:lnTo>
                <a:lnTo>
                  <a:pt x="16" y="192"/>
                </a:lnTo>
                <a:lnTo>
                  <a:pt x="27" y="179"/>
                </a:lnTo>
                <a:lnTo>
                  <a:pt x="40" y="167"/>
                </a:lnTo>
                <a:lnTo>
                  <a:pt x="54" y="157"/>
                </a:lnTo>
                <a:lnTo>
                  <a:pt x="68" y="148"/>
                </a:lnTo>
                <a:lnTo>
                  <a:pt x="82" y="144"/>
                </a:lnTo>
                <a:lnTo>
                  <a:pt x="96" y="139"/>
                </a:lnTo>
                <a:lnTo>
                  <a:pt x="108" y="137"/>
                </a:lnTo>
                <a:lnTo>
                  <a:pt x="120" y="139"/>
                </a:lnTo>
                <a:lnTo>
                  <a:pt x="132" y="141"/>
                </a:lnTo>
                <a:lnTo>
                  <a:pt x="145" y="144"/>
                </a:lnTo>
                <a:lnTo>
                  <a:pt x="155" y="150"/>
                </a:lnTo>
                <a:lnTo>
                  <a:pt x="166" y="156"/>
                </a:lnTo>
                <a:lnTo>
                  <a:pt x="175" y="164"/>
                </a:lnTo>
                <a:lnTo>
                  <a:pt x="183" y="173"/>
                </a:lnTo>
                <a:lnTo>
                  <a:pt x="189" y="182"/>
                </a:lnTo>
                <a:lnTo>
                  <a:pt x="193" y="194"/>
                </a:lnTo>
                <a:lnTo>
                  <a:pt x="195" y="208"/>
                </a:lnTo>
                <a:lnTo>
                  <a:pt x="193" y="221"/>
                </a:lnTo>
                <a:lnTo>
                  <a:pt x="189" y="232"/>
                </a:lnTo>
                <a:lnTo>
                  <a:pt x="183" y="243"/>
                </a:lnTo>
                <a:lnTo>
                  <a:pt x="175" y="252"/>
                </a:lnTo>
                <a:lnTo>
                  <a:pt x="166" y="261"/>
                </a:lnTo>
                <a:lnTo>
                  <a:pt x="155" y="267"/>
                </a:lnTo>
                <a:lnTo>
                  <a:pt x="143" y="272"/>
                </a:lnTo>
                <a:lnTo>
                  <a:pt x="132" y="276"/>
                </a:lnTo>
                <a:lnTo>
                  <a:pt x="120" y="278"/>
                </a:lnTo>
                <a:lnTo>
                  <a:pt x="108" y="280"/>
                </a:lnTo>
                <a:lnTo>
                  <a:pt x="96" y="278"/>
                </a:lnTo>
                <a:lnTo>
                  <a:pt x="82" y="275"/>
                </a:lnTo>
                <a:lnTo>
                  <a:pt x="68" y="269"/>
                </a:lnTo>
                <a:lnTo>
                  <a:pt x="54" y="260"/>
                </a:lnTo>
                <a:lnTo>
                  <a:pt x="40" y="249"/>
                </a:lnTo>
                <a:lnTo>
                  <a:pt x="28" y="237"/>
                </a:lnTo>
                <a:lnTo>
                  <a:pt x="16" y="223"/>
                </a:lnTo>
                <a:lnTo>
                  <a:pt x="8" y="208"/>
                </a:lnTo>
                <a:lnTo>
                  <a:pt x="2" y="189"/>
                </a:lnTo>
                <a:lnTo>
                  <a:pt x="1" y="171"/>
                </a:lnTo>
                <a:lnTo>
                  <a:pt x="2" y="153"/>
                </a:lnTo>
                <a:lnTo>
                  <a:pt x="8" y="136"/>
                </a:lnTo>
                <a:lnTo>
                  <a:pt x="18" y="121"/>
                </a:lnTo>
                <a:lnTo>
                  <a:pt x="28" y="108"/>
                </a:lnTo>
                <a:lnTo>
                  <a:pt x="41" y="96"/>
                </a:lnTo>
                <a:lnTo>
                  <a:pt x="55" y="85"/>
                </a:lnTo>
                <a:lnTo>
                  <a:pt x="69" y="78"/>
                </a:lnTo>
                <a:lnTo>
                  <a:pt x="84" y="72"/>
                </a:lnTo>
                <a:lnTo>
                  <a:pt x="98" y="69"/>
                </a:lnTo>
                <a:lnTo>
                  <a:pt x="109" y="67"/>
                </a:lnTo>
                <a:lnTo>
                  <a:pt x="120" y="69"/>
                </a:lnTo>
                <a:lnTo>
                  <a:pt x="132" y="72"/>
                </a:lnTo>
                <a:lnTo>
                  <a:pt x="143" y="76"/>
                </a:lnTo>
                <a:lnTo>
                  <a:pt x="154" y="82"/>
                </a:lnTo>
                <a:lnTo>
                  <a:pt x="164" y="88"/>
                </a:lnTo>
                <a:lnTo>
                  <a:pt x="175" y="98"/>
                </a:lnTo>
                <a:lnTo>
                  <a:pt x="182" y="107"/>
                </a:lnTo>
                <a:lnTo>
                  <a:pt x="189" y="116"/>
                </a:lnTo>
                <a:lnTo>
                  <a:pt x="193" y="128"/>
                </a:lnTo>
                <a:lnTo>
                  <a:pt x="194" y="139"/>
                </a:lnTo>
                <a:lnTo>
                  <a:pt x="193" y="150"/>
                </a:lnTo>
                <a:lnTo>
                  <a:pt x="190" y="160"/>
                </a:lnTo>
                <a:lnTo>
                  <a:pt x="184" y="171"/>
                </a:lnTo>
                <a:lnTo>
                  <a:pt x="177" y="180"/>
                </a:lnTo>
                <a:lnTo>
                  <a:pt x="169" y="188"/>
                </a:lnTo>
                <a:lnTo>
                  <a:pt x="159" y="195"/>
                </a:lnTo>
                <a:lnTo>
                  <a:pt x="148" y="201"/>
                </a:lnTo>
                <a:lnTo>
                  <a:pt x="135" y="206"/>
                </a:lnTo>
                <a:lnTo>
                  <a:pt x="122" y="208"/>
                </a:lnTo>
                <a:lnTo>
                  <a:pt x="109" y="209"/>
                </a:lnTo>
                <a:lnTo>
                  <a:pt x="94" y="208"/>
                </a:lnTo>
                <a:lnTo>
                  <a:pt x="80" y="203"/>
                </a:lnTo>
                <a:lnTo>
                  <a:pt x="64" y="197"/>
                </a:lnTo>
                <a:lnTo>
                  <a:pt x="50" y="188"/>
                </a:lnTo>
                <a:lnTo>
                  <a:pt x="38" y="177"/>
                </a:lnTo>
                <a:lnTo>
                  <a:pt x="25" y="164"/>
                </a:lnTo>
                <a:lnTo>
                  <a:pt x="15" y="150"/>
                </a:lnTo>
                <a:lnTo>
                  <a:pt x="7" y="134"/>
                </a:lnTo>
                <a:lnTo>
                  <a:pt x="2" y="119"/>
                </a:lnTo>
                <a:lnTo>
                  <a:pt x="0" y="102"/>
                </a:lnTo>
                <a:lnTo>
                  <a:pt x="2" y="87"/>
                </a:lnTo>
                <a:lnTo>
                  <a:pt x="7" y="72"/>
                </a:lnTo>
                <a:lnTo>
                  <a:pt x="15" y="57"/>
                </a:lnTo>
                <a:lnTo>
                  <a:pt x="25" y="43"/>
                </a:lnTo>
                <a:lnTo>
                  <a:pt x="38" y="31"/>
                </a:lnTo>
                <a:lnTo>
                  <a:pt x="50" y="21"/>
                </a:lnTo>
                <a:lnTo>
                  <a:pt x="66" y="12"/>
                </a:lnTo>
                <a:lnTo>
                  <a:pt x="80" y="6"/>
                </a:lnTo>
                <a:lnTo>
                  <a:pt x="95" y="2"/>
                </a:lnTo>
                <a:lnTo>
                  <a:pt x="110" y="0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83" name="Freeform 47"/>
          <p:cNvSpPr>
            <a:spLocks/>
          </p:cNvSpPr>
          <p:nvPr/>
        </p:nvSpPr>
        <p:spPr bwMode="auto">
          <a:xfrm>
            <a:off x="1014413" y="5640388"/>
            <a:ext cx="665162" cy="293687"/>
          </a:xfrm>
          <a:custGeom>
            <a:avLst/>
            <a:gdLst>
              <a:gd name="T0" fmla="*/ 656882 w 482"/>
              <a:gd name="T1" fmla="*/ 168460 h 197"/>
              <a:gd name="T2" fmla="*/ 625142 w 482"/>
              <a:gd name="T3" fmla="*/ 232564 h 197"/>
              <a:gd name="T4" fmla="*/ 568562 w 482"/>
              <a:gd name="T5" fmla="*/ 280270 h 197"/>
              <a:gd name="T6" fmla="*/ 495421 w 482"/>
              <a:gd name="T7" fmla="*/ 286233 h 197"/>
              <a:gd name="T8" fmla="*/ 431941 w 482"/>
              <a:gd name="T9" fmla="*/ 250454 h 197"/>
              <a:gd name="T10" fmla="*/ 390541 w 482"/>
              <a:gd name="T11" fmla="*/ 190822 h 197"/>
              <a:gd name="T12" fmla="*/ 375361 w 482"/>
              <a:gd name="T13" fmla="*/ 129699 h 197"/>
              <a:gd name="T14" fmla="*/ 383641 w 482"/>
              <a:gd name="T15" fmla="*/ 76031 h 197"/>
              <a:gd name="T16" fmla="*/ 411241 w 482"/>
              <a:gd name="T17" fmla="*/ 29816 h 197"/>
              <a:gd name="T18" fmla="*/ 452641 w 482"/>
              <a:gd name="T19" fmla="*/ 1491 h 197"/>
              <a:gd name="T20" fmla="*/ 505082 w 482"/>
              <a:gd name="T21" fmla="*/ 8945 h 197"/>
              <a:gd name="T22" fmla="*/ 546482 w 482"/>
              <a:gd name="T23" fmla="*/ 44724 h 197"/>
              <a:gd name="T24" fmla="*/ 567182 w 482"/>
              <a:gd name="T25" fmla="*/ 95411 h 197"/>
              <a:gd name="T26" fmla="*/ 568562 w 482"/>
              <a:gd name="T27" fmla="*/ 147589 h 197"/>
              <a:gd name="T28" fmla="*/ 546482 w 482"/>
              <a:gd name="T29" fmla="*/ 213184 h 197"/>
              <a:gd name="T30" fmla="*/ 496801 w 482"/>
              <a:gd name="T31" fmla="*/ 266853 h 197"/>
              <a:gd name="T32" fmla="*/ 427801 w 482"/>
              <a:gd name="T33" fmla="*/ 290705 h 197"/>
              <a:gd name="T34" fmla="*/ 358801 w 482"/>
              <a:gd name="T35" fmla="*/ 266853 h 197"/>
              <a:gd name="T36" fmla="*/ 309121 w 482"/>
              <a:gd name="T37" fmla="*/ 211693 h 197"/>
              <a:gd name="T38" fmla="*/ 284281 w 482"/>
              <a:gd name="T39" fmla="*/ 147589 h 197"/>
              <a:gd name="T40" fmla="*/ 287041 w 482"/>
              <a:gd name="T41" fmla="*/ 93920 h 197"/>
              <a:gd name="T42" fmla="*/ 307741 w 482"/>
              <a:gd name="T43" fmla="*/ 44724 h 197"/>
              <a:gd name="T44" fmla="*/ 343621 w 482"/>
              <a:gd name="T45" fmla="*/ 8945 h 197"/>
              <a:gd name="T46" fmla="*/ 398821 w 482"/>
              <a:gd name="T47" fmla="*/ 1491 h 197"/>
              <a:gd name="T48" fmla="*/ 440221 w 482"/>
              <a:gd name="T49" fmla="*/ 29816 h 197"/>
              <a:gd name="T50" fmla="*/ 467821 w 482"/>
              <a:gd name="T51" fmla="*/ 77521 h 197"/>
              <a:gd name="T52" fmla="*/ 478861 w 482"/>
              <a:gd name="T53" fmla="*/ 128209 h 197"/>
              <a:gd name="T54" fmla="*/ 463681 w 482"/>
              <a:gd name="T55" fmla="*/ 192313 h 197"/>
              <a:gd name="T56" fmla="*/ 423661 w 482"/>
              <a:gd name="T57" fmla="*/ 251945 h 197"/>
              <a:gd name="T58" fmla="*/ 360181 w 482"/>
              <a:gd name="T59" fmla="*/ 289215 h 197"/>
              <a:gd name="T60" fmla="*/ 287041 w 482"/>
              <a:gd name="T61" fmla="*/ 280270 h 197"/>
              <a:gd name="T62" fmla="*/ 230461 w 482"/>
              <a:gd name="T63" fmla="*/ 232564 h 197"/>
              <a:gd name="T64" fmla="*/ 198721 w 482"/>
              <a:gd name="T65" fmla="*/ 168460 h 197"/>
              <a:gd name="T66" fmla="*/ 191821 w 482"/>
              <a:gd name="T67" fmla="*/ 113301 h 197"/>
              <a:gd name="T68" fmla="*/ 207001 w 482"/>
              <a:gd name="T69" fmla="*/ 59632 h 197"/>
              <a:gd name="T70" fmla="*/ 238741 w 482"/>
              <a:gd name="T71" fmla="*/ 17890 h 197"/>
              <a:gd name="T72" fmla="*/ 287041 w 482"/>
              <a:gd name="T73" fmla="*/ 0 h 197"/>
              <a:gd name="T74" fmla="*/ 335341 w 482"/>
              <a:gd name="T75" fmla="*/ 17890 h 197"/>
              <a:gd name="T76" fmla="*/ 368461 w 482"/>
              <a:gd name="T77" fmla="*/ 59632 h 197"/>
              <a:gd name="T78" fmla="*/ 383641 w 482"/>
              <a:gd name="T79" fmla="*/ 113301 h 197"/>
              <a:gd name="T80" fmla="*/ 379501 w 482"/>
              <a:gd name="T81" fmla="*/ 168460 h 197"/>
              <a:gd name="T82" fmla="*/ 343621 w 482"/>
              <a:gd name="T83" fmla="*/ 232564 h 197"/>
              <a:gd name="T84" fmla="*/ 287041 w 482"/>
              <a:gd name="T85" fmla="*/ 280270 h 197"/>
              <a:gd name="T86" fmla="*/ 211141 w 482"/>
              <a:gd name="T87" fmla="*/ 289215 h 197"/>
              <a:gd name="T88" fmla="*/ 149040 w 482"/>
              <a:gd name="T89" fmla="*/ 250454 h 197"/>
              <a:gd name="T90" fmla="*/ 107640 w 482"/>
              <a:gd name="T91" fmla="*/ 187840 h 197"/>
              <a:gd name="T92" fmla="*/ 92460 w 482"/>
              <a:gd name="T93" fmla="*/ 128209 h 197"/>
              <a:gd name="T94" fmla="*/ 104880 w 482"/>
              <a:gd name="T95" fmla="*/ 77521 h 197"/>
              <a:gd name="T96" fmla="*/ 135240 w 482"/>
              <a:gd name="T97" fmla="*/ 29816 h 197"/>
              <a:gd name="T98" fmla="*/ 176641 w 482"/>
              <a:gd name="T99" fmla="*/ 2982 h 197"/>
              <a:gd name="T100" fmla="*/ 220801 w 482"/>
              <a:gd name="T101" fmla="*/ 7454 h 197"/>
              <a:gd name="T102" fmla="*/ 259441 w 482"/>
              <a:gd name="T103" fmla="*/ 38761 h 197"/>
              <a:gd name="T104" fmla="*/ 284281 w 482"/>
              <a:gd name="T105" fmla="*/ 89448 h 197"/>
              <a:gd name="T106" fmla="*/ 287041 w 482"/>
              <a:gd name="T107" fmla="*/ 152061 h 197"/>
              <a:gd name="T108" fmla="*/ 259441 w 482"/>
              <a:gd name="T109" fmla="*/ 216166 h 197"/>
              <a:gd name="T110" fmla="*/ 207001 w 482"/>
              <a:gd name="T111" fmla="*/ 269834 h 197"/>
              <a:gd name="T112" fmla="*/ 140760 w 482"/>
              <a:gd name="T113" fmla="*/ 292196 h 197"/>
              <a:gd name="T114" fmla="*/ 78660 w 482"/>
              <a:gd name="T115" fmla="*/ 269834 h 197"/>
              <a:gd name="T116" fmla="*/ 28980 w 482"/>
              <a:gd name="T117" fmla="*/ 216166 h 197"/>
              <a:gd name="T118" fmla="*/ 2760 w 482"/>
              <a:gd name="T119" fmla="*/ 149080 h 1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2" h="197">
                <a:moveTo>
                  <a:pt x="481" y="86"/>
                </a:moveTo>
                <a:lnTo>
                  <a:pt x="479" y="99"/>
                </a:lnTo>
                <a:lnTo>
                  <a:pt x="476" y="113"/>
                </a:lnTo>
                <a:lnTo>
                  <a:pt x="470" y="128"/>
                </a:lnTo>
                <a:lnTo>
                  <a:pt x="463" y="143"/>
                </a:lnTo>
                <a:lnTo>
                  <a:pt x="453" y="156"/>
                </a:lnTo>
                <a:lnTo>
                  <a:pt x="441" y="169"/>
                </a:lnTo>
                <a:lnTo>
                  <a:pt x="427" y="179"/>
                </a:lnTo>
                <a:lnTo>
                  <a:pt x="412" y="188"/>
                </a:lnTo>
                <a:lnTo>
                  <a:pt x="396" y="194"/>
                </a:lnTo>
                <a:lnTo>
                  <a:pt x="377" y="195"/>
                </a:lnTo>
                <a:lnTo>
                  <a:pt x="359" y="192"/>
                </a:lnTo>
                <a:lnTo>
                  <a:pt x="342" y="188"/>
                </a:lnTo>
                <a:lnTo>
                  <a:pt x="327" y="179"/>
                </a:lnTo>
                <a:lnTo>
                  <a:pt x="313" y="168"/>
                </a:lnTo>
                <a:lnTo>
                  <a:pt x="301" y="156"/>
                </a:lnTo>
                <a:lnTo>
                  <a:pt x="292" y="142"/>
                </a:lnTo>
                <a:lnTo>
                  <a:pt x="283" y="128"/>
                </a:lnTo>
                <a:lnTo>
                  <a:pt x="278" y="113"/>
                </a:lnTo>
                <a:lnTo>
                  <a:pt x="273" y="99"/>
                </a:lnTo>
                <a:lnTo>
                  <a:pt x="272" y="87"/>
                </a:lnTo>
                <a:lnTo>
                  <a:pt x="273" y="76"/>
                </a:lnTo>
                <a:lnTo>
                  <a:pt x="275" y="63"/>
                </a:lnTo>
                <a:lnTo>
                  <a:pt x="278" y="51"/>
                </a:lnTo>
                <a:lnTo>
                  <a:pt x="284" y="40"/>
                </a:lnTo>
                <a:lnTo>
                  <a:pt x="290" y="30"/>
                </a:lnTo>
                <a:lnTo>
                  <a:pt x="298" y="20"/>
                </a:lnTo>
                <a:lnTo>
                  <a:pt x="307" y="12"/>
                </a:lnTo>
                <a:lnTo>
                  <a:pt x="316" y="6"/>
                </a:lnTo>
                <a:lnTo>
                  <a:pt x="328" y="1"/>
                </a:lnTo>
                <a:lnTo>
                  <a:pt x="342" y="0"/>
                </a:lnTo>
                <a:lnTo>
                  <a:pt x="356" y="1"/>
                </a:lnTo>
                <a:lnTo>
                  <a:pt x="366" y="6"/>
                </a:lnTo>
                <a:lnTo>
                  <a:pt x="377" y="12"/>
                </a:lnTo>
                <a:lnTo>
                  <a:pt x="386" y="20"/>
                </a:lnTo>
                <a:lnTo>
                  <a:pt x="396" y="30"/>
                </a:lnTo>
                <a:lnTo>
                  <a:pt x="402" y="40"/>
                </a:lnTo>
                <a:lnTo>
                  <a:pt x="406" y="52"/>
                </a:lnTo>
                <a:lnTo>
                  <a:pt x="411" y="64"/>
                </a:lnTo>
                <a:lnTo>
                  <a:pt x="412" y="76"/>
                </a:lnTo>
                <a:lnTo>
                  <a:pt x="414" y="86"/>
                </a:lnTo>
                <a:lnTo>
                  <a:pt x="412" y="99"/>
                </a:lnTo>
                <a:lnTo>
                  <a:pt x="409" y="113"/>
                </a:lnTo>
                <a:lnTo>
                  <a:pt x="403" y="128"/>
                </a:lnTo>
                <a:lnTo>
                  <a:pt x="396" y="143"/>
                </a:lnTo>
                <a:lnTo>
                  <a:pt x="386" y="156"/>
                </a:lnTo>
                <a:lnTo>
                  <a:pt x="374" y="169"/>
                </a:lnTo>
                <a:lnTo>
                  <a:pt x="360" y="179"/>
                </a:lnTo>
                <a:lnTo>
                  <a:pt x="345" y="188"/>
                </a:lnTo>
                <a:lnTo>
                  <a:pt x="328" y="194"/>
                </a:lnTo>
                <a:lnTo>
                  <a:pt x="310" y="195"/>
                </a:lnTo>
                <a:lnTo>
                  <a:pt x="292" y="192"/>
                </a:lnTo>
                <a:lnTo>
                  <a:pt x="275" y="188"/>
                </a:lnTo>
                <a:lnTo>
                  <a:pt x="260" y="179"/>
                </a:lnTo>
                <a:lnTo>
                  <a:pt x="246" y="168"/>
                </a:lnTo>
                <a:lnTo>
                  <a:pt x="234" y="156"/>
                </a:lnTo>
                <a:lnTo>
                  <a:pt x="224" y="142"/>
                </a:lnTo>
                <a:lnTo>
                  <a:pt x="215" y="128"/>
                </a:lnTo>
                <a:lnTo>
                  <a:pt x="211" y="113"/>
                </a:lnTo>
                <a:lnTo>
                  <a:pt x="206" y="99"/>
                </a:lnTo>
                <a:lnTo>
                  <a:pt x="205" y="87"/>
                </a:lnTo>
                <a:lnTo>
                  <a:pt x="206" y="76"/>
                </a:lnTo>
                <a:lnTo>
                  <a:pt x="208" y="63"/>
                </a:lnTo>
                <a:lnTo>
                  <a:pt x="211" y="51"/>
                </a:lnTo>
                <a:lnTo>
                  <a:pt x="217" y="40"/>
                </a:lnTo>
                <a:lnTo>
                  <a:pt x="223" y="30"/>
                </a:lnTo>
                <a:lnTo>
                  <a:pt x="231" y="20"/>
                </a:lnTo>
                <a:lnTo>
                  <a:pt x="240" y="12"/>
                </a:lnTo>
                <a:lnTo>
                  <a:pt x="249" y="6"/>
                </a:lnTo>
                <a:lnTo>
                  <a:pt x="261" y="1"/>
                </a:lnTo>
                <a:lnTo>
                  <a:pt x="275" y="0"/>
                </a:lnTo>
                <a:lnTo>
                  <a:pt x="289" y="1"/>
                </a:lnTo>
                <a:lnTo>
                  <a:pt x="299" y="6"/>
                </a:lnTo>
                <a:lnTo>
                  <a:pt x="310" y="12"/>
                </a:lnTo>
                <a:lnTo>
                  <a:pt x="319" y="20"/>
                </a:lnTo>
                <a:lnTo>
                  <a:pt x="328" y="30"/>
                </a:lnTo>
                <a:lnTo>
                  <a:pt x="334" y="40"/>
                </a:lnTo>
                <a:lnTo>
                  <a:pt x="339" y="52"/>
                </a:lnTo>
                <a:lnTo>
                  <a:pt x="344" y="64"/>
                </a:lnTo>
                <a:lnTo>
                  <a:pt x="345" y="76"/>
                </a:lnTo>
                <a:lnTo>
                  <a:pt x="347" y="86"/>
                </a:lnTo>
                <a:lnTo>
                  <a:pt x="345" y="99"/>
                </a:lnTo>
                <a:lnTo>
                  <a:pt x="342" y="113"/>
                </a:lnTo>
                <a:lnTo>
                  <a:pt x="336" y="129"/>
                </a:lnTo>
                <a:lnTo>
                  <a:pt x="328" y="143"/>
                </a:lnTo>
                <a:lnTo>
                  <a:pt x="319" y="157"/>
                </a:lnTo>
                <a:lnTo>
                  <a:pt x="307" y="169"/>
                </a:lnTo>
                <a:lnTo>
                  <a:pt x="293" y="179"/>
                </a:lnTo>
                <a:lnTo>
                  <a:pt x="278" y="188"/>
                </a:lnTo>
                <a:lnTo>
                  <a:pt x="261" y="194"/>
                </a:lnTo>
                <a:lnTo>
                  <a:pt x="243" y="195"/>
                </a:lnTo>
                <a:lnTo>
                  <a:pt x="224" y="194"/>
                </a:lnTo>
                <a:lnTo>
                  <a:pt x="208" y="188"/>
                </a:lnTo>
                <a:lnTo>
                  <a:pt x="192" y="179"/>
                </a:lnTo>
                <a:lnTo>
                  <a:pt x="179" y="169"/>
                </a:lnTo>
                <a:lnTo>
                  <a:pt x="167" y="156"/>
                </a:lnTo>
                <a:lnTo>
                  <a:pt x="157" y="142"/>
                </a:lnTo>
                <a:lnTo>
                  <a:pt x="148" y="128"/>
                </a:lnTo>
                <a:lnTo>
                  <a:pt x="144" y="113"/>
                </a:lnTo>
                <a:lnTo>
                  <a:pt x="139" y="99"/>
                </a:lnTo>
                <a:lnTo>
                  <a:pt x="137" y="87"/>
                </a:lnTo>
                <a:lnTo>
                  <a:pt x="139" y="76"/>
                </a:lnTo>
                <a:lnTo>
                  <a:pt x="141" y="64"/>
                </a:lnTo>
                <a:lnTo>
                  <a:pt x="144" y="51"/>
                </a:lnTo>
                <a:lnTo>
                  <a:pt x="150" y="40"/>
                </a:lnTo>
                <a:lnTo>
                  <a:pt x="156" y="30"/>
                </a:lnTo>
                <a:lnTo>
                  <a:pt x="164" y="20"/>
                </a:lnTo>
                <a:lnTo>
                  <a:pt x="173" y="12"/>
                </a:lnTo>
                <a:lnTo>
                  <a:pt x="182" y="6"/>
                </a:lnTo>
                <a:lnTo>
                  <a:pt x="194" y="2"/>
                </a:lnTo>
                <a:lnTo>
                  <a:pt x="208" y="0"/>
                </a:lnTo>
                <a:lnTo>
                  <a:pt x="221" y="2"/>
                </a:lnTo>
                <a:lnTo>
                  <a:pt x="232" y="6"/>
                </a:lnTo>
                <a:lnTo>
                  <a:pt x="243" y="12"/>
                </a:lnTo>
                <a:lnTo>
                  <a:pt x="252" y="20"/>
                </a:lnTo>
                <a:lnTo>
                  <a:pt x="261" y="30"/>
                </a:lnTo>
                <a:lnTo>
                  <a:pt x="267" y="40"/>
                </a:lnTo>
                <a:lnTo>
                  <a:pt x="272" y="52"/>
                </a:lnTo>
                <a:lnTo>
                  <a:pt x="276" y="64"/>
                </a:lnTo>
                <a:lnTo>
                  <a:pt x="278" y="76"/>
                </a:lnTo>
                <a:lnTo>
                  <a:pt x="280" y="87"/>
                </a:lnTo>
                <a:lnTo>
                  <a:pt x="278" y="99"/>
                </a:lnTo>
                <a:lnTo>
                  <a:pt x="275" y="113"/>
                </a:lnTo>
                <a:lnTo>
                  <a:pt x="269" y="128"/>
                </a:lnTo>
                <a:lnTo>
                  <a:pt x="260" y="142"/>
                </a:lnTo>
                <a:lnTo>
                  <a:pt x="249" y="156"/>
                </a:lnTo>
                <a:lnTo>
                  <a:pt x="237" y="168"/>
                </a:lnTo>
                <a:lnTo>
                  <a:pt x="223" y="179"/>
                </a:lnTo>
                <a:lnTo>
                  <a:pt x="208" y="188"/>
                </a:lnTo>
                <a:lnTo>
                  <a:pt x="189" y="194"/>
                </a:lnTo>
                <a:lnTo>
                  <a:pt x="171" y="195"/>
                </a:lnTo>
                <a:lnTo>
                  <a:pt x="153" y="194"/>
                </a:lnTo>
                <a:lnTo>
                  <a:pt x="136" y="188"/>
                </a:lnTo>
                <a:lnTo>
                  <a:pt x="121" y="178"/>
                </a:lnTo>
                <a:lnTo>
                  <a:pt x="108" y="168"/>
                </a:lnTo>
                <a:lnTo>
                  <a:pt x="96" y="155"/>
                </a:lnTo>
                <a:lnTo>
                  <a:pt x="85" y="141"/>
                </a:lnTo>
                <a:lnTo>
                  <a:pt x="78" y="126"/>
                </a:lnTo>
                <a:lnTo>
                  <a:pt x="72" y="112"/>
                </a:lnTo>
                <a:lnTo>
                  <a:pt x="69" y="98"/>
                </a:lnTo>
                <a:lnTo>
                  <a:pt x="67" y="86"/>
                </a:lnTo>
                <a:lnTo>
                  <a:pt x="69" y="76"/>
                </a:lnTo>
                <a:lnTo>
                  <a:pt x="72" y="64"/>
                </a:lnTo>
                <a:lnTo>
                  <a:pt x="76" y="52"/>
                </a:lnTo>
                <a:lnTo>
                  <a:pt x="82" y="41"/>
                </a:lnTo>
                <a:lnTo>
                  <a:pt x="88" y="31"/>
                </a:lnTo>
                <a:lnTo>
                  <a:pt x="98" y="20"/>
                </a:lnTo>
                <a:lnTo>
                  <a:pt x="107" y="13"/>
                </a:lnTo>
                <a:lnTo>
                  <a:pt x="116" y="6"/>
                </a:lnTo>
                <a:lnTo>
                  <a:pt x="128" y="2"/>
                </a:lnTo>
                <a:lnTo>
                  <a:pt x="139" y="1"/>
                </a:lnTo>
                <a:lnTo>
                  <a:pt x="150" y="2"/>
                </a:lnTo>
                <a:lnTo>
                  <a:pt x="160" y="5"/>
                </a:lnTo>
                <a:lnTo>
                  <a:pt x="171" y="11"/>
                </a:lnTo>
                <a:lnTo>
                  <a:pt x="180" y="18"/>
                </a:lnTo>
                <a:lnTo>
                  <a:pt x="188" y="26"/>
                </a:lnTo>
                <a:lnTo>
                  <a:pt x="195" y="37"/>
                </a:lnTo>
                <a:lnTo>
                  <a:pt x="201" y="47"/>
                </a:lnTo>
                <a:lnTo>
                  <a:pt x="206" y="60"/>
                </a:lnTo>
                <a:lnTo>
                  <a:pt x="208" y="73"/>
                </a:lnTo>
                <a:lnTo>
                  <a:pt x="209" y="86"/>
                </a:lnTo>
                <a:lnTo>
                  <a:pt x="208" y="102"/>
                </a:lnTo>
                <a:lnTo>
                  <a:pt x="203" y="116"/>
                </a:lnTo>
                <a:lnTo>
                  <a:pt x="197" y="131"/>
                </a:lnTo>
                <a:lnTo>
                  <a:pt x="188" y="145"/>
                </a:lnTo>
                <a:lnTo>
                  <a:pt x="177" y="158"/>
                </a:lnTo>
                <a:lnTo>
                  <a:pt x="164" y="171"/>
                </a:lnTo>
                <a:lnTo>
                  <a:pt x="150" y="181"/>
                </a:lnTo>
                <a:lnTo>
                  <a:pt x="134" y="189"/>
                </a:lnTo>
                <a:lnTo>
                  <a:pt x="119" y="194"/>
                </a:lnTo>
                <a:lnTo>
                  <a:pt x="102" y="196"/>
                </a:lnTo>
                <a:lnTo>
                  <a:pt x="87" y="194"/>
                </a:lnTo>
                <a:lnTo>
                  <a:pt x="72" y="189"/>
                </a:lnTo>
                <a:lnTo>
                  <a:pt x="57" y="181"/>
                </a:lnTo>
                <a:lnTo>
                  <a:pt x="43" y="171"/>
                </a:lnTo>
                <a:lnTo>
                  <a:pt x="31" y="158"/>
                </a:lnTo>
                <a:lnTo>
                  <a:pt x="21" y="145"/>
                </a:lnTo>
                <a:lnTo>
                  <a:pt x="12" y="130"/>
                </a:lnTo>
                <a:lnTo>
                  <a:pt x="6" y="116"/>
                </a:lnTo>
                <a:lnTo>
                  <a:pt x="2" y="100"/>
                </a:lnTo>
                <a:lnTo>
                  <a:pt x="0" y="85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84" name="Line 48"/>
          <p:cNvSpPr>
            <a:spLocks noChangeShapeType="1"/>
          </p:cNvSpPr>
          <p:nvPr/>
        </p:nvSpPr>
        <p:spPr bwMode="auto">
          <a:xfrm>
            <a:off x="762000" y="5522913"/>
            <a:ext cx="0" cy="496887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85" name="Line 49"/>
          <p:cNvSpPr>
            <a:spLocks noChangeShapeType="1"/>
          </p:cNvSpPr>
          <p:nvPr/>
        </p:nvSpPr>
        <p:spPr bwMode="auto">
          <a:xfrm>
            <a:off x="533400" y="5770563"/>
            <a:ext cx="458788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86" name="Oval 50"/>
          <p:cNvSpPr>
            <a:spLocks noChangeArrowheads="1"/>
          </p:cNvSpPr>
          <p:nvPr/>
        </p:nvSpPr>
        <p:spPr bwMode="auto">
          <a:xfrm>
            <a:off x="698500" y="5702300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87" name="Line 51"/>
          <p:cNvSpPr>
            <a:spLocks noChangeShapeType="1"/>
          </p:cNvSpPr>
          <p:nvPr/>
        </p:nvSpPr>
        <p:spPr bwMode="auto">
          <a:xfrm>
            <a:off x="4191000" y="5522913"/>
            <a:ext cx="0" cy="496887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88" name="Line 52"/>
          <p:cNvSpPr>
            <a:spLocks noChangeShapeType="1"/>
          </p:cNvSpPr>
          <p:nvPr/>
        </p:nvSpPr>
        <p:spPr bwMode="auto">
          <a:xfrm>
            <a:off x="3962400" y="5770563"/>
            <a:ext cx="458788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89" name="Oval 53"/>
          <p:cNvSpPr>
            <a:spLocks noChangeArrowheads="1"/>
          </p:cNvSpPr>
          <p:nvPr/>
        </p:nvSpPr>
        <p:spPr bwMode="auto">
          <a:xfrm>
            <a:off x="4127500" y="5702300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90" name="Line 54"/>
          <p:cNvSpPr>
            <a:spLocks noChangeShapeType="1"/>
          </p:cNvSpPr>
          <p:nvPr/>
        </p:nvSpPr>
        <p:spPr bwMode="auto">
          <a:xfrm>
            <a:off x="4191000" y="4262438"/>
            <a:ext cx="0" cy="5270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91" name="Line 55"/>
          <p:cNvSpPr>
            <a:spLocks noChangeShapeType="1"/>
          </p:cNvSpPr>
          <p:nvPr/>
        </p:nvSpPr>
        <p:spPr bwMode="auto">
          <a:xfrm>
            <a:off x="3962400" y="4543425"/>
            <a:ext cx="458788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92" name="Oval 56"/>
          <p:cNvSpPr>
            <a:spLocks noChangeArrowheads="1"/>
          </p:cNvSpPr>
          <p:nvPr/>
        </p:nvSpPr>
        <p:spPr bwMode="auto">
          <a:xfrm>
            <a:off x="4127500" y="4475163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93" name="Freeform 57"/>
          <p:cNvSpPr>
            <a:spLocks/>
          </p:cNvSpPr>
          <p:nvPr/>
        </p:nvSpPr>
        <p:spPr bwMode="auto">
          <a:xfrm>
            <a:off x="4075113" y="4797425"/>
            <a:ext cx="269875" cy="714375"/>
          </a:xfrm>
          <a:custGeom>
            <a:avLst/>
            <a:gdLst>
              <a:gd name="T0" fmla="*/ 155591 w 196"/>
              <a:gd name="T1" fmla="*/ 7426 h 481"/>
              <a:gd name="T2" fmla="*/ 213422 w 196"/>
              <a:gd name="T3" fmla="*/ 41585 h 481"/>
              <a:gd name="T4" fmla="*/ 257483 w 196"/>
              <a:gd name="T5" fmla="*/ 100993 h 481"/>
              <a:gd name="T6" fmla="*/ 264367 w 196"/>
              <a:gd name="T7" fmla="*/ 181193 h 481"/>
              <a:gd name="T8" fmla="*/ 229945 w 196"/>
              <a:gd name="T9" fmla="*/ 249511 h 481"/>
              <a:gd name="T10" fmla="*/ 174868 w 196"/>
              <a:gd name="T11" fmla="*/ 294067 h 481"/>
              <a:gd name="T12" fmla="*/ 119791 w 196"/>
              <a:gd name="T13" fmla="*/ 310404 h 481"/>
              <a:gd name="T14" fmla="*/ 68846 w 196"/>
              <a:gd name="T15" fmla="*/ 301493 h 481"/>
              <a:gd name="T16" fmla="*/ 27538 w 196"/>
              <a:gd name="T17" fmla="*/ 271789 h 481"/>
              <a:gd name="T18" fmla="*/ 1377 w 196"/>
              <a:gd name="T19" fmla="*/ 225748 h 481"/>
              <a:gd name="T20" fmla="*/ 8261 w 196"/>
              <a:gd name="T21" fmla="*/ 169311 h 481"/>
              <a:gd name="T22" fmla="*/ 39930 w 196"/>
              <a:gd name="T23" fmla="*/ 126241 h 481"/>
              <a:gd name="T24" fmla="*/ 86746 w 196"/>
              <a:gd name="T25" fmla="*/ 103963 h 481"/>
              <a:gd name="T26" fmla="*/ 136314 w 196"/>
              <a:gd name="T27" fmla="*/ 100993 h 481"/>
              <a:gd name="T28" fmla="*/ 195522 w 196"/>
              <a:gd name="T29" fmla="*/ 126241 h 481"/>
              <a:gd name="T30" fmla="*/ 246467 w 196"/>
              <a:gd name="T31" fmla="*/ 178222 h 481"/>
              <a:gd name="T32" fmla="*/ 267121 w 196"/>
              <a:gd name="T33" fmla="*/ 253967 h 481"/>
              <a:gd name="T34" fmla="*/ 246467 w 196"/>
              <a:gd name="T35" fmla="*/ 328226 h 481"/>
              <a:gd name="T36" fmla="*/ 194145 w 196"/>
              <a:gd name="T37" fmla="*/ 380208 h 481"/>
              <a:gd name="T38" fmla="*/ 136314 w 196"/>
              <a:gd name="T39" fmla="*/ 406941 h 481"/>
              <a:gd name="T40" fmla="*/ 85369 w 196"/>
              <a:gd name="T41" fmla="*/ 405456 h 481"/>
              <a:gd name="T42" fmla="*/ 39930 w 196"/>
              <a:gd name="T43" fmla="*/ 383178 h 481"/>
              <a:gd name="T44" fmla="*/ 8261 w 196"/>
              <a:gd name="T45" fmla="*/ 344563 h 481"/>
              <a:gd name="T46" fmla="*/ 1377 w 196"/>
              <a:gd name="T47" fmla="*/ 285156 h 481"/>
              <a:gd name="T48" fmla="*/ 27538 w 196"/>
              <a:gd name="T49" fmla="*/ 240600 h 481"/>
              <a:gd name="T50" fmla="*/ 71599 w 196"/>
              <a:gd name="T51" fmla="*/ 210897 h 481"/>
              <a:gd name="T52" fmla="*/ 118415 w 196"/>
              <a:gd name="T53" fmla="*/ 199015 h 481"/>
              <a:gd name="T54" fmla="*/ 176245 w 196"/>
              <a:gd name="T55" fmla="*/ 215352 h 481"/>
              <a:gd name="T56" fmla="*/ 231321 w 196"/>
              <a:gd name="T57" fmla="*/ 258423 h 481"/>
              <a:gd name="T58" fmla="*/ 265744 w 196"/>
              <a:gd name="T59" fmla="*/ 325256 h 481"/>
              <a:gd name="T60" fmla="*/ 257483 w 196"/>
              <a:gd name="T61" fmla="*/ 405456 h 481"/>
              <a:gd name="T62" fmla="*/ 213422 w 196"/>
              <a:gd name="T63" fmla="*/ 466349 h 481"/>
              <a:gd name="T64" fmla="*/ 155591 w 196"/>
              <a:gd name="T65" fmla="*/ 500508 h 481"/>
              <a:gd name="T66" fmla="*/ 103268 w 196"/>
              <a:gd name="T67" fmla="*/ 506449 h 481"/>
              <a:gd name="T68" fmla="*/ 55077 w 196"/>
              <a:gd name="T69" fmla="*/ 491597 h 481"/>
              <a:gd name="T70" fmla="*/ 16523 w 196"/>
              <a:gd name="T71" fmla="*/ 457438 h 481"/>
              <a:gd name="T72" fmla="*/ 0 w 196"/>
              <a:gd name="T73" fmla="*/ 405456 h 481"/>
              <a:gd name="T74" fmla="*/ 16523 w 196"/>
              <a:gd name="T75" fmla="*/ 353475 h 481"/>
              <a:gd name="T76" fmla="*/ 55077 w 196"/>
              <a:gd name="T77" fmla="*/ 316345 h 481"/>
              <a:gd name="T78" fmla="*/ 103268 w 196"/>
              <a:gd name="T79" fmla="*/ 301493 h 481"/>
              <a:gd name="T80" fmla="*/ 155591 w 196"/>
              <a:gd name="T81" fmla="*/ 305949 h 481"/>
              <a:gd name="T82" fmla="*/ 213422 w 196"/>
              <a:gd name="T83" fmla="*/ 344563 h 481"/>
              <a:gd name="T84" fmla="*/ 257483 w 196"/>
              <a:gd name="T85" fmla="*/ 405456 h 481"/>
              <a:gd name="T86" fmla="*/ 265744 w 196"/>
              <a:gd name="T87" fmla="*/ 487141 h 481"/>
              <a:gd name="T88" fmla="*/ 229945 w 196"/>
              <a:gd name="T89" fmla="*/ 552490 h 481"/>
              <a:gd name="T90" fmla="*/ 173491 w 196"/>
              <a:gd name="T91" fmla="*/ 597045 h 481"/>
              <a:gd name="T92" fmla="*/ 118415 w 196"/>
              <a:gd name="T93" fmla="*/ 613382 h 481"/>
              <a:gd name="T94" fmla="*/ 71599 w 196"/>
              <a:gd name="T95" fmla="*/ 600016 h 481"/>
              <a:gd name="T96" fmla="*/ 27538 w 196"/>
              <a:gd name="T97" fmla="*/ 568827 h 481"/>
              <a:gd name="T98" fmla="*/ 2754 w 196"/>
              <a:gd name="T99" fmla="*/ 522786 h 481"/>
              <a:gd name="T100" fmla="*/ 6885 w 196"/>
              <a:gd name="T101" fmla="*/ 475260 h 481"/>
              <a:gd name="T102" fmla="*/ 35800 w 196"/>
              <a:gd name="T103" fmla="*/ 435160 h 481"/>
              <a:gd name="T104" fmla="*/ 82615 w 196"/>
              <a:gd name="T105" fmla="*/ 406941 h 481"/>
              <a:gd name="T106" fmla="*/ 139068 w 196"/>
              <a:gd name="T107" fmla="*/ 405456 h 481"/>
              <a:gd name="T108" fmla="*/ 199652 w 196"/>
              <a:gd name="T109" fmla="*/ 435160 h 481"/>
              <a:gd name="T110" fmla="*/ 247844 w 196"/>
              <a:gd name="T111" fmla="*/ 491597 h 481"/>
              <a:gd name="T112" fmla="*/ 268498 w 196"/>
              <a:gd name="T113" fmla="*/ 561401 h 481"/>
              <a:gd name="T114" fmla="*/ 247844 w 196"/>
              <a:gd name="T115" fmla="*/ 628234 h 481"/>
              <a:gd name="T116" fmla="*/ 199652 w 196"/>
              <a:gd name="T117" fmla="*/ 681701 h 481"/>
              <a:gd name="T118" fmla="*/ 137691 w 196"/>
              <a:gd name="T119" fmla="*/ 709919 h 48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96" h="481">
                <a:moveTo>
                  <a:pt x="86" y="0"/>
                </a:moveTo>
                <a:lnTo>
                  <a:pt x="99" y="2"/>
                </a:lnTo>
                <a:lnTo>
                  <a:pt x="113" y="5"/>
                </a:lnTo>
                <a:lnTo>
                  <a:pt x="127" y="11"/>
                </a:lnTo>
                <a:lnTo>
                  <a:pt x="142" y="18"/>
                </a:lnTo>
                <a:lnTo>
                  <a:pt x="155" y="28"/>
                </a:lnTo>
                <a:lnTo>
                  <a:pt x="168" y="40"/>
                </a:lnTo>
                <a:lnTo>
                  <a:pt x="179" y="54"/>
                </a:lnTo>
                <a:lnTo>
                  <a:pt x="187" y="68"/>
                </a:lnTo>
                <a:lnTo>
                  <a:pt x="193" y="85"/>
                </a:lnTo>
                <a:lnTo>
                  <a:pt x="194" y="104"/>
                </a:lnTo>
                <a:lnTo>
                  <a:pt x="192" y="122"/>
                </a:lnTo>
                <a:lnTo>
                  <a:pt x="187" y="139"/>
                </a:lnTo>
                <a:lnTo>
                  <a:pt x="179" y="154"/>
                </a:lnTo>
                <a:lnTo>
                  <a:pt x="167" y="168"/>
                </a:lnTo>
                <a:lnTo>
                  <a:pt x="155" y="180"/>
                </a:lnTo>
                <a:lnTo>
                  <a:pt x="141" y="189"/>
                </a:lnTo>
                <a:lnTo>
                  <a:pt x="127" y="198"/>
                </a:lnTo>
                <a:lnTo>
                  <a:pt x="113" y="203"/>
                </a:lnTo>
                <a:lnTo>
                  <a:pt x="99" y="207"/>
                </a:lnTo>
                <a:lnTo>
                  <a:pt x="87" y="209"/>
                </a:lnTo>
                <a:lnTo>
                  <a:pt x="75" y="207"/>
                </a:lnTo>
                <a:lnTo>
                  <a:pt x="62" y="206"/>
                </a:lnTo>
                <a:lnTo>
                  <a:pt x="50" y="203"/>
                </a:lnTo>
                <a:lnTo>
                  <a:pt x="40" y="196"/>
                </a:lnTo>
                <a:lnTo>
                  <a:pt x="29" y="190"/>
                </a:lnTo>
                <a:lnTo>
                  <a:pt x="20" y="183"/>
                </a:lnTo>
                <a:lnTo>
                  <a:pt x="12" y="174"/>
                </a:lnTo>
                <a:lnTo>
                  <a:pt x="6" y="165"/>
                </a:lnTo>
                <a:lnTo>
                  <a:pt x="1" y="152"/>
                </a:lnTo>
                <a:lnTo>
                  <a:pt x="0" y="139"/>
                </a:lnTo>
                <a:lnTo>
                  <a:pt x="1" y="125"/>
                </a:lnTo>
                <a:lnTo>
                  <a:pt x="6" y="114"/>
                </a:lnTo>
                <a:lnTo>
                  <a:pt x="12" y="104"/>
                </a:lnTo>
                <a:lnTo>
                  <a:pt x="20" y="94"/>
                </a:lnTo>
                <a:lnTo>
                  <a:pt x="29" y="85"/>
                </a:lnTo>
                <a:lnTo>
                  <a:pt x="40" y="79"/>
                </a:lnTo>
                <a:lnTo>
                  <a:pt x="52" y="75"/>
                </a:lnTo>
                <a:lnTo>
                  <a:pt x="63" y="70"/>
                </a:lnTo>
                <a:lnTo>
                  <a:pt x="75" y="68"/>
                </a:lnTo>
                <a:lnTo>
                  <a:pt x="86" y="67"/>
                </a:lnTo>
                <a:lnTo>
                  <a:pt x="99" y="68"/>
                </a:lnTo>
                <a:lnTo>
                  <a:pt x="113" y="71"/>
                </a:lnTo>
                <a:lnTo>
                  <a:pt x="127" y="78"/>
                </a:lnTo>
                <a:lnTo>
                  <a:pt x="142" y="85"/>
                </a:lnTo>
                <a:lnTo>
                  <a:pt x="155" y="94"/>
                </a:lnTo>
                <a:lnTo>
                  <a:pt x="168" y="107"/>
                </a:lnTo>
                <a:lnTo>
                  <a:pt x="179" y="120"/>
                </a:lnTo>
                <a:lnTo>
                  <a:pt x="187" y="136"/>
                </a:lnTo>
                <a:lnTo>
                  <a:pt x="193" y="152"/>
                </a:lnTo>
                <a:lnTo>
                  <a:pt x="194" y="171"/>
                </a:lnTo>
                <a:lnTo>
                  <a:pt x="192" y="189"/>
                </a:lnTo>
                <a:lnTo>
                  <a:pt x="187" y="206"/>
                </a:lnTo>
                <a:lnTo>
                  <a:pt x="179" y="221"/>
                </a:lnTo>
                <a:lnTo>
                  <a:pt x="167" y="235"/>
                </a:lnTo>
                <a:lnTo>
                  <a:pt x="155" y="247"/>
                </a:lnTo>
                <a:lnTo>
                  <a:pt x="141" y="256"/>
                </a:lnTo>
                <a:lnTo>
                  <a:pt x="127" y="265"/>
                </a:lnTo>
                <a:lnTo>
                  <a:pt x="113" y="270"/>
                </a:lnTo>
                <a:lnTo>
                  <a:pt x="99" y="274"/>
                </a:lnTo>
                <a:lnTo>
                  <a:pt x="87" y="276"/>
                </a:lnTo>
                <a:lnTo>
                  <a:pt x="75" y="274"/>
                </a:lnTo>
                <a:lnTo>
                  <a:pt x="62" y="273"/>
                </a:lnTo>
                <a:lnTo>
                  <a:pt x="50" y="270"/>
                </a:lnTo>
                <a:lnTo>
                  <a:pt x="40" y="264"/>
                </a:lnTo>
                <a:lnTo>
                  <a:pt x="29" y="258"/>
                </a:lnTo>
                <a:lnTo>
                  <a:pt x="20" y="250"/>
                </a:lnTo>
                <a:lnTo>
                  <a:pt x="12" y="241"/>
                </a:lnTo>
                <a:lnTo>
                  <a:pt x="6" y="232"/>
                </a:lnTo>
                <a:lnTo>
                  <a:pt x="1" y="219"/>
                </a:lnTo>
                <a:lnTo>
                  <a:pt x="0" y="206"/>
                </a:lnTo>
                <a:lnTo>
                  <a:pt x="1" y="192"/>
                </a:lnTo>
                <a:lnTo>
                  <a:pt x="6" y="181"/>
                </a:lnTo>
                <a:lnTo>
                  <a:pt x="12" y="171"/>
                </a:lnTo>
                <a:lnTo>
                  <a:pt x="20" y="162"/>
                </a:lnTo>
                <a:lnTo>
                  <a:pt x="29" y="152"/>
                </a:lnTo>
                <a:lnTo>
                  <a:pt x="40" y="146"/>
                </a:lnTo>
                <a:lnTo>
                  <a:pt x="52" y="142"/>
                </a:lnTo>
                <a:lnTo>
                  <a:pt x="63" y="137"/>
                </a:lnTo>
                <a:lnTo>
                  <a:pt x="75" y="136"/>
                </a:lnTo>
                <a:lnTo>
                  <a:pt x="86" y="134"/>
                </a:lnTo>
                <a:lnTo>
                  <a:pt x="99" y="136"/>
                </a:lnTo>
                <a:lnTo>
                  <a:pt x="113" y="139"/>
                </a:lnTo>
                <a:lnTo>
                  <a:pt x="128" y="145"/>
                </a:lnTo>
                <a:lnTo>
                  <a:pt x="142" y="152"/>
                </a:lnTo>
                <a:lnTo>
                  <a:pt x="156" y="162"/>
                </a:lnTo>
                <a:lnTo>
                  <a:pt x="168" y="174"/>
                </a:lnTo>
                <a:lnTo>
                  <a:pt x="179" y="187"/>
                </a:lnTo>
                <a:lnTo>
                  <a:pt x="187" y="203"/>
                </a:lnTo>
                <a:lnTo>
                  <a:pt x="193" y="219"/>
                </a:lnTo>
                <a:lnTo>
                  <a:pt x="194" y="238"/>
                </a:lnTo>
                <a:lnTo>
                  <a:pt x="193" y="256"/>
                </a:lnTo>
                <a:lnTo>
                  <a:pt x="187" y="273"/>
                </a:lnTo>
                <a:lnTo>
                  <a:pt x="179" y="288"/>
                </a:lnTo>
                <a:lnTo>
                  <a:pt x="168" y="302"/>
                </a:lnTo>
                <a:lnTo>
                  <a:pt x="155" y="314"/>
                </a:lnTo>
                <a:lnTo>
                  <a:pt x="141" y="323"/>
                </a:lnTo>
                <a:lnTo>
                  <a:pt x="127" y="332"/>
                </a:lnTo>
                <a:lnTo>
                  <a:pt x="113" y="337"/>
                </a:lnTo>
                <a:lnTo>
                  <a:pt x="99" y="341"/>
                </a:lnTo>
                <a:lnTo>
                  <a:pt x="87" y="343"/>
                </a:lnTo>
                <a:lnTo>
                  <a:pt x="75" y="341"/>
                </a:lnTo>
                <a:lnTo>
                  <a:pt x="63" y="340"/>
                </a:lnTo>
                <a:lnTo>
                  <a:pt x="50" y="337"/>
                </a:lnTo>
                <a:lnTo>
                  <a:pt x="40" y="331"/>
                </a:lnTo>
                <a:lnTo>
                  <a:pt x="29" y="324"/>
                </a:lnTo>
                <a:lnTo>
                  <a:pt x="20" y="317"/>
                </a:lnTo>
                <a:lnTo>
                  <a:pt x="12" y="308"/>
                </a:lnTo>
                <a:lnTo>
                  <a:pt x="6" y="299"/>
                </a:lnTo>
                <a:lnTo>
                  <a:pt x="2" y="287"/>
                </a:lnTo>
                <a:lnTo>
                  <a:pt x="0" y="273"/>
                </a:lnTo>
                <a:lnTo>
                  <a:pt x="2" y="259"/>
                </a:lnTo>
                <a:lnTo>
                  <a:pt x="6" y="248"/>
                </a:lnTo>
                <a:lnTo>
                  <a:pt x="12" y="238"/>
                </a:lnTo>
                <a:lnTo>
                  <a:pt x="20" y="229"/>
                </a:lnTo>
                <a:lnTo>
                  <a:pt x="29" y="219"/>
                </a:lnTo>
                <a:lnTo>
                  <a:pt x="40" y="213"/>
                </a:lnTo>
                <a:lnTo>
                  <a:pt x="52" y="209"/>
                </a:lnTo>
                <a:lnTo>
                  <a:pt x="63" y="204"/>
                </a:lnTo>
                <a:lnTo>
                  <a:pt x="75" y="203"/>
                </a:lnTo>
                <a:lnTo>
                  <a:pt x="87" y="201"/>
                </a:lnTo>
                <a:lnTo>
                  <a:pt x="99" y="203"/>
                </a:lnTo>
                <a:lnTo>
                  <a:pt x="113" y="206"/>
                </a:lnTo>
                <a:lnTo>
                  <a:pt x="127" y="212"/>
                </a:lnTo>
                <a:lnTo>
                  <a:pt x="141" y="221"/>
                </a:lnTo>
                <a:lnTo>
                  <a:pt x="155" y="232"/>
                </a:lnTo>
                <a:lnTo>
                  <a:pt x="167" y="244"/>
                </a:lnTo>
                <a:lnTo>
                  <a:pt x="179" y="258"/>
                </a:lnTo>
                <a:lnTo>
                  <a:pt x="187" y="273"/>
                </a:lnTo>
                <a:lnTo>
                  <a:pt x="193" y="291"/>
                </a:lnTo>
                <a:lnTo>
                  <a:pt x="194" y="309"/>
                </a:lnTo>
                <a:lnTo>
                  <a:pt x="193" y="328"/>
                </a:lnTo>
                <a:lnTo>
                  <a:pt x="187" y="344"/>
                </a:lnTo>
                <a:lnTo>
                  <a:pt x="177" y="360"/>
                </a:lnTo>
                <a:lnTo>
                  <a:pt x="167" y="372"/>
                </a:lnTo>
                <a:lnTo>
                  <a:pt x="154" y="384"/>
                </a:lnTo>
                <a:lnTo>
                  <a:pt x="140" y="395"/>
                </a:lnTo>
                <a:lnTo>
                  <a:pt x="126" y="402"/>
                </a:lnTo>
                <a:lnTo>
                  <a:pt x="111" y="409"/>
                </a:lnTo>
                <a:lnTo>
                  <a:pt x="97" y="412"/>
                </a:lnTo>
                <a:lnTo>
                  <a:pt x="86" y="413"/>
                </a:lnTo>
                <a:lnTo>
                  <a:pt x="75" y="412"/>
                </a:lnTo>
                <a:lnTo>
                  <a:pt x="63" y="409"/>
                </a:lnTo>
                <a:lnTo>
                  <a:pt x="52" y="404"/>
                </a:lnTo>
                <a:lnTo>
                  <a:pt x="41" y="398"/>
                </a:lnTo>
                <a:lnTo>
                  <a:pt x="31" y="392"/>
                </a:lnTo>
                <a:lnTo>
                  <a:pt x="20" y="383"/>
                </a:lnTo>
                <a:lnTo>
                  <a:pt x="13" y="373"/>
                </a:lnTo>
                <a:lnTo>
                  <a:pt x="6" y="364"/>
                </a:lnTo>
                <a:lnTo>
                  <a:pt x="2" y="352"/>
                </a:lnTo>
                <a:lnTo>
                  <a:pt x="1" y="341"/>
                </a:lnTo>
                <a:lnTo>
                  <a:pt x="2" y="331"/>
                </a:lnTo>
                <a:lnTo>
                  <a:pt x="5" y="320"/>
                </a:lnTo>
                <a:lnTo>
                  <a:pt x="11" y="309"/>
                </a:lnTo>
                <a:lnTo>
                  <a:pt x="18" y="300"/>
                </a:lnTo>
                <a:lnTo>
                  <a:pt x="26" y="293"/>
                </a:lnTo>
                <a:lnTo>
                  <a:pt x="36" y="285"/>
                </a:lnTo>
                <a:lnTo>
                  <a:pt x="47" y="279"/>
                </a:lnTo>
                <a:lnTo>
                  <a:pt x="60" y="274"/>
                </a:lnTo>
                <a:lnTo>
                  <a:pt x="73" y="273"/>
                </a:lnTo>
                <a:lnTo>
                  <a:pt x="86" y="271"/>
                </a:lnTo>
                <a:lnTo>
                  <a:pt x="101" y="273"/>
                </a:lnTo>
                <a:lnTo>
                  <a:pt x="115" y="277"/>
                </a:lnTo>
                <a:lnTo>
                  <a:pt x="131" y="284"/>
                </a:lnTo>
                <a:lnTo>
                  <a:pt x="145" y="293"/>
                </a:lnTo>
                <a:lnTo>
                  <a:pt x="157" y="303"/>
                </a:lnTo>
                <a:lnTo>
                  <a:pt x="170" y="317"/>
                </a:lnTo>
                <a:lnTo>
                  <a:pt x="180" y="331"/>
                </a:lnTo>
                <a:lnTo>
                  <a:pt x="188" y="346"/>
                </a:lnTo>
                <a:lnTo>
                  <a:pt x="193" y="361"/>
                </a:lnTo>
                <a:lnTo>
                  <a:pt x="195" y="378"/>
                </a:lnTo>
                <a:lnTo>
                  <a:pt x="193" y="393"/>
                </a:lnTo>
                <a:lnTo>
                  <a:pt x="188" y="409"/>
                </a:lnTo>
                <a:lnTo>
                  <a:pt x="180" y="423"/>
                </a:lnTo>
                <a:lnTo>
                  <a:pt x="170" y="437"/>
                </a:lnTo>
                <a:lnTo>
                  <a:pt x="157" y="449"/>
                </a:lnTo>
                <a:lnTo>
                  <a:pt x="145" y="459"/>
                </a:lnTo>
                <a:lnTo>
                  <a:pt x="129" y="468"/>
                </a:lnTo>
                <a:lnTo>
                  <a:pt x="115" y="474"/>
                </a:lnTo>
                <a:lnTo>
                  <a:pt x="100" y="478"/>
                </a:lnTo>
                <a:lnTo>
                  <a:pt x="85" y="480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94" name="Freeform 58"/>
          <p:cNvSpPr>
            <a:spLocks/>
          </p:cNvSpPr>
          <p:nvPr/>
        </p:nvSpPr>
        <p:spPr bwMode="auto">
          <a:xfrm>
            <a:off x="3290888" y="5640388"/>
            <a:ext cx="665162" cy="293687"/>
          </a:xfrm>
          <a:custGeom>
            <a:avLst/>
            <a:gdLst>
              <a:gd name="T0" fmla="*/ 656882 w 482"/>
              <a:gd name="T1" fmla="*/ 168460 h 197"/>
              <a:gd name="T2" fmla="*/ 625142 w 482"/>
              <a:gd name="T3" fmla="*/ 232564 h 197"/>
              <a:gd name="T4" fmla="*/ 568562 w 482"/>
              <a:gd name="T5" fmla="*/ 280270 h 197"/>
              <a:gd name="T6" fmla="*/ 495421 w 482"/>
              <a:gd name="T7" fmla="*/ 286233 h 197"/>
              <a:gd name="T8" fmla="*/ 431941 w 482"/>
              <a:gd name="T9" fmla="*/ 250454 h 197"/>
              <a:gd name="T10" fmla="*/ 390541 w 482"/>
              <a:gd name="T11" fmla="*/ 190822 h 197"/>
              <a:gd name="T12" fmla="*/ 375361 w 482"/>
              <a:gd name="T13" fmla="*/ 129699 h 197"/>
              <a:gd name="T14" fmla="*/ 383641 w 482"/>
              <a:gd name="T15" fmla="*/ 76031 h 197"/>
              <a:gd name="T16" fmla="*/ 411241 w 482"/>
              <a:gd name="T17" fmla="*/ 29816 h 197"/>
              <a:gd name="T18" fmla="*/ 452641 w 482"/>
              <a:gd name="T19" fmla="*/ 1491 h 197"/>
              <a:gd name="T20" fmla="*/ 505082 w 482"/>
              <a:gd name="T21" fmla="*/ 8945 h 197"/>
              <a:gd name="T22" fmla="*/ 546482 w 482"/>
              <a:gd name="T23" fmla="*/ 44724 h 197"/>
              <a:gd name="T24" fmla="*/ 567182 w 482"/>
              <a:gd name="T25" fmla="*/ 95411 h 197"/>
              <a:gd name="T26" fmla="*/ 568562 w 482"/>
              <a:gd name="T27" fmla="*/ 147589 h 197"/>
              <a:gd name="T28" fmla="*/ 546482 w 482"/>
              <a:gd name="T29" fmla="*/ 213184 h 197"/>
              <a:gd name="T30" fmla="*/ 496801 w 482"/>
              <a:gd name="T31" fmla="*/ 266853 h 197"/>
              <a:gd name="T32" fmla="*/ 427801 w 482"/>
              <a:gd name="T33" fmla="*/ 290705 h 197"/>
              <a:gd name="T34" fmla="*/ 358801 w 482"/>
              <a:gd name="T35" fmla="*/ 266853 h 197"/>
              <a:gd name="T36" fmla="*/ 309121 w 482"/>
              <a:gd name="T37" fmla="*/ 211693 h 197"/>
              <a:gd name="T38" fmla="*/ 284281 w 482"/>
              <a:gd name="T39" fmla="*/ 147589 h 197"/>
              <a:gd name="T40" fmla="*/ 287041 w 482"/>
              <a:gd name="T41" fmla="*/ 93920 h 197"/>
              <a:gd name="T42" fmla="*/ 307741 w 482"/>
              <a:gd name="T43" fmla="*/ 44724 h 197"/>
              <a:gd name="T44" fmla="*/ 343621 w 482"/>
              <a:gd name="T45" fmla="*/ 8945 h 197"/>
              <a:gd name="T46" fmla="*/ 398821 w 482"/>
              <a:gd name="T47" fmla="*/ 1491 h 197"/>
              <a:gd name="T48" fmla="*/ 440221 w 482"/>
              <a:gd name="T49" fmla="*/ 29816 h 197"/>
              <a:gd name="T50" fmla="*/ 467821 w 482"/>
              <a:gd name="T51" fmla="*/ 77521 h 197"/>
              <a:gd name="T52" fmla="*/ 478861 w 482"/>
              <a:gd name="T53" fmla="*/ 128209 h 197"/>
              <a:gd name="T54" fmla="*/ 463681 w 482"/>
              <a:gd name="T55" fmla="*/ 192313 h 197"/>
              <a:gd name="T56" fmla="*/ 423661 w 482"/>
              <a:gd name="T57" fmla="*/ 251945 h 197"/>
              <a:gd name="T58" fmla="*/ 360181 w 482"/>
              <a:gd name="T59" fmla="*/ 289215 h 197"/>
              <a:gd name="T60" fmla="*/ 287041 w 482"/>
              <a:gd name="T61" fmla="*/ 280270 h 197"/>
              <a:gd name="T62" fmla="*/ 230461 w 482"/>
              <a:gd name="T63" fmla="*/ 232564 h 197"/>
              <a:gd name="T64" fmla="*/ 198721 w 482"/>
              <a:gd name="T65" fmla="*/ 168460 h 197"/>
              <a:gd name="T66" fmla="*/ 191821 w 482"/>
              <a:gd name="T67" fmla="*/ 113301 h 197"/>
              <a:gd name="T68" fmla="*/ 207001 w 482"/>
              <a:gd name="T69" fmla="*/ 59632 h 197"/>
              <a:gd name="T70" fmla="*/ 238741 w 482"/>
              <a:gd name="T71" fmla="*/ 17890 h 197"/>
              <a:gd name="T72" fmla="*/ 287041 w 482"/>
              <a:gd name="T73" fmla="*/ 0 h 197"/>
              <a:gd name="T74" fmla="*/ 335341 w 482"/>
              <a:gd name="T75" fmla="*/ 17890 h 197"/>
              <a:gd name="T76" fmla="*/ 368461 w 482"/>
              <a:gd name="T77" fmla="*/ 59632 h 197"/>
              <a:gd name="T78" fmla="*/ 383641 w 482"/>
              <a:gd name="T79" fmla="*/ 113301 h 197"/>
              <a:gd name="T80" fmla="*/ 379501 w 482"/>
              <a:gd name="T81" fmla="*/ 168460 h 197"/>
              <a:gd name="T82" fmla="*/ 343621 w 482"/>
              <a:gd name="T83" fmla="*/ 232564 h 197"/>
              <a:gd name="T84" fmla="*/ 287041 w 482"/>
              <a:gd name="T85" fmla="*/ 280270 h 197"/>
              <a:gd name="T86" fmla="*/ 211141 w 482"/>
              <a:gd name="T87" fmla="*/ 289215 h 197"/>
              <a:gd name="T88" fmla="*/ 149040 w 482"/>
              <a:gd name="T89" fmla="*/ 250454 h 197"/>
              <a:gd name="T90" fmla="*/ 107640 w 482"/>
              <a:gd name="T91" fmla="*/ 187840 h 197"/>
              <a:gd name="T92" fmla="*/ 92460 w 482"/>
              <a:gd name="T93" fmla="*/ 128209 h 197"/>
              <a:gd name="T94" fmla="*/ 104880 w 482"/>
              <a:gd name="T95" fmla="*/ 77521 h 197"/>
              <a:gd name="T96" fmla="*/ 135240 w 482"/>
              <a:gd name="T97" fmla="*/ 29816 h 197"/>
              <a:gd name="T98" fmla="*/ 176641 w 482"/>
              <a:gd name="T99" fmla="*/ 2982 h 197"/>
              <a:gd name="T100" fmla="*/ 220801 w 482"/>
              <a:gd name="T101" fmla="*/ 7454 h 197"/>
              <a:gd name="T102" fmla="*/ 259441 w 482"/>
              <a:gd name="T103" fmla="*/ 38761 h 197"/>
              <a:gd name="T104" fmla="*/ 284281 w 482"/>
              <a:gd name="T105" fmla="*/ 89448 h 197"/>
              <a:gd name="T106" fmla="*/ 287041 w 482"/>
              <a:gd name="T107" fmla="*/ 152061 h 197"/>
              <a:gd name="T108" fmla="*/ 259441 w 482"/>
              <a:gd name="T109" fmla="*/ 216166 h 197"/>
              <a:gd name="T110" fmla="*/ 207001 w 482"/>
              <a:gd name="T111" fmla="*/ 269834 h 197"/>
              <a:gd name="T112" fmla="*/ 140760 w 482"/>
              <a:gd name="T113" fmla="*/ 292196 h 197"/>
              <a:gd name="T114" fmla="*/ 78660 w 482"/>
              <a:gd name="T115" fmla="*/ 269834 h 197"/>
              <a:gd name="T116" fmla="*/ 28980 w 482"/>
              <a:gd name="T117" fmla="*/ 216166 h 197"/>
              <a:gd name="T118" fmla="*/ 2760 w 482"/>
              <a:gd name="T119" fmla="*/ 149080 h 1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2" h="197">
                <a:moveTo>
                  <a:pt x="481" y="86"/>
                </a:moveTo>
                <a:lnTo>
                  <a:pt x="479" y="99"/>
                </a:lnTo>
                <a:lnTo>
                  <a:pt x="476" y="113"/>
                </a:lnTo>
                <a:lnTo>
                  <a:pt x="470" y="128"/>
                </a:lnTo>
                <a:lnTo>
                  <a:pt x="463" y="143"/>
                </a:lnTo>
                <a:lnTo>
                  <a:pt x="453" y="156"/>
                </a:lnTo>
                <a:lnTo>
                  <a:pt x="441" y="169"/>
                </a:lnTo>
                <a:lnTo>
                  <a:pt x="427" y="179"/>
                </a:lnTo>
                <a:lnTo>
                  <a:pt x="412" y="188"/>
                </a:lnTo>
                <a:lnTo>
                  <a:pt x="396" y="194"/>
                </a:lnTo>
                <a:lnTo>
                  <a:pt x="377" y="195"/>
                </a:lnTo>
                <a:lnTo>
                  <a:pt x="359" y="192"/>
                </a:lnTo>
                <a:lnTo>
                  <a:pt x="342" y="188"/>
                </a:lnTo>
                <a:lnTo>
                  <a:pt x="327" y="179"/>
                </a:lnTo>
                <a:lnTo>
                  <a:pt x="313" y="168"/>
                </a:lnTo>
                <a:lnTo>
                  <a:pt x="301" y="156"/>
                </a:lnTo>
                <a:lnTo>
                  <a:pt x="292" y="142"/>
                </a:lnTo>
                <a:lnTo>
                  <a:pt x="283" y="128"/>
                </a:lnTo>
                <a:lnTo>
                  <a:pt x="278" y="113"/>
                </a:lnTo>
                <a:lnTo>
                  <a:pt x="273" y="99"/>
                </a:lnTo>
                <a:lnTo>
                  <a:pt x="272" y="87"/>
                </a:lnTo>
                <a:lnTo>
                  <a:pt x="273" y="76"/>
                </a:lnTo>
                <a:lnTo>
                  <a:pt x="275" y="63"/>
                </a:lnTo>
                <a:lnTo>
                  <a:pt x="278" y="51"/>
                </a:lnTo>
                <a:lnTo>
                  <a:pt x="284" y="40"/>
                </a:lnTo>
                <a:lnTo>
                  <a:pt x="290" y="30"/>
                </a:lnTo>
                <a:lnTo>
                  <a:pt x="298" y="20"/>
                </a:lnTo>
                <a:lnTo>
                  <a:pt x="307" y="12"/>
                </a:lnTo>
                <a:lnTo>
                  <a:pt x="316" y="6"/>
                </a:lnTo>
                <a:lnTo>
                  <a:pt x="328" y="1"/>
                </a:lnTo>
                <a:lnTo>
                  <a:pt x="342" y="0"/>
                </a:lnTo>
                <a:lnTo>
                  <a:pt x="356" y="1"/>
                </a:lnTo>
                <a:lnTo>
                  <a:pt x="366" y="6"/>
                </a:lnTo>
                <a:lnTo>
                  <a:pt x="377" y="12"/>
                </a:lnTo>
                <a:lnTo>
                  <a:pt x="386" y="20"/>
                </a:lnTo>
                <a:lnTo>
                  <a:pt x="396" y="30"/>
                </a:lnTo>
                <a:lnTo>
                  <a:pt x="402" y="40"/>
                </a:lnTo>
                <a:lnTo>
                  <a:pt x="406" y="52"/>
                </a:lnTo>
                <a:lnTo>
                  <a:pt x="411" y="64"/>
                </a:lnTo>
                <a:lnTo>
                  <a:pt x="412" y="76"/>
                </a:lnTo>
                <a:lnTo>
                  <a:pt x="414" y="86"/>
                </a:lnTo>
                <a:lnTo>
                  <a:pt x="412" y="99"/>
                </a:lnTo>
                <a:lnTo>
                  <a:pt x="409" y="113"/>
                </a:lnTo>
                <a:lnTo>
                  <a:pt x="403" y="128"/>
                </a:lnTo>
                <a:lnTo>
                  <a:pt x="396" y="143"/>
                </a:lnTo>
                <a:lnTo>
                  <a:pt x="386" y="156"/>
                </a:lnTo>
                <a:lnTo>
                  <a:pt x="374" y="169"/>
                </a:lnTo>
                <a:lnTo>
                  <a:pt x="360" y="179"/>
                </a:lnTo>
                <a:lnTo>
                  <a:pt x="345" y="188"/>
                </a:lnTo>
                <a:lnTo>
                  <a:pt x="328" y="194"/>
                </a:lnTo>
                <a:lnTo>
                  <a:pt x="310" y="195"/>
                </a:lnTo>
                <a:lnTo>
                  <a:pt x="292" y="192"/>
                </a:lnTo>
                <a:lnTo>
                  <a:pt x="275" y="188"/>
                </a:lnTo>
                <a:lnTo>
                  <a:pt x="260" y="179"/>
                </a:lnTo>
                <a:lnTo>
                  <a:pt x="246" y="168"/>
                </a:lnTo>
                <a:lnTo>
                  <a:pt x="234" y="156"/>
                </a:lnTo>
                <a:lnTo>
                  <a:pt x="224" y="142"/>
                </a:lnTo>
                <a:lnTo>
                  <a:pt x="215" y="128"/>
                </a:lnTo>
                <a:lnTo>
                  <a:pt x="211" y="113"/>
                </a:lnTo>
                <a:lnTo>
                  <a:pt x="206" y="99"/>
                </a:lnTo>
                <a:lnTo>
                  <a:pt x="205" y="87"/>
                </a:lnTo>
                <a:lnTo>
                  <a:pt x="206" y="76"/>
                </a:lnTo>
                <a:lnTo>
                  <a:pt x="208" y="63"/>
                </a:lnTo>
                <a:lnTo>
                  <a:pt x="211" y="51"/>
                </a:lnTo>
                <a:lnTo>
                  <a:pt x="217" y="40"/>
                </a:lnTo>
                <a:lnTo>
                  <a:pt x="223" y="30"/>
                </a:lnTo>
                <a:lnTo>
                  <a:pt x="231" y="20"/>
                </a:lnTo>
                <a:lnTo>
                  <a:pt x="240" y="12"/>
                </a:lnTo>
                <a:lnTo>
                  <a:pt x="249" y="6"/>
                </a:lnTo>
                <a:lnTo>
                  <a:pt x="261" y="1"/>
                </a:lnTo>
                <a:lnTo>
                  <a:pt x="275" y="0"/>
                </a:lnTo>
                <a:lnTo>
                  <a:pt x="289" y="1"/>
                </a:lnTo>
                <a:lnTo>
                  <a:pt x="299" y="6"/>
                </a:lnTo>
                <a:lnTo>
                  <a:pt x="310" y="12"/>
                </a:lnTo>
                <a:lnTo>
                  <a:pt x="319" y="20"/>
                </a:lnTo>
                <a:lnTo>
                  <a:pt x="328" y="30"/>
                </a:lnTo>
                <a:lnTo>
                  <a:pt x="334" y="40"/>
                </a:lnTo>
                <a:lnTo>
                  <a:pt x="339" y="52"/>
                </a:lnTo>
                <a:lnTo>
                  <a:pt x="344" y="64"/>
                </a:lnTo>
                <a:lnTo>
                  <a:pt x="345" y="76"/>
                </a:lnTo>
                <a:lnTo>
                  <a:pt x="347" y="86"/>
                </a:lnTo>
                <a:lnTo>
                  <a:pt x="345" y="99"/>
                </a:lnTo>
                <a:lnTo>
                  <a:pt x="342" y="113"/>
                </a:lnTo>
                <a:lnTo>
                  <a:pt x="336" y="129"/>
                </a:lnTo>
                <a:lnTo>
                  <a:pt x="328" y="143"/>
                </a:lnTo>
                <a:lnTo>
                  <a:pt x="319" y="157"/>
                </a:lnTo>
                <a:lnTo>
                  <a:pt x="307" y="169"/>
                </a:lnTo>
                <a:lnTo>
                  <a:pt x="293" y="179"/>
                </a:lnTo>
                <a:lnTo>
                  <a:pt x="278" y="188"/>
                </a:lnTo>
                <a:lnTo>
                  <a:pt x="261" y="194"/>
                </a:lnTo>
                <a:lnTo>
                  <a:pt x="243" y="195"/>
                </a:lnTo>
                <a:lnTo>
                  <a:pt x="224" y="194"/>
                </a:lnTo>
                <a:lnTo>
                  <a:pt x="208" y="188"/>
                </a:lnTo>
                <a:lnTo>
                  <a:pt x="192" y="179"/>
                </a:lnTo>
                <a:lnTo>
                  <a:pt x="179" y="169"/>
                </a:lnTo>
                <a:lnTo>
                  <a:pt x="167" y="156"/>
                </a:lnTo>
                <a:lnTo>
                  <a:pt x="157" y="142"/>
                </a:lnTo>
                <a:lnTo>
                  <a:pt x="148" y="128"/>
                </a:lnTo>
                <a:lnTo>
                  <a:pt x="144" y="113"/>
                </a:lnTo>
                <a:lnTo>
                  <a:pt x="139" y="99"/>
                </a:lnTo>
                <a:lnTo>
                  <a:pt x="137" y="87"/>
                </a:lnTo>
                <a:lnTo>
                  <a:pt x="139" y="76"/>
                </a:lnTo>
                <a:lnTo>
                  <a:pt x="141" y="64"/>
                </a:lnTo>
                <a:lnTo>
                  <a:pt x="144" y="51"/>
                </a:lnTo>
                <a:lnTo>
                  <a:pt x="150" y="40"/>
                </a:lnTo>
                <a:lnTo>
                  <a:pt x="156" y="30"/>
                </a:lnTo>
                <a:lnTo>
                  <a:pt x="164" y="20"/>
                </a:lnTo>
                <a:lnTo>
                  <a:pt x="173" y="12"/>
                </a:lnTo>
                <a:lnTo>
                  <a:pt x="182" y="6"/>
                </a:lnTo>
                <a:lnTo>
                  <a:pt x="194" y="2"/>
                </a:lnTo>
                <a:lnTo>
                  <a:pt x="208" y="0"/>
                </a:lnTo>
                <a:lnTo>
                  <a:pt x="221" y="2"/>
                </a:lnTo>
                <a:lnTo>
                  <a:pt x="232" y="6"/>
                </a:lnTo>
                <a:lnTo>
                  <a:pt x="243" y="12"/>
                </a:lnTo>
                <a:lnTo>
                  <a:pt x="252" y="20"/>
                </a:lnTo>
                <a:lnTo>
                  <a:pt x="261" y="30"/>
                </a:lnTo>
                <a:lnTo>
                  <a:pt x="267" y="40"/>
                </a:lnTo>
                <a:lnTo>
                  <a:pt x="272" y="52"/>
                </a:lnTo>
                <a:lnTo>
                  <a:pt x="276" y="64"/>
                </a:lnTo>
                <a:lnTo>
                  <a:pt x="278" y="76"/>
                </a:lnTo>
                <a:lnTo>
                  <a:pt x="280" y="87"/>
                </a:lnTo>
                <a:lnTo>
                  <a:pt x="278" y="99"/>
                </a:lnTo>
                <a:lnTo>
                  <a:pt x="275" y="113"/>
                </a:lnTo>
                <a:lnTo>
                  <a:pt x="269" y="128"/>
                </a:lnTo>
                <a:lnTo>
                  <a:pt x="260" y="142"/>
                </a:lnTo>
                <a:lnTo>
                  <a:pt x="249" y="156"/>
                </a:lnTo>
                <a:lnTo>
                  <a:pt x="237" y="168"/>
                </a:lnTo>
                <a:lnTo>
                  <a:pt x="223" y="179"/>
                </a:lnTo>
                <a:lnTo>
                  <a:pt x="208" y="188"/>
                </a:lnTo>
                <a:lnTo>
                  <a:pt x="189" y="194"/>
                </a:lnTo>
                <a:lnTo>
                  <a:pt x="171" y="195"/>
                </a:lnTo>
                <a:lnTo>
                  <a:pt x="153" y="194"/>
                </a:lnTo>
                <a:lnTo>
                  <a:pt x="136" y="188"/>
                </a:lnTo>
                <a:lnTo>
                  <a:pt x="121" y="178"/>
                </a:lnTo>
                <a:lnTo>
                  <a:pt x="108" y="168"/>
                </a:lnTo>
                <a:lnTo>
                  <a:pt x="96" y="155"/>
                </a:lnTo>
                <a:lnTo>
                  <a:pt x="85" y="141"/>
                </a:lnTo>
                <a:lnTo>
                  <a:pt x="78" y="126"/>
                </a:lnTo>
                <a:lnTo>
                  <a:pt x="72" y="112"/>
                </a:lnTo>
                <a:lnTo>
                  <a:pt x="69" y="98"/>
                </a:lnTo>
                <a:lnTo>
                  <a:pt x="67" y="86"/>
                </a:lnTo>
                <a:lnTo>
                  <a:pt x="69" y="76"/>
                </a:lnTo>
                <a:lnTo>
                  <a:pt x="72" y="64"/>
                </a:lnTo>
                <a:lnTo>
                  <a:pt x="76" y="52"/>
                </a:lnTo>
                <a:lnTo>
                  <a:pt x="82" y="41"/>
                </a:lnTo>
                <a:lnTo>
                  <a:pt x="88" y="31"/>
                </a:lnTo>
                <a:lnTo>
                  <a:pt x="98" y="20"/>
                </a:lnTo>
                <a:lnTo>
                  <a:pt x="107" y="13"/>
                </a:lnTo>
                <a:lnTo>
                  <a:pt x="116" y="6"/>
                </a:lnTo>
                <a:lnTo>
                  <a:pt x="128" y="2"/>
                </a:lnTo>
                <a:lnTo>
                  <a:pt x="139" y="1"/>
                </a:lnTo>
                <a:lnTo>
                  <a:pt x="150" y="2"/>
                </a:lnTo>
                <a:lnTo>
                  <a:pt x="160" y="5"/>
                </a:lnTo>
                <a:lnTo>
                  <a:pt x="171" y="11"/>
                </a:lnTo>
                <a:lnTo>
                  <a:pt x="180" y="18"/>
                </a:lnTo>
                <a:lnTo>
                  <a:pt x="188" y="26"/>
                </a:lnTo>
                <a:lnTo>
                  <a:pt x="195" y="37"/>
                </a:lnTo>
                <a:lnTo>
                  <a:pt x="201" y="47"/>
                </a:lnTo>
                <a:lnTo>
                  <a:pt x="206" y="60"/>
                </a:lnTo>
                <a:lnTo>
                  <a:pt x="208" y="73"/>
                </a:lnTo>
                <a:lnTo>
                  <a:pt x="209" y="86"/>
                </a:lnTo>
                <a:lnTo>
                  <a:pt x="208" y="102"/>
                </a:lnTo>
                <a:lnTo>
                  <a:pt x="203" y="116"/>
                </a:lnTo>
                <a:lnTo>
                  <a:pt x="197" y="131"/>
                </a:lnTo>
                <a:lnTo>
                  <a:pt x="188" y="145"/>
                </a:lnTo>
                <a:lnTo>
                  <a:pt x="177" y="158"/>
                </a:lnTo>
                <a:lnTo>
                  <a:pt x="164" y="171"/>
                </a:lnTo>
                <a:lnTo>
                  <a:pt x="150" y="181"/>
                </a:lnTo>
                <a:lnTo>
                  <a:pt x="134" y="189"/>
                </a:lnTo>
                <a:lnTo>
                  <a:pt x="119" y="194"/>
                </a:lnTo>
                <a:lnTo>
                  <a:pt x="102" y="196"/>
                </a:lnTo>
                <a:lnTo>
                  <a:pt x="87" y="194"/>
                </a:lnTo>
                <a:lnTo>
                  <a:pt x="72" y="189"/>
                </a:lnTo>
                <a:lnTo>
                  <a:pt x="57" y="181"/>
                </a:lnTo>
                <a:lnTo>
                  <a:pt x="43" y="171"/>
                </a:lnTo>
                <a:lnTo>
                  <a:pt x="31" y="158"/>
                </a:lnTo>
                <a:lnTo>
                  <a:pt x="21" y="145"/>
                </a:lnTo>
                <a:lnTo>
                  <a:pt x="12" y="130"/>
                </a:lnTo>
                <a:lnTo>
                  <a:pt x="6" y="116"/>
                </a:lnTo>
                <a:lnTo>
                  <a:pt x="2" y="100"/>
                </a:lnTo>
                <a:lnTo>
                  <a:pt x="0" y="85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95" name="Line 59"/>
          <p:cNvSpPr>
            <a:spLocks noChangeShapeType="1"/>
          </p:cNvSpPr>
          <p:nvPr/>
        </p:nvSpPr>
        <p:spPr bwMode="auto">
          <a:xfrm>
            <a:off x="3038475" y="5522913"/>
            <a:ext cx="0" cy="496887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96" name="Line 60"/>
          <p:cNvSpPr>
            <a:spLocks noChangeShapeType="1"/>
          </p:cNvSpPr>
          <p:nvPr/>
        </p:nvSpPr>
        <p:spPr bwMode="auto">
          <a:xfrm>
            <a:off x="2809875" y="5770563"/>
            <a:ext cx="458788" cy="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97" name="Oval 61"/>
          <p:cNvSpPr>
            <a:spLocks noChangeArrowheads="1"/>
          </p:cNvSpPr>
          <p:nvPr/>
        </p:nvSpPr>
        <p:spPr bwMode="auto">
          <a:xfrm>
            <a:off x="2974975" y="5702300"/>
            <a:ext cx="127000" cy="13652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98" name="Freeform 62"/>
          <p:cNvSpPr>
            <a:spLocks/>
          </p:cNvSpPr>
          <p:nvPr/>
        </p:nvSpPr>
        <p:spPr bwMode="auto">
          <a:xfrm>
            <a:off x="2149475" y="5643563"/>
            <a:ext cx="665163" cy="293687"/>
          </a:xfrm>
          <a:custGeom>
            <a:avLst/>
            <a:gdLst>
              <a:gd name="T0" fmla="*/ 656883 w 482"/>
              <a:gd name="T1" fmla="*/ 168460 h 197"/>
              <a:gd name="T2" fmla="*/ 625143 w 482"/>
              <a:gd name="T3" fmla="*/ 232564 h 197"/>
              <a:gd name="T4" fmla="*/ 568563 w 482"/>
              <a:gd name="T5" fmla="*/ 280270 h 197"/>
              <a:gd name="T6" fmla="*/ 495422 w 482"/>
              <a:gd name="T7" fmla="*/ 286233 h 197"/>
              <a:gd name="T8" fmla="*/ 431942 w 482"/>
              <a:gd name="T9" fmla="*/ 250454 h 197"/>
              <a:gd name="T10" fmla="*/ 390542 w 482"/>
              <a:gd name="T11" fmla="*/ 190822 h 197"/>
              <a:gd name="T12" fmla="*/ 375362 w 482"/>
              <a:gd name="T13" fmla="*/ 129699 h 197"/>
              <a:gd name="T14" fmla="*/ 383642 w 482"/>
              <a:gd name="T15" fmla="*/ 76031 h 197"/>
              <a:gd name="T16" fmla="*/ 411242 w 482"/>
              <a:gd name="T17" fmla="*/ 29816 h 197"/>
              <a:gd name="T18" fmla="*/ 452642 w 482"/>
              <a:gd name="T19" fmla="*/ 1491 h 197"/>
              <a:gd name="T20" fmla="*/ 505082 w 482"/>
              <a:gd name="T21" fmla="*/ 8945 h 197"/>
              <a:gd name="T22" fmla="*/ 546482 w 482"/>
              <a:gd name="T23" fmla="*/ 44724 h 197"/>
              <a:gd name="T24" fmla="*/ 567183 w 482"/>
              <a:gd name="T25" fmla="*/ 95411 h 197"/>
              <a:gd name="T26" fmla="*/ 568563 w 482"/>
              <a:gd name="T27" fmla="*/ 147589 h 197"/>
              <a:gd name="T28" fmla="*/ 546482 w 482"/>
              <a:gd name="T29" fmla="*/ 213184 h 197"/>
              <a:gd name="T30" fmla="*/ 496802 w 482"/>
              <a:gd name="T31" fmla="*/ 266853 h 197"/>
              <a:gd name="T32" fmla="*/ 427802 w 482"/>
              <a:gd name="T33" fmla="*/ 290705 h 197"/>
              <a:gd name="T34" fmla="*/ 358802 w 482"/>
              <a:gd name="T35" fmla="*/ 266853 h 197"/>
              <a:gd name="T36" fmla="*/ 309121 w 482"/>
              <a:gd name="T37" fmla="*/ 211693 h 197"/>
              <a:gd name="T38" fmla="*/ 284281 w 482"/>
              <a:gd name="T39" fmla="*/ 147589 h 197"/>
              <a:gd name="T40" fmla="*/ 287041 w 482"/>
              <a:gd name="T41" fmla="*/ 93920 h 197"/>
              <a:gd name="T42" fmla="*/ 307741 w 482"/>
              <a:gd name="T43" fmla="*/ 44724 h 197"/>
              <a:gd name="T44" fmla="*/ 343622 w 482"/>
              <a:gd name="T45" fmla="*/ 8945 h 197"/>
              <a:gd name="T46" fmla="*/ 398822 w 482"/>
              <a:gd name="T47" fmla="*/ 1491 h 197"/>
              <a:gd name="T48" fmla="*/ 440222 w 482"/>
              <a:gd name="T49" fmla="*/ 29816 h 197"/>
              <a:gd name="T50" fmla="*/ 467822 w 482"/>
              <a:gd name="T51" fmla="*/ 77521 h 197"/>
              <a:gd name="T52" fmla="*/ 478862 w 482"/>
              <a:gd name="T53" fmla="*/ 128209 h 197"/>
              <a:gd name="T54" fmla="*/ 463682 w 482"/>
              <a:gd name="T55" fmla="*/ 192313 h 197"/>
              <a:gd name="T56" fmla="*/ 423662 w 482"/>
              <a:gd name="T57" fmla="*/ 251945 h 197"/>
              <a:gd name="T58" fmla="*/ 360182 w 482"/>
              <a:gd name="T59" fmla="*/ 289215 h 197"/>
              <a:gd name="T60" fmla="*/ 287041 w 482"/>
              <a:gd name="T61" fmla="*/ 280270 h 197"/>
              <a:gd name="T62" fmla="*/ 230461 w 482"/>
              <a:gd name="T63" fmla="*/ 232564 h 197"/>
              <a:gd name="T64" fmla="*/ 198721 w 482"/>
              <a:gd name="T65" fmla="*/ 168460 h 197"/>
              <a:gd name="T66" fmla="*/ 191821 w 482"/>
              <a:gd name="T67" fmla="*/ 113301 h 197"/>
              <a:gd name="T68" fmla="*/ 207001 w 482"/>
              <a:gd name="T69" fmla="*/ 59632 h 197"/>
              <a:gd name="T70" fmla="*/ 238741 w 482"/>
              <a:gd name="T71" fmla="*/ 17890 h 197"/>
              <a:gd name="T72" fmla="*/ 287041 w 482"/>
              <a:gd name="T73" fmla="*/ 0 h 197"/>
              <a:gd name="T74" fmla="*/ 335342 w 482"/>
              <a:gd name="T75" fmla="*/ 17890 h 197"/>
              <a:gd name="T76" fmla="*/ 368462 w 482"/>
              <a:gd name="T77" fmla="*/ 59632 h 197"/>
              <a:gd name="T78" fmla="*/ 383642 w 482"/>
              <a:gd name="T79" fmla="*/ 113301 h 197"/>
              <a:gd name="T80" fmla="*/ 379502 w 482"/>
              <a:gd name="T81" fmla="*/ 168460 h 197"/>
              <a:gd name="T82" fmla="*/ 343622 w 482"/>
              <a:gd name="T83" fmla="*/ 232564 h 197"/>
              <a:gd name="T84" fmla="*/ 287041 w 482"/>
              <a:gd name="T85" fmla="*/ 280270 h 197"/>
              <a:gd name="T86" fmla="*/ 211141 w 482"/>
              <a:gd name="T87" fmla="*/ 289215 h 197"/>
              <a:gd name="T88" fmla="*/ 149041 w 482"/>
              <a:gd name="T89" fmla="*/ 250454 h 197"/>
              <a:gd name="T90" fmla="*/ 107640 w 482"/>
              <a:gd name="T91" fmla="*/ 187840 h 197"/>
              <a:gd name="T92" fmla="*/ 92460 w 482"/>
              <a:gd name="T93" fmla="*/ 128209 h 197"/>
              <a:gd name="T94" fmla="*/ 104880 w 482"/>
              <a:gd name="T95" fmla="*/ 77521 h 197"/>
              <a:gd name="T96" fmla="*/ 135241 w 482"/>
              <a:gd name="T97" fmla="*/ 29816 h 197"/>
              <a:gd name="T98" fmla="*/ 176641 w 482"/>
              <a:gd name="T99" fmla="*/ 2982 h 197"/>
              <a:gd name="T100" fmla="*/ 220801 w 482"/>
              <a:gd name="T101" fmla="*/ 7454 h 197"/>
              <a:gd name="T102" fmla="*/ 259441 w 482"/>
              <a:gd name="T103" fmla="*/ 38761 h 197"/>
              <a:gd name="T104" fmla="*/ 284281 w 482"/>
              <a:gd name="T105" fmla="*/ 89448 h 197"/>
              <a:gd name="T106" fmla="*/ 287041 w 482"/>
              <a:gd name="T107" fmla="*/ 152061 h 197"/>
              <a:gd name="T108" fmla="*/ 259441 w 482"/>
              <a:gd name="T109" fmla="*/ 216166 h 197"/>
              <a:gd name="T110" fmla="*/ 207001 w 482"/>
              <a:gd name="T111" fmla="*/ 269834 h 197"/>
              <a:gd name="T112" fmla="*/ 140761 w 482"/>
              <a:gd name="T113" fmla="*/ 292196 h 197"/>
              <a:gd name="T114" fmla="*/ 78660 w 482"/>
              <a:gd name="T115" fmla="*/ 269834 h 197"/>
              <a:gd name="T116" fmla="*/ 28980 w 482"/>
              <a:gd name="T117" fmla="*/ 216166 h 197"/>
              <a:gd name="T118" fmla="*/ 2760 w 482"/>
              <a:gd name="T119" fmla="*/ 149080 h 1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2" h="197">
                <a:moveTo>
                  <a:pt x="481" y="86"/>
                </a:moveTo>
                <a:lnTo>
                  <a:pt x="479" y="99"/>
                </a:lnTo>
                <a:lnTo>
                  <a:pt x="476" y="113"/>
                </a:lnTo>
                <a:lnTo>
                  <a:pt x="470" y="128"/>
                </a:lnTo>
                <a:lnTo>
                  <a:pt x="463" y="143"/>
                </a:lnTo>
                <a:lnTo>
                  <a:pt x="453" y="156"/>
                </a:lnTo>
                <a:lnTo>
                  <a:pt x="441" y="169"/>
                </a:lnTo>
                <a:lnTo>
                  <a:pt x="427" y="179"/>
                </a:lnTo>
                <a:lnTo>
                  <a:pt x="412" y="188"/>
                </a:lnTo>
                <a:lnTo>
                  <a:pt x="396" y="194"/>
                </a:lnTo>
                <a:lnTo>
                  <a:pt x="377" y="195"/>
                </a:lnTo>
                <a:lnTo>
                  <a:pt x="359" y="192"/>
                </a:lnTo>
                <a:lnTo>
                  <a:pt x="342" y="188"/>
                </a:lnTo>
                <a:lnTo>
                  <a:pt x="327" y="179"/>
                </a:lnTo>
                <a:lnTo>
                  <a:pt x="313" y="168"/>
                </a:lnTo>
                <a:lnTo>
                  <a:pt x="301" y="156"/>
                </a:lnTo>
                <a:lnTo>
                  <a:pt x="292" y="142"/>
                </a:lnTo>
                <a:lnTo>
                  <a:pt x="283" y="128"/>
                </a:lnTo>
                <a:lnTo>
                  <a:pt x="278" y="113"/>
                </a:lnTo>
                <a:lnTo>
                  <a:pt x="273" y="99"/>
                </a:lnTo>
                <a:lnTo>
                  <a:pt x="272" y="87"/>
                </a:lnTo>
                <a:lnTo>
                  <a:pt x="273" y="76"/>
                </a:lnTo>
                <a:lnTo>
                  <a:pt x="275" y="63"/>
                </a:lnTo>
                <a:lnTo>
                  <a:pt x="278" y="51"/>
                </a:lnTo>
                <a:lnTo>
                  <a:pt x="284" y="40"/>
                </a:lnTo>
                <a:lnTo>
                  <a:pt x="290" y="30"/>
                </a:lnTo>
                <a:lnTo>
                  <a:pt x="298" y="20"/>
                </a:lnTo>
                <a:lnTo>
                  <a:pt x="307" y="12"/>
                </a:lnTo>
                <a:lnTo>
                  <a:pt x="316" y="6"/>
                </a:lnTo>
                <a:lnTo>
                  <a:pt x="328" y="1"/>
                </a:lnTo>
                <a:lnTo>
                  <a:pt x="342" y="0"/>
                </a:lnTo>
                <a:lnTo>
                  <a:pt x="356" y="1"/>
                </a:lnTo>
                <a:lnTo>
                  <a:pt x="366" y="6"/>
                </a:lnTo>
                <a:lnTo>
                  <a:pt x="377" y="12"/>
                </a:lnTo>
                <a:lnTo>
                  <a:pt x="386" y="20"/>
                </a:lnTo>
                <a:lnTo>
                  <a:pt x="396" y="30"/>
                </a:lnTo>
                <a:lnTo>
                  <a:pt x="402" y="40"/>
                </a:lnTo>
                <a:lnTo>
                  <a:pt x="406" y="52"/>
                </a:lnTo>
                <a:lnTo>
                  <a:pt x="411" y="64"/>
                </a:lnTo>
                <a:lnTo>
                  <a:pt x="412" y="76"/>
                </a:lnTo>
                <a:lnTo>
                  <a:pt x="414" y="86"/>
                </a:lnTo>
                <a:lnTo>
                  <a:pt x="412" y="99"/>
                </a:lnTo>
                <a:lnTo>
                  <a:pt x="409" y="113"/>
                </a:lnTo>
                <a:lnTo>
                  <a:pt x="403" y="128"/>
                </a:lnTo>
                <a:lnTo>
                  <a:pt x="396" y="143"/>
                </a:lnTo>
                <a:lnTo>
                  <a:pt x="386" y="156"/>
                </a:lnTo>
                <a:lnTo>
                  <a:pt x="374" y="169"/>
                </a:lnTo>
                <a:lnTo>
                  <a:pt x="360" y="179"/>
                </a:lnTo>
                <a:lnTo>
                  <a:pt x="345" y="188"/>
                </a:lnTo>
                <a:lnTo>
                  <a:pt x="328" y="194"/>
                </a:lnTo>
                <a:lnTo>
                  <a:pt x="310" y="195"/>
                </a:lnTo>
                <a:lnTo>
                  <a:pt x="292" y="192"/>
                </a:lnTo>
                <a:lnTo>
                  <a:pt x="275" y="188"/>
                </a:lnTo>
                <a:lnTo>
                  <a:pt x="260" y="179"/>
                </a:lnTo>
                <a:lnTo>
                  <a:pt x="246" y="168"/>
                </a:lnTo>
                <a:lnTo>
                  <a:pt x="234" y="156"/>
                </a:lnTo>
                <a:lnTo>
                  <a:pt x="224" y="142"/>
                </a:lnTo>
                <a:lnTo>
                  <a:pt x="215" y="128"/>
                </a:lnTo>
                <a:lnTo>
                  <a:pt x="211" y="113"/>
                </a:lnTo>
                <a:lnTo>
                  <a:pt x="206" y="99"/>
                </a:lnTo>
                <a:lnTo>
                  <a:pt x="205" y="87"/>
                </a:lnTo>
                <a:lnTo>
                  <a:pt x="206" y="76"/>
                </a:lnTo>
                <a:lnTo>
                  <a:pt x="208" y="63"/>
                </a:lnTo>
                <a:lnTo>
                  <a:pt x="211" y="51"/>
                </a:lnTo>
                <a:lnTo>
                  <a:pt x="217" y="40"/>
                </a:lnTo>
                <a:lnTo>
                  <a:pt x="223" y="30"/>
                </a:lnTo>
                <a:lnTo>
                  <a:pt x="231" y="20"/>
                </a:lnTo>
                <a:lnTo>
                  <a:pt x="240" y="12"/>
                </a:lnTo>
                <a:lnTo>
                  <a:pt x="249" y="6"/>
                </a:lnTo>
                <a:lnTo>
                  <a:pt x="261" y="1"/>
                </a:lnTo>
                <a:lnTo>
                  <a:pt x="275" y="0"/>
                </a:lnTo>
                <a:lnTo>
                  <a:pt x="289" y="1"/>
                </a:lnTo>
                <a:lnTo>
                  <a:pt x="299" y="6"/>
                </a:lnTo>
                <a:lnTo>
                  <a:pt x="310" y="12"/>
                </a:lnTo>
                <a:lnTo>
                  <a:pt x="319" y="20"/>
                </a:lnTo>
                <a:lnTo>
                  <a:pt x="328" y="30"/>
                </a:lnTo>
                <a:lnTo>
                  <a:pt x="334" y="40"/>
                </a:lnTo>
                <a:lnTo>
                  <a:pt x="339" y="52"/>
                </a:lnTo>
                <a:lnTo>
                  <a:pt x="344" y="64"/>
                </a:lnTo>
                <a:lnTo>
                  <a:pt x="345" y="76"/>
                </a:lnTo>
                <a:lnTo>
                  <a:pt x="347" y="86"/>
                </a:lnTo>
                <a:lnTo>
                  <a:pt x="345" y="99"/>
                </a:lnTo>
                <a:lnTo>
                  <a:pt x="342" y="113"/>
                </a:lnTo>
                <a:lnTo>
                  <a:pt x="336" y="129"/>
                </a:lnTo>
                <a:lnTo>
                  <a:pt x="328" y="143"/>
                </a:lnTo>
                <a:lnTo>
                  <a:pt x="319" y="157"/>
                </a:lnTo>
                <a:lnTo>
                  <a:pt x="307" y="169"/>
                </a:lnTo>
                <a:lnTo>
                  <a:pt x="293" y="179"/>
                </a:lnTo>
                <a:lnTo>
                  <a:pt x="278" y="188"/>
                </a:lnTo>
                <a:lnTo>
                  <a:pt x="261" y="194"/>
                </a:lnTo>
                <a:lnTo>
                  <a:pt x="243" y="195"/>
                </a:lnTo>
                <a:lnTo>
                  <a:pt x="224" y="194"/>
                </a:lnTo>
                <a:lnTo>
                  <a:pt x="208" y="188"/>
                </a:lnTo>
                <a:lnTo>
                  <a:pt x="192" y="179"/>
                </a:lnTo>
                <a:lnTo>
                  <a:pt x="179" y="169"/>
                </a:lnTo>
                <a:lnTo>
                  <a:pt x="167" y="156"/>
                </a:lnTo>
                <a:lnTo>
                  <a:pt x="157" y="142"/>
                </a:lnTo>
                <a:lnTo>
                  <a:pt x="148" y="128"/>
                </a:lnTo>
                <a:lnTo>
                  <a:pt x="144" y="113"/>
                </a:lnTo>
                <a:lnTo>
                  <a:pt x="139" y="99"/>
                </a:lnTo>
                <a:lnTo>
                  <a:pt x="137" y="87"/>
                </a:lnTo>
                <a:lnTo>
                  <a:pt x="139" y="76"/>
                </a:lnTo>
                <a:lnTo>
                  <a:pt x="141" y="64"/>
                </a:lnTo>
                <a:lnTo>
                  <a:pt x="144" y="51"/>
                </a:lnTo>
                <a:lnTo>
                  <a:pt x="150" y="40"/>
                </a:lnTo>
                <a:lnTo>
                  <a:pt x="156" y="30"/>
                </a:lnTo>
                <a:lnTo>
                  <a:pt x="164" y="20"/>
                </a:lnTo>
                <a:lnTo>
                  <a:pt x="173" y="12"/>
                </a:lnTo>
                <a:lnTo>
                  <a:pt x="182" y="6"/>
                </a:lnTo>
                <a:lnTo>
                  <a:pt x="194" y="2"/>
                </a:lnTo>
                <a:lnTo>
                  <a:pt x="208" y="0"/>
                </a:lnTo>
                <a:lnTo>
                  <a:pt x="221" y="2"/>
                </a:lnTo>
                <a:lnTo>
                  <a:pt x="232" y="6"/>
                </a:lnTo>
                <a:lnTo>
                  <a:pt x="243" y="12"/>
                </a:lnTo>
                <a:lnTo>
                  <a:pt x="252" y="20"/>
                </a:lnTo>
                <a:lnTo>
                  <a:pt x="261" y="30"/>
                </a:lnTo>
                <a:lnTo>
                  <a:pt x="267" y="40"/>
                </a:lnTo>
                <a:lnTo>
                  <a:pt x="272" y="52"/>
                </a:lnTo>
                <a:lnTo>
                  <a:pt x="276" y="64"/>
                </a:lnTo>
                <a:lnTo>
                  <a:pt x="278" y="76"/>
                </a:lnTo>
                <a:lnTo>
                  <a:pt x="280" y="87"/>
                </a:lnTo>
                <a:lnTo>
                  <a:pt x="278" y="99"/>
                </a:lnTo>
                <a:lnTo>
                  <a:pt x="275" y="113"/>
                </a:lnTo>
                <a:lnTo>
                  <a:pt x="269" y="128"/>
                </a:lnTo>
                <a:lnTo>
                  <a:pt x="260" y="142"/>
                </a:lnTo>
                <a:lnTo>
                  <a:pt x="249" y="156"/>
                </a:lnTo>
                <a:lnTo>
                  <a:pt x="237" y="168"/>
                </a:lnTo>
                <a:lnTo>
                  <a:pt x="223" y="179"/>
                </a:lnTo>
                <a:lnTo>
                  <a:pt x="208" y="188"/>
                </a:lnTo>
                <a:lnTo>
                  <a:pt x="189" y="194"/>
                </a:lnTo>
                <a:lnTo>
                  <a:pt x="171" y="195"/>
                </a:lnTo>
                <a:lnTo>
                  <a:pt x="153" y="194"/>
                </a:lnTo>
                <a:lnTo>
                  <a:pt x="136" y="188"/>
                </a:lnTo>
                <a:lnTo>
                  <a:pt x="121" y="178"/>
                </a:lnTo>
                <a:lnTo>
                  <a:pt x="108" y="168"/>
                </a:lnTo>
                <a:lnTo>
                  <a:pt x="96" y="155"/>
                </a:lnTo>
                <a:lnTo>
                  <a:pt x="85" y="141"/>
                </a:lnTo>
                <a:lnTo>
                  <a:pt x="78" y="126"/>
                </a:lnTo>
                <a:lnTo>
                  <a:pt x="72" y="112"/>
                </a:lnTo>
                <a:lnTo>
                  <a:pt x="69" y="98"/>
                </a:lnTo>
                <a:lnTo>
                  <a:pt x="67" y="86"/>
                </a:lnTo>
                <a:lnTo>
                  <a:pt x="69" y="76"/>
                </a:lnTo>
                <a:lnTo>
                  <a:pt x="72" y="64"/>
                </a:lnTo>
                <a:lnTo>
                  <a:pt x="76" y="52"/>
                </a:lnTo>
                <a:lnTo>
                  <a:pt x="82" y="41"/>
                </a:lnTo>
                <a:lnTo>
                  <a:pt x="88" y="31"/>
                </a:lnTo>
                <a:lnTo>
                  <a:pt x="98" y="20"/>
                </a:lnTo>
                <a:lnTo>
                  <a:pt x="107" y="13"/>
                </a:lnTo>
                <a:lnTo>
                  <a:pt x="116" y="6"/>
                </a:lnTo>
                <a:lnTo>
                  <a:pt x="128" y="2"/>
                </a:lnTo>
                <a:lnTo>
                  <a:pt x="139" y="1"/>
                </a:lnTo>
                <a:lnTo>
                  <a:pt x="150" y="2"/>
                </a:lnTo>
                <a:lnTo>
                  <a:pt x="160" y="5"/>
                </a:lnTo>
                <a:lnTo>
                  <a:pt x="171" y="11"/>
                </a:lnTo>
                <a:lnTo>
                  <a:pt x="180" y="18"/>
                </a:lnTo>
                <a:lnTo>
                  <a:pt x="188" y="26"/>
                </a:lnTo>
                <a:lnTo>
                  <a:pt x="195" y="37"/>
                </a:lnTo>
                <a:lnTo>
                  <a:pt x="201" y="47"/>
                </a:lnTo>
                <a:lnTo>
                  <a:pt x="206" y="60"/>
                </a:lnTo>
                <a:lnTo>
                  <a:pt x="208" y="73"/>
                </a:lnTo>
                <a:lnTo>
                  <a:pt x="209" y="86"/>
                </a:lnTo>
                <a:lnTo>
                  <a:pt x="208" y="102"/>
                </a:lnTo>
                <a:lnTo>
                  <a:pt x="203" y="116"/>
                </a:lnTo>
                <a:lnTo>
                  <a:pt x="197" y="131"/>
                </a:lnTo>
                <a:lnTo>
                  <a:pt x="188" y="145"/>
                </a:lnTo>
                <a:lnTo>
                  <a:pt x="177" y="158"/>
                </a:lnTo>
                <a:lnTo>
                  <a:pt x="164" y="171"/>
                </a:lnTo>
                <a:lnTo>
                  <a:pt x="150" y="181"/>
                </a:lnTo>
                <a:lnTo>
                  <a:pt x="134" y="189"/>
                </a:lnTo>
                <a:lnTo>
                  <a:pt x="119" y="194"/>
                </a:lnTo>
                <a:lnTo>
                  <a:pt x="102" y="196"/>
                </a:lnTo>
                <a:lnTo>
                  <a:pt x="87" y="194"/>
                </a:lnTo>
                <a:lnTo>
                  <a:pt x="72" y="189"/>
                </a:lnTo>
                <a:lnTo>
                  <a:pt x="57" y="181"/>
                </a:lnTo>
                <a:lnTo>
                  <a:pt x="43" y="171"/>
                </a:lnTo>
                <a:lnTo>
                  <a:pt x="31" y="158"/>
                </a:lnTo>
                <a:lnTo>
                  <a:pt x="21" y="145"/>
                </a:lnTo>
                <a:lnTo>
                  <a:pt x="12" y="130"/>
                </a:lnTo>
                <a:lnTo>
                  <a:pt x="6" y="116"/>
                </a:lnTo>
                <a:lnTo>
                  <a:pt x="2" y="100"/>
                </a:lnTo>
                <a:lnTo>
                  <a:pt x="0" y="85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99" name="Freeform 63"/>
          <p:cNvSpPr>
            <a:spLocks/>
          </p:cNvSpPr>
          <p:nvPr/>
        </p:nvSpPr>
        <p:spPr bwMode="auto">
          <a:xfrm>
            <a:off x="2833688" y="4648200"/>
            <a:ext cx="287337" cy="862013"/>
          </a:xfrm>
          <a:custGeom>
            <a:avLst/>
            <a:gdLst>
              <a:gd name="T0" fmla="*/ 167728 w 209"/>
              <a:gd name="T1" fmla="*/ 854582 h 580"/>
              <a:gd name="T2" fmla="*/ 111360 w 209"/>
              <a:gd name="T3" fmla="*/ 821885 h 580"/>
              <a:gd name="T4" fmla="*/ 65991 w 209"/>
              <a:gd name="T5" fmla="*/ 752032 h 580"/>
              <a:gd name="T6" fmla="*/ 49493 w 209"/>
              <a:gd name="T7" fmla="*/ 656913 h 580"/>
              <a:gd name="T8" fmla="*/ 71491 w 209"/>
              <a:gd name="T9" fmla="*/ 572198 h 580"/>
              <a:gd name="T10" fmla="*/ 116860 w 209"/>
              <a:gd name="T11" fmla="*/ 512749 h 580"/>
              <a:gd name="T12" fmla="*/ 163603 w 209"/>
              <a:gd name="T13" fmla="*/ 487483 h 580"/>
              <a:gd name="T14" fmla="*/ 211722 w 209"/>
              <a:gd name="T15" fmla="*/ 493428 h 580"/>
              <a:gd name="T16" fmla="*/ 251592 w 209"/>
              <a:gd name="T17" fmla="*/ 524639 h 580"/>
              <a:gd name="T18" fmla="*/ 280463 w 209"/>
              <a:gd name="T19" fmla="*/ 575171 h 580"/>
              <a:gd name="T20" fmla="*/ 281838 w 209"/>
              <a:gd name="T21" fmla="*/ 643537 h 580"/>
              <a:gd name="T22" fmla="*/ 257091 w 209"/>
              <a:gd name="T23" fmla="*/ 700014 h 580"/>
              <a:gd name="T24" fmla="*/ 218596 w 209"/>
              <a:gd name="T25" fmla="*/ 732711 h 580"/>
              <a:gd name="T26" fmla="*/ 174602 w 209"/>
              <a:gd name="T27" fmla="*/ 740142 h 580"/>
              <a:gd name="T28" fmla="*/ 118234 w 209"/>
              <a:gd name="T29" fmla="*/ 714876 h 580"/>
              <a:gd name="T30" fmla="*/ 65991 w 209"/>
              <a:gd name="T31" fmla="*/ 658400 h 580"/>
              <a:gd name="T32" fmla="*/ 38495 w 209"/>
              <a:gd name="T33" fmla="*/ 570712 h 580"/>
              <a:gd name="T34" fmla="*/ 48119 w 209"/>
              <a:gd name="T35" fmla="*/ 478566 h 580"/>
              <a:gd name="T36" fmla="*/ 89363 w 209"/>
              <a:gd name="T37" fmla="*/ 408713 h 580"/>
              <a:gd name="T38" fmla="*/ 138857 w 209"/>
              <a:gd name="T39" fmla="*/ 370071 h 580"/>
              <a:gd name="T40" fmla="*/ 184226 w 209"/>
              <a:gd name="T41" fmla="*/ 368585 h 580"/>
              <a:gd name="T42" fmla="*/ 226845 w 209"/>
              <a:gd name="T43" fmla="*/ 390878 h 580"/>
              <a:gd name="T44" fmla="*/ 261215 w 209"/>
              <a:gd name="T45" fmla="*/ 433979 h 580"/>
              <a:gd name="T46" fmla="*/ 273589 w 209"/>
              <a:gd name="T47" fmla="*/ 505318 h 580"/>
              <a:gd name="T48" fmla="*/ 255716 w 209"/>
              <a:gd name="T49" fmla="*/ 561795 h 580"/>
              <a:gd name="T50" fmla="*/ 219971 w 209"/>
              <a:gd name="T51" fmla="*/ 601923 h 580"/>
              <a:gd name="T52" fmla="*/ 178726 w 209"/>
              <a:gd name="T53" fmla="*/ 619758 h 580"/>
              <a:gd name="T54" fmla="*/ 123734 w 209"/>
              <a:gd name="T55" fmla="*/ 606382 h 580"/>
              <a:gd name="T56" fmla="*/ 68741 w 209"/>
              <a:gd name="T57" fmla="*/ 561795 h 580"/>
              <a:gd name="T58" fmla="*/ 31621 w 209"/>
              <a:gd name="T59" fmla="*/ 483025 h 580"/>
              <a:gd name="T60" fmla="*/ 30246 w 209"/>
              <a:gd name="T61" fmla="*/ 384933 h 580"/>
              <a:gd name="T62" fmla="*/ 61867 w 209"/>
              <a:gd name="T63" fmla="*/ 306163 h 580"/>
              <a:gd name="T64" fmla="*/ 109985 w 209"/>
              <a:gd name="T65" fmla="*/ 260090 h 580"/>
              <a:gd name="T66" fmla="*/ 155354 w 209"/>
              <a:gd name="T67" fmla="*/ 246714 h 580"/>
              <a:gd name="T68" fmla="*/ 200723 w 209"/>
              <a:gd name="T69" fmla="*/ 261576 h 580"/>
              <a:gd name="T70" fmla="*/ 239218 w 209"/>
              <a:gd name="T71" fmla="*/ 297246 h 580"/>
              <a:gd name="T72" fmla="*/ 261215 w 209"/>
              <a:gd name="T73" fmla="*/ 359667 h 580"/>
              <a:gd name="T74" fmla="*/ 251592 w 209"/>
              <a:gd name="T75" fmla="*/ 423575 h 580"/>
              <a:gd name="T76" fmla="*/ 221346 w 209"/>
              <a:gd name="T77" fmla="*/ 472621 h 580"/>
              <a:gd name="T78" fmla="*/ 180101 w 209"/>
              <a:gd name="T79" fmla="*/ 496401 h 580"/>
              <a:gd name="T80" fmla="*/ 131983 w 209"/>
              <a:gd name="T81" fmla="*/ 494914 h 580"/>
              <a:gd name="T82" fmla="*/ 75615 w 209"/>
              <a:gd name="T83" fmla="*/ 454786 h 580"/>
              <a:gd name="T84" fmla="*/ 30246 w 209"/>
              <a:gd name="T85" fmla="*/ 384933 h 580"/>
              <a:gd name="T86" fmla="*/ 12373 w 209"/>
              <a:gd name="T87" fmla="*/ 288328 h 580"/>
              <a:gd name="T88" fmla="*/ 35745 w 209"/>
              <a:gd name="T89" fmla="*/ 205100 h 580"/>
              <a:gd name="T90" fmla="*/ 82489 w 209"/>
              <a:gd name="T91" fmla="*/ 144164 h 580"/>
              <a:gd name="T92" fmla="*/ 130608 w 209"/>
              <a:gd name="T93" fmla="*/ 118898 h 580"/>
              <a:gd name="T94" fmla="*/ 174602 w 209"/>
              <a:gd name="T95" fmla="*/ 130788 h 580"/>
              <a:gd name="T96" fmla="*/ 217221 w 209"/>
              <a:gd name="T97" fmla="*/ 164971 h 580"/>
              <a:gd name="T98" fmla="*/ 244718 w 209"/>
              <a:gd name="T99" fmla="*/ 216989 h 580"/>
              <a:gd name="T100" fmla="*/ 247467 w 209"/>
              <a:gd name="T101" fmla="*/ 274952 h 580"/>
              <a:gd name="T102" fmla="*/ 225470 w 209"/>
              <a:gd name="T103" fmla="*/ 325484 h 580"/>
              <a:gd name="T104" fmla="*/ 186975 w 209"/>
              <a:gd name="T105" fmla="*/ 364126 h 580"/>
              <a:gd name="T106" fmla="*/ 136107 w 209"/>
              <a:gd name="T107" fmla="*/ 373044 h 580"/>
              <a:gd name="T108" fmla="*/ 76990 w 209"/>
              <a:gd name="T109" fmla="*/ 341833 h 580"/>
              <a:gd name="T110" fmla="*/ 27496 w 209"/>
              <a:gd name="T111" fmla="*/ 280897 h 580"/>
              <a:gd name="T112" fmla="*/ 0 w 209"/>
              <a:gd name="T113" fmla="*/ 197668 h 580"/>
              <a:gd name="T114" fmla="*/ 12373 w 209"/>
              <a:gd name="T115" fmla="*/ 114440 h 580"/>
              <a:gd name="T116" fmla="*/ 48119 w 209"/>
              <a:gd name="T117" fmla="*/ 44587 h 580"/>
              <a:gd name="T118" fmla="*/ 101737 w 209"/>
              <a:gd name="T119" fmla="*/ 4459 h 58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9" h="580">
                <a:moveTo>
                  <a:pt x="147" y="579"/>
                </a:moveTo>
                <a:lnTo>
                  <a:pt x="135" y="578"/>
                </a:lnTo>
                <a:lnTo>
                  <a:pt x="122" y="575"/>
                </a:lnTo>
                <a:lnTo>
                  <a:pt x="109" y="570"/>
                </a:lnTo>
                <a:lnTo>
                  <a:pt x="94" y="563"/>
                </a:lnTo>
                <a:lnTo>
                  <a:pt x="81" y="553"/>
                </a:lnTo>
                <a:lnTo>
                  <a:pt x="67" y="540"/>
                </a:lnTo>
                <a:lnTo>
                  <a:pt x="57" y="524"/>
                </a:lnTo>
                <a:lnTo>
                  <a:pt x="48" y="506"/>
                </a:lnTo>
                <a:lnTo>
                  <a:pt x="40" y="486"/>
                </a:lnTo>
                <a:lnTo>
                  <a:pt x="36" y="464"/>
                </a:lnTo>
                <a:lnTo>
                  <a:pt x="36" y="442"/>
                </a:lnTo>
                <a:lnTo>
                  <a:pt x="39" y="421"/>
                </a:lnTo>
                <a:lnTo>
                  <a:pt x="44" y="402"/>
                </a:lnTo>
                <a:lnTo>
                  <a:pt x="52" y="385"/>
                </a:lnTo>
                <a:lnTo>
                  <a:pt x="62" y="368"/>
                </a:lnTo>
                <a:lnTo>
                  <a:pt x="73" y="357"/>
                </a:lnTo>
                <a:lnTo>
                  <a:pt x="85" y="345"/>
                </a:lnTo>
                <a:lnTo>
                  <a:pt x="97" y="337"/>
                </a:lnTo>
                <a:lnTo>
                  <a:pt x="109" y="330"/>
                </a:lnTo>
                <a:lnTo>
                  <a:pt x="119" y="328"/>
                </a:lnTo>
                <a:lnTo>
                  <a:pt x="130" y="328"/>
                </a:lnTo>
                <a:lnTo>
                  <a:pt x="142" y="329"/>
                </a:lnTo>
                <a:lnTo>
                  <a:pt x="154" y="332"/>
                </a:lnTo>
                <a:lnTo>
                  <a:pt x="163" y="338"/>
                </a:lnTo>
                <a:lnTo>
                  <a:pt x="173" y="345"/>
                </a:lnTo>
                <a:lnTo>
                  <a:pt x="183" y="353"/>
                </a:lnTo>
                <a:lnTo>
                  <a:pt x="191" y="363"/>
                </a:lnTo>
                <a:lnTo>
                  <a:pt x="199" y="373"/>
                </a:lnTo>
                <a:lnTo>
                  <a:pt x="204" y="387"/>
                </a:lnTo>
                <a:lnTo>
                  <a:pt x="207" y="404"/>
                </a:lnTo>
                <a:lnTo>
                  <a:pt x="208" y="420"/>
                </a:lnTo>
                <a:lnTo>
                  <a:pt x="205" y="433"/>
                </a:lnTo>
                <a:lnTo>
                  <a:pt x="200" y="447"/>
                </a:lnTo>
                <a:lnTo>
                  <a:pt x="194" y="459"/>
                </a:lnTo>
                <a:lnTo>
                  <a:pt x="187" y="471"/>
                </a:lnTo>
                <a:lnTo>
                  <a:pt x="178" y="480"/>
                </a:lnTo>
                <a:lnTo>
                  <a:pt x="169" y="486"/>
                </a:lnTo>
                <a:lnTo>
                  <a:pt x="159" y="493"/>
                </a:lnTo>
                <a:lnTo>
                  <a:pt x="148" y="496"/>
                </a:lnTo>
                <a:lnTo>
                  <a:pt x="139" y="499"/>
                </a:lnTo>
                <a:lnTo>
                  <a:pt x="127" y="498"/>
                </a:lnTo>
                <a:lnTo>
                  <a:pt x="113" y="495"/>
                </a:lnTo>
                <a:lnTo>
                  <a:pt x="101" y="490"/>
                </a:lnTo>
                <a:lnTo>
                  <a:pt x="86" y="481"/>
                </a:lnTo>
                <a:lnTo>
                  <a:pt x="72" y="471"/>
                </a:lnTo>
                <a:lnTo>
                  <a:pt x="59" y="458"/>
                </a:lnTo>
                <a:lnTo>
                  <a:pt x="48" y="443"/>
                </a:lnTo>
                <a:lnTo>
                  <a:pt x="39" y="424"/>
                </a:lnTo>
                <a:lnTo>
                  <a:pt x="31" y="405"/>
                </a:lnTo>
                <a:lnTo>
                  <a:pt x="28" y="384"/>
                </a:lnTo>
                <a:lnTo>
                  <a:pt x="27" y="362"/>
                </a:lnTo>
                <a:lnTo>
                  <a:pt x="30" y="340"/>
                </a:lnTo>
                <a:lnTo>
                  <a:pt x="35" y="322"/>
                </a:lnTo>
                <a:lnTo>
                  <a:pt x="44" y="304"/>
                </a:lnTo>
                <a:lnTo>
                  <a:pt x="53" y="287"/>
                </a:lnTo>
                <a:lnTo>
                  <a:pt x="65" y="275"/>
                </a:lnTo>
                <a:lnTo>
                  <a:pt x="77" y="263"/>
                </a:lnTo>
                <a:lnTo>
                  <a:pt x="88" y="255"/>
                </a:lnTo>
                <a:lnTo>
                  <a:pt x="101" y="249"/>
                </a:lnTo>
                <a:lnTo>
                  <a:pt x="110" y="246"/>
                </a:lnTo>
                <a:lnTo>
                  <a:pt x="122" y="247"/>
                </a:lnTo>
                <a:lnTo>
                  <a:pt x="134" y="248"/>
                </a:lnTo>
                <a:lnTo>
                  <a:pt x="145" y="250"/>
                </a:lnTo>
                <a:lnTo>
                  <a:pt x="155" y="257"/>
                </a:lnTo>
                <a:lnTo>
                  <a:pt x="165" y="263"/>
                </a:lnTo>
                <a:lnTo>
                  <a:pt x="175" y="271"/>
                </a:lnTo>
                <a:lnTo>
                  <a:pt x="183" y="282"/>
                </a:lnTo>
                <a:lnTo>
                  <a:pt x="190" y="292"/>
                </a:lnTo>
                <a:lnTo>
                  <a:pt x="196" y="307"/>
                </a:lnTo>
                <a:lnTo>
                  <a:pt x="198" y="323"/>
                </a:lnTo>
                <a:lnTo>
                  <a:pt x="199" y="340"/>
                </a:lnTo>
                <a:lnTo>
                  <a:pt x="196" y="353"/>
                </a:lnTo>
                <a:lnTo>
                  <a:pt x="192" y="367"/>
                </a:lnTo>
                <a:lnTo>
                  <a:pt x="186" y="378"/>
                </a:lnTo>
                <a:lnTo>
                  <a:pt x="178" y="390"/>
                </a:lnTo>
                <a:lnTo>
                  <a:pt x="170" y="398"/>
                </a:lnTo>
                <a:lnTo>
                  <a:pt x="160" y="405"/>
                </a:lnTo>
                <a:lnTo>
                  <a:pt x="150" y="411"/>
                </a:lnTo>
                <a:lnTo>
                  <a:pt x="139" y="414"/>
                </a:lnTo>
                <a:lnTo>
                  <a:pt x="130" y="417"/>
                </a:lnTo>
                <a:lnTo>
                  <a:pt x="118" y="416"/>
                </a:lnTo>
                <a:lnTo>
                  <a:pt x="105" y="414"/>
                </a:lnTo>
                <a:lnTo>
                  <a:pt x="90" y="408"/>
                </a:lnTo>
                <a:lnTo>
                  <a:pt x="77" y="400"/>
                </a:lnTo>
                <a:lnTo>
                  <a:pt x="63" y="391"/>
                </a:lnTo>
                <a:lnTo>
                  <a:pt x="50" y="378"/>
                </a:lnTo>
                <a:lnTo>
                  <a:pt x="40" y="363"/>
                </a:lnTo>
                <a:lnTo>
                  <a:pt x="31" y="344"/>
                </a:lnTo>
                <a:lnTo>
                  <a:pt x="23" y="325"/>
                </a:lnTo>
                <a:lnTo>
                  <a:pt x="19" y="302"/>
                </a:lnTo>
                <a:lnTo>
                  <a:pt x="18" y="280"/>
                </a:lnTo>
                <a:lnTo>
                  <a:pt x="22" y="259"/>
                </a:lnTo>
                <a:lnTo>
                  <a:pt x="27" y="240"/>
                </a:lnTo>
                <a:lnTo>
                  <a:pt x="34" y="223"/>
                </a:lnTo>
                <a:lnTo>
                  <a:pt x="45" y="206"/>
                </a:lnTo>
                <a:lnTo>
                  <a:pt x="56" y="195"/>
                </a:lnTo>
                <a:lnTo>
                  <a:pt x="68" y="183"/>
                </a:lnTo>
                <a:lnTo>
                  <a:pt x="80" y="175"/>
                </a:lnTo>
                <a:lnTo>
                  <a:pt x="92" y="168"/>
                </a:lnTo>
                <a:lnTo>
                  <a:pt x="102" y="166"/>
                </a:lnTo>
                <a:lnTo>
                  <a:pt x="113" y="166"/>
                </a:lnTo>
                <a:lnTo>
                  <a:pt x="124" y="167"/>
                </a:lnTo>
                <a:lnTo>
                  <a:pt x="137" y="170"/>
                </a:lnTo>
                <a:lnTo>
                  <a:pt x="146" y="176"/>
                </a:lnTo>
                <a:lnTo>
                  <a:pt x="156" y="183"/>
                </a:lnTo>
                <a:lnTo>
                  <a:pt x="166" y="191"/>
                </a:lnTo>
                <a:lnTo>
                  <a:pt x="174" y="200"/>
                </a:lnTo>
                <a:lnTo>
                  <a:pt x="181" y="210"/>
                </a:lnTo>
                <a:lnTo>
                  <a:pt x="186" y="225"/>
                </a:lnTo>
                <a:lnTo>
                  <a:pt x="190" y="242"/>
                </a:lnTo>
                <a:lnTo>
                  <a:pt x="189" y="258"/>
                </a:lnTo>
                <a:lnTo>
                  <a:pt x="188" y="271"/>
                </a:lnTo>
                <a:lnTo>
                  <a:pt x="183" y="285"/>
                </a:lnTo>
                <a:lnTo>
                  <a:pt x="177" y="297"/>
                </a:lnTo>
                <a:lnTo>
                  <a:pt x="170" y="310"/>
                </a:lnTo>
                <a:lnTo>
                  <a:pt x="161" y="318"/>
                </a:lnTo>
                <a:lnTo>
                  <a:pt x="152" y="325"/>
                </a:lnTo>
                <a:lnTo>
                  <a:pt x="141" y="331"/>
                </a:lnTo>
                <a:lnTo>
                  <a:pt x="131" y="334"/>
                </a:lnTo>
                <a:lnTo>
                  <a:pt x="120" y="337"/>
                </a:lnTo>
                <a:lnTo>
                  <a:pt x="110" y="336"/>
                </a:lnTo>
                <a:lnTo>
                  <a:pt x="96" y="333"/>
                </a:lnTo>
                <a:lnTo>
                  <a:pt x="84" y="328"/>
                </a:lnTo>
                <a:lnTo>
                  <a:pt x="69" y="318"/>
                </a:lnTo>
                <a:lnTo>
                  <a:pt x="55" y="306"/>
                </a:lnTo>
                <a:lnTo>
                  <a:pt x="42" y="293"/>
                </a:lnTo>
                <a:lnTo>
                  <a:pt x="31" y="277"/>
                </a:lnTo>
                <a:lnTo>
                  <a:pt x="22" y="259"/>
                </a:lnTo>
                <a:lnTo>
                  <a:pt x="13" y="237"/>
                </a:lnTo>
                <a:lnTo>
                  <a:pt x="10" y="215"/>
                </a:lnTo>
                <a:lnTo>
                  <a:pt x="9" y="194"/>
                </a:lnTo>
                <a:lnTo>
                  <a:pt x="13" y="173"/>
                </a:lnTo>
                <a:lnTo>
                  <a:pt x="19" y="154"/>
                </a:lnTo>
                <a:lnTo>
                  <a:pt x="26" y="138"/>
                </a:lnTo>
                <a:lnTo>
                  <a:pt x="37" y="122"/>
                </a:lnTo>
                <a:lnTo>
                  <a:pt x="48" y="108"/>
                </a:lnTo>
                <a:lnTo>
                  <a:pt x="60" y="97"/>
                </a:lnTo>
                <a:lnTo>
                  <a:pt x="72" y="88"/>
                </a:lnTo>
                <a:lnTo>
                  <a:pt x="84" y="83"/>
                </a:lnTo>
                <a:lnTo>
                  <a:pt x="95" y="80"/>
                </a:lnTo>
                <a:lnTo>
                  <a:pt x="104" y="81"/>
                </a:lnTo>
                <a:lnTo>
                  <a:pt x="116" y="84"/>
                </a:lnTo>
                <a:lnTo>
                  <a:pt x="127" y="88"/>
                </a:lnTo>
                <a:lnTo>
                  <a:pt x="137" y="95"/>
                </a:lnTo>
                <a:lnTo>
                  <a:pt x="147" y="101"/>
                </a:lnTo>
                <a:lnTo>
                  <a:pt x="158" y="111"/>
                </a:lnTo>
                <a:lnTo>
                  <a:pt x="165" y="122"/>
                </a:lnTo>
                <a:lnTo>
                  <a:pt x="173" y="132"/>
                </a:lnTo>
                <a:lnTo>
                  <a:pt x="178" y="146"/>
                </a:lnTo>
                <a:lnTo>
                  <a:pt x="180" y="159"/>
                </a:lnTo>
                <a:lnTo>
                  <a:pt x="180" y="172"/>
                </a:lnTo>
                <a:lnTo>
                  <a:pt x="180" y="185"/>
                </a:lnTo>
                <a:lnTo>
                  <a:pt x="175" y="198"/>
                </a:lnTo>
                <a:lnTo>
                  <a:pt x="170" y="210"/>
                </a:lnTo>
                <a:lnTo>
                  <a:pt x="164" y="219"/>
                </a:lnTo>
                <a:lnTo>
                  <a:pt x="155" y="230"/>
                </a:lnTo>
                <a:lnTo>
                  <a:pt x="147" y="238"/>
                </a:lnTo>
                <a:lnTo>
                  <a:pt x="136" y="245"/>
                </a:lnTo>
                <a:lnTo>
                  <a:pt x="124" y="249"/>
                </a:lnTo>
                <a:lnTo>
                  <a:pt x="113" y="251"/>
                </a:lnTo>
                <a:lnTo>
                  <a:pt x="99" y="251"/>
                </a:lnTo>
                <a:lnTo>
                  <a:pt x="85" y="247"/>
                </a:lnTo>
                <a:lnTo>
                  <a:pt x="70" y="241"/>
                </a:lnTo>
                <a:lnTo>
                  <a:pt x="56" y="230"/>
                </a:lnTo>
                <a:lnTo>
                  <a:pt x="44" y="220"/>
                </a:lnTo>
                <a:lnTo>
                  <a:pt x="30" y="205"/>
                </a:lnTo>
                <a:lnTo>
                  <a:pt x="20" y="189"/>
                </a:lnTo>
                <a:lnTo>
                  <a:pt x="11" y="172"/>
                </a:lnTo>
                <a:lnTo>
                  <a:pt x="5" y="153"/>
                </a:lnTo>
                <a:lnTo>
                  <a:pt x="0" y="133"/>
                </a:lnTo>
                <a:lnTo>
                  <a:pt x="0" y="114"/>
                </a:lnTo>
                <a:lnTo>
                  <a:pt x="3" y="96"/>
                </a:lnTo>
                <a:lnTo>
                  <a:pt x="9" y="77"/>
                </a:lnTo>
                <a:lnTo>
                  <a:pt x="15" y="59"/>
                </a:lnTo>
                <a:lnTo>
                  <a:pt x="25" y="43"/>
                </a:lnTo>
                <a:lnTo>
                  <a:pt x="35" y="30"/>
                </a:lnTo>
                <a:lnTo>
                  <a:pt x="48" y="19"/>
                </a:lnTo>
                <a:lnTo>
                  <a:pt x="60" y="10"/>
                </a:lnTo>
                <a:lnTo>
                  <a:pt x="74" y="3"/>
                </a:lnTo>
                <a:lnTo>
                  <a:pt x="87" y="0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00" name="Line 64"/>
          <p:cNvSpPr>
            <a:spLocks noChangeShapeType="1"/>
          </p:cNvSpPr>
          <p:nvPr/>
        </p:nvSpPr>
        <p:spPr bwMode="auto">
          <a:xfrm>
            <a:off x="2703513" y="4354513"/>
            <a:ext cx="447675" cy="952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01" name="Line 65"/>
          <p:cNvSpPr>
            <a:spLocks noChangeShapeType="1"/>
          </p:cNvSpPr>
          <p:nvPr/>
        </p:nvSpPr>
        <p:spPr bwMode="auto">
          <a:xfrm>
            <a:off x="2901950" y="4144963"/>
            <a:ext cx="49213" cy="500062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02" name="Freeform 66"/>
          <p:cNvSpPr>
            <a:spLocks/>
          </p:cNvSpPr>
          <p:nvPr/>
        </p:nvSpPr>
        <p:spPr bwMode="auto">
          <a:xfrm>
            <a:off x="3155950" y="4324350"/>
            <a:ext cx="800100" cy="311150"/>
          </a:xfrm>
          <a:custGeom>
            <a:avLst/>
            <a:gdLst>
              <a:gd name="T0" fmla="*/ 793203 w 580"/>
              <a:gd name="T1" fmla="*/ 181628 h 209"/>
              <a:gd name="T2" fmla="*/ 762854 w 580"/>
              <a:gd name="T3" fmla="*/ 120589 h 209"/>
              <a:gd name="T4" fmla="*/ 698018 w 580"/>
              <a:gd name="T5" fmla="*/ 71460 h 209"/>
              <a:gd name="T6" fmla="*/ 609731 w 580"/>
              <a:gd name="T7" fmla="*/ 53595 h 209"/>
              <a:gd name="T8" fmla="*/ 531101 w 580"/>
              <a:gd name="T9" fmla="*/ 77415 h 209"/>
              <a:gd name="T10" fmla="*/ 475922 w 580"/>
              <a:gd name="T11" fmla="*/ 126544 h 209"/>
              <a:gd name="T12" fmla="*/ 452470 w 580"/>
              <a:gd name="T13" fmla="*/ 177162 h 209"/>
              <a:gd name="T14" fmla="*/ 457988 w 580"/>
              <a:gd name="T15" fmla="*/ 229268 h 209"/>
              <a:gd name="T16" fmla="*/ 486957 w 580"/>
              <a:gd name="T17" fmla="*/ 272442 h 209"/>
              <a:gd name="T18" fmla="*/ 533860 w 580"/>
              <a:gd name="T19" fmla="*/ 303706 h 209"/>
              <a:gd name="T20" fmla="*/ 597316 w 580"/>
              <a:gd name="T21" fmla="*/ 305195 h 209"/>
              <a:gd name="T22" fmla="*/ 649736 w 580"/>
              <a:gd name="T23" fmla="*/ 278397 h 209"/>
              <a:gd name="T24" fmla="*/ 680085 w 580"/>
              <a:gd name="T25" fmla="*/ 236712 h 209"/>
              <a:gd name="T26" fmla="*/ 686982 w 580"/>
              <a:gd name="T27" fmla="*/ 189072 h 209"/>
              <a:gd name="T28" fmla="*/ 663531 w 580"/>
              <a:gd name="T29" fmla="*/ 128033 h 209"/>
              <a:gd name="T30" fmla="*/ 611111 w 580"/>
              <a:gd name="T31" fmla="*/ 71460 h 209"/>
              <a:gd name="T32" fmla="*/ 529721 w 580"/>
              <a:gd name="T33" fmla="*/ 41685 h 209"/>
              <a:gd name="T34" fmla="*/ 444193 w 580"/>
              <a:gd name="T35" fmla="*/ 52106 h 209"/>
              <a:gd name="T36" fmla="*/ 379358 w 580"/>
              <a:gd name="T37" fmla="*/ 96769 h 209"/>
              <a:gd name="T38" fmla="*/ 343491 w 580"/>
              <a:gd name="T39" fmla="*/ 150364 h 209"/>
              <a:gd name="T40" fmla="*/ 342112 w 580"/>
              <a:gd name="T41" fmla="*/ 199493 h 209"/>
              <a:gd name="T42" fmla="*/ 362804 w 580"/>
              <a:gd name="T43" fmla="*/ 245645 h 209"/>
              <a:gd name="T44" fmla="*/ 402809 w 580"/>
              <a:gd name="T45" fmla="*/ 282864 h 209"/>
              <a:gd name="T46" fmla="*/ 469024 w 580"/>
              <a:gd name="T47" fmla="*/ 296262 h 209"/>
              <a:gd name="T48" fmla="*/ 521444 w 580"/>
              <a:gd name="T49" fmla="*/ 276909 h 209"/>
              <a:gd name="T50" fmla="*/ 558691 w 580"/>
              <a:gd name="T51" fmla="*/ 238201 h 209"/>
              <a:gd name="T52" fmla="*/ 575244 w 580"/>
              <a:gd name="T53" fmla="*/ 193538 h 209"/>
              <a:gd name="T54" fmla="*/ 562829 w 580"/>
              <a:gd name="T55" fmla="*/ 133988 h 209"/>
              <a:gd name="T56" fmla="*/ 521444 w 580"/>
              <a:gd name="T57" fmla="*/ 74438 h 209"/>
              <a:gd name="T58" fmla="*/ 448332 w 580"/>
              <a:gd name="T59" fmla="*/ 34241 h 209"/>
              <a:gd name="T60" fmla="*/ 357286 w 580"/>
              <a:gd name="T61" fmla="*/ 32753 h 209"/>
              <a:gd name="T62" fmla="*/ 284173 w 580"/>
              <a:gd name="T63" fmla="*/ 66994 h 209"/>
              <a:gd name="T64" fmla="*/ 241409 w 580"/>
              <a:gd name="T65" fmla="*/ 119100 h 209"/>
              <a:gd name="T66" fmla="*/ 228994 w 580"/>
              <a:gd name="T67" fmla="*/ 168229 h 209"/>
              <a:gd name="T68" fmla="*/ 242789 w 580"/>
              <a:gd name="T69" fmla="*/ 217358 h 209"/>
              <a:gd name="T70" fmla="*/ 275897 w 580"/>
              <a:gd name="T71" fmla="*/ 259044 h 209"/>
              <a:gd name="T72" fmla="*/ 333835 w 580"/>
              <a:gd name="T73" fmla="*/ 282864 h 209"/>
              <a:gd name="T74" fmla="*/ 393153 w 580"/>
              <a:gd name="T75" fmla="*/ 272442 h 209"/>
              <a:gd name="T76" fmla="*/ 438676 w 580"/>
              <a:gd name="T77" fmla="*/ 239690 h 209"/>
              <a:gd name="T78" fmla="*/ 460747 w 580"/>
              <a:gd name="T79" fmla="*/ 195027 h 209"/>
              <a:gd name="T80" fmla="*/ 459368 w 580"/>
              <a:gd name="T81" fmla="*/ 142921 h 209"/>
              <a:gd name="T82" fmla="*/ 422122 w 580"/>
              <a:gd name="T83" fmla="*/ 81882 h 209"/>
              <a:gd name="T84" fmla="*/ 357286 w 580"/>
              <a:gd name="T85" fmla="*/ 32753 h 209"/>
              <a:gd name="T86" fmla="*/ 267620 w 580"/>
              <a:gd name="T87" fmla="*/ 13399 h 209"/>
              <a:gd name="T88" fmla="*/ 190369 w 580"/>
              <a:gd name="T89" fmla="*/ 38708 h 209"/>
              <a:gd name="T90" fmla="*/ 133810 w 580"/>
              <a:gd name="T91" fmla="*/ 89325 h 209"/>
              <a:gd name="T92" fmla="*/ 110359 w 580"/>
              <a:gd name="T93" fmla="*/ 141432 h 209"/>
              <a:gd name="T94" fmla="*/ 121394 w 580"/>
              <a:gd name="T95" fmla="*/ 189072 h 209"/>
              <a:gd name="T96" fmla="*/ 153123 w 580"/>
              <a:gd name="T97" fmla="*/ 235223 h 209"/>
              <a:gd name="T98" fmla="*/ 201404 w 580"/>
              <a:gd name="T99" fmla="*/ 264999 h 209"/>
              <a:gd name="T100" fmla="*/ 255204 w 580"/>
              <a:gd name="T101" fmla="*/ 267976 h 209"/>
              <a:gd name="T102" fmla="*/ 302107 w 580"/>
              <a:gd name="T103" fmla="*/ 244156 h 209"/>
              <a:gd name="T104" fmla="*/ 337973 w 580"/>
              <a:gd name="T105" fmla="*/ 202471 h 209"/>
              <a:gd name="T106" fmla="*/ 346250 w 580"/>
              <a:gd name="T107" fmla="*/ 147387 h 209"/>
              <a:gd name="T108" fmla="*/ 317281 w 580"/>
              <a:gd name="T109" fmla="*/ 83370 h 209"/>
              <a:gd name="T110" fmla="*/ 260722 w 580"/>
              <a:gd name="T111" fmla="*/ 29775 h 209"/>
              <a:gd name="T112" fmla="*/ 183471 w 580"/>
              <a:gd name="T113" fmla="*/ 0 h 209"/>
              <a:gd name="T114" fmla="*/ 106220 w 580"/>
              <a:gd name="T115" fmla="*/ 13399 h 209"/>
              <a:gd name="T116" fmla="*/ 41384 w 580"/>
              <a:gd name="T117" fmla="*/ 52106 h 209"/>
              <a:gd name="T118" fmla="*/ 4138 w 580"/>
              <a:gd name="T119" fmla="*/ 110168 h 20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80" h="209">
                <a:moveTo>
                  <a:pt x="579" y="147"/>
                </a:moveTo>
                <a:lnTo>
                  <a:pt x="578" y="135"/>
                </a:lnTo>
                <a:lnTo>
                  <a:pt x="575" y="122"/>
                </a:lnTo>
                <a:lnTo>
                  <a:pt x="570" y="109"/>
                </a:lnTo>
                <a:lnTo>
                  <a:pt x="563" y="94"/>
                </a:lnTo>
                <a:lnTo>
                  <a:pt x="553" y="81"/>
                </a:lnTo>
                <a:lnTo>
                  <a:pt x="540" y="67"/>
                </a:lnTo>
                <a:lnTo>
                  <a:pt x="524" y="57"/>
                </a:lnTo>
                <a:lnTo>
                  <a:pt x="506" y="48"/>
                </a:lnTo>
                <a:lnTo>
                  <a:pt x="486" y="40"/>
                </a:lnTo>
                <a:lnTo>
                  <a:pt x="464" y="36"/>
                </a:lnTo>
                <a:lnTo>
                  <a:pt x="442" y="36"/>
                </a:lnTo>
                <a:lnTo>
                  <a:pt x="421" y="39"/>
                </a:lnTo>
                <a:lnTo>
                  <a:pt x="402" y="44"/>
                </a:lnTo>
                <a:lnTo>
                  <a:pt x="385" y="52"/>
                </a:lnTo>
                <a:lnTo>
                  <a:pt x="368" y="62"/>
                </a:lnTo>
                <a:lnTo>
                  <a:pt x="357" y="73"/>
                </a:lnTo>
                <a:lnTo>
                  <a:pt x="345" y="85"/>
                </a:lnTo>
                <a:lnTo>
                  <a:pt x="337" y="97"/>
                </a:lnTo>
                <a:lnTo>
                  <a:pt x="330" y="109"/>
                </a:lnTo>
                <a:lnTo>
                  <a:pt x="328" y="119"/>
                </a:lnTo>
                <a:lnTo>
                  <a:pt x="328" y="130"/>
                </a:lnTo>
                <a:lnTo>
                  <a:pt x="329" y="142"/>
                </a:lnTo>
                <a:lnTo>
                  <a:pt x="332" y="154"/>
                </a:lnTo>
                <a:lnTo>
                  <a:pt x="338" y="163"/>
                </a:lnTo>
                <a:lnTo>
                  <a:pt x="345" y="173"/>
                </a:lnTo>
                <a:lnTo>
                  <a:pt x="353" y="183"/>
                </a:lnTo>
                <a:lnTo>
                  <a:pt x="363" y="191"/>
                </a:lnTo>
                <a:lnTo>
                  <a:pt x="373" y="199"/>
                </a:lnTo>
                <a:lnTo>
                  <a:pt x="387" y="204"/>
                </a:lnTo>
                <a:lnTo>
                  <a:pt x="404" y="207"/>
                </a:lnTo>
                <a:lnTo>
                  <a:pt x="420" y="208"/>
                </a:lnTo>
                <a:lnTo>
                  <a:pt x="433" y="205"/>
                </a:lnTo>
                <a:lnTo>
                  <a:pt x="447" y="200"/>
                </a:lnTo>
                <a:lnTo>
                  <a:pt x="459" y="194"/>
                </a:lnTo>
                <a:lnTo>
                  <a:pt x="471" y="187"/>
                </a:lnTo>
                <a:lnTo>
                  <a:pt x="480" y="178"/>
                </a:lnTo>
                <a:lnTo>
                  <a:pt x="486" y="169"/>
                </a:lnTo>
                <a:lnTo>
                  <a:pt x="493" y="159"/>
                </a:lnTo>
                <a:lnTo>
                  <a:pt x="496" y="148"/>
                </a:lnTo>
                <a:lnTo>
                  <a:pt x="499" y="139"/>
                </a:lnTo>
                <a:lnTo>
                  <a:pt x="498" y="127"/>
                </a:lnTo>
                <a:lnTo>
                  <a:pt x="495" y="113"/>
                </a:lnTo>
                <a:lnTo>
                  <a:pt x="490" y="101"/>
                </a:lnTo>
                <a:lnTo>
                  <a:pt x="481" y="86"/>
                </a:lnTo>
                <a:lnTo>
                  <a:pt x="471" y="72"/>
                </a:lnTo>
                <a:lnTo>
                  <a:pt x="458" y="59"/>
                </a:lnTo>
                <a:lnTo>
                  <a:pt x="443" y="48"/>
                </a:lnTo>
                <a:lnTo>
                  <a:pt x="424" y="39"/>
                </a:lnTo>
                <a:lnTo>
                  <a:pt x="405" y="31"/>
                </a:lnTo>
                <a:lnTo>
                  <a:pt x="384" y="28"/>
                </a:lnTo>
                <a:lnTo>
                  <a:pt x="362" y="27"/>
                </a:lnTo>
                <a:lnTo>
                  <a:pt x="340" y="30"/>
                </a:lnTo>
                <a:lnTo>
                  <a:pt x="322" y="35"/>
                </a:lnTo>
                <a:lnTo>
                  <a:pt x="304" y="44"/>
                </a:lnTo>
                <a:lnTo>
                  <a:pt x="287" y="53"/>
                </a:lnTo>
                <a:lnTo>
                  <a:pt x="275" y="65"/>
                </a:lnTo>
                <a:lnTo>
                  <a:pt x="263" y="77"/>
                </a:lnTo>
                <a:lnTo>
                  <a:pt x="255" y="88"/>
                </a:lnTo>
                <a:lnTo>
                  <a:pt x="249" y="101"/>
                </a:lnTo>
                <a:lnTo>
                  <a:pt x="246" y="110"/>
                </a:lnTo>
                <a:lnTo>
                  <a:pt x="247" y="122"/>
                </a:lnTo>
                <a:lnTo>
                  <a:pt x="248" y="134"/>
                </a:lnTo>
                <a:lnTo>
                  <a:pt x="250" y="145"/>
                </a:lnTo>
                <a:lnTo>
                  <a:pt x="257" y="155"/>
                </a:lnTo>
                <a:lnTo>
                  <a:pt x="263" y="165"/>
                </a:lnTo>
                <a:lnTo>
                  <a:pt x="271" y="175"/>
                </a:lnTo>
                <a:lnTo>
                  <a:pt x="282" y="183"/>
                </a:lnTo>
                <a:lnTo>
                  <a:pt x="292" y="190"/>
                </a:lnTo>
                <a:lnTo>
                  <a:pt x="307" y="196"/>
                </a:lnTo>
                <a:lnTo>
                  <a:pt x="323" y="198"/>
                </a:lnTo>
                <a:lnTo>
                  <a:pt x="340" y="199"/>
                </a:lnTo>
                <a:lnTo>
                  <a:pt x="353" y="196"/>
                </a:lnTo>
                <a:lnTo>
                  <a:pt x="367" y="192"/>
                </a:lnTo>
                <a:lnTo>
                  <a:pt x="378" y="186"/>
                </a:lnTo>
                <a:lnTo>
                  <a:pt x="390" y="178"/>
                </a:lnTo>
                <a:lnTo>
                  <a:pt x="398" y="170"/>
                </a:lnTo>
                <a:lnTo>
                  <a:pt x="405" y="160"/>
                </a:lnTo>
                <a:lnTo>
                  <a:pt x="411" y="150"/>
                </a:lnTo>
                <a:lnTo>
                  <a:pt x="414" y="139"/>
                </a:lnTo>
                <a:lnTo>
                  <a:pt x="417" y="130"/>
                </a:lnTo>
                <a:lnTo>
                  <a:pt x="416" y="118"/>
                </a:lnTo>
                <a:lnTo>
                  <a:pt x="414" y="105"/>
                </a:lnTo>
                <a:lnTo>
                  <a:pt x="408" y="90"/>
                </a:lnTo>
                <a:lnTo>
                  <a:pt x="400" y="77"/>
                </a:lnTo>
                <a:lnTo>
                  <a:pt x="391" y="63"/>
                </a:lnTo>
                <a:lnTo>
                  <a:pt x="378" y="50"/>
                </a:lnTo>
                <a:lnTo>
                  <a:pt x="363" y="40"/>
                </a:lnTo>
                <a:lnTo>
                  <a:pt x="344" y="31"/>
                </a:lnTo>
                <a:lnTo>
                  <a:pt x="325" y="23"/>
                </a:lnTo>
                <a:lnTo>
                  <a:pt x="302" y="19"/>
                </a:lnTo>
                <a:lnTo>
                  <a:pt x="280" y="18"/>
                </a:lnTo>
                <a:lnTo>
                  <a:pt x="259" y="22"/>
                </a:lnTo>
                <a:lnTo>
                  <a:pt x="240" y="27"/>
                </a:lnTo>
                <a:lnTo>
                  <a:pt x="223" y="34"/>
                </a:lnTo>
                <a:lnTo>
                  <a:pt x="206" y="45"/>
                </a:lnTo>
                <a:lnTo>
                  <a:pt x="195" y="56"/>
                </a:lnTo>
                <a:lnTo>
                  <a:pt x="183" y="68"/>
                </a:lnTo>
                <a:lnTo>
                  <a:pt x="175" y="80"/>
                </a:lnTo>
                <a:lnTo>
                  <a:pt x="168" y="92"/>
                </a:lnTo>
                <a:lnTo>
                  <a:pt x="166" y="102"/>
                </a:lnTo>
                <a:lnTo>
                  <a:pt x="166" y="113"/>
                </a:lnTo>
                <a:lnTo>
                  <a:pt x="167" y="124"/>
                </a:lnTo>
                <a:lnTo>
                  <a:pt x="170" y="137"/>
                </a:lnTo>
                <a:lnTo>
                  <a:pt x="176" y="146"/>
                </a:lnTo>
                <a:lnTo>
                  <a:pt x="183" y="156"/>
                </a:lnTo>
                <a:lnTo>
                  <a:pt x="191" y="166"/>
                </a:lnTo>
                <a:lnTo>
                  <a:pt x="200" y="174"/>
                </a:lnTo>
                <a:lnTo>
                  <a:pt x="210" y="181"/>
                </a:lnTo>
                <a:lnTo>
                  <a:pt x="225" y="186"/>
                </a:lnTo>
                <a:lnTo>
                  <a:pt x="242" y="190"/>
                </a:lnTo>
                <a:lnTo>
                  <a:pt x="258" y="189"/>
                </a:lnTo>
                <a:lnTo>
                  <a:pt x="271" y="188"/>
                </a:lnTo>
                <a:lnTo>
                  <a:pt x="285" y="183"/>
                </a:lnTo>
                <a:lnTo>
                  <a:pt x="297" y="177"/>
                </a:lnTo>
                <a:lnTo>
                  <a:pt x="310" y="170"/>
                </a:lnTo>
                <a:lnTo>
                  <a:pt x="318" y="161"/>
                </a:lnTo>
                <a:lnTo>
                  <a:pt x="325" y="152"/>
                </a:lnTo>
                <a:lnTo>
                  <a:pt x="331" y="141"/>
                </a:lnTo>
                <a:lnTo>
                  <a:pt x="334" y="131"/>
                </a:lnTo>
                <a:lnTo>
                  <a:pt x="337" y="120"/>
                </a:lnTo>
                <a:lnTo>
                  <a:pt x="336" y="110"/>
                </a:lnTo>
                <a:lnTo>
                  <a:pt x="333" y="96"/>
                </a:lnTo>
                <a:lnTo>
                  <a:pt x="328" y="84"/>
                </a:lnTo>
                <a:lnTo>
                  <a:pt x="318" y="69"/>
                </a:lnTo>
                <a:lnTo>
                  <a:pt x="306" y="55"/>
                </a:lnTo>
                <a:lnTo>
                  <a:pt x="293" y="42"/>
                </a:lnTo>
                <a:lnTo>
                  <a:pt x="277" y="31"/>
                </a:lnTo>
                <a:lnTo>
                  <a:pt x="259" y="22"/>
                </a:lnTo>
                <a:lnTo>
                  <a:pt x="237" y="13"/>
                </a:lnTo>
                <a:lnTo>
                  <a:pt x="215" y="10"/>
                </a:lnTo>
                <a:lnTo>
                  <a:pt x="194" y="9"/>
                </a:lnTo>
                <a:lnTo>
                  <a:pt x="173" y="13"/>
                </a:lnTo>
                <a:lnTo>
                  <a:pt x="154" y="19"/>
                </a:lnTo>
                <a:lnTo>
                  <a:pt x="138" y="26"/>
                </a:lnTo>
                <a:lnTo>
                  <a:pt x="122" y="37"/>
                </a:lnTo>
                <a:lnTo>
                  <a:pt x="108" y="48"/>
                </a:lnTo>
                <a:lnTo>
                  <a:pt x="97" y="60"/>
                </a:lnTo>
                <a:lnTo>
                  <a:pt x="88" y="72"/>
                </a:lnTo>
                <a:lnTo>
                  <a:pt x="83" y="84"/>
                </a:lnTo>
                <a:lnTo>
                  <a:pt x="80" y="95"/>
                </a:lnTo>
                <a:lnTo>
                  <a:pt x="81" y="104"/>
                </a:lnTo>
                <a:lnTo>
                  <a:pt x="84" y="116"/>
                </a:lnTo>
                <a:lnTo>
                  <a:pt x="88" y="127"/>
                </a:lnTo>
                <a:lnTo>
                  <a:pt x="95" y="137"/>
                </a:lnTo>
                <a:lnTo>
                  <a:pt x="101" y="147"/>
                </a:lnTo>
                <a:lnTo>
                  <a:pt x="111" y="158"/>
                </a:lnTo>
                <a:lnTo>
                  <a:pt x="122" y="165"/>
                </a:lnTo>
                <a:lnTo>
                  <a:pt x="132" y="173"/>
                </a:lnTo>
                <a:lnTo>
                  <a:pt x="146" y="178"/>
                </a:lnTo>
                <a:lnTo>
                  <a:pt x="159" y="180"/>
                </a:lnTo>
                <a:lnTo>
                  <a:pt x="172" y="180"/>
                </a:lnTo>
                <a:lnTo>
                  <a:pt x="185" y="180"/>
                </a:lnTo>
                <a:lnTo>
                  <a:pt x="198" y="175"/>
                </a:lnTo>
                <a:lnTo>
                  <a:pt x="210" y="170"/>
                </a:lnTo>
                <a:lnTo>
                  <a:pt x="219" y="164"/>
                </a:lnTo>
                <a:lnTo>
                  <a:pt x="230" y="155"/>
                </a:lnTo>
                <a:lnTo>
                  <a:pt x="238" y="147"/>
                </a:lnTo>
                <a:lnTo>
                  <a:pt x="245" y="136"/>
                </a:lnTo>
                <a:lnTo>
                  <a:pt x="249" y="124"/>
                </a:lnTo>
                <a:lnTo>
                  <a:pt x="251" y="113"/>
                </a:lnTo>
                <a:lnTo>
                  <a:pt x="251" y="99"/>
                </a:lnTo>
                <a:lnTo>
                  <a:pt x="247" y="85"/>
                </a:lnTo>
                <a:lnTo>
                  <a:pt x="241" y="70"/>
                </a:lnTo>
                <a:lnTo>
                  <a:pt x="230" y="56"/>
                </a:lnTo>
                <a:lnTo>
                  <a:pt x="220" y="44"/>
                </a:lnTo>
                <a:lnTo>
                  <a:pt x="205" y="30"/>
                </a:lnTo>
                <a:lnTo>
                  <a:pt x="189" y="20"/>
                </a:lnTo>
                <a:lnTo>
                  <a:pt x="172" y="11"/>
                </a:lnTo>
                <a:lnTo>
                  <a:pt x="153" y="5"/>
                </a:lnTo>
                <a:lnTo>
                  <a:pt x="133" y="0"/>
                </a:lnTo>
                <a:lnTo>
                  <a:pt x="114" y="0"/>
                </a:lnTo>
                <a:lnTo>
                  <a:pt x="96" y="3"/>
                </a:lnTo>
                <a:lnTo>
                  <a:pt x="77" y="9"/>
                </a:lnTo>
                <a:lnTo>
                  <a:pt x="59" y="15"/>
                </a:lnTo>
                <a:lnTo>
                  <a:pt x="43" y="25"/>
                </a:lnTo>
                <a:lnTo>
                  <a:pt x="30" y="35"/>
                </a:lnTo>
                <a:lnTo>
                  <a:pt x="19" y="48"/>
                </a:lnTo>
                <a:lnTo>
                  <a:pt x="10" y="60"/>
                </a:lnTo>
                <a:lnTo>
                  <a:pt x="3" y="74"/>
                </a:lnTo>
                <a:lnTo>
                  <a:pt x="0" y="87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03" name="Oval 67"/>
          <p:cNvSpPr>
            <a:spLocks noChangeArrowheads="1"/>
          </p:cNvSpPr>
          <p:nvPr/>
        </p:nvSpPr>
        <p:spPr bwMode="auto">
          <a:xfrm>
            <a:off x="2860675" y="4335463"/>
            <a:ext cx="107950" cy="11588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604" name="Freeform 68"/>
          <p:cNvSpPr>
            <a:spLocks/>
          </p:cNvSpPr>
          <p:nvPr/>
        </p:nvSpPr>
        <p:spPr bwMode="auto">
          <a:xfrm>
            <a:off x="1833563" y="4652963"/>
            <a:ext cx="287337" cy="862012"/>
          </a:xfrm>
          <a:custGeom>
            <a:avLst/>
            <a:gdLst>
              <a:gd name="T0" fmla="*/ 118234 w 209"/>
              <a:gd name="T1" fmla="*/ 854581 h 580"/>
              <a:gd name="T2" fmla="*/ 174602 w 209"/>
              <a:gd name="T3" fmla="*/ 821884 h 580"/>
              <a:gd name="T4" fmla="*/ 219971 w 209"/>
              <a:gd name="T5" fmla="*/ 752031 h 580"/>
              <a:gd name="T6" fmla="*/ 236469 w 209"/>
              <a:gd name="T7" fmla="*/ 656913 h 580"/>
              <a:gd name="T8" fmla="*/ 214472 w 209"/>
              <a:gd name="T9" fmla="*/ 572198 h 580"/>
              <a:gd name="T10" fmla="*/ 169103 w 209"/>
              <a:gd name="T11" fmla="*/ 512749 h 580"/>
              <a:gd name="T12" fmla="*/ 122359 w 209"/>
              <a:gd name="T13" fmla="*/ 487483 h 580"/>
              <a:gd name="T14" fmla="*/ 74240 w 209"/>
              <a:gd name="T15" fmla="*/ 493428 h 580"/>
              <a:gd name="T16" fmla="*/ 34370 w 209"/>
              <a:gd name="T17" fmla="*/ 524638 h 580"/>
              <a:gd name="T18" fmla="*/ 5499 w 209"/>
              <a:gd name="T19" fmla="*/ 575170 h 580"/>
              <a:gd name="T20" fmla="*/ 4124 w 209"/>
              <a:gd name="T21" fmla="*/ 643537 h 580"/>
              <a:gd name="T22" fmla="*/ 28871 w 209"/>
              <a:gd name="T23" fmla="*/ 700013 h 580"/>
              <a:gd name="T24" fmla="*/ 67366 w 209"/>
              <a:gd name="T25" fmla="*/ 732710 h 580"/>
              <a:gd name="T26" fmla="*/ 111360 w 209"/>
              <a:gd name="T27" fmla="*/ 740141 h 580"/>
              <a:gd name="T28" fmla="*/ 167728 w 209"/>
              <a:gd name="T29" fmla="*/ 714875 h 580"/>
              <a:gd name="T30" fmla="*/ 219971 w 209"/>
              <a:gd name="T31" fmla="*/ 658399 h 580"/>
              <a:gd name="T32" fmla="*/ 247467 w 209"/>
              <a:gd name="T33" fmla="*/ 570711 h 580"/>
              <a:gd name="T34" fmla="*/ 237844 w 209"/>
              <a:gd name="T35" fmla="*/ 478565 h 580"/>
              <a:gd name="T36" fmla="*/ 196599 w 209"/>
              <a:gd name="T37" fmla="*/ 408713 h 580"/>
              <a:gd name="T38" fmla="*/ 147106 w 209"/>
              <a:gd name="T39" fmla="*/ 370071 h 580"/>
              <a:gd name="T40" fmla="*/ 101737 w 209"/>
              <a:gd name="T41" fmla="*/ 368584 h 580"/>
              <a:gd name="T42" fmla="*/ 59117 w 209"/>
              <a:gd name="T43" fmla="*/ 390878 h 580"/>
              <a:gd name="T44" fmla="*/ 24747 w 209"/>
              <a:gd name="T45" fmla="*/ 433978 h 580"/>
              <a:gd name="T46" fmla="*/ 12373 w 209"/>
              <a:gd name="T47" fmla="*/ 505317 h 580"/>
              <a:gd name="T48" fmla="*/ 30246 w 209"/>
              <a:gd name="T49" fmla="*/ 561794 h 580"/>
              <a:gd name="T50" fmla="*/ 65991 w 209"/>
              <a:gd name="T51" fmla="*/ 601922 h 580"/>
              <a:gd name="T52" fmla="*/ 107236 w 209"/>
              <a:gd name="T53" fmla="*/ 619757 h 580"/>
              <a:gd name="T54" fmla="*/ 162229 w 209"/>
              <a:gd name="T55" fmla="*/ 606381 h 580"/>
              <a:gd name="T56" fmla="*/ 217221 w 209"/>
              <a:gd name="T57" fmla="*/ 561794 h 580"/>
              <a:gd name="T58" fmla="*/ 254341 w 209"/>
              <a:gd name="T59" fmla="*/ 483024 h 580"/>
              <a:gd name="T60" fmla="*/ 255716 w 209"/>
              <a:gd name="T61" fmla="*/ 384933 h 580"/>
              <a:gd name="T62" fmla="*/ 224095 w 209"/>
              <a:gd name="T63" fmla="*/ 306163 h 580"/>
              <a:gd name="T64" fmla="*/ 175977 w 209"/>
              <a:gd name="T65" fmla="*/ 260090 h 580"/>
              <a:gd name="T66" fmla="*/ 130608 w 209"/>
              <a:gd name="T67" fmla="*/ 246714 h 580"/>
              <a:gd name="T68" fmla="*/ 85239 w 209"/>
              <a:gd name="T69" fmla="*/ 261576 h 580"/>
              <a:gd name="T70" fmla="*/ 46744 w 209"/>
              <a:gd name="T71" fmla="*/ 297246 h 580"/>
              <a:gd name="T72" fmla="*/ 24747 w 209"/>
              <a:gd name="T73" fmla="*/ 359667 h 580"/>
              <a:gd name="T74" fmla="*/ 34370 w 209"/>
              <a:gd name="T75" fmla="*/ 423575 h 580"/>
              <a:gd name="T76" fmla="*/ 64616 w 209"/>
              <a:gd name="T77" fmla="*/ 472620 h 580"/>
              <a:gd name="T78" fmla="*/ 105861 w 209"/>
              <a:gd name="T79" fmla="*/ 496400 h 580"/>
              <a:gd name="T80" fmla="*/ 153980 w 209"/>
              <a:gd name="T81" fmla="*/ 494914 h 580"/>
              <a:gd name="T82" fmla="*/ 210347 w 209"/>
              <a:gd name="T83" fmla="*/ 454786 h 580"/>
              <a:gd name="T84" fmla="*/ 255716 w 209"/>
              <a:gd name="T85" fmla="*/ 384933 h 580"/>
              <a:gd name="T86" fmla="*/ 273589 w 209"/>
              <a:gd name="T87" fmla="*/ 288328 h 580"/>
              <a:gd name="T88" fmla="*/ 250217 w 209"/>
              <a:gd name="T89" fmla="*/ 205099 h 580"/>
              <a:gd name="T90" fmla="*/ 203473 w 209"/>
              <a:gd name="T91" fmla="*/ 144164 h 580"/>
              <a:gd name="T92" fmla="*/ 155354 w 209"/>
              <a:gd name="T93" fmla="*/ 118898 h 580"/>
              <a:gd name="T94" fmla="*/ 111360 w 209"/>
              <a:gd name="T95" fmla="*/ 130788 h 580"/>
              <a:gd name="T96" fmla="*/ 68741 w 209"/>
              <a:gd name="T97" fmla="*/ 164971 h 580"/>
              <a:gd name="T98" fmla="*/ 41245 w 209"/>
              <a:gd name="T99" fmla="*/ 216989 h 580"/>
              <a:gd name="T100" fmla="*/ 38495 w 209"/>
              <a:gd name="T101" fmla="*/ 274952 h 580"/>
              <a:gd name="T102" fmla="*/ 60492 w 209"/>
              <a:gd name="T103" fmla="*/ 325484 h 580"/>
              <a:gd name="T104" fmla="*/ 98987 w 209"/>
              <a:gd name="T105" fmla="*/ 364126 h 580"/>
              <a:gd name="T106" fmla="*/ 149855 w 209"/>
              <a:gd name="T107" fmla="*/ 373043 h 580"/>
              <a:gd name="T108" fmla="*/ 208972 w 209"/>
              <a:gd name="T109" fmla="*/ 341832 h 580"/>
              <a:gd name="T110" fmla="*/ 258466 w 209"/>
              <a:gd name="T111" fmla="*/ 280897 h 580"/>
              <a:gd name="T112" fmla="*/ 285962 w 209"/>
              <a:gd name="T113" fmla="*/ 197668 h 580"/>
              <a:gd name="T114" fmla="*/ 273589 w 209"/>
              <a:gd name="T115" fmla="*/ 114440 h 580"/>
              <a:gd name="T116" fmla="*/ 237844 w 209"/>
              <a:gd name="T117" fmla="*/ 44587 h 580"/>
              <a:gd name="T118" fmla="*/ 184226 w 209"/>
              <a:gd name="T119" fmla="*/ 4459 h 58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9" h="580">
                <a:moveTo>
                  <a:pt x="61" y="579"/>
                </a:moveTo>
                <a:lnTo>
                  <a:pt x="73" y="578"/>
                </a:lnTo>
                <a:lnTo>
                  <a:pt x="86" y="575"/>
                </a:lnTo>
                <a:lnTo>
                  <a:pt x="99" y="570"/>
                </a:lnTo>
                <a:lnTo>
                  <a:pt x="114" y="563"/>
                </a:lnTo>
                <a:lnTo>
                  <a:pt x="127" y="553"/>
                </a:lnTo>
                <a:lnTo>
                  <a:pt x="141" y="540"/>
                </a:lnTo>
                <a:lnTo>
                  <a:pt x="151" y="524"/>
                </a:lnTo>
                <a:lnTo>
                  <a:pt x="160" y="506"/>
                </a:lnTo>
                <a:lnTo>
                  <a:pt x="168" y="486"/>
                </a:lnTo>
                <a:lnTo>
                  <a:pt x="172" y="464"/>
                </a:lnTo>
                <a:lnTo>
                  <a:pt x="172" y="442"/>
                </a:lnTo>
                <a:lnTo>
                  <a:pt x="169" y="421"/>
                </a:lnTo>
                <a:lnTo>
                  <a:pt x="164" y="402"/>
                </a:lnTo>
                <a:lnTo>
                  <a:pt x="156" y="385"/>
                </a:lnTo>
                <a:lnTo>
                  <a:pt x="146" y="368"/>
                </a:lnTo>
                <a:lnTo>
                  <a:pt x="135" y="357"/>
                </a:lnTo>
                <a:lnTo>
                  <a:pt x="123" y="345"/>
                </a:lnTo>
                <a:lnTo>
                  <a:pt x="111" y="337"/>
                </a:lnTo>
                <a:lnTo>
                  <a:pt x="99" y="330"/>
                </a:lnTo>
                <a:lnTo>
                  <a:pt x="89" y="328"/>
                </a:lnTo>
                <a:lnTo>
                  <a:pt x="78" y="328"/>
                </a:lnTo>
                <a:lnTo>
                  <a:pt x="66" y="329"/>
                </a:lnTo>
                <a:lnTo>
                  <a:pt x="54" y="332"/>
                </a:lnTo>
                <a:lnTo>
                  <a:pt x="45" y="338"/>
                </a:lnTo>
                <a:lnTo>
                  <a:pt x="35" y="345"/>
                </a:lnTo>
                <a:lnTo>
                  <a:pt x="25" y="353"/>
                </a:lnTo>
                <a:lnTo>
                  <a:pt x="17" y="363"/>
                </a:lnTo>
                <a:lnTo>
                  <a:pt x="9" y="373"/>
                </a:lnTo>
                <a:lnTo>
                  <a:pt x="4" y="387"/>
                </a:lnTo>
                <a:lnTo>
                  <a:pt x="1" y="404"/>
                </a:lnTo>
                <a:lnTo>
                  <a:pt x="0" y="420"/>
                </a:lnTo>
                <a:lnTo>
                  <a:pt x="3" y="433"/>
                </a:lnTo>
                <a:lnTo>
                  <a:pt x="8" y="447"/>
                </a:lnTo>
                <a:lnTo>
                  <a:pt x="14" y="459"/>
                </a:lnTo>
                <a:lnTo>
                  <a:pt x="21" y="471"/>
                </a:lnTo>
                <a:lnTo>
                  <a:pt x="30" y="480"/>
                </a:lnTo>
                <a:lnTo>
                  <a:pt x="39" y="486"/>
                </a:lnTo>
                <a:lnTo>
                  <a:pt x="49" y="493"/>
                </a:lnTo>
                <a:lnTo>
                  <a:pt x="60" y="496"/>
                </a:lnTo>
                <a:lnTo>
                  <a:pt x="69" y="499"/>
                </a:lnTo>
                <a:lnTo>
                  <a:pt x="81" y="498"/>
                </a:lnTo>
                <a:lnTo>
                  <a:pt x="95" y="495"/>
                </a:lnTo>
                <a:lnTo>
                  <a:pt x="107" y="490"/>
                </a:lnTo>
                <a:lnTo>
                  <a:pt x="122" y="481"/>
                </a:lnTo>
                <a:lnTo>
                  <a:pt x="136" y="471"/>
                </a:lnTo>
                <a:lnTo>
                  <a:pt x="149" y="458"/>
                </a:lnTo>
                <a:lnTo>
                  <a:pt x="160" y="443"/>
                </a:lnTo>
                <a:lnTo>
                  <a:pt x="169" y="424"/>
                </a:lnTo>
                <a:lnTo>
                  <a:pt x="177" y="405"/>
                </a:lnTo>
                <a:lnTo>
                  <a:pt x="180" y="384"/>
                </a:lnTo>
                <a:lnTo>
                  <a:pt x="181" y="362"/>
                </a:lnTo>
                <a:lnTo>
                  <a:pt x="178" y="340"/>
                </a:lnTo>
                <a:lnTo>
                  <a:pt x="173" y="322"/>
                </a:lnTo>
                <a:lnTo>
                  <a:pt x="164" y="304"/>
                </a:lnTo>
                <a:lnTo>
                  <a:pt x="155" y="287"/>
                </a:lnTo>
                <a:lnTo>
                  <a:pt x="143" y="275"/>
                </a:lnTo>
                <a:lnTo>
                  <a:pt x="131" y="263"/>
                </a:lnTo>
                <a:lnTo>
                  <a:pt x="120" y="255"/>
                </a:lnTo>
                <a:lnTo>
                  <a:pt x="107" y="249"/>
                </a:lnTo>
                <a:lnTo>
                  <a:pt x="98" y="246"/>
                </a:lnTo>
                <a:lnTo>
                  <a:pt x="86" y="247"/>
                </a:lnTo>
                <a:lnTo>
                  <a:pt x="74" y="248"/>
                </a:lnTo>
                <a:lnTo>
                  <a:pt x="63" y="250"/>
                </a:lnTo>
                <a:lnTo>
                  <a:pt x="53" y="257"/>
                </a:lnTo>
                <a:lnTo>
                  <a:pt x="43" y="263"/>
                </a:lnTo>
                <a:lnTo>
                  <a:pt x="33" y="271"/>
                </a:lnTo>
                <a:lnTo>
                  <a:pt x="25" y="282"/>
                </a:lnTo>
                <a:lnTo>
                  <a:pt x="18" y="292"/>
                </a:lnTo>
                <a:lnTo>
                  <a:pt x="12" y="307"/>
                </a:lnTo>
                <a:lnTo>
                  <a:pt x="10" y="323"/>
                </a:lnTo>
                <a:lnTo>
                  <a:pt x="9" y="340"/>
                </a:lnTo>
                <a:lnTo>
                  <a:pt x="12" y="353"/>
                </a:lnTo>
                <a:lnTo>
                  <a:pt x="16" y="367"/>
                </a:lnTo>
                <a:lnTo>
                  <a:pt x="22" y="378"/>
                </a:lnTo>
                <a:lnTo>
                  <a:pt x="30" y="390"/>
                </a:lnTo>
                <a:lnTo>
                  <a:pt x="38" y="398"/>
                </a:lnTo>
                <a:lnTo>
                  <a:pt x="48" y="405"/>
                </a:lnTo>
                <a:lnTo>
                  <a:pt x="58" y="411"/>
                </a:lnTo>
                <a:lnTo>
                  <a:pt x="69" y="414"/>
                </a:lnTo>
                <a:lnTo>
                  <a:pt x="78" y="417"/>
                </a:lnTo>
                <a:lnTo>
                  <a:pt x="90" y="416"/>
                </a:lnTo>
                <a:lnTo>
                  <a:pt x="103" y="414"/>
                </a:lnTo>
                <a:lnTo>
                  <a:pt x="118" y="408"/>
                </a:lnTo>
                <a:lnTo>
                  <a:pt x="131" y="400"/>
                </a:lnTo>
                <a:lnTo>
                  <a:pt x="145" y="391"/>
                </a:lnTo>
                <a:lnTo>
                  <a:pt x="158" y="378"/>
                </a:lnTo>
                <a:lnTo>
                  <a:pt x="168" y="363"/>
                </a:lnTo>
                <a:lnTo>
                  <a:pt x="177" y="344"/>
                </a:lnTo>
                <a:lnTo>
                  <a:pt x="185" y="325"/>
                </a:lnTo>
                <a:lnTo>
                  <a:pt x="189" y="302"/>
                </a:lnTo>
                <a:lnTo>
                  <a:pt x="190" y="280"/>
                </a:lnTo>
                <a:lnTo>
                  <a:pt x="186" y="259"/>
                </a:lnTo>
                <a:lnTo>
                  <a:pt x="181" y="240"/>
                </a:lnTo>
                <a:lnTo>
                  <a:pt x="174" y="223"/>
                </a:lnTo>
                <a:lnTo>
                  <a:pt x="163" y="206"/>
                </a:lnTo>
                <a:lnTo>
                  <a:pt x="152" y="195"/>
                </a:lnTo>
                <a:lnTo>
                  <a:pt x="140" y="183"/>
                </a:lnTo>
                <a:lnTo>
                  <a:pt x="128" y="175"/>
                </a:lnTo>
                <a:lnTo>
                  <a:pt x="116" y="168"/>
                </a:lnTo>
                <a:lnTo>
                  <a:pt x="106" y="166"/>
                </a:lnTo>
                <a:lnTo>
                  <a:pt x="95" y="166"/>
                </a:lnTo>
                <a:lnTo>
                  <a:pt x="84" y="167"/>
                </a:lnTo>
                <a:lnTo>
                  <a:pt x="71" y="170"/>
                </a:lnTo>
                <a:lnTo>
                  <a:pt x="62" y="176"/>
                </a:lnTo>
                <a:lnTo>
                  <a:pt x="52" y="183"/>
                </a:lnTo>
                <a:lnTo>
                  <a:pt x="42" y="191"/>
                </a:lnTo>
                <a:lnTo>
                  <a:pt x="34" y="200"/>
                </a:lnTo>
                <a:lnTo>
                  <a:pt x="27" y="210"/>
                </a:lnTo>
                <a:lnTo>
                  <a:pt x="22" y="225"/>
                </a:lnTo>
                <a:lnTo>
                  <a:pt x="18" y="242"/>
                </a:lnTo>
                <a:lnTo>
                  <a:pt x="19" y="258"/>
                </a:lnTo>
                <a:lnTo>
                  <a:pt x="20" y="271"/>
                </a:lnTo>
                <a:lnTo>
                  <a:pt x="25" y="285"/>
                </a:lnTo>
                <a:lnTo>
                  <a:pt x="31" y="297"/>
                </a:lnTo>
                <a:lnTo>
                  <a:pt x="38" y="310"/>
                </a:lnTo>
                <a:lnTo>
                  <a:pt x="47" y="318"/>
                </a:lnTo>
                <a:lnTo>
                  <a:pt x="56" y="325"/>
                </a:lnTo>
                <a:lnTo>
                  <a:pt x="67" y="331"/>
                </a:lnTo>
                <a:lnTo>
                  <a:pt x="77" y="334"/>
                </a:lnTo>
                <a:lnTo>
                  <a:pt x="88" y="337"/>
                </a:lnTo>
                <a:lnTo>
                  <a:pt x="98" y="336"/>
                </a:lnTo>
                <a:lnTo>
                  <a:pt x="112" y="333"/>
                </a:lnTo>
                <a:lnTo>
                  <a:pt x="124" y="328"/>
                </a:lnTo>
                <a:lnTo>
                  <a:pt x="139" y="318"/>
                </a:lnTo>
                <a:lnTo>
                  <a:pt x="153" y="306"/>
                </a:lnTo>
                <a:lnTo>
                  <a:pt x="166" y="293"/>
                </a:lnTo>
                <a:lnTo>
                  <a:pt x="177" y="277"/>
                </a:lnTo>
                <a:lnTo>
                  <a:pt x="186" y="259"/>
                </a:lnTo>
                <a:lnTo>
                  <a:pt x="195" y="237"/>
                </a:lnTo>
                <a:lnTo>
                  <a:pt x="198" y="215"/>
                </a:lnTo>
                <a:lnTo>
                  <a:pt x="199" y="194"/>
                </a:lnTo>
                <a:lnTo>
                  <a:pt x="195" y="173"/>
                </a:lnTo>
                <a:lnTo>
                  <a:pt x="189" y="154"/>
                </a:lnTo>
                <a:lnTo>
                  <a:pt x="182" y="138"/>
                </a:lnTo>
                <a:lnTo>
                  <a:pt x="171" y="122"/>
                </a:lnTo>
                <a:lnTo>
                  <a:pt x="160" y="108"/>
                </a:lnTo>
                <a:lnTo>
                  <a:pt x="148" y="97"/>
                </a:lnTo>
                <a:lnTo>
                  <a:pt x="136" y="88"/>
                </a:lnTo>
                <a:lnTo>
                  <a:pt x="124" y="83"/>
                </a:lnTo>
                <a:lnTo>
                  <a:pt x="113" y="80"/>
                </a:lnTo>
                <a:lnTo>
                  <a:pt x="104" y="81"/>
                </a:lnTo>
                <a:lnTo>
                  <a:pt x="92" y="84"/>
                </a:lnTo>
                <a:lnTo>
                  <a:pt x="81" y="88"/>
                </a:lnTo>
                <a:lnTo>
                  <a:pt x="71" y="95"/>
                </a:lnTo>
                <a:lnTo>
                  <a:pt x="61" y="101"/>
                </a:lnTo>
                <a:lnTo>
                  <a:pt x="50" y="111"/>
                </a:lnTo>
                <a:lnTo>
                  <a:pt x="43" y="122"/>
                </a:lnTo>
                <a:lnTo>
                  <a:pt x="35" y="132"/>
                </a:lnTo>
                <a:lnTo>
                  <a:pt x="30" y="146"/>
                </a:lnTo>
                <a:lnTo>
                  <a:pt x="28" y="159"/>
                </a:lnTo>
                <a:lnTo>
                  <a:pt x="28" y="172"/>
                </a:lnTo>
                <a:lnTo>
                  <a:pt x="28" y="185"/>
                </a:lnTo>
                <a:lnTo>
                  <a:pt x="33" y="198"/>
                </a:lnTo>
                <a:lnTo>
                  <a:pt x="38" y="210"/>
                </a:lnTo>
                <a:lnTo>
                  <a:pt x="44" y="219"/>
                </a:lnTo>
                <a:lnTo>
                  <a:pt x="53" y="230"/>
                </a:lnTo>
                <a:lnTo>
                  <a:pt x="61" y="238"/>
                </a:lnTo>
                <a:lnTo>
                  <a:pt x="72" y="245"/>
                </a:lnTo>
                <a:lnTo>
                  <a:pt x="84" y="249"/>
                </a:lnTo>
                <a:lnTo>
                  <a:pt x="95" y="251"/>
                </a:lnTo>
                <a:lnTo>
                  <a:pt x="109" y="251"/>
                </a:lnTo>
                <a:lnTo>
                  <a:pt x="123" y="247"/>
                </a:lnTo>
                <a:lnTo>
                  <a:pt x="138" y="241"/>
                </a:lnTo>
                <a:lnTo>
                  <a:pt x="152" y="230"/>
                </a:lnTo>
                <a:lnTo>
                  <a:pt x="164" y="220"/>
                </a:lnTo>
                <a:lnTo>
                  <a:pt x="178" y="205"/>
                </a:lnTo>
                <a:lnTo>
                  <a:pt x="188" y="189"/>
                </a:lnTo>
                <a:lnTo>
                  <a:pt x="197" y="172"/>
                </a:lnTo>
                <a:lnTo>
                  <a:pt x="203" y="153"/>
                </a:lnTo>
                <a:lnTo>
                  <a:pt x="208" y="133"/>
                </a:lnTo>
                <a:lnTo>
                  <a:pt x="208" y="114"/>
                </a:lnTo>
                <a:lnTo>
                  <a:pt x="205" y="96"/>
                </a:lnTo>
                <a:lnTo>
                  <a:pt x="199" y="77"/>
                </a:lnTo>
                <a:lnTo>
                  <a:pt x="193" y="59"/>
                </a:lnTo>
                <a:lnTo>
                  <a:pt x="183" y="43"/>
                </a:lnTo>
                <a:lnTo>
                  <a:pt x="173" y="30"/>
                </a:lnTo>
                <a:lnTo>
                  <a:pt x="160" y="19"/>
                </a:lnTo>
                <a:lnTo>
                  <a:pt x="148" y="10"/>
                </a:lnTo>
                <a:lnTo>
                  <a:pt x="134" y="3"/>
                </a:lnTo>
                <a:lnTo>
                  <a:pt x="121" y="0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05" name="Line 69"/>
          <p:cNvSpPr>
            <a:spLocks noChangeShapeType="1"/>
          </p:cNvSpPr>
          <p:nvPr/>
        </p:nvSpPr>
        <p:spPr bwMode="auto">
          <a:xfrm flipH="1">
            <a:off x="1781175" y="4359275"/>
            <a:ext cx="490538" cy="952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06" name="Line 70"/>
          <p:cNvSpPr>
            <a:spLocks noChangeShapeType="1"/>
          </p:cNvSpPr>
          <p:nvPr/>
        </p:nvSpPr>
        <p:spPr bwMode="auto">
          <a:xfrm flipH="1">
            <a:off x="1979613" y="4149725"/>
            <a:ext cx="93662" cy="500063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07" name="Freeform 71"/>
          <p:cNvSpPr>
            <a:spLocks/>
          </p:cNvSpPr>
          <p:nvPr/>
        </p:nvSpPr>
        <p:spPr bwMode="auto">
          <a:xfrm>
            <a:off x="1000125" y="4329113"/>
            <a:ext cx="798513" cy="311150"/>
          </a:xfrm>
          <a:custGeom>
            <a:avLst/>
            <a:gdLst>
              <a:gd name="T0" fmla="*/ 5507 w 580"/>
              <a:gd name="T1" fmla="*/ 181628 h 209"/>
              <a:gd name="T2" fmla="*/ 35795 w 580"/>
              <a:gd name="T3" fmla="*/ 120589 h 209"/>
              <a:gd name="T4" fmla="*/ 100502 w 580"/>
              <a:gd name="T5" fmla="*/ 71460 h 209"/>
              <a:gd name="T6" fmla="*/ 188614 w 580"/>
              <a:gd name="T7" fmla="*/ 53595 h 209"/>
              <a:gd name="T8" fmla="*/ 267089 w 580"/>
              <a:gd name="T9" fmla="*/ 77415 h 209"/>
              <a:gd name="T10" fmla="*/ 322159 w 580"/>
              <a:gd name="T11" fmla="*/ 126544 h 209"/>
              <a:gd name="T12" fmla="*/ 345563 w 580"/>
              <a:gd name="T13" fmla="*/ 177162 h 209"/>
              <a:gd name="T14" fmla="*/ 340056 w 580"/>
              <a:gd name="T15" fmla="*/ 229268 h 209"/>
              <a:gd name="T16" fmla="*/ 311145 w 580"/>
              <a:gd name="T17" fmla="*/ 272442 h 209"/>
              <a:gd name="T18" fmla="*/ 264335 w 580"/>
              <a:gd name="T19" fmla="*/ 303706 h 209"/>
              <a:gd name="T20" fmla="*/ 201005 w 580"/>
              <a:gd name="T21" fmla="*/ 305195 h 209"/>
              <a:gd name="T22" fmla="*/ 148689 w 580"/>
              <a:gd name="T23" fmla="*/ 278397 h 209"/>
              <a:gd name="T24" fmla="*/ 118400 w 580"/>
              <a:gd name="T25" fmla="*/ 236712 h 209"/>
              <a:gd name="T26" fmla="*/ 111516 w 580"/>
              <a:gd name="T27" fmla="*/ 189072 h 209"/>
              <a:gd name="T28" fmla="*/ 134921 w 580"/>
              <a:gd name="T29" fmla="*/ 128033 h 209"/>
              <a:gd name="T30" fmla="*/ 187238 w 580"/>
              <a:gd name="T31" fmla="*/ 71460 h 209"/>
              <a:gd name="T32" fmla="*/ 268466 w 580"/>
              <a:gd name="T33" fmla="*/ 41685 h 209"/>
              <a:gd name="T34" fmla="*/ 353824 w 580"/>
              <a:gd name="T35" fmla="*/ 52106 h 209"/>
              <a:gd name="T36" fmla="*/ 418531 w 580"/>
              <a:gd name="T37" fmla="*/ 96769 h 209"/>
              <a:gd name="T38" fmla="*/ 454326 w 580"/>
              <a:gd name="T39" fmla="*/ 150364 h 209"/>
              <a:gd name="T40" fmla="*/ 455703 w 580"/>
              <a:gd name="T41" fmla="*/ 199493 h 209"/>
              <a:gd name="T42" fmla="*/ 435052 w 580"/>
              <a:gd name="T43" fmla="*/ 245645 h 209"/>
              <a:gd name="T44" fmla="*/ 395126 w 580"/>
              <a:gd name="T45" fmla="*/ 282864 h 209"/>
              <a:gd name="T46" fmla="*/ 329042 w 580"/>
              <a:gd name="T47" fmla="*/ 296262 h 209"/>
              <a:gd name="T48" fmla="*/ 276726 w 580"/>
              <a:gd name="T49" fmla="*/ 276909 h 209"/>
              <a:gd name="T50" fmla="*/ 239554 w 580"/>
              <a:gd name="T51" fmla="*/ 238201 h 209"/>
              <a:gd name="T52" fmla="*/ 223033 w 580"/>
              <a:gd name="T53" fmla="*/ 193538 h 209"/>
              <a:gd name="T54" fmla="*/ 235424 w 580"/>
              <a:gd name="T55" fmla="*/ 133988 h 209"/>
              <a:gd name="T56" fmla="*/ 276726 w 580"/>
              <a:gd name="T57" fmla="*/ 74438 h 209"/>
              <a:gd name="T58" fmla="*/ 349694 w 580"/>
              <a:gd name="T59" fmla="*/ 34241 h 209"/>
              <a:gd name="T60" fmla="*/ 440559 w 580"/>
              <a:gd name="T61" fmla="*/ 32753 h 209"/>
              <a:gd name="T62" fmla="*/ 513526 w 580"/>
              <a:gd name="T63" fmla="*/ 66994 h 209"/>
              <a:gd name="T64" fmla="*/ 556206 w 580"/>
              <a:gd name="T65" fmla="*/ 119100 h 209"/>
              <a:gd name="T66" fmla="*/ 568596 w 580"/>
              <a:gd name="T67" fmla="*/ 168229 h 209"/>
              <a:gd name="T68" fmla="*/ 554829 w 580"/>
              <a:gd name="T69" fmla="*/ 217358 h 209"/>
              <a:gd name="T70" fmla="*/ 521787 w 580"/>
              <a:gd name="T71" fmla="*/ 259044 h 209"/>
              <a:gd name="T72" fmla="*/ 463964 w 580"/>
              <a:gd name="T73" fmla="*/ 282864 h 209"/>
              <a:gd name="T74" fmla="*/ 404763 w 580"/>
              <a:gd name="T75" fmla="*/ 272442 h 209"/>
              <a:gd name="T76" fmla="*/ 359331 w 580"/>
              <a:gd name="T77" fmla="*/ 239690 h 209"/>
              <a:gd name="T78" fmla="*/ 337303 w 580"/>
              <a:gd name="T79" fmla="*/ 195027 h 209"/>
              <a:gd name="T80" fmla="*/ 338680 w 580"/>
              <a:gd name="T81" fmla="*/ 142921 h 209"/>
              <a:gd name="T82" fmla="*/ 375852 w 580"/>
              <a:gd name="T83" fmla="*/ 81882 h 209"/>
              <a:gd name="T84" fmla="*/ 440559 w 580"/>
              <a:gd name="T85" fmla="*/ 32753 h 209"/>
              <a:gd name="T86" fmla="*/ 530047 w 580"/>
              <a:gd name="T87" fmla="*/ 13399 h 209"/>
              <a:gd name="T88" fmla="*/ 607145 w 580"/>
              <a:gd name="T89" fmla="*/ 38708 h 209"/>
              <a:gd name="T90" fmla="*/ 663592 w 580"/>
              <a:gd name="T91" fmla="*/ 89325 h 209"/>
              <a:gd name="T92" fmla="*/ 686997 w 580"/>
              <a:gd name="T93" fmla="*/ 141432 h 209"/>
              <a:gd name="T94" fmla="*/ 675983 w 580"/>
              <a:gd name="T95" fmla="*/ 189072 h 209"/>
              <a:gd name="T96" fmla="*/ 644317 w 580"/>
              <a:gd name="T97" fmla="*/ 235223 h 209"/>
              <a:gd name="T98" fmla="*/ 596131 w 580"/>
              <a:gd name="T99" fmla="*/ 264999 h 209"/>
              <a:gd name="T100" fmla="*/ 542438 w 580"/>
              <a:gd name="T101" fmla="*/ 267976 h 209"/>
              <a:gd name="T102" fmla="*/ 495629 w 580"/>
              <a:gd name="T103" fmla="*/ 244156 h 209"/>
              <a:gd name="T104" fmla="*/ 459833 w 580"/>
              <a:gd name="T105" fmla="*/ 202471 h 209"/>
              <a:gd name="T106" fmla="*/ 451573 w 580"/>
              <a:gd name="T107" fmla="*/ 147387 h 209"/>
              <a:gd name="T108" fmla="*/ 480485 w 580"/>
              <a:gd name="T109" fmla="*/ 83370 h 209"/>
              <a:gd name="T110" fmla="*/ 536931 w 580"/>
              <a:gd name="T111" fmla="*/ 29775 h 209"/>
              <a:gd name="T112" fmla="*/ 614029 w 580"/>
              <a:gd name="T113" fmla="*/ 0 h 209"/>
              <a:gd name="T114" fmla="*/ 691127 w 580"/>
              <a:gd name="T115" fmla="*/ 13399 h 209"/>
              <a:gd name="T116" fmla="*/ 755834 w 580"/>
              <a:gd name="T117" fmla="*/ 52106 h 209"/>
              <a:gd name="T118" fmla="*/ 793006 w 580"/>
              <a:gd name="T119" fmla="*/ 110168 h 20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80" h="209">
                <a:moveTo>
                  <a:pt x="0" y="147"/>
                </a:moveTo>
                <a:lnTo>
                  <a:pt x="1" y="135"/>
                </a:lnTo>
                <a:lnTo>
                  <a:pt x="4" y="122"/>
                </a:lnTo>
                <a:lnTo>
                  <a:pt x="9" y="109"/>
                </a:lnTo>
                <a:lnTo>
                  <a:pt x="16" y="94"/>
                </a:lnTo>
                <a:lnTo>
                  <a:pt x="26" y="81"/>
                </a:lnTo>
                <a:lnTo>
                  <a:pt x="39" y="67"/>
                </a:lnTo>
                <a:lnTo>
                  <a:pt x="55" y="57"/>
                </a:lnTo>
                <a:lnTo>
                  <a:pt x="73" y="48"/>
                </a:lnTo>
                <a:lnTo>
                  <a:pt x="93" y="40"/>
                </a:lnTo>
                <a:lnTo>
                  <a:pt x="115" y="36"/>
                </a:lnTo>
                <a:lnTo>
                  <a:pt x="137" y="36"/>
                </a:lnTo>
                <a:lnTo>
                  <a:pt x="158" y="39"/>
                </a:lnTo>
                <a:lnTo>
                  <a:pt x="177" y="44"/>
                </a:lnTo>
                <a:lnTo>
                  <a:pt x="194" y="52"/>
                </a:lnTo>
                <a:lnTo>
                  <a:pt x="211" y="62"/>
                </a:lnTo>
                <a:lnTo>
                  <a:pt x="222" y="73"/>
                </a:lnTo>
                <a:lnTo>
                  <a:pt x="234" y="85"/>
                </a:lnTo>
                <a:lnTo>
                  <a:pt x="242" y="97"/>
                </a:lnTo>
                <a:lnTo>
                  <a:pt x="249" y="109"/>
                </a:lnTo>
                <a:lnTo>
                  <a:pt x="251" y="119"/>
                </a:lnTo>
                <a:lnTo>
                  <a:pt x="251" y="130"/>
                </a:lnTo>
                <a:lnTo>
                  <a:pt x="250" y="142"/>
                </a:lnTo>
                <a:lnTo>
                  <a:pt x="247" y="154"/>
                </a:lnTo>
                <a:lnTo>
                  <a:pt x="241" y="163"/>
                </a:lnTo>
                <a:lnTo>
                  <a:pt x="234" y="173"/>
                </a:lnTo>
                <a:lnTo>
                  <a:pt x="226" y="183"/>
                </a:lnTo>
                <a:lnTo>
                  <a:pt x="216" y="191"/>
                </a:lnTo>
                <a:lnTo>
                  <a:pt x="206" y="199"/>
                </a:lnTo>
                <a:lnTo>
                  <a:pt x="192" y="204"/>
                </a:lnTo>
                <a:lnTo>
                  <a:pt x="175" y="207"/>
                </a:lnTo>
                <a:lnTo>
                  <a:pt x="159" y="208"/>
                </a:lnTo>
                <a:lnTo>
                  <a:pt x="146" y="205"/>
                </a:lnTo>
                <a:lnTo>
                  <a:pt x="132" y="200"/>
                </a:lnTo>
                <a:lnTo>
                  <a:pt x="120" y="194"/>
                </a:lnTo>
                <a:lnTo>
                  <a:pt x="108" y="187"/>
                </a:lnTo>
                <a:lnTo>
                  <a:pt x="99" y="178"/>
                </a:lnTo>
                <a:lnTo>
                  <a:pt x="93" y="169"/>
                </a:lnTo>
                <a:lnTo>
                  <a:pt x="86" y="159"/>
                </a:lnTo>
                <a:lnTo>
                  <a:pt x="83" y="148"/>
                </a:lnTo>
                <a:lnTo>
                  <a:pt x="80" y="139"/>
                </a:lnTo>
                <a:lnTo>
                  <a:pt x="81" y="127"/>
                </a:lnTo>
                <a:lnTo>
                  <a:pt x="84" y="113"/>
                </a:lnTo>
                <a:lnTo>
                  <a:pt x="89" y="101"/>
                </a:lnTo>
                <a:lnTo>
                  <a:pt x="98" y="86"/>
                </a:lnTo>
                <a:lnTo>
                  <a:pt x="108" y="72"/>
                </a:lnTo>
                <a:lnTo>
                  <a:pt x="121" y="59"/>
                </a:lnTo>
                <a:lnTo>
                  <a:pt x="136" y="48"/>
                </a:lnTo>
                <a:lnTo>
                  <a:pt x="155" y="39"/>
                </a:lnTo>
                <a:lnTo>
                  <a:pt x="174" y="31"/>
                </a:lnTo>
                <a:lnTo>
                  <a:pt x="195" y="28"/>
                </a:lnTo>
                <a:lnTo>
                  <a:pt x="217" y="27"/>
                </a:lnTo>
                <a:lnTo>
                  <a:pt x="239" y="30"/>
                </a:lnTo>
                <a:lnTo>
                  <a:pt x="257" y="35"/>
                </a:lnTo>
                <a:lnTo>
                  <a:pt x="275" y="44"/>
                </a:lnTo>
                <a:lnTo>
                  <a:pt x="292" y="53"/>
                </a:lnTo>
                <a:lnTo>
                  <a:pt x="304" y="65"/>
                </a:lnTo>
                <a:lnTo>
                  <a:pt x="316" y="77"/>
                </a:lnTo>
                <a:lnTo>
                  <a:pt x="324" y="88"/>
                </a:lnTo>
                <a:lnTo>
                  <a:pt x="330" y="101"/>
                </a:lnTo>
                <a:lnTo>
                  <a:pt x="333" y="110"/>
                </a:lnTo>
                <a:lnTo>
                  <a:pt x="332" y="122"/>
                </a:lnTo>
                <a:lnTo>
                  <a:pt x="331" y="134"/>
                </a:lnTo>
                <a:lnTo>
                  <a:pt x="329" y="145"/>
                </a:lnTo>
                <a:lnTo>
                  <a:pt x="322" y="155"/>
                </a:lnTo>
                <a:lnTo>
                  <a:pt x="316" y="165"/>
                </a:lnTo>
                <a:lnTo>
                  <a:pt x="308" y="175"/>
                </a:lnTo>
                <a:lnTo>
                  <a:pt x="297" y="183"/>
                </a:lnTo>
                <a:lnTo>
                  <a:pt x="287" y="190"/>
                </a:lnTo>
                <a:lnTo>
                  <a:pt x="272" y="196"/>
                </a:lnTo>
                <a:lnTo>
                  <a:pt x="256" y="198"/>
                </a:lnTo>
                <a:lnTo>
                  <a:pt x="239" y="199"/>
                </a:lnTo>
                <a:lnTo>
                  <a:pt x="226" y="196"/>
                </a:lnTo>
                <a:lnTo>
                  <a:pt x="212" y="192"/>
                </a:lnTo>
                <a:lnTo>
                  <a:pt x="201" y="186"/>
                </a:lnTo>
                <a:lnTo>
                  <a:pt x="189" y="178"/>
                </a:lnTo>
                <a:lnTo>
                  <a:pt x="181" y="170"/>
                </a:lnTo>
                <a:lnTo>
                  <a:pt x="174" y="160"/>
                </a:lnTo>
                <a:lnTo>
                  <a:pt x="168" y="150"/>
                </a:lnTo>
                <a:lnTo>
                  <a:pt x="165" y="139"/>
                </a:lnTo>
                <a:lnTo>
                  <a:pt x="162" y="130"/>
                </a:lnTo>
                <a:lnTo>
                  <a:pt x="163" y="118"/>
                </a:lnTo>
                <a:lnTo>
                  <a:pt x="165" y="105"/>
                </a:lnTo>
                <a:lnTo>
                  <a:pt x="171" y="90"/>
                </a:lnTo>
                <a:lnTo>
                  <a:pt x="179" y="77"/>
                </a:lnTo>
                <a:lnTo>
                  <a:pt x="188" y="63"/>
                </a:lnTo>
                <a:lnTo>
                  <a:pt x="201" y="50"/>
                </a:lnTo>
                <a:lnTo>
                  <a:pt x="216" y="40"/>
                </a:lnTo>
                <a:lnTo>
                  <a:pt x="235" y="31"/>
                </a:lnTo>
                <a:lnTo>
                  <a:pt x="254" y="23"/>
                </a:lnTo>
                <a:lnTo>
                  <a:pt x="277" y="19"/>
                </a:lnTo>
                <a:lnTo>
                  <a:pt x="299" y="18"/>
                </a:lnTo>
                <a:lnTo>
                  <a:pt x="320" y="22"/>
                </a:lnTo>
                <a:lnTo>
                  <a:pt x="339" y="27"/>
                </a:lnTo>
                <a:lnTo>
                  <a:pt x="356" y="34"/>
                </a:lnTo>
                <a:lnTo>
                  <a:pt x="373" y="45"/>
                </a:lnTo>
                <a:lnTo>
                  <a:pt x="384" y="56"/>
                </a:lnTo>
                <a:lnTo>
                  <a:pt x="396" y="68"/>
                </a:lnTo>
                <a:lnTo>
                  <a:pt x="404" y="80"/>
                </a:lnTo>
                <a:lnTo>
                  <a:pt x="411" y="92"/>
                </a:lnTo>
                <a:lnTo>
                  <a:pt x="413" y="102"/>
                </a:lnTo>
                <a:lnTo>
                  <a:pt x="413" y="113"/>
                </a:lnTo>
                <a:lnTo>
                  <a:pt x="412" y="124"/>
                </a:lnTo>
                <a:lnTo>
                  <a:pt x="409" y="137"/>
                </a:lnTo>
                <a:lnTo>
                  <a:pt x="403" y="146"/>
                </a:lnTo>
                <a:lnTo>
                  <a:pt x="396" y="156"/>
                </a:lnTo>
                <a:lnTo>
                  <a:pt x="388" y="166"/>
                </a:lnTo>
                <a:lnTo>
                  <a:pt x="379" y="174"/>
                </a:lnTo>
                <a:lnTo>
                  <a:pt x="369" y="181"/>
                </a:lnTo>
                <a:lnTo>
                  <a:pt x="354" y="186"/>
                </a:lnTo>
                <a:lnTo>
                  <a:pt x="337" y="190"/>
                </a:lnTo>
                <a:lnTo>
                  <a:pt x="321" y="189"/>
                </a:lnTo>
                <a:lnTo>
                  <a:pt x="308" y="188"/>
                </a:lnTo>
                <a:lnTo>
                  <a:pt x="294" y="183"/>
                </a:lnTo>
                <a:lnTo>
                  <a:pt x="282" y="177"/>
                </a:lnTo>
                <a:lnTo>
                  <a:pt x="269" y="170"/>
                </a:lnTo>
                <a:lnTo>
                  <a:pt x="261" y="161"/>
                </a:lnTo>
                <a:lnTo>
                  <a:pt x="254" y="152"/>
                </a:lnTo>
                <a:lnTo>
                  <a:pt x="248" y="141"/>
                </a:lnTo>
                <a:lnTo>
                  <a:pt x="245" y="131"/>
                </a:lnTo>
                <a:lnTo>
                  <a:pt x="242" y="120"/>
                </a:lnTo>
                <a:lnTo>
                  <a:pt x="243" y="110"/>
                </a:lnTo>
                <a:lnTo>
                  <a:pt x="246" y="96"/>
                </a:lnTo>
                <a:lnTo>
                  <a:pt x="251" y="84"/>
                </a:lnTo>
                <a:lnTo>
                  <a:pt x="261" y="69"/>
                </a:lnTo>
                <a:lnTo>
                  <a:pt x="273" y="55"/>
                </a:lnTo>
                <a:lnTo>
                  <a:pt x="286" y="42"/>
                </a:lnTo>
                <a:lnTo>
                  <a:pt x="302" y="31"/>
                </a:lnTo>
                <a:lnTo>
                  <a:pt x="320" y="22"/>
                </a:lnTo>
                <a:lnTo>
                  <a:pt x="342" y="13"/>
                </a:lnTo>
                <a:lnTo>
                  <a:pt x="364" y="10"/>
                </a:lnTo>
                <a:lnTo>
                  <a:pt x="385" y="9"/>
                </a:lnTo>
                <a:lnTo>
                  <a:pt x="406" y="13"/>
                </a:lnTo>
                <a:lnTo>
                  <a:pt x="425" y="19"/>
                </a:lnTo>
                <a:lnTo>
                  <a:pt x="441" y="26"/>
                </a:lnTo>
                <a:lnTo>
                  <a:pt x="457" y="37"/>
                </a:lnTo>
                <a:lnTo>
                  <a:pt x="471" y="48"/>
                </a:lnTo>
                <a:lnTo>
                  <a:pt x="482" y="60"/>
                </a:lnTo>
                <a:lnTo>
                  <a:pt x="491" y="72"/>
                </a:lnTo>
                <a:lnTo>
                  <a:pt x="496" y="84"/>
                </a:lnTo>
                <a:lnTo>
                  <a:pt x="499" y="95"/>
                </a:lnTo>
                <a:lnTo>
                  <a:pt x="498" y="104"/>
                </a:lnTo>
                <a:lnTo>
                  <a:pt x="495" y="116"/>
                </a:lnTo>
                <a:lnTo>
                  <a:pt x="491" y="127"/>
                </a:lnTo>
                <a:lnTo>
                  <a:pt x="484" y="137"/>
                </a:lnTo>
                <a:lnTo>
                  <a:pt x="478" y="147"/>
                </a:lnTo>
                <a:lnTo>
                  <a:pt x="468" y="158"/>
                </a:lnTo>
                <a:lnTo>
                  <a:pt x="457" y="165"/>
                </a:lnTo>
                <a:lnTo>
                  <a:pt x="447" y="173"/>
                </a:lnTo>
                <a:lnTo>
                  <a:pt x="433" y="178"/>
                </a:lnTo>
                <a:lnTo>
                  <a:pt x="420" y="180"/>
                </a:lnTo>
                <a:lnTo>
                  <a:pt x="407" y="180"/>
                </a:lnTo>
                <a:lnTo>
                  <a:pt x="394" y="180"/>
                </a:lnTo>
                <a:lnTo>
                  <a:pt x="381" y="175"/>
                </a:lnTo>
                <a:lnTo>
                  <a:pt x="369" y="170"/>
                </a:lnTo>
                <a:lnTo>
                  <a:pt x="360" y="164"/>
                </a:lnTo>
                <a:lnTo>
                  <a:pt x="349" y="155"/>
                </a:lnTo>
                <a:lnTo>
                  <a:pt x="341" y="147"/>
                </a:lnTo>
                <a:lnTo>
                  <a:pt x="334" y="136"/>
                </a:lnTo>
                <a:lnTo>
                  <a:pt x="330" y="124"/>
                </a:lnTo>
                <a:lnTo>
                  <a:pt x="328" y="113"/>
                </a:lnTo>
                <a:lnTo>
                  <a:pt x="328" y="99"/>
                </a:lnTo>
                <a:lnTo>
                  <a:pt x="332" y="85"/>
                </a:lnTo>
                <a:lnTo>
                  <a:pt x="338" y="70"/>
                </a:lnTo>
                <a:lnTo>
                  <a:pt x="349" y="56"/>
                </a:lnTo>
                <a:lnTo>
                  <a:pt x="359" y="44"/>
                </a:lnTo>
                <a:lnTo>
                  <a:pt x="374" y="30"/>
                </a:lnTo>
                <a:lnTo>
                  <a:pt x="390" y="20"/>
                </a:lnTo>
                <a:lnTo>
                  <a:pt x="407" y="11"/>
                </a:lnTo>
                <a:lnTo>
                  <a:pt x="426" y="5"/>
                </a:lnTo>
                <a:lnTo>
                  <a:pt x="446" y="0"/>
                </a:lnTo>
                <a:lnTo>
                  <a:pt x="465" y="0"/>
                </a:lnTo>
                <a:lnTo>
                  <a:pt x="483" y="3"/>
                </a:lnTo>
                <a:lnTo>
                  <a:pt x="502" y="9"/>
                </a:lnTo>
                <a:lnTo>
                  <a:pt x="520" y="15"/>
                </a:lnTo>
                <a:lnTo>
                  <a:pt x="536" y="25"/>
                </a:lnTo>
                <a:lnTo>
                  <a:pt x="549" y="35"/>
                </a:lnTo>
                <a:lnTo>
                  <a:pt x="560" y="48"/>
                </a:lnTo>
                <a:lnTo>
                  <a:pt x="569" y="60"/>
                </a:lnTo>
                <a:lnTo>
                  <a:pt x="576" y="74"/>
                </a:lnTo>
                <a:lnTo>
                  <a:pt x="579" y="87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08" name="Oval 72"/>
          <p:cNvSpPr>
            <a:spLocks noChangeArrowheads="1"/>
          </p:cNvSpPr>
          <p:nvPr/>
        </p:nvSpPr>
        <p:spPr bwMode="auto">
          <a:xfrm>
            <a:off x="1984375" y="4340225"/>
            <a:ext cx="107950" cy="11588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609" name="Freeform 73"/>
          <p:cNvSpPr>
            <a:spLocks/>
          </p:cNvSpPr>
          <p:nvPr/>
        </p:nvSpPr>
        <p:spPr bwMode="auto">
          <a:xfrm>
            <a:off x="614363" y="3540125"/>
            <a:ext cx="269875" cy="715963"/>
          </a:xfrm>
          <a:custGeom>
            <a:avLst/>
            <a:gdLst>
              <a:gd name="T0" fmla="*/ 112907 w 196"/>
              <a:gd name="T1" fmla="*/ 7427 h 482"/>
              <a:gd name="T2" fmla="*/ 55077 w 196"/>
              <a:gd name="T3" fmla="*/ 41591 h 482"/>
              <a:gd name="T4" fmla="*/ 11015 w 196"/>
              <a:gd name="T5" fmla="*/ 102493 h 482"/>
              <a:gd name="T6" fmla="*/ 4131 w 196"/>
              <a:gd name="T7" fmla="*/ 181219 h 482"/>
              <a:gd name="T8" fmla="*/ 38554 w 196"/>
              <a:gd name="T9" fmla="*/ 249547 h 482"/>
              <a:gd name="T10" fmla="*/ 93630 w 196"/>
              <a:gd name="T11" fmla="*/ 294109 h 482"/>
              <a:gd name="T12" fmla="*/ 148707 w 196"/>
              <a:gd name="T13" fmla="*/ 310449 h 482"/>
              <a:gd name="T14" fmla="*/ 199652 w 196"/>
              <a:gd name="T15" fmla="*/ 301536 h 482"/>
              <a:gd name="T16" fmla="*/ 240960 w 196"/>
              <a:gd name="T17" fmla="*/ 271828 h 482"/>
              <a:gd name="T18" fmla="*/ 267121 w 196"/>
              <a:gd name="T19" fmla="*/ 227266 h 482"/>
              <a:gd name="T20" fmla="*/ 260237 w 196"/>
              <a:gd name="T21" fmla="*/ 170821 h 482"/>
              <a:gd name="T22" fmla="*/ 228568 w 196"/>
              <a:gd name="T23" fmla="*/ 126259 h 482"/>
              <a:gd name="T24" fmla="*/ 181753 w 196"/>
              <a:gd name="T25" fmla="*/ 103978 h 482"/>
              <a:gd name="T26" fmla="*/ 132184 w 196"/>
              <a:gd name="T27" fmla="*/ 102493 h 482"/>
              <a:gd name="T28" fmla="*/ 72976 w 196"/>
              <a:gd name="T29" fmla="*/ 126259 h 482"/>
              <a:gd name="T30" fmla="*/ 22031 w 196"/>
              <a:gd name="T31" fmla="*/ 179733 h 482"/>
              <a:gd name="T32" fmla="*/ 1377 w 196"/>
              <a:gd name="T33" fmla="*/ 254003 h 482"/>
              <a:gd name="T34" fmla="*/ 22031 w 196"/>
              <a:gd name="T35" fmla="*/ 328273 h 482"/>
              <a:gd name="T36" fmla="*/ 74353 w 196"/>
              <a:gd name="T37" fmla="*/ 381748 h 482"/>
              <a:gd name="T38" fmla="*/ 132184 w 196"/>
              <a:gd name="T39" fmla="*/ 408485 h 482"/>
              <a:gd name="T40" fmla="*/ 183129 w 196"/>
              <a:gd name="T41" fmla="*/ 405514 h 482"/>
              <a:gd name="T42" fmla="*/ 228568 w 196"/>
              <a:gd name="T43" fmla="*/ 383233 h 482"/>
              <a:gd name="T44" fmla="*/ 260237 w 196"/>
              <a:gd name="T45" fmla="*/ 344613 h 482"/>
              <a:gd name="T46" fmla="*/ 267121 w 196"/>
              <a:gd name="T47" fmla="*/ 285197 h 482"/>
              <a:gd name="T48" fmla="*/ 240960 w 196"/>
              <a:gd name="T49" fmla="*/ 240635 h 482"/>
              <a:gd name="T50" fmla="*/ 196899 w 196"/>
              <a:gd name="T51" fmla="*/ 210927 h 482"/>
              <a:gd name="T52" fmla="*/ 150084 w 196"/>
              <a:gd name="T53" fmla="*/ 199044 h 482"/>
              <a:gd name="T54" fmla="*/ 92253 w 196"/>
              <a:gd name="T55" fmla="*/ 215383 h 482"/>
              <a:gd name="T56" fmla="*/ 37177 w 196"/>
              <a:gd name="T57" fmla="*/ 258460 h 482"/>
              <a:gd name="T58" fmla="*/ 2754 w 196"/>
              <a:gd name="T59" fmla="*/ 326788 h 482"/>
              <a:gd name="T60" fmla="*/ 11015 w 196"/>
              <a:gd name="T61" fmla="*/ 405514 h 482"/>
              <a:gd name="T62" fmla="*/ 55077 w 196"/>
              <a:gd name="T63" fmla="*/ 466416 h 482"/>
              <a:gd name="T64" fmla="*/ 112907 w 196"/>
              <a:gd name="T65" fmla="*/ 500580 h 482"/>
              <a:gd name="T66" fmla="*/ 165230 w 196"/>
              <a:gd name="T67" fmla="*/ 508007 h 482"/>
              <a:gd name="T68" fmla="*/ 213422 w 196"/>
              <a:gd name="T69" fmla="*/ 491668 h 482"/>
              <a:gd name="T70" fmla="*/ 251975 w 196"/>
              <a:gd name="T71" fmla="*/ 457503 h 482"/>
              <a:gd name="T72" fmla="*/ 268498 w 196"/>
              <a:gd name="T73" fmla="*/ 405514 h 482"/>
              <a:gd name="T74" fmla="*/ 251975 w 196"/>
              <a:gd name="T75" fmla="*/ 353525 h 482"/>
              <a:gd name="T76" fmla="*/ 213422 w 196"/>
              <a:gd name="T77" fmla="*/ 317876 h 482"/>
              <a:gd name="T78" fmla="*/ 165230 w 196"/>
              <a:gd name="T79" fmla="*/ 301536 h 482"/>
              <a:gd name="T80" fmla="*/ 112907 w 196"/>
              <a:gd name="T81" fmla="*/ 305992 h 482"/>
              <a:gd name="T82" fmla="*/ 55077 w 196"/>
              <a:gd name="T83" fmla="*/ 344613 h 482"/>
              <a:gd name="T84" fmla="*/ 11015 w 196"/>
              <a:gd name="T85" fmla="*/ 405514 h 482"/>
              <a:gd name="T86" fmla="*/ 2754 w 196"/>
              <a:gd name="T87" fmla="*/ 487211 h 482"/>
              <a:gd name="T88" fmla="*/ 38554 w 196"/>
              <a:gd name="T89" fmla="*/ 554054 h 482"/>
              <a:gd name="T90" fmla="*/ 95007 w 196"/>
              <a:gd name="T91" fmla="*/ 598616 h 482"/>
              <a:gd name="T92" fmla="*/ 150084 w 196"/>
              <a:gd name="T93" fmla="*/ 614956 h 482"/>
              <a:gd name="T94" fmla="*/ 196899 w 196"/>
              <a:gd name="T95" fmla="*/ 601587 h 482"/>
              <a:gd name="T96" fmla="*/ 240960 w 196"/>
              <a:gd name="T97" fmla="*/ 568908 h 482"/>
              <a:gd name="T98" fmla="*/ 265744 w 196"/>
              <a:gd name="T99" fmla="*/ 524346 h 482"/>
              <a:gd name="T100" fmla="*/ 261614 w 196"/>
              <a:gd name="T101" fmla="*/ 476814 h 482"/>
              <a:gd name="T102" fmla="*/ 232698 w 196"/>
              <a:gd name="T103" fmla="*/ 435222 h 482"/>
              <a:gd name="T104" fmla="*/ 185883 w 196"/>
              <a:gd name="T105" fmla="*/ 408485 h 482"/>
              <a:gd name="T106" fmla="*/ 129430 w 196"/>
              <a:gd name="T107" fmla="*/ 405514 h 482"/>
              <a:gd name="T108" fmla="*/ 68846 w 196"/>
              <a:gd name="T109" fmla="*/ 435222 h 482"/>
              <a:gd name="T110" fmla="*/ 20654 w 196"/>
              <a:gd name="T111" fmla="*/ 491668 h 482"/>
              <a:gd name="T112" fmla="*/ 0 w 196"/>
              <a:gd name="T113" fmla="*/ 562967 h 482"/>
              <a:gd name="T114" fmla="*/ 20654 w 196"/>
              <a:gd name="T115" fmla="*/ 629810 h 482"/>
              <a:gd name="T116" fmla="*/ 68846 w 196"/>
              <a:gd name="T117" fmla="*/ 683284 h 482"/>
              <a:gd name="T118" fmla="*/ 130807 w 196"/>
              <a:gd name="T119" fmla="*/ 711507 h 48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96" h="482">
                <a:moveTo>
                  <a:pt x="109" y="0"/>
                </a:moveTo>
                <a:lnTo>
                  <a:pt x="96" y="2"/>
                </a:lnTo>
                <a:lnTo>
                  <a:pt x="82" y="5"/>
                </a:lnTo>
                <a:lnTo>
                  <a:pt x="68" y="11"/>
                </a:lnTo>
                <a:lnTo>
                  <a:pt x="53" y="18"/>
                </a:lnTo>
                <a:lnTo>
                  <a:pt x="40" y="28"/>
                </a:lnTo>
                <a:lnTo>
                  <a:pt x="27" y="40"/>
                </a:lnTo>
                <a:lnTo>
                  <a:pt x="16" y="54"/>
                </a:lnTo>
                <a:lnTo>
                  <a:pt x="8" y="69"/>
                </a:lnTo>
                <a:lnTo>
                  <a:pt x="2" y="85"/>
                </a:lnTo>
                <a:lnTo>
                  <a:pt x="1" y="104"/>
                </a:lnTo>
                <a:lnTo>
                  <a:pt x="3" y="122"/>
                </a:lnTo>
                <a:lnTo>
                  <a:pt x="8" y="139"/>
                </a:lnTo>
                <a:lnTo>
                  <a:pt x="16" y="154"/>
                </a:lnTo>
                <a:lnTo>
                  <a:pt x="28" y="168"/>
                </a:lnTo>
                <a:lnTo>
                  <a:pt x="40" y="180"/>
                </a:lnTo>
                <a:lnTo>
                  <a:pt x="54" y="189"/>
                </a:lnTo>
                <a:lnTo>
                  <a:pt x="68" y="198"/>
                </a:lnTo>
                <a:lnTo>
                  <a:pt x="82" y="203"/>
                </a:lnTo>
                <a:lnTo>
                  <a:pt x="96" y="208"/>
                </a:lnTo>
                <a:lnTo>
                  <a:pt x="108" y="209"/>
                </a:lnTo>
                <a:lnTo>
                  <a:pt x="120" y="208"/>
                </a:lnTo>
                <a:lnTo>
                  <a:pt x="133" y="206"/>
                </a:lnTo>
                <a:lnTo>
                  <a:pt x="145" y="203"/>
                </a:lnTo>
                <a:lnTo>
                  <a:pt x="155" y="197"/>
                </a:lnTo>
                <a:lnTo>
                  <a:pt x="166" y="191"/>
                </a:lnTo>
                <a:lnTo>
                  <a:pt x="175" y="183"/>
                </a:lnTo>
                <a:lnTo>
                  <a:pt x="183" y="174"/>
                </a:lnTo>
                <a:lnTo>
                  <a:pt x="189" y="165"/>
                </a:lnTo>
                <a:lnTo>
                  <a:pt x="194" y="153"/>
                </a:lnTo>
                <a:lnTo>
                  <a:pt x="195" y="139"/>
                </a:lnTo>
                <a:lnTo>
                  <a:pt x="194" y="125"/>
                </a:lnTo>
                <a:lnTo>
                  <a:pt x="189" y="115"/>
                </a:lnTo>
                <a:lnTo>
                  <a:pt x="183" y="104"/>
                </a:lnTo>
                <a:lnTo>
                  <a:pt x="175" y="95"/>
                </a:lnTo>
                <a:lnTo>
                  <a:pt x="166" y="85"/>
                </a:lnTo>
                <a:lnTo>
                  <a:pt x="155" y="79"/>
                </a:lnTo>
                <a:lnTo>
                  <a:pt x="143" y="75"/>
                </a:lnTo>
                <a:lnTo>
                  <a:pt x="132" y="70"/>
                </a:lnTo>
                <a:lnTo>
                  <a:pt x="120" y="69"/>
                </a:lnTo>
                <a:lnTo>
                  <a:pt x="109" y="67"/>
                </a:lnTo>
                <a:lnTo>
                  <a:pt x="96" y="69"/>
                </a:lnTo>
                <a:lnTo>
                  <a:pt x="82" y="72"/>
                </a:lnTo>
                <a:lnTo>
                  <a:pt x="68" y="78"/>
                </a:lnTo>
                <a:lnTo>
                  <a:pt x="53" y="85"/>
                </a:lnTo>
                <a:lnTo>
                  <a:pt x="40" y="95"/>
                </a:lnTo>
                <a:lnTo>
                  <a:pt x="27" y="107"/>
                </a:lnTo>
                <a:lnTo>
                  <a:pt x="16" y="121"/>
                </a:lnTo>
                <a:lnTo>
                  <a:pt x="8" y="136"/>
                </a:lnTo>
                <a:lnTo>
                  <a:pt x="2" y="153"/>
                </a:lnTo>
                <a:lnTo>
                  <a:pt x="1" y="171"/>
                </a:lnTo>
                <a:lnTo>
                  <a:pt x="3" y="189"/>
                </a:lnTo>
                <a:lnTo>
                  <a:pt x="8" y="206"/>
                </a:lnTo>
                <a:lnTo>
                  <a:pt x="16" y="221"/>
                </a:lnTo>
                <a:lnTo>
                  <a:pt x="28" y="235"/>
                </a:lnTo>
                <a:lnTo>
                  <a:pt x="40" y="247"/>
                </a:lnTo>
                <a:lnTo>
                  <a:pt x="54" y="257"/>
                </a:lnTo>
                <a:lnTo>
                  <a:pt x="68" y="266"/>
                </a:lnTo>
                <a:lnTo>
                  <a:pt x="82" y="270"/>
                </a:lnTo>
                <a:lnTo>
                  <a:pt x="96" y="275"/>
                </a:lnTo>
                <a:lnTo>
                  <a:pt x="108" y="276"/>
                </a:lnTo>
                <a:lnTo>
                  <a:pt x="120" y="275"/>
                </a:lnTo>
                <a:lnTo>
                  <a:pt x="133" y="273"/>
                </a:lnTo>
                <a:lnTo>
                  <a:pt x="145" y="270"/>
                </a:lnTo>
                <a:lnTo>
                  <a:pt x="155" y="264"/>
                </a:lnTo>
                <a:lnTo>
                  <a:pt x="166" y="258"/>
                </a:lnTo>
                <a:lnTo>
                  <a:pt x="175" y="250"/>
                </a:lnTo>
                <a:lnTo>
                  <a:pt x="183" y="241"/>
                </a:lnTo>
                <a:lnTo>
                  <a:pt x="189" y="232"/>
                </a:lnTo>
                <a:lnTo>
                  <a:pt x="194" y="220"/>
                </a:lnTo>
                <a:lnTo>
                  <a:pt x="195" y="206"/>
                </a:lnTo>
                <a:lnTo>
                  <a:pt x="194" y="192"/>
                </a:lnTo>
                <a:lnTo>
                  <a:pt x="189" y="182"/>
                </a:lnTo>
                <a:lnTo>
                  <a:pt x="183" y="171"/>
                </a:lnTo>
                <a:lnTo>
                  <a:pt x="175" y="162"/>
                </a:lnTo>
                <a:lnTo>
                  <a:pt x="166" y="153"/>
                </a:lnTo>
                <a:lnTo>
                  <a:pt x="155" y="147"/>
                </a:lnTo>
                <a:lnTo>
                  <a:pt x="143" y="142"/>
                </a:lnTo>
                <a:lnTo>
                  <a:pt x="132" y="137"/>
                </a:lnTo>
                <a:lnTo>
                  <a:pt x="120" y="136"/>
                </a:lnTo>
                <a:lnTo>
                  <a:pt x="109" y="134"/>
                </a:lnTo>
                <a:lnTo>
                  <a:pt x="96" y="136"/>
                </a:lnTo>
                <a:lnTo>
                  <a:pt x="82" y="139"/>
                </a:lnTo>
                <a:lnTo>
                  <a:pt x="67" y="145"/>
                </a:lnTo>
                <a:lnTo>
                  <a:pt x="53" y="153"/>
                </a:lnTo>
                <a:lnTo>
                  <a:pt x="39" y="162"/>
                </a:lnTo>
                <a:lnTo>
                  <a:pt x="27" y="174"/>
                </a:lnTo>
                <a:lnTo>
                  <a:pt x="16" y="188"/>
                </a:lnTo>
                <a:lnTo>
                  <a:pt x="8" y="203"/>
                </a:lnTo>
                <a:lnTo>
                  <a:pt x="2" y="220"/>
                </a:lnTo>
                <a:lnTo>
                  <a:pt x="1" y="238"/>
                </a:lnTo>
                <a:lnTo>
                  <a:pt x="2" y="257"/>
                </a:lnTo>
                <a:lnTo>
                  <a:pt x="8" y="273"/>
                </a:lnTo>
                <a:lnTo>
                  <a:pt x="16" y="289"/>
                </a:lnTo>
                <a:lnTo>
                  <a:pt x="27" y="302"/>
                </a:lnTo>
                <a:lnTo>
                  <a:pt x="40" y="314"/>
                </a:lnTo>
                <a:lnTo>
                  <a:pt x="54" y="324"/>
                </a:lnTo>
                <a:lnTo>
                  <a:pt x="68" y="333"/>
                </a:lnTo>
                <a:lnTo>
                  <a:pt x="82" y="337"/>
                </a:lnTo>
                <a:lnTo>
                  <a:pt x="96" y="342"/>
                </a:lnTo>
                <a:lnTo>
                  <a:pt x="108" y="344"/>
                </a:lnTo>
                <a:lnTo>
                  <a:pt x="120" y="342"/>
                </a:lnTo>
                <a:lnTo>
                  <a:pt x="132" y="340"/>
                </a:lnTo>
                <a:lnTo>
                  <a:pt x="145" y="337"/>
                </a:lnTo>
                <a:lnTo>
                  <a:pt x="155" y="331"/>
                </a:lnTo>
                <a:lnTo>
                  <a:pt x="166" y="325"/>
                </a:lnTo>
                <a:lnTo>
                  <a:pt x="175" y="317"/>
                </a:lnTo>
                <a:lnTo>
                  <a:pt x="183" y="308"/>
                </a:lnTo>
                <a:lnTo>
                  <a:pt x="189" y="299"/>
                </a:lnTo>
                <a:lnTo>
                  <a:pt x="193" y="287"/>
                </a:lnTo>
                <a:lnTo>
                  <a:pt x="195" y="273"/>
                </a:lnTo>
                <a:lnTo>
                  <a:pt x="193" y="260"/>
                </a:lnTo>
                <a:lnTo>
                  <a:pt x="189" y="249"/>
                </a:lnTo>
                <a:lnTo>
                  <a:pt x="183" y="238"/>
                </a:lnTo>
                <a:lnTo>
                  <a:pt x="175" y="229"/>
                </a:lnTo>
                <a:lnTo>
                  <a:pt x="166" y="220"/>
                </a:lnTo>
                <a:lnTo>
                  <a:pt x="155" y="214"/>
                </a:lnTo>
                <a:lnTo>
                  <a:pt x="143" y="209"/>
                </a:lnTo>
                <a:lnTo>
                  <a:pt x="132" y="205"/>
                </a:lnTo>
                <a:lnTo>
                  <a:pt x="120" y="203"/>
                </a:lnTo>
                <a:lnTo>
                  <a:pt x="108" y="201"/>
                </a:lnTo>
                <a:lnTo>
                  <a:pt x="96" y="203"/>
                </a:lnTo>
                <a:lnTo>
                  <a:pt x="82" y="206"/>
                </a:lnTo>
                <a:lnTo>
                  <a:pt x="68" y="212"/>
                </a:lnTo>
                <a:lnTo>
                  <a:pt x="54" y="221"/>
                </a:lnTo>
                <a:lnTo>
                  <a:pt x="40" y="232"/>
                </a:lnTo>
                <a:lnTo>
                  <a:pt x="28" y="244"/>
                </a:lnTo>
                <a:lnTo>
                  <a:pt x="16" y="258"/>
                </a:lnTo>
                <a:lnTo>
                  <a:pt x="8" y="273"/>
                </a:lnTo>
                <a:lnTo>
                  <a:pt x="2" y="292"/>
                </a:lnTo>
                <a:lnTo>
                  <a:pt x="1" y="310"/>
                </a:lnTo>
                <a:lnTo>
                  <a:pt x="2" y="328"/>
                </a:lnTo>
                <a:lnTo>
                  <a:pt x="8" y="345"/>
                </a:lnTo>
                <a:lnTo>
                  <a:pt x="18" y="360"/>
                </a:lnTo>
                <a:lnTo>
                  <a:pt x="28" y="373"/>
                </a:lnTo>
                <a:lnTo>
                  <a:pt x="41" y="385"/>
                </a:lnTo>
                <a:lnTo>
                  <a:pt x="55" y="396"/>
                </a:lnTo>
                <a:lnTo>
                  <a:pt x="69" y="403"/>
                </a:lnTo>
                <a:lnTo>
                  <a:pt x="84" y="409"/>
                </a:lnTo>
                <a:lnTo>
                  <a:pt x="98" y="412"/>
                </a:lnTo>
                <a:lnTo>
                  <a:pt x="109" y="414"/>
                </a:lnTo>
                <a:lnTo>
                  <a:pt x="120" y="412"/>
                </a:lnTo>
                <a:lnTo>
                  <a:pt x="132" y="409"/>
                </a:lnTo>
                <a:lnTo>
                  <a:pt x="143" y="405"/>
                </a:lnTo>
                <a:lnTo>
                  <a:pt x="154" y="399"/>
                </a:lnTo>
                <a:lnTo>
                  <a:pt x="164" y="393"/>
                </a:lnTo>
                <a:lnTo>
                  <a:pt x="175" y="383"/>
                </a:lnTo>
                <a:lnTo>
                  <a:pt x="182" y="374"/>
                </a:lnTo>
                <a:lnTo>
                  <a:pt x="189" y="365"/>
                </a:lnTo>
                <a:lnTo>
                  <a:pt x="193" y="353"/>
                </a:lnTo>
                <a:lnTo>
                  <a:pt x="194" y="342"/>
                </a:lnTo>
                <a:lnTo>
                  <a:pt x="193" y="331"/>
                </a:lnTo>
                <a:lnTo>
                  <a:pt x="190" y="321"/>
                </a:lnTo>
                <a:lnTo>
                  <a:pt x="184" y="310"/>
                </a:lnTo>
                <a:lnTo>
                  <a:pt x="177" y="301"/>
                </a:lnTo>
                <a:lnTo>
                  <a:pt x="169" y="293"/>
                </a:lnTo>
                <a:lnTo>
                  <a:pt x="159" y="286"/>
                </a:lnTo>
                <a:lnTo>
                  <a:pt x="148" y="280"/>
                </a:lnTo>
                <a:lnTo>
                  <a:pt x="135" y="275"/>
                </a:lnTo>
                <a:lnTo>
                  <a:pt x="122" y="273"/>
                </a:lnTo>
                <a:lnTo>
                  <a:pt x="109" y="272"/>
                </a:lnTo>
                <a:lnTo>
                  <a:pt x="94" y="273"/>
                </a:lnTo>
                <a:lnTo>
                  <a:pt x="80" y="278"/>
                </a:lnTo>
                <a:lnTo>
                  <a:pt x="64" y="284"/>
                </a:lnTo>
                <a:lnTo>
                  <a:pt x="50" y="293"/>
                </a:lnTo>
                <a:lnTo>
                  <a:pt x="38" y="304"/>
                </a:lnTo>
                <a:lnTo>
                  <a:pt x="25" y="317"/>
                </a:lnTo>
                <a:lnTo>
                  <a:pt x="15" y="331"/>
                </a:lnTo>
                <a:lnTo>
                  <a:pt x="7" y="347"/>
                </a:lnTo>
                <a:lnTo>
                  <a:pt x="2" y="362"/>
                </a:lnTo>
                <a:lnTo>
                  <a:pt x="0" y="379"/>
                </a:lnTo>
                <a:lnTo>
                  <a:pt x="2" y="394"/>
                </a:lnTo>
                <a:lnTo>
                  <a:pt x="7" y="409"/>
                </a:lnTo>
                <a:lnTo>
                  <a:pt x="15" y="424"/>
                </a:lnTo>
                <a:lnTo>
                  <a:pt x="25" y="438"/>
                </a:lnTo>
                <a:lnTo>
                  <a:pt x="38" y="450"/>
                </a:lnTo>
                <a:lnTo>
                  <a:pt x="50" y="460"/>
                </a:lnTo>
                <a:lnTo>
                  <a:pt x="66" y="469"/>
                </a:lnTo>
                <a:lnTo>
                  <a:pt x="80" y="475"/>
                </a:lnTo>
                <a:lnTo>
                  <a:pt x="95" y="479"/>
                </a:lnTo>
                <a:lnTo>
                  <a:pt x="110" y="481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10" name="Freeform 74"/>
          <p:cNvSpPr>
            <a:spLocks/>
          </p:cNvSpPr>
          <p:nvPr/>
        </p:nvSpPr>
        <p:spPr bwMode="auto">
          <a:xfrm>
            <a:off x="4075113" y="3540125"/>
            <a:ext cx="269875" cy="714375"/>
          </a:xfrm>
          <a:custGeom>
            <a:avLst/>
            <a:gdLst>
              <a:gd name="T0" fmla="*/ 155591 w 196"/>
              <a:gd name="T1" fmla="*/ 705464 h 481"/>
              <a:gd name="T2" fmla="*/ 213422 w 196"/>
              <a:gd name="T3" fmla="*/ 671305 h 481"/>
              <a:gd name="T4" fmla="*/ 257483 w 196"/>
              <a:gd name="T5" fmla="*/ 611897 h 481"/>
              <a:gd name="T6" fmla="*/ 264367 w 196"/>
              <a:gd name="T7" fmla="*/ 531697 h 481"/>
              <a:gd name="T8" fmla="*/ 229945 w 196"/>
              <a:gd name="T9" fmla="*/ 463378 h 481"/>
              <a:gd name="T10" fmla="*/ 174868 w 196"/>
              <a:gd name="T11" fmla="*/ 418823 h 481"/>
              <a:gd name="T12" fmla="*/ 119791 w 196"/>
              <a:gd name="T13" fmla="*/ 402486 h 481"/>
              <a:gd name="T14" fmla="*/ 68846 w 196"/>
              <a:gd name="T15" fmla="*/ 411397 h 481"/>
              <a:gd name="T16" fmla="*/ 27538 w 196"/>
              <a:gd name="T17" fmla="*/ 441101 h 481"/>
              <a:gd name="T18" fmla="*/ 1377 w 196"/>
              <a:gd name="T19" fmla="*/ 487141 h 481"/>
              <a:gd name="T20" fmla="*/ 8261 w 196"/>
              <a:gd name="T21" fmla="*/ 543578 h 481"/>
              <a:gd name="T22" fmla="*/ 39930 w 196"/>
              <a:gd name="T23" fmla="*/ 586649 h 481"/>
              <a:gd name="T24" fmla="*/ 86746 w 196"/>
              <a:gd name="T25" fmla="*/ 608927 h 481"/>
              <a:gd name="T26" fmla="*/ 136314 w 196"/>
              <a:gd name="T27" fmla="*/ 611897 h 481"/>
              <a:gd name="T28" fmla="*/ 195522 w 196"/>
              <a:gd name="T29" fmla="*/ 586649 h 481"/>
              <a:gd name="T30" fmla="*/ 246467 w 196"/>
              <a:gd name="T31" fmla="*/ 534667 h 481"/>
              <a:gd name="T32" fmla="*/ 267121 w 196"/>
              <a:gd name="T33" fmla="*/ 458923 h 481"/>
              <a:gd name="T34" fmla="*/ 246467 w 196"/>
              <a:gd name="T35" fmla="*/ 384663 h 481"/>
              <a:gd name="T36" fmla="*/ 194145 w 196"/>
              <a:gd name="T37" fmla="*/ 332682 h 481"/>
              <a:gd name="T38" fmla="*/ 136314 w 196"/>
              <a:gd name="T39" fmla="*/ 305949 h 481"/>
              <a:gd name="T40" fmla="*/ 85369 w 196"/>
              <a:gd name="T41" fmla="*/ 307434 h 481"/>
              <a:gd name="T42" fmla="*/ 39930 w 196"/>
              <a:gd name="T43" fmla="*/ 329712 h 481"/>
              <a:gd name="T44" fmla="*/ 8261 w 196"/>
              <a:gd name="T45" fmla="*/ 368326 h 481"/>
              <a:gd name="T46" fmla="*/ 1377 w 196"/>
              <a:gd name="T47" fmla="*/ 427734 h 481"/>
              <a:gd name="T48" fmla="*/ 27538 w 196"/>
              <a:gd name="T49" fmla="*/ 472290 h 481"/>
              <a:gd name="T50" fmla="*/ 71599 w 196"/>
              <a:gd name="T51" fmla="*/ 501993 h 481"/>
              <a:gd name="T52" fmla="*/ 118415 w 196"/>
              <a:gd name="T53" fmla="*/ 513875 h 481"/>
              <a:gd name="T54" fmla="*/ 176245 w 196"/>
              <a:gd name="T55" fmla="*/ 497538 h 481"/>
              <a:gd name="T56" fmla="*/ 231321 w 196"/>
              <a:gd name="T57" fmla="*/ 454467 h 481"/>
              <a:gd name="T58" fmla="*/ 265744 w 196"/>
              <a:gd name="T59" fmla="*/ 387634 h 481"/>
              <a:gd name="T60" fmla="*/ 257483 w 196"/>
              <a:gd name="T61" fmla="*/ 307434 h 481"/>
              <a:gd name="T62" fmla="*/ 213422 w 196"/>
              <a:gd name="T63" fmla="*/ 246541 h 481"/>
              <a:gd name="T64" fmla="*/ 155591 w 196"/>
              <a:gd name="T65" fmla="*/ 212382 h 481"/>
              <a:gd name="T66" fmla="*/ 103268 w 196"/>
              <a:gd name="T67" fmla="*/ 206441 h 481"/>
              <a:gd name="T68" fmla="*/ 55077 w 196"/>
              <a:gd name="T69" fmla="*/ 221293 h 481"/>
              <a:gd name="T70" fmla="*/ 16523 w 196"/>
              <a:gd name="T71" fmla="*/ 255452 h 481"/>
              <a:gd name="T72" fmla="*/ 0 w 196"/>
              <a:gd name="T73" fmla="*/ 307434 h 481"/>
              <a:gd name="T74" fmla="*/ 16523 w 196"/>
              <a:gd name="T75" fmla="*/ 359415 h 481"/>
              <a:gd name="T76" fmla="*/ 55077 w 196"/>
              <a:gd name="T77" fmla="*/ 396545 h 481"/>
              <a:gd name="T78" fmla="*/ 103268 w 196"/>
              <a:gd name="T79" fmla="*/ 411397 h 481"/>
              <a:gd name="T80" fmla="*/ 155591 w 196"/>
              <a:gd name="T81" fmla="*/ 406941 h 481"/>
              <a:gd name="T82" fmla="*/ 213422 w 196"/>
              <a:gd name="T83" fmla="*/ 368326 h 481"/>
              <a:gd name="T84" fmla="*/ 257483 w 196"/>
              <a:gd name="T85" fmla="*/ 307434 h 481"/>
              <a:gd name="T86" fmla="*/ 265744 w 196"/>
              <a:gd name="T87" fmla="*/ 225748 h 481"/>
              <a:gd name="T88" fmla="*/ 229945 w 196"/>
              <a:gd name="T89" fmla="*/ 160400 h 481"/>
              <a:gd name="T90" fmla="*/ 173491 w 196"/>
              <a:gd name="T91" fmla="*/ 115845 h 481"/>
              <a:gd name="T92" fmla="*/ 118415 w 196"/>
              <a:gd name="T93" fmla="*/ 99508 h 481"/>
              <a:gd name="T94" fmla="*/ 71599 w 196"/>
              <a:gd name="T95" fmla="*/ 112874 h 481"/>
              <a:gd name="T96" fmla="*/ 27538 w 196"/>
              <a:gd name="T97" fmla="*/ 144063 h 481"/>
              <a:gd name="T98" fmla="*/ 2754 w 196"/>
              <a:gd name="T99" fmla="*/ 190104 h 481"/>
              <a:gd name="T100" fmla="*/ 6885 w 196"/>
              <a:gd name="T101" fmla="*/ 237630 h 481"/>
              <a:gd name="T102" fmla="*/ 35800 w 196"/>
              <a:gd name="T103" fmla="*/ 277730 h 481"/>
              <a:gd name="T104" fmla="*/ 82615 w 196"/>
              <a:gd name="T105" fmla="*/ 305949 h 481"/>
              <a:gd name="T106" fmla="*/ 139068 w 196"/>
              <a:gd name="T107" fmla="*/ 307434 h 481"/>
              <a:gd name="T108" fmla="*/ 199652 w 196"/>
              <a:gd name="T109" fmla="*/ 277730 h 481"/>
              <a:gd name="T110" fmla="*/ 247844 w 196"/>
              <a:gd name="T111" fmla="*/ 221293 h 481"/>
              <a:gd name="T112" fmla="*/ 268498 w 196"/>
              <a:gd name="T113" fmla="*/ 151489 h 481"/>
              <a:gd name="T114" fmla="*/ 247844 w 196"/>
              <a:gd name="T115" fmla="*/ 84656 h 481"/>
              <a:gd name="T116" fmla="*/ 199652 w 196"/>
              <a:gd name="T117" fmla="*/ 31189 h 481"/>
              <a:gd name="T118" fmla="*/ 137691 w 196"/>
              <a:gd name="T119" fmla="*/ 2970 h 48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96" h="481">
                <a:moveTo>
                  <a:pt x="86" y="480"/>
                </a:moveTo>
                <a:lnTo>
                  <a:pt x="99" y="478"/>
                </a:lnTo>
                <a:lnTo>
                  <a:pt x="113" y="475"/>
                </a:lnTo>
                <a:lnTo>
                  <a:pt x="127" y="469"/>
                </a:lnTo>
                <a:lnTo>
                  <a:pt x="142" y="462"/>
                </a:lnTo>
                <a:lnTo>
                  <a:pt x="155" y="452"/>
                </a:lnTo>
                <a:lnTo>
                  <a:pt x="168" y="440"/>
                </a:lnTo>
                <a:lnTo>
                  <a:pt x="179" y="426"/>
                </a:lnTo>
                <a:lnTo>
                  <a:pt x="187" y="412"/>
                </a:lnTo>
                <a:lnTo>
                  <a:pt x="193" y="395"/>
                </a:lnTo>
                <a:lnTo>
                  <a:pt x="194" y="376"/>
                </a:lnTo>
                <a:lnTo>
                  <a:pt x="192" y="358"/>
                </a:lnTo>
                <a:lnTo>
                  <a:pt x="187" y="341"/>
                </a:lnTo>
                <a:lnTo>
                  <a:pt x="179" y="326"/>
                </a:lnTo>
                <a:lnTo>
                  <a:pt x="167" y="312"/>
                </a:lnTo>
                <a:lnTo>
                  <a:pt x="155" y="300"/>
                </a:lnTo>
                <a:lnTo>
                  <a:pt x="141" y="291"/>
                </a:lnTo>
                <a:lnTo>
                  <a:pt x="127" y="282"/>
                </a:lnTo>
                <a:lnTo>
                  <a:pt x="113" y="277"/>
                </a:lnTo>
                <a:lnTo>
                  <a:pt x="99" y="273"/>
                </a:lnTo>
                <a:lnTo>
                  <a:pt x="87" y="271"/>
                </a:lnTo>
                <a:lnTo>
                  <a:pt x="75" y="273"/>
                </a:lnTo>
                <a:lnTo>
                  <a:pt x="62" y="274"/>
                </a:lnTo>
                <a:lnTo>
                  <a:pt x="50" y="277"/>
                </a:lnTo>
                <a:lnTo>
                  <a:pt x="40" y="284"/>
                </a:lnTo>
                <a:lnTo>
                  <a:pt x="29" y="290"/>
                </a:lnTo>
                <a:lnTo>
                  <a:pt x="20" y="297"/>
                </a:lnTo>
                <a:lnTo>
                  <a:pt x="12" y="306"/>
                </a:lnTo>
                <a:lnTo>
                  <a:pt x="6" y="315"/>
                </a:lnTo>
                <a:lnTo>
                  <a:pt x="1" y="328"/>
                </a:lnTo>
                <a:lnTo>
                  <a:pt x="0" y="341"/>
                </a:lnTo>
                <a:lnTo>
                  <a:pt x="1" y="355"/>
                </a:lnTo>
                <a:lnTo>
                  <a:pt x="6" y="366"/>
                </a:lnTo>
                <a:lnTo>
                  <a:pt x="12" y="376"/>
                </a:lnTo>
                <a:lnTo>
                  <a:pt x="20" y="386"/>
                </a:lnTo>
                <a:lnTo>
                  <a:pt x="29" y="395"/>
                </a:lnTo>
                <a:lnTo>
                  <a:pt x="40" y="401"/>
                </a:lnTo>
                <a:lnTo>
                  <a:pt x="52" y="405"/>
                </a:lnTo>
                <a:lnTo>
                  <a:pt x="63" y="410"/>
                </a:lnTo>
                <a:lnTo>
                  <a:pt x="75" y="412"/>
                </a:lnTo>
                <a:lnTo>
                  <a:pt x="86" y="413"/>
                </a:lnTo>
                <a:lnTo>
                  <a:pt x="99" y="412"/>
                </a:lnTo>
                <a:lnTo>
                  <a:pt x="113" y="409"/>
                </a:lnTo>
                <a:lnTo>
                  <a:pt x="127" y="402"/>
                </a:lnTo>
                <a:lnTo>
                  <a:pt x="142" y="395"/>
                </a:lnTo>
                <a:lnTo>
                  <a:pt x="155" y="386"/>
                </a:lnTo>
                <a:lnTo>
                  <a:pt x="168" y="373"/>
                </a:lnTo>
                <a:lnTo>
                  <a:pt x="179" y="360"/>
                </a:lnTo>
                <a:lnTo>
                  <a:pt x="187" y="344"/>
                </a:lnTo>
                <a:lnTo>
                  <a:pt x="193" y="328"/>
                </a:lnTo>
                <a:lnTo>
                  <a:pt x="194" y="309"/>
                </a:lnTo>
                <a:lnTo>
                  <a:pt x="192" y="291"/>
                </a:lnTo>
                <a:lnTo>
                  <a:pt x="187" y="274"/>
                </a:lnTo>
                <a:lnTo>
                  <a:pt x="179" y="259"/>
                </a:lnTo>
                <a:lnTo>
                  <a:pt x="167" y="245"/>
                </a:lnTo>
                <a:lnTo>
                  <a:pt x="155" y="233"/>
                </a:lnTo>
                <a:lnTo>
                  <a:pt x="141" y="224"/>
                </a:lnTo>
                <a:lnTo>
                  <a:pt x="127" y="215"/>
                </a:lnTo>
                <a:lnTo>
                  <a:pt x="113" y="210"/>
                </a:lnTo>
                <a:lnTo>
                  <a:pt x="99" y="206"/>
                </a:lnTo>
                <a:lnTo>
                  <a:pt x="87" y="204"/>
                </a:lnTo>
                <a:lnTo>
                  <a:pt x="75" y="206"/>
                </a:lnTo>
                <a:lnTo>
                  <a:pt x="62" y="207"/>
                </a:lnTo>
                <a:lnTo>
                  <a:pt x="50" y="210"/>
                </a:lnTo>
                <a:lnTo>
                  <a:pt x="40" y="216"/>
                </a:lnTo>
                <a:lnTo>
                  <a:pt x="29" y="222"/>
                </a:lnTo>
                <a:lnTo>
                  <a:pt x="20" y="230"/>
                </a:lnTo>
                <a:lnTo>
                  <a:pt x="12" y="239"/>
                </a:lnTo>
                <a:lnTo>
                  <a:pt x="6" y="248"/>
                </a:lnTo>
                <a:lnTo>
                  <a:pt x="1" y="261"/>
                </a:lnTo>
                <a:lnTo>
                  <a:pt x="0" y="274"/>
                </a:lnTo>
                <a:lnTo>
                  <a:pt x="1" y="288"/>
                </a:lnTo>
                <a:lnTo>
                  <a:pt x="6" y="299"/>
                </a:lnTo>
                <a:lnTo>
                  <a:pt x="12" y="309"/>
                </a:lnTo>
                <a:lnTo>
                  <a:pt x="20" y="318"/>
                </a:lnTo>
                <a:lnTo>
                  <a:pt x="29" y="328"/>
                </a:lnTo>
                <a:lnTo>
                  <a:pt x="40" y="334"/>
                </a:lnTo>
                <a:lnTo>
                  <a:pt x="52" y="338"/>
                </a:lnTo>
                <a:lnTo>
                  <a:pt x="63" y="343"/>
                </a:lnTo>
                <a:lnTo>
                  <a:pt x="75" y="344"/>
                </a:lnTo>
                <a:lnTo>
                  <a:pt x="86" y="346"/>
                </a:lnTo>
                <a:lnTo>
                  <a:pt x="99" y="344"/>
                </a:lnTo>
                <a:lnTo>
                  <a:pt x="113" y="341"/>
                </a:lnTo>
                <a:lnTo>
                  <a:pt x="128" y="335"/>
                </a:lnTo>
                <a:lnTo>
                  <a:pt x="142" y="328"/>
                </a:lnTo>
                <a:lnTo>
                  <a:pt x="156" y="318"/>
                </a:lnTo>
                <a:lnTo>
                  <a:pt x="168" y="306"/>
                </a:lnTo>
                <a:lnTo>
                  <a:pt x="179" y="293"/>
                </a:lnTo>
                <a:lnTo>
                  <a:pt x="187" y="277"/>
                </a:lnTo>
                <a:lnTo>
                  <a:pt x="193" y="261"/>
                </a:lnTo>
                <a:lnTo>
                  <a:pt x="194" y="242"/>
                </a:lnTo>
                <a:lnTo>
                  <a:pt x="193" y="224"/>
                </a:lnTo>
                <a:lnTo>
                  <a:pt x="187" y="207"/>
                </a:lnTo>
                <a:lnTo>
                  <a:pt x="179" y="192"/>
                </a:lnTo>
                <a:lnTo>
                  <a:pt x="168" y="178"/>
                </a:lnTo>
                <a:lnTo>
                  <a:pt x="155" y="166"/>
                </a:lnTo>
                <a:lnTo>
                  <a:pt x="141" y="157"/>
                </a:lnTo>
                <a:lnTo>
                  <a:pt x="127" y="148"/>
                </a:lnTo>
                <a:lnTo>
                  <a:pt x="113" y="143"/>
                </a:lnTo>
                <a:lnTo>
                  <a:pt x="99" y="139"/>
                </a:lnTo>
                <a:lnTo>
                  <a:pt x="87" y="137"/>
                </a:lnTo>
                <a:lnTo>
                  <a:pt x="75" y="139"/>
                </a:lnTo>
                <a:lnTo>
                  <a:pt x="63" y="140"/>
                </a:lnTo>
                <a:lnTo>
                  <a:pt x="50" y="143"/>
                </a:lnTo>
                <a:lnTo>
                  <a:pt x="40" y="149"/>
                </a:lnTo>
                <a:lnTo>
                  <a:pt x="29" y="156"/>
                </a:lnTo>
                <a:lnTo>
                  <a:pt x="20" y="163"/>
                </a:lnTo>
                <a:lnTo>
                  <a:pt x="12" y="172"/>
                </a:lnTo>
                <a:lnTo>
                  <a:pt x="6" y="181"/>
                </a:lnTo>
                <a:lnTo>
                  <a:pt x="2" y="193"/>
                </a:lnTo>
                <a:lnTo>
                  <a:pt x="0" y="207"/>
                </a:lnTo>
                <a:lnTo>
                  <a:pt x="2" y="221"/>
                </a:lnTo>
                <a:lnTo>
                  <a:pt x="6" y="232"/>
                </a:lnTo>
                <a:lnTo>
                  <a:pt x="12" y="242"/>
                </a:lnTo>
                <a:lnTo>
                  <a:pt x="20" y="251"/>
                </a:lnTo>
                <a:lnTo>
                  <a:pt x="29" y="261"/>
                </a:lnTo>
                <a:lnTo>
                  <a:pt x="40" y="267"/>
                </a:lnTo>
                <a:lnTo>
                  <a:pt x="52" y="271"/>
                </a:lnTo>
                <a:lnTo>
                  <a:pt x="63" y="276"/>
                </a:lnTo>
                <a:lnTo>
                  <a:pt x="75" y="277"/>
                </a:lnTo>
                <a:lnTo>
                  <a:pt x="87" y="279"/>
                </a:lnTo>
                <a:lnTo>
                  <a:pt x="99" y="277"/>
                </a:lnTo>
                <a:lnTo>
                  <a:pt x="113" y="274"/>
                </a:lnTo>
                <a:lnTo>
                  <a:pt x="127" y="268"/>
                </a:lnTo>
                <a:lnTo>
                  <a:pt x="141" y="259"/>
                </a:lnTo>
                <a:lnTo>
                  <a:pt x="155" y="248"/>
                </a:lnTo>
                <a:lnTo>
                  <a:pt x="167" y="236"/>
                </a:lnTo>
                <a:lnTo>
                  <a:pt x="179" y="222"/>
                </a:lnTo>
                <a:lnTo>
                  <a:pt x="187" y="207"/>
                </a:lnTo>
                <a:lnTo>
                  <a:pt x="193" y="189"/>
                </a:lnTo>
                <a:lnTo>
                  <a:pt x="194" y="171"/>
                </a:lnTo>
                <a:lnTo>
                  <a:pt x="193" y="152"/>
                </a:lnTo>
                <a:lnTo>
                  <a:pt x="187" y="136"/>
                </a:lnTo>
                <a:lnTo>
                  <a:pt x="177" y="120"/>
                </a:lnTo>
                <a:lnTo>
                  <a:pt x="167" y="108"/>
                </a:lnTo>
                <a:lnTo>
                  <a:pt x="154" y="96"/>
                </a:lnTo>
                <a:lnTo>
                  <a:pt x="140" y="85"/>
                </a:lnTo>
                <a:lnTo>
                  <a:pt x="126" y="78"/>
                </a:lnTo>
                <a:lnTo>
                  <a:pt x="111" y="71"/>
                </a:lnTo>
                <a:lnTo>
                  <a:pt x="97" y="68"/>
                </a:lnTo>
                <a:lnTo>
                  <a:pt x="86" y="67"/>
                </a:lnTo>
                <a:lnTo>
                  <a:pt x="75" y="68"/>
                </a:lnTo>
                <a:lnTo>
                  <a:pt x="63" y="71"/>
                </a:lnTo>
                <a:lnTo>
                  <a:pt x="52" y="76"/>
                </a:lnTo>
                <a:lnTo>
                  <a:pt x="41" y="82"/>
                </a:lnTo>
                <a:lnTo>
                  <a:pt x="31" y="88"/>
                </a:lnTo>
                <a:lnTo>
                  <a:pt x="20" y="97"/>
                </a:lnTo>
                <a:lnTo>
                  <a:pt x="13" y="107"/>
                </a:lnTo>
                <a:lnTo>
                  <a:pt x="6" y="116"/>
                </a:lnTo>
                <a:lnTo>
                  <a:pt x="2" y="128"/>
                </a:lnTo>
                <a:lnTo>
                  <a:pt x="1" y="139"/>
                </a:lnTo>
                <a:lnTo>
                  <a:pt x="2" y="149"/>
                </a:lnTo>
                <a:lnTo>
                  <a:pt x="5" y="160"/>
                </a:lnTo>
                <a:lnTo>
                  <a:pt x="11" y="171"/>
                </a:lnTo>
                <a:lnTo>
                  <a:pt x="18" y="180"/>
                </a:lnTo>
                <a:lnTo>
                  <a:pt x="26" y="187"/>
                </a:lnTo>
                <a:lnTo>
                  <a:pt x="36" y="195"/>
                </a:lnTo>
                <a:lnTo>
                  <a:pt x="47" y="201"/>
                </a:lnTo>
                <a:lnTo>
                  <a:pt x="60" y="206"/>
                </a:lnTo>
                <a:lnTo>
                  <a:pt x="73" y="207"/>
                </a:lnTo>
                <a:lnTo>
                  <a:pt x="86" y="209"/>
                </a:lnTo>
                <a:lnTo>
                  <a:pt x="101" y="207"/>
                </a:lnTo>
                <a:lnTo>
                  <a:pt x="115" y="203"/>
                </a:lnTo>
                <a:lnTo>
                  <a:pt x="131" y="196"/>
                </a:lnTo>
                <a:lnTo>
                  <a:pt x="145" y="187"/>
                </a:lnTo>
                <a:lnTo>
                  <a:pt x="157" y="177"/>
                </a:lnTo>
                <a:lnTo>
                  <a:pt x="170" y="163"/>
                </a:lnTo>
                <a:lnTo>
                  <a:pt x="180" y="149"/>
                </a:lnTo>
                <a:lnTo>
                  <a:pt x="188" y="134"/>
                </a:lnTo>
                <a:lnTo>
                  <a:pt x="193" y="119"/>
                </a:lnTo>
                <a:lnTo>
                  <a:pt x="195" y="102"/>
                </a:lnTo>
                <a:lnTo>
                  <a:pt x="193" y="87"/>
                </a:lnTo>
                <a:lnTo>
                  <a:pt x="188" y="71"/>
                </a:lnTo>
                <a:lnTo>
                  <a:pt x="180" y="57"/>
                </a:lnTo>
                <a:lnTo>
                  <a:pt x="170" y="43"/>
                </a:lnTo>
                <a:lnTo>
                  <a:pt x="157" y="31"/>
                </a:lnTo>
                <a:lnTo>
                  <a:pt x="145" y="21"/>
                </a:lnTo>
                <a:lnTo>
                  <a:pt x="129" y="12"/>
                </a:lnTo>
                <a:lnTo>
                  <a:pt x="115" y="6"/>
                </a:lnTo>
                <a:lnTo>
                  <a:pt x="100" y="2"/>
                </a:lnTo>
                <a:lnTo>
                  <a:pt x="85" y="0"/>
                </a:lnTo>
              </a:path>
            </a:pathLst>
          </a:custGeom>
          <a:noFill/>
          <a:ln w="25400" cap="rnd" cmpd="sng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611" name="Text Box 75"/>
          <p:cNvSpPr txBox="1">
            <a:spLocks noChangeArrowheads="1"/>
          </p:cNvSpPr>
          <p:nvPr/>
        </p:nvSpPr>
        <p:spPr bwMode="auto">
          <a:xfrm>
            <a:off x="2051050" y="3343275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66CC"/>
                </a:solidFill>
              </a:rPr>
              <a:t>+</a:t>
            </a:r>
            <a:endParaRPr lang="en-US" altLang="en-US" sz="1800" b="1">
              <a:solidFill>
                <a:srgbClr val="FF66CC"/>
              </a:solidFill>
            </a:endParaRPr>
          </a:p>
        </p:txBody>
      </p:sp>
      <p:sp>
        <p:nvSpPr>
          <p:cNvPr id="65612" name="Text Box 76"/>
          <p:cNvSpPr txBox="1">
            <a:spLocks noChangeArrowheads="1"/>
          </p:cNvSpPr>
          <p:nvPr/>
        </p:nvSpPr>
        <p:spPr bwMode="auto">
          <a:xfrm>
            <a:off x="2600325" y="3343275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66CC"/>
                </a:solidFill>
              </a:rPr>
              <a:t>+</a:t>
            </a:r>
            <a:endParaRPr lang="en-US" altLang="en-US" sz="1800" b="1">
              <a:solidFill>
                <a:srgbClr val="FF66CC"/>
              </a:solidFill>
            </a:endParaRPr>
          </a:p>
        </p:txBody>
      </p:sp>
      <p:sp>
        <p:nvSpPr>
          <p:cNvPr id="65613" name="Text Box 77"/>
          <p:cNvSpPr txBox="1">
            <a:spLocks noChangeArrowheads="1"/>
          </p:cNvSpPr>
          <p:nvPr/>
        </p:nvSpPr>
        <p:spPr bwMode="auto">
          <a:xfrm>
            <a:off x="2051050" y="3929063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66CC"/>
                </a:solidFill>
              </a:rPr>
              <a:t>+</a:t>
            </a:r>
            <a:endParaRPr lang="en-US" altLang="en-US" sz="1800" b="1">
              <a:solidFill>
                <a:srgbClr val="FF66CC"/>
              </a:solidFill>
            </a:endParaRPr>
          </a:p>
        </p:txBody>
      </p:sp>
      <p:sp>
        <p:nvSpPr>
          <p:cNvPr id="65614" name="Text Box 78"/>
          <p:cNvSpPr txBox="1">
            <a:spLocks noChangeArrowheads="1"/>
          </p:cNvSpPr>
          <p:nvPr/>
        </p:nvSpPr>
        <p:spPr bwMode="auto">
          <a:xfrm>
            <a:off x="2600325" y="3929063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66CC"/>
                </a:solidFill>
              </a:rPr>
              <a:t>+</a:t>
            </a:r>
            <a:endParaRPr lang="en-US" altLang="en-US" sz="1800" b="1">
              <a:solidFill>
                <a:srgbClr val="FF66CC"/>
              </a:solidFill>
            </a:endParaRPr>
          </a:p>
        </p:txBody>
      </p:sp>
      <p:sp>
        <p:nvSpPr>
          <p:cNvPr id="65615" name="Text Box 79"/>
          <p:cNvSpPr txBox="1">
            <a:spLocks noChangeArrowheads="1"/>
          </p:cNvSpPr>
          <p:nvPr/>
        </p:nvSpPr>
        <p:spPr bwMode="auto">
          <a:xfrm>
            <a:off x="2314575" y="3175000"/>
            <a:ext cx="4508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schemeClr val="hlink"/>
                </a:solidFill>
              </a:rPr>
              <a:t>•</a:t>
            </a:r>
            <a:endParaRPr lang="en-US" altLang="en-US" sz="1800" b="1" u="sng">
              <a:solidFill>
                <a:srgbClr val="000000"/>
              </a:solidFill>
            </a:endParaRPr>
          </a:p>
        </p:txBody>
      </p:sp>
      <p:sp>
        <p:nvSpPr>
          <p:cNvPr id="65616" name="Text Box 80"/>
          <p:cNvSpPr txBox="1">
            <a:spLocks noChangeArrowheads="1"/>
          </p:cNvSpPr>
          <p:nvPr/>
        </p:nvSpPr>
        <p:spPr bwMode="auto">
          <a:xfrm>
            <a:off x="2125663" y="3678238"/>
            <a:ext cx="42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/>
              <a:t>e</a:t>
            </a:r>
            <a:r>
              <a:rPr lang="en-US" altLang="en-US" sz="2400" b="1" baseline="30000"/>
              <a:t>-</a:t>
            </a:r>
            <a:endParaRPr lang="en-US" altLang="en-US" sz="1800" b="1"/>
          </a:p>
        </p:txBody>
      </p:sp>
      <p:sp>
        <p:nvSpPr>
          <p:cNvPr id="65617" name="Text Box 81"/>
          <p:cNvSpPr txBox="1">
            <a:spLocks noChangeArrowheads="1"/>
          </p:cNvSpPr>
          <p:nvPr/>
        </p:nvSpPr>
        <p:spPr bwMode="auto">
          <a:xfrm>
            <a:off x="1216025" y="4514850"/>
            <a:ext cx="4508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schemeClr val="hlink"/>
                </a:solidFill>
              </a:rPr>
              <a:t>•</a:t>
            </a:r>
            <a:endParaRPr lang="en-US" altLang="en-US" sz="1800" b="1" u="sng">
              <a:solidFill>
                <a:srgbClr val="000000"/>
              </a:solidFill>
            </a:endParaRPr>
          </a:p>
        </p:txBody>
      </p:sp>
      <p:sp>
        <p:nvSpPr>
          <p:cNvPr id="65618" name="Text Box 82"/>
          <p:cNvSpPr txBox="1">
            <a:spLocks noChangeArrowheads="1"/>
          </p:cNvSpPr>
          <p:nvPr/>
        </p:nvSpPr>
        <p:spPr bwMode="auto">
          <a:xfrm>
            <a:off x="1182688" y="46386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 b="1" u="sng">
              <a:solidFill>
                <a:srgbClr val="000000"/>
              </a:solidFill>
            </a:endParaRPr>
          </a:p>
        </p:txBody>
      </p:sp>
      <p:sp>
        <p:nvSpPr>
          <p:cNvPr id="65619" name="Line 83"/>
          <p:cNvSpPr>
            <a:spLocks noChangeShapeType="1"/>
          </p:cNvSpPr>
          <p:nvPr/>
        </p:nvSpPr>
        <p:spPr bwMode="auto">
          <a:xfrm flipV="1">
            <a:off x="1519238" y="4514850"/>
            <a:ext cx="379412" cy="4191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 type="none" w="sm" len="sm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620" name="Text Box 84"/>
          <p:cNvSpPr txBox="1">
            <a:spLocks noChangeArrowheads="1"/>
          </p:cNvSpPr>
          <p:nvPr/>
        </p:nvSpPr>
        <p:spPr bwMode="auto">
          <a:xfrm>
            <a:off x="1141413" y="5100638"/>
            <a:ext cx="42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/>
              <a:t>e</a:t>
            </a:r>
            <a:r>
              <a:rPr lang="en-US" altLang="en-US" sz="2400" b="1" baseline="30000"/>
              <a:t>-</a:t>
            </a:r>
            <a:endParaRPr lang="en-US" altLang="en-US" sz="1800" b="1"/>
          </a:p>
        </p:txBody>
      </p:sp>
      <p:sp>
        <p:nvSpPr>
          <p:cNvPr id="65621" name="Text Box 85"/>
          <p:cNvSpPr txBox="1">
            <a:spLocks noChangeArrowheads="1"/>
          </p:cNvSpPr>
          <p:nvPr/>
        </p:nvSpPr>
        <p:spPr bwMode="auto">
          <a:xfrm>
            <a:off x="5283200" y="1905000"/>
            <a:ext cx="285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/>
              <a:t>Electrons Pair Off!</a:t>
            </a:r>
          </a:p>
        </p:txBody>
      </p:sp>
      <p:graphicFrame>
        <p:nvGraphicFramePr>
          <p:cNvPr id="65622" name="Object 86"/>
          <p:cNvGraphicFramePr>
            <a:graphicFrameLocks noChangeAspect="1"/>
          </p:cNvGraphicFramePr>
          <p:nvPr/>
        </p:nvGraphicFramePr>
        <p:xfrm>
          <a:off x="4665663" y="3344863"/>
          <a:ext cx="3792537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Equation" r:id="rId4" imgW="1460500" imgH="228600" progId="Equation.3">
                  <p:embed/>
                </p:oleObj>
              </mc:Choice>
              <mc:Fallback>
                <p:oleObj name="Equation" r:id="rId4" imgW="1460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5663" y="3344863"/>
                        <a:ext cx="3792537" cy="5937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623" name="Text Box 87"/>
          <p:cNvSpPr txBox="1">
            <a:spLocks noChangeArrowheads="1"/>
          </p:cNvSpPr>
          <p:nvPr/>
        </p:nvSpPr>
        <p:spPr bwMode="auto">
          <a:xfrm>
            <a:off x="4876800" y="2819400"/>
            <a:ext cx="170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1" u="sng"/>
              <a:t>BCS Equation</a:t>
            </a:r>
            <a:endParaRPr lang="en-US" altLang="en-US" sz="1800" b="1"/>
          </a:p>
        </p:txBody>
      </p:sp>
      <p:graphicFrame>
        <p:nvGraphicFramePr>
          <p:cNvPr id="65624" name="Object 88"/>
          <p:cNvGraphicFramePr>
            <a:graphicFrameLocks noChangeAspect="1"/>
          </p:cNvGraphicFramePr>
          <p:nvPr/>
        </p:nvGraphicFramePr>
        <p:xfrm>
          <a:off x="4648200" y="4038600"/>
          <a:ext cx="38100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Equation" r:id="rId6" imgW="1511300" imgH="685800" progId="Equation.3">
                  <p:embed/>
                </p:oleObj>
              </mc:Choice>
              <mc:Fallback>
                <p:oleObj name="Equation" r:id="rId6" imgW="15113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038600"/>
                        <a:ext cx="3810000" cy="13716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8672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905500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en-US" sz="3111" dirty="0">
                <a:latin typeface="Comic Sans MS"/>
                <a:cs typeface="Comic Sans MS"/>
              </a:rPr>
              <a:t>It takes two to Tango</a:t>
            </a:r>
          </a:p>
        </p:txBody>
      </p:sp>
      <p:pic>
        <p:nvPicPr>
          <p:cNvPr id="6" name="Picture Placeholder 5" descr="10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-50362" r="-50362"/>
          <a:stretch>
            <a:fillRect/>
          </a:stretch>
        </p:blipFill>
        <p:spPr>
          <a:xfrm>
            <a:off x="839787" y="346074"/>
            <a:ext cx="7412568" cy="5559426"/>
          </a:xfrm>
        </p:spPr>
      </p:pic>
    </p:spTree>
    <p:extLst>
      <p:ext uri="{BB962C8B-B14F-4D97-AF65-F5344CB8AC3E}">
        <p14:creationId xmlns:p14="http://schemas.microsoft.com/office/powerpoint/2010/main" val="3948566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omic Sans MS"/>
                <a:cs typeface="Comic Sans MS"/>
              </a:rPr>
              <a:t>conductor</a:t>
            </a:r>
          </a:p>
        </p:txBody>
      </p:sp>
      <p:pic>
        <p:nvPicPr>
          <p:cNvPr id="6" name="Picture Placeholder 4" descr="7699413-cartoon-conductor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45579" r="-45579"/>
          <a:stretch>
            <a:fillRect/>
          </a:stretch>
        </p:blipFill>
        <p:spPr>
          <a:xfrm>
            <a:off x="1792288" y="612775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1472605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>
                <a:latin typeface="Comic Sans MS"/>
                <a:cs typeface="Comic Sans MS"/>
              </a:rPr>
              <a:t>Semiconductor</a:t>
            </a:r>
          </a:p>
        </p:txBody>
      </p:sp>
      <p:pic>
        <p:nvPicPr>
          <p:cNvPr id="5" name="Picture Placeholder 4" descr="download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24223" r="-2422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39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92288" y="5367338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omic Sans MS"/>
              </a:rPr>
              <a:t>SUPERCONDUCTOR</a:t>
            </a:r>
          </a:p>
        </p:txBody>
      </p:sp>
      <p:pic>
        <p:nvPicPr>
          <p:cNvPr id="10" name="Picture Placeholder 9" descr="download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14" r="-14"/>
          <a:stretch>
            <a:fillRect/>
          </a:stretch>
        </p:blipFill>
        <p:spPr>
          <a:xfrm>
            <a:off x="-468810" y="0"/>
            <a:ext cx="7353798" cy="5367338"/>
          </a:xfrm>
        </p:spPr>
      </p:pic>
    </p:spTree>
    <p:extLst>
      <p:ext uri="{BB962C8B-B14F-4D97-AF65-F5344CB8AC3E}">
        <p14:creationId xmlns:p14="http://schemas.microsoft.com/office/powerpoint/2010/main" val="1908476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152400"/>
            <a:ext cx="5562600" cy="11430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Important Numbers</a:t>
            </a:r>
            <a:br>
              <a:rPr lang="en-US" altLang="en-US"/>
            </a:br>
            <a:r>
              <a:rPr lang="en-US" altLang="en-US"/>
              <a:t>in Superconductivity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990600" y="1981200"/>
            <a:ext cx="673576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Transition Temperature, T</a:t>
            </a:r>
            <a:r>
              <a:rPr lang="en-US" altLang="en-US" sz="2000" baseline="-25000">
                <a:solidFill>
                  <a:schemeClr val="tx1"/>
                </a:solidFill>
                <a:latin typeface="Comic Sans MS" pitchFamily="66" charset="0"/>
              </a:rPr>
              <a:t>C		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Way below 300 K</a:t>
            </a:r>
          </a:p>
          <a:p>
            <a:endParaRPr lang="en-US" altLang="en-US" sz="2000">
              <a:solidFill>
                <a:schemeClr val="tx1"/>
              </a:solidFill>
              <a:latin typeface="Comic Sans MS" pitchFamily="66" charset="0"/>
            </a:endParaRPr>
          </a:p>
          <a:p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Critical Current Density, J</a:t>
            </a:r>
            <a:r>
              <a:rPr lang="en-US" altLang="en-US" sz="2000" baseline="-25000">
                <a:solidFill>
                  <a:schemeClr val="tx1"/>
                </a:solidFill>
                <a:latin typeface="Comic Sans MS" pitchFamily="66" charset="0"/>
              </a:rPr>
              <a:t>C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		10</a:t>
            </a:r>
            <a:r>
              <a:rPr lang="en-US" altLang="en-US" sz="2000" baseline="30000">
                <a:solidFill>
                  <a:schemeClr val="tx1"/>
                </a:solidFill>
                <a:latin typeface="Comic Sans MS" pitchFamily="66" charset="0"/>
              </a:rPr>
              <a:t>-2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 - 10</a:t>
            </a:r>
            <a:r>
              <a:rPr lang="en-US" altLang="en-US" sz="2000" baseline="30000">
                <a:solidFill>
                  <a:schemeClr val="tx1"/>
                </a:solidFill>
                <a:latin typeface="Comic Sans MS" pitchFamily="66" charset="0"/>
              </a:rPr>
              <a:t>6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 A/cm</a:t>
            </a:r>
            <a:r>
              <a:rPr lang="en-US" altLang="en-US" sz="2000" baseline="3000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en-US" altLang="en-US" sz="200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altLang="en-US" sz="2000">
              <a:solidFill>
                <a:schemeClr val="tx1"/>
              </a:solidFill>
              <a:latin typeface="Comic Sans MS" pitchFamily="66" charset="0"/>
            </a:endParaRPr>
          </a:p>
          <a:p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Critical Magnetic Field, H</a:t>
            </a:r>
            <a:r>
              <a:rPr lang="en-US" altLang="en-US" sz="2000" baseline="-25000">
                <a:solidFill>
                  <a:schemeClr val="tx1"/>
                </a:solidFill>
                <a:latin typeface="Comic Sans MS" pitchFamily="66" charset="0"/>
              </a:rPr>
              <a:t>C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		10</a:t>
            </a:r>
            <a:r>
              <a:rPr lang="en-US" altLang="en-US" sz="2000" baseline="30000">
                <a:solidFill>
                  <a:schemeClr val="tx1"/>
                </a:solidFill>
                <a:latin typeface="Comic Sans MS" pitchFamily="66" charset="0"/>
              </a:rPr>
              <a:t>-4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 - 10  T</a:t>
            </a:r>
          </a:p>
          <a:p>
            <a:endParaRPr lang="en-US" altLang="en-US" sz="2000">
              <a:solidFill>
                <a:schemeClr val="tx1"/>
              </a:solidFill>
              <a:latin typeface="Comic Sans MS" pitchFamily="66" charset="0"/>
            </a:endParaRPr>
          </a:p>
          <a:p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</a:rPr>
              <a:t>London Penetration Depth, 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  <a:sym typeface="MT Symbol" pitchFamily="82" charset="2"/>
              </a:rPr>
              <a:t>		10 - &gt;1000 Å</a:t>
            </a:r>
          </a:p>
          <a:p>
            <a:endParaRPr lang="en-US" altLang="en-US" sz="2000">
              <a:solidFill>
                <a:schemeClr val="tx1"/>
              </a:solidFill>
              <a:latin typeface="Comic Sans MS" pitchFamily="66" charset="0"/>
              <a:sym typeface="MT Symbol" pitchFamily="82" charset="2"/>
            </a:endParaRPr>
          </a:p>
          <a:p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  <a:sym typeface="MT Symbol" pitchFamily="82" charset="2"/>
              </a:rPr>
              <a:t>Pippard Coherence Length, 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  <a:sym typeface="Symbol" pitchFamily="18" charset="2"/>
              </a:rPr>
              <a:t>		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  <a:sym typeface="MT Symbol" pitchFamily="82" charset="2"/>
              </a:rPr>
              <a:t>10 - &gt;1000 Å</a:t>
            </a:r>
          </a:p>
          <a:p>
            <a:endParaRPr lang="en-US" altLang="en-US" sz="2000">
              <a:solidFill>
                <a:schemeClr val="tx1"/>
              </a:solidFill>
              <a:latin typeface="Comic Sans MS" pitchFamily="66" charset="0"/>
              <a:sym typeface="MT Symbol" pitchFamily="82" charset="2"/>
            </a:endParaRPr>
          </a:p>
          <a:p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  <a:sym typeface="MT Symbol" pitchFamily="82" charset="2"/>
              </a:rPr>
              <a:t>G-L Parameter,  = /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  <a:sym typeface="Symbol" pitchFamily="18" charset="2"/>
              </a:rPr>
              <a:t>		0.01 - 100	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819400" y="5730875"/>
            <a:ext cx="571658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latin typeface="Comic Sans MS" pitchFamily="66" charset="0"/>
              </a:rPr>
              <a:t>NB! All these numbers depend on each</a:t>
            </a:r>
          </a:p>
          <a:p>
            <a:r>
              <a:rPr lang="en-US" altLang="en-US" sz="2400">
                <a:solidFill>
                  <a:srgbClr val="FF0000"/>
                </a:solidFill>
                <a:latin typeface="Comic Sans MS" pitchFamily="66" charset="0"/>
              </a:rPr>
              <a:t>other.  </a:t>
            </a:r>
            <a:r>
              <a:rPr lang="en-US" altLang="en-US" sz="2400">
                <a:solidFill>
                  <a:schemeClr val="tx1"/>
                </a:solidFill>
                <a:latin typeface="Comic Sans MS" pitchFamily="66" charset="0"/>
              </a:rPr>
              <a:t>E.g., H</a:t>
            </a:r>
            <a:r>
              <a:rPr lang="en-US" altLang="en-US" sz="2400" baseline="-25000">
                <a:solidFill>
                  <a:schemeClr val="tx1"/>
                </a:solidFill>
                <a:latin typeface="Comic Sans MS" pitchFamily="66" charset="0"/>
              </a:rPr>
              <a:t>C</a:t>
            </a:r>
            <a:r>
              <a:rPr lang="en-US" altLang="en-US" sz="2400">
                <a:solidFill>
                  <a:schemeClr val="tx1"/>
                </a:solidFill>
                <a:latin typeface="Comic Sans MS" pitchFamily="66" charset="0"/>
              </a:rPr>
              <a:t> ~ 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  <a:sym typeface="MT Symbol" pitchFamily="82" charset="2"/>
              </a:rPr>
              <a:t> </a:t>
            </a:r>
            <a:r>
              <a:rPr lang="en-US" altLang="en-US" sz="2000">
                <a:solidFill>
                  <a:schemeClr val="tx1"/>
                </a:solidFill>
                <a:latin typeface="Comic Sans MS" pitchFamily="66" charset="0"/>
                <a:sym typeface="Symbol" pitchFamily="18" charset="2"/>
              </a:rPr>
              <a:t></a:t>
            </a:r>
          </a:p>
        </p:txBody>
      </p:sp>
    </p:spTree>
    <p:extLst>
      <p:ext uri="{BB962C8B-B14F-4D97-AF65-F5344CB8AC3E}">
        <p14:creationId xmlns:p14="http://schemas.microsoft.com/office/powerpoint/2010/main" val="3018038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733800" y="152400"/>
            <a:ext cx="4876800" cy="1143000"/>
          </a:xfrm>
          <a:noFill/>
        </p:spPr>
        <p:txBody>
          <a:bodyPr lIns="98529" tIns="49265" rIns="98529" bIns="49265">
            <a:normAutofit fontScale="90000"/>
          </a:bodyPr>
          <a:lstStyle/>
          <a:p>
            <a:r>
              <a:rPr lang="en-US" altLang="en-US"/>
              <a:t>T</a:t>
            </a:r>
            <a:r>
              <a:rPr lang="en-US" altLang="en-US" baseline="-25000"/>
              <a:t>C</a:t>
            </a:r>
            <a:r>
              <a:rPr lang="en-US" altLang="en-US"/>
              <a:t> vs. Year:</a:t>
            </a:r>
            <a:br>
              <a:rPr lang="en-US" altLang="en-US"/>
            </a:br>
            <a:r>
              <a:rPr lang="en-US" altLang="en-US"/>
              <a:t>1911 - 1980</a:t>
            </a:r>
          </a:p>
        </p:txBody>
      </p:sp>
      <p:sp>
        <p:nvSpPr>
          <p:cNvPr id="17411" name="Rectangle 1091"/>
          <p:cNvSpPr>
            <a:spLocks noChangeArrowheads="1"/>
          </p:cNvSpPr>
          <p:nvPr/>
        </p:nvSpPr>
        <p:spPr bwMode="auto">
          <a:xfrm>
            <a:off x="3006725" y="5884863"/>
            <a:ext cx="4699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700">
                <a:solidFill>
                  <a:schemeClr val="tx1"/>
                </a:solidFill>
                <a:latin typeface="Arial" pitchFamily="34" charset="0"/>
              </a:rPr>
              <a:t>Year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12" name="Rectangle 1027"/>
          <p:cNvSpPr>
            <a:spLocks noChangeArrowheads="1"/>
          </p:cNvSpPr>
          <p:nvPr/>
        </p:nvSpPr>
        <p:spPr bwMode="auto">
          <a:xfrm>
            <a:off x="922338" y="1549400"/>
            <a:ext cx="4911725" cy="4049713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13" name="Rectangle 1028"/>
          <p:cNvSpPr>
            <a:spLocks noChangeArrowheads="1"/>
          </p:cNvSpPr>
          <p:nvPr/>
        </p:nvSpPr>
        <p:spPr bwMode="auto">
          <a:xfrm>
            <a:off x="922338" y="1549400"/>
            <a:ext cx="4911725" cy="4049713"/>
          </a:xfrm>
          <a:prstGeom prst="rect">
            <a:avLst/>
          </a:prstGeom>
          <a:noFill/>
          <a:ln w="238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14" name="Line 1029"/>
          <p:cNvSpPr>
            <a:spLocks noChangeShapeType="1"/>
          </p:cNvSpPr>
          <p:nvPr/>
        </p:nvSpPr>
        <p:spPr bwMode="auto">
          <a:xfrm>
            <a:off x="922338" y="1549400"/>
            <a:ext cx="1587" cy="4049713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Line 1030"/>
          <p:cNvSpPr>
            <a:spLocks noChangeShapeType="1"/>
          </p:cNvSpPr>
          <p:nvPr/>
        </p:nvSpPr>
        <p:spPr bwMode="auto">
          <a:xfrm>
            <a:off x="887413" y="5599113"/>
            <a:ext cx="71437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Line 1031"/>
          <p:cNvSpPr>
            <a:spLocks noChangeShapeType="1"/>
          </p:cNvSpPr>
          <p:nvPr/>
        </p:nvSpPr>
        <p:spPr bwMode="auto">
          <a:xfrm>
            <a:off x="887413" y="4787900"/>
            <a:ext cx="71437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Line 1032"/>
          <p:cNvSpPr>
            <a:spLocks noChangeShapeType="1"/>
          </p:cNvSpPr>
          <p:nvPr/>
        </p:nvSpPr>
        <p:spPr bwMode="auto">
          <a:xfrm>
            <a:off x="887413" y="3979863"/>
            <a:ext cx="71437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Line 1033"/>
          <p:cNvSpPr>
            <a:spLocks noChangeShapeType="1"/>
          </p:cNvSpPr>
          <p:nvPr/>
        </p:nvSpPr>
        <p:spPr bwMode="auto">
          <a:xfrm>
            <a:off x="887413" y="3168650"/>
            <a:ext cx="71437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Line 1034"/>
          <p:cNvSpPr>
            <a:spLocks noChangeShapeType="1"/>
          </p:cNvSpPr>
          <p:nvPr/>
        </p:nvSpPr>
        <p:spPr bwMode="auto">
          <a:xfrm>
            <a:off x="887413" y="2360613"/>
            <a:ext cx="71437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Line 1035"/>
          <p:cNvSpPr>
            <a:spLocks noChangeShapeType="1"/>
          </p:cNvSpPr>
          <p:nvPr/>
        </p:nvSpPr>
        <p:spPr bwMode="auto">
          <a:xfrm>
            <a:off x="887413" y="1549400"/>
            <a:ext cx="71437" cy="15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1" name="Line 1036"/>
          <p:cNvSpPr>
            <a:spLocks noChangeShapeType="1"/>
          </p:cNvSpPr>
          <p:nvPr/>
        </p:nvSpPr>
        <p:spPr bwMode="auto">
          <a:xfrm>
            <a:off x="922338" y="5599113"/>
            <a:ext cx="4911725" cy="1587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2" name="Line 1037"/>
          <p:cNvSpPr>
            <a:spLocks noChangeShapeType="1"/>
          </p:cNvSpPr>
          <p:nvPr/>
        </p:nvSpPr>
        <p:spPr bwMode="auto">
          <a:xfrm flipV="1">
            <a:off x="922338" y="5554663"/>
            <a:ext cx="1587" cy="889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3" name="Line 1038"/>
          <p:cNvSpPr>
            <a:spLocks noChangeShapeType="1"/>
          </p:cNvSpPr>
          <p:nvPr/>
        </p:nvSpPr>
        <p:spPr bwMode="auto">
          <a:xfrm flipV="1">
            <a:off x="1536700" y="5554663"/>
            <a:ext cx="1588" cy="889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4" name="Line 1039"/>
          <p:cNvSpPr>
            <a:spLocks noChangeShapeType="1"/>
          </p:cNvSpPr>
          <p:nvPr/>
        </p:nvSpPr>
        <p:spPr bwMode="auto">
          <a:xfrm flipV="1">
            <a:off x="2149475" y="5554663"/>
            <a:ext cx="1588" cy="889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5" name="Line 1040"/>
          <p:cNvSpPr>
            <a:spLocks noChangeShapeType="1"/>
          </p:cNvSpPr>
          <p:nvPr/>
        </p:nvSpPr>
        <p:spPr bwMode="auto">
          <a:xfrm flipV="1">
            <a:off x="2762250" y="5554663"/>
            <a:ext cx="1588" cy="889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6" name="Line 1041"/>
          <p:cNvSpPr>
            <a:spLocks noChangeShapeType="1"/>
          </p:cNvSpPr>
          <p:nvPr/>
        </p:nvSpPr>
        <p:spPr bwMode="auto">
          <a:xfrm flipV="1">
            <a:off x="3381375" y="5554663"/>
            <a:ext cx="1588" cy="889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7" name="Line 1042"/>
          <p:cNvSpPr>
            <a:spLocks noChangeShapeType="1"/>
          </p:cNvSpPr>
          <p:nvPr/>
        </p:nvSpPr>
        <p:spPr bwMode="auto">
          <a:xfrm flipV="1">
            <a:off x="3994150" y="5554663"/>
            <a:ext cx="1588" cy="889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8" name="Line 1043"/>
          <p:cNvSpPr>
            <a:spLocks noChangeShapeType="1"/>
          </p:cNvSpPr>
          <p:nvPr/>
        </p:nvSpPr>
        <p:spPr bwMode="auto">
          <a:xfrm flipV="1">
            <a:off x="4606925" y="5554663"/>
            <a:ext cx="1588" cy="889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9" name="Line 1044"/>
          <p:cNvSpPr>
            <a:spLocks noChangeShapeType="1"/>
          </p:cNvSpPr>
          <p:nvPr/>
        </p:nvSpPr>
        <p:spPr bwMode="auto">
          <a:xfrm flipV="1">
            <a:off x="5219700" y="5554663"/>
            <a:ext cx="1588" cy="889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0" name="Line 1045"/>
          <p:cNvSpPr>
            <a:spLocks noChangeShapeType="1"/>
          </p:cNvSpPr>
          <p:nvPr/>
        </p:nvSpPr>
        <p:spPr bwMode="auto">
          <a:xfrm flipV="1">
            <a:off x="5834063" y="5554663"/>
            <a:ext cx="1587" cy="889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1" name="Rectangle 1046"/>
          <p:cNvSpPr>
            <a:spLocks noChangeArrowheads="1"/>
          </p:cNvSpPr>
          <p:nvPr/>
        </p:nvSpPr>
        <p:spPr bwMode="auto">
          <a:xfrm>
            <a:off x="1571625" y="4889500"/>
            <a:ext cx="60325" cy="66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32" name="Line 1047"/>
          <p:cNvSpPr>
            <a:spLocks noChangeShapeType="1"/>
          </p:cNvSpPr>
          <p:nvPr/>
        </p:nvSpPr>
        <p:spPr bwMode="auto">
          <a:xfrm flipV="1">
            <a:off x="1595438" y="4892675"/>
            <a:ext cx="1587" cy="269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3" name="Line 1048"/>
          <p:cNvSpPr>
            <a:spLocks noChangeShapeType="1"/>
          </p:cNvSpPr>
          <p:nvPr/>
        </p:nvSpPr>
        <p:spPr bwMode="auto">
          <a:xfrm>
            <a:off x="1595438" y="4919663"/>
            <a:ext cx="1587" cy="254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4" name="Line 1049"/>
          <p:cNvSpPr>
            <a:spLocks noChangeShapeType="1"/>
          </p:cNvSpPr>
          <p:nvPr/>
        </p:nvSpPr>
        <p:spPr bwMode="auto">
          <a:xfrm flipH="1">
            <a:off x="1577975" y="4919663"/>
            <a:ext cx="174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5" name="Line 1050"/>
          <p:cNvSpPr>
            <a:spLocks noChangeShapeType="1"/>
          </p:cNvSpPr>
          <p:nvPr/>
        </p:nvSpPr>
        <p:spPr bwMode="auto">
          <a:xfrm>
            <a:off x="1595438" y="4919663"/>
            <a:ext cx="1746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6" name="Rectangle 1051"/>
          <p:cNvSpPr>
            <a:spLocks noChangeArrowheads="1"/>
          </p:cNvSpPr>
          <p:nvPr/>
        </p:nvSpPr>
        <p:spPr bwMode="auto">
          <a:xfrm>
            <a:off x="1755775" y="4433888"/>
            <a:ext cx="60325" cy="682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37" name="Line 1052"/>
          <p:cNvSpPr>
            <a:spLocks noChangeShapeType="1"/>
          </p:cNvSpPr>
          <p:nvPr/>
        </p:nvSpPr>
        <p:spPr bwMode="auto">
          <a:xfrm flipV="1">
            <a:off x="1779588" y="4438650"/>
            <a:ext cx="1587" cy="254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8" name="Line 1053"/>
          <p:cNvSpPr>
            <a:spLocks noChangeShapeType="1"/>
          </p:cNvSpPr>
          <p:nvPr/>
        </p:nvSpPr>
        <p:spPr bwMode="auto">
          <a:xfrm>
            <a:off x="1779588" y="4464050"/>
            <a:ext cx="1587" cy="269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9" name="Line 1054"/>
          <p:cNvSpPr>
            <a:spLocks noChangeShapeType="1"/>
          </p:cNvSpPr>
          <p:nvPr/>
        </p:nvSpPr>
        <p:spPr bwMode="auto">
          <a:xfrm flipH="1">
            <a:off x="1762125" y="4464050"/>
            <a:ext cx="17463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0" name="Line 1055"/>
          <p:cNvSpPr>
            <a:spLocks noChangeShapeType="1"/>
          </p:cNvSpPr>
          <p:nvPr/>
        </p:nvSpPr>
        <p:spPr bwMode="auto">
          <a:xfrm>
            <a:off x="1779588" y="4464050"/>
            <a:ext cx="190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1" name="Rectangle 1056"/>
          <p:cNvSpPr>
            <a:spLocks noChangeArrowheads="1"/>
          </p:cNvSpPr>
          <p:nvPr/>
        </p:nvSpPr>
        <p:spPr bwMode="auto">
          <a:xfrm>
            <a:off x="2863850" y="2816225"/>
            <a:ext cx="58738" cy="66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42" name="Line 1057"/>
          <p:cNvSpPr>
            <a:spLocks noChangeShapeType="1"/>
          </p:cNvSpPr>
          <p:nvPr/>
        </p:nvSpPr>
        <p:spPr bwMode="auto">
          <a:xfrm flipV="1">
            <a:off x="2887663" y="2819400"/>
            <a:ext cx="1587" cy="269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3" name="Line 1058"/>
          <p:cNvSpPr>
            <a:spLocks noChangeShapeType="1"/>
          </p:cNvSpPr>
          <p:nvPr/>
        </p:nvSpPr>
        <p:spPr bwMode="auto">
          <a:xfrm>
            <a:off x="2887663" y="2846388"/>
            <a:ext cx="1587" cy="254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4" name="Line 1059"/>
          <p:cNvSpPr>
            <a:spLocks noChangeShapeType="1"/>
          </p:cNvSpPr>
          <p:nvPr/>
        </p:nvSpPr>
        <p:spPr bwMode="auto">
          <a:xfrm flipH="1">
            <a:off x="2868613" y="2846388"/>
            <a:ext cx="1905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5" name="Line 1060"/>
          <p:cNvSpPr>
            <a:spLocks noChangeShapeType="1"/>
          </p:cNvSpPr>
          <p:nvPr/>
        </p:nvSpPr>
        <p:spPr bwMode="auto">
          <a:xfrm>
            <a:off x="2887663" y="2846388"/>
            <a:ext cx="1746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6" name="Rectangle 1061"/>
          <p:cNvSpPr>
            <a:spLocks noChangeArrowheads="1"/>
          </p:cNvSpPr>
          <p:nvPr/>
        </p:nvSpPr>
        <p:spPr bwMode="auto">
          <a:xfrm>
            <a:off x="4030663" y="2654300"/>
            <a:ext cx="58737" cy="682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47" name="Line 1062"/>
          <p:cNvSpPr>
            <a:spLocks noChangeShapeType="1"/>
          </p:cNvSpPr>
          <p:nvPr/>
        </p:nvSpPr>
        <p:spPr bwMode="auto">
          <a:xfrm flipV="1">
            <a:off x="4054475" y="2657475"/>
            <a:ext cx="1588" cy="269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8" name="Line 1063"/>
          <p:cNvSpPr>
            <a:spLocks noChangeShapeType="1"/>
          </p:cNvSpPr>
          <p:nvPr/>
        </p:nvSpPr>
        <p:spPr bwMode="auto">
          <a:xfrm>
            <a:off x="4054475" y="2684463"/>
            <a:ext cx="1588" cy="254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49" name="Line 1064"/>
          <p:cNvSpPr>
            <a:spLocks noChangeShapeType="1"/>
          </p:cNvSpPr>
          <p:nvPr/>
        </p:nvSpPr>
        <p:spPr bwMode="auto">
          <a:xfrm flipH="1">
            <a:off x="4035425" y="2684463"/>
            <a:ext cx="1905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0" name="Line 1065"/>
          <p:cNvSpPr>
            <a:spLocks noChangeShapeType="1"/>
          </p:cNvSpPr>
          <p:nvPr/>
        </p:nvSpPr>
        <p:spPr bwMode="auto">
          <a:xfrm>
            <a:off x="4054475" y="2684463"/>
            <a:ext cx="174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1" name="Rectangle 1066"/>
          <p:cNvSpPr>
            <a:spLocks noChangeArrowheads="1"/>
          </p:cNvSpPr>
          <p:nvPr/>
        </p:nvSpPr>
        <p:spPr bwMode="auto">
          <a:xfrm>
            <a:off x="4273550" y="2409825"/>
            <a:ext cx="60325" cy="682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52" name="Line 1067"/>
          <p:cNvSpPr>
            <a:spLocks noChangeShapeType="1"/>
          </p:cNvSpPr>
          <p:nvPr/>
        </p:nvSpPr>
        <p:spPr bwMode="auto">
          <a:xfrm flipV="1">
            <a:off x="4297363" y="2414588"/>
            <a:ext cx="1587" cy="254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3" name="Line 1068"/>
          <p:cNvSpPr>
            <a:spLocks noChangeShapeType="1"/>
          </p:cNvSpPr>
          <p:nvPr/>
        </p:nvSpPr>
        <p:spPr bwMode="auto">
          <a:xfrm>
            <a:off x="4297363" y="2439988"/>
            <a:ext cx="1587" cy="269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4" name="Line 1069"/>
          <p:cNvSpPr>
            <a:spLocks noChangeShapeType="1"/>
          </p:cNvSpPr>
          <p:nvPr/>
        </p:nvSpPr>
        <p:spPr bwMode="auto">
          <a:xfrm flipH="1">
            <a:off x="4279900" y="2439988"/>
            <a:ext cx="1746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5" name="Line 1070"/>
          <p:cNvSpPr>
            <a:spLocks noChangeShapeType="1"/>
          </p:cNvSpPr>
          <p:nvPr/>
        </p:nvSpPr>
        <p:spPr bwMode="auto">
          <a:xfrm>
            <a:off x="4297363" y="2439988"/>
            <a:ext cx="1746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6" name="Rectangle 1071"/>
          <p:cNvSpPr>
            <a:spLocks noChangeArrowheads="1"/>
          </p:cNvSpPr>
          <p:nvPr/>
        </p:nvSpPr>
        <p:spPr bwMode="auto">
          <a:xfrm>
            <a:off x="5500688" y="2087563"/>
            <a:ext cx="58737" cy="666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7457" name="Line 1072"/>
          <p:cNvSpPr>
            <a:spLocks noChangeShapeType="1"/>
          </p:cNvSpPr>
          <p:nvPr/>
        </p:nvSpPr>
        <p:spPr bwMode="auto">
          <a:xfrm flipV="1">
            <a:off x="5524500" y="2090738"/>
            <a:ext cx="1588" cy="269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8" name="Line 1073"/>
          <p:cNvSpPr>
            <a:spLocks noChangeShapeType="1"/>
          </p:cNvSpPr>
          <p:nvPr/>
        </p:nvSpPr>
        <p:spPr bwMode="auto">
          <a:xfrm>
            <a:off x="5524500" y="2117725"/>
            <a:ext cx="1588" cy="254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59" name="Line 1074"/>
          <p:cNvSpPr>
            <a:spLocks noChangeShapeType="1"/>
          </p:cNvSpPr>
          <p:nvPr/>
        </p:nvSpPr>
        <p:spPr bwMode="auto">
          <a:xfrm flipH="1">
            <a:off x="5505450" y="2117725"/>
            <a:ext cx="19050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0" name="Line 1075"/>
          <p:cNvSpPr>
            <a:spLocks noChangeShapeType="1"/>
          </p:cNvSpPr>
          <p:nvPr/>
        </p:nvSpPr>
        <p:spPr bwMode="auto">
          <a:xfrm>
            <a:off x="5524500" y="2117725"/>
            <a:ext cx="17463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1" name="Rectangle 1076"/>
          <p:cNvSpPr>
            <a:spLocks noChangeArrowheads="1"/>
          </p:cNvSpPr>
          <p:nvPr/>
        </p:nvSpPr>
        <p:spPr bwMode="auto">
          <a:xfrm>
            <a:off x="768350" y="5516563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62" name="Rectangle 1077"/>
          <p:cNvSpPr>
            <a:spLocks noChangeArrowheads="1"/>
          </p:cNvSpPr>
          <p:nvPr/>
        </p:nvSpPr>
        <p:spPr bwMode="auto">
          <a:xfrm>
            <a:off x="768350" y="4705350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5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63" name="Rectangle 1078"/>
          <p:cNvSpPr>
            <a:spLocks noChangeArrowheads="1"/>
          </p:cNvSpPr>
          <p:nvPr/>
        </p:nvSpPr>
        <p:spPr bwMode="auto">
          <a:xfrm>
            <a:off x="703263" y="3897313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64" name="Rectangle 1079"/>
          <p:cNvSpPr>
            <a:spLocks noChangeArrowheads="1"/>
          </p:cNvSpPr>
          <p:nvPr/>
        </p:nvSpPr>
        <p:spPr bwMode="auto">
          <a:xfrm>
            <a:off x="703263" y="3086100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15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65" name="Rectangle 1080"/>
          <p:cNvSpPr>
            <a:spLocks noChangeArrowheads="1"/>
          </p:cNvSpPr>
          <p:nvPr/>
        </p:nvSpPr>
        <p:spPr bwMode="auto">
          <a:xfrm>
            <a:off x="703263" y="2278063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20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66" name="Rectangle 1081"/>
          <p:cNvSpPr>
            <a:spLocks noChangeArrowheads="1"/>
          </p:cNvSpPr>
          <p:nvPr/>
        </p:nvSpPr>
        <p:spPr bwMode="auto">
          <a:xfrm>
            <a:off x="703263" y="1466850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25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67" name="Rectangle 1082"/>
          <p:cNvSpPr>
            <a:spLocks noChangeArrowheads="1"/>
          </p:cNvSpPr>
          <p:nvPr/>
        </p:nvSpPr>
        <p:spPr bwMode="auto">
          <a:xfrm>
            <a:off x="792163" y="567848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1900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68" name="Rectangle 1083"/>
          <p:cNvSpPr>
            <a:spLocks noChangeArrowheads="1"/>
          </p:cNvSpPr>
          <p:nvPr/>
        </p:nvSpPr>
        <p:spPr bwMode="auto">
          <a:xfrm>
            <a:off x="1404938" y="567848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1910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69" name="Rectangle 1084"/>
          <p:cNvSpPr>
            <a:spLocks noChangeArrowheads="1"/>
          </p:cNvSpPr>
          <p:nvPr/>
        </p:nvSpPr>
        <p:spPr bwMode="auto">
          <a:xfrm>
            <a:off x="2017713" y="567848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1920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70" name="Rectangle 1085"/>
          <p:cNvSpPr>
            <a:spLocks noChangeArrowheads="1"/>
          </p:cNvSpPr>
          <p:nvPr/>
        </p:nvSpPr>
        <p:spPr bwMode="auto">
          <a:xfrm>
            <a:off x="2630488" y="567848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1930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71" name="Rectangle 1086"/>
          <p:cNvSpPr>
            <a:spLocks noChangeArrowheads="1"/>
          </p:cNvSpPr>
          <p:nvPr/>
        </p:nvSpPr>
        <p:spPr bwMode="auto">
          <a:xfrm>
            <a:off x="3249613" y="567848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1940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72" name="Rectangle 1087"/>
          <p:cNvSpPr>
            <a:spLocks noChangeArrowheads="1"/>
          </p:cNvSpPr>
          <p:nvPr/>
        </p:nvSpPr>
        <p:spPr bwMode="auto">
          <a:xfrm>
            <a:off x="3863975" y="567848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1950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73" name="Rectangle 1088"/>
          <p:cNvSpPr>
            <a:spLocks noChangeArrowheads="1"/>
          </p:cNvSpPr>
          <p:nvPr/>
        </p:nvSpPr>
        <p:spPr bwMode="auto">
          <a:xfrm>
            <a:off x="4476750" y="567848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1960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74" name="Rectangle 1089"/>
          <p:cNvSpPr>
            <a:spLocks noChangeArrowheads="1"/>
          </p:cNvSpPr>
          <p:nvPr/>
        </p:nvSpPr>
        <p:spPr bwMode="auto">
          <a:xfrm>
            <a:off x="5089525" y="567848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1970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75" name="Rectangle 1090"/>
          <p:cNvSpPr>
            <a:spLocks noChangeArrowheads="1"/>
          </p:cNvSpPr>
          <p:nvPr/>
        </p:nvSpPr>
        <p:spPr bwMode="auto">
          <a:xfrm>
            <a:off x="5702300" y="567848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Arial" pitchFamily="34" charset="0"/>
              </a:rPr>
              <a:t>1980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76" name="Rectangle 1092"/>
          <p:cNvSpPr>
            <a:spLocks noChangeArrowheads="1"/>
          </p:cNvSpPr>
          <p:nvPr/>
        </p:nvSpPr>
        <p:spPr bwMode="auto">
          <a:xfrm rot="-5400000">
            <a:off x="-246062" y="3309938"/>
            <a:ext cx="1668462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700">
                <a:solidFill>
                  <a:schemeClr val="tx1"/>
                </a:solidFill>
                <a:latin typeface="Arial" pitchFamily="34" charset="0"/>
              </a:rPr>
              <a:t>Temperature (K)</a:t>
            </a:r>
            <a:endParaRPr lang="en-US" altLang="en-US" sz="4400">
              <a:solidFill>
                <a:schemeClr val="tx1"/>
              </a:solidFill>
            </a:endParaRPr>
          </a:p>
        </p:txBody>
      </p:sp>
      <p:sp>
        <p:nvSpPr>
          <p:cNvPr id="17477" name="Rectangle 1093"/>
          <p:cNvSpPr>
            <a:spLocks noChangeArrowheads="1"/>
          </p:cNvSpPr>
          <p:nvPr/>
        </p:nvSpPr>
        <p:spPr bwMode="auto">
          <a:xfrm>
            <a:off x="1276350" y="4935538"/>
            <a:ext cx="5635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257" tIns="69130" rIns="138257" bIns="69130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Arial" pitchFamily="34" charset="0"/>
              </a:rPr>
              <a:t>Hg</a:t>
            </a:r>
          </a:p>
        </p:txBody>
      </p:sp>
      <p:sp>
        <p:nvSpPr>
          <p:cNvPr id="17478" name="Rectangle 1094"/>
          <p:cNvSpPr>
            <a:spLocks noChangeArrowheads="1"/>
          </p:cNvSpPr>
          <p:nvPr/>
        </p:nvSpPr>
        <p:spPr bwMode="auto">
          <a:xfrm>
            <a:off x="1846263" y="4316413"/>
            <a:ext cx="5524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257" tIns="69130" rIns="138257" bIns="69130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Arial" pitchFamily="34" charset="0"/>
              </a:rPr>
              <a:t>Pb</a:t>
            </a:r>
          </a:p>
        </p:txBody>
      </p:sp>
      <p:sp>
        <p:nvSpPr>
          <p:cNvPr id="17479" name="Rectangle 1095"/>
          <p:cNvSpPr>
            <a:spLocks noChangeArrowheads="1"/>
          </p:cNvSpPr>
          <p:nvPr/>
        </p:nvSpPr>
        <p:spPr bwMode="auto">
          <a:xfrm>
            <a:off x="2703513" y="2801938"/>
            <a:ext cx="719137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257" tIns="69130" rIns="138257" bIns="69130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Arial" pitchFamily="34" charset="0"/>
              </a:rPr>
              <a:t>NbN</a:t>
            </a:r>
          </a:p>
        </p:txBody>
      </p:sp>
      <p:sp>
        <p:nvSpPr>
          <p:cNvPr id="17480" name="Rectangle 1096"/>
          <p:cNvSpPr>
            <a:spLocks noChangeArrowheads="1"/>
          </p:cNvSpPr>
          <p:nvPr/>
        </p:nvSpPr>
        <p:spPr bwMode="auto">
          <a:xfrm>
            <a:off x="3673475" y="2725738"/>
            <a:ext cx="7032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257" tIns="69130" rIns="138257" bIns="69130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Arial" pitchFamily="34" charset="0"/>
              </a:rPr>
              <a:t>V</a:t>
            </a:r>
            <a:r>
              <a:rPr lang="en-US" altLang="en-US" sz="1700" baseline="-25000">
                <a:solidFill>
                  <a:srgbClr val="000000"/>
                </a:solidFill>
                <a:latin typeface="Arial" pitchFamily="34" charset="0"/>
              </a:rPr>
              <a:t>3</a:t>
            </a:r>
            <a:r>
              <a:rPr lang="en-US" altLang="en-US" sz="1700">
                <a:solidFill>
                  <a:srgbClr val="000000"/>
                </a:solidFill>
                <a:latin typeface="Arial" pitchFamily="34" charset="0"/>
              </a:rPr>
              <a:t>Si</a:t>
            </a:r>
          </a:p>
        </p:txBody>
      </p:sp>
      <p:sp>
        <p:nvSpPr>
          <p:cNvPr id="17481" name="Rectangle 1097"/>
          <p:cNvSpPr>
            <a:spLocks noChangeArrowheads="1"/>
          </p:cNvSpPr>
          <p:nvPr/>
        </p:nvSpPr>
        <p:spPr bwMode="auto">
          <a:xfrm>
            <a:off x="4359275" y="2298700"/>
            <a:ext cx="917575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257" tIns="69130" rIns="138257" bIns="69130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Arial" pitchFamily="34" charset="0"/>
              </a:rPr>
              <a:t>Nb</a:t>
            </a:r>
            <a:r>
              <a:rPr lang="en-US" altLang="en-US" sz="1700" baseline="-25000">
                <a:solidFill>
                  <a:srgbClr val="000000"/>
                </a:solidFill>
                <a:latin typeface="Arial" pitchFamily="34" charset="0"/>
              </a:rPr>
              <a:t>3</a:t>
            </a:r>
            <a:r>
              <a:rPr lang="en-US" altLang="en-US" sz="1700">
                <a:solidFill>
                  <a:srgbClr val="000000"/>
                </a:solidFill>
                <a:latin typeface="Arial" pitchFamily="34" charset="0"/>
              </a:rPr>
              <a:t>Sn</a:t>
            </a:r>
          </a:p>
        </p:txBody>
      </p:sp>
      <p:sp>
        <p:nvSpPr>
          <p:cNvPr id="17482" name="Rectangle 1098"/>
          <p:cNvSpPr>
            <a:spLocks noChangeArrowheads="1"/>
          </p:cNvSpPr>
          <p:nvPr/>
        </p:nvSpPr>
        <p:spPr bwMode="auto">
          <a:xfrm>
            <a:off x="4932363" y="1676400"/>
            <a:ext cx="930275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8257" tIns="69130" rIns="138257" bIns="69130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700">
                <a:solidFill>
                  <a:srgbClr val="000000"/>
                </a:solidFill>
                <a:latin typeface="Arial" pitchFamily="34" charset="0"/>
              </a:rPr>
              <a:t>Nb</a:t>
            </a:r>
            <a:r>
              <a:rPr lang="en-US" altLang="en-US" sz="1700" baseline="-25000">
                <a:solidFill>
                  <a:srgbClr val="000000"/>
                </a:solidFill>
                <a:latin typeface="Arial" pitchFamily="34" charset="0"/>
              </a:rPr>
              <a:t>3</a:t>
            </a:r>
            <a:r>
              <a:rPr lang="en-US" altLang="en-US" sz="1700">
                <a:solidFill>
                  <a:srgbClr val="000000"/>
                </a:solidFill>
                <a:latin typeface="Arial" pitchFamily="34" charset="0"/>
              </a:rPr>
              <a:t>Ge</a:t>
            </a:r>
          </a:p>
        </p:txBody>
      </p:sp>
      <p:sp>
        <p:nvSpPr>
          <p:cNvPr id="17483" name="Rectangle 1099"/>
          <p:cNvSpPr>
            <a:spLocks noChangeArrowheads="1"/>
          </p:cNvSpPr>
          <p:nvPr/>
        </p:nvSpPr>
        <p:spPr bwMode="auto">
          <a:xfrm>
            <a:off x="6442075" y="5603875"/>
            <a:ext cx="150177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529" tIns="49265" rIns="98529" bIns="49265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900" u="sng">
                <a:solidFill>
                  <a:schemeClr val="tx1"/>
                </a:solidFill>
                <a:latin typeface="Arial" pitchFamily="34" charset="0"/>
              </a:rPr>
              <a:t>Cubic Metals</a:t>
            </a:r>
          </a:p>
        </p:txBody>
      </p:sp>
      <p:pic>
        <p:nvPicPr>
          <p:cNvPr id="17484" name="Picture 1100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1920875"/>
            <a:ext cx="1452562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85" name="Picture 1101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3795713"/>
            <a:ext cx="1452562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124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Properties</a:t>
            </a:r>
          </a:p>
        </p:txBody>
      </p:sp>
      <p:pic>
        <p:nvPicPr>
          <p:cNvPr id="19460" name="Picture 4" descr="J vs H-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92213"/>
            <a:ext cx="6934200" cy="55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034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371600"/>
            <a:ext cx="3733800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itle 1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…in their shoes…</a:t>
            </a:r>
          </a:p>
        </p:txBody>
      </p:sp>
      <p:sp>
        <p:nvSpPr>
          <p:cNvPr id="67588" name="Content Placeholder 3"/>
          <p:cNvSpPr>
            <a:spLocks noGrp="1"/>
          </p:cNvSpPr>
          <p:nvPr>
            <p:ph idx="4294967295"/>
          </p:nvPr>
        </p:nvSpPr>
        <p:spPr>
          <a:xfrm>
            <a:off x="4419600" y="1447800"/>
            <a:ext cx="4648200" cy="5105400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/>
              <a:t>Paul Archibald Grant</a:t>
            </a:r>
          </a:p>
          <a:p>
            <a:pPr lvl="1" eaLnBrk="1" hangingPunct="1"/>
            <a:r>
              <a:rPr lang="en-US" altLang="en-US" sz="2400"/>
              <a:t>W2AGZ</a:t>
            </a:r>
          </a:p>
          <a:p>
            <a:pPr lvl="1" eaLnBrk="1" hangingPunct="1"/>
            <a:r>
              <a:rPr lang="en-US" altLang="en-US" sz="2400"/>
              <a:t>US Navy, WWII</a:t>
            </a:r>
          </a:p>
          <a:p>
            <a:pPr lvl="1" eaLnBrk="1" hangingPunct="1"/>
            <a:r>
              <a:rPr lang="en-US" altLang="en-US" sz="2400">
                <a:solidFill>
                  <a:srgbClr val="FF0000"/>
                </a:solidFill>
              </a:rPr>
              <a:t>IBM, 1948-1974</a:t>
            </a:r>
          </a:p>
          <a:p>
            <a:pPr lvl="1" eaLnBrk="1" hangingPunct="1"/>
            <a:r>
              <a:rPr lang="en-US" altLang="en-US" sz="2400"/>
              <a:t>Ski Patrol, 1948-1970</a:t>
            </a:r>
          </a:p>
          <a:p>
            <a:pPr eaLnBrk="1" hangingPunct="1"/>
            <a:r>
              <a:rPr lang="en-US" altLang="en-US" sz="2800"/>
              <a:t>Mary Ann Whalen Grant</a:t>
            </a:r>
            <a:endParaRPr lang="en-US" altLang="en-US" sz="2400"/>
          </a:p>
          <a:p>
            <a:pPr lvl="1" eaLnBrk="1" hangingPunct="1"/>
            <a:r>
              <a:rPr lang="en-US" altLang="en-US" sz="2400"/>
              <a:t>CYO BB Champ, 1921</a:t>
            </a:r>
          </a:p>
          <a:p>
            <a:pPr lvl="1" eaLnBrk="1" hangingPunct="1"/>
            <a:r>
              <a:rPr lang="en-US" altLang="en-US" sz="2400"/>
              <a:t>NYS Bowling Champ, 1939</a:t>
            </a:r>
          </a:p>
          <a:p>
            <a:pPr lvl="1" eaLnBrk="1" hangingPunct="1"/>
            <a:r>
              <a:rPr lang="en-US" altLang="en-US" sz="2400"/>
              <a:t>Women’s Baseball, ‘33-’47</a:t>
            </a:r>
          </a:p>
          <a:p>
            <a:pPr lvl="1" eaLnBrk="1" hangingPunct="1"/>
            <a:r>
              <a:rPr lang="en-US" altLang="en-US" sz="2400">
                <a:solidFill>
                  <a:srgbClr val="FF0000"/>
                </a:solidFill>
              </a:rPr>
              <a:t>CHG&amp;E, 1927-1965</a:t>
            </a:r>
          </a:p>
          <a:p>
            <a:pPr lvl="1" eaLnBrk="1" hangingPunct="1"/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46981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152400"/>
            <a:ext cx="5181600" cy="1143000"/>
          </a:xfrm>
        </p:spPr>
        <p:txBody>
          <a:bodyPr/>
          <a:lstStyle/>
          <a:p>
            <a:r>
              <a:rPr lang="en-US" altLang="en-US"/>
              <a:t>MRI &amp; “Big Physics”</a:t>
            </a:r>
          </a:p>
        </p:txBody>
      </p:sp>
      <p:pic>
        <p:nvPicPr>
          <p:cNvPr id="18435" name="Picture 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43113"/>
            <a:ext cx="3994150" cy="2605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549275" y="4846638"/>
            <a:ext cx="39465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529" tIns="49265" rIns="98529" bIns="49265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100" u="sng">
                <a:solidFill>
                  <a:srgbClr val="000000"/>
                </a:solidFill>
                <a:latin typeface="Arial" pitchFamily="34" charset="0"/>
              </a:rPr>
              <a:t>Magnetic Resonance Imaging</a:t>
            </a:r>
            <a:endParaRPr lang="en-US" altLang="en-US" sz="190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altLang="en-US" sz="1900">
                <a:solidFill>
                  <a:srgbClr val="000000"/>
                </a:solidFill>
                <a:latin typeface="Arial" pitchFamily="34" charset="0"/>
              </a:rPr>
              <a:t>Philips</a:t>
            </a:r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5413375" y="4846638"/>
            <a:ext cx="32051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529" tIns="49265" rIns="98529" bIns="49265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100" u="sng">
                <a:solidFill>
                  <a:srgbClr val="000000"/>
                </a:solidFill>
                <a:latin typeface="Arial" pitchFamily="34" charset="0"/>
              </a:rPr>
              <a:t>Tevatron</a:t>
            </a:r>
            <a:endParaRPr lang="en-US" altLang="en-US" sz="190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altLang="en-US" sz="1900">
                <a:solidFill>
                  <a:srgbClr val="000000"/>
                </a:solidFill>
                <a:latin typeface="Arial" pitchFamily="34" charset="0"/>
              </a:rPr>
              <a:t>Fermi National Laboratory</a:t>
            </a:r>
          </a:p>
        </p:txBody>
      </p:sp>
      <p:pic>
        <p:nvPicPr>
          <p:cNvPr id="18438" name="Picture 8" descr="m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3886200" cy="2582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304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228600"/>
            <a:ext cx="5791200" cy="1143000"/>
          </a:xfrm>
          <a:noFill/>
        </p:spPr>
        <p:txBody>
          <a:bodyPr lIns="98529" tIns="49265" rIns="98529" bIns="49265">
            <a:normAutofit fontScale="90000"/>
          </a:bodyPr>
          <a:lstStyle/>
          <a:p>
            <a:r>
              <a:rPr lang="en-US" altLang="en-US"/>
              <a:t>1986</a:t>
            </a:r>
            <a:br>
              <a:rPr lang="en-US" altLang="en-US"/>
            </a:br>
            <a:r>
              <a:rPr lang="en-US" altLang="en-US"/>
              <a:t>Another Big Surprise!</a:t>
            </a:r>
          </a:p>
        </p:txBody>
      </p:sp>
      <p:pic>
        <p:nvPicPr>
          <p:cNvPr id="19459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1600200"/>
            <a:ext cx="2900362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236663" y="5391150"/>
            <a:ext cx="257333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529" tIns="49265" rIns="98529" bIns="49265">
            <a:spAutoFit/>
          </a:bodyPr>
          <a:lstStyle>
            <a:lvl1pPr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 defTabSz="9779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900" u="sng">
                <a:solidFill>
                  <a:schemeClr val="tx1"/>
                </a:solidFill>
                <a:latin typeface="Arial" pitchFamily="34" charset="0"/>
              </a:rPr>
              <a:t>Bednorz and Mueller</a:t>
            </a:r>
          </a:p>
          <a:p>
            <a:r>
              <a:rPr lang="en-US" altLang="en-US" sz="1900" u="sng">
                <a:solidFill>
                  <a:schemeClr val="tx1"/>
                </a:solidFill>
                <a:latin typeface="Arial" pitchFamily="34" charset="0"/>
              </a:rPr>
              <a:t>IBM Zuerich, 1986</a:t>
            </a:r>
          </a:p>
        </p:txBody>
      </p:sp>
      <p:pic>
        <p:nvPicPr>
          <p:cNvPr id="19461" name="Picture 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3943350" cy="448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5791200" y="5129213"/>
            <a:ext cx="2006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>
                <a:solidFill>
                  <a:srgbClr val="0000CC"/>
                </a:solidFill>
                <a:latin typeface="Comic Sans MS" pitchFamily="66" charset="0"/>
              </a:rPr>
              <a:t>Onset T</a:t>
            </a:r>
            <a:r>
              <a:rPr lang="en-US" altLang="en-US" sz="1800" baseline="-25000">
                <a:solidFill>
                  <a:srgbClr val="0000CC"/>
                </a:solidFill>
                <a:latin typeface="Comic Sans MS" pitchFamily="66" charset="0"/>
              </a:rPr>
              <a:t>C</a:t>
            </a:r>
            <a:r>
              <a:rPr lang="en-US" altLang="en-US" sz="1800">
                <a:solidFill>
                  <a:srgbClr val="0000CC"/>
                </a:solidFill>
                <a:latin typeface="Comic Sans MS" pitchFamily="66" charset="0"/>
              </a:rPr>
              <a:t> = 40 K !</a:t>
            </a:r>
          </a:p>
        </p:txBody>
      </p:sp>
      <p:sp>
        <p:nvSpPr>
          <p:cNvPr id="19463" name="AutoShape 11"/>
          <p:cNvSpPr>
            <a:spLocks noChangeArrowheads="1"/>
          </p:cNvSpPr>
          <p:nvPr/>
        </p:nvSpPr>
        <p:spPr bwMode="auto">
          <a:xfrm>
            <a:off x="5715000" y="4957763"/>
            <a:ext cx="2224088" cy="612775"/>
          </a:xfrm>
          <a:prstGeom prst="wedgeRoundRectCallout">
            <a:avLst>
              <a:gd name="adj1" fmla="val -49856"/>
              <a:gd name="adj2" fmla="val -172449"/>
              <a:gd name="adj3" fmla="val 16667"/>
            </a:avLst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91976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1987</a:t>
            </a:r>
            <a:br>
              <a:rPr lang="en-US" altLang="en-US"/>
            </a:br>
            <a:r>
              <a:rPr lang="en-US" altLang="en-US"/>
              <a:t>“The Prize!”</a:t>
            </a:r>
          </a:p>
        </p:txBody>
      </p:sp>
      <p:pic>
        <p:nvPicPr>
          <p:cNvPr id="2048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6137275" cy="45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72870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March 3, 1987</a:t>
            </a:r>
            <a:br>
              <a:rPr lang="en-US" altLang="en-US"/>
            </a:br>
            <a:r>
              <a:rPr lang="en-US" altLang="en-US"/>
              <a:t>“123” Discovered</a:t>
            </a:r>
          </a:p>
        </p:txBody>
      </p:sp>
      <p:pic>
        <p:nvPicPr>
          <p:cNvPr id="21507" name="Picture 3" descr="thearcbo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43075"/>
            <a:ext cx="36068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295400" y="6553200"/>
            <a:ext cx="3657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33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 b="1">
                <a:solidFill>
                  <a:srgbClr val="00CC99"/>
                </a:solidFill>
                <a:latin typeface="Times New Roman" pitchFamily="18" charset="0"/>
              </a:defRPr>
            </a:lvl1pPr>
            <a:lvl2pPr marL="742950" indent="-285750">
              <a:defRPr sz="3600" b="1">
                <a:solidFill>
                  <a:srgbClr val="00CC99"/>
                </a:solidFill>
                <a:latin typeface="Times New Roman" pitchFamily="18" charset="0"/>
              </a:defRPr>
            </a:lvl2pPr>
            <a:lvl3pPr marL="11430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3pPr>
            <a:lvl4pPr marL="16002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4pPr>
            <a:lvl5pPr marL="2057400" indent="-228600">
              <a:defRPr sz="3600" b="1">
                <a:solidFill>
                  <a:srgbClr val="00CC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CC99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1509" name="Picture 5" descr="123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29845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776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76200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Woodstock of Physics</a:t>
            </a:r>
            <a:br>
              <a:rPr lang="en-US" altLang="en-US"/>
            </a:br>
            <a:r>
              <a:rPr lang="en-US" altLang="en-US"/>
              <a:t> NYC, 1987</a:t>
            </a:r>
          </a:p>
        </p:txBody>
      </p:sp>
      <p:pic>
        <p:nvPicPr>
          <p:cNvPr id="22531" name="Picture 3" descr="Nature Wood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71600"/>
            <a:ext cx="406876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8244" name="Group 4"/>
          <p:cNvGrpSpPr>
            <a:grpSpLocks/>
          </p:cNvGrpSpPr>
          <p:nvPr/>
        </p:nvGrpSpPr>
        <p:grpSpPr bwMode="auto">
          <a:xfrm>
            <a:off x="685800" y="1179513"/>
            <a:ext cx="2819400" cy="4811712"/>
            <a:chOff x="432" y="743"/>
            <a:chExt cx="1632" cy="3031"/>
          </a:xfrm>
        </p:grpSpPr>
        <p:pic>
          <p:nvPicPr>
            <p:cNvPr id="22533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008"/>
              <a:ext cx="1632" cy="2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534" name="Text Box 6"/>
            <p:cNvSpPr txBox="1">
              <a:spLocks noChangeArrowheads="1"/>
            </p:cNvSpPr>
            <p:nvPr/>
          </p:nvSpPr>
          <p:spPr bwMode="auto">
            <a:xfrm>
              <a:off x="432" y="743"/>
              <a:ext cx="148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600" b="1">
                  <a:solidFill>
                    <a:srgbClr val="00CC99"/>
                  </a:solidFill>
                  <a:latin typeface="Times New Roman" pitchFamily="18" charset="0"/>
                </a:defRPr>
              </a:lvl1pPr>
              <a:lvl2pPr marL="742950" indent="-285750">
                <a:defRPr sz="3600" b="1">
                  <a:solidFill>
                    <a:srgbClr val="00CC99"/>
                  </a:solidFill>
                  <a:latin typeface="Times New Roman" pitchFamily="18" charset="0"/>
                </a:defRPr>
              </a:lvl2pPr>
              <a:lvl3pPr marL="1143000" indent="-228600">
                <a:defRPr sz="3600" b="1">
                  <a:solidFill>
                    <a:srgbClr val="00CC99"/>
                  </a:solidFill>
                  <a:latin typeface="Times New Roman" pitchFamily="18" charset="0"/>
                </a:defRPr>
              </a:lvl3pPr>
              <a:lvl4pPr marL="1600200" indent="-228600">
                <a:defRPr sz="3600" b="1">
                  <a:solidFill>
                    <a:srgbClr val="00CC99"/>
                  </a:solidFill>
                  <a:latin typeface="Times New Roman" pitchFamily="18" charset="0"/>
                </a:defRPr>
              </a:lvl4pPr>
              <a:lvl5pPr marL="2057400" indent="-228600">
                <a:defRPr sz="3600" b="1">
                  <a:solidFill>
                    <a:srgbClr val="00CC99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CC99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CC99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CC99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00CC99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800">
                  <a:solidFill>
                    <a:srgbClr val="FF0000"/>
                  </a:solidFill>
                  <a:latin typeface="Arial" pitchFamily="34" charset="0"/>
                </a:rPr>
                <a:t>Physicists’ Night Out!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196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152400"/>
            <a:ext cx="7543800" cy="1143000"/>
          </a:xfrm>
        </p:spPr>
        <p:txBody>
          <a:bodyPr/>
          <a:lstStyle/>
          <a:p>
            <a:pPr eaLnBrk="1" hangingPunct="1"/>
            <a:r>
              <a:rPr lang="en-US" altLang="en-US"/>
              <a:t>“The Great Communicator”</a:t>
            </a:r>
          </a:p>
        </p:txBody>
      </p:sp>
      <p:pic>
        <p:nvPicPr>
          <p:cNvPr id="204803" name="Picture 3" descr="rea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705600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68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/>
              <a:t>Today</a:t>
            </a:r>
          </a:p>
        </p:txBody>
      </p:sp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84263"/>
            <a:ext cx="7391400" cy="508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3581400" y="62484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Year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152400" y="3367088"/>
            <a:ext cx="76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Tc (K)</a:t>
            </a:r>
          </a:p>
        </p:txBody>
      </p:sp>
    </p:spTree>
    <p:extLst>
      <p:ext uri="{BB962C8B-B14F-4D97-AF65-F5344CB8AC3E}">
        <p14:creationId xmlns:p14="http://schemas.microsoft.com/office/powerpoint/2010/main" val="1790998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114550"/>
            <a:ext cx="90487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Tit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/>
              <a:t>Where Can We Apply Superconductivity to Electric Power?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1600" y="5562600"/>
            <a:ext cx="502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US" altLang="en-US" sz="2800" b="1">
                <a:solidFill>
                  <a:srgbClr val="00B050"/>
                </a:solidFill>
              </a:rPr>
              <a:t>Potentially Everywhere</a:t>
            </a:r>
          </a:p>
        </p:txBody>
      </p:sp>
    </p:spTree>
    <p:extLst>
      <p:ext uri="{BB962C8B-B14F-4D97-AF65-F5344CB8AC3E}">
        <p14:creationId xmlns:p14="http://schemas.microsoft.com/office/powerpoint/2010/main" val="139131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Gen II Coated Conductor</a:t>
            </a:r>
          </a:p>
        </p:txBody>
      </p:sp>
      <p:pic>
        <p:nvPicPr>
          <p:cNvPr id="27652" name="Picture 4" descr="Fig_02_Appl-page_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06513"/>
            <a:ext cx="6324600" cy="425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62000" y="586740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American Superconductor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876800" y="58674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SuperPower</a:t>
            </a:r>
          </a:p>
        </p:txBody>
      </p:sp>
    </p:spTree>
    <p:extLst>
      <p:ext uri="{BB962C8B-B14F-4D97-AF65-F5344CB8AC3E}">
        <p14:creationId xmlns:p14="http://schemas.microsoft.com/office/powerpoint/2010/main" val="42380754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Autofit/>
          </a:bodyPr>
          <a:lstStyle/>
          <a:p>
            <a:r>
              <a:rPr lang="en-US" sz="3600" dirty="0"/>
              <a:t>HTSC </a:t>
            </a:r>
            <a:r>
              <a:rPr lang="en-US" sz="3600" dirty="0" err="1"/>
              <a:t>SuperCables</a:t>
            </a:r>
            <a:r>
              <a:rPr lang="en-US" sz="3600" dirty="0"/>
              <a:t>:</a:t>
            </a:r>
            <a:br>
              <a:rPr lang="en-US" sz="3600"/>
            </a:br>
            <a:r>
              <a:rPr lang="en-US" sz="3600"/>
              <a:t>Brief History</a:t>
            </a:r>
            <a:endParaRPr lang="en-US" sz="3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04800" y="1138511"/>
            <a:ext cx="2736849" cy="2366689"/>
            <a:chOff x="350838" y="986111"/>
            <a:chExt cx="2736849" cy="236668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838" y="986111"/>
              <a:ext cx="1477962" cy="2366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335865"/>
              <a:ext cx="1258887" cy="1940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389772" y="4343400"/>
            <a:ext cx="2449428" cy="1629679"/>
            <a:chOff x="2743200" y="2608263"/>
            <a:chExt cx="6172200" cy="3436881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743200" y="2608263"/>
              <a:ext cx="6172200" cy="3411537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3011486" y="4876800"/>
              <a:ext cx="2398714" cy="1168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EPRI SCDC</a:t>
              </a:r>
            </a:p>
            <a:p>
              <a:r>
                <a:rPr lang="en-US" sz="1000" dirty="0"/>
                <a:t>100 kV, 100 kA, 10 GW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24225" y="1524000"/>
            <a:ext cx="2466975" cy="1400855"/>
            <a:chOff x="2486025" y="2452688"/>
            <a:chExt cx="4171950" cy="2369014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025" y="2452688"/>
              <a:ext cx="4171950" cy="195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049802" y="4405313"/>
              <a:ext cx="2651772" cy="416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Sumitomo 66 kV 3-in-1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96000" y="1296492"/>
            <a:ext cx="2830404" cy="2019479"/>
            <a:chOff x="1919288" y="1519238"/>
            <a:chExt cx="5353261" cy="3819525"/>
          </a:xfrm>
        </p:grpSpPr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288" y="1519238"/>
              <a:ext cx="5305425" cy="381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876800" y="4648200"/>
              <a:ext cx="2395749" cy="436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/>
                <a:t>Furakawa</a:t>
              </a:r>
              <a:r>
                <a:rPr lang="en-US" sz="900" dirty="0"/>
                <a:t>, 275 kV, 3 kA</a:t>
              </a:r>
            </a:p>
          </p:txBody>
        </p:sp>
      </p:grp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36318"/>
            <a:ext cx="2935287" cy="157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276600" y="3798020"/>
            <a:ext cx="2960676" cy="2757412"/>
            <a:chOff x="3276600" y="3798020"/>
            <a:chExt cx="2960676" cy="2757412"/>
          </a:xfrm>
        </p:grpSpPr>
        <p:pic>
          <p:nvPicPr>
            <p:cNvPr id="21510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798020"/>
              <a:ext cx="2960676" cy="2450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114800" y="6324600"/>
              <a:ext cx="12192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St. Petersburg, Russia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8600" y="76200"/>
            <a:ext cx="8839200" cy="6705600"/>
            <a:chOff x="228600" y="76200"/>
            <a:chExt cx="8839200" cy="6705600"/>
          </a:xfrm>
        </p:grpSpPr>
        <p:cxnSp>
          <p:nvCxnSpPr>
            <p:cNvPr id="15" name="Straight Arrow Connector 14"/>
            <p:cNvCxnSpPr>
              <a:stCxn id="3" idx="1"/>
            </p:cNvCxnSpPr>
            <p:nvPr/>
          </p:nvCxnSpPr>
          <p:spPr>
            <a:xfrm>
              <a:off x="457200" y="495300"/>
              <a:ext cx="8077200" cy="5944716"/>
            </a:xfrm>
            <a:prstGeom prst="straightConnector1">
              <a:avLst/>
            </a:prstGeom>
            <a:ln w="476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28600" y="762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~ 1997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153400" y="64124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~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956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computermuseum.li/Testpage/Watson-Sr-THI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58913"/>
            <a:ext cx="2958082" cy="38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IBM Poughkeepsie - 1952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05200" y="2134224"/>
            <a:ext cx="2197100" cy="2781924"/>
            <a:chOff x="3505200" y="2134224"/>
            <a:chExt cx="2197100" cy="2781924"/>
          </a:xfrm>
        </p:grpSpPr>
        <p:pic>
          <p:nvPicPr>
            <p:cNvPr id="4" name="Picture 10" descr="P:\dcim\100MEDIA\IMAG003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2134224"/>
              <a:ext cx="1663700" cy="278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ight Arrow 6"/>
            <p:cNvSpPr/>
            <p:nvPr/>
          </p:nvSpPr>
          <p:spPr>
            <a:xfrm>
              <a:off x="3505200" y="3396456"/>
              <a:ext cx="457200" cy="1287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791200" y="1932709"/>
            <a:ext cx="2819400" cy="3325091"/>
            <a:chOff x="5791200" y="1932709"/>
            <a:chExt cx="2819400" cy="332509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1932709"/>
              <a:ext cx="2286000" cy="3325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ight Arrow 8"/>
            <p:cNvSpPr/>
            <p:nvPr/>
          </p:nvSpPr>
          <p:spPr>
            <a:xfrm>
              <a:off x="5791200" y="3452670"/>
              <a:ext cx="457200" cy="1287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43000" y="5786735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Visit </a:t>
            </a:r>
            <a:r>
              <a:rPr lang="en-US" sz="2400" dirty="0">
                <a:solidFill>
                  <a:prstClr val="black"/>
                </a:solidFill>
                <a:hlinkClick r:id="rId5"/>
              </a:rPr>
              <a:t>www.w2agz.com</a:t>
            </a:r>
            <a:r>
              <a:rPr lang="en-US" sz="2400" dirty="0">
                <a:solidFill>
                  <a:prstClr val="black"/>
                </a:solidFill>
              </a:rPr>
              <a:t> for the whole story</a:t>
            </a:r>
          </a:p>
        </p:txBody>
      </p:sp>
    </p:spTree>
    <p:extLst>
      <p:ext uri="{BB962C8B-B14F-4D97-AF65-F5344CB8AC3E}">
        <p14:creationId xmlns:p14="http://schemas.microsoft.com/office/powerpoint/2010/main" val="314159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6263"/>
            <a:ext cx="29432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3"/>
          <p:cNvSpPr>
            <a:spLocks noGrp="1"/>
          </p:cNvSpPr>
          <p:nvPr>
            <p:ph type="title"/>
          </p:nvPr>
        </p:nvSpPr>
        <p:spPr>
          <a:xfrm>
            <a:off x="3886200" y="274638"/>
            <a:ext cx="4800600" cy="1143000"/>
          </a:xfrm>
        </p:spPr>
        <p:txBody>
          <a:bodyPr/>
          <a:lstStyle/>
          <a:p>
            <a:r>
              <a:rPr lang="en-US" dirty="0"/>
              <a:t>Pacific Intertie</a:t>
            </a:r>
          </a:p>
        </p:txBody>
      </p:sp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4419600" y="1371600"/>
            <a:ext cx="4191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/>
              <a:t> HVDC, +/- 500 kV, 3.1 kA, 3.1 GW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/>
              <a:t> 1,362 km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/>
              <a:t> ~50% of LA Power Consumption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/>
              <a:t> T&amp;D Losses ~ 10%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092854" y="2177526"/>
            <a:ext cx="2514600" cy="2242074"/>
            <a:chOff x="5092854" y="2177526"/>
            <a:chExt cx="2514600" cy="2242074"/>
          </a:xfrm>
        </p:grpSpPr>
        <p:sp>
          <p:nvSpPr>
            <p:cNvPr id="2" name="Oval 1"/>
            <p:cNvSpPr/>
            <p:nvPr/>
          </p:nvSpPr>
          <p:spPr>
            <a:xfrm>
              <a:off x="6117516" y="2177526"/>
              <a:ext cx="45720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92854" y="2942272"/>
              <a:ext cx="2514600" cy="147732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omic Sans MS" panose="030F0702030302020204" pitchFamily="66" charset="0"/>
                </a:rPr>
                <a:t>Tear down the PI and replace with HTSC underground cables to capture this saving?</a:t>
              </a:r>
            </a:p>
          </p:txBody>
        </p:sp>
        <p:cxnSp>
          <p:nvCxnSpPr>
            <p:cNvPr id="6" name="Straight Connector 5"/>
            <p:cNvCxnSpPr>
              <a:stCxn id="4" idx="0"/>
              <a:endCxn id="2" idx="4"/>
            </p:cNvCxnSpPr>
            <p:nvPr/>
          </p:nvCxnSpPr>
          <p:spPr>
            <a:xfrm flipH="1" flipV="1">
              <a:off x="6346116" y="2634726"/>
              <a:ext cx="4038" cy="30754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733800" y="45720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Comic Sans MS" panose="030F0702030302020204" pitchFamily="66" charset="0"/>
              </a:rPr>
              <a:t>Ain’t</a:t>
            </a:r>
            <a:r>
              <a:rPr lang="en-US" sz="2400" i="1" dirty="0"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latin typeface="Comic Sans MS" panose="030F0702030302020204" pitchFamily="66" charset="0"/>
              </a:rPr>
              <a:t>gonna</a:t>
            </a:r>
            <a:r>
              <a:rPr lang="en-US" sz="2400" i="1" dirty="0">
                <a:latin typeface="Comic Sans MS" panose="030F0702030302020204" pitchFamily="66" charset="0"/>
              </a:rPr>
              <a:t> happen, baby! </a:t>
            </a:r>
          </a:p>
          <a:p>
            <a:pPr algn="ctr"/>
            <a:r>
              <a:rPr lang="en-US" sz="2400" i="1" dirty="0">
                <a:latin typeface="Comic Sans MS" panose="030F0702030302020204" pitchFamily="66" charset="0"/>
              </a:rPr>
              <a:t> Not a “compelling need!”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9000" y="55626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Comic Sans MS" panose="030F0702030302020204" pitchFamily="66" charset="0"/>
              </a:rPr>
              <a:t>Even should the cost of the wire be </a:t>
            </a:r>
            <a:r>
              <a:rPr lang="en-US" sz="2400" i="1" u="sng" dirty="0">
                <a:latin typeface="Comic Sans MS" panose="030F0702030302020204" pitchFamily="66" charset="0"/>
              </a:rPr>
              <a:t>zero</a:t>
            </a:r>
            <a:r>
              <a:rPr lang="en-US" sz="2400" i="1" dirty="0">
                <a:latin typeface="Comic Sans MS" panose="030F07020303020202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9658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939"/>
            <a:ext cx="7772400" cy="1143000"/>
          </a:xfrm>
        </p:spPr>
        <p:txBody>
          <a:bodyPr/>
          <a:lstStyle/>
          <a:p>
            <a:r>
              <a:rPr lang="en-US" sz="2800" b="1" dirty="0">
                <a:latin typeface="Comic Sans MS" panose="030F0702030302020204" pitchFamily="66" charset="0"/>
              </a:rPr>
              <a:t>Required Reading!</a:t>
            </a: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(Thanks to Steve </a:t>
            </a:r>
            <a:r>
              <a:rPr lang="en-US" sz="2800" b="1" dirty="0" err="1">
                <a:latin typeface="Comic Sans MS" panose="030F0702030302020204" pitchFamily="66" charset="0"/>
              </a:rPr>
              <a:t>Eckroad</a:t>
            </a:r>
            <a:r>
              <a:rPr lang="en-US" sz="2800" b="1" dirty="0">
                <a:latin typeface="Comic Sans MS" panose="030F0702030302020204" pitchFamily="66" charset="0"/>
              </a:rPr>
              <a:t>, EPRI)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Two EPRI Reports (available free from epri.com or w2agz.com)</a:t>
            </a:r>
          </a:p>
          <a:p>
            <a:pPr lvl="1"/>
            <a:r>
              <a:rPr lang="en-US" sz="2000" dirty="0">
                <a:latin typeface="Comic Sans MS" panose="030F0702030302020204" pitchFamily="66" charset="0"/>
              </a:rPr>
              <a:t>(2012) Superconducting Power Equipment; Technology Watch 2012 (1024190)</a:t>
            </a:r>
          </a:p>
          <a:p>
            <a:pPr lvl="1"/>
            <a:r>
              <a:rPr lang="en-US" sz="2000" dirty="0">
                <a:latin typeface="Comic Sans MS" panose="030F0702030302020204" pitchFamily="66" charset="0"/>
              </a:rPr>
              <a:t>(2013) SIU: Superconductivity for PDA (03002001)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Bottom Lines:</a:t>
            </a:r>
          </a:p>
          <a:p>
            <a:pPr lvl="1"/>
            <a:r>
              <a:rPr lang="en-US" sz="2000" dirty="0">
                <a:latin typeface="Comic Sans MS" panose="030F0702030302020204" pitchFamily="66" charset="0"/>
              </a:rPr>
              <a:t>Work continues on wire improvement and power application demonstration, although not at the pace of a decade ago.</a:t>
            </a:r>
          </a:p>
          <a:p>
            <a:pPr lvl="1"/>
            <a:r>
              <a:rPr lang="en-US" sz="2000" dirty="0">
                <a:latin typeface="Comic Sans MS" panose="030F0702030302020204" pitchFamily="66" charset="0"/>
              </a:rPr>
              <a:t>HTSC materials performance and costs have matured.</a:t>
            </a:r>
          </a:p>
          <a:p>
            <a:pPr lvl="1"/>
            <a:r>
              <a:rPr lang="en-US" sz="2000" u="sng" dirty="0">
                <a:latin typeface="Comic Sans MS" panose="030F0702030302020204" pitchFamily="66" charset="0"/>
              </a:rPr>
              <a:t>What’s needed is a strong business case for HTSC power applications.</a:t>
            </a:r>
          </a:p>
          <a:p>
            <a:pPr lvl="1"/>
            <a:r>
              <a:rPr lang="en-US" sz="2000" dirty="0">
                <a:latin typeface="Comic Sans MS" panose="030F0702030302020204" pitchFamily="66" charset="0"/>
              </a:rPr>
              <a:t>Does there exist a “compelling need,” now or in the next decade, to effect a major and continuing deployment of HTSC in the electricity enterprise? 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pPr lvl="1"/>
            <a:endParaRPr lang="en-US" sz="1800" dirty="0">
              <a:latin typeface="Comic Sans MS" panose="030F0702030302020204" pitchFamily="66" charset="0"/>
            </a:endParaRPr>
          </a:p>
          <a:p>
            <a:pPr marL="457200" lvl="1" indent="0">
              <a:buNone/>
            </a:pPr>
            <a:r>
              <a:rPr lang="en-US" sz="1800" dirty="0">
                <a:latin typeface="Comic Sans MS" panose="030F070203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9806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omic Sans MS" pitchFamily="66" charset="0"/>
              </a:rPr>
              <a:t>“The Short Story”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Following the 1911 discovery, </a:t>
            </a:r>
            <a:r>
              <a:rPr lang="en-US" altLang="en-US" sz="2000" dirty="0" err="1"/>
              <a:t>Kamerlingh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Onnes</a:t>
            </a:r>
            <a:r>
              <a:rPr lang="en-US" altLang="en-US" sz="2000" dirty="0"/>
              <a:t> attempted the construction of an electromagnet...unsuccessfully.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Throughout the second half of the 20</a:t>
            </a:r>
            <a:r>
              <a:rPr lang="en-US" altLang="en-US" sz="2000" baseline="30000" dirty="0"/>
              <a:t>th</a:t>
            </a:r>
            <a:r>
              <a:rPr lang="en-US" altLang="en-US" sz="2000" dirty="0"/>
              <a:t> Century and up to the present, many successful demonstrations of superconducting cables, transformers, current limiters, storage units, rotating machinery, etc., have been carried out.  Yet, to date, no </a:t>
            </a:r>
            <a:r>
              <a:rPr lang="en-US" altLang="en-US" sz="2000" u="sng" dirty="0"/>
              <a:t>significant markets</a:t>
            </a:r>
            <a:r>
              <a:rPr lang="en-US" altLang="en-US" sz="2000" dirty="0"/>
              <a:t> (&gt; 10</a:t>
            </a:r>
            <a:r>
              <a:rPr lang="en-US" altLang="en-US" sz="2000" baseline="30000" dirty="0"/>
              <a:t>8</a:t>
            </a:r>
            <a:r>
              <a:rPr lang="en-US" altLang="en-US" sz="2000" dirty="0"/>
              <a:t> USD/</a:t>
            </a:r>
            <a:r>
              <a:rPr lang="en-US" altLang="en-US" sz="2000" dirty="0" err="1"/>
              <a:t>yr</a:t>
            </a:r>
            <a:r>
              <a:rPr lang="en-US" altLang="en-US" sz="2000" dirty="0"/>
              <a:t>) have emerged for deployment worldwide in the Electricity Enterprise.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/>
              <a:t>For a 1997 review, see </a:t>
            </a:r>
            <a:r>
              <a:rPr lang="en-US" altLang="en-US" sz="1800" dirty="0">
                <a:solidFill>
                  <a:srgbClr val="CC0000"/>
                </a:solidFill>
              </a:rPr>
              <a:t>“</a:t>
            </a:r>
            <a:r>
              <a:rPr lang="en-US" altLang="en-US" sz="1800" i="1" dirty="0">
                <a:solidFill>
                  <a:srgbClr val="CC0000"/>
                </a:solidFill>
              </a:rPr>
              <a:t>Superconductivity and Electric Power: Promises, Promises...Past, Present and Future</a:t>
            </a:r>
            <a:r>
              <a:rPr lang="en-US" altLang="en-US" sz="1800" dirty="0">
                <a:solidFill>
                  <a:srgbClr val="CC0000"/>
                </a:solidFill>
              </a:rPr>
              <a:t>,”</a:t>
            </a:r>
            <a:r>
              <a:rPr lang="en-US" altLang="en-US" sz="1800" dirty="0"/>
              <a:t> P. M. Grant, IEEE Trans. Appl. </a:t>
            </a:r>
            <a:r>
              <a:rPr lang="en-US" altLang="en-US" sz="1800" dirty="0" err="1"/>
              <a:t>Supercon</a:t>
            </a:r>
            <a:r>
              <a:rPr lang="en-US" altLang="en-US" sz="1800" dirty="0"/>
              <a:t>. 7, 112 (1997).  Available </a:t>
            </a:r>
            <a:r>
              <a:rPr lang="en-US" altLang="en-US" sz="1800" dirty="0">
                <a:hlinkClick r:id="rId2"/>
              </a:rPr>
              <a:t>on request</a:t>
            </a:r>
            <a:r>
              <a:rPr lang="en-US" altLang="en-US" sz="1800" dirty="0"/>
              <a:t> from </a:t>
            </a:r>
            <a:r>
              <a:rPr lang="en-US" altLang="en-US" sz="1800" dirty="0">
                <a:hlinkClick r:id="rId3"/>
              </a:rPr>
              <a:t>www.w2agz.com</a:t>
            </a:r>
            <a:r>
              <a:rPr lang="en-US" altLang="en-US" sz="1800" dirty="0"/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/>
              <a:t>Today, the principal “power” applications of superconductivity remain cabling and deflection magnets for hadron colliders and solenoids for medical MRI.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i="1" u="sng" dirty="0"/>
              <a:t>As of today, all US HTSC power app demos have been concluded or are “on hold.”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What might constitute a “Longer Story?”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/>
              <a:t>Advancing a current “technology addiction.”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/>
              <a:t>Satisfying a compelling social need.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/>
              <a:t>Identifying a new opportunity.</a:t>
            </a:r>
          </a:p>
        </p:txBody>
      </p:sp>
    </p:spTree>
    <p:extLst>
      <p:ext uri="{BB962C8B-B14F-4D97-AF65-F5344CB8AC3E}">
        <p14:creationId xmlns:p14="http://schemas.microsoft.com/office/powerpoint/2010/main" val="153162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981200"/>
            <a:ext cx="8534400" cy="2209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b="1" dirty="0">
                <a:solidFill>
                  <a:schemeClr val="accent2"/>
                </a:solidFill>
              </a:rPr>
            </a:br>
            <a:br>
              <a:rPr lang="en-US" b="1">
                <a:solidFill>
                  <a:schemeClr val="accent2"/>
                </a:solidFill>
              </a:rPr>
            </a:br>
            <a:br>
              <a:rPr lang="en-US" b="1">
                <a:solidFill>
                  <a:schemeClr val="accent2"/>
                </a:solidFill>
              </a:rPr>
            </a:br>
            <a:r>
              <a:rPr lang="en-US" sz="7300" b="1">
                <a:solidFill>
                  <a:schemeClr val="accent2"/>
                </a:solidFill>
              </a:rPr>
              <a:t>Energy Fraternal Twins</a:t>
            </a:r>
            <a:br>
              <a:rPr lang="en-US" b="1" dirty="0">
                <a:solidFill>
                  <a:schemeClr val="accent2"/>
                </a:solidFill>
              </a:rPr>
            </a:br>
            <a:br>
              <a:rPr lang="en-US" b="1" dirty="0"/>
            </a:br>
            <a:br>
              <a:rPr lang="en-US" sz="32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523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However</a:t>
            </a:r>
            <a:r>
              <a:rPr lang="en-US" sz="4000">
                <a:latin typeface="Comic Sans MS" panose="030F0702030302020204" pitchFamily="66" charset="0"/>
              </a:rPr>
              <a:t>, we do indeed have </a:t>
            </a:r>
            <a:r>
              <a:rPr lang="en-US" sz="4000" dirty="0">
                <a:latin typeface="Comic Sans MS" panose="030F0702030302020204" pitchFamily="66" charset="0"/>
              </a:rPr>
              <a:t>a “compelling </a:t>
            </a:r>
            <a:r>
              <a:rPr lang="en-US" sz="4000">
                <a:latin typeface="Comic Sans MS" panose="030F0702030302020204" pitchFamily="66" charset="0"/>
              </a:rPr>
              <a:t>new opportunity!”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43075"/>
            <a:ext cx="711517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6002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Comic Sans MS" panose="030F0702030302020204" pitchFamily="66" charset="0"/>
              </a:rPr>
              <a:t>P.M. Grant, EPRI, 1998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7600" y="37338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...&amp; hydraulic fracturing , aka “fracking”</a:t>
            </a:r>
          </a:p>
        </p:txBody>
      </p:sp>
    </p:spTree>
    <p:extLst>
      <p:ext uri="{BB962C8B-B14F-4D97-AF65-F5344CB8AC3E}">
        <p14:creationId xmlns:p14="http://schemas.microsoft.com/office/powerpoint/2010/main" val="291664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2805092"/>
              </p:ext>
            </p:extLst>
          </p:nvPr>
        </p:nvGraphicFramePr>
        <p:xfrm>
          <a:off x="1800224" y="1575375"/>
          <a:ext cx="5591175" cy="4867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1823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2012 USA Electricity Generation by Primary Fuel Source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304800" y="4419600"/>
            <a:ext cx="1676400" cy="1371600"/>
          </a:xfrm>
          <a:prstGeom prst="cloudCallout">
            <a:avLst>
              <a:gd name="adj1" fmla="val 94257"/>
              <a:gd name="adj2" fmla="val -281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Wow!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400" y="9144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“Fraternal Twins,”</a:t>
            </a:r>
          </a:p>
          <a:p>
            <a:r>
              <a:rPr lang="en-US" b="1" dirty="0">
                <a:latin typeface="Comic Sans MS" panose="030F0702030302020204" pitchFamily="66" charset="0"/>
              </a:rPr>
              <a:t>Smart Grid News</a:t>
            </a:r>
          </a:p>
          <a:p>
            <a:r>
              <a:rPr lang="en-US" b="1" dirty="0">
                <a:latin typeface="Comic Sans MS" panose="030F0702030302020204" pitchFamily="66" charset="0"/>
              </a:rPr>
              <a:t>16 April 2013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>
                <a:latin typeface="Comic Sans MS" panose="030F0702030302020204" pitchFamily="66" charset="0"/>
              </a:rPr>
              <a:t>Natural Gas &amp; Electricity</a:t>
            </a:r>
          </a:p>
        </p:txBody>
      </p:sp>
    </p:spTree>
    <p:extLst>
      <p:ext uri="{BB962C8B-B14F-4D97-AF65-F5344CB8AC3E}">
        <p14:creationId xmlns:p14="http://schemas.microsoft.com/office/powerpoint/2010/main" val="285173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The “Dual Use” Concept Embodied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16338"/>
            <a:ext cx="365760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16338"/>
            <a:ext cx="26670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076516" y="3869435"/>
            <a:ext cx="2412241" cy="187060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/>
        </p:spPr>
      </p:pic>
      <p:sp>
        <p:nvSpPr>
          <p:cNvPr id="8" name="TextBox 7"/>
          <p:cNvSpPr txBox="1"/>
          <p:nvPr/>
        </p:nvSpPr>
        <p:spPr>
          <a:xfrm>
            <a:off x="609600" y="1143000"/>
            <a:ext cx="8077200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+mn-lt"/>
                <a:cs typeface="+mn-cs"/>
              </a:rPr>
              <a:t>Almost all NG used for electricity generation is “combusted” at a “local” delivery point using modern, efficient, combined cycle gas turbine (CCGT) technology.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+mn-lt"/>
                <a:cs typeface="+mn-cs"/>
              </a:rPr>
              <a:t>Why not “combust” that gas portion so-used at the “well-head” instead and deliver the “electrons” over a low-loss HTSC dc cable?   As well as reducing volume...and...frictional loss due to NG transported by pipeline.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latin typeface="+mn-lt"/>
                <a:cs typeface="+mn-cs"/>
              </a:rPr>
              <a:t>...and...consider “recycling” well-head generated CO</a:t>
            </a:r>
            <a:r>
              <a:rPr lang="en-US" sz="2000" kern="0" baseline="-25000" dirty="0">
                <a:solidFill>
                  <a:prstClr val="black"/>
                </a:solidFill>
                <a:latin typeface="+mn-lt"/>
                <a:cs typeface="+mn-cs"/>
              </a:rPr>
              <a:t>2 </a:t>
            </a:r>
            <a:r>
              <a:rPr lang="en-US" sz="2000" kern="0" dirty="0">
                <a:solidFill>
                  <a:prstClr val="black"/>
                </a:solidFill>
                <a:latin typeface="+mn-lt"/>
                <a:cs typeface="+mn-cs"/>
              </a:rPr>
              <a:t>emissions into alcohols...and “pipe” those down the same ROW!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" y="5943600"/>
            <a:ext cx="8839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i="1">
                <a:solidFill>
                  <a:srgbClr val="FF0000"/>
                </a:solidFill>
                <a:latin typeface="Calibri" pitchFamily="34" charset="0"/>
              </a:rPr>
              <a:t>The ROW Dual Use concept has been documented in several peer reviewed journals as well as member magazines of the APS, IOP, IEEE, and Nature...contact the author/speaker for a linkable anthology. </a:t>
            </a:r>
          </a:p>
        </p:txBody>
      </p:sp>
    </p:spTree>
    <p:extLst>
      <p:ext uri="{BB962C8B-B14F-4D97-AF65-F5344CB8AC3E}">
        <p14:creationId xmlns:p14="http://schemas.microsoft.com/office/powerpoint/2010/main" val="194518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ULMI~1\AppData\Local\Temp\scl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" y="1295402"/>
            <a:ext cx="6794499" cy="502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AULMI~1\AppData\Local\Temp\sc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877" y="381001"/>
            <a:ext cx="2071969" cy="31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438400" y="2667000"/>
            <a:ext cx="1524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94932" y="685800"/>
            <a:ext cx="1524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endCxn id="2" idx="6"/>
          </p:cNvCxnSpPr>
          <p:nvPr/>
        </p:nvCxnSpPr>
        <p:spPr>
          <a:xfrm flipH="1">
            <a:off x="2590800" y="838200"/>
            <a:ext cx="4680332" cy="1905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339821"/>
            <a:ext cx="6248400" cy="498379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Does “Keystone XL” Provide a “Compelling Opportunity” to </a:t>
            </a:r>
            <a:br>
              <a:rPr lang="en-US" sz="2400" b="1" dirty="0">
                <a:latin typeface="Comic Sans MS" panose="030F0702030302020204" pitchFamily="66" charset="0"/>
              </a:rPr>
            </a:br>
            <a:r>
              <a:rPr lang="en-US" sz="2400" b="1" dirty="0">
                <a:latin typeface="Comic Sans MS" panose="030F0702030302020204" pitchFamily="66" charset="0"/>
              </a:rPr>
              <a:t>“Raise  Our Fraternal Twins?”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58000" y="3805650"/>
            <a:ext cx="228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anose="030F0702030302020204" pitchFamily="66" charset="0"/>
              </a:rPr>
              <a:t>Let’s encourage DOE to enlist EPRI, GTI, EIPC, INGAA,...in a collaboration to conduct an “engineering economy” study focused on the dual-use ROW concept.</a:t>
            </a:r>
          </a:p>
        </p:txBody>
      </p:sp>
    </p:spTree>
    <p:extLst>
      <p:ext uri="{BB962C8B-B14F-4D97-AF65-F5344CB8AC3E}">
        <p14:creationId xmlns:p14="http://schemas.microsoft.com/office/powerpoint/2010/main" val="209236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Mackenzie Valley Proposed Pipeline Rout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6" y="1358585"/>
            <a:ext cx="6785951" cy="534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0" y="381000"/>
            <a:ext cx="469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...and in the long term...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8696"/>
            <a:ext cx="1828800" cy="9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72" y="105050"/>
            <a:ext cx="1705828" cy="90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784025" y="1295400"/>
            <a:ext cx="428377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cs typeface="Arial" charset="0"/>
              </a:rPr>
              <a:t>Electricity Conversion Assumptions</a:t>
            </a:r>
          </a:p>
        </p:txBody>
      </p:sp>
      <p:graphicFrame>
        <p:nvGraphicFramePr>
          <p:cNvPr id="7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8101"/>
              </p:ext>
            </p:extLst>
          </p:nvPr>
        </p:nvGraphicFramePr>
        <p:xfrm>
          <a:off x="5074844" y="1668571"/>
          <a:ext cx="3733800" cy="1763406"/>
        </p:xfrm>
        <a:graphic>
          <a:graphicData uri="http://schemas.openxmlformats.org/drawingml/2006/table">
            <a:tbl>
              <a:tblPr/>
              <a:tblGrid>
                <a:gridCol w="186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48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Wellhead Power Capacity</a:t>
                      </a:r>
                    </a:p>
                  </a:txBody>
                  <a:tcPr marT="45735" marB="45735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18 GW (HHV)</a:t>
                      </a: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Fraction Making Electricity</a:t>
                      </a:r>
                    </a:p>
                  </a:txBody>
                  <a:tcPr marT="45735" marB="45735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33%</a:t>
                      </a: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Thermal Power Consumed</a:t>
                      </a:r>
                    </a:p>
                  </a:txBody>
                  <a:tcPr marT="45735" marB="45735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6 GW (HHV)</a:t>
                      </a: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3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Left to Transmit as LNG</a:t>
                      </a:r>
                    </a:p>
                  </a:txBody>
                  <a:tcPr marT="45735" marB="45735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12 GW (HHV)</a:t>
                      </a: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3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CCGT Efficiency</a:t>
                      </a:r>
                    </a:p>
                  </a:txBody>
                  <a:tcPr marT="45735" marB="45735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60%</a:t>
                      </a: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Electricity Output</a:t>
                      </a:r>
                    </a:p>
                  </a:txBody>
                  <a:tcPr marT="45735" marB="45735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mic Sans MS"/>
                          <a:ea typeface="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54545"/>
                          </a:solidFill>
                          <a:effectLst/>
                          <a:latin typeface="Arial" charset="0"/>
                        </a:rPr>
                        <a:t>3.6 GW (+/- 18 kV, 100 kA)</a:t>
                      </a:r>
                    </a:p>
                  </a:txBody>
                  <a:tcPr marT="45735" marB="457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920637" y="3886200"/>
            <a:ext cx="214716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“</a:t>
            </a:r>
            <a:r>
              <a:rPr lang="en-US" dirty="0" err="1">
                <a:latin typeface="Comic Sans MS" panose="030F0702030302020204" pitchFamily="66" charset="0"/>
              </a:rPr>
              <a:t>Cryodelivery</a:t>
            </a:r>
            <a:r>
              <a:rPr lang="en-US" dirty="0">
                <a:latin typeface="Comic Sans MS" panose="030F0702030302020204" pitchFamily="66" charset="0"/>
              </a:rPr>
              <a:t> Systems for the </a:t>
            </a:r>
            <a:r>
              <a:rPr lang="en-US" dirty="0" err="1">
                <a:latin typeface="Comic Sans MS" panose="030F0702030302020204" pitchFamily="66" charset="0"/>
              </a:rPr>
              <a:t>Cotransmission</a:t>
            </a:r>
            <a:r>
              <a:rPr lang="en-US" dirty="0">
                <a:latin typeface="Comic Sans MS" panose="030F0702030302020204" pitchFamily="66" charset="0"/>
              </a:rPr>
              <a:t> of Chemical and Electric Power,”</a:t>
            </a:r>
          </a:p>
          <a:p>
            <a:r>
              <a:rPr lang="en-US" sz="1400" i="1" dirty="0">
                <a:latin typeface="Comic Sans MS" panose="030F0702030302020204" pitchFamily="66" charset="0"/>
              </a:rPr>
              <a:t>P.M. Grant, AIP Conf. Proc. 823, 291 (2006).</a:t>
            </a:r>
          </a:p>
        </p:txBody>
      </p:sp>
    </p:spTree>
    <p:extLst>
      <p:ext uri="{BB962C8B-B14F-4D97-AF65-F5344CB8AC3E}">
        <p14:creationId xmlns:p14="http://schemas.microsoft.com/office/powerpoint/2010/main" val="393429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56839"/>
            <a:ext cx="6858000" cy="484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 flipV="1">
            <a:off x="1451796" y="3970402"/>
            <a:ext cx="1562633" cy="559473"/>
          </a:xfrm>
          <a:prstGeom prst="line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371600" y="4081790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o Wroclaw</a:t>
            </a:r>
          </a:p>
        </p:txBody>
      </p:sp>
      <p:sp>
        <p:nvSpPr>
          <p:cNvPr id="7" name="Rectangle 6"/>
          <p:cNvSpPr/>
          <p:nvPr/>
        </p:nvSpPr>
        <p:spPr>
          <a:xfrm>
            <a:off x="103358" y="533400"/>
            <a:ext cx="90406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The </a:t>
            </a:r>
            <a:r>
              <a:rPr lang="en-US" sz="20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Wola</a:t>
            </a: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Obszańska</a:t>
            </a: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(</a:t>
            </a:r>
            <a:r>
              <a:rPr lang="en-US" sz="2000" b="1" u="sng" dirty="0">
                <a:solidFill>
                  <a:srgbClr val="000000"/>
                </a:solidFill>
                <a:latin typeface="Comic Sans MS" panose="030F0702030302020204" pitchFamily="66" charset="0"/>
              </a:rPr>
              <a:t>Lublin</a:t>
            </a: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) gas field in Poland/Ukraine was discovered in 1989. It began production in 1992 and produces natural gas. The total proven reserves of the </a:t>
            </a:r>
            <a:r>
              <a:rPr lang="en-US" sz="20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Wola</a:t>
            </a: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Obszańska</a:t>
            </a: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gas field are around 37 billion cubic feet (1×10</a:t>
            </a:r>
            <a:r>
              <a:rPr lang="en-US" sz="2000" b="1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9</a:t>
            </a: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m³).  “Dual-Pipe” to Berlin?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276600" y="1856839"/>
            <a:ext cx="3581400" cy="2673036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1604196" y="0"/>
            <a:ext cx="5558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Let’s Not Forget Europe!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79" y="2743200"/>
            <a:ext cx="1743021" cy="114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Image of National Fl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435" y="4617069"/>
            <a:ext cx="1752165" cy="117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 flipH="1">
            <a:off x="1828800" y="1856839"/>
            <a:ext cx="1981200" cy="2224951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62117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i="1" u="sng" dirty="0"/>
              <a:t>1953</a:t>
            </a:r>
            <a:br>
              <a:rPr lang="en-US" sz="3600" i="1" u="sng" dirty="0"/>
            </a:br>
            <a:r>
              <a:rPr lang="en-US" sz="3600" dirty="0"/>
              <a:t>Project Sage – IBM/MIT</a:t>
            </a:r>
            <a:endParaRPr lang="en-US" sz="3600" i="1" u="sng" dirty="0"/>
          </a:p>
        </p:txBody>
      </p:sp>
      <p:pic>
        <p:nvPicPr>
          <p:cNvPr id="11267" name="Picture 3" descr="G:\sage_bb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58875"/>
            <a:ext cx="6896100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1447800"/>
            <a:ext cx="2895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sz="2400" b="1" i="1">
                <a:solidFill>
                  <a:srgbClr val="0070C0"/>
                </a:solidFill>
                <a:latin typeface="Arial" panose="020B0604020202020204" pitchFamily="34" charset="0"/>
              </a:rPr>
              <a:t>My Teenage Toy!</a:t>
            </a:r>
          </a:p>
        </p:txBody>
      </p:sp>
    </p:spTree>
    <p:extLst>
      <p:ext uri="{BB962C8B-B14F-4D97-AF65-F5344CB8AC3E}">
        <p14:creationId xmlns:p14="http://schemas.microsoft.com/office/powerpoint/2010/main" val="97720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2100: The World Runs Out of CH</a:t>
            </a:r>
            <a:r>
              <a:rPr lang="en-US" sz="2800" b="1"/>
              <a:t>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/>
              <a:t>The Dual Use ROWs Remain</a:t>
            </a:r>
          </a:p>
          <a:p>
            <a:r>
              <a:rPr lang="en-US"/>
              <a:t>Replace the CCGTs with 1-2 GW Nukes</a:t>
            </a:r>
          </a:p>
          <a:p>
            <a:r>
              <a:rPr lang="en-US"/>
              <a:t>Use Half the Power to Electrolyze (Frack) Nearby H</a:t>
            </a:r>
            <a:r>
              <a:rPr lang="en-US" sz="1800"/>
              <a:t>2</a:t>
            </a:r>
            <a:r>
              <a:rPr lang="en-US"/>
              <a:t>O Reserves to Release H</a:t>
            </a:r>
            <a:r>
              <a:rPr lang="en-US" sz="1800"/>
              <a:t>2</a:t>
            </a:r>
            <a:r>
              <a:rPr lang="en-US" sz="2400"/>
              <a:t> ,</a:t>
            </a:r>
          </a:p>
          <a:p>
            <a:r>
              <a:rPr lang="en-US"/>
              <a:t>Then Liquify and Use to Refridgerate Upgraded HTSC Cables (If Necessary!)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8828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981200"/>
            <a:ext cx="8534400" cy="2209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b="1" dirty="0">
                <a:solidFill>
                  <a:schemeClr val="accent2"/>
                </a:solidFill>
              </a:rPr>
            </a:br>
            <a:br>
              <a:rPr lang="en-US" b="1">
                <a:solidFill>
                  <a:schemeClr val="accent2"/>
                </a:solidFill>
              </a:rPr>
            </a:br>
            <a:br>
              <a:rPr lang="en-US" b="1">
                <a:solidFill>
                  <a:schemeClr val="accent2"/>
                </a:solidFill>
              </a:rPr>
            </a:br>
            <a:r>
              <a:rPr lang="en-US" sz="7300" b="1">
                <a:solidFill>
                  <a:schemeClr val="accent2"/>
                </a:solidFill>
              </a:rPr>
              <a:t>The Energy SuperGrid</a:t>
            </a:r>
            <a:br>
              <a:rPr lang="en-US" b="1" dirty="0">
                <a:solidFill>
                  <a:schemeClr val="accent2"/>
                </a:solidFill>
              </a:rPr>
            </a:br>
            <a:br>
              <a:rPr lang="en-US" b="1" dirty="0"/>
            </a:br>
            <a:br>
              <a:rPr lang="en-US" sz="32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4469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ULMI~1\AppData\Local\Temp\sc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23875"/>
            <a:ext cx="7629525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762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http://w2agz.com/PMG%20SuperGrid%20Home.htm</a:t>
            </a:r>
          </a:p>
        </p:txBody>
      </p:sp>
      <p:sp>
        <p:nvSpPr>
          <p:cNvPr id="3" name="Oval 2"/>
          <p:cNvSpPr/>
          <p:nvPr/>
        </p:nvSpPr>
        <p:spPr>
          <a:xfrm>
            <a:off x="1371600" y="4495800"/>
            <a:ext cx="6172200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1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4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7" name="Text Box 3"/>
          <p:cNvSpPr txBox="1">
            <a:spLocks noChangeArrowheads="1"/>
          </p:cNvSpPr>
          <p:nvPr/>
        </p:nvSpPr>
        <p:spPr bwMode="auto">
          <a:xfrm>
            <a:off x="5638800" y="2209800"/>
            <a:ext cx="3124200" cy="22383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Calibri" pitchFamily="34" charset="0"/>
              </a:rPr>
              <a:t>Published in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Calibri" pitchFamily="34" charset="0"/>
              </a:rPr>
              <a:t>SCIENTIFIC</a:t>
            </a:r>
            <a:br>
              <a:rPr lang="en-US" altLang="en-US" sz="2800" b="1">
                <a:latin typeface="Calibri" pitchFamily="34" charset="0"/>
              </a:rPr>
            </a:br>
            <a:r>
              <a:rPr lang="en-US" altLang="en-US" sz="2800" b="1">
                <a:latin typeface="Calibri" pitchFamily="34" charset="0"/>
              </a:rPr>
              <a:t>AMERICAN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Calibri" pitchFamily="34" charset="0"/>
              </a:rPr>
              <a:t>July, 2006</a:t>
            </a: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"/>
            <a:ext cx="388620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486400" y="4848225"/>
            <a:ext cx="3429000" cy="17541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Calibri" pitchFamily="34" charset="0"/>
              </a:rPr>
              <a:t>“System Crash”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Calibri" pitchFamily="34" charset="0"/>
              </a:rPr>
              <a:t>Omni Productions,</a:t>
            </a:r>
            <a:br>
              <a:rPr lang="en-US" altLang="en-US" sz="2400">
                <a:latin typeface="Calibri" pitchFamily="34" charset="0"/>
              </a:rPr>
            </a:br>
            <a:r>
              <a:rPr lang="en-US" altLang="en-US" sz="2400">
                <a:latin typeface="Calibri" pitchFamily="34" charset="0"/>
              </a:rPr>
              <a:t>Vancouver, BC</a:t>
            </a:r>
            <a:br>
              <a:rPr lang="en-US" altLang="en-US" sz="2800">
                <a:latin typeface="Calibri" pitchFamily="34" charset="0"/>
              </a:rPr>
            </a:br>
            <a:r>
              <a:rPr lang="en-US" altLang="en-US" sz="2000">
                <a:latin typeface="Calibri" pitchFamily="34" charset="0"/>
              </a:rPr>
              <a:t>CBC Broadcast October, 2008</a:t>
            </a:r>
            <a:endParaRPr lang="en-US" altLang="en-US" sz="28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7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1793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omic Sans MS" panose="030F0702030302020204" pitchFamily="66" charset="0"/>
              </a:rPr>
              <a:t>Exascale Energy for Our </a:t>
            </a:r>
            <a:br>
              <a:rPr lang="en-US">
                <a:latin typeface="Comic Sans MS" panose="030F0702030302020204" pitchFamily="66" charset="0"/>
              </a:rPr>
            </a:br>
            <a:r>
              <a:rPr lang="en-US">
                <a:latin typeface="Comic Sans MS" panose="030F0702030302020204" pitchFamily="66" charset="0"/>
              </a:rPr>
              <a:t>Great-Great GrandKids!</a:t>
            </a:r>
            <a:endParaRPr lang="en-US" dirty="0">
              <a:latin typeface="Comic Sans MS" panose="030F0702030302020204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6788" y="1295400"/>
            <a:ext cx="3950412" cy="2649070"/>
            <a:chOff x="316788" y="1295400"/>
            <a:chExt cx="3950412" cy="2649070"/>
          </a:xfrm>
        </p:grpSpPr>
        <p:pic>
          <p:nvPicPr>
            <p:cNvPr id="17413" name="Picture 5" descr="C:\Users\PAULMI~1\AppData\Local\Temp\scl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88" y="1295400"/>
              <a:ext cx="3950412" cy="2314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295400" y="357513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Comic Sans MS" panose="030F0702030302020204" pitchFamily="66" charset="0"/>
                </a:rPr>
                <a:t>SuperCity</a:t>
              </a:r>
              <a:endParaRPr lang="en-US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91879" y="1295400"/>
            <a:ext cx="3971121" cy="2655332"/>
            <a:chOff x="4791879" y="1295400"/>
            <a:chExt cx="3971121" cy="2655332"/>
          </a:xfrm>
        </p:grpSpPr>
        <p:pic>
          <p:nvPicPr>
            <p:cNvPr id="17415" name="Picture 7" descr="C:\Users\PAULMI~1\AppData\Local\Temp\scl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879" y="1295400"/>
              <a:ext cx="3971121" cy="2314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867400" y="35814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Comic Sans MS" panose="030F0702030302020204" pitchFamily="66" charset="0"/>
                </a:rPr>
                <a:t>SuperSuburb</a:t>
              </a:r>
              <a:endParaRPr lang="en-US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6788" y="4114800"/>
            <a:ext cx="3950412" cy="2655332"/>
            <a:chOff x="316788" y="4114800"/>
            <a:chExt cx="3950412" cy="2655332"/>
          </a:xfrm>
        </p:grpSpPr>
        <p:pic>
          <p:nvPicPr>
            <p:cNvPr id="17417" name="Picture 9" descr="C:\Users\PAULMI~1\AppData\Local\Temp\scl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88" y="4114800"/>
              <a:ext cx="3950412" cy="2328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295400" y="64008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Comic Sans MS" panose="030F0702030302020204" pitchFamily="66" charset="0"/>
                </a:rPr>
                <a:t>SuperGrid</a:t>
              </a:r>
              <a:endParaRPr lang="en-US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91879" y="4114800"/>
            <a:ext cx="3971121" cy="2658035"/>
            <a:chOff x="4791879" y="4114800"/>
            <a:chExt cx="3971121" cy="2658035"/>
          </a:xfrm>
        </p:grpSpPr>
        <p:pic>
          <p:nvPicPr>
            <p:cNvPr id="17419" name="Picture 11" descr="C:\Users\PAULMI~1\AppData\Local\Temp\scl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879" y="4114800"/>
              <a:ext cx="3971121" cy="2328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791200" y="6403503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Comic Sans MS" panose="030F0702030302020204" pitchFamily="66" charset="0"/>
                </a:rPr>
                <a:t>SuperTrain</a:t>
              </a:r>
              <a:endParaRPr lang="en-US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23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864913"/>
            <a:ext cx="3733800" cy="29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18" y="914400"/>
            <a:ext cx="3632182" cy="284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54" y="3888784"/>
            <a:ext cx="3899546" cy="274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2" y="2667000"/>
            <a:ext cx="34956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599" cy="864913"/>
          </a:xfrm>
        </p:spPr>
        <p:txBody>
          <a:bodyPr/>
          <a:lstStyle/>
          <a:p>
            <a:r>
              <a:rPr lang="en-US" sz="3200" b="1" dirty="0">
                <a:latin typeface="Comic Sans MS" panose="030F0702030302020204" pitchFamily="66" charset="0"/>
              </a:rPr>
              <a:t>“The Only Commercial Application of HTSC”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410199" y="4038600"/>
            <a:ext cx="3516387" cy="2514600"/>
            <a:chOff x="5410199" y="4038600"/>
            <a:chExt cx="3516387" cy="2514600"/>
          </a:xfrm>
        </p:grpSpPr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199" y="4402314"/>
              <a:ext cx="3516387" cy="215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248400" y="4038600"/>
              <a:ext cx="1963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Now it’s graphene!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824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981200"/>
            <a:ext cx="8534400" cy="2209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b="1" dirty="0">
                <a:solidFill>
                  <a:schemeClr val="accent2"/>
                </a:solidFill>
              </a:rPr>
            </a:br>
            <a:br>
              <a:rPr lang="en-US" b="1">
                <a:solidFill>
                  <a:schemeClr val="accent2"/>
                </a:solidFill>
              </a:rPr>
            </a:br>
            <a:br>
              <a:rPr lang="en-US" b="1">
                <a:solidFill>
                  <a:schemeClr val="accent2"/>
                </a:solidFill>
              </a:rPr>
            </a:br>
            <a:r>
              <a:rPr lang="en-US" sz="7300" b="1">
                <a:solidFill>
                  <a:schemeClr val="accent2"/>
                </a:solidFill>
              </a:rPr>
              <a:t>A Model For the Future</a:t>
            </a:r>
            <a:br>
              <a:rPr lang="en-US" b="1" dirty="0">
                <a:solidFill>
                  <a:schemeClr val="accent2"/>
                </a:solidFill>
              </a:rPr>
            </a:br>
            <a:br>
              <a:rPr lang="en-US" b="1" dirty="0"/>
            </a:br>
            <a:br>
              <a:rPr lang="en-US" sz="32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7328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“A Thread Across the Ocean”</a:t>
            </a:r>
          </a:p>
        </p:txBody>
      </p:sp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446213"/>
            <a:ext cx="8686800" cy="358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533400" y="5402263"/>
            <a:ext cx="792480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“The Story of the Trans-Atlantic Cable (1854 – 1866)”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John Steele Gordon</a:t>
            </a:r>
          </a:p>
        </p:txBody>
      </p:sp>
      <p:grpSp>
        <p:nvGrpSpPr>
          <p:cNvPr id="200709" name="Group 5"/>
          <p:cNvGrpSpPr>
            <a:grpSpLocks/>
          </p:cNvGrpSpPr>
          <p:nvPr/>
        </p:nvGrpSpPr>
        <p:grpSpPr bwMode="auto">
          <a:xfrm>
            <a:off x="79375" y="1143000"/>
            <a:ext cx="2816225" cy="4800600"/>
            <a:chOff x="50" y="720"/>
            <a:chExt cx="1774" cy="3024"/>
          </a:xfrm>
        </p:grpSpPr>
        <p:pic>
          <p:nvPicPr>
            <p:cNvPr id="5530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" y="720"/>
              <a:ext cx="1774" cy="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9" name="Text Box 7"/>
            <p:cNvSpPr txBox="1">
              <a:spLocks noChangeArrowheads="1"/>
            </p:cNvSpPr>
            <p:nvPr/>
          </p:nvSpPr>
          <p:spPr bwMode="auto">
            <a:xfrm>
              <a:off x="144" y="3340"/>
              <a:ext cx="1680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Comic Sans MS" pitchFamily="66" charset="0"/>
                </a:rPr>
                <a:t>Cyrus Field</a:t>
              </a:r>
              <a:br>
                <a:rPr lang="en-US" altLang="en-US" sz="1800" b="1">
                  <a:latin typeface="Comic Sans MS" pitchFamily="66" charset="0"/>
                </a:rPr>
              </a:br>
              <a:r>
                <a:rPr lang="en-US" altLang="en-US" sz="1800" b="1">
                  <a:latin typeface="Comic Sans MS" pitchFamily="66" charset="0"/>
                </a:rPr>
                <a:t>American Capitalist</a:t>
              </a:r>
            </a:p>
          </p:txBody>
        </p:sp>
      </p:grpSp>
      <p:grpSp>
        <p:nvGrpSpPr>
          <p:cNvPr id="200712" name="Group 8"/>
          <p:cNvGrpSpPr>
            <a:grpSpLocks/>
          </p:cNvGrpSpPr>
          <p:nvPr/>
        </p:nvGrpSpPr>
        <p:grpSpPr bwMode="auto">
          <a:xfrm>
            <a:off x="2895600" y="1447800"/>
            <a:ext cx="3048000" cy="4406900"/>
            <a:chOff x="1824" y="912"/>
            <a:chExt cx="1920" cy="2776"/>
          </a:xfrm>
        </p:grpSpPr>
        <p:pic>
          <p:nvPicPr>
            <p:cNvPr id="55306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912"/>
              <a:ext cx="1917" cy="2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7" name="Text Box 10"/>
            <p:cNvSpPr txBox="1">
              <a:spLocks noChangeArrowheads="1"/>
            </p:cNvSpPr>
            <p:nvPr/>
          </p:nvSpPr>
          <p:spPr bwMode="auto">
            <a:xfrm>
              <a:off x="1824" y="3024"/>
              <a:ext cx="1920" cy="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Comic Sans MS" pitchFamily="66" charset="0"/>
                </a:rPr>
                <a:t>Isambard Kingdom Brunel</a:t>
              </a:r>
              <a:br>
                <a:rPr lang="en-US" altLang="en-US" sz="1800" b="1">
                  <a:latin typeface="Comic Sans MS" pitchFamily="66" charset="0"/>
                </a:rPr>
              </a:br>
              <a:r>
                <a:rPr lang="en-US" altLang="en-US" sz="1800" b="1">
                  <a:latin typeface="Comic Sans MS" pitchFamily="66" charset="0"/>
                </a:rPr>
                <a:t>English Engineer</a:t>
              </a:r>
            </a:p>
            <a:p>
              <a:pPr eaLnBrk="1" hangingPunct="1">
                <a:spcBef>
                  <a:spcPct val="50000"/>
                </a:spcBef>
              </a:pPr>
              <a:endParaRPr lang="en-US" altLang="en-US" sz="1800" b="1">
                <a:latin typeface="Comic Sans MS" pitchFamily="66" charset="0"/>
              </a:endParaRPr>
            </a:p>
          </p:txBody>
        </p:sp>
      </p:grpSp>
      <p:grpSp>
        <p:nvGrpSpPr>
          <p:cNvPr id="200715" name="Group 11"/>
          <p:cNvGrpSpPr>
            <a:grpSpLocks/>
          </p:cNvGrpSpPr>
          <p:nvPr/>
        </p:nvGrpSpPr>
        <p:grpSpPr bwMode="auto">
          <a:xfrm>
            <a:off x="5753100" y="1447800"/>
            <a:ext cx="3200400" cy="4375150"/>
            <a:chOff x="3744" y="912"/>
            <a:chExt cx="2016" cy="2756"/>
          </a:xfrm>
        </p:grpSpPr>
        <p:sp>
          <p:nvSpPr>
            <p:cNvPr id="55304" name="Text Box 12"/>
            <p:cNvSpPr txBox="1">
              <a:spLocks noChangeArrowheads="1"/>
            </p:cNvSpPr>
            <p:nvPr/>
          </p:nvSpPr>
          <p:spPr bwMode="auto">
            <a:xfrm>
              <a:off x="3744" y="3264"/>
              <a:ext cx="1872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Comic Sans MS" pitchFamily="66" charset="0"/>
                </a:rPr>
                <a:t>William Thomson</a:t>
              </a:r>
              <a:br>
                <a:rPr lang="en-US" altLang="en-US" sz="1800" b="1">
                  <a:latin typeface="Comic Sans MS" pitchFamily="66" charset="0"/>
                </a:rPr>
              </a:br>
              <a:r>
                <a:rPr lang="en-US" altLang="en-US" sz="1800" b="1">
                  <a:latin typeface="Comic Sans MS" pitchFamily="66" charset="0"/>
                </a:rPr>
                <a:t>Irish Physicist</a:t>
              </a:r>
            </a:p>
          </p:txBody>
        </p:sp>
        <p:pic>
          <p:nvPicPr>
            <p:cNvPr id="55305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2" y="912"/>
              <a:ext cx="1898" cy="2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201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0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0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0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0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Kept Them Going?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600200"/>
            <a:ext cx="8991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/>
              <a:t>The investors knew, that if communications with Europe could be cut from 2 weeks to 2 minutes, they’d all get…</a:t>
            </a:r>
          </a:p>
          <a:p>
            <a:pPr eaLnBrk="1" hangingPunct="1"/>
            <a:r>
              <a:rPr lang="en-US" altLang="en-US"/>
              <a:t>FILTHY RICH!</a:t>
            </a:r>
          </a:p>
          <a:p>
            <a:pPr lvl="1" eaLnBrk="1" hangingPunct="1"/>
            <a:r>
              <a:rPr lang="en-US" altLang="en-US"/>
              <a:t>Estimates are that the total cost of the project in 2005 dollars was $</a:t>
            </a:r>
            <a:r>
              <a:rPr lang="en-US" altLang="en-US" u="sng"/>
              <a:t>100 M</a:t>
            </a:r>
            <a:endParaRPr lang="en-US" altLang="en-US"/>
          </a:p>
          <a:p>
            <a:pPr lvl="1" eaLnBrk="1" hangingPunct="1"/>
            <a:r>
              <a:rPr lang="en-US" altLang="en-US"/>
              <a:t>First year 1867 revenue in 2005 dollars </a:t>
            </a:r>
            <a:br>
              <a:rPr lang="en-US" altLang="en-US"/>
            </a:br>
            <a:r>
              <a:rPr lang="en-US" altLang="en-US"/>
              <a:t>as </a:t>
            </a:r>
            <a:r>
              <a:rPr lang="en-US" altLang="en-US" u="sng"/>
              <a:t>$10 M !</a:t>
            </a:r>
          </a:p>
        </p:txBody>
      </p:sp>
    </p:spTree>
    <p:extLst>
      <p:ext uri="{BB962C8B-B14F-4D97-AF65-F5344CB8AC3E}">
        <p14:creationId xmlns:p14="http://schemas.microsoft.com/office/powerpoint/2010/main" val="262976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 bldLvl="2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The After-Story</a:t>
            </a:r>
          </a:p>
        </p:txBody>
      </p:sp>
      <p:grpSp>
        <p:nvGrpSpPr>
          <p:cNvPr id="57347" name="Group 3"/>
          <p:cNvGrpSpPr>
            <a:grpSpLocks/>
          </p:cNvGrpSpPr>
          <p:nvPr/>
        </p:nvGrpSpPr>
        <p:grpSpPr bwMode="auto">
          <a:xfrm>
            <a:off x="1524000" y="1066801"/>
            <a:ext cx="5334000" cy="2285999"/>
            <a:chOff x="960" y="672"/>
            <a:chExt cx="3852" cy="1687"/>
          </a:xfrm>
        </p:grpSpPr>
        <p:pic>
          <p:nvPicPr>
            <p:cNvPr id="5735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672"/>
              <a:ext cx="3852" cy="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352" name="Text Box 5"/>
            <p:cNvSpPr txBox="1">
              <a:spLocks noChangeArrowheads="1"/>
            </p:cNvSpPr>
            <p:nvPr/>
          </p:nvSpPr>
          <p:spPr bwMode="auto">
            <a:xfrm>
              <a:off x="2976" y="1872"/>
              <a:ext cx="6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00"/>
                  </a:solidFill>
                </a:rPr>
                <a:t>1870</a:t>
              </a:r>
            </a:p>
          </p:txBody>
        </p:sp>
      </p:grpSp>
      <p:grpSp>
        <p:nvGrpSpPr>
          <p:cNvPr id="204806" name="Group 6"/>
          <p:cNvGrpSpPr>
            <a:grpSpLocks/>
          </p:cNvGrpSpPr>
          <p:nvPr/>
        </p:nvGrpSpPr>
        <p:grpSpPr bwMode="auto">
          <a:xfrm>
            <a:off x="1828800" y="3581400"/>
            <a:ext cx="4953000" cy="2332037"/>
            <a:chOff x="1296" y="2515"/>
            <a:chExt cx="3120" cy="1725"/>
          </a:xfrm>
        </p:grpSpPr>
        <p:pic>
          <p:nvPicPr>
            <p:cNvPr id="5734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515"/>
              <a:ext cx="3120" cy="1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350" name="Text Box 8"/>
            <p:cNvSpPr txBox="1">
              <a:spLocks noChangeArrowheads="1"/>
            </p:cNvSpPr>
            <p:nvPr/>
          </p:nvSpPr>
          <p:spPr bwMode="auto">
            <a:xfrm>
              <a:off x="2880" y="2544"/>
              <a:ext cx="576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00"/>
                  </a:solidFill>
                </a:rPr>
                <a:t>1903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6107668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>
                <a:solidFill>
                  <a:schemeClr val="tx2"/>
                </a:solidFill>
                <a:latin typeface="Comic Sans MS" panose="030F0702030302020204" pitchFamily="66" charset="0"/>
              </a:rPr>
              <a:t>The First Links in the World Wide Web!</a:t>
            </a:r>
          </a:p>
        </p:txBody>
      </p:sp>
    </p:spTree>
    <p:extLst>
      <p:ext uri="{BB962C8B-B14F-4D97-AF65-F5344CB8AC3E}">
        <p14:creationId xmlns:p14="http://schemas.microsoft.com/office/powerpoint/2010/main" val="34800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ul Michael Grant\Pictures\ControlCenter4\Scan\CCI09192014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8" y="990600"/>
            <a:ext cx="828797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228600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 BLANCA" panose="02000000000000000000" pitchFamily="2" charset="0"/>
              </a:rPr>
              <a:t>Eta Kappa Nu, ‘60</a:t>
            </a:r>
          </a:p>
        </p:txBody>
      </p:sp>
    </p:spTree>
    <p:extLst>
      <p:ext uri="{BB962C8B-B14F-4D97-AF65-F5344CB8AC3E}">
        <p14:creationId xmlns:p14="http://schemas.microsoft.com/office/powerpoint/2010/main" val="39510976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/>
              <a:t>The Economic (Venn)Troika That</a:t>
            </a:r>
            <a:br>
              <a:rPr lang="en-US" altLang="en-US" sz="4000"/>
            </a:br>
            <a:r>
              <a:rPr lang="en-US" altLang="en-US" sz="4000"/>
              <a:t> Drives and Exploits </a:t>
            </a:r>
            <a:br>
              <a:rPr lang="en-US" altLang="en-US" sz="4000"/>
            </a:br>
            <a:r>
              <a:rPr lang="en-US" altLang="en-US" sz="4000"/>
              <a:t>Technology Innovation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91000" y="2133600"/>
            <a:ext cx="3886200" cy="2590800"/>
            <a:chOff x="4191000" y="2133600"/>
            <a:chExt cx="3886200" cy="2590800"/>
          </a:xfrm>
        </p:grpSpPr>
        <p:sp>
          <p:nvSpPr>
            <p:cNvPr id="111619" name="Oval 3"/>
            <p:cNvSpPr>
              <a:spLocks noChangeArrowheads="1"/>
            </p:cNvSpPr>
            <p:nvPr/>
          </p:nvSpPr>
          <p:spPr bwMode="auto">
            <a:xfrm>
              <a:off x="4191000" y="2133600"/>
              <a:ext cx="3886200" cy="2590800"/>
            </a:xfrm>
            <a:prstGeom prst="ellipse">
              <a:avLst/>
            </a:prstGeom>
            <a:solidFill>
              <a:srgbClr val="CCFFCC">
                <a:alpha val="3019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1622" name="Text Box 6"/>
            <p:cNvSpPr txBox="1">
              <a:spLocks noChangeArrowheads="1"/>
            </p:cNvSpPr>
            <p:nvPr/>
          </p:nvSpPr>
          <p:spPr bwMode="auto">
            <a:xfrm>
              <a:off x="4953000" y="2667000"/>
              <a:ext cx="2514600" cy="1190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u="sng">
                  <a:latin typeface="Comic Sans MS" pitchFamily="66" charset="0"/>
                </a:rPr>
                <a:t>Entrepreneurial</a:t>
              </a:r>
              <a:br>
                <a:rPr lang="en-US" altLang="en-US" sz="1800">
                  <a:latin typeface="Comic Sans MS" pitchFamily="66" charset="0"/>
                </a:rPr>
              </a:br>
              <a:r>
                <a:rPr lang="en-US" altLang="en-US" sz="1800" i="1" u="sng">
                  <a:solidFill>
                    <a:srgbClr val="008000"/>
                  </a:solidFill>
                  <a:latin typeface="Comic Sans MS" pitchFamily="66" charset="0"/>
                </a:rPr>
                <a:t>Create</a:t>
              </a:r>
              <a:r>
                <a:rPr lang="en-US" altLang="en-US" sz="1800" i="1">
                  <a:solidFill>
                    <a:srgbClr val="33CC33"/>
                  </a:solidFill>
                  <a:latin typeface="Comic Sans MS" pitchFamily="66" charset="0"/>
                </a:rPr>
                <a:t> </a:t>
              </a:r>
              <a:r>
                <a:rPr lang="en-US" altLang="en-US" sz="1800" i="1">
                  <a:latin typeface="Comic Sans MS" pitchFamily="66" charset="0"/>
                </a:rPr>
                <a:t>the Economy</a:t>
              </a:r>
              <a:br>
                <a:rPr lang="en-US" altLang="en-US" sz="1800" i="1">
                  <a:latin typeface="Comic Sans MS" pitchFamily="66" charset="0"/>
                </a:rPr>
              </a:br>
              <a:r>
                <a:rPr lang="en-US" altLang="en-US" sz="1800" i="1">
                  <a:latin typeface="Comic Sans MS" pitchFamily="66" charset="0"/>
                </a:rPr>
                <a:t> </a:t>
              </a:r>
              <a:r>
                <a:rPr lang="en-US" altLang="en-US" sz="1600">
                  <a:latin typeface="Comic Sans MS" pitchFamily="66" charset="0"/>
                </a:rPr>
                <a:t>“stuff”</a:t>
              </a:r>
              <a:br>
                <a:rPr lang="en-US" altLang="en-US" sz="1600">
                  <a:latin typeface="Comic Sans MS" pitchFamily="66" charset="0"/>
                </a:rPr>
              </a:br>
              <a:r>
                <a:rPr lang="en-US" altLang="en-US" sz="1600">
                  <a:latin typeface="Comic Sans MS" pitchFamily="66" charset="0"/>
                </a:rPr>
                <a:t>“jobs”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2133600"/>
            <a:ext cx="3810000" cy="2590800"/>
            <a:chOff x="685800" y="2133600"/>
            <a:chExt cx="3810000" cy="2590800"/>
          </a:xfrm>
        </p:grpSpPr>
        <p:sp>
          <p:nvSpPr>
            <p:cNvPr id="111620" name="Oval 4"/>
            <p:cNvSpPr>
              <a:spLocks noChangeArrowheads="1"/>
            </p:cNvSpPr>
            <p:nvPr/>
          </p:nvSpPr>
          <p:spPr bwMode="auto">
            <a:xfrm>
              <a:off x="685800" y="2133600"/>
              <a:ext cx="3810000" cy="2590800"/>
            </a:xfrm>
            <a:prstGeom prst="ellipse">
              <a:avLst/>
            </a:prstGeom>
            <a:solidFill>
              <a:srgbClr val="00FFFF">
                <a:alpha val="3019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1623" name="Text Box 7"/>
            <p:cNvSpPr txBox="1">
              <a:spLocks noChangeArrowheads="1"/>
            </p:cNvSpPr>
            <p:nvPr/>
          </p:nvSpPr>
          <p:spPr bwMode="auto">
            <a:xfrm>
              <a:off x="1295400" y="2667000"/>
              <a:ext cx="2514600" cy="1160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u="sng">
                  <a:latin typeface="Comic Sans MS" pitchFamily="66" charset="0"/>
                </a:rPr>
                <a:t>Societal</a:t>
              </a:r>
              <a:br>
                <a:rPr lang="en-US" altLang="en-US" sz="1800">
                  <a:latin typeface="Comic Sans MS" pitchFamily="66" charset="0"/>
                </a:rPr>
              </a:br>
              <a:r>
                <a:rPr lang="en-US" altLang="en-US" sz="1800" i="1" u="sng">
                  <a:solidFill>
                    <a:srgbClr val="0033CC"/>
                  </a:solidFill>
                  <a:latin typeface="Comic Sans MS" pitchFamily="66" charset="0"/>
                </a:rPr>
                <a:t>Sustain</a:t>
              </a:r>
              <a:r>
                <a:rPr lang="en-US" altLang="en-US" sz="1800" i="1">
                  <a:latin typeface="Comic Sans MS" pitchFamily="66" charset="0"/>
                </a:rPr>
                <a:t> the Economy</a:t>
              </a:r>
              <a:br>
                <a:rPr lang="en-US" altLang="en-US" sz="1800" i="1">
                  <a:latin typeface="Comic Sans MS" pitchFamily="66" charset="0"/>
                </a:rPr>
              </a:br>
              <a:r>
                <a:rPr lang="en-US" altLang="en-US" sz="1600">
                  <a:latin typeface="Comic Sans MS" pitchFamily="66" charset="0"/>
                </a:rPr>
                <a:t>“enlightenment”</a:t>
              </a:r>
              <a:br>
                <a:rPr lang="en-US" altLang="en-US" sz="1600">
                  <a:latin typeface="Comic Sans MS" pitchFamily="66" charset="0"/>
                </a:rPr>
              </a:br>
              <a:r>
                <a:rPr lang="en-US" altLang="en-US" sz="1600">
                  <a:latin typeface="Comic Sans MS" pitchFamily="66" charset="0"/>
                </a:rPr>
                <a:t>“infrastructure”</a:t>
              </a:r>
              <a:endParaRPr lang="en-US" altLang="en-US" sz="1800">
                <a:latin typeface="Comic Sans MS" pitchFamily="66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38400" y="3810000"/>
            <a:ext cx="3810000" cy="2590800"/>
            <a:chOff x="2438400" y="3810000"/>
            <a:chExt cx="3810000" cy="2590800"/>
          </a:xfrm>
        </p:grpSpPr>
        <p:sp>
          <p:nvSpPr>
            <p:cNvPr id="111618" name="Oval 2"/>
            <p:cNvSpPr>
              <a:spLocks noChangeArrowheads="1"/>
            </p:cNvSpPr>
            <p:nvPr/>
          </p:nvSpPr>
          <p:spPr bwMode="auto">
            <a:xfrm>
              <a:off x="2438400" y="3810000"/>
              <a:ext cx="3810000" cy="2590800"/>
            </a:xfrm>
            <a:prstGeom prst="ellipse">
              <a:avLst/>
            </a:prstGeom>
            <a:solidFill>
              <a:srgbClr val="FF99CC">
                <a:alpha val="3019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1624" name="Text Box 8"/>
            <p:cNvSpPr txBox="1">
              <a:spLocks noChangeArrowheads="1"/>
            </p:cNvSpPr>
            <p:nvPr/>
          </p:nvSpPr>
          <p:spPr bwMode="auto">
            <a:xfrm>
              <a:off x="3048000" y="4572000"/>
              <a:ext cx="2514600" cy="1190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 u="sng">
                  <a:latin typeface="Comic Sans MS" pitchFamily="66" charset="0"/>
                </a:rPr>
                <a:t>Governmental</a:t>
              </a:r>
              <a:br>
                <a:rPr lang="en-US" altLang="en-US" sz="1800">
                  <a:latin typeface="Comic Sans MS" pitchFamily="66" charset="0"/>
                </a:rPr>
              </a:br>
              <a:r>
                <a:rPr lang="en-US" altLang="en-US" sz="1800" i="1" u="sng">
                  <a:solidFill>
                    <a:srgbClr val="FF0000"/>
                  </a:solidFill>
                  <a:latin typeface="Comic Sans MS" pitchFamily="66" charset="0"/>
                </a:rPr>
                <a:t>Protect</a:t>
              </a:r>
              <a:r>
                <a:rPr lang="en-US" altLang="en-US" sz="1800" i="1" u="sng">
                  <a:latin typeface="Comic Sans MS" pitchFamily="66" charset="0"/>
                </a:rPr>
                <a:t> </a:t>
              </a:r>
              <a:r>
                <a:rPr lang="en-US" altLang="en-US" sz="1800" i="1">
                  <a:latin typeface="Comic Sans MS" pitchFamily="66" charset="0"/>
                </a:rPr>
                <a:t>the Economy</a:t>
              </a:r>
              <a:br>
                <a:rPr lang="en-US" altLang="en-US" sz="1800" i="1">
                  <a:latin typeface="Comic Sans MS" pitchFamily="66" charset="0"/>
                </a:rPr>
              </a:br>
              <a:r>
                <a:rPr lang="en-US" altLang="en-US" sz="1800" i="1">
                  <a:latin typeface="Comic Sans MS" pitchFamily="66" charset="0"/>
                </a:rPr>
                <a:t> </a:t>
              </a:r>
              <a:r>
                <a:rPr lang="en-US" altLang="en-US" sz="1600">
                  <a:latin typeface="Comic Sans MS" pitchFamily="66" charset="0"/>
                </a:rPr>
                <a:t>“agencies”</a:t>
              </a:r>
              <a:br>
                <a:rPr lang="en-US" altLang="en-US" sz="1600">
                  <a:latin typeface="Comic Sans MS" pitchFamily="66" charset="0"/>
                </a:rPr>
              </a:br>
              <a:r>
                <a:rPr lang="en-US" altLang="en-US" sz="1600">
                  <a:latin typeface="Comic Sans MS" pitchFamily="66" charset="0"/>
                </a:rPr>
                <a:t>“military”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227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981200"/>
            <a:ext cx="8534400" cy="2209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b="1" dirty="0">
                <a:solidFill>
                  <a:schemeClr val="accent2"/>
                </a:solidFill>
              </a:rPr>
            </a:br>
            <a:br>
              <a:rPr lang="en-US" b="1">
                <a:solidFill>
                  <a:schemeClr val="accent2"/>
                </a:solidFill>
              </a:rPr>
            </a:br>
            <a:br>
              <a:rPr lang="en-US" b="1">
                <a:solidFill>
                  <a:schemeClr val="accent2"/>
                </a:solidFill>
              </a:rPr>
            </a:br>
            <a:r>
              <a:rPr lang="en-US" sz="7300" b="1">
                <a:solidFill>
                  <a:schemeClr val="accent2"/>
                </a:solidFill>
              </a:rPr>
              <a:t>Finale</a:t>
            </a:r>
            <a:br>
              <a:rPr lang="en-US" b="1" dirty="0">
                <a:solidFill>
                  <a:schemeClr val="accent2"/>
                </a:solidFill>
              </a:rPr>
            </a:br>
            <a:br>
              <a:rPr lang="en-US" b="1" dirty="0"/>
            </a:br>
            <a:br>
              <a:rPr lang="en-US" sz="32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527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Superconductors </a:t>
            </a:r>
            <a:br>
              <a:rPr lang="en-US" altLang="en-US" sz="4000"/>
            </a:br>
            <a:r>
              <a:rPr lang="en-US" altLang="en-US" sz="4000"/>
              <a:t>- The Long Road Ahead –</a:t>
            </a:r>
            <a:br>
              <a:rPr lang="en-US" altLang="en-US" sz="4000"/>
            </a:br>
            <a:r>
              <a:rPr lang="en-US" altLang="en-US" sz="3200"/>
              <a:t>Foner &amp; Orlando (1988)</a:t>
            </a:r>
          </a:p>
        </p:txBody>
      </p:sp>
      <p:sp>
        <p:nvSpPr>
          <p:cNvPr id="273414" name="Text Box 6"/>
          <p:cNvSpPr txBox="1">
            <a:spLocks noChangeArrowheads="1"/>
          </p:cNvSpPr>
          <p:nvPr/>
        </p:nvSpPr>
        <p:spPr bwMode="auto">
          <a:xfrm>
            <a:off x="304800" y="2500313"/>
            <a:ext cx="8534400" cy="252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Comic Sans MS" pitchFamily="66" charset="0"/>
              </a:rPr>
              <a:t>“Widespread use of these</a:t>
            </a:r>
            <a:br>
              <a:rPr lang="en-US" altLang="en-US" sz="3200">
                <a:latin typeface="Comic Sans MS" pitchFamily="66" charset="0"/>
              </a:rPr>
            </a:br>
            <a:r>
              <a:rPr lang="en-US" altLang="en-US" sz="3200">
                <a:latin typeface="Comic Sans MS" pitchFamily="66" charset="0"/>
              </a:rPr>
              <a:t> [high temperature] superconducting technologies will have far more to do with</a:t>
            </a:r>
            <a:br>
              <a:rPr lang="en-US" altLang="en-US" sz="3200">
                <a:latin typeface="Comic Sans MS" pitchFamily="66" charset="0"/>
              </a:rPr>
            </a:br>
            <a:r>
              <a:rPr lang="en-US" altLang="en-US" sz="3200">
                <a:latin typeface="Comic Sans MS" pitchFamily="66" charset="0"/>
              </a:rPr>
              <a:t> </a:t>
            </a:r>
            <a:r>
              <a:rPr lang="en-US" altLang="en-US" sz="3200" i="1">
                <a:latin typeface="Comic Sans MS" pitchFamily="66" charset="0"/>
              </a:rPr>
              <a:t>questions of public policy and economics</a:t>
            </a:r>
            <a:r>
              <a:rPr lang="en-US" altLang="en-US" sz="3200">
                <a:latin typeface="Comic Sans MS" pitchFamily="66" charset="0"/>
              </a:rPr>
              <a:t> than with the nature of the new materials.” </a:t>
            </a:r>
          </a:p>
        </p:txBody>
      </p:sp>
    </p:spTree>
    <p:extLst>
      <p:ext uri="{BB962C8B-B14F-4D97-AF65-F5344CB8AC3E}">
        <p14:creationId xmlns:p14="http://schemas.microsoft.com/office/powerpoint/2010/main" val="156228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/>
              <a:t>“You can’t always get what you want…”</a:t>
            </a:r>
          </a:p>
        </p:txBody>
      </p:sp>
      <p:graphicFrame>
        <p:nvGraphicFramePr>
          <p:cNvPr id="82947" name="Object 3"/>
          <p:cNvGraphicFramePr>
            <a:graphicFrameLocks noChangeAspect="1"/>
          </p:cNvGraphicFramePr>
          <p:nvPr/>
        </p:nvGraphicFramePr>
        <p:xfrm>
          <a:off x="609600" y="1624013"/>
          <a:ext cx="7924800" cy="492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Photo Editor Photo" r:id="rId4" imgW="2619048" imgH="1628571" progId="MSPhotoEd.3">
                  <p:embed/>
                </p:oleObj>
              </mc:Choice>
              <mc:Fallback>
                <p:oleObj name="Photo Editor Photo" r:id="rId4" imgW="2619048" imgH="16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24013"/>
                        <a:ext cx="7924800" cy="492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71726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/>
              <a:t>“…you get what you need!”</a:t>
            </a:r>
          </a:p>
        </p:txBody>
      </p:sp>
      <p:graphicFrame>
        <p:nvGraphicFramePr>
          <p:cNvPr id="83971" name="Object 3"/>
          <p:cNvGraphicFramePr>
            <a:graphicFrameLocks noChangeAspect="1"/>
          </p:cNvGraphicFramePr>
          <p:nvPr/>
        </p:nvGraphicFramePr>
        <p:xfrm>
          <a:off x="1066800" y="1133475"/>
          <a:ext cx="6858000" cy="557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Photo Editor Photo" r:id="rId4" imgW="3809524" imgH="3095238" progId="MSPhotoEd.3">
                  <p:embed/>
                </p:oleObj>
              </mc:Choice>
              <mc:Fallback>
                <p:oleObj name="Photo Editor Photo" r:id="rId4" imgW="3809524" imgH="30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133475"/>
                        <a:ext cx="6858000" cy="557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6121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spect="1" noChangeArrowheads="1" noTextEdit="1"/>
          </p:cNvSpPr>
          <p:nvPr/>
        </p:nvSpPr>
        <p:spPr bwMode="auto">
          <a:xfrm>
            <a:off x="1219200" y="-2265686"/>
            <a:ext cx="6629399" cy="914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4656"/>
            <a:ext cx="4802915" cy="662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PAULMI~1\AppData\Local\Temp\sc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9600"/>
            <a:ext cx="2328022" cy="400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1752600"/>
            <a:ext cx="2590800" cy="8382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66651" y="4495800"/>
            <a:ext cx="1371600" cy="228600"/>
          </a:xfrm>
          <a:prstGeom prst="rect">
            <a:avLst/>
          </a:prstGeom>
          <a:solidFill>
            <a:schemeClr val="accent2">
              <a:lumMod val="20000"/>
              <a:lumOff val="80000"/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86400" y="5105400"/>
            <a:ext cx="35221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Comic Sans MS" panose="030F0702030302020204" pitchFamily="66" charset="0"/>
              </a:rPr>
              <a:t>My Senior Thesis Morphed</a:t>
            </a:r>
          </a:p>
          <a:p>
            <a:pPr algn="ctr"/>
            <a:r>
              <a:rPr lang="en-US" sz="2000" b="1">
                <a:solidFill>
                  <a:srgbClr val="0070C0"/>
                </a:solidFill>
                <a:latin typeface="Comic Sans MS" panose="030F0702030302020204" pitchFamily="66" charset="0"/>
              </a:rPr>
              <a:t>Into the GMR Read Head </a:t>
            </a:r>
          </a:p>
          <a:p>
            <a:pPr algn="ctr"/>
            <a:r>
              <a:rPr lang="en-US" sz="2000" b="1">
                <a:solidFill>
                  <a:srgbClr val="0070C0"/>
                </a:solidFill>
                <a:latin typeface="Comic Sans MS" panose="030F0702030302020204" pitchFamily="66" charset="0"/>
              </a:rPr>
              <a:t>Employed in Hard Drives</a:t>
            </a:r>
            <a:endParaRPr lang="en-US" sz="2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06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 idx="4294967295"/>
          </p:nvPr>
        </p:nvSpPr>
        <p:spPr>
          <a:xfrm>
            <a:off x="304800" y="0"/>
            <a:ext cx="8610600" cy="1143000"/>
          </a:xfrm>
        </p:spPr>
        <p:txBody>
          <a:bodyPr/>
          <a:lstStyle/>
          <a:p>
            <a:pPr eaLnBrk="1" hangingPunct="1"/>
            <a:r>
              <a:rPr lang="en-US" altLang="en-US"/>
              <a:t>My Virtual Grandfather (@ 94)</a:t>
            </a: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143000"/>
            <a:ext cx="733742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73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981200"/>
            <a:ext cx="8534400" cy="2209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b="1" dirty="0">
                <a:solidFill>
                  <a:schemeClr val="accent2"/>
                </a:solidFill>
              </a:rPr>
            </a:br>
            <a:br>
              <a:rPr lang="en-US" b="1" dirty="0">
                <a:solidFill>
                  <a:schemeClr val="accent2"/>
                </a:solidFill>
              </a:rPr>
            </a:br>
            <a:r>
              <a:rPr lang="en-US" sz="7300" b="1" dirty="0">
                <a:solidFill>
                  <a:schemeClr val="accent2"/>
                </a:solidFill>
              </a:rPr>
              <a:t>US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sz="7300" b="1" dirty="0">
                <a:solidFill>
                  <a:schemeClr val="accent2"/>
                </a:solidFill>
              </a:rPr>
              <a:t>Electric Power 101</a:t>
            </a:r>
            <a:br>
              <a:rPr lang="en-US" b="1" dirty="0">
                <a:solidFill>
                  <a:schemeClr val="accent2"/>
                </a:solidFill>
              </a:rPr>
            </a:br>
            <a:br>
              <a:rPr lang="en-US" b="1" dirty="0"/>
            </a:br>
            <a:br>
              <a:rPr lang="en-US" sz="32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91464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585</TotalTime>
  <Words>1762</Words>
  <Application>Microsoft Office PowerPoint</Application>
  <PresentationFormat>On-screen Show (4:3)</PresentationFormat>
  <Paragraphs>361</Paragraphs>
  <Slides>64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8" baseType="lpstr">
      <vt:lpstr>AR BLANCA</vt:lpstr>
      <vt:lpstr>Arial</vt:lpstr>
      <vt:lpstr>Arial Narrow</vt:lpstr>
      <vt:lpstr>Book Antiqua</vt:lpstr>
      <vt:lpstr>Calibri</vt:lpstr>
      <vt:lpstr>Comic Sans MS</vt:lpstr>
      <vt:lpstr>Monotype Sorts</vt:lpstr>
      <vt:lpstr>MT Symbol</vt:lpstr>
      <vt:lpstr>Symbol</vt:lpstr>
      <vt:lpstr>Times New Roman</vt:lpstr>
      <vt:lpstr>Wingdings</vt:lpstr>
      <vt:lpstr>Blank</vt:lpstr>
      <vt:lpstr>Equation</vt:lpstr>
      <vt:lpstr>Photo Editor Photo</vt:lpstr>
      <vt:lpstr>Plugged Into the Matrix   The North American Power Grid:  Past, Present and Future</vt:lpstr>
      <vt:lpstr>PowerPoint Presentation</vt:lpstr>
      <vt:lpstr>…in their shoes…</vt:lpstr>
      <vt:lpstr>IBM Poughkeepsie - 1952</vt:lpstr>
      <vt:lpstr>1953 Project Sage – IBM/MIT</vt:lpstr>
      <vt:lpstr>PowerPoint Presentation</vt:lpstr>
      <vt:lpstr>PowerPoint Presentation</vt:lpstr>
      <vt:lpstr>My Virtual Grandfather (@ 94)</vt:lpstr>
      <vt:lpstr>  US Electric Power 101   </vt:lpstr>
      <vt:lpstr> Electricity Today -  The Crown Jewel of the US Economy</vt:lpstr>
      <vt:lpstr>NYC circa 1890s</vt:lpstr>
      <vt:lpstr>The US Electrical System</vt:lpstr>
      <vt:lpstr>The US Transmission Grid(s)</vt:lpstr>
      <vt:lpstr>North American HVDC</vt:lpstr>
      <vt:lpstr>Pacific Intertie</vt:lpstr>
      <vt:lpstr>NERC Interconnects</vt:lpstr>
      <vt:lpstr>The Grid: A Journey Though the Heart of Our Electrified World</vt:lpstr>
      <vt:lpstr>   Superconductivity 101   </vt:lpstr>
      <vt:lpstr>Models of  Electrical Conductivity</vt:lpstr>
      <vt:lpstr>Models of  Electrical Conductivity</vt:lpstr>
      <vt:lpstr>1911 A Big Surprise!</vt:lpstr>
      <vt:lpstr>Physics of Superconductivity (1957 – 2006)</vt:lpstr>
      <vt:lpstr>It takes two to Tango</vt:lpstr>
      <vt:lpstr>conductor</vt:lpstr>
      <vt:lpstr>Semiconductor</vt:lpstr>
      <vt:lpstr>SUPERCONDUCTOR</vt:lpstr>
      <vt:lpstr>Important Numbers in Superconductivity</vt:lpstr>
      <vt:lpstr>TC vs. Year: 1911 - 1980</vt:lpstr>
      <vt:lpstr>Properties</vt:lpstr>
      <vt:lpstr>MRI &amp; “Big Physics”</vt:lpstr>
      <vt:lpstr>1986 Another Big Surprise!</vt:lpstr>
      <vt:lpstr>1987 “The Prize!”</vt:lpstr>
      <vt:lpstr>March 3, 1987 “123” Discovered</vt:lpstr>
      <vt:lpstr>Woodstock of Physics  NYC, 1987</vt:lpstr>
      <vt:lpstr>“The Great Communicator”</vt:lpstr>
      <vt:lpstr>Today</vt:lpstr>
      <vt:lpstr>Where Can We Apply Superconductivity to Electric Power?</vt:lpstr>
      <vt:lpstr>Gen II Coated Conductor</vt:lpstr>
      <vt:lpstr>HTSC SuperCables: Brief History</vt:lpstr>
      <vt:lpstr>Pacific Intertie</vt:lpstr>
      <vt:lpstr>Required Reading! (Thanks to Steve Eckroad, EPRI)</vt:lpstr>
      <vt:lpstr>“The Short Story”</vt:lpstr>
      <vt:lpstr>   Energy Fraternal Twins   </vt:lpstr>
      <vt:lpstr>However, we do indeed have a “compelling new opportunity!”</vt:lpstr>
      <vt:lpstr>Natural Gas &amp; Electricity</vt:lpstr>
      <vt:lpstr>The “Dual Use” Concept Embodied</vt:lpstr>
      <vt:lpstr>Does “Keystone XL” Provide a “Compelling Opportunity” to  “Raise  Our Fraternal Twins?”</vt:lpstr>
      <vt:lpstr>PowerPoint Presentation</vt:lpstr>
      <vt:lpstr>PowerPoint Presentation</vt:lpstr>
      <vt:lpstr>2100: The World Runs Out of CH4</vt:lpstr>
      <vt:lpstr>   The Energy SuperGrid   </vt:lpstr>
      <vt:lpstr>PowerPoint Presentation</vt:lpstr>
      <vt:lpstr>PowerPoint Presentation</vt:lpstr>
      <vt:lpstr>Exascale Energy for Our  Great-Great GrandKids!</vt:lpstr>
      <vt:lpstr>“The Only Commercial Application of HTSC” </vt:lpstr>
      <vt:lpstr>   A Model For the Future   </vt:lpstr>
      <vt:lpstr>“A Thread Across the Ocean”</vt:lpstr>
      <vt:lpstr>What Kept Them Going?</vt:lpstr>
      <vt:lpstr>The After-Story</vt:lpstr>
      <vt:lpstr>The Economic (Venn)Troika That  Drives and Exploits  Technology Innovation</vt:lpstr>
      <vt:lpstr>   Finale   </vt:lpstr>
      <vt:lpstr>Superconductors  - The Long Road Ahead – Foner &amp; Orlando (1988)</vt:lpstr>
      <vt:lpstr>“You can’t always get what you want…”</vt:lpstr>
      <vt:lpstr>“…you get what you need!”</vt:lpstr>
    </vt:vector>
  </TitlesOfParts>
  <Company>W2AGZ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Michael Grant</dc:creator>
  <cp:lastModifiedBy>Mindy Kane</cp:lastModifiedBy>
  <cp:revision>38</cp:revision>
  <dcterms:created xsi:type="dcterms:W3CDTF">2018-04-16T19:59:34Z</dcterms:created>
  <dcterms:modified xsi:type="dcterms:W3CDTF">2018-07-11T21:01:06Z</dcterms:modified>
</cp:coreProperties>
</file>